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0"/>
  </p:notesMasterIdLst>
  <p:handoutMasterIdLst>
    <p:handoutMasterId r:id="rId191"/>
  </p:handoutMasterIdLst>
  <p:sldIdLst>
    <p:sldId id="346" r:id="rId2"/>
    <p:sldId id="348" r:id="rId3"/>
    <p:sldId id="475"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525" r:id="rId23"/>
    <p:sldId id="526" r:id="rId24"/>
    <p:sldId id="527" r:id="rId25"/>
    <p:sldId id="52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 id="560" r:id="rId58"/>
    <p:sldId id="561" r:id="rId59"/>
    <p:sldId id="562" r:id="rId60"/>
    <p:sldId id="563"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0" r:id="rId76"/>
    <p:sldId id="491" r:id="rId77"/>
    <p:sldId id="492" r:id="rId78"/>
    <p:sldId id="493" r:id="rId79"/>
    <p:sldId id="494" r:id="rId80"/>
    <p:sldId id="495" r:id="rId81"/>
    <p:sldId id="496" r:id="rId82"/>
    <p:sldId id="497" r:id="rId83"/>
    <p:sldId id="498" r:id="rId84"/>
    <p:sldId id="499" r:id="rId85"/>
    <p:sldId id="500" r:id="rId86"/>
    <p:sldId id="323" r:id="rId87"/>
    <p:sldId id="324" r:id="rId88"/>
    <p:sldId id="325" r:id="rId89"/>
    <p:sldId id="326" r:id="rId90"/>
    <p:sldId id="332" r:id="rId91"/>
    <p:sldId id="344" r:id="rId92"/>
    <p:sldId id="345" r:id="rId93"/>
    <p:sldId id="564" r:id="rId94"/>
    <p:sldId id="565" r:id="rId95"/>
    <p:sldId id="566" r:id="rId96"/>
    <p:sldId id="567" r:id="rId97"/>
    <p:sldId id="568" r:id="rId98"/>
    <p:sldId id="569" r:id="rId99"/>
    <p:sldId id="570" r:id="rId100"/>
    <p:sldId id="571" r:id="rId101"/>
    <p:sldId id="572" r:id="rId102"/>
    <p:sldId id="573" r:id="rId103"/>
    <p:sldId id="574" r:id="rId104"/>
    <p:sldId id="575" r:id="rId105"/>
    <p:sldId id="576" r:id="rId106"/>
    <p:sldId id="577" r:id="rId107"/>
    <p:sldId id="578" r:id="rId108"/>
    <p:sldId id="579" r:id="rId109"/>
    <p:sldId id="580" r:id="rId110"/>
    <p:sldId id="581" r:id="rId111"/>
    <p:sldId id="582" r:id="rId112"/>
    <p:sldId id="583" r:id="rId113"/>
    <p:sldId id="584" r:id="rId114"/>
    <p:sldId id="585" r:id="rId115"/>
    <p:sldId id="586" r:id="rId116"/>
    <p:sldId id="587" r:id="rId117"/>
    <p:sldId id="588" r:id="rId118"/>
    <p:sldId id="589" r:id="rId119"/>
    <p:sldId id="590" r:id="rId120"/>
    <p:sldId id="591" r:id="rId121"/>
    <p:sldId id="592" r:id="rId122"/>
    <p:sldId id="593" r:id="rId123"/>
    <p:sldId id="594" r:id="rId124"/>
    <p:sldId id="595" r:id="rId125"/>
    <p:sldId id="596" r:id="rId126"/>
    <p:sldId id="597" r:id="rId127"/>
    <p:sldId id="598" r:id="rId128"/>
    <p:sldId id="599" r:id="rId129"/>
    <p:sldId id="600" r:id="rId130"/>
    <p:sldId id="601" r:id="rId131"/>
    <p:sldId id="602" r:id="rId132"/>
    <p:sldId id="603" r:id="rId133"/>
    <p:sldId id="604" r:id="rId134"/>
    <p:sldId id="605" r:id="rId135"/>
    <p:sldId id="606" r:id="rId136"/>
    <p:sldId id="607" r:id="rId137"/>
    <p:sldId id="608" r:id="rId138"/>
    <p:sldId id="609" r:id="rId139"/>
    <p:sldId id="610" r:id="rId140"/>
    <p:sldId id="611" r:id="rId141"/>
    <p:sldId id="612" r:id="rId142"/>
    <p:sldId id="613" r:id="rId143"/>
    <p:sldId id="614" r:id="rId144"/>
    <p:sldId id="615" r:id="rId145"/>
    <p:sldId id="616" r:id="rId146"/>
    <p:sldId id="617" r:id="rId147"/>
    <p:sldId id="618" r:id="rId148"/>
    <p:sldId id="619" r:id="rId149"/>
    <p:sldId id="620" r:id="rId150"/>
    <p:sldId id="621" r:id="rId151"/>
    <p:sldId id="622" r:id="rId152"/>
    <p:sldId id="623" r:id="rId153"/>
    <p:sldId id="624" r:id="rId154"/>
    <p:sldId id="625" r:id="rId155"/>
    <p:sldId id="626" r:id="rId156"/>
    <p:sldId id="627" r:id="rId157"/>
    <p:sldId id="628" r:id="rId158"/>
    <p:sldId id="629" r:id="rId159"/>
    <p:sldId id="630" r:id="rId160"/>
    <p:sldId id="631" r:id="rId161"/>
    <p:sldId id="632" r:id="rId162"/>
    <p:sldId id="633" r:id="rId163"/>
    <p:sldId id="634" r:id="rId164"/>
    <p:sldId id="635" r:id="rId165"/>
    <p:sldId id="636" r:id="rId166"/>
    <p:sldId id="637" r:id="rId167"/>
    <p:sldId id="638" r:id="rId168"/>
    <p:sldId id="639" r:id="rId169"/>
    <p:sldId id="640" r:id="rId170"/>
    <p:sldId id="642" r:id="rId171"/>
    <p:sldId id="643" r:id="rId172"/>
    <p:sldId id="412" r:id="rId173"/>
    <p:sldId id="414" r:id="rId174"/>
    <p:sldId id="415" r:id="rId175"/>
    <p:sldId id="441" r:id="rId176"/>
    <p:sldId id="442" r:id="rId177"/>
    <p:sldId id="443" r:id="rId178"/>
    <p:sldId id="448" r:id="rId179"/>
    <p:sldId id="416" r:id="rId180"/>
    <p:sldId id="417" r:id="rId181"/>
    <p:sldId id="418" r:id="rId182"/>
    <p:sldId id="419" r:id="rId183"/>
    <p:sldId id="421" r:id="rId184"/>
    <p:sldId id="501" r:id="rId185"/>
    <p:sldId id="504" r:id="rId186"/>
    <p:sldId id="505" r:id="rId187"/>
    <p:sldId id="650" r:id="rId188"/>
    <p:sldId id="651" r:id="rId189"/>
  </p:sldIdLst>
  <p:sldSz cx="9144000" cy="6858000" type="screen4x3"/>
  <p:notesSz cx="7102475" cy="10233025"/>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F00FF"/>
    <a:srgbClr val="339933"/>
    <a:srgbClr val="18CC5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987" autoAdjust="0"/>
    <p:restoredTop sz="94737" autoAdjust="0"/>
  </p:normalViewPr>
  <p:slideViewPr>
    <p:cSldViewPr>
      <p:cViewPr varScale="1">
        <p:scale>
          <a:sx n="84" d="100"/>
          <a:sy n="84" d="100"/>
        </p:scale>
        <p:origin x="4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7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4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6478" tIns="48239" rIns="96478" bIns="48239" rtlCol="0"/>
          <a:lstStyle>
            <a:lvl1pPr algn="l" eaLnBrk="1" hangingPunct="1">
              <a:spcBef>
                <a:spcPct val="50000"/>
              </a:spcBef>
              <a:buFont typeface="Wingdings" panose="05000000000000000000" pitchFamily="2" charset="2"/>
              <a:buNone/>
              <a:defRPr sz="1300"/>
            </a:lvl1pPr>
          </a:lstStyle>
          <a:p>
            <a:pPr>
              <a:defRPr/>
            </a:pPr>
            <a:endParaRPr lang="zh-CN" altLang="en-US"/>
          </a:p>
        </p:txBody>
      </p:sp>
      <p:sp>
        <p:nvSpPr>
          <p:cNvPr id="3" name="日期占位符 2"/>
          <p:cNvSpPr>
            <a:spLocks noGrp="1"/>
          </p:cNvSpPr>
          <p:nvPr>
            <p:ph type="dt" sz="quarter" idx="1"/>
          </p:nvPr>
        </p:nvSpPr>
        <p:spPr>
          <a:xfrm>
            <a:off x="4022725" y="0"/>
            <a:ext cx="3078163" cy="511175"/>
          </a:xfrm>
          <a:prstGeom prst="rect">
            <a:avLst/>
          </a:prstGeom>
        </p:spPr>
        <p:txBody>
          <a:bodyPr vert="horz" lIns="96478" tIns="48239" rIns="96478" bIns="48239" rtlCol="0"/>
          <a:lstStyle>
            <a:lvl1pPr algn="r" eaLnBrk="1" hangingPunct="1">
              <a:spcBef>
                <a:spcPct val="50000"/>
              </a:spcBef>
              <a:buFont typeface="Wingdings" panose="05000000000000000000" pitchFamily="2" charset="2"/>
              <a:buNone/>
              <a:defRPr sz="1300"/>
            </a:lvl1pPr>
          </a:lstStyle>
          <a:p>
            <a:pPr>
              <a:defRPr/>
            </a:pPr>
            <a:fld id="{B94595FE-B5AB-46A7-83AC-B3813718929C}" type="datetimeFigureOut">
              <a:rPr lang="zh-CN" altLang="en-US"/>
              <a:pPr>
                <a:defRPr/>
              </a:pPr>
              <a:t>2017/10/23</a:t>
            </a:fld>
            <a:endParaRPr lang="zh-CN" altLang="en-US"/>
          </a:p>
        </p:txBody>
      </p:sp>
      <p:sp>
        <p:nvSpPr>
          <p:cNvPr id="4" name="页脚占位符 3"/>
          <p:cNvSpPr>
            <a:spLocks noGrp="1"/>
          </p:cNvSpPr>
          <p:nvPr>
            <p:ph type="ftr" sz="quarter" idx="2"/>
          </p:nvPr>
        </p:nvSpPr>
        <p:spPr>
          <a:xfrm>
            <a:off x="0" y="9720263"/>
            <a:ext cx="3078163" cy="511175"/>
          </a:xfrm>
          <a:prstGeom prst="rect">
            <a:avLst/>
          </a:prstGeom>
        </p:spPr>
        <p:txBody>
          <a:bodyPr vert="horz" lIns="96478" tIns="48239" rIns="96478" bIns="48239" rtlCol="0" anchor="b"/>
          <a:lstStyle>
            <a:lvl1pPr algn="l" eaLnBrk="1" hangingPunct="1">
              <a:spcBef>
                <a:spcPct val="50000"/>
              </a:spcBef>
              <a:buFont typeface="Wingdings" panose="05000000000000000000" pitchFamily="2" charset="2"/>
              <a:buNone/>
              <a:defRPr sz="1300"/>
            </a:lvl1pPr>
          </a:lstStyle>
          <a:p>
            <a:pPr>
              <a:defRPr/>
            </a:pPr>
            <a:endParaRPr lang="zh-CN" altLang="en-US"/>
          </a:p>
        </p:txBody>
      </p:sp>
      <p:sp>
        <p:nvSpPr>
          <p:cNvPr id="5" name="灯片编号占位符 4"/>
          <p:cNvSpPr>
            <a:spLocks noGrp="1"/>
          </p:cNvSpPr>
          <p:nvPr>
            <p:ph type="sldNum" sz="quarter" idx="3"/>
          </p:nvPr>
        </p:nvSpPr>
        <p:spPr>
          <a:xfrm>
            <a:off x="4022725" y="9720263"/>
            <a:ext cx="3078163" cy="511175"/>
          </a:xfrm>
          <a:prstGeom prst="rect">
            <a:avLst/>
          </a:prstGeom>
        </p:spPr>
        <p:txBody>
          <a:bodyPr vert="horz" wrap="square" lIns="96478" tIns="48239" rIns="96478" bIns="48239" numCol="1" anchor="b" anchorCtr="0" compatLnSpc="1">
            <a:prstTxWarp prst="textNoShape">
              <a:avLst/>
            </a:prstTxWarp>
          </a:bodyPr>
          <a:lstStyle>
            <a:lvl1pPr algn="r" eaLnBrk="1" hangingPunct="1">
              <a:spcBef>
                <a:spcPct val="50000"/>
              </a:spcBef>
              <a:buFont typeface="Wingdings" panose="05000000000000000000" pitchFamily="2" charset="2"/>
              <a:buNone/>
              <a:defRPr sz="1300"/>
            </a:lvl1pPr>
          </a:lstStyle>
          <a:p>
            <a:pPr>
              <a:defRPr/>
            </a:pPr>
            <a:fld id="{C8BC1BEE-BA40-43F8-A926-881F63834B99}" type="slidenum">
              <a:rPr lang="zh-CN" altLang="en-US"/>
              <a:pPr>
                <a:defRPr/>
              </a:pPr>
              <a:t>‹#›</a:t>
            </a:fld>
            <a:endParaRPr lang="zh-CN" altLang="en-US"/>
          </a:p>
        </p:txBody>
      </p:sp>
    </p:spTree>
    <p:extLst>
      <p:ext uri="{BB962C8B-B14F-4D97-AF65-F5344CB8AC3E}">
        <p14:creationId xmlns:p14="http://schemas.microsoft.com/office/powerpoint/2010/main" val="4090664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78" tIns="48239" rIns="96478" bIns="48239" numCol="1" anchor="t" anchorCtr="0" compatLnSpc="1">
            <a:prstTxWarp prst="textNoShape">
              <a:avLst/>
            </a:prstTxWarp>
          </a:bodyPr>
          <a:lstStyle>
            <a:lvl1pPr eaLnBrk="1" hangingPunct="1">
              <a:spcBef>
                <a:spcPct val="50000"/>
              </a:spcBef>
              <a:buFont typeface="Wingdings" panose="05000000000000000000" pitchFamily="2" charset="2"/>
              <a:buNone/>
              <a:defRPr sz="1300"/>
            </a:lvl1pPr>
          </a:lstStyle>
          <a:p>
            <a:pPr>
              <a:defRPr/>
            </a:pPr>
            <a:endParaRPr lang="en-US" altLang="zh-CN"/>
          </a:p>
        </p:txBody>
      </p:sp>
      <p:sp>
        <p:nvSpPr>
          <p:cNvPr id="144387" name="Rectangle 3"/>
          <p:cNvSpPr>
            <a:spLocks noGrp="1" noChangeArrowheads="1"/>
          </p:cNvSpPr>
          <p:nvPr>
            <p:ph type="dt" idx="1"/>
          </p:nvPr>
        </p:nvSpPr>
        <p:spPr bwMode="auto">
          <a:xfrm>
            <a:off x="4024313" y="0"/>
            <a:ext cx="3078162" cy="511175"/>
          </a:xfrm>
          <a:prstGeom prst="rect">
            <a:avLst/>
          </a:prstGeom>
          <a:noFill/>
          <a:ln w="9525">
            <a:noFill/>
            <a:miter lim="800000"/>
            <a:headEnd/>
            <a:tailEnd/>
          </a:ln>
          <a:effectLst/>
        </p:spPr>
        <p:txBody>
          <a:bodyPr vert="horz" wrap="square" lIns="96478" tIns="48239" rIns="96478" bIns="48239" numCol="1" anchor="t" anchorCtr="0" compatLnSpc="1">
            <a:prstTxWarp prst="textNoShape">
              <a:avLst/>
            </a:prstTxWarp>
          </a:bodyPr>
          <a:lstStyle>
            <a:lvl1pPr algn="r" eaLnBrk="1" hangingPunct="1">
              <a:spcBef>
                <a:spcPct val="50000"/>
              </a:spcBef>
              <a:buFont typeface="Wingdings" panose="05000000000000000000" pitchFamily="2" charset="2"/>
              <a:buNone/>
              <a:defRPr sz="13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3775" y="766763"/>
            <a:ext cx="5114925" cy="3836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9" name="Rectangle 5"/>
          <p:cNvSpPr>
            <a:spLocks noGrp="1" noChangeArrowheads="1"/>
          </p:cNvSpPr>
          <p:nvPr>
            <p:ph type="body" sz="quarter" idx="3"/>
          </p:nvPr>
        </p:nvSpPr>
        <p:spPr bwMode="auto">
          <a:xfrm>
            <a:off x="946150" y="4859338"/>
            <a:ext cx="5210175" cy="4606925"/>
          </a:xfrm>
          <a:prstGeom prst="rect">
            <a:avLst/>
          </a:prstGeom>
          <a:noFill/>
          <a:ln w="9525">
            <a:noFill/>
            <a:miter lim="800000"/>
            <a:headEnd/>
            <a:tailEnd/>
          </a:ln>
          <a:effectLst/>
        </p:spPr>
        <p:txBody>
          <a:bodyPr vert="horz" wrap="square" lIns="96478" tIns="48239" rIns="96478" bIns="48239"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4390"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78" tIns="48239" rIns="96478" bIns="48239" numCol="1" anchor="b" anchorCtr="0" compatLnSpc="1">
            <a:prstTxWarp prst="textNoShape">
              <a:avLst/>
            </a:prstTxWarp>
          </a:bodyPr>
          <a:lstStyle>
            <a:lvl1pPr eaLnBrk="1" hangingPunct="1">
              <a:spcBef>
                <a:spcPct val="50000"/>
              </a:spcBef>
              <a:buFont typeface="Wingdings" panose="05000000000000000000" pitchFamily="2" charset="2"/>
              <a:buNone/>
              <a:defRPr sz="1300"/>
            </a:lvl1pPr>
          </a:lstStyle>
          <a:p>
            <a:pPr>
              <a:defRPr/>
            </a:pPr>
            <a:endParaRPr lang="en-US" altLang="zh-CN"/>
          </a:p>
        </p:txBody>
      </p:sp>
      <p:sp>
        <p:nvSpPr>
          <p:cNvPr id="144391" name="Rectangle 7"/>
          <p:cNvSpPr>
            <a:spLocks noGrp="1" noChangeArrowheads="1"/>
          </p:cNvSpPr>
          <p:nvPr>
            <p:ph type="sldNum" sz="quarter" idx="5"/>
          </p:nvPr>
        </p:nvSpPr>
        <p:spPr bwMode="auto">
          <a:xfrm>
            <a:off x="4024313" y="9721850"/>
            <a:ext cx="3078162" cy="511175"/>
          </a:xfrm>
          <a:prstGeom prst="rect">
            <a:avLst/>
          </a:prstGeom>
          <a:noFill/>
          <a:ln w="9525">
            <a:noFill/>
            <a:miter lim="800000"/>
            <a:headEnd/>
            <a:tailEnd/>
          </a:ln>
          <a:effectLst/>
        </p:spPr>
        <p:txBody>
          <a:bodyPr vert="horz" wrap="square" lIns="96478" tIns="48239" rIns="96478" bIns="48239" numCol="1" anchor="b" anchorCtr="0" compatLnSpc="1">
            <a:prstTxWarp prst="textNoShape">
              <a:avLst/>
            </a:prstTxWarp>
          </a:bodyPr>
          <a:lstStyle>
            <a:lvl1pPr algn="r" eaLnBrk="1" hangingPunct="1">
              <a:spcBef>
                <a:spcPct val="50000"/>
              </a:spcBef>
              <a:buFont typeface="Wingdings" panose="05000000000000000000" pitchFamily="2" charset="2"/>
              <a:buNone/>
              <a:defRPr sz="1300"/>
            </a:lvl1pPr>
          </a:lstStyle>
          <a:p>
            <a:pPr>
              <a:defRPr/>
            </a:pPr>
            <a:fld id="{831CB528-F903-4DE0-9310-CB819B117E38}" type="slidenum">
              <a:rPr lang="en-US" altLang="zh-CN"/>
              <a:pPr>
                <a:defRPr/>
              </a:pPr>
              <a:t>‹#›</a:t>
            </a:fld>
            <a:endParaRPr lang="en-US" altLang="zh-CN"/>
          </a:p>
        </p:txBody>
      </p:sp>
    </p:spTree>
    <p:extLst>
      <p:ext uri="{BB962C8B-B14F-4D97-AF65-F5344CB8AC3E}">
        <p14:creationId xmlns:p14="http://schemas.microsoft.com/office/powerpoint/2010/main" val="3204503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82611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4C2241-C804-4CFC-945E-0B78AEF0B2BF}" type="slidenum">
              <a:rPr lang="en-US" altLang="zh-CN" smtClean="0"/>
              <a:pPr>
                <a:spcBef>
                  <a:spcPct val="0"/>
                </a:spcBef>
              </a:pPr>
              <a:t>104</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2337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F590EC-83C3-43C0-B24F-C8DBEF337455}" type="slidenum">
              <a:rPr lang="en-US" altLang="zh-CN" smtClean="0"/>
              <a:pPr>
                <a:spcBef>
                  <a:spcPct val="0"/>
                </a:spcBef>
              </a:pPr>
              <a:t>105</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811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A7660B-DC1A-4729-A1E6-2EB184D35CC1}" type="slidenum">
              <a:rPr lang="en-US" altLang="zh-CN" smtClean="0"/>
              <a:pPr>
                <a:spcBef>
                  <a:spcPct val="0"/>
                </a:spcBef>
              </a:pPr>
              <a:t>107</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2413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88398A-4FCD-4751-9A55-65525742CC92}" type="slidenum">
              <a:rPr lang="en-US" altLang="zh-CN" smtClean="0"/>
              <a:pPr>
                <a:spcBef>
                  <a:spcPct val="0"/>
                </a:spcBef>
              </a:pPr>
              <a:t>115</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796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3FDDFD-9CC7-4A99-BDEE-5E84E4877339}" type="slidenum">
              <a:rPr lang="en-US" altLang="zh-CN" smtClean="0"/>
              <a:pPr>
                <a:spcBef>
                  <a:spcPct val="0"/>
                </a:spcBef>
              </a:pPr>
              <a:t>116</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7877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577E27C-D794-4F8B-9FDC-7526B1C11E4D}" type="slidenum">
              <a:rPr lang="en-US" altLang="zh-CN" smtClean="0"/>
              <a:pPr>
                <a:spcBef>
                  <a:spcPct val="0"/>
                </a:spcBef>
              </a:pPr>
              <a:t>117</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69677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A522E8-D329-4BE8-9095-BB1176452DC7}" type="slidenum">
              <a:rPr lang="en-US" altLang="zh-CN" smtClean="0"/>
              <a:pPr>
                <a:spcBef>
                  <a:spcPct val="0"/>
                </a:spcBef>
              </a:pPr>
              <a:t>118</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571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2B06B6-6653-4A67-A995-A2186F034C02}" type="slidenum">
              <a:rPr lang="en-US" altLang="zh-CN" smtClean="0"/>
              <a:pPr>
                <a:spcBef>
                  <a:spcPct val="0"/>
                </a:spcBef>
              </a:pPr>
              <a:t>119</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57430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EA080F-9A90-4007-AA8D-968D1E731B31}" type="slidenum">
              <a:rPr lang="en-US" altLang="zh-CN" smtClean="0"/>
              <a:pPr>
                <a:spcBef>
                  <a:spcPct val="0"/>
                </a:spcBef>
              </a:pPr>
              <a:t>120</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03585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60CB2C3-50C1-4D92-98F7-EC19FEA6E1F4}" type="slidenum">
              <a:rPr lang="en-US" altLang="zh-CN" smtClean="0"/>
              <a:pPr>
                <a:spcBef>
                  <a:spcPct val="0"/>
                </a:spcBef>
              </a:pPr>
              <a:t>121</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768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0705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E02A4F7-206F-4887-9017-108136B41790}" type="slidenum">
              <a:rPr lang="en-US" altLang="zh-CN" smtClean="0"/>
              <a:pPr>
                <a:spcBef>
                  <a:spcPct val="0"/>
                </a:spcBef>
              </a:pPr>
              <a:t>122</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10341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399550-AB93-42F5-994F-377EED083675}" type="slidenum">
              <a:rPr lang="en-US" altLang="zh-CN" smtClean="0"/>
              <a:pPr>
                <a:spcBef>
                  <a:spcPct val="0"/>
                </a:spcBef>
              </a:pPr>
              <a:t>123</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73525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0319E1-7DDC-4E99-B3E4-F34C92532D90}" type="slidenum">
              <a:rPr lang="en-US" altLang="zh-CN" smtClean="0"/>
              <a:pPr>
                <a:spcBef>
                  <a:spcPct val="0"/>
                </a:spcBef>
              </a:pPr>
              <a:t>124</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39541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8E934B-9366-4D74-BCAB-91519387418C}" type="slidenum">
              <a:rPr lang="en-US" altLang="zh-CN" smtClean="0"/>
              <a:pPr>
                <a:spcBef>
                  <a:spcPct val="0"/>
                </a:spcBef>
              </a:pPr>
              <a:t>128</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02626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70EDED-6CDF-436F-A183-765AB485397C}" type="slidenum">
              <a:rPr lang="en-US" altLang="zh-CN" smtClean="0"/>
              <a:pPr>
                <a:spcBef>
                  <a:spcPct val="0"/>
                </a:spcBef>
              </a:pPr>
              <a:t>129</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72396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8B1E9F-E916-4E0F-AFA8-6E11284CAF26}" type="slidenum">
              <a:rPr lang="en-US" altLang="zh-CN" smtClean="0"/>
              <a:pPr>
                <a:spcBef>
                  <a:spcPct val="0"/>
                </a:spcBef>
              </a:pPr>
              <a:t>130</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01326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6EFC72-7DFB-45AE-B102-2916006FB50E}" type="slidenum">
              <a:rPr lang="en-US" altLang="zh-CN" smtClean="0"/>
              <a:pPr>
                <a:spcBef>
                  <a:spcPct val="0"/>
                </a:spcBef>
              </a:pPr>
              <a:t>131</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45457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344C78-70C1-432B-A1C7-89F96B505E80}" type="slidenum">
              <a:rPr lang="en-US" altLang="zh-CN" smtClean="0"/>
              <a:pPr>
                <a:spcBef>
                  <a:spcPct val="0"/>
                </a:spcBef>
              </a:pPr>
              <a:t>132</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15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7E1D15-219F-4F87-B73F-90CCCF4E570C}" type="slidenum">
              <a:rPr lang="en-US" altLang="zh-CN" smtClean="0"/>
              <a:pPr>
                <a:spcBef>
                  <a:spcPct val="0"/>
                </a:spcBef>
              </a:pPr>
              <a:t>133</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1536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525453A-0D8E-403E-889A-D8FD2FDF2F5E}" type="slidenum">
              <a:rPr lang="en-US" altLang="zh-CN" smtClean="0"/>
              <a:pPr>
                <a:spcBef>
                  <a:spcPct val="0"/>
                </a:spcBef>
              </a:pPr>
              <a:t>134</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86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71901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005495-157E-4C38-B097-411E083DCBE7}" type="slidenum">
              <a:rPr lang="en-US" altLang="zh-CN" smtClean="0"/>
              <a:pPr>
                <a:spcBef>
                  <a:spcPct val="0"/>
                </a:spcBef>
              </a:pPr>
              <a:t>135</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26687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675A81-BADD-4F1B-86F5-8CCBC0A96992}" type="slidenum">
              <a:rPr lang="en-US" altLang="zh-CN" smtClean="0"/>
              <a:pPr>
                <a:spcBef>
                  <a:spcPct val="0"/>
                </a:spcBef>
              </a:pPr>
              <a:t>136</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04697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0C8740-B950-4ADA-919D-251226ACCCAD}" type="slidenum">
              <a:rPr lang="en-US" altLang="zh-CN" smtClean="0"/>
              <a:pPr>
                <a:spcBef>
                  <a:spcPct val="0"/>
                </a:spcBef>
              </a:pPr>
              <a:t>137</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7265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44FD34C-B5AA-4D8E-99D1-E5A8F92E62F4}" type="slidenum">
              <a:rPr lang="en-US" altLang="zh-CN" smtClean="0"/>
              <a:pPr>
                <a:spcBef>
                  <a:spcPct val="0"/>
                </a:spcBef>
              </a:pPr>
              <a:t>138</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08476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D90AA3-7B13-4C8D-8431-75FA3142D1FF}" type="slidenum">
              <a:rPr lang="en-US" altLang="zh-CN" smtClean="0"/>
              <a:pPr>
                <a:spcBef>
                  <a:spcPct val="0"/>
                </a:spcBef>
              </a:pPr>
              <a:t>139</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0085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22C4C7-40F7-4BB0-89B6-033D716DC09A}" type="slidenum">
              <a:rPr lang="en-US" altLang="zh-CN" smtClean="0"/>
              <a:pPr>
                <a:spcBef>
                  <a:spcPct val="0"/>
                </a:spcBef>
              </a:pPr>
              <a:t>140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0835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13317-B8DC-4E25-8AF0-354C2CA7C3D8}" type="slidenum">
              <a:rPr lang="en-US" altLang="zh-CN" smtClean="0"/>
              <a:pPr>
                <a:spcBef>
                  <a:spcPct val="0"/>
                </a:spcBef>
              </a:pPr>
              <a:t>141</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5224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DA1F30-82A7-4BF2-AF75-585CEC76C312}" type="slidenum">
              <a:rPr lang="en-US" altLang="zh-CN" smtClean="0"/>
              <a:pPr>
                <a:spcBef>
                  <a:spcPct val="0"/>
                </a:spcBef>
              </a:pPr>
              <a:t>142</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46099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EE9B68A-573B-424A-B113-73A5BB1ABCF8}" type="slidenum">
              <a:rPr lang="en-US" altLang="zh-CN" smtClean="0"/>
              <a:pPr>
                <a:spcBef>
                  <a:spcPct val="0"/>
                </a:spcBef>
              </a:pPr>
              <a:t>143</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18378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06BFE1-BEBB-4ACD-8052-139A4DD62616}" type="slidenum">
              <a:rPr lang="en-US" altLang="zh-CN" smtClean="0"/>
              <a:pPr>
                <a:spcBef>
                  <a:spcPct val="0"/>
                </a:spcBef>
              </a:pPr>
              <a:t>144</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957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9227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CF22E1-6305-472E-BD98-5400EAC923B0}" type="slidenum">
              <a:rPr lang="en-US" altLang="zh-CN" smtClean="0"/>
              <a:pPr>
                <a:spcBef>
                  <a:spcPct val="0"/>
                </a:spcBef>
              </a:pPr>
              <a:t>145</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4077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9C8C3B-F3A5-4EF0-A0C4-049AAAEF923A}" type="slidenum">
              <a:rPr lang="en-US" altLang="zh-CN" smtClean="0"/>
              <a:pPr>
                <a:spcBef>
                  <a:spcPct val="0"/>
                </a:spcBef>
              </a:pPr>
              <a:t>146</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64910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643DB06-114E-453B-9A74-696A494B3CF7}" type="slidenum">
              <a:rPr lang="en-US" altLang="zh-CN" smtClean="0"/>
              <a:pPr>
                <a:spcBef>
                  <a:spcPct val="0"/>
                </a:spcBef>
              </a:pPr>
              <a:t>147</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0203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AB26C9-F379-4517-99C9-7D936954307B}" type="slidenum">
              <a:rPr lang="en-US" altLang="zh-CN" smtClean="0"/>
              <a:pPr>
                <a:spcBef>
                  <a:spcPct val="0"/>
                </a:spcBef>
              </a:pPr>
              <a:t>148</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5487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A37172E-4554-4994-81AC-B7049B9DAFFF}" type="slidenum">
              <a:rPr lang="en-US" altLang="zh-CN" smtClean="0"/>
              <a:pPr>
                <a:spcBef>
                  <a:spcPct val="0"/>
                </a:spcBef>
              </a:pPr>
              <a:t>149</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8055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4C27BF-D7BA-400E-9340-A45ADDE5E9B8}" type="slidenum">
              <a:rPr lang="en-US" altLang="zh-CN" smtClean="0"/>
              <a:pPr>
                <a:spcBef>
                  <a:spcPct val="0"/>
                </a:spcBef>
              </a:pPr>
              <a:t>150</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76079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1EA713-DBE6-4DC2-BBB7-019698901E29}" type="slidenum">
              <a:rPr lang="en-US" altLang="zh-CN" smtClean="0"/>
              <a:pPr>
                <a:spcBef>
                  <a:spcPct val="0"/>
                </a:spcBef>
              </a:pPr>
              <a:t>151</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4395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A780202-A39B-4352-BB8E-A8A27D64924C}" type="slidenum">
              <a:rPr lang="en-US" altLang="zh-CN" smtClean="0"/>
              <a:pPr>
                <a:spcBef>
                  <a:spcPct val="0"/>
                </a:spcBef>
              </a:pPr>
              <a:t>152</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741005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6D63DD-5CC7-4555-9F2E-70561337FD8D}" type="slidenum">
              <a:rPr lang="en-US" altLang="zh-CN" smtClean="0"/>
              <a:pPr>
                <a:spcBef>
                  <a:spcPct val="0"/>
                </a:spcBef>
              </a:pPr>
              <a:t>153</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41428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39434A-4BDF-4872-828D-28226CC772CB}" type="slidenum">
              <a:rPr lang="en-US" altLang="zh-CN" smtClean="0"/>
              <a:pPr>
                <a:spcBef>
                  <a:spcPct val="0"/>
                </a:spcBef>
              </a:pPr>
              <a:t>154</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129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E3B5A59-EE9C-43B5-8A3E-9D33FF73D592}" type="slidenum">
              <a:rPr lang="en-US" altLang="zh-CN" smtClean="0"/>
              <a:pPr>
                <a:spcBef>
                  <a:spcPct val="0"/>
                </a:spcBef>
              </a:pPr>
              <a:t>93</a:t>
            </a:fld>
            <a:endParaRPr lang="en-US" altLang="zh-CN"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7576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6EA586-59E3-4621-9D96-564188818274}" type="slidenum">
              <a:rPr lang="en-US" altLang="zh-CN" smtClean="0"/>
              <a:pPr>
                <a:spcBef>
                  <a:spcPct val="0"/>
                </a:spcBef>
              </a:pPr>
              <a:t>155</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26770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B64488-1283-4124-A469-4F75BD4A8FAC}" type="slidenum">
              <a:rPr lang="en-US" altLang="zh-CN" smtClean="0"/>
              <a:pPr>
                <a:spcBef>
                  <a:spcPct val="0"/>
                </a:spcBef>
              </a:pPr>
              <a:t>156</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6804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FB2385-427E-48CB-A43E-35AB62FA8C2B}" type="slidenum">
              <a:rPr lang="en-US" altLang="zh-CN" smtClean="0"/>
              <a:pPr>
                <a:spcBef>
                  <a:spcPct val="0"/>
                </a:spcBef>
              </a:pPr>
              <a:t>157</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385304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184D0B-DF5C-439C-B818-A92EB06D3675}" type="slidenum">
              <a:rPr lang="en-US" altLang="zh-CN" smtClean="0"/>
              <a:pPr>
                <a:spcBef>
                  <a:spcPct val="0"/>
                </a:spcBef>
              </a:pPr>
              <a:t>158</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15760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DFA568-81BC-4C0C-AF11-DA43EDACEA34}" type="slidenum">
              <a:rPr lang="en-US" altLang="zh-CN" smtClean="0"/>
              <a:pPr>
                <a:spcBef>
                  <a:spcPct val="0"/>
                </a:spcBef>
              </a:pPr>
              <a:t>159</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3578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7594E7-BF29-41A1-B100-5A6C58B7F8EF}" type="slidenum">
              <a:rPr lang="en-US" altLang="zh-CN" smtClean="0"/>
              <a:pPr>
                <a:spcBef>
                  <a:spcPct val="0"/>
                </a:spcBef>
              </a:pPr>
              <a:t>160</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11225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C8A43-CE86-4E38-9739-DE01CD3712D9}" type="slidenum">
              <a:rPr lang="en-US" altLang="zh-CN" smtClean="0"/>
              <a:pPr>
                <a:spcBef>
                  <a:spcPct val="0"/>
                </a:spcBef>
              </a:pPr>
              <a:t>161</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29954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408005-9306-4671-AE29-5D0F4054F5D9}" type="slidenum">
              <a:rPr lang="en-US" altLang="zh-CN" smtClean="0"/>
              <a:pPr>
                <a:spcBef>
                  <a:spcPct val="0"/>
                </a:spcBef>
              </a:pPr>
              <a:t>162</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191046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6A13E4-8493-4BB5-9093-234EBD8BE6CB}" type="slidenum">
              <a:rPr lang="en-US" altLang="zh-CN" smtClean="0"/>
              <a:pPr>
                <a:spcBef>
                  <a:spcPct val="0"/>
                </a:spcBef>
              </a:pPr>
              <a:t>163</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92084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3214481-653E-466F-A276-1D29D7684875}" type="slidenum">
              <a:rPr lang="en-US" altLang="zh-CN" smtClean="0"/>
              <a:pPr>
                <a:spcBef>
                  <a:spcPct val="0"/>
                </a:spcBef>
              </a:pPr>
              <a:t>164</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7977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05E53D-D57C-43CA-96C7-76A3C728B487}" type="slidenum">
              <a:rPr lang="en-US" altLang="zh-CN" smtClean="0"/>
              <a:pPr>
                <a:spcBef>
                  <a:spcPct val="0"/>
                </a:spcBef>
              </a:pPr>
              <a:t>94</a:t>
            </a:fld>
            <a:endParaRPr lang="en-US" altLang="zh-CN"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349460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F17281-C48B-4F50-A296-F2AD1BD9DC69}" type="slidenum">
              <a:rPr lang="en-US" altLang="zh-CN" smtClean="0"/>
              <a:pPr>
                <a:spcBef>
                  <a:spcPct val="0"/>
                </a:spcBef>
              </a:pPr>
              <a:t>165</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30894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F02652-60D9-4EDE-8BA5-F2564FBBE058}" type="slidenum">
              <a:rPr lang="en-US" altLang="zh-CN" smtClean="0"/>
              <a:pPr>
                <a:spcBef>
                  <a:spcPct val="0"/>
                </a:spcBef>
              </a:pPr>
              <a:t>166</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496423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42B40D-22D0-4008-8D32-1B88055BD7E6}" type="slidenum">
              <a:rPr lang="en-US" altLang="zh-CN" smtClean="0"/>
              <a:pPr>
                <a:spcBef>
                  <a:spcPct val="0"/>
                </a:spcBef>
              </a:pPr>
              <a:t>167</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8267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B7DC87-4E50-46C1-B7E3-79F14D236C71}" type="slidenum">
              <a:rPr lang="en-US" altLang="zh-CN" smtClean="0"/>
              <a:pPr>
                <a:spcBef>
                  <a:spcPct val="0"/>
                </a:spcBef>
              </a:pPr>
              <a:t>168</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998993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FA1EB75-C868-4A5F-A08F-CED2887C3C05}" type="slidenum">
              <a:rPr lang="en-US" altLang="zh-CN" smtClean="0"/>
              <a:pPr>
                <a:spcBef>
                  <a:spcPct val="0"/>
                </a:spcBef>
              </a:pPr>
              <a:t>169</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810471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E48FBF-C7A7-40CA-AF85-1C275E9F2F78}" type="slidenum">
              <a:rPr lang="en-US" altLang="zh-CN" smtClean="0"/>
              <a:pPr>
                <a:spcBef>
                  <a:spcPct val="0"/>
                </a:spcBef>
              </a:pPr>
              <a:t>170</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93298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670E1F-4C4D-479D-8BDC-B47E82760E3D}" type="slidenum">
              <a:rPr lang="en-US" altLang="zh-CN" smtClean="0"/>
              <a:pPr>
                <a:spcBef>
                  <a:spcPct val="0"/>
                </a:spcBef>
              </a:pPr>
              <a:t>171</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34608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C3E3B26-0CD5-4ED5-BFD9-9613450FE987}" type="slidenum">
              <a:rPr lang="en-US" altLang="zh-CN" sz="1300" smtClean="0"/>
              <a:pPr/>
              <a:t>184</a:t>
            </a:fld>
            <a:endParaRPr lang="en-US" altLang="zh-CN" sz="1300" smtClean="0"/>
          </a:p>
        </p:txBody>
      </p:sp>
    </p:spTree>
    <p:extLst>
      <p:ext uri="{BB962C8B-B14F-4D97-AF65-F5344CB8AC3E}">
        <p14:creationId xmlns:p14="http://schemas.microsoft.com/office/powerpoint/2010/main" val="298635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AE707C-A9BC-47EA-8908-C06AE69F8C23}" type="slidenum">
              <a:rPr lang="en-US" altLang="zh-CN" smtClean="0"/>
              <a:pPr>
                <a:spcBef>
                  <a:spcPct val="0"/>
                </a:spcBef>
              </a:pPr>
              <a:t>95</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9813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22D4420-AF0E-4817-9F82-C3EC1F4CF2CF}" type="slidenum">
              <a:rPr lang="en-US" altLang="zh-CN" smtClean="0"/>
              <a:pPr>
                <a:spcBef>
                  <a:spcPct val="0"/>
                </a:spcBef>
              </a:pPr>
              <a:t>96</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305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45D1DC-6E3C-45CA-BBC1-CBD9A3D2304C}" type="slidenum">
              <a:rPr lang="en-US" altLang="zh-CN" smtClean="0"/>
              <a:pPr>
                <a:spcBef>
                  <a:spcPct val="0"/>
                </a:spcBef>
              </a:pPr>
              <a:t>97</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681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eaLnBrk="1" hangingPunct="1">
                <a:spcBef>
                  <a:spcPct val="50000"/>
                </a:spcBef>
                <a:buFont typeface="Wingdings" panose="05000000000000000000" pitchFamily="2" charset="2"/>
                <a:buNone/>
                <a:defRPr/>
              </a:pPr>
              <a:endParaRPr lang="zh-CN"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3849A2A5-E2C9-49E6-B220-C9F2B3B2028F}" type="datetime1">
              <a:rPr lang="zh-CN" altLang="en-US"/>
              <a:pPr>
                <a:defRPr/>
              </a:pPr>
              <a:t>2017/10/23</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C05F5A5-71B4-44F1-A626-C4333B68D10E}" type="slidenum">
              <a:rPr lang="en-US" altLang="zh-CN"/>
              <a:pPr>
                <a:defRPr/>
              </a:pPr>
              <a:t>‹#›</a:t>
            </a:fld>
            <a:endParaRPr lang="en-US" altLang="zh-CN"/>
          </a:p>
        </p:txBody>
      </p:sp>
    </p:spTree>
    <p:extLst>
      <p:ext uri="{BB962C8B-B14F-4D97-AF65-F5344CB8AC3E}">
        <p14:creationId xmlns:p14="http://schemas.microsoft.com/office/powerpoint/2010/main" val="308537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A6E997F9-0931-4675-85E7-0FF145385387}" type="datetime1">
              <a:rPr lang="zh-CN" altLang="en-US"/>
              <a:pPr>
                <a:defRPr/>
              </a:pPr>
              <a:t>2017/10/23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C1CCBD-D93B-4CBF-9B1A-0912ABD9F041}" type="slidenum">
              <a:rPr lang="en-US" altLang="zh-CN"/>
              <a:pPr>
                <a:defRPr/>
              </a:pPr>
              <a:t>‹#›</a:t>
            </a:fld>
            <a:endParaRPr lang="en-US" altLang="zh-CN"/>
          </a:p>
        </p:txBody>
      </p:sp>
    </p:spTree>
    <p:extLst>
      <p:ext uri="{BB962C8B-B14F-4D97-AF65-F5344CB8AC3E}">
        <p14:creationId xmlns:p14="http://schemas.microsoft.com/office/powerpoint/2010/main" val="49157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A499AAE6-318E-4266-9631-DE2F9A0E4537}" type="datetime1">
              <a:rPr lang="zh-CN" altLang="en-US"/>
              <a:pPr>
                <a:defRPr/>
              </a:pPr>
              <a:t>2017/10/23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1DFD0E0-83AF-4C43-A509-5B084A52CF90}" type="slidenum">
              <a:rPr lang="en-US" altLang="zh-CN"/>
              <a:pPr>
                <a:defRPr/>
              </a:pPr>
              <a:t>‹#›</a:t>
            </a:fld>
            <a:endParaRPr lang="en-US" altLang="zh-CN"/>
          </a:p>
        </p:txBody>
      </p:sp>
    </p:spTree>
    <p:extLst>
      <p:ext uri="{BB962C8B-B14F-4D97-AF65-F5344CB8AC3E}">
        <p14:creationId xmlns:p14="http://schemas.microsoft.com/office/powerpoint/2010/main" val="3165010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6323F1A2-FFDE-41FA-A88F-575D9C50E078}" type="datetime1">
              <a:rPr lang="zh-CN" altLang="en-US"/>
              <a:pPr>
                <a:defRPr/>
              </a:pPr>
              <a:t>2017/10/23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04282D3-05AE-4D14-9228-3A1126256443}" type="slidenum">
              <a:rPr lang="en-US" altLang="zh-CN"/>
              <a:pPr>
                <a:defRPr/>
              </a:pPr>
              <a:t>‹#›</a:t>
            </a:fld>
            <a:endParaRPr lang="en-US" altLang="zh-CN"/>
          </a:p>
        </p:txBody>
      </p:sp>
    </p:spTree>
    <p:extLst>
      <p:ext uri="{BB962C8B-B14F-4D97-AF65-F5344CB8AC3E}">
        <p14:creationId xmlns:p14="http://schemas.microsoft.com/office/powerpoint/2010/main" val="3776793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DF251FBD-CE4D-47FB-94DA-9BDDE51434AB}" type="datetime1">
              <a:rPr lang="zh-CN" altLang="en-US"/>
              <a:pPr>
                <a:defRPr/>
              </a:pPr>
              <a:t>2017/10/23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BA3142D-42A1-4C82-A112-CD4497EB8047}" type="slidenum">
              <a:rPr lang="en-US" altLang="zh-CN"/>
              <a:pPr>
                <a:defRPr/>
              </a:pPr>
              <a:t>‹#›</a:t>
            </a:fld>
            <a:endParaRPr lang="en-US" altLang="zh-CN"/>
          </a:p>
        </p:txBody>
      </p:sp>
    </p:spTree>
    <p:extLst>
      <p:ext uri="{BB962C8B-B14F-4D97-AF65-F5344CB8AC3E}">
        <p14:creationId xmlns:p14="http://schemas.microsoft.com/office/powerpoint/2010/main" val="265026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A78F4224-1A90-4E65-A166-5804054BE7E4}" type="datetime1">
              <a:rPr lang="zh-CN" altLang="en-US"/>
              <a:pPr>
                <a:defRPr/>
              </a:pPr>
              <a:t>2017/10/23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1AC0605E-6153-4F0D-9ECA-44E57812AFF9}" type="slidenum">
              <a:rPr lang="en-US" altLang="zh-CN"/>
              <a:pPr>
                <a:defRPr/>
              </a:pPr>
              <a:t>‹#›</a:t>
            </a:fld>
            <a:endParaRPr lang="en-US" altLang="zh-CN"/>
          </a:p>
        </p:txBody>
      </p:sp>
    </p:spTree>
    <p:extLst>
      <p:ext uri="{BB962C8B-B14F-4D97-AF65-F5344CB8AC3E}">
        <p14:creationId xmlns:p14="http://schemas.microsoft.com/office/powerpoint/2010/main" val="83400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C6559C7A-87C0-451A-B296-C387A6FAA221}" type="datetime1">
              <a:rPr lang="zh-CN" altLang="en-US"/>
              <a:pPr>
                <a:defRPr/>
              </a:pPr>
              <a:t>2017/10/23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7B7A3BD6-7801-4EEC-BFD0-D36D27CA13BF}" type="slidenum">
              <a:rPr lang="en-US" altLang="zh-CN"/>
              <a:pPr>
                <a:defRPr/>
              </a:pPr>
              <a:t>‹#›</a:t>
            </a:fld>
            <a:endParaRPr lang="en-US" altLang="zh-CN"/>
          </a:p>
        </p:txBody>
      </p:sp>
    </p:spTree>
    <p:extLst>
      <p:ext uri="{BB962C8B-B14F-4D97-AF65-F5344CB8AC3E}">
        <p14:creationId xmlns:p14="http://schemas.microsoft.com/office/powerpoint/2010/main" val="246497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2E1A932-CB65-4B6E-B973-8FF420AD60B8}" type="datetime1">
              <a:rPr lang="zh-CN" altLang="en-US"/>
              <a:pPr>
                <a:defRPr/>
              </a:pPr>
              <a:t>2017/10/23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A0684D9-7685-4BB4-80A9-FCD105F929FC}" type="slidenum">
              <a:rPr lang="en-US" altLang="zh-CN"/>
              <a:pPr>
                <a:defRPr/>
              </a:pPr>
              <a:t>‹#›</a:t>
            </a:fld>
            <a:endParaRPr lang="en-US" altLang="zh-CN"/>
          </a:p>
        </p:txBody>
      </p:sp>
    </p:spTree>
    <p:extLst>
      <p:ext uri="{BB962C8B-B14F-4D97-AF65-F5344CB8AC3E}">
        <p14:creationId xmlns:p14="http://schemas.microsoft.com/office/powerpoint/2010/main" val="8668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A56BBBFE-0882-4B70-A020-2FDFE224F7D2}" type="datetime1">
              <a:rPr lang="zh-CN" altLang="en-US"/>
              <a:pPr>
                <a:defRPr/>
              </a:pPr>
              <a:t>2017/10/23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22C32A0-7A24-45AA-8691-985387B56CD9}" type="slidenum">
              <a:rPr lang="en-US" altLang="zh-CN"/>
              <a:pPr>
                <a:defRPr/>
              </a:pPr>
              <a:t>‹#›</a:t>
            </a:fld>
            <a:endParaRPr lang="en-US" altLang="zh-CN"/>
          </a:p>
        </p:txBody>
      </p:sp>
    </p:spTree>
    <p:extLst>
      <p:ext uri="{BB962C8B-B14F-4D97-AF65-F5344CB8AC3E}">
        <p14:creationId xmlns:p14="http://schemas.microsoft.com/office/powerpoint/2010/main" val="30727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6172756-D6C7-49DF-98C7-C467B83A07DD}" type="datetime1">
              <a:rPr lang="zh-CN" altLang="en-US"/>
              <a:pPr>
                <a:defRPr/>
              </a:pPr>
              <a:t>2017/10/23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6FA2F24-1560-41FE-8BA8-9BBDC9D006C4}" type="slidenum">
              <a:rPr lang="en-US" altLang="zh-CN"/>
              <a:pPr>
                <a:defRPr/>
              </a:pPr>
              <a:t>‹#›</a:t>
            </a:fld>
            <a:endParaRPr lang="en-US" altLang="zh-CN"/>
          </a:p>
        </p:txBody>
      </p:sp>
    </p:spTree>
    <p:extLst>
      <p:ext uri="{BB962C8B-B14F-4D97-AF65-F5344CB8AC3E}">
        <p14:creationId xmlns:p14="http://schemas.microsoft.com/office/powerpoint/2010/main" val="113262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38A0A0CE-3847-42A4-B7B2-FB3D0D0DE2CA}" type="datetime1">
              <a:rPr lang="zh-CN" altLang="en-US"/>
              <a:pPr>
                <a:defRPr/>
              </a:pPr>
              <a:t>2017/10/23</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AB5E6AB-CB1B-4A5D-BFF9-8553580D9B00}" type="slidenum">
              <a:rPr lang="en-US" altLang="zh-CN"/>
              <a:pPr>
                <a:defRPr/>
              </a:pPr>
              <a:t>‹#›</a:t>
            </a:fld>
            <a:endParaRPr lang="en-US" altLang="zh-CN"/>
          </a:p>
        </p:txBody>
      </p:sp>
    </p:spTree>
    <p:extLst>
      <p:ext uri="{BB962C8B-B14F-4D97-AF65-F5344CB8AC3E}">
        <p14:creationId xmlns:p14="http://schemas.microsoft.com/office/powerpoint/2010/main" val="351278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AF6E5D4B-0171-4E27-9DF0-6B1CEDF67477}" type="datetime1">
              <a:rPr lang="zh-CN" altLang="en-US"/>
              <a:pPr>
                <a:defRPr/>
              </a:pPr>
              <a:t>2017/10/23</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DA1EC6FB-9F71-495B-892E-09DCA0213420}" type="slidenum">
              <a:rPr lang="en-US" altLang="zh-CN"/>
              <a:pPr>
                <a:defRPr/>
              </a:pPr>
              <a:t>‹#›</a:t>
            </a:fld>
            <a:endParaRPr lang="en-US" altLang="zh-CN"/>
          </a:p>
        </p:txBody>
      </p:sp>
    </p:spTree>
    <p:extLst>
      <p:ext uri="{BB962C8B-B14F-4D97-AF65-F5344CB8AC3E}">
        <p14:creationId xmlns:p14="http://schemas.microsoft.com/office/powerpoint/2010/main" val="427157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164B8674-081F-46F4-8011-E6E0174500FE}" type="datetime1">
              <a:rPr lang="zh-CN" altLang="en-US"/>
              <a:pPr>
                <a:defRPr/>
              </a:pPr>
              <a:t>2017/10/23</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691107FA-B215-4E46-A2A2-E5DA520BB66F}" type="slidenum">
              <a:rPr lang="en-US" altLang="zh-CN"/>
              <a:pPr>
                <a:defRPr/>
              </a:pPr>
              <a:t>‹#›</a:t>
            </a:fld>
            <a:endParaRPr lang="en-US" altLang="zh-CN"/>
          </a:p>
        </p:txBody>
      </p:sp>
    </p:spTree>
    <p:extLst>
      <p:ext uri="{BB962C8B-B14F-4D97-AF65-F5344CB8AC3E}">
        <p14:creationId xmlns:p14="http://schemas.microsoft.com/office/powerpoint/2010/main" val="288166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7FDB3D1-EFBF-4DA5-AD20-C814524223B6}" type="datetime1">
              <a:rPr lang="zh-CN" altLang="en-US"/>
              <a:pPr>
                <a:defRPr/>
              </a:pPr>
              <a:t>2017/10/23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32332EB-D9E5-403D-A8AD-D31DA64C3768}" type="slidenum">
              <a:rPr lang="en-US" altLang="zh-CN"/>
              <a:pPr>
                <a:defRPr/>
              </a:pPr>
              <a:t>‹#›</a:t>
            </a:fld>
            <a:endParaRPr lang="en-US" altLang="zh-CN"/>
          </a:p>
        </p:txBody>
      </p:sp>
    </p:spTree>
    <p:extLst>
      <p:ext uri="{BB962C8B-B14F-4D97-AF65-F5344CB8AC3E}">
        <p14:creationId xmlns:p14="http://schemas.microsoft.com/office/powerpoint/2010/main" val="29332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78869AAE-BE0B-403C-8887-66AF07364E60}" type="datetime1">
              <a:rPr lang="zh-CN" altLang="en-US"/>
              <a:pPr>
                <a:defRPr/>
              </a:pPr>
              <a:t>2017/10/23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C91713D-F4CB-4149-84DB-C2F9A50C75A4}" type="slidenum">
              <a:rPr lang="en-US" altLang="zh-CN"/>
              <a:pPr>
                <a:defRPr/>
              </a:pPr>
              <a:t>‹#›</a:t>
            </a:fld>
            <a:endParaRPr lang="en-US" altLang="zh-CN"/>
          </a:p>
        </p:txBody>
      </p:sp>
    </p:spTree>
    <p:extLst>
      <p:ext uri="{BB962C8B-B14F-4D97-AF65-F5344CB8AC3E}">
        <p14:creationId xmlns:p14="http://schemas.microsoft.com/office/powerpoint/2010/main" val="239383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Wingdings" pitchFamily="2" charset="2"/>
              <a:defRPr kumimoji="1" sz="2400">
                <a:solidFill>
                  <a:schemeClr val="tx1"/>
                </a:solidFill>
                <a:latin typeface="Tahoma" pitchFamily="34" charset="0"/>
                <a:ea typeface="宋体" pitchFamily="2" charset="-122"/>
              </a:defRPr>
            </a:lvl9pPr>
          </a:lstStyle>
          <a:p>
            <a:pPr algn="ctr" eaLnBrk="1" hangingPunct="1">
              <a:defRPr/>
            </a:pPr>
            <a:endParaRPr lang="zh-CN" altLang="zh-CN" smtClean="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kumimoji="0" sz="1400"/>
            </a:lvl1pPr>
          </a:lstStyle>
          <a:p>
            <a:pPr>
              <a:defRPr/>
            </a:pPr>
            <a:fld id="{1007F728-9968-4CB9-ABDC-4566AEE16A27}" type="datetime1">
              <a:rPr lang="zh-CN" altLang="en-US"/>
              <a:pPr>
                <a:defRPr/>
              </a:pPr>
              <a:t>2017/10/23</a:t>
            </a:fld>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FontTx/>
              <a:buNone/>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kumimoji="0" sz="1400"/>
            </a:lvl1pPr>
          </a:lstStyle>
          <a:p>
            <a:pPr>
              <a:defRPr/>
            </a:pPr>
            <a:fld id="{5108F0EC-8DA9-46AF-9D22-8855310A317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76"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7"/>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19"/>
        </a:buBlip>
        <a:defRPr kumimoji="1" sz="2000">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2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26.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49.wmf"/><Relationship Id="rId4" Type="http://schemas.openxmlformats.org/officeDocument/2006/relationships/oleObject" Target="../embeddings/oleObject29.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8.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1.bin"/><Relationship Id="rId5" Type="http://schemas.openxmlformats.org/officeDocument/2006/relationships/image" Target="../media/image50.wmf"/><Relationship Id="rId4" Type="http://schemas.openxmlformats.org/officeDocument/2006/relationships/oleObject" Target="../embeddings/oleObject30.bin"/><Relationship Id="rId9" Type="http://schemas.openxmlformats.org/officeDocument/2006/relationships/oleObject" Target="../embeddings/oleObject33.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2.wmf"/><Relationship Id="rId4" Type="http://schemas.openxmlformats.org/officeDocument/2006/relationships/oleObject" Target="../embeddings/oleObject34.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3.w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36.bin"/><Relationship Id="rId5" Type="http://schemas.openxmlformats.org/officeDocument/2006/relationships/image" Target="../media/image49.wmf"/><Relationship Id="rId4" Type="http://schemas.openxmlformats.org/officeDocument/2006/relationships/oleObject" Target="../embeddings/oleObject35.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6.vml"/><Relationship Id="rId5" Type="http://schemas.openxmlformats.org/officeDocument/2006/relationships/image" Target="../media/image54.emf"/><Relationship Id="rId4" Type="http://schemas.openxmlformats.org/officeDocument/2006/relationships/oleObject" Target="../embeddings/oleObject37.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6.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39.bin"/><Relationship Id="rId5" Type="http://schemas.openxmlformats.org/officeDocument/2006/relationships/image" Target="../media/image55.emf"/><Relationship Id="rId4" Type="http://schemas.openxmlformats.org/officeDocument/2006/relationships/oleObject" Target="../embeddings/oleObject38.bin"/></Relationships>
</file>

<file path=ppt/slides/_rels/slide12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28.vml"/><Relationship Id="rId4" Type="http://schemas.openxmlformats.org/officeDocument/2006/relationships/image" Target="../media/image59.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61.emf"/><Relationship Id="rId5" Type="http://schemas.openxmlformats.org/officeDocument/2006/relationships/oleObject" Target="../embeddings/oleObject42.bin"/><Relationship Id="rId4" Type="http://schemas.openxmlformats.org/officeDocument/2006/relationships/image" Target="../media/image60.emf"/></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3.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44.bin"/><Relationship Id="rId5" Type="http://schemas.openxmlformats.org/officeDocument/2006/relationships/image" Target="../media/image62.wmf"/><Relationship Id="rId4" Type="http://schemas.openxmlformats.org/officeDocument/2006/relationships/oleObject" Target="../embeddings/oleObject43.bin"/><Relationship Id="rId9" Type="http://schemas.openxmlformats.org/officeDocument/2006/relationships/image" Target="../media/image64.wmf"/></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47.bin"/><Relationship Id="rId5" Type="http://schemas.openxmlformats.org/officeDocument/2006/relationships/image" Target="../media/image62.wmf"/><Relationship Id="rId4"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69.wmf"/><Relationship Id="rId3" Type="http://schemas.openxmlformats.org/officeDocument/2006/relationships/notesSlide" Target="../notesSlides/notesSlide25.xml"/><Relationship Id="rId7" Type="http://schemas.openxmlformats.org/officeDocument/2006/relationships/image" Target="../media/image66.wmf"/><Relationship Id="rId12"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9.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7.wmf"/></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70.wmf"/><Relationship Id="rId4" Type="http://schemas.openxmlformats.org/officeDocument/2006/relationships/oleObject" Target="../embeddings/oleObject53.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1.jpeg"/><Relationship Id="rId4" Type="http://schemas.openxmlformats.org/officeDocument/2006/relationships/image" Target="../media/image3.png"/></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baike.baidu.com/view/811790.htm" TargetMode="External"/><Relationship Id="rId7" Type="http://schemas.openxmlformats.org/officeDocument/2006/relationships/image" Target="../media/image2.png"/><Relationship Id="rId2" Type="http://schemas.openxmlformats.org/officeDocument/2006/relationships/hyperlink" Target="http://baike.baidu.com/view/2936053.ht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baike.baidu.com/view/2027209.htm" TargetMode="External"/><Relationship Id="rId4" Type="http://schemas.openxmlformats.org/officeDocument/2006/relationships/hyperlink" Target="http://baike.baidu.com/view/1009693.htm" TargetMode="Externa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2.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7.wmf"/><Relationship Id="rId4" Type="http://schemas.openxmlformats.org/officeDocument/2006/relationships/image" Target="../media/image1.png"/><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0.wmf"/></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http://www.groad.com/keats/clustering/complex/images/ins.jp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hyperlink" Target="&#21487;&#31227;&#21160;&#30913;&#30424;%20(h:)" TargetMode="Externa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4.jpe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7.jpe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png"/><Relationship Id="rId7" Type="http://schemas.openxmlformats.org/officeDocument/2006/relationships/image" Target="../media/image39.w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oleObject" Target="../embeddings/oleObject17.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0.wmf"/></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image" Target="../media/image3.png"/><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1A9838-3599-4B50-B429-73A8869D239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49FBD4-BFF4-44D6-B438-75D90B97707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a:xfrm>
            <a:off x="838200" y="617538"/>
            <a:ext cx="8105775" cy="1143000"/>
          </a:xfrm>
        </p:spPr>
        <p:txBody>
          <a:bodyPr/>
          <a:lstStyle/>
          <a:p>
            <a:pPr eaLnBrk="1" hangingPunct="1"/>
            <a:r>
              <a:rPr lang="zh-CN" altLang="en-US" sz="3600" smtClean="0"/>
              <a:t>第</a:t>
            </a:r>
            <a:r>
              <a:rPr lang="en-US" altLang="zh-CN" sz="3600" smtClean="0"/>
              <a:t>5</a:t>
            </a:r>
            <a:r>
              <a:rPr lang="zh-CN" altLang="en-US" sz="3600" smtClean="0"/>
              <a:t>章 高级搜索</a:t>
            </a:r>
          </a:p>
        </p:txBody>
      </p:sp>
      <p:sp>
        <p:nvSpPr>
          <p:cNvPr id="3077" name="Rectangle 3"/>
          <p:cNvSpPr>
            <a:spLocks noGrp="1" noChangeArrowheads="1"/>
          </p:cNvSpPr>
          <p:nvPr>
            <p:ph type="body" idx="1"/>
          </p:nvPr>
        </p:nvSpPr>
        <p:spPr>
          <a:xfrm>
            <a:off x="914400" y="1882775"/>
            <a:ext cx="8029575" cy="4899025"/>
          </a:xfrm>
        </p:spPr>
        <p:txBody>
          <a:bodyPr/>
          <a:lstStyle/>
          <a:p>
            <a:pPr eaLnBrk="1" hangingPunct="1">
              <a:defRPr/>
            </a:pPr>
            <a:r>
              <a:rPr lang="zh-CN" altLang="en-US" sz="3200" dirty="0">
                <a:latin typeface="华文新魏" pitchFamily="2" charset="-122"/>
                <a:ea typeface="华文新魏" pitchFamily="2" charset="-122"/>
              </a:rPr>
              <a:t>最优化问题</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神经计算</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遗传算法</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模糊</a:t>
            </a:r>
            <a:r>
              <a:rPr lang="zh-CN" altLang="en-US" sz="3200" dirty="0" smtClean="0">
                <a:latin typeface="华文新魏" pitchFamily="2" charset="-122"/>
                <a:ea typeface="华文新魏" pitchFamily="2" charset="-122"/>
              </a:rPr>
              <a:t>计算</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粗糙集</a:t>
            </a:r>
            <a:r>
              <a:rPr lang="zh-CN" altLang="en-US" sz="3200" dirty="0" smtClean="0">
                <a:latin typeface="华文新魏" pitchFamily="2" charset="-122"/>
                <a:ea typeface="华文新魏" pitchFamily="2" charset="-122"/>
              </a:rPr>
              <a:t>理论</a:t>
            </a:r>
            <a:endParaRPr lang="en-US" altLang="zh-CN" sz="3200" dirty="0" smtClean="0">
              <a:latin typeface="华文新魏" pitchFamily="2" charset="-122"/>
              <a:ea typeface="华文新魏" pitchFamily="2" charset="-122"/>
            </a:endParaRPr>
          </a:p>
          <a:p>
            <a:pPr eaLnBrk="1" hangingPunct="1">
              <a:defRPr/>
            </a:pPr>
            <a:r>
              <a:rPr lang="zh-CN" altLang="en-US" sz="3200" dirty="0" smtClean="0">
                <a:latin typeface="华文新魏" pitchFamily="2" charset="-122"/>
                <a:ea typeface="华文新魏" pitchFamily="2" charset="-122"/>
              </a:rPr>
              <a:t>人工生命</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粒子群优化算法</a:t>
            </a:r>
            <a:endParaRPr lang="en-US" altLang="zh-CN" sz="3200" dirty="0">
              <a:latin typeface="华文新魏" pitchFamily="2" charset="-122"/>
              <a:ea typeface="华文新魏" pitchFamily="2" charset="-122"/>
            </a:endParaRPr>
          </a:p>
          <a:p>
            <a:pPr eaLnBrk="1" hangingPunct="1">
              <a:defRPr/>
            </a:pPr>
            <a:r>
              <a:rPr lang="zh-CN" altLang="en-US" sz="3200" dirty="0">
                <a:latin typeface="华文新魏" pitchFamily="2" charset="-122"/>
                <a:ea typeface="华文新魏" pitchFamily="2" charset="-122"/>
              </a:rPr>
              <a:t>蚁群优化</a:t>
            </a:r>
            <a:r>
              <a:rPr lang="zh-CN" altLang="en-US" sz="3200" dirty="0" smtClean="0">
                <a:latin typeface="华文新魏" pitchFamily="2" charset="-122"/>
                <a:ea typeface="华文新魏" pitchFamily="2" charset="-122"/>
              </a:rPr>
              <a:t>算法</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7683EE-023D-4055-99D6-E6BE17BF129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AD2275-7B7B-4E55-BF9F-5A0326E9005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smtClean="0">
              <a:latin typeface="Tahoma" panose="020B0604030504040204" pitchFamily="34" charset="0"/>
              <a:ea typeface="宋体" panose="02010600030101010101" pitchFamily="2" charset="-122"/>
            </a:endParaRPr>
          </a:p>
        </p:txBody>
      </p:sp>
      <p:sp>
        <p:nvSpPr>
          <p:cNvPr id="39940"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endParaRPr lang="zh-CN" altLang="en-US" sz="32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9941" name="Rectangle 3"/>
          <p:cNvSpPr>
            <a:spLocks noGrp="1" noChangeArrowheads="1"/>
          </p:cNvSpPr>
          <p:nvPr>
            <p:ph type="body" idx="1"/>
          </p:nvPr>
        </p:nvSpPr>
        <p:spPr>
          <a:xfrm>
            <a:off x="251521" y="2017713"/>
            <a:ext cx="8703568" cy="4114800"/>
          </a:xfrm>
        </p:spPr>
        <p:txBody>
          <a:bodyPr/>
          <a:lstStyle/>
          <a:p>
            <a:pPr lvl="1" eaLnBrk="1" hangingPunct="1">
              <a:spcBef>
                <a:spcPct val="50000"/>
              </a:spcBef>
            </a:pPr>
            <a:r>
              <a:rPr lang="en-US" altLang="zh-CN" dirty="0" smtClean="0">
                <a:latin typeface="华文新魏" panose="02010800040101010101" pitchFamily="2" charset="-122"/>
              </a:rPr>
              <a:t>1986</a:t>
            </a:r>
            <a:r>
              <a:rPr lang="zh-CN" altLang="en-US" dirty="0" smtClean="0">
                <a:latin typeface="华文新魏" panose="02010800040101010101" pitchFamily="2" charset="-122"/>
              </a:rPr>
              <a:t>年美国的一个平行计算研究小组提出了前项反馈神经网络的</a:t>
            </a:r>
            <a:r>
              <a:rPr lang="en-US" altLang="zh-CN" dirty="0" smtClean="0">
                <a:latin typeface="华文新魏" panose="02010800040101010101" pitchFamily="2" charset="-122"/>
              </a:rPr>
              <a:t>Back Propagation</a:t>
            </a:r>
            <a:r>
              <a:rPr lang="zh-CN" altLang="en-US" dirty="0" smtClean="0">
                <a:latin typeface="华文新魏" panose="02010800040101010101" pitchFamily="2" charset="-122"/>
              </a:rPr>
              <a:t>（</a:t>
            </a:r>
            <a:r>
              <a:rPr lang="en-US" altLang="zh-CN" dirty="0" smtClean="0">
                <a:latin typeface="华文新魏" panose="02010800040101010101" pitchFamily="2" charset="-122"/>
              </a:rPr>
              <a:t>BP</a:t>
            </a:r>
            <a:r>
              <a:rPr lang="zh-CN" altLang="en-US" dirty="0" smtClean="0">
                <a:latin typeface="华文新魏" panose="02010800040101010101" pitchFamily="2" charset="-122"/>
              </a:rPr>
              <a:t>）学习算法。成为当今应用最广泛的方法之一。该方法克服了感知器非线性不可分类问题，给神经网络研究带来了新的希望。 </a:t>
            </a:r>
          </a:p>
          <a:p>
            <a:pPr lvl="1" eaLnBrk="1" hangingPunct="1">
              <a:spcBef>
                <a:spcPct val="50000"/>
              </a:spcBef>
            </a:pPr>
            <a:r>
              <a:rPr lang="en-US" altLang="zh-CN" dirty="0" smtClean="0">
                <a:latin typeface="华文新魏" panose="02010800040101010101" pitchFamily="2" charset="-122"/>
              </a:rPr>
              <a:t>1987</a:t>
            </a:r>
            <a:r>
              <a:rPr lang="zh-CN" altLang="en-US" dirty="0" smtClean="0">
                <a:latin typeface="华文新魏" panose="02010800040101010101" pitchFamily="2" charset="-122"/>
              </a:rPr>
              <a:t>年在美国召开了第一届世界神经网络大会</a:t>
            </a:r>
            <a:r>
              <a:rPr lang="en-US" altLang="zh-CN" dirty="0" smtClean="0">
                <a:latin typeface="华文新魏" panose="02010800040101010101" pitchFamily="2" charset="-122"/>
              </a:rPr>
              <a:t>1000</a:t>
            </a:r>
            <a:r>
              <a:rPr lang="zh-CN" altLang="en-US" dirty="0" smtClean="0">
                <a:latin typeface="华文新魏" panose="02010800040101010101" pitchFamily="2" charset="-122"/>
              </a:rPr>
              <a:t>人参加。 </a:t>
            </a:r>
          </a:p>
        </p:txBody>
      </p:sp>
      <p:pic>
        <p:nvPicPr>
          <p:cNvPr id="39942"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4579938"/>
            <a:ext cx="3286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6621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702707" y="2060848"/>
            <a:ext cx="8133938" cy="4114800"/>
          </a:xfrm>
        </p:spPr>
        <p:txBody>
          <a:bodyPr/>
          <a:lstStyle/>
          <a:p>
            <a:pPr eaLnBrk="1" hangingPunct="1"/>
            <a:r>
              <a:rPr lang="zh-CN" altLang="en-US" kern="1200" dirty="0"/>
              <a:t>在数据预处理过程中，粗糙集理论可以用于对遗失数据的填补。</a:t>
            </a:r>
          </a:p>
          <a:p>
            <a:pPr eaLnBrk="1" hangingPunct="1"/>
            <a:endParaRPr lang="zh-CN" altLang="en-US" kern="1200" dirty="0"/>
          </a:p>
          <a:p>
            <a:pPr eaLnBrk="1" hangingPunct="1"/>
            <a:r>
              <a:rPr lang="zh-CN" altLang="en-US" kern="1200" dirty="0"/>
              <a:t>在数据准备过程中，利用粗糙集理论的数据约简特性，对数据集进行降维操作。</a:t>
            </a:r>
          </a:p>
          <a:p>
            <a:pPr eaLnBrk="1" hangingPunct="1"/>
            <a:endParaRPr lang="zh-CN" altLang="en-US" kern="1200" dirty="0"/>
          </a:p>
          <a:p>
            <a:pPr eaLnBrk="1" hangingPunct="1"/>
            <a:r>
              <a:rPr lang="zh-CN" altLang="en-US" kern="1200" dirty="0"/>
              <a:t>在数据挖掘阶段，可将粗糙集理论用于分类规则的发现。</a:t>
            </a:r>
          </a:p>
        </p:txBody>
      </p:sp>
      <p:sp>
        <p:nvSpPr>
          <p:cNvPr id="5"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46795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188" y="2017713"/>
            <a:ext cx="8343900" cy="4364037"/>
          </a:xfrm>
        </p:spPr>
        <p:txBody>
          <a:bodyPr/>
          <a:lstStyle/>
          <a:p>
            <a:pPr eaLnBrk="1" hangingPunct="1">
              <a:lnSpc>
                <a:spcPct val="90000"/>
              </a:lnSpc>
            </a:pPr>
            <a:r>
              <a:rPr lang="zh-CN" altLang="en-US" kern="1200" dirty="0"/>
              <a:t>在数据挖掘阶段的主要作用</a:t>
            </a:r>
          </a:p>
          <a:p>
            <a:pPr lvl="1" eaLnBrk="1" hangingPunct="1">
              <a:lnSpc>
                <a:spcPct val="90000"/>
              </a:lnSpc>
            </a:pPr>
            <a:r>
              <a:rPr lang="zh-CN" altLang="en-US" sz="2800" kern="1200" dirty="0">
                <a:cs typeface="+mn-cs"/>
              </a:rPr>
              <a:t>通过布尔推理挖掘出约简的规则来解释决策</a:t>
            </a:r>
          </a:p>
          <a:p>
            <a:pPr lvl="1" eaLnBrk="1" hangingPunct="1">
              <a:lnSpc>
                <a:spcPct val="90000"/>
              </a:lnSpc>
            </a:pPr>
            <a:r>
              <a:rPr lang="zh-CN" altLang="en-US" sz="2800" kern="1200" dirty="0">
                <a:cs typeface="+mn-cs"/>
              </a:rPr>
              <a:t>通过熵理论将规则的复杂性和预测的误差分析溶入到无条件的度量中</a:t>
            </a:r>
          </a:p>
          <a:p>
            <a:pPr lvl="1" eaLnBrk="1" hangingPunct="1">
              <a:lnSpc>
                <a:spcPct val="90000"/>
              </a:lnSpc>
            </a:pPr>
            <a:r>
              <a:rPr lang="zh-CN" altLang="en-US" sz="2800" kern="1200" dirty="0">
                <a:cs typeface="+mn-cs"/>
              </a:rPr>
              <a:t>与模糊集理论、证据理论构成复合分析方法</a:t>
            </a:r>
          </a:p>
          <a:p>
            <a:pPr lvl="1" eaLnBrk="1" hangingPunct="1">
              <a:lnSpc>
                <a:spcPct val="90000"/>
              </a:lnSpc>
            </a:pPr>
            <a:r>
              <a:rPr lang="zh-CN" altLang="en-US" sz="2800" kern="1200" dirty="0">
                <a:cs typeface="+mn-cs"/>
              </a:rPr>
              <a:t>搜寻隐含在数据中的确定性或非确定性的规则</a:t>
            </a:r>
          </a:p>
          <a:p>
            <a:pPr lvl="1" eaLnBrk="1" hangingPunct="1">
              <a:lnSpc>
                <a:spcPct val="90000"/>
              </a:lnSpc>
            </a:pPr>
            <a:r>
              <a:rPr lang="en-US" altLang="zh-CN" sz="2800" kern="1200" dirty="0">
                <a:cs typeface="+mn-cs"/>
              </a:rPr>
              <a:t>……</a:t>
            </a:r>
            <a:endParaRPr lang="zh-CN" altLang="en-US" sz="2800" kern="1200" dirty="0">
              <a:cs typeface="+mn-cs"/>
            </a:endParaRPr>
          </a:p>
          <a:p>
            <a:pPr eaLnBrk="1" hangingPunct="1">
              <a:lnSpc>
                <a:spcPct val="90000"/>
              </a:lnSpc>
            </a:pPr>
            <a:r>
              <a:rPr lang="zh-CN" altLang="en-US" kern="1200" dirty="0"/>
              <a:t>在解释与评估过程中，粗糙集理论可用于对所得到的结果进行统计评估。</a:t>
            </a:r>
          </a:p>
        </p:txBody>
      </p:sp>
      <p:sp>
        <p:nvSpPr>
          <p:cNvPr id="5"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288792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565770" y="2132856"/>
            <a:ext cx="8270875" cy="4114800"/>
          </a:xfrm>
        </p:spPr>
        <p:txBody>
          <a:bodyPr/>
          <a:lstStyle/>
          <a:p>
            <a:pPr eaLnBrk="1" hangingPunct="1"/>
            <a:r>
              <a:rPr lang="zh-CN" altLang="en-US" dirty="0" smtClean="0"/>
              <a:t>在理论研究方面</a:t>
            </a:r>
          </a:p>
          <a:p>
            <a:pPr lvl="1" eaLnBrk="1" hangingPunct="1"/>
            <a:r>
              <a:rPr kumimoji="1" lang="zh-CN" altLang="en-US" sz="2400" b="1" dirty="0" smtClean="0">
                <a:solidFill>
                  <a:schemeClr val="tx2"/>
                </a:solidFill>
                <a:latin typeface="+mn-ea"/>
                <a:sym typeface="Webdings" panose="05030102010509060703" pitchFamily="18" charset="2"/>
              </a:rPr>
              <a:t>数学性质</a:t>
            </a:r>
            <a:r>
              <a:rPr kumimoji="1" lang="zh-CN" altLang="en-US" sz="2400" b="1" dirty="0" smtClean="0">
                <a:latin typeface="+mn-ea"/>
                <a:sym typeface="Webdings" panose="05030102010509060703" pitchFamily="18" charset="2"/>
              </a:rPr>
              <a:t>：</a:t>
            </a:r>
            <a:r>
              <a:rPr kumimoji="1" lang="zh-CN" altLang="en-US" sz="2400" dirty="0" smtClean="0">
                <a:latin typeface="+mn-ea"/>
                <a:sym typeface="Webdings" panose="05030102010509060703" pitchFamily="18" charset="2"/>
              </a:rPr>
              <a:t>研究其代数与拓扑结构、收敛性等</a:t>
            </a:r>
          </a:p>
          <a:p>
            <a:pPr lvl="1" eaLnBrk="1" hangingPunct="1"/>
            <a:r>
              <a:rPr kumimoji="1" lang="zh-CN" altLang="en-US" sz="2400" b="1" dirty="0" smtClean="0">
                <a:solidFill>
                  <a:schemeClr val="tx2"/>
                </a:solidFill>
                <a:latin typeface="+mn-ea"/>
                <a:sym typeface="Webdings" panose="05030102010509060703" pitchFamily="18" charset="2"/>
              </a:rPr>
              <a:t>粗糙集拓广</a:t>
            </a:r>
            <a:r>
              <a:rPr kumimoji="1" lang="zh-CN" altLang="en-US" sz="2400" b="1" dirty="0" smtClean="0">
                <a:latin typeface="+mn-ea"/>
                <a:sym typeface="Webdings" panose="05030102010509060703" pitchFamily="18" charset="2"/>
              </a:rPr>
              <a:t>：</a:t>
            </a:r>
            <a:r>
              <a:rPr kumimoji="1" lang="zh-CN" altLang="en-US" sz="2400" dirty="0" smtClean="0">
                <a:latin typeface="+mn-ea"/>
                <a:sym typeface="Webdings" panose="05030102010509060703" pitchFamily="18" charset="2"/>
              </a:rPr>
              <a:t>广义粗糙集模型、连续属性离散化</a:t>
            </a:r>
          </a:p>
          <a:p>
            <a:pPr lvl="1" eaLnBrk="1" hangingPunct="1"/>
            <a:r>
              <a:rPr kumimoji="1" lang="zh-CN" altLang="en-US" sz="2400" b="1" dirty="0" smtClean="0">
                <a:solidFill>
                  <a:schemeClr val="tx2"/>
                </a:solidFill>
                <a:latin typeface="+mn-ea"/>
                <a:sym typeface="Webdings" panose="05030102010509060703" pitchFamily="18" charset="2"/>
              </a:rPr>
              <a:t>与其它不确定性处理方法的关系和互补</a:t>
            </a:r>
            <a:r>
              <a:rPr kumimoji="1" lang="zh-CN" altLang="en-US" sz="2400" b="1" dirty="0" smtClean="0">
                <a:latin typeface="+mn-ea"/>
                <a:sym typeface="Webdings" panose="05030102010509060703" pitchFamily="18" charset="2"/>
              </a:rPr>
              <a:t>：</a:t>
            </a:r>
            <a:r>
              <a:rPr kumimoji="1" lang="zh-CN" altLang="en-US" sz="2400" dirty="0" smtClean="0">
                <a:latin typeface="+mn-ea"/>
                <a:sym typeface="Webdings" panose="05030102010509060703" pitchFamily="18" charset="2"/>
              </a:rPr>
              <a:t>与模糊集理论、</a:t>
            </a:r>
            <a:r>
              <a:rPr kumimoji="1" lang="en-US" altLang="zh-CN" sz="2400" dirty="0" err="1" smtClean="0">
                <a:latin typeface="+mn-ea"/>
                <a:sym typeface="Webdings" panose="05030102010509060703" pitchFamily="18" charset="2"/>
              </a:rPr>
              <a:t>Dempster</a:t>
            </a:r>
            <a:r>
              <a:rPr kumimoji="1" lang="en-US" altLang="zh-CN" sz="2400" dirty="0" smtClean="0">
                <a:latin typeface="+mn-ea"/>
                <a:sym typeface="Webdings" panose="05030102010509060703" pitchFamily="18" charset="2"/>
              </a:rPr>
              <a:t>-Shafer</a:t>
            </a:r>
            <a:r>
              <a:rPr kumimoji="1" lang="zh-CN" altLang="en-US" sz="2400" dirty="0" smtClean="0">
                <a:latin typeface="+mn-ea"/>
                <a:sym typeface="Webdings" panose="05030102010509060703" pitchFamily="18" charset="2"/>
              </a:rPr>
              <a:t>证据理论的关系和互补</a:t>
            </a:r>
          </a:p>
          <a:p>
            <a:pPr lvl="1" eaLnBrk="1" hangingPunct="1"/>
            <a:r>
              <a:rPr kumimoji="1" lang="zh-CN" altLang="en-US" sz="2400" b="1" dirty="0" smtClean="0">
                <a:solidFill>
                  <a:schemeClr val="tx2"/>
                </a:solidFill>
                <a:latin typeface="+mn-ea"/>
                <a:sym typeface="Webdings" panose="05030102010509060703" pitchFamily="18" charset="2"/>
              </a:rPr>
              <a:t>粒度计算</a:t>
            </a:r>
            <a:r>
              <a:rPr kumimoji="1" lang="zh-CN" altLang="en-US" sz="2400" b="1" dirty="0" smtClean="0">
                <a:latin typeface="+mn-ea"/>
                <a:sym typeface="Webdings" panose="05030102010509060703" pitchFamily="18" charset="2"/>
              </a:rPr>
              <a:t>：</a:t>
            </a:r>
            <a:r>
              <a:rPr kumimoji="1" lang="zh-CN" altLang="en-US" sz="2400" dirty="0" smtClean="0">
                <a:latin typeface="+mn-ea"/>
                <a:sym typeface="Webdings" panose="05030102010509060703" pitchFamily="18" charset="2"/>
              </a:rPr>
              <a:t>粗糙集理论是其重要组成之一</a:t>
            </a:r>
            <a:endParaRPr kumimoji="1" lang="en-US" altLang="zh-CN" sz="2400" dirty="0" smtClean="0">
              <a:latin typeface="+mn-ea"/>
              <a:sym typeface="Webdings" panose="05030102010509060703" pitchFamily="18" charset="2"/>
            </a:endParaRPr>
          </a:p>
          <a:p>
            <a:pPr lvl="1" eaLnBrk="1" hangingPunct="1"/>
            <a:r>
              <a:rPr kumimoji="1" lang="zh-CN" altLang="en-US" sz="2400" b="1" dirty="0" smtClean="0">
                <a:solidFill>
                  <a:schemeClr val="tx2"/>
                </a:solidFill>
                <a:latin typeface="+mn-ea"/>
                <a:sym typeface="Webdings" panose="05030102010509060703" pitchFamily="18" charset="2"/>
              </a:rPr>
              <a:t>高效算法</a:t>
            </a:r>
            <a:r>
              <a:rPr kumimoji="1" lang="zh-CN" altLang="en-US" sz="2400" b="1" dirty="0" smtClean="0">
                <a:latin typeface="+mn-ea"/>
                <a:sym typeface="Webdings" panose="05030102010509060703" pitchFamily="18" charset="2"/>
              </a:rPr>
              <a:t>：</a:t>
            </a:r>
            <a:r>
              <a:rPr kumimoji="1" lang="zh-CN" altLang="en-US" sz="2400" dirty="0" smtClean="0">
                <a:latin typeface="+mn-ea"/>
                <a:sym typeface="Webdings" panose="05030102010509060703" pitchFamily="18" charset="2"/>
              </a:rPr>
              <a:t>导出规则的增量式算法、简约的启发式算法、并行算法、现有算法的改进</a:t>
            </a:r>
          </a:p>
          <a:p>
            <a:pPr lvl="1" eaLnBrk="1" hangingPunct="1"/>
            <a:r>
              <a:rPr kumimoji="1" lang="en-US" altLang="zh-CN" sz="2400" dirty="0" smtClean="0">
                <a:latin typeface="+mn-ea"/>
                <a:sym typeface="Webdings" panose="05030102010509060703" pitchFamily="18" charset="2"/>
              </a:rPr>
              <a:t>……</a:t>
            </a:r>
          </a:p>
        </p:txBody>
      </p:sp>
      <p:sp>
        <p:nvSpPr>
          <p:cNvPr id="4" name="Rectangle 2"/>
          <p:cNvSpPr txBox="1">
            <a:spLocks noChangeArrowheads="1"/>
          </p:cNvSpPr>
          <p:nvPr/>
        </p:nvSpPr>
        <p:spPr bwMode="auto">
          <a:xfrm>
            <a:off x="1115616" y="62068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研究现状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121598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755576" y="1988840"/>
            <a:ext cx="7704086" cy="460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Char char="n"/>
            </a:pPr>
            <a:r>
              <a:rPr lang="zh-CN" altLang="en-US" sz="2800" dirty="0">
                <a:latin typeface="+mn-ea"/>
                <a:ea typeface="+mn-ea"/>
              </a:rPr>
              <a:t>在数据挖掘领域的应用</a:t>
            </a:r>
          </a:p>
          <a:p>
            <a:pPr lvl="1" eaLnBrk="1" hangingPunct="1">
              <a:buClr>
                <a:schemeClr val="hlink"/>
              </a:buClr>
              <a:buSzPct val="55000"/>
              <a:buFont typeface="Wingdings" panose="05000000000000000000" pitchFamily="2" charset="2"/>
              <a:buChar char="n"/>
            </a:pPr>
            <a:r>
              <a:rPr lang="zh-CN" altLang="en-US" sz="2400" dirty="0">
                <a:latin typeface="+mn-ea"/>
                <a:ea typeface="+mn-ea"/>
              </a:rPr>
              <a:t>发现数据之间（精确或近似）的依赖关系</a:t>
            </a:r>
          </a:p>
          <a:p>
            <a:pPr lvl="1" eaLnBrk="1" hangingPunct="1">
              <a:buClr>
                <a:schemeClr val="hlink"/>
              </a:buClr>
              <a:buSzPct val="55000"/>
              <a:buFont typeface="Wingdings" panose="05000000000000000000" pitchFamily="2" charset="2"/>
              <a:buChar char="n"/>
            </a:pPr>
            <a:r>
              <a:rPr lang="zh-CN" altLang="en-US" sz="2400" dirty="0">
                <a:latin typeface="+mn-ea"/>
                <a:ea typeface="+mn-ea"/>
              </a:rPr>
              <a:t>评价某一分类（属性）的重要性</a:t>
            </a:r>
          </a:p>
          <a:p>
            <a:pPr lvl="1" eaLnBrk="1" hangingPunct="1">
              <a:buClr>
                <a:schemeClr val="hlink"/>
              </a:buClr>
              <a:buSzPct val="55000"/>
              <a:buFont typeface="Wingdings" panose="05000000000000000000" pitchFamily="2" charset="2"/>
              <a:buChar char="n"/>
            </a:pPr>
            <a:r>
              <a:rPr lang="zh-CN" altLang="en-US" sz="2400" dirty="0">
                <a:latin typeface="+mn-ea"/>
                <a:ea typeface="+mn-ea"/>
              </a:rPr>
              <a:t>剔除冗余属性</a:t>
            </a:r>
            <a:endParaRPr lang="zh-CN" altLang="en-US" sz="2800" dirty="0">
              <a:latin typeface="+mn-ea"/>
              <a:ea typeface="+mn-ea"/>
            </a:endParaRPr>
          </a:p>
          <a:p>
            <a:pPr lvl="1" eaLnBrk="1" hangingPunct="1">
              <a:buClr>
                <a:schemeClr val="hlink"/>
              </a:buClr>
              <a:buSzPct val="55000"/>
              <a:buFont typeface="Wingdings" panose="05000000000000000000" pitchFamily="2" charset="2"/>
              <a:buChar char="n"/>
            </a:pPr>
            <a:r>
              <a:rPr lang="zh-CN" altLang="en-US" sz="2400" dirty="0">
                <a:latin typeface="+mn-ea"/>
                <a:ea typeface="+mn-ea"/>
              </a:rPr>
              <a:t>数据集的降维</a:t>
            </a:r>
          </a:p>
          <a:p>
            <a:pPr lvl="1" eaLnBrk="1" hangingPunct="1">
              <a:buClr>
                <a:schemeClr val="hlink"/>
              </a:buClr>
              <a:buSzPct val="55000"/>
              <a:buFont typeface="Wingdings" panose="05000000000000000000" pitchFamily="2" charset="2"/>
              <a:buChar char="n"/>
            </a:pPr>
            <a:r>
              <a:rPr lang="zh-CN" altLang="en-US" sz="2400" dirty="0">
                <a:latin typeface="+mn-ea"/>
                <a:ea typeface="+mn-ea"/>
              </a:rPr>
              <a:t>发现数据模式</a:t>
            </a:r>
          </a:p>
          <a:p>
            <a:pPr lvl="1" eaLnBrk="1" hangingPunct="1">
              <a:buClr>
                <a:schemeClr val="hlink"/>
              </a:buClr>
              <a:buSzPct val="55000"/>
              <a:buFont typeface="Wingdings" panose="05000000000000000000" pitchFamily="2" charset="2"/>
              <a:buChar char="n"/>
            </a:pPr>
            <a:r>
              <a:rPr lang="zh-CN" altLang="en-US" sz="2400" dirty="0">
                <a:latin typeface="+mn-ea"/>
                <a:ea typeface="+mn-ea"/>
              </a:rPr>
              <a:t>挖掘决策规则</a:t>
            </a:r>
          </a:p>
          <a:p>
            <a:pPr eaLnBrk="1" hangingPunct="1">
              <a:buClr>
                <a:schemeClr val="folHlink"/>
              </a:buClr>
              <a:buSzPct val="60000"/>
              <a:buFont typeface="Wingdings" panose="05000000000000000000" pitchFamily="2" charset="2"/>
              <a:buChar char="n"/>
            </a:pPr>
            <a:r>
              <a:rPr lang="zh-CN" altLang="en-US" sz="2800" dirty="0">
                <a:latin typeface="+mn-ea"/>
                <a:ea typeface="+mn-ea"/>
              </a:rPr>
              <a:t>在其它领域的应用</a:t>
            </a:r>
          </a:p>
          <a:p>
            <a:pPr lvl="1" eaLnBrk="1" hangingPunct="1">
              <a:buClr>
                <a:schemeClr val="hlink"/>
              </a:buClr>
              <a:buSzPct val="55000"/>
              <a:buFont typeface="Wingdings" panose="05000000000000000000" pitchFamily="2" charset="2"/>
              <a:buChar char="n"/>
            </a:pPr>
            <a:r>
              <a:rPr lang="zh-CN" altLang="en-US" sz="2400" dirty="0">
                <a:latin typeface="+mn-ea"/>
                <a:ea typeface="+mn-ea"/>
              </a:rPr>
              <a:t>金融商业</a:t>
            </a:r>
          </a:p>
          <a:p>
            <a:pPr lvl="1" eaLnBrk="1" hangingPunct="1">
              <a:buClr>
                <a:schemeClr val="hlink"/>
              </a:buClr>
              <a:buSzPct val="55000"/>
              <a:buFont typeface="Wingdings" panose="05000000000000000000" pitchFamily="2" charset="2"/>
              <a:buChar char="n"/>
            </a:pPr>
            <a:r>
              <a:rPr lang="en-US" altLang="zh-CN" sz="2400" dirty="0">
                <a:latin typeface="+mn-ea"/>
                <a:ea typeface="+mn-ea"/>
              </a:rPr>
              <a:t>……</a:t>
            </a:r>
          </a:p>
        </p:txBody>
      </p:sp>
      <p:sp>
        <p:nvSpPr>
          <p:cNvPr id="4" name="Rectangle 2"/>
          <p:cNvSpPr txBox="1">
            <a:spLocks noChangeArrowheads="1"/>
          </p:cNvSpPr>
          <p:nvPr/>
        </p:nvSpPr>
        <p:spPr bwMode="auto">
          <a:xfrm>
            <a:off x="1043608" y="62068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研究现状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218609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C869B49-170F-46FA-B47A-EA352E44DEEF}" type="datetime1">
              <a:rPr lang="zh-CN" altLang="en-US"/>
              <a:pPr>
                <a:defRPr/>
              </a:pPr>
              <a:t>2017/10/23</a:t>
            </a:fld>
            <a:endParaRPr lang="en-US" altLang="zh-CN"/>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FDD951-E8CB-45D8-8EEC-D6490F5CE5DE}" type="slidenum">
              <a:rPr lang="en-US" altLang="zh-CN" sz="1000" smtClean="0"/>
              <a:pPr>
                <a:spcBef>
                  <a:spcPct val="0"/>
                </a:spcBef>
                <a:buClrTx/>
                <a:buSzTx/>
                <a:buFontTx/>
                <a:buNone/>
              </a:pPr>
              <a:t>104</a:t>
            </a:fld>
            <a:endParaRPr lang="en-US" altLang="zh-CN" sz="1000" smtClean="0"/>
          </a:p>
        </p:txBody>
      </p:sp>
      <p:sp>
        <p:nvSpPr>
          <p:cNvPr id="24581" name="Rectangle 3"/>
          <p:cNvSpPr>
            <a:spLocks noChangeArrowheads="1"/>
          </p:cNvSpPr>
          <p:nvPr/>
        </p:nvSpPr>
        <p:spPr bwMode="auto">
          <a:xfrm>
            <a:off x="469801" y="2157987"/>
            <a:ext cx="8494687" cy="461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2707AD"/>
              </a:buClr>
              <a:buSzTx/>
            </a:pPr>
            <a:r>
              <a:rPr kumimoji="0" lang="en-US" altLang="zh-CN" sz="2400" b="0" dirty="0">
                <a:latin typeface="+mn-ea"/>
                <a:ea typeface="+mn-ea"/>
              </a:rPr>
              <a:t>2001</a:t>
            </a:r>
            <a:r>
              <a:rPr kumimoji="0" lang="zh-CN" altLang="en-US" sz="2400" b="0" dirty="0">
                <a:latin typeface="+mn-ea"/>
                <a:ea typeface="+mn-ea"/>
              </a:rPr>
              <a:t>年</a:t>
            </a:r>
            <a:r>
              <a:rPr kumimoji="0" lang="en-US" altLang="zh-CN" sz="2400" b="0" dirty="0">
                <a:latin typeface="+mn-ea"/>
                <a:ea typeface="+mn-ea"/>
              </a:rPr>
              <a:t>5</a:t>
            </a:r>
            <a:r>
              <a:rPr kumimoji="0" lang="zh-CN" altLang="en-US" sz="2400" b="0" dirty="0">
                <a:latin typeface="+mn-ea"/>
                <a:ea typeface="+mn-ea"/>
              </a:rPr>
              <a:t>月在重庆召开了“第</a:t>
            </a:r>
            <a:r>
              <a:rPr kumimoji="0" lang="en-US" altLang="zh-CN" sz="2400" b="0" dirty="0">
                <a:latin typeface="+mn-ea"/>
                <a:ea typeface="+mn-ea"/>
              </a:rPr>
              <a:t>1</a:t>
            </a:r>
            <a:r>
              <a:rPr kumimoji="0" lang="zh-CN" altLang="en-US" sz="2400" b="0" dirty="0">
                <a:latin typeface="+mn-ea"/>
                <a:ea typeface="+mn-ea"/>
              </a:rPr>
              <a:t>届中国</a:t>
            </a:r>
            <a:r>
              <a:rPr kumimoji="0" lang="en-US" altLang="zh-CN" sz="2400" b="0" dirty="0">
                <a:latin typeface="+mn-ea"/>
                <a:ea typeface="+mn-ea"/>
              </a:rPr>
              <a:t>Rough</a:t>
            </a:r>
            <a:r>
              <a:rPr kumimoji="0" lang="zh-CN" altLang="en-US" sz="2400" b="0" dirty="0">
                <a:latin typeface="+mn-ea"/>
                <a:ea typeface="+mn-ea"/>
              </a:rPr>
              <a:t>集与软计算学术研讨会”，邀请了创始人</a:t>
            </a:r>
            <a:r>
              <a:rPr kumimoji="0" lang="en-US" altLang="zh-CN" sz="2400" b="0" dirty="0">
                <a:latin typeface="+mn-ea"/>
                <a:ea typeface="+mn-ea"/>
              </a:rPr>
              <a:t>Z. </a:t>
            </a:r>
            <a:r>
              <a:rPr kumimoji="0" lang="en-US" altLang="zh-CN" sz="2400" b="0" dirty="0" err="1">
                <a:latin typeface="+mn-ea"/>
                <a:ea typeface="+mn-ea"/>
              </a:rPr>
              <a:t>Pawlak</a:t>
            </a:r>
            <a:r>
              <a:rPr kumimoji="0" lang="zh-CN" altLang="en-US" sz="2400" b="0" dirty="0">
                <a:latin typeface="+mn-ea"/>
                <a:ea typeface="+mn-ea"/>
              </a:rPr>
              <a:t>教授做大会报告；</a:t>
            </a:r>
          </a:p>
          <a:p>
            <a:pPr eaLnBrk="1" hangingPunct="1">
              <a:buClr>
                <a:srgbClr val="2707AD"/>
              </a:buClr>
              <a:buSzTx/>
            </a:pPr>
            <a:r>
              <a:rPr kumimoji="0" lang="en-US" altLang="zh-CN" sz="2400" b="0" dirty="0">
                <a:latin typeface="+mn-ea"/>
                <a:ea typeface="+mn-ea"/>
              </a:rPr>
              <a:t>2002</a:t>
            </a:r>
            <a:r>
              <a:rPr kumimoji="0" lang="zh-CN" altLang="en-US" sz="2400" b="0" dirty="0">
                <a:latin typeface="+mn-ea"/>
                <a:ea typeface="+mn-ea"/>
              </a:rPr>
              <a:t>年</a:t>
            </a:r>
            <a:r>
              <a:rPr kumimoji="0" lang="en-US" altLang="zh-CN" sz="2400" b="0" dirty="0">
                <a:latin typeface="+mn-ea"/>
                <a:ea typeface="+mn-ea"/>
              </a:rPr>
              <a:t>10</a:t>
            </a:r>
            <a:r>
              <a:rPr kumimoji="0" lang="zh-CN" altLang="en-US" sz="2400" b="0" dirty="0">
                <a:latin typeface="+mn-ea"/>
                <a:ea typeface="+mn-ea"/>
              </a:rPr>
              <a:t>月在苏州第</a:t>
            </a:r>
            <a:r>
              <a:rPr kumimoji="0" lang="en-US" altLang="zh-CN" sz="2400" b="0" dirty="0">
                <a:latin typeface="+mn-ea"/>
                <a:ea typeface="+mn-ea"/>
              </a:rPr>
              <a:t>2</a:t>
            </a:r>
            <a:r>
              <a:rPr kumimoji="0" lang="zh-CN" altLang="en-US" sz="2400" b="0" dirty="0">
                <a:latin typeface="+mn-ea"/>
                <a:ea typeface="+mn-ea"/>
              </a:rPr>
              <a:t>届中国粗糙集与软计算学术研讨会</a:t>
            </a:r>
          </a:p>
          <a:p>
            <a:pPr eaLnBrk="1" hangingPunct="1">
              <a:buClr>
                <a:srgbClr val="2707AD"/>
              </a:buClr>
              <a:buSzTx/>
            </a:pPr>
            <a:r>
              <a:rPr kumimoji="0" lang="en-US" altLang="zh-CN" sz="2400" b="0" dirty="0">
                <a:latin typeface="+mn-ea"/>
                <a:ea typeface="+mn-ea"/>
              </a:rPr>
              <a:t>2003</a:t>
            </a:r>
            <a:r>
              <a:rPr kumimoji="0" lang="zh-CN" altLang="en-US" sz="2400" b="0" dirty="0">
                <a:latin typeface="+mn-ea"/>
                <a:ea typeface="+mn-ea"/>
              </a:rPr>
              <a:t>年</a:t>
            </a:r>
            <a:r>
              <a:rPr kumimoji="0" lang="en-US" altLang="zh-CN" sz="2400" b="0" dirty="0">
                <a:latin typeface="+mn-ea"/>
                <a:ea typeface="+mn-ea"/>
              </a:rPr>
              <a:t>5</a:t>
            </a:r>
            <a:r>
              <a:rPr kumimoji="0" lang="zh-CN" altLang="en-US" sz="2400" b="0" dirty="0">
                <a:latin typeface="+mn-ea"/>
                <a:ea typeface="+mn-ea"/>
              </a:rPr>
              <a:t>月在重庆 第</a:t>
            </a:r>
            <a:r>
              <a:rPr kumimoji="0" lang="en-US" altLang="zh-CN" sz="2400" b="0" dirty="0">
                <a:latin typeface="+mn-ea"/>
                <a:ea typeface="+mn-ea"/>
              </a:rPr>
              <a:t>3</a:t>
            </a:r>
            <a:r>
              <a:rPr kumimoji="0" lang="zh-CN" altLang="en-US" sz="2400" b="0" dirty="0">
                <a:latin typeface="+mn-ea"/>
                <a:ea typeface="+mn-ea"/>
              </a:rPr>
              <a:t>届中国粗糙集与软计算学术研讨会</a:t>
            </a:r>
          </a:p>
          <a:p>
            <a:pPr eaLnBrk="1" hangingPunct="1">
              <a:buClr>
                <a:srgbClr val="2707AD"/>
              </a:buClr>
              <a:buSzTx/>
            </a:pPr>
            <a:r>
              <a:rPr kumimoji="0" lang="en-US" altLang="zh-CN" sz="2400" b="0" dirty="0">
                <a:latin typeface="+mn-ea"/>
                <a:ea typeface="+mn-ea"/>
              </a:rPr>
              <a:t>2004</a:t>
            </a:r>
            <a:r>
              <a:rPr kumimoji="0" lang="zh-CN" altLang="en-US" sz="2400" b="0" dirty="0">
                <a:latin typeface="+mn-ea"/>
                <a:ea typeface="+mn-ea"/>
              </a:rPr>
              <a:t>年</a:t>
            </a:r>
            <a:r>
              <a:rPr kumimoji="0" lang="en-US" altLang="zh-CN" sz="2400" b="0" dirty="0">
                <a:latin typeface="+mn-ea"/>
                <a:ea typeface="+mn-ea"/>
              </a:rPr>
              <a:t>10</a:t>
            </a:r>
            <a:r>
              <a:rPr kumimoji="0" lang="zh-CN" altLang="en-US" sz="2400" b="0" dirty="0">
                <a:latin typeface="+mn-ea"/>
                <a:ea typeface="+mn-ea"/>
              </a:rPr>
              <a:t>月中下旬在浙江舟山召开第</a:t>
            </a:r>
            <a:r>
              <a:rPr kumimoji="0" lang="en-US" altLang="zh-CN" sz="2400" b="0" dirty="0">
                <a:latin typeface="+mn-ea"/>
                <a:ea typeface="+mn-ea"/>
              </a:rPr>
              <a:t>4</a:t>
            </a:r>
            <a:r>
              <a:rPr kumimoji="0" lang="zh-CN" altLang="en-US" sz="2400" b="0" dirty="0">
                <a:latin typeface="+mn-ea"/>
                <a:ea typeface="+mn-ea"/>
              </a:rPr>
              <a:t>届中国粗糙集与软计算学术研讨会</a:t>
            </a:r>
          </a:p>
          <a:p>
            <a:pPr eaLnBrk="1" hangingPunct="1">
              <a:buClr>
                <a:srgbClr val="2707AD"/>
              </a:buClr>
              <a:buSzTx/>
            </a:pPr>
            <a:r>
              <a:rPr kumimoji="0" lang="en-US" altLang="zh-CN" sz="2400" b="0" dirty="0">
                <a:latin typeface="+mn-ea"/>
                <a:ea typeface="+mn-ea"/>
              </a:rPr>
              <a:t>2005</a:t>
            </a:r>
            <a:r>
              <a:rPr kumimoji="0" lang="zh-CN" altLang="en-US" sz="2400" b="0" dirty="0">
                <a:latin typeface="+mn-ea"/>
                <a:ea typeface="+mn-ea"/>
              </a:rPr>
              <a:t>年</a:t>
            </a:r>
            <a:r>
              <a:rPr kumimoji="0" lang="en-US" altLang="zh-CN" sz="2400" b="0" dirty="0">
                <a:latin typeface="+mn-ea"/>
                <a:ea typeface="+mn-ea"/>
              </a:rPr>
              <a:t>8</a:t>
            </a:r>
            <a:r>
              <a:rPr kumimoji="0" lang="zh-CN" altLang="en-US" sz="2400" b="0" dirty="0">
                <a:latin typeface="+mn-ea"/>
                <a:ea typeface="+mn-ea"/>
              </a:rPr>
              <a:t>月</a:t>
            </a:r>
            <a:r>
              <a:rPr kumimoji="0" lang="en-US" altLang="zh-CN" sz="2400" b="0" dirty="0">
                <a:latin typeface="+mn-ea"/>
                <a:ea typeface="+mn-ea"/>
              </a:rPr>
              <a:t>1</a:t>
            </a:r>
            <a:r>
              <a:rPr kumimoji="0" lang="zh-CN" altLang="en-US" sz="2400" b="0" dirty="0">
                <a:latin typeface="+mn-ea"/>
                <a:ea typeface="+mn-ea"/>
              </a:rPr>
              <a:t>日至</a:t>
            </a:r>
            <a:r>
              <a:rPr kumimoji="0" lang="en-US" altLang="zh-CN" sz="2400" b="0" dirty="0">
                <a:latin typeface="+mn-ea"/>
                <a:ea typeface="+mn-ea"/>
              </a:rPr>
              <a:t>5</a:t>
            </a:r>
            <a:r>
              <a:rPr kumimoji="0" lang="zh-CN" altLang="en-US" sz="2400" b="0" dirty="0">
                <a:latin typeface="+mn-ea"/>
                <a:ea typeface="+mn-ea"/>
              </a:rPr>
              <a:t>日在鞍山科技大学召开第五届中国</a:t>
            </a:r>
            <a:r>
              <a:rPr kumimoji="0" lang="en-US" altLang="zh-CN" sz="2400" b="0" dirty="0">
                <a:latin typeface="+mn-ea"/>
                <a:ea typeface="+mn-ea"/>
              </a:rPr>
              <a:t>Rough</a:t>
            </a:r>
            <a:r>
              <a:rPr kumimoji="0" lang="zh-CN" altLang="en-US" sz="2400" b="0" dirty="0">
                <a:latin typeface="+mn-ea"/>
                <a:ea typeface="+mn-ea"/>
              </a:rPr>
              <a:t>集与软计算学术研讨会（</a:t>
            </a:r>
            <a:r>
              <a:rPr kumimoji="0" lang="en-US" altLang="zh-CN" sz="2400" b="0" dirty="0">
                <a:latin typeface="+mn-ea"/>
                <a:ea typeface="+mn-ea"/>
              </a:rPr>
              <a:t>CRSSC2005</a:t>
            </a:r>
            <a:r>
              <a:rPr kumimoji="0" lang="zh-CN" altLang="en-US" sz="2400" b="0" dirty="0">
                <a:latin typeface="+mn-ea"/>
                <a:ea typeface="+mn-ea"/>
              </a:rPr>
              <a:t>）</a:t>
            </a:r>
          </a:p>
          <a:p>
            <a:pPr eaLnBrk="1" hangingPunct="1">
              <a:buClr>
                <a:srgbClr val="2707AD"/>
              </a:buClr>
              <a:buSzTx/>
            </a:pPr>
            <a:r>
              <a:rPr kumimoji="0" lang="en-US" altLang="zh-CN" sz="2400" b="0" dirty="0">
                <a:latin typeface="+mn-ea"/>
                <a:ea typeface="+mn-ea"/>
              </a:rPr>
              <a:t>2006</a:t>
            </a:r>
            <a:r>
              <a:rPr kumimoji="0" lang="zh-CN" altLang="en-US" sz="2400" b="0" dirty="0">
                <a:latin typeface="+mn-ea"/>
                <a:ea typeface="+mn-ea"/>
              </a:rPr>
              <a:t>第六届中国粗糙集与软计算学术研讨会在 浙江师范大学</a:t>
            </a:r>
          </a:p>
        </p:txBody>
      </p:sp>
      <p:sp>
        <p:nvSpPr>
          <p:cNvPr id="7" name="Rectangle 2"/>
          <p:cNvSpPr txBox="1">
            <a:spLocks noChangeArrowheads="1"/>
          </p:cNvSpPr>
          <p:nvPr/>
        </p:nvSpPr>
        <p:spPr bwMode="auto">
          <a:xfrm>
            <a:off x="893763" y="54868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国内</a:t>
            </a:r>
            <a:r>
              <a:rPr lang="zh-CN" altLang="en-US" sz="2800" dirty="0" smtClean="0">
                <a:solidFill>
                  <a:schemeClr val="tx1"/>
                </a:solidFill>
                <a:latin typeface="+mn-lt"/>
                <a:ea typeface="+mn-ea"/>
                <a:cs typeface="+mn-cs"/>
              </a:rPr>
              <a:t>研究</a:t>
            </a:r>
            <a:r>
              <a:rPr lang="zh-CN" altLang="en-US" sz="2800" dirty="0">
                <a:solidFill>
                  <a:schemeClr val="tx1"/>
                </a:solidFill>
                <a:latin typeface="+mn-lt"/>
                <a:ea typeface="+mn-ea"/>
                <a:cs typeface="+mn-cs"/>
              </a:rPr>
              <a:t>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348330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D2444C4-2F4C-45D2-A2E8-FE2521FAAA34}" type="datetime1">
              <a:rPr lang="zh-CN" altLang="en-US"/>
              <a:pPr>
                <a:defRPr/>
              </a:pPr>
              <a:t>2017/10/23</a:t>
            </a:fld>
            <a:endParaRPr lang="en-US" altLang="zh-CN"/>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D57028-AFA6-43EE-8E21-4491B6094BAF}" type="slidenum">
              <a:rPr lang="en-US" altLang="zh-CN" sz="1000" smtClean="0"/>
              <a:pPr>
                <a:spcBef>
                  <a:spcPct val="0"/>
                </a:spcBef>
                <a:buClrTx/>
                <a:buSzTx/>
                <a:buFontTx/>
                <a:buNone/>
              </a:pPr>
              <a:t>105</a:t>
            </a:fld>
            <a:endParaRPr lang="en-US" altLang="zh-CN" sz="1000" smtClean="0"/>
          </a:p>
        </p:txBody>
      </p:sp>
      <p:sp>
        <p:nvSpPr>
          <p:cNvPr id="221187" name="Rectangle 3"/>
          <p:cNvSpPr>
            <a:spLocks noChangeArrowheads="1"/>
          </p:cNvSpPr>
          <p:nvPr/>
        </p:nvSpPr>
        <p:spPr bwMode="auto">
          <a:xfrm>
            <a:off x="323850" y="2030413"/>
            <a:ext cx="8640763" cy="4751387"/>
          </a:xfrm>
          <a:prstGeom prst="rect">
            <a:avLst/>
          </a:prstGeom>
          <a:noFill/>
          <a:ln w="9525">
            <a:noFill/>
            <a:miter lim="800000"/>
            <a:headEnd/>
            <a:tailEnd/>
          </a:ln>
          <a:effectLst/>
        </p:spPr>
        <p:txBody>
          <a:bodyPr/>
          <a:lstStyle>
            <a:lvl1pPr marL="342900" indent="-3429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buClr>
                <a:srgbClr val="2707AD"/>
              </a:buClr>
              <a:buFont typeface="Wingdings" pitchFamily="2" charset="2"/>
              <a:buChar char="l"/>
              <a:defRPr/>
            </a:pPr>
            <a:r>
              <a:rPr kumimoji="0" lang="en-US" altLang="zh-CN" b="0" dirty="0">
                <a:latin typeface="+mn-ea"/>
                <a:ea typeface="+mn-ea"/>
              </a:rPr>
              <a:t>2007</a:t>
            </a:r>
            <a:r>
              <a:rPr kumimoji="0" lang="zh-CN" altLang="en-US" b="0" dirty="0">
                <a:latin typeface="+mn-ea"/>
                <a:ea typeface="+mn-ea"/>
              </a:rPr>
              <a:t>年粗糙集与软计算、</a:t>
            </a:r>
            <a:r>
              <a:rPr kumimoji="0" lang="en-US" altLang="zh-CN" b="0" dirty="0">
                <a:latin typeface="+mn-ea"/>
                <a:ea typeface="+mn-ea"/>
              </a:rPr>
              <a:t>Web</a:t>
            </a:r>
            <a:r>
              <a:rPr kumimoji="0" lang="zh-CN" altLang="en-US" b="0" dirty="0">
                <a:latin typeface="+mn-ea"/>
                <a:ea typeface="+mn-ea"/>
              </a:rPr>
              <a:t>智能、粒计算联合学术会议</a:t>
            </a:r>
            <a:r>
              <a:rPr kumimoji="0" lang="en-US" altLang="zh-CN" b="0" dirty="0">
                <a:latin typeface="+mn-ea"/>
                <a:ea typeface="+mn-ea"/>
              </a:rPr>
              <a:t>, </a:t>
            </a:r>
            <a:r>
              <a:rPr kumimoji="0" lang="zh-CN" altLang="en-US" b="0" dirty="0">
                <a:latin typeface="+mn-ea"/>
                <a:ea typeface="+mn-ea"/>
              </a:rPr>
              <a:t>山西大学</a:t>
            </a:r>
          </a:p>
          <a:p>
            <a:pPr eaLnBrk="1" hangingPunct="1">
              <a:spcBef>
                <a:spcPct val="20000"/>
              </a:spcBef>
              <a:buClr>
                <a:srgbClr val="2707AD"/>
              </a:buClr>
              <a:buFont typeface="Wingdings" pitchFamily="2" charset="2"/>
              <a:buChar char="l"/>
              <a:defRPr/>
            </a:pPr>
            <a:r>
              <a:rPr kumimoji="0" lang="en-US" altLang="zh-CN" b="0" dirty="0">
                <a:latin typeface="+mn-ea"/>
                <a:ea typeface="+mn-ea"/>
              </a:rPr>
              <a:t>2008</a:t>
            </a:r>
            <a:r>
              <a:rPr kumimoji="0" lang="zh-CN" altLang="en-US" b="0" dirty="0">
                <a:latin typeface="+mn-ea"/>
                <a:ea typeface="+mn-ea"/>
              </a:rPr>
              <a:t>年第</a:t>
            </a:r>
            <a:r>
              <a:rPr kumimoji="0" lang="en-US" altLang="zh-CN" b="0" dirty="0">
                <a:latin typeface="+mn-ea"/>
                <a:ea typeface="+mn-ea"/>
              </a:rPr>
              <a:t>8</a:t>
            </a:r>
            <a:r>
              <a:rPr kumimoji="0" lang="zh-CN" altLang="en-US" b="0" dirty="0">
                <a:latin typeface="+mn-ea"/>
                <a:ea typeface="+mn-ea"/>
              </a:rPr>
              <a:t>届中国粗糙集与软计算学术会议、第</a:t>
            </a:r>
            <a:r>
              <a:rPr kumimoji="0" lang="en-US" altLang="zh-CN" b="0" dirty="0">
                <a:latin typeface="+mn-ea"/>
                <a:ea typeface="+mn-ea"/>
              </a:rPr>
              <a:t>2</a:t>
            </a:r>
            <a:r>
              <a:rPr kumimoji="0" lang="zh-CN" altLang="en-US" b="0" dirty="0">
                <a:latin typeface="+mn-ea"/>
                <a:ea typeface="+mn-ea"/>
              </a:rPr>
              <a:t>届中国</a:t>
            </a:r>
            <a:r>
              <a:rPr kumimoji="0" lang="en-US" altLang="zh-CN" b="0" dirty="0">
                <a:latin typeface="+mn-ea"/>
                <a:ea typeface="+mn-ea"/>
              </a:rPr>
              <a:t>Web</a:t>
            </a:r>
            <a:r>
              <a:rPr kumimoji="0" lang="zh-CN" altLang="en-US" b="0" dirty="0">
                <a:latin typeface="+mn-ea"/>
                <a:ea typeface="+mn-ea"/>
              </a:rPr>
              <a:t>智能学术研讨会、第</a:t>
            </a:r>
            <a:r>
              <a:rPr kumimoji="0" lang="en-US" altLang="zh-CN" b="0" dirty="0">
                <a:latin typeface="+mn-ea"/>
                <a:ea typeface="+mn-ea"/>
              </a:rPr>
              <a:t>2</a:t>
            </a:r>
            <a:r>
              <a:rPr kumimoji="0" lang="zh-CN" altLang="en-US" b="0" dirty="0">
                <a:latin typeface="+mn-ea"/>
                <a:ea typeface="+mn-ea"/>
              </a:rPr>
              <a:t>届中国粒计算学术研讨会联合学术会议（</a:t>
            </a:r>
            <a:r>
              <a:rPr kumimoji="0" lang="en-US" altLang="zh-CN" b="0" dirty="0">
                <a:latin typeface="+mn-ea"/>
                <a:ea typeface="+mn-ea"/>
              </a:rPr>
              <a:t>CRSSC-CWI-CGrC2008</a:t>
            </a:r>
            <a:r>
              <a:rPr kumimoji="0" lang="zh-CN" altLang="en-US" b="0" dirty="0">
                <a:latin typeface="+mn-ea"/>
                <a:ea typeface="+mn-ea"/>
              </a:rPr>
              <a:t>）</a:t>
            </a:r>
            <a:r>
              <a:rPr kumimoji="0" lang="en-US" altLang="zh-CN" b="0" dirty="0">
                <a:latin typeface="+mn-ea"/>
                <a:ea typeface="+mn-ea"/>
              </a:rPr>
              <a:t>, </a:t>
            </a:r>
            <a:r>
              <a:rPr kumimoji="0" lang="zh-CN" altLang="en-US" b="0" dirty="0">
                <a:latin typeface="+mn-ea"/>
                <a:ea typeface="+mn-ea"/>
              </a:rPr>
              <a:t>河南师范大学  </a:t>
            </a:r>
            <a:endParaRPr kumimoji="0" lang="en-US" altLang="zh-CN" b="0" dirty="0">
              <a:latin typeface="+mn-ea"/>
              <a:ea typeface="+mn-ea"/>
            </a:endParaRPr>
          </a:p>
          <a:p>
            <a:pPr eaLnBrk="1" hangingPunct="1">
              <a:spcBef>
                <a:spcPct val="20000"/>
              </a:spcBef>
              <a:buClr>
                <a:srgbClr val="2707AD"/>
              </a:buClr>
              <a:buFont typeface="Wingdings" pitchFamily="2" charset="2"/>
              <a:buChar char="l"/>
              <a:defRPr/>
            </a:pPr>
            <a:r>
              <a:rPr kumimoji="0" lang="en-US" altLang="zh-CN" b="0" dirty="0">
                <a:latin typeface="+mn-ea"/>
                <a:ea typeface="+mn-ea"/>
              </a:rPr>
              <a:t>2009</a:t>
            </a:r>
            <a:r>
              <a:rPr kumimoji="0" lang="zh-CN" altLang="en-US" b="0" dirty="0">
                <a:latin typeface="+mn-ea"/>
                <a:ea typeface="+mn-ea"/>
              </a:rPr>
              <a:t>年的“第九届中国 </a:t>
            </a:r>
            <a:r>
              <a:rPr kumimoji="0" lang="en-US" altLang="zh-CN" b="0" dirty="0">
                <a:latin typeface="+mn-ea"/>
                <a:ea typeface="+mn-ea"/>
              </a:rPr>
              <a:t>Rough </a:t>
            </a:r>
            <a:r>
              <a:rPr kumimoji="0" lang="zh-CN" altLang="en-US" b="0" dirty="0">
                <a:latin typeface="+mn-ea"/>
                <a:ea typeface="+mn-ea"/>
              </a:rPr>
              <a:t>集与软计算、第三届中国</a:t>
            </a:r>
            <a:r>
              <a:rPr kumimoji="0" lang="en-US" altLang="zh-CN" b="0" dirty="0">
                <a:latin typeface="+mn-ea"/>
                <a:ea typeface="+mn-ea"/>
              </a:rPr>
              <a:t>Web</a:t>
            </a:r>
            <a:r>
              <a:rPr kumimoji="0" lang="zh-CN" altLang="en-US" b="0" dirty="0">
                <a:latin typeface="+mn-ea"/>
                <a:ea typeface="+mn-ea"/>
              </a:rPr>
              <a:t>智能及第三届中国粒计算联合会议” 在河北师范大学承办 </a:t>
            </a:r>
          </a:p>
          <a:p>
            <a:pPr eaLnBrk="1" hangingPunct="1">
              <a:buClr>
                <a:srgbClr val="2707AD"/>
              </a:buClr>
              <a:buFont typeface="Wingdings" pitchFamily="2" charset="2"/>
              <a:buChar char="l"/>
              <a:defRPr/>
            </a:pPr>
            <a:r>
              <a:rPr kumimoji="0" lang="en-US" altLang="zh-CN" b="0" dirty="0">
                <a:latin typeface="+mn-ea"/>
                <a:ea typeface="+mn-ea"/>
              </a:rPr>
              <a:t>2012</a:t>
            </a:r>
            <a:r>
              <a:rPr kumimoji="0" lang="zh-CN" altLang="en-US" b="0" dirty="0">
                <a:latin typeface="+mn-ea"/>
                <a:ea typeface="+mn-ea"/>
              </a:rPr>
              <a:t>年第十二届中国</a:t>
            </a:r>
            <a:r>
              <a:rPr kumimoji="0" lang="en-US" altLang="zh-CN" b="0" dirty="0">
                <a:latin typeface="+mn-ea"/>
                <a:ea typeface="+mn-ea"/>
              </a:rPr>
              <a:t>Rough</a:t>
            </a:r>
            <a:r>
              <a:rPr kumimoji="0" lang="zh-CN" altLang="en-US" b="0" dirty="0">
                <a:latin typeface="+mn-ea"/>
                <a:ea typeface="+mn-ea"/>
              </a:rPr>
              <a:t>集与软计算学术会议（</a:t>
            </a:r>
            <a:r>
              <a:rPr kumimoji="0" lang="en-US" altLang="zh-CN" b="0" dirty="0">
                <a:latin typeface="+mn-ea"/>
                <a:ea typeface="+mn-ea"/>
              </a:rPr>
              <a:t>CRSSC2012</a:t>
            </a:r>
            <a:r>
              <a:rPr kumimoji="0" lang="zh-CN" altLang="en-US" b="0" dirty="0">
                <a:latin typeface="+mn-ea"/>
                <a:ea typeface="+mn-ea"/>
              </a:rPr>
              <a:t>）”、“第六届中国</a:t>
            </a:r>
            <a:r>
              <a:rPr kumimoji="0" lang="en-US" altLang="zh-CN" b="0" dirty="0">
                <a:latin typeface="+mn-ea"/>
                <a:ea typeface="+mn-ea"/>
              </a:rPr>
              <a:t>Web</a:t>
            </a:r>
            <a:r>
              <a:rPr kumimoji="0" lang="zh-CN" altLang="en-US" b="0" dirty="0">
                <a:latin typeface="+mn-ea"/>
                <a:ea typeface="+mn-ea"/>
              </a:rPr>
              <a:t>智能学术研讨会（</a:t>
            </a:r>
            <a:r>
              <a:rPr kumimoji="0" lang="en-US" altLang="zh-CN" b="0" dirty="0">
                <a:latin typeface="+mn-ea"/>
                <a:ea typeface="+mn-ea"/>
              </a:rPr>
              <a:t>CW12012</a:t>
            </a:r>
            <a:r>
              <a:rPr kumimoji="0" lang="zh-CN" altLang="en-US" b="0" dirty="0">
                <a:latin typeface="+mn-ea"/>
                <a:ea typeface="+mn-ea"/>
              </a:rPr>
              <a:t>）”和“第六届中国粒计算学术研讨会（</a:t>
            </a:r>
            <a:r>
              <a:rPr kumimoji="0" lang="en-US" altLang="zh-CN" b="0" dirty="0">
                <a:latin typeface="+mn-ea"/>
                <a:ea typeface="+mn-ea"/>
              </a:rPr>
              <a:t>CGrC2012</a:t>
            </a:r>
            <a:r>
              <a:rPr kumimoji="0" lang="zh-CN" altLang="en-US" b="0" dirty="0">
                <a:latin typeface="+mn-ea"/>
                <a:ea typeface="+mn-ea"/>
              </a:rPr>
              <a:t>）” 在安徽省合肥市合肥工业大学召开	</a:t>
            </a:r>
            <a:r>
              <a:rPr kumimoji="0" lang="zh-CN" altLang="en-US" sz="2800" b="0" dirty="0" smtClean="0">
                <a:effectLst>
                  <a:outerShdw blurRad="38100" dist="38100" dir="2700000" algn="tl">
                    <a:srgbClr val="C0C0C0"/>
                  </a:outerShdw>
                </a:effectLst>
                <a:latin typeface="宋体" pitchFamily="2" charset="-122"/>
                <a:cs typeface="Times New Roman" pitchFamily="18" charset="0"/>
              </a:rPr>
              <a:t>			</a:t>
            </a:r>
          </a:p>
        </p:txBody>
      </p:sp>
      <p:sp>
        <p:nvSpPr>
          <p:cNvPr id="7" name="Rectangle 2"/>
          <p:cNvSpPr txBox="1">
            <a:spLocks noChangeArrowheads="1"/>
          </p:cNvSpPr>
          <p:nvPr/>
        </p:nvSpPr>
        <p:spPr bwMode="auto">
          <a:xfrm>
            <a:off x="893763" y="54868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国内</a:t>
            </a:r>
            <a:r>
              <a:rPr lang="zh-CN" altLang="en-US" sz="2800" dirty="0" smtClean="0">
                <a:solidFill>
                  <a:schemeClr val="tx1"/>
                </a:solidFill>
                <a:latin typeface="+mn-lt"/>
                <a:ea typeface="+mn-ea"/>
                <a:cs typeface="+mn-cs"/>
              </a:rPr>
              <a:t>研究</a:t>
            </a:r>
            <a:r>
              <a:rPr lang="zh-CN" altLang="en-US" sz="2800" dirty="0">
                <a:solidFill>
                  <a:schemeClr val="tx1"/>
                </a:solidFill>
                <a:latin typeface="+mn-lt"/>
                <a:ea typeface="+mn-ea"/>
                <a:cs typeface="+mn-cs"/>
              </a:rPr>
              <a:t>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2386693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323850" y="2060848"/>
            <a:ext cx="8651107" cy="4051622"/>
          </a:xfrm>
        </p:spPr>
        <p:txBody>
          <a:bodyPr/>
          <a:lstStyle/>
          <a:p>
            <a:pPr>
              <a:defRPr/>
            </a:pPr>
            <a:r>
              <a:rPr lang="en-US" altLang="zh-CN" sz="2800" dirty="0" smtClean="0">
                <a:latin typeface="+mn-ea"/>
              </a:rPr>
              <a:t>2013</a:t>
            </a:r>
            <a:r>
              <a:rPr lang="zh-CN" altLang="en-US" sz="2800" dirty="0" smtClean="0">
                <a:latin typeface="+mn-ea"/>
              </a:rPr>
              <a:t>年，</a:t>
            </a:r>
            <a:r>
              <a:rPr lang="en-US" altLang="zh-CN" sz="2800" b="1" dirty="0" smtClean="0">
                <a:latin typeface="+mn-ea"/>
              </a:rPr>
              <a:t> CRSSC-CWI-CGrC20143</a:t>
            </a:r>
            <a:r>
              <a:rPr lang="zh-CN" altLang="en-US" sz="2800" b="1" dirty="0" smtClean="0">
                <a:latin typeface="+mn-ea"/>
              </a:rPr>
              <a:t>，</a:t>
            </a:r>
            <a:r>
              <a:rPr lang="en-US" altLang="zh-CN" sz="2800" dirty="0" smtClean="0">
                <a:latin typeface="+mn-ea"/>
              </a:rPr>
              <a:t>10</a:t>
            </a:r>
            <a:r>
              <a:rPr lang="zh-CN" altLang="en-US" sz="2800" dirty="0" smtClean="0">
                <a:latin typeface="+mn-ea"/>
              </a:rPr>
              <a:t>月</a:t>
            </a:r>
            <a:r>
              <a:rPr lang="en-US" altLang="zh-CN" sz="2800" dirty="0" smtClean="0">
                <a:latin typeface="+mn-ea"/>
              </a:rPr>
              <a:t>18</a:t>
            </a:r>
            <a:r>
              <a:rPr lang="zh-CN" altLang="en-US" sz="2800" dirty="0" smtClean="0">
                <a:latin typeface="+mn-ea"/>
              </a:rPr>
              <a:t>日至</a:t>
            </a:r>
            <a:r>
              <a:rPr lang="en-US" altLang="zh-CN" sz="2800" dirty="0" smtClean="0">
                <a:latin typeface="+mn-ea"/>
              </a:rPr>
              <a:t>20</a:t>
            </a:r>
            <a:r>
              <a:rPr lang="zh-CN" altLang="en-US" sz="2800" dirty="0" smtClean="0">
                <a:latin typeface="+mn-ea"/>
              </a:rPr>
              <a:t>日在福建漳州闽南师范大学召开。</a:t>
            </a:r>
            <a:endParaRPr lang="en-US" altLang="zh-CN" sz="2800" dirty="0" smtClean="0">
              <a:latin typeface="+mn-ea"/>
            </a:endParaRPr>
          </a:p>
          <a:p>
            <a:pPr>
              <a:defRPr/>
            </a:pPr>
            <a:r>
              <a:rPr lang="en-US" altLang="zh-CN" sz="2800" dirty="0" smtClean="0">
                <a:latin typeface="+mn-ea"/>
              </a:rPr>
              <a:t>2014</a:t>
            </a:r>
            <a:r>
              <a:rPr lang="zh-CN" altLang="en-US" sz="2800" dirty="0" smtClean="0">
                <a:latin typeface="+mn-ea"/>
              </a:rPr>
              <a:t>年，</a:t>
            </a:r>
            <a:r>
              <a:rPr lang="en-US" altLang="zh-CN" sz="2800" b="1" dirty="0" smtClean="0">
                <a:latin typeface="+mn-ea"/>
              </a:rPr>
              <a:t>CRSSC-CWI-CGrC2014</a:t>
            </a:r>
            <a:r>
              <a:rPr lang="zh-CN" altLang="en-US" sz="2800" b="1" dirty="0" smtClean="0">
                <a:latin typeface="+mn-ea"/>
              </a:rPr>
              <a:t>，</a:t>
            </a:r>
            <a:r>
              <a:rPr lang="en-US" altLang="zh-CN" sz="2800" dirty="0" smtClean="0">
                <a:latin typeface="+mn-ea"/>
              </a:rPr>
              <a:t>8</a:t>
            </a:r>
            <a:r>
              <a:rPr lang="zh-CN" altLang="en-US" sz="2800" dirty="0" smtClean="0">
                <a:latin typeface="+mn-ea"/>
              </a:rPr>
              <a:t>月</a:t>
            </a:r>
            <a:r>
              <a:rPr lang="en-US" altLang="zh-CN" sz="2800" dirty="0" smtClean="0">
                <a:latin typeface="+mn-ea"/>
              </a:rPr>
              <a:t>8</a:t>
            </a:r>
            <a:r>
              <a:rPr lang="zh-CN" altLang="en-US" sz="2800" dirty="0" smtClean="0">
                <a:latin typeface="+mn-ea"/>
              </a:rPr>
              <a:t>日至</a:t>
            </a:r>
            <a:r>
              <a:rPr lang="en-US" altLang="zh-CN" sz="2800" dirty="0" smtClean="0">
                <a:latin typeface="+mn-ea"/>
              </a:rPr>
              <a:t>8</a:t>
            </a:r>
            <a:r>
              <a:rPr lang="zh-CN" altLang="en-US" sz="2800" dirty="0" smtClean="0">
                <a:latin typeface="+mn-ea"/>
              </a:rPr>
              <a:t>月</a:t>
            </a:r>
            <a:r>
              <a:rPr lang="en-US" altLang="zh-CN" sz="2800" dirty="0" smtClean="0">
                <a:latin typeface="+mn-ea"/>
              </a:rPr>
              <a:t>10</a:t>
            </a:r>
            <a:r>
              <a:rPr lang="zh-CN" altLang="en-US" sz="2800" dirty="0" smtClean="0">
                <a:latin typeface="+mn-ea"/>
              </a:rPr>
              <a:t>日在云南省昆明市昆明理工大学召开</a:t>
            </a:r>
            <a:endParaRPr lang="en-US" altLang="zh-CN" sz="2800" dirty="0" smtClean="0">
              <a:latin typeface="+mn-ea"/>
            </a:endParaRPr>
          </a:p>
          <a:p>
            <a:pPr>
              <a:defRPr/>
            </a:pPr>
            <a:r>
              <a:rPr lang="en-US" altLang="zh-CN" sz="2800" dirty="0" smtClean="0">
                <a:latin typeface="+mn-ea"/>
              </a:rPr>
              <a:t>2015</a:t>
            </a:r>
            <a:r>
              <a:rPr lang="zh-CN" altLang="en-US" sz="2800" dirty="0" smtClean="0">
                <a:latin typeface="+mn-ea"/>
              </a:rPr>
              <a:t>年，</a:t>
            </a:r>
            <a:r>
              <a:rPr lang="en-US" altLang="zh-CN" sz="2800" b="1" dirty="0" smtClean="0">
                <a:latin typeface="+mn-ea"/>
              </a:rPr>
              <a:t> CRSSC-CWI-CGrC2015</a:t>
            </a:r>
            <a:r>
              <a:rPr lang="zh-CN" altLang="en-US" sz="2800" b="1" dirty="0" smtClean="0">
                <a:latin typeface="+mn-ea"/>
              </a:rPr>
              <a:t>，</a:t>
            </a:r>
            <a:r>
              <a:rPr lang="en-US" altLang="zh-CN" sz="2800" dirty="0" smtClean="0">
                <a:latin typeface="+mn-ea"/>
              </a:rPr>
              <a:t>8</a:t>
            </a:r>
            <a:r>
              <a:rPr lang="zh-CN" altLang="en-US" sz="2800" dirty="0" smtClean="0">
                <a:latin typeface="+mn-ea"/>
              </a:rPr>
              <a:t>月</a:t>
            </a:r>
            <a:r>
              <a:rPr lang="en-US" altLang="zh-CN" sz="2800" dirty="0" smtClean="0">
                <a:latin typeface="+mn-ea"/>
              </a:rPr>
              <a:t>10</a:t>
            </a:r>
            <a:r>
              <a:rPr lang="zh-CN" altLang="en-US" sz="2800" dirty="0" smtClean="0">
                <a:latin typeface="+mn-ea"/>
              </a:rPr>
              <a:t>日至</a:t>
            </a:r>
            <a:r>
              <a:rPr lang="en-US" altLang="zh-CN" sz="2800" dirty="0" smtClean="0">
                <a:latin typeface="+mn-ea"/>
              </a:rPr>
              <a:t>8</a:t>
            </a:r>
            <a:r>
              <a:rPr lang="zh-CN" altLang="en-US" sz="2800" dirty="0" smtClean="0">
                <a:latin typeface="+mn-ea"/>
              </a:rPr>
              <a:t>月</a:t>
            </a:r>
            <a:r>
              <a:rPr lang="en-US" altLang="zh-CN" sz="2800" dirty="0" smtClean="0">
                <a:latin typeface="+mn-ea"/>
              </a:rPr>
              <a:t>12</a:t>
            </a:r>
            <a:r>
              <a:rPr lang="zh-CN" altLang="en-US" sz="2800" dirty="0" smtClean="0">
                <a:latin typeface="+mn-ea"/>
              </a:rPr>
              <a:t>日在河北省唐山市华北理工大学召开。</a:t>
            </a:r>
            <a:endParaRPr lang="en-US" altLang="zh-CN" sz="2800" dirty="0" smtClean="0">
              <a:latin typeface="+mn-ea"/>
            </a:endParaRPr>
          </a:p>
          <a:p>
            <a:pPr>
              <a:defRPr/>
            </a:pPr>
            <a:r>
              <a:rPr lang="en-US" altLang="zh-CN" sz="2800" dirty="0" smtClean="0">
                <a:latin typeface="+mn-ea"/>
              </a:rPr>
              <a:t>2016</a:t>
            </a:r>
            <a:r>
              <a:rPr lang="zh-CN" altLang="en-US" sz="2800" dirty="0" smtClean="0">
                <a:latin typeface="+mn-ea"/>
              </a:rPr>
              <a:t>年，</a:t>
            </a:r>
            <a:r>
              <a:rPr lang="en-US" altLang="zh-CN" sz="2800" b="1" dirty="0" smtClean="0">
                <a:latin typeface="+mn-ea"/>
              </a:rPr>
              <a:t> CRSSC-CWI-CGrC2016</a:t>
            </a:r>
            <a:r>
              <a:rPr lang="zh-CN" altLang="en-US" sz="2800" b="1" dirty="0" smtClean="0">
                <a:latin typeface="+mn-ea"/>
              </a:rPr>
              <a:t>，</a:t>
            </a:r>
            <a:r>
              <a:rPr lang="en-US" altLang="zh-CN" sz="2800" dirty="0" smtClean="0">
                <a:latin typeface="+mn-ea"/>
              </a:rPr>
              <a:t>8</a:t>
            </a:r>
            <a:r>
              <a:rPr lang="zh-CN" altLang="en-US" sz="2800" dirty="0" smtClean="0">
                <a:latin typeface="+mn-ea"/>
              </a:rPr>
              <a:t>月</a:t>
            </a:r>
            <a:r>
              <a:rPr lang="en-US" altLang="zh-CN" sz="2800" dirty="0" smtClean="0">
                <a:latin typeface="+mn-ea"/>
              </a:rPr>
              <a:t>17</a:t>
            </a:r>
            <a:r>
              <a:rPr lang="zh-CN" altLang="en-US" sz="2800" dirty="0" smtClean="0">
                <a:latin typeface="+mn-ea"/>
              </a:rPr>
              <a:t>日至</a:t>
            </a:r>
            <a:r>
              <a:rPr lang="en-US" altLang="zh-CN" sz="2800" dirty="0" smtClean="0">
                <a:latin typeface="+mn-ea"/>
              </a:rPr>
              <a:t>8</a:t>
            </a:r>
            <a:r>
              <a:rPr lang="zh-CN" altLang="en-US" sz="2800" dirty="0" smtClean="0">
                <a:latin typeface="+mn-ea"/>
              </a:rPr>
              <a:t>月</a:t>
            </a:r>
            <a:r>
              <a:rPr lang="en-US" altLang="zh-CN" sz="2800" dirty="0" smtClean="0">
                <a:latin typeface="+mn-ea"/>
              </a:rPr>
              <a:t>19</a:t>
            </a:r>
            <a:r>
              <a:rPr lang="zh-CN" altLang="en-US" sz="2800" dirty="0" smtClean="0">
                <a:latin typeface="+mn-ea"/>
              </a:rPr>
              <a:t>日在烟台召开。</a:t>
            </a:r>
            <a:endParaRPr lang="en-US" altLang="zh-CN" sz="2800" dirty="0" smtClean="0">
              <a:latin typeface="+mn-ea"/>
            </a:endParaRPr>
          </a:p>
        </p:txBody>
      </p:sp>
      <p:sp>
        <p:nvSpPr>
          <p:cNvPr id="4" name="日期占位符 3"/>
          <p:cNvSpPr>
            <a:spLocks noGrp="1"/>
          </p:cNvSpPr>
          <p:nvPr>
            <p:ph type="dt" sz="quarter" idx="10"/>
          </p:nvPr>
        </p:nvSpPr>
        <p:spPr/>
        <p:txBody>
          <a:bodyPr/>
          <a:lstStyle/>
          <a:p>
            <a:pPr>
              <a:defRPr/>
            </a:pPr>
            <a:fld id="{EBBF5045-C821-464A-8118-7FA3326B9885}" type="datetime1">
              <a:rPr lang="zh-CN" altLang="en-US" smtClean="0"/>
              <a:pPr>
                <a:defRPr/>
              </a:pPr>
              <a:t>2017/10/23</a:t>
            </a:fld>
            <a:endParaRPr lang="en-US" altLang="zh-CN"/>
          </a:p>
        </p:txBody>
      </p:sp>
      <p:sp>
        <p:nvSpPr>
          <p:cNvPr id="286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62A34D-3A7B-46F8-BE2A-C2A6A166BF52}" type="slidenum">
              <a:rPr lang="en-US" altLang="zh-CN" sz="1000" smtClean="0"/>
              <a:pPr>
                <a:spcBef>
                  <a:spcPct val="0"/>
                </a:spcBef>
                <a:buClrTx/>
                <a:buSzTx/>
                <a:buFontTx/>
                <a:buNone/>
              </a:pPr>
              <a:t>106</a:t>
            </a:fld>
            <a:endParaRPr lang="en-US" altLang="zh-CN" sz="1000" smtClean="0"/>
          </a:p>
        </p:txBody>
      </p:sp>
      <p:sp>
        <p:nvSpPr>
          <p:cNvPr id="7" name="Rectangle 2"/>
          <p:cNvSpPr txBox="1">
            <a:spLocks noChangeArrowheads="1"/>
          </p:cNvSpPr>
          <p:nvPr/>
        </p:nvSpPr>
        <p:spPr bwMode="auto">
          <a:xfrm>
            <a:off x="893763" y="54868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国内</a:t>
            </a:r>
            <a:r>
              <a:rPr lang="zh-CN" altLang="en-US" sz="2800" dirty="0" smtClean="0">
                <a:solidFill>
                  <a:schemeClr val="tx1"/>
                </a:solidFill>
                <a:latin typeface="+mn-lt"/>
                <a:ea typeface="+mn-ea"/>
                <a:cs typeface="+mn-cs"/>
              </a:rPr>
              <a:t>研究</a:t>
            </a:r>
            <a:r>
              <a:rPr lang="zh-CN" altLang="en-US" sz="2800" dirty="0">
                <a:solidFill>
                  <a:schemeClr val="tx1"/>
                </a:solidFill>
                <a:latin typeface="+mn-lt"/>
                <a:ea typeface="+mn-ea"/>
                <a:cs typeface="+mn-cs"/>
              </a:rPr>
              <a:t>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749535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550AD78-6DA9-4991-B7B3-560A289F8C0D}" type="datetime1">
              <a:rPr lang="zh-CN" altLang="en-US"/>
              <a:pPr>
                <a:defRPr/>
              </a:pPr>
              <a:t>2017/10/23</a:t>
            </a:fld>
            <a:endParaRPr lang="en-US" altLang="zh-CN"/>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15C987-37AD-48C9-9471-B1A903F51381}" type="slidenum">
              <a:rPr lang="en-US" altLang="zh-CN" sz="1000" smtClean="0"/>
              <a:pPr>
                <a:spcBef>
                  <a:spcPct val="0"/>
                </a:spcBef>
                <a:buClrTx/>
                <a:buSzTx/>
                <a:buFontTx/>
                <a:buNone/>
              </a:pPr>
              <a:t>107</a:t>
            </a:fld>
            <a:endParaRPr lang="en-US" altLang="zh-CN" sz="1000" smtClean="0"/>
          </a:p>
        </p:txBody>
      </p:sp>
      <p:sp>
        <p:nvSpPr>
          <p:cNvPr id="91139" name="Rectangle 3"/>
          <p:cNvSpPr>
            <a:spLocks noChangeArrowheads="1"/>
          </p:cNvSpPr>
          <p:nvPr/>
        </p:nvSpPr>
        <p:spPr bwMode="auto">
          <a:xfrm>
            <a:off x="395536" y="1988840"/>
            <a:ext cx="8569325" cy="4176464"/>
          </a:xfrm>
          <a:prstGeom prst="rect">
            <a:avLst/>
          </a:prstGeom>
          <a:noFill/>
          <a:ln w="9525">
            <a:noFill/>
            <a:miter lim="800000"/>
            <a:headEnd/>
            <a:tailEnd/>
          </a:ln>
          <a:effectLst/>
        </p:spPr>
        <p:txBody>
          <a:bodyPr/>
          <a:lstStyle>
            <a:lvl1pPr marL="342900" indent="-3429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曾黄麟</a:t>
            </a:r>
            <a:r>
              <a:rPr kumimoji="0" lang="en-US" altLang="zh-CN" sz="2200" b="0" dirty="0" smtClean="0">
                <a:latin typeface="+mn-ea"/>
                <a:ea typeface="+mn-ea"/>
              </a:rPr>
              <a:t>. </a:t>
            </a:r>
            <a:r>
              <a:rPr kumimoji="0" lang="zh-CN" altLang="en-US" sz="2200" b="0" dirty="0" smtClean="0">
                <a:latin typeface="+mn-ea"/>
                <a:ea typeface="+mn-ea"/>
              </a:rPr>
              <a:t>粗集理论及其应用</a:t>
            </a:r>
            <a:r>
              <a:rPr kumimoji="0" lang="en-US" altLang="zh-CN" sz="2200" b="0" dirty="0" smtClean="0">
                <a:latin typeface="+mn-ea"/>
                <a:ea typeface="+mn-ea"/>
              </a:rPr>
              <a:t>(</a:t>
            </a:r>
            <a:r>
              <a:rPr kumimoji="0" lang="zh-CN" altLang="en-US" sz="2200" b="0" dirty="0" smtClean="0">
                <a:latin typeface="+mn-ea"/>
                <a:ea typeface="+mn-ea"/>
              </a:rPr>
              <a:t>修订版</a:t>
            </a:r>
            <a:r>
              <a:rPr kumimoji="0" lang="en-US" altLang="zh-CN" sz="2200" b="0" dirty="0" smtClean="0">
                <a:latin typeface="+mn-ea"/>
                <a:ea typeface="+mn-ea"/>
              </a:rPr>
              <a:t>). </a:t>
            </a:r>
            <a:r>
              <a:rPr kumimoji="0" lang="zh-CN" altLang="en-US" sz="2200" b="0" dirty="0" smtClean="0">
                <a:latin typeface="+mn-ea"/>
                <a:ea typeface="+mn-ea"/>
              </a:rPr>
              <a:t>重庆</a:t>
            </a:r>
            <a:r>
              <a:rPr kumimoji="0" lang="en-US" altLang="zh-CN" sz="2200" b="0" dirty="0" smtClean="0">
                <a:latin typeface="+mn-ea"/>
                <a:ea typeface="+mn-ea"/>
              </a:rPr>
              <a:t>: </a:t>
            </a:r>
            <a:r>
              <a:rPr kumimoji="0" lang="zh-CN" altLang="en-US" sz="2200" b="0" dirty="0" smtClean="0">
                <a:latin typeface="+mn-ea"/>
                <a:ea typeface="+mn-ea"/>
              </a:rPr>
              <a:t>重庆大学出版社</a:t>
            </a:r>
            <a:r>
              <a:rPr kumimoji="0" lang="en-US" altLang="zh-CN" sz="2200" b="0" dirty="0" smtClean="0">
                <a:latin typeface="+mn-ea"/>
                <a:ea typeface="+mn-ea"/>
              </a:rPr>
              <a:t>, 1998</a:t>
            </a:r>
          </a:p>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刘清</a:t>
            </a:r>
            <a:r>
              <a:rPr kumimoji="0" lang="en-US" altLang="zh-CN" sz="2200" b="0" dirty="0" smtClean="0">
                <a:latin typeface="+mn-ea"/>
                <a:ea typeface="+mn-ea"/>
              </a:rPr>
              <a:t>. Rough Set</a:t>
            </a:r>
            <a:r>
              <a:rPr kumimoji="0" lang="zh-CN" altLang="en-US" sz="2200" b="0" dirty="0" smtClean="0">
                <a:latin typeface="+mn-ea"/>
                <a:ea typeface="+mn-ea"/>
              </a:rPr>
              <a:t>及</a:t>
            </a:r>
            <a:r>
              <a:rPr kumimoji="0" lang="en-US" altLang="zh-CN" sz="2200" b="0" dirty="0" smtClean="0">
                <a:latin typeface="+mn-ea"/>
                <a:ea typeface="+mn-ea"/>
              </a:rPr>
              <a:t>Rough</a:t>
            </a:r>
            <a:r>
              <a:rPr kumimoji="0" lang="zh-CN" altLang="en-US" sz="2200" b="0" dirty="0" smtClean="0">
                <a:latin typeface="+mn-ea"/>
                <a:ea typeface="+mn-ea"/>
              </a:rPr>
              <a:t>推理</a:t>
            </a:r>
            <a:r>
              <a:rPr kumimoji="0" lang="en-US" altLang="zh-CN" sz="2200" b="0" dirty="0" smtClean="0">
                <a:latin typeface="+mn-ea"/>
                <a:ea typeface="+mn-ea"/>
              </a:rPr>
              <a:t>. </a:t>
            </a:r>
            <a:r>
              <a:rPr kumimoji="0" lang="zh-CN" altLang="en-US" sz="2200" b="0" dirty="0" smtClean="0">
                <a:latin typeface="+mn-ea"/>
                <a:ea typeface="+mn-ea"/>
              </a:rPr>
              <a:t>北京</a:t>
            </a:r>
            <a:r>
              <a:rPr kumimoji="0" lang="en-US" altLang="zh-CN" sz="2200" b="0" dirty="0" smtClean="0">
                <a:latin typeface="+mn-ea"/>
                <a:ea typeface="+mn-ea"/>
              </a:rPr>
              <a:t>: </a:t>
            </a:r>
            <a:r>
              <a:rPr kumimoji="0" lang="zh-CN" altLang="en-US" sz="2200" b="0" dirty="0" smtClean="0">
                <a:latin typeface="+mn-ea"/>
                <a:ea typeface="+mn-ea"/>
              </a:rPr>
              <a:t>科学出版社</a:t>
            </a:r>
            <a:r>
              <a:rPr kumimoji="0" lang="en-US" altLang="zh-CN" sz="2200" b="0" dirty="0" smtClean="0">
                <a:latin typeface="+mn-ea"/>
                <a:ea typeface="+mn-ea"/>
              </a:rPr>
              <a:t>, 2001</a:t>
            </a:r>
          </a:p>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张文修等</a:t>
            </a:r>
            <a:r>
              <a:rPr kumimoji="0" lang="en-US" altLang="zh-CN" sz="2200" b="0" dirty="0" smtClean="0">
                <a:latin typeface="+mn-ea"/>
                <a:ea typeface="+mn-ea"/>
              </a:rPr>
              <a:t>. Rough Set</a:t>
            </a:r>
            <a:r>
              <a:rPr kumimoji="0" lang="zh-CN" altLang="en-US" sz="2200" b="0" dirty="0" smtClean="0">
                <a:latin typeface="+mn-ea"/>
                <a:ea typeface="+mn-ea"/>
              </a:rPr>
              <a:t>理论与方法</a:t>
            </a:r>
            <a:r>
              <a:rPr kumimoji="0" lang="en-US" altLang="zh-CN" sz="2200" b="0" dirty="0" smtClean="0">
                <a:latin typeface="+mn-ea"/>
                <a:ea typeface="+mn-ea"/>
              </a:rPr>
              <a:t>. </a:t>
            </a:r>
            <a:r>
              <a:rPr kumimoji="0" lang="zh-CN" altLang="en-US" sz="2200" b="0" dirty="0" smtClean="0">
                <a:latin typeface="+mn-ea"/>
                <a:ea typeface="+mn-ea"/>
              </a:rPr>
              <a:t>北京</a:t>
            </a:r>
            <a:r>
              <a:rPr kumimoji="0" lang="en-US" altLang="zh-CN" sz="2200" b="0" dirty="0" smtClean="0">
                <a:latin typeface="+mn-ea"/>
                <a:ea typeface="+mn-ea"/>
              </a:rPr>
              <a:t>: </a:t>
            </a:r>
            <a:r>
              <a:rPr kumimoji="0" lang="zh-CN" altLang="en-US" sz="2200" b="0" dirty="0" smtClean="0">
                <a:latin typeface="+mn-ea"/>
                <a:ea typeface="+mn-ea"/>
              </a:rPr>
              <a:t>科学出版社</a:t>
            </a:r>
            <a:r>
              <a:rPr kumimoji="0" lang="en-US" altLang="zh-CN" sz="2200" b="0" dirty="0" smtClean="0">
                <a:latin typeface="+mn-ea"/>
                <a:ea typeface="+mn-ea"/>
              </a:rPr>
              <a:t>, 2001</a:t>
            </a:r>
          </a:p>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王国胤</a:t>
            </a:r>
            <a:r>
              <a:rPr kumimoji="0" lang="en-US" altLang="zh-CN" sz="2200" b="0" dirty="0" smtClean="0">
                <a:latin typeface="+mn-ea"/>
                <a:ea typeface="+mn-ea"/>
              </a:rPr>
              <a:t>.  Rough Set</a:t>
            </a:r>
            <a:r>
              <a:rPr kumimoji="0" lang="zh-CN" altLang="en-US" sz="2200" b="0" dirty="0" smtClean="0">
                <a:latin typeface="+mn-ea"/>
                <a:ea typeface="+mn-ea"/>
              </a:rPr>
              <a:t>理论与知识获取</a:t>
            </a:r>
            <a:r>
              <a:rPr kumimoji="0" lang="en-US" altLang="zh-CN" sz="2200" b="0" dirty="0" smtClean="0">
                <a:latin typeface="+mn-ea"/>
                <a:ea typeface="+mn-ea"/>
              </a:rPr>
              <a:t>. </a:t>
            </a:r>
            <a:r>
              <a:rPr kumimoji="0" lang="zh-CN" altLang="en-US" sz="2200" b="0" dirty="0" smtClean="0">
                <a:latin typeface="+mn-ea"/>
                <a:ea typeface="+mn-ea"/>
              </a:rPr>
              <a:t>西安</a:t>
            </a:r>
            <a:r>
              <a:rPr kumimoji="0" lang="en-US" altLang="zh-CN" sz="2200" b="0" dirty="0" smtClean="0">
                <a:latin typeface="+mn-ea"/>
                <a:ea typeface="+mn-ea"/>
              </a:rPr>
              <a:t>: </a:t>
            </a:r>
            <a:r>
              <a:rPr kumimoji="0" lang="zh-CN" altLang="en-US" sz="2200" b="0" dirty="0" smtClean="0">
                <a:latin typeface="+mn-ea"/>
                <a:ea typeface="+mn-ea"/>
              </a:rPr>
              <a:t>西安交通大学出版社</a:t>
            </a:r>
            <a:r>
              <a:rPr kumimoji="0" lang="en-US" altLang="zh-CN" sz="2200" b="0" dirty="0" smtClean="0">
                <a:latin typeface="+mn-ea"/>
                <a:ea typeface="+mn-ea"/>
              </a:rPr>
              <a:t>, 2001</a:t>
            </a:r>
          </a:p>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史忠植</a:t>
            </a:r>
            <a:r>
              <a:rPr kumimoji="0" lang="en-US" altLang="zh-CN" sz="2200" b="0" dirty="0" smtClean="0">
                <a:latin typeface="+mn-ea"/>
                <a:ea typeface="+mn-ea"/>
              </a:rPr>
              <a:t>. </a:t>
            </a:r>
            <a:r>
              <a:rPr kumimoji="0" lang="zh-CN" altLang="en-US" sz="2200" b="0" dirty="0" smtClean="0">
                <a:latin typeface="+mn-ea"/>
                <a:ea typeface="+mn-ea"/>
              </a:rPr>
              <a:t>知识发现</a:t>
            </a:r>
            <a:r>
              <a:rPr kumimoji="0" lang="en-US" altLang="zh-CN" sz="2200" b="0" dirty="0" smtClean="0">
                <a:latin typeface="+mn-ea"/>
                <a:ea typeface="+mn-ea"/>
              </a:rPr>
              <a:t>. </a:t>
            </a:r>
            <a:r>
              <a:rPr kumimoji="0" lang="zh-CN" altLang="en-US" sz="2200" b="0" dirty="0" smtClean="0">
                <a:latin typeface="+mn-ea"/>
                <a:ea typeface="+mn-ea"/>
              </a:rPr>
              <a:t>北京</a:t>
            </a:r>
            <a:r>
              <a:rPr kumimoji="0" lang="en-US" altLang="zh-CN" sz="2200" b="0" dirty="0" smtClean="0">
                <a:latin typeface="+mn-ea"/>
                <a:ea typeface="+mn-ea"/>
              </a:rPr>
              <a:t>: </a:t>
            </a:r>
            <a:r>
              <a:rPr kumimoji="0" lang="zh-CN" altLang="en-US" sz="2200" b="0" dirty="0" smtClean="0">
                <a:latin typeface="+mn-ea"/>
                <a:ea typeface="+mn-ea"/>
              </a:rPr>
              <a:t>清华大学出版社</a:t>
            </a:r>
            <a:r>
              <a:rPr kumimoji="0" lang="en-US" altLang="zh-CN" sz="2200" b="0" dirty="0" smtClean="0">
                <a:latin typeface="+mn-ea"/>
                <a:ea typeface="+mn-ea"/>
              </a:rPr>
              <a:t>, 2002</a:t>
            </a:r>
          </a:p>
          <a:p>
            <a:pPr eaLnBrk="1" hangingPunct="1">
              <a:spcBef>
                <a:spcPct val="10000"/>
              </a:spcBef>
              <a:buClr>
                <a:srgbClr val="2707AD"/>
              </a:buClr>
              <a:buFont typeface="Wingdings" pitchFamily="2" charset="2"/>
              <a:buChar char="l"/>
              <a:defRPr/>
            </a:pPr>
            <a:r>
              <a:rPr kumimoji="0" lang="zh-CN" altLang="en-US" sz="2200" b="0" dirty="0" smtClean="0">
                <a:effectLst>
                  <a:outerShdw blurRad="38100" dist="38100" dir="2700000" algn="tl">
                    <a:srgbClr val="C0C0C0"/>
                  </a:outerShdw>
                </a:effectLst>
                <a:latin typeface="+mn-ea"/>
                <a:ea typeface="+mn-ea"/>
              </a:rPr>
              <a:t>苗夺谦</a:t>
            </a:r>
            <a:r>
              <a:rPr kumimoji="0" lang="en-US" altLang="zh-CN" sz="2200" b="0" dirty="0" smtClean="0">
                <a:effectLst>
                  <a:outerShdw blurRad="38100" dist="38100" dir="2700000" algn="tl">
                    <a:srgbClr val="C0C0C0"/>
                  </a:outerShdw>
                </a:effectLst>
                <a:latin typeface="+mn-ea"/>
                <a:ea typeface="+mn-ea"/>
              </a:rPr>
              <a:t>,</a:t>
            </a:r>
            <a:r>
              <a:rPr kumimoji="0" lang="zh-CN" altLang="en-US" sz="2200" b="0" dirty="0" smtClean="0">
                <a:effectLst>
                  <a:outerShdw blurRad="38100" dist="38100" dir="2700000" algn="tl">
                    <a:srgbClr val="C0C0C0"/>
                  </a:outerShdw>
                </a:effectLst>
                <a:latin typeface="+mn-ea"/>
                <a:ea typeface="+mn-ea"/>
              </a:rPr>
              <a:t>王国胤</a:t>
            </a:r>
            <a:r>
              <a:rPr kumimoji="0" lang="en-US" altLang="zh-CN" sz="2200" b="0" dirty="0" smtClean="0">
                <a:effectLst>
                  <a:outerShdw blurRad="38100" dist="38100" dir="2700000" algn="tl">
                    <a:srgbClr val="C0C0C0"/>
                  </a:outerShdw>
                </a:effectLst>
                <a:latin typeface="+mn-ea"/>
                <a:ea typeface="+mn-ea"/>
              </a:rPr>
              <a:t>,</a:t>
            </a:r>
            <a:r>
              <a:rPr kumimoji="0" lang="zh-CN" altLang="en-US" sz="2200" b="0" dirty="0" smtClean="0">
                <a:effectLst>
                  <a:outerShdw blurRad="38100" dist="38100" dir="2700000" algn="tl">
                    <a:srgbClr val="C0C0C0"/>
                  </a:outerShdw>
                </a:effectLst>
                <a:latin typeface="+mn-ea"/>
                <a:ea typeface="+mn-ea"/>
              </a:rPr>
              <a:t>刘清</a:t>
            </a:r>
            <a:r>
              <a:rPr kumimoji="0" lang="en-US" altLang="zh-CN" sz="2200" b="0" dirty="0" smtClean="0">
                <a:effectLst>
                  <a:outerShdw blurRad="38100" dist="38100" dir="2700000" algn="tl">
                    <a:srgbClr val="C0C0C0"/>
                  </a:outerShdw>
                </a:effectLst>
                <a:latin typeface="+mn-ea"/>
                <a:ea typeface="+mn-ea"/>
              </a:rPr>
              <a:t>,</a:t>
            </a:r>
            <a:r>
              <a:rPr kumimoji="0" lang="zh-CN" altLang="en-US" sz="2200" b="0" dirty="0" smtClean="0">
                <a:effectLst>
                  <a:outerShdw blurRad="38100" dist="38100" dir="2700000" algn="tl">
                    <a:srgbClr val="C0C0C0"/>
                  </a:outerShdw>
                </a:effectLst>
                <a:latin typeface="+mn-ea"/>
                <a:ea typeface="+mn-ea"/>
              </a:rPr>
              <a:t>林早阳</a:t>
            </a:r>
            <a:r>
              <a:rPr kumimoji="0" lang="en-US" altLang="zh-CN" sz="2200" b="0" dirty="0" smtClean="0">
                <a:effectLst>
                  <a:outerShdw blurRad="38100" dist="38100" dir="2700000" algn="tl">
                    <a:srgbClr val="C0C0C0"/>
                  </a:outerShdw>
                </a:effectLst>
                <a:latin typeface="+mn-ea"/>
                <a:ea typeface="+mn-ea"/>
              </a:rPr>
              <a:t>,</a:t>
            </a:r>
            <a:r>
              <a:rPr kumimoji="0" lang="zh-CN" altLang="en-US" sz="2200" b="0" dirty="0" smtClean="0">
                <a:effectLst>
                  <a:outerShdw blurRad="38100" dist="38100" dir="2700000" algn="tl">
                    <a:srgbClr val="C0C0C0"/>
                  </a:outerShdw>
                </a:effectLst>
                <a:latin typeface="+mn-ea"/>
                <a:ea typeface="+mn-ea"/>
              </a:rPr>
              <a:t>姚一</a:t>
            </a:r>
            <a:r>
              <a:rPr kumimoji="0" lang="zh-CN" altLang="en-US" sz="2200" b="0" dirty="0" smtClean="0">
                <a:latin typeface="+mn-ea"/>
                <a:ea typeface="+mn-ea"/>
              </a:rPr>
              <a:t>豫</a:t>
            </a:r>
            <a:r>
              <a:rPr kumimoji="0" lang="en-US" altLang="zh-CN" sz="2200" b="0" dirty="0" smtClean="0">
                <a:latin typeface="+mn-ea"/>
                <a:ea typeface="+mn-ea"/>
              </a:rPr>
              <a:t>. </a:t>
            </a:r>
            <a:r>
              <a:rPr kumimoji="0" lang="zh-CN" altLang="en-US" sz="2200" b="0" dirty="0" smtClean="0">
                <a:latin typeface="+mn-ea"/>
                <a:ea typeface="+mn-ea"/>
              </a:rPr>
              <a:t>粒计算</a:t>
            </a:r>
            <a:r>
              <a:rPr kumimoji="0" lang="en-US" altLang="zh-CN" sz="2200" b="0" dirty="0" smtClean="0">
                <a:latin typeface="+mn-ea"/>
                <a:ea typeface="+mn-ea"/>
              </a:rPr>
              <a:t>--</a:t>
            </a:r>
            <a:r>
              <a:rPr kumimoji="0" lang="zh-CN" altLang="en-US" sz="2200" b="0" dirty="0" smtClean="0">
                <a:latin typeface="+mn-ea"/>
                <a:ea typeface="+mn-ea"/>
              </a:rPr>
              <a:t>过去现在与展望</a:t>
            </a:r>
            <a:r>
              <a:rPr kumimoji="0" lang="en-US" altLang="zh-CN" sz="2200" b="0" dirty="0" smtClean="0">
                <a:latin typeface="+mn-ea"/>
                <a:ea typeface="+mn-ea"/>
              </a:rPr>
              <a:t>. </a:t>
            </a:r>
            <a:r>
              <a:rPr kumimoji="0" lang="zh-CN" altLang="en-US" sz="2200" b="0" dirty="0" smtClean="0">
                <a:latin typeface="+mn-ea"/>
                <a:ea typeface="+mn-ea"/>
              </a:rPr>
              <a:t>科学出版社</a:t>
            </a:r>
            <a:r>
              <a:rPr kumimoji="0" lang="en-US" altLang="zh-CN" sz="2200" b="0" dirty="0" smtClean="0">
                <a:latin typeface="+mn-ea"/>
                <a:ea typeface="+mn-ea"/>
              </a:rPr>
              <a:t>, 2007</a:t>
            </a:r>
          </a:p>
          <a:p>
            <a:pPr eaLnBrk="1" hangingPunct="1">
              <a:spcBef>
                <a:spcPct val="10000"/>
              </a:spcBef>
              <a:buClr>
                <a:srgbClr val="2707AD"/>
              </a:buClr>
              <a:buFont typeface="Wingdings" pitchFamily="2" charset="2"/>
              <a:buChar char="l"/>
              <a:defRPr/>
            </a:pPr>
            <a:r>
              <a:rPr kumimoji="0" lang="zh-CN" altLang="en-US" sz="2200" b="0" dirty="0" smtClean="0">
                <a:effectLst>
                  <a:outerShdw blurRad="38100" dist="38100" dir="2700000" algn="tl">
                    <a:srgbClr val="C0C0C0"/>
                  </a:outerShdw>
                </a:effectLst>
                <a:latin typeface="+mn-ea"/>
                <a:ea typeface="+mn-ea"/>
                <a:cs typeface="Times New Roman" pitchFamily="18" charset="0"/>
              </a:rPr>
              <a:t>张铃，张钹</a:t>
            </a:r>
            <a:r>
              <a:rPr kumimoji="0" lang="en-US" altLang="zh-CN" sz="2200" b="0" dirty="0" smtClean="0">
                <a:effectLst>
                  <a:outerShdw blurRad="38100" dist="38100" dir="2700000" algn="tl">
                    <a:srgbClr val="C0C0C0"/>
                  </a:outerShdw>
                </a:effectLst>
                <a:latin typeface="+mn-ea"/>
                <a:ea typeface="+mn-ea"/>
                <a:cs typeface="Times New Roman" pitchFamily="18" charset="0"/>
              </a:rPr>
              <a:t>.</a:t>
            </a:r>
            <a:r>
              <a:rPr kumimoji="0" lang="zh-CN" altLang="en-US" sz="2200" b="0" dirty="0" smtClean="0">
                <a:effectLst>
                  <a:outerShdw blurRad="38100" dist="38100" dir="2700000" algn="tl">
                    <a:srgbClr val="C0C0C0"/>
                  </a:outerShdw>
                </a:effectLst>
                <a:latin typeface="+mn-ea"/>
                <a:ea typeface="+mn-ea"/>
                <a:cs typeface="Times New Roman" pitchFamily="18" charset="0"/>
              </a:rPr>
              <a:t>问题求解理论及应用</a:t>
            </a:r>
            <a:r>
              <a:rPr kumimoji="0" lang="en-US" altLang="zh-CN" sz="2200" b="0" dirty="0" smtClean="0">
                <a:effectLst>
                  <a:outerShdw blurRad="38100" dist="38100" dir="2700000" algn="tl">
                    <a:srgbClr val="C0C0C0"/>
                  </a:outerShdw>
                </a:effectLst>
                <a:latin typeface="+mn-ea"/>
                <a:ea typeface="+mn-ea"/>
                <a:cs typeface="Times New Roman" pitchFamily="18" charset="0"/>
              </a:rPr>
              <a:t>.</a:t>
            </a:r>
            <a:r>
              <a:rPr kumimoji="0" lang="zh-CN" altLang="en-US" sz="2200" b="0" dirty="0" smtClean="0">
                <a:latin typeface="+mn-ea"/>
                <a:ea typeface="+mn-ea"/>
              </a:rPr>
              <a:t>北京</a:t>
            </a:r>
            <a:r>
              <a:rPr kumimoji="0" lang="en-US" altLang="zh-CN" sz="2200" b="0" dirty="0" smtClean="0">
                <a:latin typeface="+mn-ea"/>
                <a:ea typeface="+mn-ea"/>
              </a:rPr>
              <a:t>: </a:t>
            </a:r>
            <a:r>
              <a:rPr kumimoji="0" lang="zh-CN" altLang="en-US" sz="2200" b="0" dirty="0" smtClean="0">
                <a:latin typeface="+mn-ea"/>
                <a:ea typeface="+mn-ea"/>
              </a:rPr>
              <a:t>清华大学出版社</a:t>
            </a:r>
            <a:r>
              <a:rPr kumimoji="0" lang="en-US" altLang="zh-CN" sz="2200" b="0" dirty="0" smtClean="0">
                <a:latin typeface="+mn-ea"/>
                <a:ea typeface="+mn-ea"/>
              </a:rPr>
              <a:t>, 2007</a:t>
            </a:r>
          </a:p>
          <a:p>
            <a:pPr eaLnBrk="1" hangingPunct="1">
              <a:spcBef>
                <a:spcPct val="10000"/>
              </a:spcBef>
              <a:buClr>
                <a:srgbClr val="2707AD"/>
              </a:buClr>
              <a:buFont typeface="Wingdings" pitchFamily="2" charset="2"/>
              <a:buChar char="l"/>
              <a:defRPr/>
            </a:pPr>
            <a:r>
              <a:rPr kumimoji="0" lang="zh-CN" altLang="en-US" sz="2200" b="0" dirty="0" smtClean="0">
                <a:latin typeface="+mn-ea"/>
                <a:ea typeface="+mn-ea"/>
              </a:rPr>
              <a:t>李德毅等</a:t>
            </a:r>
            <a:r>
              <a:rPr kumimoji="0" lang="en-US" altLang="zh-CN" sz="2200" b="0" dirty="0" smtClean="0">
                <a:latin typeface="+mn-ea"/>
                <a:ea typeface="+mn-ea"/>
              </a:rPr>
              <a:t>.</a:t>
            </a:r>
            <a:r>
              <a:rPr kumimoji="0" lang="zh-CN" altLang="en-US" sz="2200" b="0" dirty="0" smtClean="0">
                <a:latin typeface="+mn-ea"/>
                <a:ea typeface="+mn-ea"/>
              </a:rPr>
              <a:t>不确定性与粒计算。北京</a:t>
            </a:r>
            <a:r>
              <a:rPr kumimoji="0" lang="en-US" altLang="zh-CN" sz="2200" b="0" dirty="0" smtClean="0">
                <a:latin typeface="+mn-ea"/>
                <a:ea typeface="+mn-ea"/>
              </a:rPr>
              <a:t>: </a:t>
            </a:r>
            <a:r>
              <a:rPr kumimoji="0" lang="zh-CN" altLang="en-US" sz="2200" b="0" dirty="0" smtClean="0">
                <a:latin typeface="+mn-ea"/>
                <a:ea typeface="+mn-ea"/>
              </a:rPr>
              <a:t>科学出版社</a:t>
            </a:r>
            <a:r>
              <a:rPr kumimoji="0" lang="en-US" altLang="zh-CN" sz="2200" b="0" dirty="0" smtClean="0">
                <a:latin typeface="+mn-ea"/>
                <a:ea typeface="+mn-ea"/>
              </a:rPr>
              <a:t>, 2011</a:t>
            </a:r>
          </a:p>
          <a:p>
            <a:pPr eaLnBrk="1" hangingPunct="1">
              <a:spcBef>
                <a:spcPct val="10000"/>
              </a:spcBef>
              <a:buClr>
                <a:srgbClr val="2707AD"/>
              </a:buClr>
              <a:buFont typeface="Wingdings" pitchFamily="2" charset="2"/>
              <a:buChar char="l"/>
              <a:defRPr/>
            </a:pPr>
            <a:r>
              <a:rPr kumimoji="0" lang="zh-CN" altLang="en-US" sz="2200" b="0" dirty="0" smtClean="0">
                <a:effectLst>
                  <a:outerShdw blurRad="38100" dist="38100" dir="2700000" algn="tl">
                    <a:srgbClr val="C0C0C0"/>
                  </a:outerShdw>
                </a:effectLst>
                <a:latin typeface="+mn-ea"/>
                <a:ea typeface="+mn-ea"/>
              </a:rPr>
              <a:t>王国胤等。云模型与粒计算。</a:t>
            </a:r>
            <a:r>
              <a:rPr kumimoji="0" lang="zh-CN" altLang="en-US" sz="2200" b="0" dirty="0" smtClean="0">
                <a:latin typeface="+mn-ea"/>
                <a:ea typeface="+mn-ea"/>
              </a:rPr>
              <a:t>北京</a:t>
            </a:r>
            <a:r>
              <a:rPr kumimoji="0" lang="en-US" altLang="zh-CN" sz="2200" b="0" dirty="0" smtClean="0">
                <a:latin typeface="+mn-ea"/>
                <a:ea typeface="+mn-ea"/>
              </a:rPr>
              <a:t>: </a:t>
            </a:r>
            <a:r>
              <a:rPr kumimoji="0" lang="zh-CN" altLang="en-US" sz="2200" b="0" dirty="0" smtClean="0">
                <a:latin typeface="+mn-ea"/>
                <a:ea typeface="+mn-ea"/>
              </a:rPr>
              <a:t>科学出版社</a:t>
            </a:r>
            <a:r>
              <a:rPr kumimoji="0" lang="en-US" altLang="zh-CN" sz="2200" b="0" dirty="0" smtClean="0">
                <a:latin typeface="+mn-ea"/>
                <a:ea typeface="+mn-ea"/>
              </a:rPr>
              <a:t>, 2012 </a:t>
            </a:r>
            <a:endParaRPr kumimoji="0" lang="en-US" altLang="zh-CN" sz="2200" b="0" dirty="0" smtClean="0">
              <a:effectLst>
                <a:outerShdw blurRad="38100" dist="38100" dir="2700000" algn="tl">
                  <a:srgbClr val="C0C0C0"/>
                </a:outerShdw>
              </a:effectLst>
              <a:latin typeface="+mn-ea"/>
              <a:ea typeface="+mn-ea"/>
              <a:cs typeface="Times New Roman" pitchFamily="18" charset="0"/>
            </a:endParaRPr>
          </a:p>
        </p:txBody>
      </p:sp>
      <p:sp>
        <p:nvSpPr>
          <p:cNvPr id="7" name="Rectangle 2"/>
          <p:cNvSpPr txBox="1">
            <a:spLocks noChangeArrowheads="1"/>
          </p:cNvSpPr>
          <p:nvPr/>
        </p:nvSpPr>
        <p:spPr bwMode="auto">
          <a:xfrm>
            <a:off x="893763" y="54868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a:solidFill>
                  <a:schemeClr val="tx1"/>
                </a:solidFill>
                <a:latin typeface="+mn-lt"/>
                <a:ea typeface="+mn-ea"/>
                <a:cs typeface="+mn-cs"/>
              </a:rPr>
              <a:t>国内</a:t>
            </a:r>
            <a:r>
              <a:rPr lang="zh-CN" altLang="en-US" sz="2800" dirty="0" smtClean="0">
                <a:solidFill>
                  <a:schemeClr val="tx1"/>
                </a:solidFill>
                <a:latin typeface="+mn-lt"/>
                <a:ea typeface="+mn-ea"/>
                <a:cs typeface="+mn-cs"/>
              </a:rPr>
              <a:t>研究</a:t>
            </a:r>
            <a:r>
              <a:rPr lang="zh-CN" altLang="en-US" sz="2800" dirty="0">
                <a:solidFill>
                  <a:schemeClr val="tx1"/>
                </a:solidFill>
                <a:latin typeface="+mn-lt"/>
                <a:ea typeface="+mn-ea"/>
                <a:cs typeface="+mn-cs"/>
              </a:rPr>
              <a:t>现状</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173307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755650" y="2492375"/>
            <a:ext cx="8132763" cy="3887788"/>
          </a:xfrm>
        </p:spPr>
        <p:txBody>
          <a:bodyPr/>
          <a:lstStyle/>
          <a:p>
            <a:pPr eaLnBrk="1" hangingPunct="1"/>
            <a:r>
              <a:rPr lang="zh-CN" altLang="en-US" dirty="0" smtClean="0">
                <a:latin typeface="宋体" panose="02010600030101010101" pitchFamily="2" charset="-122"/>
              </a:rPr>
              <a:t>“</a:t>
            </a:r>
            <a:r>
              <a:rPr lang="zh-CN" altLang="en-US" b="1" dirty="0" smtClean="0">
                <a:latin typeface="+mn-ea"/>
              </a:rPr>
              <a:t>知识</a:t>
            </a:r>
            <a:r>
              <a:rPr lang="zh-CN" altLang="en-US" dirty="0" smtClean="0">
                <a:latin typeface="+mn-ea"/>
              </a:rPr>
              <a:t>”的定义</a:t>
            </a:r>
          </a:p>
          <a:p>
            <a:pPr lvl="1" eaLnBrk="1" hangingPunct="1"/>
            <a:r>
              <a:rPr kumimoji="1" lang="zh-CN" altLang="en-US" dirty="0" smtClean="0">
                <a:solidFill>
                  <a:schemeClr val="tx2"/>
                </a:solidFill>
                <a:latin typeface="+mn-ea"/>
              </a:rPr>
              <a:t>使用等价关系集</a:t>
            </a:r>
            <a:r>
              <a:rPr kumimoji="1" lang="en-US" altLang="zh-CN" dirty="0" smtClean="0">
                <a:solidFill>
                  <a:schemeClr val="tx2"/>
                </a:solidFill>
                <a:latin typeface="+mn-ea"/>
              </a:rPr>
              <a:t>R</a:t>
            </a:r>
            <a:r>
              <a:rPr kumimoji="1" lang="zh-CN" altLang="en-US" dirty="0" smtClean="0">
                <a:solidFill>
                  <a:schemeClr val="tx2"/>
                </a:solidFill>
                <a:latin typeface="+mn-ea"/>
              </a:rPr>
              <a:t>对离散表示的空间</a:t>
            </a:r>
            <a:r>
              <a:rPr kumimoji="1" lang="en-US" altLang="zh-CN" dirty="0" smtClean="0">
                <a:solidFill>
                  <a:schemeClr val="tx2"/>
                </a:solidFill>
                <a:latin typeface="+mn-ea"/>
              </a:rPr>
              <a:t>U</a:t>
            </a:r>
            <a:r>
              <a:rPr kumimoji="1" lang="zh-CN" altLang="en-US" dirty="0" smtClean="0">
                <a:solidFill>
                  <a:schemeClr val="tx2"/>
                </a:solidFill>
                <a:latin typeface="+mn-ea"/>
              </a:rPr>
              <a:t>进行划分，知识就是</a:t>
            </a:r>
            <a:r>
              <a:rPr kumimoji="1" lang="en-US" altLang="zh-CN" dirty="0" smtClean="0">
                <a:solidFill>
                  <a:schemeClr val="tx2"/>
                </a:solidFill>
                <a:latin typeface="+mn-ea"/>
              </a:rPr>
              <a:t>R</a:t>
            </a:r>
            <a:r>
              <a:rPr kumimoji="1" lang="zh-CN" altLang="en-US" dirty="0" smtClean="0">
                <a:solidFill>
                  <a:schemeClr val="tx2"/>
                </a:solidFill>
                <a:latin typeface="+mn-ea"/>
              </a:rPr>
              <a:t>对</a:t>
            </a:r>
            <a:r>
              <a:rPr kumimoji="1" lang="en-US" altLang="zh-CN" dirty="0" smtClean="0">
                <a:solidFill>
                  <a:schemeClr val="tx2"/>
                </a:solidFill>
                <a:latin typeface="+mn-ea"/>
              </a:rPr>
              <a:t>U</a:t>
            </a:r>
            <a:r>
              <a:rPr kumimoji="1" lang="zh-CN" altLang="en-US" dirty="0" smtClean="0">
                <a:solidFill>
                  <a:schemeClr val="tx2"/>
                </a:solidFill>
                <a:latin typeface="+mn-ea"/>
              </a:rPr>
              <a:t>划分的结果。</a:t>
            </a:r>
          </a:p>
          <a:p>
            <a:pPr lvl="1" eaLnBrk="1" hangingPunct="1"/>
            <a:endParaRPr lang="en-US" altLang="zh-CN" dirty="0" smtClean="0">
              <a:latin typeface="+mn-ea"/>
            </a:endParaRPr>
          </a:p>
          <a:p>
            <a:pPr eaLnBrk="1" hangingPunct="1"/>
            <a:r>
              <a:rPr lang="zh-CN" altLang="en-US" dirty="0" smtClean="0">
                <a:latin typeface="+mn-ea"/>
              </a:rPr>
              <a:t>“</a:t>
            </a:r>
            <a:r>
              <a:rPr lang="zh-CN" altLang="en-US" b="1" dirty="0" smtClean="0">
                <a:latin typeface="+mn-ea"/>
              </a:rPr>
              <a:t>知识库</a:t>
            </a:r>
            <a:r>
              <a:rPr lang="zh-CN" altLang="en-US" dirty="0" smtClean="0">
                <a:latin typeface="+mn-ea"/>
              </a:rPr>
              <a:t>”的形式化定义</a:t>
            </a:r>
          </a:p>
          <a:p>
            <a:pPr lvl="1" eaLnBrk="1" hangingPunct="1"/>
            <a:r>
              <a:rPr kumimoji="1" lang="zh-CN" altLang="en-US" dirty="0" smtClean="0">
                <a:latin typeface="+mn-ea"/>
              </a:rPr>
              <a:t>等价关系集</a:t>
            </a:r>
            <a:r>
              <a:rPr kumimoji="1" lang="en-US" altLang="zh-CN" dirty="0" smtClean="0">
                <a:latin typeface="+mn-ea"/>
              </a:rPr>
              <a:t>R</a:t>
            </a:r>
            <a:r>
              <a:rPr kumimoji="1" lang="zh-CN" altLang="en-US" dirty="0" smtClean="0">
                <a:latin typeface="+mn-ea"/>
              </a:rPr>
              <a:t>中所有可能的关系对</a:t>
            </a:r>
            <a:r>
              <a:rPr kumimoji="1" lang="en-US" altLang="zh-CN" dirty="0" smtClean="0">
                <a:latin typeface="+mn-ea"/>
              </a:rPr>
              <a:t>U</a:t>
            </a:r>
            <a:r>
              <a:rPr kumimoji="1" lang="zh-CN" altLang="en-US" dirty="0" smtClean="0">
                <a:latin typeface="+mn-ea"/>
              </a:rPr>
              <a:t>的划分</a:t>
            </a:r>
          </a:p>
          <a:p>
            <a:pPr lvl="1" eaLnBrk="1" hangingPunct="1"/>
            <a:r>
              <a:rPr kumimoji="1" lang="zh-CN" altLang="en-US" dirty="0" smtClean="0">
                <a:latin typeface="+mn-ea"/>
              </a:rPr>
              <a:t>表示为：</a:t>
            </a:r>
            <a:r>
              <a:rPr kumimoji="1" lang="en-US" altLang="zh-CN" b="1" i="1" dirty="0" smtClean="0">
                <a:solidFill>
                  <a:schemeClr val="tx2"/>
                </a:solidFill>
                <a:latin typeface="+mn-ea"/>
              </a:rPr>
              <a:t>K = </a:t>
            </a:r>
            <a:r>
              <a:rPr kumimoji="1" lang="en-US" altLang="zh-CN" b="1" dirty="0" smtClean="0">
                <a:solidFill>
                  <a:schemeClr val="tx2"/>
                </a:solidFill>
                <a:latin typeface="+mn-ea"/>
              </a:rPr>
              <a:t>(</a:t>
            </a:r>
            <a:r>
              <a:rPr kumimoji="1" lang="en-US" altLang="zh-CN" b="1" i="1" dirty="0" smtClean="0">
                <a:solidFill>
                  <a:schemeClr val="tx2"/>
                </a:solidFill>
                <a:latin typeface="+mn-ea"/>
              </a:rPr>
              <a:t>U, R</a:t>
            </a:r>
            <a:r>
              <a:rPr kumimoji="1" lang="en-US" altLang="zh-CN" b="1" dirty="0" smtClean="0">
                <a:solidFill>
                  <a:schemeClr val="tx2"/>
                </a:solidFill>
                <a:latin typeface="+mn-ea"/>
              </a:rPr>
              <a:t>)</a:t>
            </a:r>
          </a:p>
        </p:txBody>
      </p:sp>
      <p:sp>
        <p:nvSpPr>
          <p:cNvPr id="31748" name="Text Box 4"/>
          <p:cNvSpPr txBox="1">
            <a:spLocks noChangeArrowheads="1"/>
          </p:cNvSpPr>
          <p:nvPr/>
        </p:nvSpPr>
        <p:spPr bwMode="auto">
          <a:xfrm>
            <a:off x="1116013" y="1844675"/>
            <a:ext cx="561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200" dirty="0">
                <a:solidFill>
                  <a:schemeClr val="tx2"/>
                </a:solidFill>
                <a:latin typeface="华文新魏" panose="02010800040101010101" pitchFamily="2" charset="-122"/>
                <a:ea typeface="华文新魏" panose="02010800040101010101" pitchFamily="2" charset="-122"/>
              </a:rPr>
              <a:t>基本概念</a:t>
            </a:r>
          </a:p>
        </p:txBody>
      </p:sp>
      <p:sp>
        <p:nvSpPr>
          <p:cNvPr id="6" name="Rectangle 2"/>
          <p:cNvSpPr txBox="1">
            <a:spLocks noChangeArrowheads="1"/>
          </p:cNvSpPr>
          <p:nvPr/>
        </p:nvSpPr>
        <p:spPr bwMode="auto">
          <a:xfrm>
            <a:off x="893763" y="54868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r>
              <a:rPr lang="en-US" altLang="zh-CN" kern="0" dirty="0" smtClean="0"/>
              <a:t>-</a:t>
            </a:r>
            <a:r>
              <a:rPr lang="zh-CN" altLang="en-US" sz="2800" dirty="0" smtClean="0">
                <a:solidFill>
                  <a:schemeClr val="tx1"/>
                </a:solidFill>
                <a:latin typeface="+mn-lt"/>
                <a:ea typeface="+mn-ea"/>
                <a:cs typeface="+mn-cs"/>
              </a:rPr>
              <a:t>基本原理</a:t>
            </a:r>
            <a:endParaRPr lang="zh-CN" altLang="en-US" sz="2800" dirty="0">
              <a:solidFill>
                <a:schemeClr val="tx1"/>
              </a:solidFill>
              <a:latin typeface="+mn-lt"/>
              <a:ea typeface="+mn-ea"/>
              <a:cs typeface="+mn-cs"/>
              <a:sym typeface="Symbol" panose="05050102010706020507" pitchFamily="18" charset="2"/>
            </a:endParaRPr>
          </a:p>
        </p:txBody>
      </p:sp>
    </p:spTree>
    <p:extLst>
      <p:ext uri="{BB962C8B-B14F-4D97-AF65-F5344CB8AC3E}">
        <p14:creationId xmlns:p14="http://schemas.microsoft.com/office/powerpoint/2010/main" val="128225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259632" y="167481"/>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solidFill>
                  <a:schemeClr val="tx2"/>
                </a:solidFill>
                <a:latin typeface="华文新魏" panose="02010800040101010101" pitchFamily="2" charset="-122"/>
                <a:ea typeface="华文新魏" panose="02010800040101010101" pitchFamily="2" charset="-122"/>
              </a:rPr>
              <a:t>基本概念（续</a:t>
            </a:r>
            <a:r>
              <a:rPr lang="en-US" altLang="zh-CN" sz="3200" dirty="0">
                <a:solidFill>
                  <a:schemeClr val="tx2"/>
                </a:solidFill>
                <a:latin typeface="华文新魏" panose="02010800040101010101" pitchFamily="2" charset="-122"/>
                <a:ea typeface="华文新魏" panose="02010800040101010101" pitchFamily="2" charset="-122"/>
              </a:rPr>
              <a:t>1</a:t>
            </a:r>
            <a:r>
              <a:rPr lang="zh-CN" altLang="en-US" sz="3200" dirty="0">
                <a:solidFill>
                  <a:schemeClr val="tx2"/>
                </a:solidFill>
                <a:latin typeface="华文新魏" panose="02010800040101010101" pitchFamily="2" charset="-122"/>
                <a:ea typeface="华文新魏" panose="02010800040101010101" pitchFamily="2" charset="-122"/>
              </a:rPr>
              <a:t>）</a:t>
            </a:r>
          </a:p>
        </p:txBody>
      </p:sp>
      <p:sp>
        <p:nvSpPr>
          <p:cNvPr id="32771" name="Rectangle 3"/>
          <p:cNvSpPr>
            <a:spLocks noChangeArrowheads="1"/>
          </p:cNvSpPr>
          <p:nvPr/>
        </p:nvSpPr>
        <p:spPr bwMode="auto">
          <a:xfrm>
            <a:off x="683568" y="2048669"/>
            <a:ext cx="86042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Char char="n"/>
            </a:pPr>
            <a:r>
              <a:rPr lang="zh-CN" altLang="en-US" sz="2800" dirty="0">
                <a:latin typeface="+mn-ea"/>
                <a:ea typeface="+mn-ea"/>
              </a:rPr>
              <a:t>“信息系统”的形式化定义</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mn-ea"/>
                <a:ea typeface="+mn-ea"/>
              </a:rPr>
              <a:t>S = {U, Q, V, f}</a:t>
            </a:r>
            <a:r>
              <a:rPr lang="en-US" altLang="zh-CN" sz="2400" dirty="0">
                <a:latin typeface="+mn-ea"/>
                <a:ea typeface="+mn-ea"/>
              </a:rPr>
              <a:t>，</a:t>
            </a:r>
            <a:endParaRPr lang="zh-CN" altLang="en-US" sz="2400" dirty="0">
              <a:latin typeface="+mn-ea"/>
              <a:ea typeface="+mn-ea"/>
            </a:endParaRPr>
          </a:p>
          <a:p>
            <a:pPr lvl="1" eaLnBrk="1" hangingPunct="1">
              <a:lnSpc>
                <a:spcPct val="90000"/>
              </a:lnSpc>
              <a:buClr>
                <a:schemeClr val="hlink"/>
              </a:buClr>
              <a:buSzPct val="55000"/>
              <a:buFont typeface="Wingdings" panose="05000000000000000000" pitchFamily="2" charset="2"/>
              <a:buChar char="n"/>
            </a:pPr>
            <a:r>
              <a:rPr lang="en-US" altLang="zh-CN" sz="2400" i="1" dirty="0">
                <a:latin typeface="+mn-ea"/>
                <a:ea typeface="+mn-ea"/>
              </a:rPr>
              <a:t>U：</a:t>
            </a:r>
            <a:r>
              <a:rPr lang="zh-CN" altLang="en-US" sz="2400" dirty="0">
                <a:latin typeface="+mn-ea"/>
                <a:ea typeface="+mn-ea"/>
              </a:rPr>
              <a:t>对象的有限集</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mn-ea"/>
                <a:ea typeface="+mn-ea"/>
              </a:rPr>
              <a:t>Q：</a:t>
            </a:r>
            <a:r>
              <a:rPr lang="zh-CN" altLang="en-US" sz="2400" dirty="0">
                <a:latin typeface="+mn-ea"/>
                <a:ea typeface="+mn-ea"/>
              </a:rPr>
              <a:t>属性的有限集，</a:t>
            </a:r>
            <a:r>
              <a:rPr lang="en-US" altLang="zh-CN" sz="2400" dirty="0">
                <a:latin typeface="+mn-ea"/>
                <a:ea typeface="+mn-ea"/>
              </a:rPr>
              <a:t>Q=C</a:t>
            </a:r>
            <a:r>
              <a:rPr lang="en-US" altLang="zh-CN" sz="2400" dirty="0">
                <a:latin typeface="+mn-ea"/>
                <a:ea typeface="+mn-ea"/>
                <a:sym typeface="Symbol" panose="05050102010706020507" pitchFamily="18" charset="2"/>
              </a:rPr>
              <a:t></a:t>
            </a:r>
            <a:r>
              <a:rPr lang="en-US" altLang="zh-CN" sz="2400" dirty="0">
                <a:latin typeface="+mn-ea"/>
                <a:ea typeface="+mn-ea"/>
              </a:rPr>
              <a:t>D，C</a:t>
            </a:r>
            <a:r>
              <a:rPr lang="zh-CN" altLang="en-US" sz="2400" dirty="0">
                <a:latin typeface="+mn-ea"/>
                <a:ea typeface="+mn-ea"/>
              </a:rPr>
              <a:t>是条件属性子集，</a:t>
            </a:r>
            <a:r>
              <a:rPr lang="en-US" altLang="zh-CN" sz="2400" dirty="0">
                <a:latin typeface="+mn-ea"/>
                <a:ea typeface="+mn-ea"/>
              </a:rPr>
              <a:t>D</a:t>
            </a:r>
            <a:r>
              <a:rPr lang="zh-CN" altLang="en-US" sz="2400" dirty="0">
                <a:latin typeface="+mn-ea"/>
                <a:ea typeface="+mn-ea"/>
              </a:rPr>
              <a:t>是决策属性子集</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mn-ea"/>
                <a:ea typeface="+mn-ea"/>
              </a:rPr>
              <a:t>V</a:t>
            </a:r>
            <a:r>
              <a:rPr lang="zh-CN" altLang="en-US" sz="2400" i="1" dirty="0">
                <a:latin typeface="+mn-ea"/>
                <a:ea typeface="+mn-ea"/>
              </a:rPr>
              <a:t>：</a:t>
            </a:r>
            <a:r>
              <a:rPr lang="zh-CN" altLang="en-US" sz="2400" dirty="0">
                <a:latin typeface="+mn-ea"/>
                <a:ea typeface="+mn-ea"/>
              </a:rPr>
              <a:t>                  ， </a:t>
            </a:r>
            <a:r>
              <a:rPr lang="en-US" altLang="zh-CN" sz="2400" i="1" dirty="0" err="1">
                <a:latin typeface="+mn-ea"/>
                <a:ea typeface="+mn-ea"/>
              </a:rPr>
              <a:t>V</a:t>
            </a:r>
            <a:r>
              <a:rPr lang="en-US" altLang="zh-CN" sz="2400" i="1" baseline="-25000" dirty="0" err="1">
                <a:latin typeface="+mn-ea"/>
                <a:ea typeface="+mn-ea"/>
              </a:rPr>
              <a:t>p</a:t>
            </a:r>
            <a:r>
              <a:rPr lang="zh-CN" altLang="en-US" sz="2400" dirty="0">
                <a:latin typeface="+mn-ea"/>
                <a:ea typeface="+mn-ea"/>
              </a:rPr>
              <a:t>是属性</a:t>
            </a:r>
            <a:r>
              <a:rPr lang="en-US" altLang="zh-CN" sz="2400" i="1" dirty="0">
                <a:latin typeface="+mn-ea"/>
                <a:ea typeface="+mn-ea"/>
              </a:rPr>
              <a:t>P</a:t>
            </a:r>
            <a:r>
              <a:rPr lang="zh-CN" altLang="en-US" sz="2400" dirty="0">
                <a:latin typeface="+mn-ea"/>
                <a:ea typeface="+mn-ea"/>
              </a:rPr>
              <a:t>的域</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mn-ea"/>
                <a:ea typeface="+mn-ea"/>
              </a:rPr>
              <a:t>f</a:t>
            </a:r>
            <a:r>
              <a:rPr lang="zh-CN" altLang="en-US" sz="2400" i="1" dirty="0">
                <a:latin typeface="+mn-ea"/>
                <a:ea typeface="+mn-ea"/>
              </a:rPr>
              <a:t>：</a:t>
            </a:r>
            <a:r>
              <a:rPr lang="en-US" altLang="zh-CN" sz="2400" i="1" dirty="0">
                <a:latin typeface="+mn-ea"/>
                <a:ea typeface="+mn-ea"/>
              </a:rPr>
              <a:t>U </a:t>
            </a:r>
            <a:r>
              <a:rPr lang="en-US" altLang="en-US" sz="2800" i="1" dirty="0">
                <a:latin typeface="+mn-ea"/>
                <a:ea typeface="+mn-ea"/>
              </a:rPr>
              <a:t>×</a:t>
            </a:r>
            <a:r>
              <a:rPr lang="en-US" altLang="zh-CN" sz="2400" i="1" dirty="0">
                <a:latin typeface="+mn-ea"/>
                <a:ea typeface="+mn-ea"/>
              </a:rPr>
              <a:t> A </a:t>
            </a:r>
            <a:r>
              <a:rPr lang="en-US" altLang="en-US" sz="2800" i="1" dirty="0">
                <a:latin typeface="+mn-ea"/>
                <a:ea typeface="+mn-ea"/>
                <a:sym typeface="Wingdings" panose="05000000000000000000" pitchFamily="2" charset="2"/>
              </a:rPr>
              <a:t>→</a:t>
            </a:r>
            <a:r>
              <a:rPr lang="en-US" altLang="zh-CN" sz="2800" i="1" dirty="0">
                <a:latin typeface="+mn-ea"/>
                <a:ea typeface="+mn-ea"/>
                <a:sym typeface="Wingdings" panose="05000000000000000000" pitchFamily="2" charset="2"/>
              </a:rPr>
              <a:t> </a:t>
            </a:r>
            <a:r>
              <a:rPr lang="en-US" altLang="zh-CN" sz="2400" i="1" dirty="0">
                <a:latin typeface="+mn-ea"/>
                <a:ea typeface="+mn-ea"/>
                <a:sym typeface="Wingdings" panose="05000000000000000000" pitchFamily="2" charset="2"/>
              </a:rPr>
              <a:t>V</a:t>
            </a:r>
            <a:r>
              <a:rPr lang="zh-CN" altLang="en-US" sz="2400" dirty="0">
                <a:latin typeface="+mn-ea"/>
                <a:ea typeface="+mn-ea"/>
              </a:rPr>
              <a:t>是总函数，使得</a:t>
            </a:r>
          </a:p>
          <a:p>
            <a:pPr lvl="1" eaLnBrk="1" hangingPunct="1">
              <a:lnSpc>
                <a:spcPct val="90000"/>
              </a:lnSpc>
              <a:buClr>
                <a:schemeClr val="hlink"/>
              </a:buClr>
              <a:buSzPct val="55000"/>
              <a:buFont typeface="Wingdings" panose="05000000000000000000" pitchFamily="2" charset="2"/>
              <a:buNone/>
            </a:pPr>
            <a:r>
              <a:rPr lang="zh-CN" altLang="en-US" sz="2800" dirty="0">
                <a:latin typeface="+mn-ea"/>
                <a:ea typeface="+mn-ea"/>
              </a:rPr>
              <a:t>      </a:t>
            </a:r>
            <a:r>
              <a:rPr lang="zh-CN" altLang="en-US" sz="2400" dirty="0">
                <a:latin typeface="+mn-ea"/>
                <a:ea typeface="+mn-ea"/>
              </a:rPr>
              <a:t>对每个</a:t>
            </a:r>
            <a:r>
              <a:rPr lang="en-US" altLang="zh-CN" sz="2400" i="1" dirty="0">
                <a:latin typeface="+mn-ea"/>
                <a:ea typeface="+mn-ea"/>
              </a:rPr>
              <a:t>x</a:t>
            </a:r>
            <a:r>
              <a:rPr lang="en-US" altLang="zh-CN" sz="2400" i="1" baseline="-25000" dirty="0">
                <a:latin typeface="+mn-ea"/>
                <a:ea typeface="+mn-ea"/>
              </a:rPr>
              <a:t>i</a:t>
            </a:r>
            <a:r>
              <a:rPr lang="en-US" altLang="zh-CN" sz="2400" i="1" dirty="0">
                <a:latin typeface="+mn-ea"/>
                <a:ea typeface="+mn-ea"/>
              </a:rPr>
              <a:t> </a:t>
            </a:r>
            <a:r>
              <a:rPr lang="en-US" altLang="zh-CN" sz="2400" i="1" dirty="0">
                <a:latin typeface="+mn-ea"/>
                <a:ea typeface="+mn-ea"/>
                <a:sym typeface="Symbol" panose="05050102010706020507" pitchFamily="18" charset="2"/>
              </a:rPr>
              <a:t></a:t>
            </a:r>
            <a:r>
              <a:rPr lang="en-US" altLang="zh-CN" sz="2400" i="1" dirty="0">
                <a:latin typeface="+mn-ea"/>
                <a:ea typeface="+mn-ea"/>
              </a:rPr>
              <a:t> U,  q </a:t>
            </a:r>
            <a:r>
              <a:rPr lang="en-US" altLang="zh-CN" sz="2400" i="1" dirty="0">
                <a:latin typeface="+mn-ea"/>
                <a:ea typeface="+mn-ea"/>
                <a:sym typeface="Symbol" panose="05050102010706020507" pitchFamily="18" charset="2"/>
              </a:rPr>
              <a:t></a:t>
            </a:r>
            <a:r>
              <a:rPr lang="en-US" altLang="zh-CN" sz="2400" i="1" dirty="0">
                <a:latin typeface="+mn-ea"/>
                <a:ea typeface="+mn-ea"/>
              </a:rPr>
              <a:t> A,  </a:t>
            </a:r>
            <a:r>
              <a:rPr lang="zh-CN" altLang="en-US" sz="2400" dirty="0">
                <a:latin typeface="+mn-ea"/>
                <a:ea typeface="+mn-ea"/>
              </a:rPr>
              <a:t>有</a:t>
            </a:r>
            <a:r>
              <a:rPr lang="en-US" altLang="zh-CN" sz="2400" i="1" dirty="0">
                <a:latin typeface="+mn-ea"/>
                <a:ea typeface="+mn-ea"/>
              </a:rPr>
              <a:t>f(x</a:t>
            </a:r>
            <a:r>
              <a:rPr lang="en-US" altLang="zh-CN" sz="2400" i="1" baseline="-25000" dirty="0">
                <a:latin typeface="+mn-ea"/>
                <a:ea typeface="+mn-ea"/>
              </a:rPr>
              <a:t>i</a:t>
            </a:r>
            <a:r>
              <a:rPr lang="en-US" altLang="zh-CN" sz="2400" i="1" dirty="0">
                <a:latin typeface="+mn-ea"/>
                <a:ea typeface="+mn-ea"/>
              </a:rPr>
              <a:t>, q) </a:t>
            </a:r>
            <a:r>
              <a:rPr lang="en-US" altLang="zh-CN" sz="2400" i="1" dirty="0">
                <a:latin typeface="+mn-ea"/>
                <a:ea typeface="+mn-ea"/>
                <a:sym typeface="Symbol" panose="05050102010706020507" pitchFamily="18" charset="2"/>
              </a:rPr>
              <a:t> </a:t>
            </a:r>
            <a:r>
              <a:rPr lang="en-US" altLang="zh-CN" sz="2400" i="1" dirty="0" err="1">
                <a:latin typeface="+mn-ea"/>
                <a:ea typeface="+mn-ea"/>
                <a:sym typeface="Symbol" panose="05050102010706020507" pitchFamily="18" charset="2"/>
              </a:rPr>
              <a:t>V</a:t>
            </a:r>
            <a:r>
              <a:rPr lang="en-US" altLang="zh-CN" sz="2400" i="1" baseline="-25000" dirty="0" err="1">
                <a:latin typeface="+mn-ea"/>
                <a:ea typeface="+mn-ea"/>
                <a:sym typeface="Symbol" panose="05050102010706020507" pitchFamily="18" charset="2"/>
              </a:rPr>
              <a:t>q</a:t>
            </a:r>
            <a:endParaRPr lang="zh-CN" altLang="en-US" sz="2400" i="1" baseline="-25000" dirty="0">
              <a:latin typeface="+mn-ea"/>
              <a:ea typeface="+mn-ea"/>
            </a:endParaRPr>
          </a:p>
          <a:p>
            <a:pPr lvl="1" eaLnBrk="1" hangingPunct="1">
              <a:lnSpc>
                <a:spcPct val="90000"/>
              </a:lnSpc>
              <a:buClr>
                <a:schemeClr val="hlink"/>
              </a:buClr>
              <a:buSzPct val="55000"/>
              <a:buFont typeface="Wingdings" panose="05000000000000000000" pitchFamily="2" charset="2"/>
              <a:buChar char="n"/>
            </a:pPr>
            <a:endParaRPr lang="zh-CN" altLang="en-US" sz="2400" dirty="0">
              <a:latin typeface="+mn-ea"/>
              <a:ea typeface="+mn-ea"/>
            </a:endParaRPr>
          </a:p>
          <a:p>
            <a:pPr eaLnBrk="1" hangingPunct="1">
              <a:lnSpc>
                <a:spcPct val="90000"/>
              </a:lnSpc>
              <a:buClr>
                <a:schemeClr val="folHlink"/>
              </a:buClr>
              <a:buSzPct val="60000"/>
              <a:buFont typeface="Wingdings" panose="05000000000000000000" pitchFamily="2" charset="2"/>
              <a:buChar char="n"/>
            </a:pPr>
            <a:r>
              <a:rPr lang="zh-CN" altLang="en-US" sz="2800" dirty="0">
                <a:solidFill>
                  <a:schemeClr val="tx2"/>
                </a:solidFill>
                <a:latin typeface="+mn-ea"/>
                <a:ea typeface="+mn-ea"/>
              </a:rPr>
              <a:t>一个关系数据库可看作一个信息系统，其“列”为“属性”，“行”为“对象”。</a:t>
            </a:r>
            <a:endParaRPr lang="zh-CN" altLang="en-US" sz="2800" dirty="0">
              <a:latin typeface="+mn-ea"/>
              <a:ea typeface="+mn-ea"/>
            </a:endParaRPr>
          </a:p>
        </p:txBody>
      </p:sp>
      <p:graphicFrame>
        <p:nvGraphicFramePr>
          <p:cNvPr id="32772" name="Object 4"/>
          <p:cNvGraphicFramePr>
            <a:graphicFrameLocks noChangeAspect="1"/>
          </p:cNvGraphicFramePr>
          <p:nvPr>
            <p:extLst>
              <p:ext uri="{D42A27DB-BD31-4B8C-83A1-F6EECF244321}">
                <p14:modId xmlns:p14="http://schemas.microsoft.com/office/powerpoint/2010/main" val="2470266620"/>
              </p:ext>
            </p:extLst>
          </p:nvPr>
        </p:nvGraphicFramePr>
        <p:xfrm>
          <a:off x="2051720" y="4077072"/>
          <a:ext cx="1371600" cy="419100"/>
        </p:xfrm>
        <a:graphic>
          <a:graphicData uri="http://schemas.openxmlformats.org/presentationml/2006/ole">
            <mc:AlternateContent xmlns:mc="http://schemas.openxmlformats.org/markup-compatibility/2006">
              <mc:Choice xmlns:v="urn:schemas-microsoft-com:vml" Requires="v">
                <p:oleObj spid="_x0000_s150549" name="Equation" r:id="rId3" imgW="1066337" imgH="317362" progId="Equation.3">
                  <p:embed/>
                </p:oleObj>
              </mc:Choice>
              <mc:Fallback>
                <p:oleObj name="Equation" r:id="rId3" imgW="1066337" imgH="317362" progId="Equation.3">
                  <p:embed/>
                  <p:pic>
                    <p:nvPicPr>
                      <p:cNvPr id="32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77072"/>
                        <a:ext cx="1371600"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769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1E539B-61FA-4D08-8365-8F18199B16F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7D19C8-9E48-42BB-AF18-02DBE842D66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smtClean="0">
              <a:latin typeface="Tahoma" panose="020B0604030504040204" pitchFamily="34" charset="0"/>
              <a:ea typeface="宋体" panose="02010600030101010101" pitchFamily="2" charset="-122"/>
            </a:endParaRPr>
          </a:p>
        </p:txBody>
      </p:sp>
      <p:sp>
        <p:nvSpPr>
          <p:cNvPr id="40964"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40965" name="Rectangle 3"/>
          <p:cNvSpPr>
            <a:spLocks noGrp="1" noChangeArrowheads="1"/>
          </p:cNvSpPr>
          <p:nvPr>
            <p:ph type="body" idx="1"/>
          </p:nvPr>
        </p:nvSpPr>
        <p:spPr>
          <a:xfrm>
            <a:off x="468313" y="2060575"/>
            <a:ext cx="8486775" cy="4392613"/>
          </a:xfrm>
        </p:spPr>
        <p:txBody>
          <a:bodyPr/>
          <a:lstStyle/>
          <a:p>
            <a:pPr eaLnBrk="1" hangingPunct="1"/>
            <a:r>
              <a:rPr lang="zh-CN" altLang="en-US" smtClean="0">
                <a:latin typeface="华文新魏" panose="02010800040101010101" pitchFamily="2" charset="-122"/>
              </a:rPr>
              <a:t>人工智能与神经网络</a:t>
            </a:r>
          </a:p>
          <a:p>
            <a:pPr lvl="1" eaLnBrk="1" hangingPunct="1"/>
            <a:r>
              <a:rPr lang="zh-CN" altLang="en-US" smtClean="0">
                <a:latin typeface="华文新魏" panose="02010800040101010101" pitchFamily="2" charset="-122"/>
              </a:rPr>
              <a:t>共同之处：研究怎样是用计算机来模仿人脑工作过程。学习</a:t>
            </a:r>
            <a:r>
              <a:rPr lang="en-US" altLang="zh-CN" smtClean="0"/>
              <a:t>——</a:t>
            </a:r>
            <a:r>
              <a:rPr lang="zh-CN" altLang="en-US" smtClean="0">
                <a:latin typeface="华文新魏" panose="02010800040101010101" pitchFamily="2" charset="-122"/>
              </a:rPr>
              <a:t>实践</a:t>
            </a:r>
            <a:r>
              <a:rPr lang="en-US" altLang="zh-CN" smtClean="0"/>
              <a:t>——</a:t>
            </a:r>
            <a:r>
              <a:rPr lang="zh-CN" altLang="en-US" smtClean="0">
                <a:latin typeface="华文新魏" panose="02010800040101010101" pitchFamily="2" charset="-122"/>
              </a:rPr>
              <a:t>再学习</a:t>
            </a:r>
            <a:r>
              <a:rPr lang="en-US" altLang="zh-CN" smtClean="0"/>
              <a:t>——</a:t>
            </a:r>
            <a:r>
              <a:rPr lang="zh-CN" altLang="en-US" smtClean="0">
                <a:latin typeface="华文新魏" panose="02010800040101010101" pitchFamily="2" charset="-122"/>
              </a:rPr>
              <a:t>再实践 。</a:t>
            </a:r>
          </a:p>
          <a:p>
            <a:pPr lvl="1" eaLnBrk="1" hangingPunct="1"/>
            <a:r>
              <a:rPr lang="zh-CN" altLang="en-US" smtClean="0">
                <a:latin typeface="华文新魏" panose="02010800040101010101" pitchFamily="2" charset="-122"/>
              </a:rPr>
              <a:t>不同之处：</a:t>
            </a:r>
          </a:p>
          <a:p>
            <a:pPr lvl="2" eaLnBrk="1" hangingPunct="1"/>
            <a:r>
              <a:rPr lang="zh-CN" altLang="en-US" sz="2400" smtClean="0">
                <a:latin typeface="华文新魏" panose="02010800040101010101" pitchFamily="2" charset="-122"/>
              </a:rPr>
              <a:t>人工智能研究人脑的推理、学习、思考、规划等思维活动，解决需人类专家才能处理的复杂问题。</a:t>
            </a:r>
          </a:p>
          <a:p>
            <a:pPr lvl="2" eaLnBrk="1" hangingPunct="1"/>
            <a:r>
              <a:rPr lang="zh-CN" altLang="en-US" sz="2400" smtClean="0">
                <a:latin typeface="华文新魏" panose="02010800040101010101" pitchFamily="2" charset="-122"/>
              </a:rPr>
              <a:t>神经网络企图阐明人脑结构及其功能，以及一些相关学习、联想记忆的基本规则（联想、概括、并行搜索、学习和灵活性） </a:t>
            </a:r>
          </a:p>
        </p:txBody>
      </p:sp>
    </p:spTree>
    <p:extLst>
      <p:ext uri="{BB962C8B-B14F-4D97-AF65-F5344CB8AC3E}">
        <p14:creationId xmlns:p14="http://schemas.microsoft.com/office/powerpoint/2010/main" val="1609979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1115616" y="620688"/>
            <a:ext cx="7793037" cy="110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solidFill>
                  <a:schemeClr val="tx2"/>
                </a:solidFill>
                <a:latin typeface="华文新魏" panose="02010800040101010101" pitchFamily="2" charset="-122"/>
                <a:ea typeface="华文新魏" panose="02010800040101010101" pitchFamily="2" charset="-122"/>
              </a:rPr>
              <a:t>基本概念（续</a:t>
            </a:r>
            <a:r>
              <a:rPr lang="en-US" altLang="zh-CN" sz="3200" dirty="0">
                <a:solidFill>
                  <a:schemeClr val="tx2"/>
                </a:solidFill>
                <a:latin typeface="华文新魏" panose="02010800040101010101" pitchFamily="2" charset="-122"/>
                <a:ea typeface="华文新魏" panose="02010800040101010101" pitchFamily="2" charset="-122"/>
              </a:rPr>
              <a:t>2</a:t>
            </a:r>
            <a:r>
              <a:rPr lang="zh-CN" altLang="en-US" sz="3200" dirty="0">
                <a:solidFill>
                  <a:schemeClr val="tx2"/>
                </a:solidFill>
                <a:latin typeface="华文新魏" panose="02010800040101010101" pitchFamily="2" charset="-122"/>
                <a:ea typeface="华文新魏" panose="02010800040101010101" pitchFamily="2" charset="-122"/>
              </a:rPr>
              <a:t>）</a:t>
            </a:r>
          </a:p>
        </p:txBody>
      </p:sp>
      <p:sp>
        <p:nvSpPr>
          <p:cNvPr id="33795" name="Rectangle 5"/>
          <p:cNvSpPr>
            <a:spLocks noChangeArrowheads="1"/>
          </p:cNvSpPr>
          <p:nvPr/>
        </p:nvSpPr>
        <p:spPr bwMode="auto">
          <a:xfrm>
            <a:off x="540136" y="2132856"/>
            <a:ext cx="8352606"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Char char="n"/>
            </a:pPr>
            <a:r>
              <a:rPr lang="zh-CN" altLang="en-US" sz="2800" dirty="0">
                <a:latin typeface="华文新魏" panose="02010800040101010101" pitchFamily="2" charset="-122"/>
                <a:ea typeface="华文新魏" panose="02010800040101010101" pitchFamily="2" charset="-122"/>
              </a:rPr>
              <a:t>基本集合（</a:t>
            </a:r>
            <a:r>
              <a:rPr lang="en-US" altLang="zh-CN" sz="2800" dirty="0">
                <a:latin typeface="华文新魏" panose="02010800040101010101" pitchFamily="2" charset="-122"/>
                <a:ea typeface="华文新魏" panose="02010800040101010101" pitchFamily="2" charset="-122"/>
              </a:rPr>
              <a:t>Elementary set）/ </a:t>
            </a:r>
            <a:r>
              <a:rPr lang="zh-CN" altLang="en-US" sz="2800" dirty="0">
                <a:latin typeface="华文新魏" panose="02010800040101010101" pitchFamily="2" charset="-122"/>
                <a:ea typeface="华文新魏" panose="02010800040101010101" pitchFamily="2" charset="-122"/>
              </a:rPr>
              <a:t>原子(</a:t>
            </a:r>
            <a:r>
              <a:rPr lang="en-US" altLang="zh-CN" sz="2800" dirty="0">
                <a:latin typeface="华文新魏" panose="02010800040101010101" pitchFamily="2" charset="-122"/>
                <a:ea typeface="华文新魏" panose="02010800040101010101" pitchFamily="2" charset="-122"/>
              </a:rPr>
              <a:t>Atom)</a:t>
            </a:r>
            <a:endParaRPr lang="zh-CN" altLang="en-US" sz="2800" dirty="0">
              <a:latin typeface="华文新魏" panose="02010800040101010101" pitchFamily="2" charset="-122"/>
              <a:ea typeface="华文新魏" panose="02010800040101010101" pitchFamily="2" charset="-122"/>
            </a:endParaRPr>
          </a:p>
          <a:p>
            <a:pPr lvl="1" eaLnBrk="1" hangingPunct="1">
              <a:lnSpc>
                <a:spcPct val="90000"/>
              </a:lnSpc>
              <a:buClr>
                <a:schemeClr val="hlink"/>
              </a:buClr>
              <a:buSzPct val="55000"/>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rPr>
              <a:t>关系</a:t>
            </a:r>
            <a:r>
              <a:rPr lang="en-US" altLang="zh-CN" sz="2400" dirty="0">
                <a:latin typeface="华文新魏" panose="02010800040101010101" pitchFamily="2" charset="-122"/>
                <a:ea typeface="华文新魏" panose="02010800040101010101" pitchFamily="2" charset="-122"/>
              </a:rPr>
              <a:t>R</a:t>
            </a:r>
            <a:r>
              <a:rPr lang="zh-CN" altLang="en-US" sz="2400" dirty="0">
                <a:latin typeface="华文新魏" panose="02010800040101010101" pitchFamily="2" charset="-122"/>
                <a:ea typeface="华文新魏" panose="02010800040101010101" pitchFamily="2" charset="-122"/>
              </a:rPr>
              <a:t>的等价类(</a:t>
            </a:r>
            <a:r>
              <a:rPr lang="en-US" altLang="zh-CN" sz="2400" dirty="0">
                <a:latin typeface="华文新魏" panose="02010800040101010101" pitchFamily="2" charset="-122"/>
                <a:ea typeface="华文新魏" panose="02010800040101010101" pitchFamily="2" charset="-122"/>
              </a:rPr>
              <a:t>Equivalence classes)</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华文新魏" panose="02010800040101010101" pitchFamily="2" charset="-122"/>
                <a:ea typeface="华文新魏" panose="02010800040101010101" pitchFamily="2" charset="-122"/>
              </a:rPr>
              <a:t>U/R</a:t>
            </a:r>
            <a:r>
              <a:rPr lang="zh-CN" altLang="en-US" sz="2400" dirty="0">
                <a:latin typeface="华文新魏" panose="02010800040101010101" pitchFamily="2" charset="-122"/>
                <a:ea typeface="华文新魏" panose="02010800040101010101" pitchFamily="2" charset="-122"/>
              </a:rPr>
              <a:t>表示近似空间</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上所有的基本集合（原子）</a:t>
            </a:r>
          </a:p>
          <a:p>
            <a:pPr eaLnBrk="1" hangingPunct="1">
              <a:lnSpc>
                <a:spcPct val="90000"/>
              </a:lnSpc>
              <a:buClr>
                <a:schemeClr val="folHlink"/>
              </a:buClr>
              <a:buSzPct val="60000"/>
              <a:buFont typeface="Wingdings" panose="05000000000000000000" pitchFamily="2" charset="2"/>
              <a:buChar char="n"/>
            </a:pPr>
            <a:endParaRPr lang="zh-CN" altLang="en-US" sz="2800" dirty="0">
              <a:latin typeface="华文新魏" panose="02010800040101010101" pitchFamily="2" charset="-122"/>
              <a:ea typeface="华文新魏" panose="02010800040101010101" pitchFamily="2" charset="-122"/>
            </a:endParaRPr>
          </a:p>
          <a:p>
            <a:pPr eaLnBrk="1" hangingPunct="1">
              <a:lnSpc>
                <a:spcPct val="90000"/>
              </a:lnSpc>
              <a:buClr>
                <a:schemeClr val="folHlink"/>
              </a:buClr>
              <a:buSzPct val="60000"/>
              <a:buFont typeface="Wingdings" panose="05000000000000000000" pitchFamily="2" charset="2"/>
              <a:buChar char="n"/>
            </a:pPr>
            <a:r>
              <a:rPr lang="zh-CN" altLang="en-US" sz="2800" dirty="0">
                <a:latin typeface="华文新魏" panose="02010800040101010101" pitchFamily="2" charset="-122"/>
                <a:ea typeface="华文新魏" panose="02010800040101010101" pitchFamily="2" charset="-122"/>
              </a:rPr>
              <a:t>不可区分（等价、不分明）关系</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华文新魏" panose="02010800040101010101" pitchFamily="2" charset="-122"/>
                <a:ea typeface="华文新魏" panose="02010800040101010101" pitchFamily="2" charset="-122"/>
              </a:rPr>
              <a:t>U</a:t>
            </a:r>
            <a:r>
              <a:rPr lang="zh-CN" altLang="en-US" sz="2400" dirty="0">
                <a:latin typeface="华文新魏" panose="02010800040101010101" pitchFamily="2" charset="-122"/>
                <a:ea typeface="华文新魏" panose="02010800040101010101" pitchFamily="2" charset="-122"/>
              </a:rPr>
              <a:t>为论域，</a:t>
            </a:r>
            <a:r>
              <a:rPr lang="en-US" altLang="zh-CN" sz="2400" dirty="0">
                <a:latin typeface="华文新魏" panose="02010800040101010101" pitchFamily="2" charset="-122"/>
                <a:ea typeface="华文新魏" panose="02010800040101010101" pitchFamily="2" charset="-122"/>
              </a:rPr>
              <a:t>R</a:t>
            </a:r>
            <a:r>
              <a:rPr lang="zh-CN" altLang="en-US" sz="2400" dirty="0">
                <a:latin typeface="华文新魏" panose="02010800040101010101" pitchFamily="2" charset="-122"/>
                <a:ea typeface="华文新魏" panose="02010800040101010101" pitchFamily="2" charset="-122"/>
              </a:rPr>
              <a:t>是</a:t>
            </a:r>
            <a:r>
              <a:rPr lang="en-US" altLang="zh-CN" sz="2400" i="1" dirty="0">
                <a:latin typeface="华文新魏" panose="02010800040101010101" pitchFamily="2" charset="-122"/>
                <a:ea typeface="华文新魏" panose="02010800040101010101" pitchFamily="2" charset="-122"/>
              </a:rPr>
              <a:t>U</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U</a:t>
            </a:r>
            <a:r>
              <a:rPr lang="zh-CN" altLang="en-US" sz="2400" dirty="0">
                <a:latin typeface="华文新魏" panose="02010800040101010101" pitchFamily="2" charset="-122"/>
                <a:ea typeface="华文新魏" panose="02010800040101010101" pitchFamily="2" charset="-122"/>
              </a:rPr>
              <a:t>上的等价(</a:t>
            </a:r>
            <a:r>
              <a:rPr lang="en-US" altLang="zh-CN" sz="2400" dirty="0">
                <a:latin typeface="华文新魏" panose="02010800040101010101" pitchFamily="2" charset="-122"/>
                <a:ea typeface="华文新魏" panose="02010800040101010101" pitchFamily="2" charset="-122"/>
              </a:rPr>
              <a:t>Equivalence)</a:t>
            </a:r>
            <a:r>
              <a:rPr lang="zh-CN" altLang="en-US" sz="2400" dirty="0">
                <a:latin typeface="华文新魏" panose="02010800040101010101" pitchFamily="2" charset="-122"/>
                <a:ea typeface="华文新魏" panose="02010800040101010101" pitchFamily="2" charset="-122"/>
              </a:rPr>
              <a:t>关系（即满足自反、对称、传递性质）</a:t>
            </a:r>
          </a:p>
          <a:p>
            <a:pPr lvl="1" eaLnBrk="1" hangingPunct="1">
              <a:lnSpc>
                <a:spcPct val="90000"/>
              </a:lnSpc>
              <a:buClr>
                <a:schemeClr val="hlink"/>
              </a:buClr>
              <a:buSzPct val="55000"/>
              <a:buFont typeface="Wingdings" panose="05000000000000000000" pitchFamily="2" charset="2"/>
              <a:buChar char="n"/>
            </a:pPr>
            <a:r>
              <a:rPr lang="en-US" altLang="zh-CN" sz="2400" i="1" dirty="0">
                <a:latin typeface="华文新魏" panose="02010800040101010101" pitchFamily="2" charset="-122"/>
                <a:ea typeface="华文新魏" panose="02010800040101010101" pitchFamily="2" charset="-122"/>
              </a:rPr>
              <a:t>A={U, R}</a:t>
            </a:r>
            <a:r>
              <a:rPr lang="zh-CN" altLang="en-US" sz="2400" dirty="0">
                <a:latin typeface="华文新魏" panose="02010800040101010101" pitchFamily="2" charset="-122"/>
                <a:ea typeface="华文新魏" panose="02010800040101010101" pitchFamily="2" charset="-122"/>
              </a:rPr>
              <a:t>称为近似空间，</a:t>
            </a:r>
            <a:r>
              <a:rPr lang="en-US" altLang="zh-CN" sz="2400" dirty="0">
                <a:latin typeface="华文新魏" panose="02010800040101010101" pitchFamily="2" charset="-122"/>
                <a:ea typeface="华文新魏" panose="02010800040101010101" pitchFamily="2" charset="-122"/>
              </a:rPr>
              <a:t>R</a:t>
            </a:r>
            <a:r>
              <a:rPr lang="zh-CN" altLang="en-US" sz="2400" dirty="0">
                <a:latin typeface="华文新魏" panose="02010800040101010101" pitchFamily="2" charset="-122"/>
                <a:ea typeface="华文新魏" panose="02010800040101010101" pitchFamily="2" charset="-122"/>
              </a:rPr>
              <a:t>为不分明关系 (</a:t>
            </a:r>
            <a:r>
              <a:rPr lang="en-US" altLang="zh-CN" sz="2400" dirty="0">
                <a:latin typeface="华文新魏" panose="02010800040101010101" pitchFamily="2" charset="-122"/>
                <a:ea typeface="华文新魏" panose="02010800040101010101" pitchFamily="2" charset="-122"/>
              </a:rPr>
              <a:t>indiscernibility，</a:t>
            </a:r>
            <a:r>
              <a:rPr lang="zh-CN" altLang="en-US" sz="2400" dirty="0">
                <a:latin typeface="华文新魏" panose="02010800040101010101" pitchFamily="2" charset="-122"/>
                <a:ea typeface="华文新魏" panose="02010800040101010101" pitchFamily="2" charset="-122"/>
              </a:rPr>
              <a:t>或不可区分关系、等价关系)</a:t>
            </a:r>
          </a:p>
          <a:p>
            <a:pPr lvl="1" eaLnBrk="1" hangingPunct="1">
              <a:lnSpc>
                <a:spcPct val="90000"/>
              </a:lnSpc>
              <a:buClr>
                <a:schemeClr val="hlink"/>
              </a:buClr>
              <a:buSzPct val="55000"/>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rPr>
              <a:t>若</a:t>
            </a:r>
            <a:r>
              <a:rPr lang="en-US" altLang="zh-CN" sz="2400" i="1" dirty="0">
                <a:latin typeface="华文新魏" panose="02010800040101010101" pitchFamily="2" charset="-122"/>
                <a:ea typeface="华文新魏" panose="02010800040101010101" pitchFamily="2" charset="-122"/>
              </a:rPr>
              <a:t>x, </a:t>
            </a:r>
            <a:r>
              <a:rPr lang="en-US" altLang="zh-CN" sz="2400" i="1" dirty="0" err="1">
                <a:latin typeface="华文新魏" panose="02010800040101010101" pitchFamily="2" charset="-122"/>
                <a:ea typeface="华文新魏" panose="02010800040101010101" pitchFamily="2" charset="-122"/>
              </a:rPr>
              <a:t>y</a:t>
            </a:r>
            <a:r>
              <a:rPr lang="en-US" altLang="zh-CN" sz="2400" i="1" dirty="0" err="1">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err="1">
                <a:latin typeface="华文新魏" panose="02010800040101010101" pitchFamily="2" charset="-122"/>
                <a:ea typeface="华文新魏" panose="02010800040101010101" pitchFamily="2" charset="-122"/>
              </a:rPr>
              <a:t>U</a:t>
            </a:r>
            <a:r>
              <a:rPr lang="en-US" altLang="zh-CN" sz="2400" i="1" dirty="0">
                <a:latin typeface="华文新魏" panose="02010800040101010101" pitchFamily="2" charset="-122"/>
                <a:ea typeface="华文新魏" panose="02010800040101010101" pitchFamily="2" charset="-122"/>
              </a:rPr>
              <a:t>，(x, y)</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R，</a:t>
            </a:r>
            <a:r>
              <a:rPr lang="zh-CN" altLang="en-US" sz="2400" dirty="0">
                <a:latin typeface="华文新魏" panose="02010800040101010101" pitchFamily="2" charset="-122"/>
                <a:ea typeface="华文新魏" panose="02010800040101010101" pitchFamily="2" charset="-122"/>
              </a:rPr>
              <a:t>则</a:t>
            </a:r>
            <a:r>
              <a:rPr lang="en-US" altLang="zh-CN" sz="2400" dirty="0">
                <a:latin typeface="华文新魏" panose="02010800040101010101" pitchFamily="2" charset="-122"/>
                <a:ea typeface="华文新魏" panose="02010800040101010101" pitchFamily="2" charset="-122"/>
              </a:rPr>
              <a:t>x, y</a:t>
            </a: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中是不分明的（不可区分的）</a:t>
            </a:r>
            <a:endParaRPr lang="en-US" altLang="zh-CN"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1331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971600" y="476672"/>
            <a:ext cx="7793037" cy="112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solidFill>
                  <a:schemeClr val="tx2"/>
                </a:solidFill>
                <a:latin typeface="华文新魏" panose="02010800040101010101" pitchFamily="2" charset="-122"/>
                <a:ea typeface="华文新魏" panose="02010800040101010101" pitchFamily="2" charset="-122"/>
              </a:rPr>
              <a:t>基本概念（续</a:t>
            </a:r>
            <a:r>
              <a:rPr lang="en-US" altLang="zh-CN" sz="3200" dirty="0">
                <a:solidFill>
                  <a:schemeClr val="tx2"/>
                </a:solidFill>
                <a:latin typeface="华文新魏" panose="02010800040101010101" pitchFamily="2" charset="-122"/>
                <a:ea typeface="华文新魏" panose="02010800040101010101" pitchFamily="2" charset="-122"/>
              </a:rPr>
              <a:t>3</a:t>
            </a:r>
            <a:r>
              <a:rPr lang="zh-CN" altLang="en-US" sz="3200" dirty="0">
                <a:solidFill>
                  <a:schemeClr val="tx2"/>
                </a:solidFill>
                <a:latin typeface="华文新魏" panose="02010800040101010101" pitchFamily="2" charset="-122"/>
                <a:ea typeface="华文新魏" panose="02010800040101010101" pitchFamily="2" charset="-122"/>
              </a:rPr>
              <a:t>）</a:t>
            </a:r>
          </a:p>
        </p:txBody>
      </p:sp>
      <p:sp>
        <p:nvSpPr>
          <p:cNvPr id="34819" name="Rectangle 5"/>
          <p:cNvSpPr>
            <a:spLocks noChangeArrowheads="1"/>
          </p:cNvSpPr>
          <p:nvPr/>
        </p:nvSpPr>
        <p:spPr bwMode="auto">
          <a:xfrm>
            <a:off x="539750" y="1989138"/>
            <a:ext cx="8353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Char char="n"/>
            </a:pPr>
            <a:r>
              <a:rPr lang="zh-CN" altLang="en-US" sz="2800" dirty="0">
                <a:latin typeface="Times New Roman" panose="02020603050405020304" pitchFamily="18" charset="0"/>
                <a:ea typeface="华文新魏" panose="02010800040101010101" pitchFamily="2" charset="-122"/>
              </a:rPr>
              <a:t>不可区分（等价、不分明）关系（续）</a:t>
            </a:r>
          </a:p>
          <a:p>
            <a:pPr lvl="1" eaLnBrk="1" hangingPunct="1">
              <a:lnSpc>
                <a:spcPct val="90000"/>
              </a:lnSpc>
              <a:buClr>
                <a:schemeClr val="hlink"/>
              </a:buClr>
              <a:buSzPct val="55000"/>
              <a:buFont typeface="Wingdings" panose="05000000000000000000" pitchFamily="2" charset="2"/>
              <a:buChar char="n"/>
            </a:pPr>
            <a:r>
              <a:rPr lang="zh-CN" altLang="en-US" sz="2400" dirty="0">
                <a:latin typeface="Times New Roman" panose="02020603050405020304" pitchFamily="18" charset="0"/>
                <a:ea typeface="华文新魏" panose="02010800040101010101" pitchFamily="2" charset="-122"/>
              </a:rPr>
              <a:t>设</a:t>
            </a:r>
            <a:r>
              <a:rPr lang="en-US" altLang="zh-CN" sz="2400" i="1" dirty="0">
                <a:latin typeface="Times New Roman" panose="02020603050405020304" pitchFamily="18" charset="0"/>
                <a:ea typeface="华文新魏" panose="02010800040101010101" pitchFamily="2" charset="-122"/>
              </a:rPr>
              <a:t>P</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a:latin typeface="Times New Roman" panose="02020603050405020304" pitchFamily="18" charset="0"/>
                <a:ea typeface="华文新魏" panose="02010800040101010101" pitchFamily="2" charset="-122"/>
              </a:rPr>
              <a:t>Q， x</a:t>
            </a:r>
            <a:r>
              <a:rPr lang="en-US" altLang="zh-CN" sz="2400" i="1" baseline="-25000" dirty="0">
                <a:latin typeface="Times New Roman" panose="02020603050405020304" pitchFamily="18" charset="0"/>
                <a:ea typeface="华文新魏" panose="02010800040101010101" pitchFamily="2" charset="-122"/>
              </a:rPr>
              <a:t>i</a:t>
            </a:r>
            <a:r>
              <a:rPr lang="en-US" altLang="zh-CN" sz="2400" i="1" dirty="0">
                <a:latin typeface="Times New Roman" panose="02020603050405020304" pitchFamily="18" charset="0"/>
                <a:ea typeface="华文新魏" panose="02010800040101010101" pitchFamily="2" charset="-122"/>
              </a:rPr>
              <a:t>, </a:t>
            </a:r>
            <a:r>
              <a:rPr lang="en-US" altLang="zh-CN" sz="2400" i="1" dirty="0" err="1">
                <a:latin typeface="Times New Roman" panose="02020603050405020304" pitchFamily="18" charset="0"/>
                <a:ea typeface="华文新魏" panose="02010800040101010101" pitchFamily="2" charset="-122"/>
              </a:rPr>
              <a:t>x</a:t>
            </a:r>
            <a:r>
              <a:rPr lang="en-US" altLang="zh-CN" sz="2400" i="1" baseline="-25000" dirty="0" err="1">
                <a:latin typeface="Times New Roman" panose="02020603050405020304" pitchFamily="18" charset="0"/>
                <a:ea typeface="华文新魏" panose="02010800040101010101" pitchFamily="2" charset="-122"/>
              </a:rPr>
              <a:t>j</a:t>
            </a:r>
            <a:r>
              <a:rPr lang="en-US" altLang="zh-CN" sz="2400" i="1" dirty="0">
                <a:latin typeface="Times New Roman" panose="02020603050405020304" pitchFamily="18" charset="0"/>
                <a:ea typeface="华文新魏" panose="02010800040101010101" pitchFamily="2" charset="-122"/>
              </a:rPr>
              <a:t> </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U</a:t>
            </a:r>
            <a:r>
              <a:rPr lang="en-US" altLang="zh-CN" sz="2400" dirty="0">
                <a:latin typeface="Times New Roman" panose="02020603050405020304" pitchFamily="18" charset="0"/>
                <a:ea typeface="华文新魏" panose="02010800040101010101" pitchFamily="2" charset="-122"/>
                <a:sym typeface="Symbol" panose="05050102010706020507" pitchFamily="18" charset="2"/>
              </a:rPr>
              <a:t>, </a:t>
            </a:r>
            <a:r>
              <a:rPr lang="zh-CN" altLang="en-US" sz="2400" dirty="0">
                <a:latin typeface="Times New Roman" panose="02020603050405020304" pitchFamily="18" charset="0"/>
                <a:ea typeface="华文新魏" panose="02010800040101010101" pitchFamily="2" charset="-122"/>
              </a:rPr>
              <a:t>定义二元关系</a:t>
            </a:r>
            <a:r>
              <a:rPr lang="en-US" altLang="zh-CN" sz="2400" i="1" dirty="0">
                <a:latin typeface="Times New Roman" panose="02020603050405020304" pitchFamily="18" charset="0"/>
                <a:ea typeface="华文新魏" panose="02010800040101010101" pitchFamily="2" charset="-122"/>
              </a:rPr>
              <a:t>IND</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a:latin typeface="Times New Roman" panose="02020603050405020304" pitchFamily="18" charset="0"/>
                <a:ea typeface="华文新魏" panose="02010800040101010101" pitchFamily="2" charset="-122"/>
              </a:rPr>
              <a:t>P</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a:t>
            </a:r>
            <a:r>
              <a:rPr lang="zh-CN" altLang="en-US" sz="2400" dirty="0">
                <a:latin typeface="Times New Roman" panose="02020603050405020304" pitchFamily="18" charset="0"/>
                <a:ea typeface="华文新魏" panose="02010800040101010101" pitchFamily="2" charset="-122"/>
              </a:rPr>
              <a:t>称为不分明关系为：</a:t>
            </a:r>
          </a:p>
          <a:p>
            <a:pPr lvl="1" eaLnBrk="1" hangingPunct="1">
              <a:lnSpc>
                <a:spcPct val="90000"/>
              </a:lnSpc>
              <a:buClr>
                <a:schemeClr val="hlink"/>
              </a:buClr>
              <a:buSzPct val="55000"/>
              <a:buFont typeface="Wingdings" panose="05000000000000000000" pitchFamily="2" charset="2"/>
              <a:buChar char="n"/>
            </a:pPr>
            <a:endParaRPr lang="zh-CN" altLang="en-US" sz="2400" dirty="0">
              <a:latin typeface="Times New Roman" panose="02020603050405020304" pitchFamily="18" charset="0"/>
              <a:ea typeface="华文新魏" panose="02010800040101010101" pitchFamily="2" charset="-122"/>
            </a:endParaRPr>
          </a:p>
          <a:p>
            <a:pPr lvl="1" eaLnBrk="1" hangingPunct="1">
              <a:lnSpc>
                <a:spcPct val="90000"/>
              </a:lnSpc>
              <a:buClr>
                <a:schemeClr val="hlink"/>
              </a:buClr>
              <a:buSzPct val="55000"/>
              <a:buFont typeface="Wingdings" panose="05000000000000000000" pitchFamily="2" charset="2"/>
              <a:buChar char="n"/>
            </a:pPr>
            <a:endParaRPr lang="zh-CN" altLang="en-US" sz="2400" dirty="0">
              <a:latin typeface="Times New Roman" panose="02020603050405020304" pitchFamily="18" charset="0"/>
              <a:ea typeface="华文新魏" panose="02010800040101010101" pitchFamily="2" charset="-122"/>
            </a:endParaRPr>
          </a:p>
          <a:p>
            <a:pPr lvl="1" eaLnBrk="1" hangingPunct="1">
              <a:lnSpc>
                <a:spcPct val="90000"/>
              </a:lnSpc>
              <a:buClr>
                <a:schemeClr val="hlink"/>
              </a:buClr>
              <a:buSzPct val="55000"/>
              <a:buFont typeface="Wingdings" panose="05000000000000000000" pitchFamily="2" charset="2"/>
              <a:buChar char="n"/>
            </a:pPr>
            <a:r>
              <a:rPr lang="zh-CN" altLang="en-US" sz="2400" dirty="0">
                <a:latin typeface="Times New Roman" panose="02020603050405020304" pitchFamily="18" charset="0"/>
                <a:ea typeface="华文新魏" panose="02010800040101010101" pitchFamily="2" charset="-122"/>
              </a:rPr>
              <a:t>称</a:t>
            </a:r>
            <a:r>
              <a:rPr lang="en-US" altLang="zh-CN" sz="2400" i="1" dirty="0">
                <a:latin typeface="Times New Roman" panose="02020603050405020304" pitchFamily="18" charset="0"/>
                <a:ea typeface="华文新魏" panose="02010800040101010101" pitchFamily="2" charset="-122"/>
              </a:rPr>
              <a:t>x</a:t>
            </a:r>
            <a:r>
              <a:rPr lang="en-US" altLang="zh-CN" sz="2400" i="1" baseline="-25000" dirty="0">
                <a:latin typeface="Times New Roman" panose="02020603050405020304" pitchFamily="18" charset="0"/>
                <a:ea typeface="华文新魏" panose="02010800040101010101" pitchFamily="2" charset="-122"/>
              </a:rPr>
              <a:t>i</a:t>
            </a:r>
            <a:r>
              <a:rPr lang="en-US" altLang="zh-CN" sz="2400" i="1" dirty="0">
                <a:latin typeface="Times New Roman" panose="02020603050405020304" pitchFamily="18" charset="0"/>
                <a:ea typeface="华文新魏" panose="02010800040101010101" pitchFamily="2" charset="-122"/>
              </a:rPr>
              <a:t>, </a:t>
            </a:r>
            <a:r>
              <a:rPr lang="en-US" altLang="zh-CN" sz="2400" i="1" dirty="0" err="1">
                <a:latin typeface="Times New Roman" panose="02020603050405020304" pitchFamily="18" charset="0"/>
                <a:ea typeface="华文新魏" panose="02010800040101010101" pitchFamily="2" charset="-122"/>
              </a:rPr>
              <a:t>x</a:t>
            </a:r>
            <a:r>
              <a:rPr lang="en-US" altLang="zh-CN" sz="2400" i="1" baseline="-25000" dirty="0" err="1">
                <a:latin typeface="Times New Roman" panose="02020603050405020304" pitchFamily="18" charset="0"/>
                <a:ea typeface="华文新魏" panose="02010800040101010101" pitchFamily="2" charset="-122"/>
              </a:rPr>
              <a:t>j</a:t>
            </a:r>
            <a:r>
              <a:rPr lang="zh-CN" altLang="en-US" sz="2400" dirty="0">
                <a:latin typeface="Times New Roman" panose="02020603050405020304" pitchFamily="18" charset="0"/>
                <a:ea typeface="华文新魏" panose="02010800040101010101" pitchFamily="2" charset="-122"/>
              </a:rPr>
              <a:t>在</a:t>
            </a:r>
            <a:r>
              <a:rPr lang="en-US" altLang="zh-CN" sz="2400" i="1" dirty="0">
                <a:latin typeface="Times New Roman" panose="02020603050405020304" pitchFamily="18" charset="0"/>
                <a:ea typeface="华文新魏" panose="02010800040101010101" pitchFamily="2" charset="-122"/>
              </a:rPr>
              <a:t>S</a:t>
            </a:r>
            <a:r>
              <a:rPr lang="zh-CN" altLang="en-US" sz="2400" dirty="0">
                <a:latin typeface="Times New Roman" panose="02020603050405020304" pitchFamily="18" charset="0"/>
                <a:ea typeface="华文新魏" panose="02010800040101010101" pitchFamily="2" charset="-122"/>
              </a:rPr>
              <a:t>中关于属性集</a:t>
            </a:r>
            <a:r>
              <a:rPr lang="en-US" altLang="zh-CN" sz="2400" dirty="0">
                <a:latin typeface="Times New Roman" panose="02020603050405020304" pitchFamily="18" charset="0"/>
                <a:ea typeface="华文新魏" panose="02010800040101010101" pitchFamily="2" charset="-122"/>
              </a:rPr>
              <a:t>P</a:t>
            </a:r>
            <a:r>
              <a:rPr lang="zh-CN" altLang="en-US" sz="2400" dirty="0">
                <a:latin typeface="Times New Roman" panose="02020603050405020304" pitchFamily="18" charset="0"/>
                <a:ea typeface="华文新魏" panose="02010800040101010101" pitchFamily="2" charset="-122"/>
              </a:rPr>
              <a:t>是不分明的，当且仅当</a:t>
            </a:r>
            <a:r>
              <a:rPr lang="en-US" altLang="zh-CN" sz="2400" i="1" dirty="0">
                <a:latin typeface="Times New Roman" panose="02020603050405020304" pitchFamily="18" charset="0"/>
                <a:ea typeface="华文新魏" panose="02010800040101010101" pitchFamily="2" charset="-122"/>
              </a:rPr>
              <a:t>p(x</a:t>
            </a:r>
            <a:r>
              <a:rPr lang="en-US" altLang="zh-CN" sz="2400" i="1" baseline="-25000" dirty="0">
                <a:latin typeface="Times New Roman" panose="02020603050405020304" pitchFamily="18" charset="0"/>
                <a:ea typeface="华文新魏" panose="02010800040101010101" pitchFamily="2" charset="-122"/>
              </a:rPr>
              <a:t>i</a:t>
            </a:r>
            <a:r>
              <a:rPr lang="en-US" altLang="zh-CN" sz="2400" i="1" dirty="0">
                <a:latin typeface="Times New Roman" panose="02020603050405020304" pitchFamily="18" charset="0"/>
                <a:ea typeface="华文新魏" panose="02010800040101010101" pitchFamily="2" charset="-122"/>
              </a:rPr>
              <a:t>)=p(</a:t>
            </a:r>
            <a:r>
              <a:rPr lang="en-US" altLang="zh-CN" sz="2400" i="1" dirty="0" err="1">
                <a:latin typeface="Times New Roman" panose="02020603050405020304" pitchFamily="18" charset="0"/>
                <a:ea typeface="华文新魏" panose="02010800040101010101" pitchFamily="2" charset="-122"/>
              </a:rPr>
              <a:t>x</a:t>
            </a:r>
            <a:r>
              <a:rPr lang="en-US" altLang="zh-CN" sz="2400" i="1" baseline="-25000" dirty="0" err="1">
                <a:latin typeface="Times New Roman" panose="02020603050405020304" pitchFamily="18" charset="0"/>
                <a:ea typeface="华文新魏" panose="02010800040101010101" pitchFamily="2" charset="-122"/>
              </a:rPr>
              <a:t>j</a:t>
            </a:r>
            <a:r>
              <a:rPr lang="en-US" altLang="zh-CN" sz="2400" i="1" dirty="0">
                <a:latin typeface="Times New Roman" panose="02020603050405020304" pitchFamily="18" charset="0"/>
                <a:ea typeface="华文新魏" panose="02010800040101010101" pitchFamily="2" charset="-122"/>
              </a:rPr>
              <a:t>)</a:t>
            </a:r>
            <a:r>
              <a:rPr lang="zh-CN" altLang="en-US" sz="2400" dirty="0">
                <a:latin typeface="Times New Roman" panose="02020603050405020304" pitchFamily="18" charset="0"/>
                <a:ea typeface="华文新魏" panose="02010800040101010101" pitchFamily="2" charset="-122"/>
              </a:rPr>
              <a:t>对所有的</a:t>
            </a:r>
            <a:r>
              <a:rPr lang="en-US" altLang="zh-CN" sz="2400" i="1" dirty="0" err="1">
                <a:latin typeface="Times New Roman" panose="02020603050405020304" pitchFamily="18" charset="0"/>
                <a:ea typeface="华文新魏" panose="02010800040101010101" pitchFamily="2" charset="-122"/>
              </a:rPr>
              <a:t>p</a:t>
            </a:r>
            <a:r>
              <a:rPr lang="en-US" altLang="zh-CN" sz="2400" i="1" dirty="0" err="1">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err="1">
                <a:latin typeface="Times New Roman" panose="02020603050405020304" pitchFamily="18" charset="0"/>
                <a:ea typeface="华文新魏" panose="02010800040101010101" pitchFamily="2" charset="-122"/>
              </a:rPr>
              <a:t>P</a:t>
            </a:r>
            <a:r>
              <a:rPr lang="zh-CN" altLang="en-US" sz="2400" dirty="0">
                <a:latin typeface="Times New Roman" panose="02020603050405020304" pitchFamily="18" charset="0"/>
                <a:ea typeface="华文新魏" panose="02010800040101010101" pitchFamily="2" charset="-122"/>
              </a:rPr>
              <a:t>成立，即</a:t>
            </a:r>
            <a:r>
              <a:rPr lang="en-US" altLang="zh-CN" sz="2400" i="1" dirty="0">
                <a:latin typeface="Times New Roman" panose="02020603050405020304" pitchFamily="18" charset="0"/>
                <a:ea typeface="华文新魏" panose="02010800040101010101" pitchFamily="2" charset="-122"/>
              </a:rPr>
              <a:t>x</a:t>
            </a:r>
            <a:r>
              <a:rPr lang="en-US" altLang="zh-CN" sz="2400" i="1" baseline="-25000" dirty="0">
                <a:latin typeface="Times New Roman" panose="02020603050405020304" pitchFamily="18" charset="0"/>
                <a:ea typeface="华文新魏" panose="02010800040101010101" pitchFamily="2" charset="-122"/>
              </a:rPr>
              <a:t>i</a:t>
            </a:r>
            <a:r>
              <a:rPr lang="en-US" altLang="zh-CN" sz="2400" i="1" dirty="0">
                <a:latin typeface="Times New Roman" panose="02020603050405020304" pitchFamily="18" charset="0"/>
                <a:ea typeface="华文新魏" panose="02010800040101010101" pitchFamily="2" charset="-122"/>
              </a:rPr>
              <a:t>, </a:t>
            </a:r>
            <a:r>
              <a:rPr lang="en-US" altLang="zh-CN" sz="2400" i="1" dirty="0" err="1">
                <a:latin typeface="Times New Roman" panose="02020603050405020304" pitchFamily="18" charset="0"/>
                <a:ea typeface="华文新魏" panose="02010800040101010101" pitchFamily="2" charset="-122"/>
              </a:rPr>
              <a:t>x</a:t>
            </a:r>
            <a:r>
              <a:rPr lang="en-US" altLang="zh-CN" sz="2400" i="1" baseline="-25000" dirty="0" err="1">
                <a:latin typeface="Times New Roman" panose="02020603050405020304" pitchFamily="18" charset="0"/>
                <a:ea typeface="华文新魏" panose="02010800040101010101" pitchFamily="2" charset="-122"/>
              </a:rPr>
              <a:t>j</a:t>
            </a:r>
            <a:r>
              <a:rPr lang="zh-CN" altLang="en-US" sz="2400" dirty="0">
                <a:latin typeface="Times New Roman" panose="02020603050405020304" pitchFamily="18" charset="0"/>
                <a:ea typeface="华文新魏" panose="02010800040101010101" pitchFamily="2" charset="-122"/>
              </a:rPr>
              <a:t>不能用</a:t>
            </a:r>
            <a:r>
              <a:rPr lang="en-US" altLang="zh-CN" sz="2400" i="1" dirty="0">
                <a:latin typeface="Times New Roman" panose="02020603050405020304" pitchFamily="18" charset="0"/>
                <a:ea typeface="华文新魏" panose="02010800040101010101" pitchFamily="2" charset="-122"/>
              </a:rPr>
              <a:t>P</a:t>
            </a:r>
            <a:r>
              <a:rPr lang="zh-CN" altLang="en-US" sz="2400" dirty="0">
                <a:latin typeface="Times New Roman" panose="02020603050405020304" pitchFamily="18" charset="0"/>
                <a:ea typeface="华文新魏" panose="02010800040101010101" pitchFamily="2" charset="-122"/>
              </a:rPr>
              <a:t>中的属性加以区别。</a:t>
            </a:r>
          </a:p>
          <a:p>
            <a:pPr lvl="1" eaLnBrk="1" hangingPunct="1">
              <a:lnSpc>
                <a:spcPct val="90000"/>
              </a:lnSpc>
              <a:buClr>
                <a:schemeClr val="hlink"/>
              </a:buClr>
              <a:buSzPct val="55000"/>
              <a:buFont typeface="Wingdings" panose="05000000000000000000" pitchFamily="2" charset="2"/>
              <a:buChar char="n"/>
            </a:pPr>
            <a:r>
              <a:rPr lang="zh-CN" altLang="en-US" sz="2400" dirty="0">
                <a:latin typeface="Times New Roman" panose="02020603050405020304" pitchFamily="18" charset="0"/>
                <a:ea typeface="华文新魏" panose="02010800040101010101" pitchFamily="2" charset="-122"/>
              </a:rPr>
              <a:t>若</a:t>
            </a:r>
            <a:r>
              <a:rPr lang="en-US" altLang="zh-CN" sz="2400" i="1" dirty="0">
                <a:latin typeface="Times New Roman" panose="02020603050405020304" pitchFamily="18" charset="0"/>
                <a:ea typeface="华文新魏" panose="02010800040101010101" pitchFamily="2" charset="-122"/>
              </a:rPr>
              <a:t>x, </a:t>
            </a:r>
            <a:r>
              <a:rPr lang="en-US" altLang="zh-CN" sz="2400" i="1" dirty="0" err="1">
                <a:latin typeface="Times New Roman" panose="02020603050405020304" pitchFamily="18" charset="0"/>
                <a:ea typeface="华文新魏" panose="02010800040101010101" pitchFamily="2" charset="-122"/>
              </a:rPr>
              <a:t>y</a:t>
            </a:r>
            <a:r>
              <a:rPr lang="en-US" altLang="zh-CN" sz="2400" i="1" dirty="0" err="1">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err="1">
                <a:latin typeface="Times New Roman" panose="02020603050405020304" pitchFamily="18" charset="0"/>
                <a:ea typeface="华文新魏" panose="02010800040101010101" pitchFamily="2" charset="-122"/>
              </a:rPr>
              <a:t>U</a:t>
            </a:r>
            <a:r>
              <a:rPr lang="en-US" altLang="zh-CN" sz="2400" i="1" dirty="0">
                <a:latin typeface="Times New Roman" panose="02020603050405020304" pitchFamily="18" charset="0"/>
                <a:ea typeface="华文新魏" panose="02010800040101010101" pitchFamily="2" charset="-122"/>
              </a:rPr>
              <a:t>，(x, y) </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 </a:t>
            </a:r>
            <a:r>
              <a:rPr lang="en-US" altLang="zh-CN" sz="2400" i="1" dirty="0">
                <a:latin typeface="Times New Roman" panose="02020603050405020304" pitchFamily="18" charset="0"/>
                <a:ea typeface="华文新魏" panose="02010800040101010101" pitchFamily="2" charset="-122"/>
              </a:rPr>
              <a:t>R</a:t>
            </a:r>
            <a:r>
              <a:rPr lang="en-US" altLang="zh-CN" sz="2400" dirty="0">
                <a:latin typeface="Times New Roman" panose="02020603050405020304" pitchFamily="18" charset="0"/>
                <a:ea typeface="华文新魏" panose="02010800040101010101" pitchFamily="2" charset="-122"/>
              </a:rPr>
              <a:t>，</a:t>
            </a:r>
            <a:r>
              <a:rPr lang="zh-CN" altLang="en-US" sz="2400" dirty="0">
                <a:latin typeface="Times New Roman" panose="02020603050405020304" pitchFamily="18" charset="0"/>
                <a:ea typeface="华文新魏" panose="02010800040101010101" pitchFamily="2" charset="-122"/>
              </a:rPr>
              <a:t>则</a:t>
            </a:r>
            <a:r>
              <a:rPr lang="en-US" altLang="zh-CN" sz="2400" dirty="0">
                <a:latin typeface="Times New Roman" panose="02020603050405020304" pitchFamily="18" charset="0"/>
                <a:ea typeface="华文新魏" panose="02010800040101010101" pitchFamily="2" charset="-122"/>
              </a:rPr>
              <a:t>x, y</a:t>
            </a:r>
            <a:r>
              <a:rPr lang="zh-CN" altLang="en-US" sz="2400" dirty="0">
                <a:latin typeface="Times New Roman" panose="02020603050405020304" pitchFamily="18" charset="0"/>
                <a:ea typeface="华文新魏" panose="02010800040101010101" pitchFamily="2" charset="-122"/>
              </a:rPr>
              <a:t>在</a:t>
            </a:r>
            <a:r>
              <a:rPr lang="en-US" altLang="zh-CN" sz="2400" dirty="0">
                <a:latin typeface="Times New Roman" panose="02020603050405020304" pitchFamily="18" charset="0"/>
                <a:ea typeface="华文新魏" panose="02010800040101010101" pitchFamily="2" charset="-122"/>
              </a:rPr>
              <a:t>A</a:t>
            </a:r>
            <a:r>
              <a:rPr lang="zh-CN" altLang="en-US" sz="2400" dirty="0">
                <a:latin typeface="Times New Roman" panose="02020603050405020304" pitchFamily="18" charset="0"/>
                <a:ea typeface="华文新魏" panose="02010800040101010101" pitchFamily="2" charset="-122"/>
              </a:rPr>
              <a:t>中是不分明的（不可区分的）</a:t>
            </a:r>
          </a:p>
          <a:p>
            <a:pPr lvl="1" eaLnBrk="1" hangingPunct="1">
              <a:lnSpc>
                <a:spcPct val="90000"/>
              </a:lnSpc>
              <a:buClr>
                <a:schemeClr val="hlink"/>
              </a:buClr>
              <a:buSzPct val="55000"/>
              <a:buFont typeface="Wingdings" panose="05000000000000000000" pitchFamily="2" charset="2"/>
              <a:buChar char="n"/>
            </a:pPr>
            <a:r>
              <a:rPr lang="zh-CN" altLang="en-US" sz="2400" dirty="0">
                <a:latin typeface="Times New Roman" panose="02020603050405020304" pitchFamily="18" charset="0"/>
                <a:ea typeface="华文新魏" panose="02010800040101010101" pitchFamily="2" charset="-122"/>
              </a:rPr>
              <a:t>对所有的</a:t>
            </a:r>
            <a:r>
              <a:rPr lang="en-US" altLang="zh-CN" sz="2400" i="1" dirty="0" err="1">
                <a:latin typeface="Times New Roman" panose="02020603050405020304" pitchFamily="18" charset="0"/>
                <a:ea typeface="华文新魏" panose="02010800040101010101" pitchFamily="2" charset="-122"/>
              </a:rPr>
              <a:t>p</a:t>
            </a:r>
            <a:r>
              <a:rPr lang="en-US" altLang="zh-CN" sz="2400" i="1" dirty="0" err="1">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err="1">
                <a:latin typeface="Times New Roman" panose="02020603050405020304" pitchFamily="18" charset="0"/>
                <a:ea typeface="华文新魏" panose="02010800040101010101" pitchFamily="2" charset="-122"/>
              </a:rPr>
              <a:t>P</a:t>
            </a:r>
            <a:r>
              <a:rPr lang="zh-CN" altLang="en-US" sz="2400" dirty="0">
                <a:latin typeface="Times New Roman" panose="02020603050405020304" pitchFamily="18" charset="0"/>
                <a:ea typeface="华文新魏" panose="02010800040101010101" pitchFamily="2" charset="-122"/>
              </a:rPr>
              <a:t>，</a:t>
            </a:r>
            <a:r>
              <a:rPr lang="en-US" altLang="zh-CN" sz="2400" i="1" dirty="0">
                <a:latin typeface="Times New Roman" panose="02020603050405020304" pitchFamily="18" charset="0"/>
                <a:ea typeface="华文新魏" panose="02010800040101010101" pitchFamily="2" charset="-122"/>
              </a:rPr>
              <a:t>IND</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a:latin typeface="Times New Roman" panose="02020603050405020304" pitchFamily="18" charset="0"/>
                <a:ea typeface="华文新魏" panose="02010800040101010101" pitchFamily="2" charset="-122"/>
              </a:rPr>
              <a:t>P</a:t>
            </a:r>
            <a:r>
              <a:rPr lang="en-US" altLang="zh-CN" sz="2400" i="1" dirty="0">
                <a:latin typeface="Times New Roman" panose="02020603050405020304" pitchFamily="18" charset="0"/>
                <a:ea typeface="华文新魏" panose="02010800040101010101" pitchFamily="2" charset="-122"/>
                <a:sym typeface="Symbol" panose="05050102010706020507" pitchFamily="18" charset="2"/>
              </a:rPr>
              <a:t></a:t>
            </a:r>
            <a:r>
              <a:rPr lang="zh-CN" altLang="en-US" sz="2400" dirty="0">
                <a:latin typeface="Times New Roman" panose="02020603050405020304" pitchFamily="18" charset="0"/>
                <a:ea typeface="华文新魏" panose="02010800040101010101" pitchFamily="2" charset="-122"/>
              </a:rPr>
              <a:t>是</a:t>
            </a:r>
            <a:r>
              <a:rPr lang="en-US" altLang="zh-CN" sz="2400" i="1" dirty="0">
                <a:latin typeface="Times New Roman" panose="02020603050405020304" pitchFamily="18" charset="0"/>
                <a:ea typeface="华文新魏" panose="02010800040101010101" pitchFamily="2" charset="-122"/>
              </a:rPr>
              <a:t>U</a:t>
            </a:r>
            <a:r>
              <a:rPr lang="zh-CN" altLang="en-US" sz="2400" dirty="0">
                <a:latin typeface="Times New Roman" panose="02020603050405020304" pitchFamily="18" charset="0"/>
                <a:ea typeface="华文新魏" panose="02010800040101010101" pitchFamily="2" charset="-122"/>
              </a:rPr>
              <a:t>上一种的等价关系</a:t>
            </a:r>
            <a:endParaRPr lang="en-US" altLang="zh-CN" sz="2400" dirty="0">
              <a:latin typeface="Times New Roman" panose="02020603050405020304" pitchFamily="18" charset="0"/>
              <a:ea typeface="华文新魏" panose="02010800040101010101" pitchFamily="2" charset="-122"/>
            </a:endParaRPr>
          </a:p>
        </p:txBody>
      </p:sp>
      <p:graphicFrame>
        <p:nvGraphicFramePr>
          <p:cNvPr id="34820" name="Object 6"/>
          <p:cNvGraphicFramePr>
            <a:graphicFrameLocks noChangeAspect="1"/>
          </p:cNvGraphicFramePr>
          <p:nvPr/>
        </p:nvGraphicFramePr>
        <p:xfrm>
          <a:off x="1835150" y="3357563"/>
          <a:ext cx="6461125" cy="457200"/>
        </p:xfrm>
        <a:graphic>
          <a:graphicData uri="http://schemas.openxmlformats.org/presentationml/2006/ole">
            <mc:AlternateContent xmlns:mc="http://schemas.openxmlformats.org/markup-compatibility/2006">
              <mc:Choice xmlns:v="urn:schemas-microsoft-com:vml" Requires="v">
                <p:oleObj spid="_x0000_s151572" name="Equation" r:id="rId3" imgW="4584700" imgH="317500" progId="Equation.3">
                  <p:embed/>
                </p:oleObj>
              </mc:Choice>
              <mc:Fallback>
                <p:oleObj name="Equation" r:id="rId3" imgW="4584700" imgH="317500" progId="Equation.3">
                  <p:embed/>
                  <p:pic>
                    <p:nvPicPr>
                      <p:cNvPr id="3482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357563"/>
                        <a:ext cx="646112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66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Group 2"/>
          <p:cNvGraphicFramePr>
            <a:graphicFrameLocks noGrp="1"/>
          </p:cNvGraphicFramePr>
          <p:nvPr>
            <p:extLst>
              <p:ext uri="{D42A27DB-BD31-4B8C-83A1-F6EECF244321}">
                <p14:modId xmlns:p14="http://schemas.microsoft.com/office/powerpoint/2010/main" val="1132122285"/>
              </p:ext>
            </p:extLst>
          </p:nvPr>
        </p:nvGraphicFramePr>
        <p:xfrm>
          <a:off x="1158156" y="2060848"/>
          <a:ext cx="6731000" cy="4089401"/>
        </p:xfrm>
        <a:graphic>
          <a:graphicData uri="http://schemas.openxmlformats.org/drawingml/2006/table">
            <a:tbl>
              <a:tblPr/>
              <a:tblGrid>
                <a:gridCol w="9906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473200">
                  <a:extLst>
                    <a:ext uri="{9D8B030D-6E8A-4147-A177-3AD203B41FA5}">
                      <a16:colId xmlns:a16="http://schemas.microsoft.com/office/drawing/2014/main" xmlns="" val="20004"/>
                    </a:ext>
                  </a:extLst>
                </a:gridCol>
              </a:tblGrid>
              <a:tr h="6064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fact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rgbClr val="FF6600"/>
                          </a:solidFill>
                          <a:effectLst/>
                          <a:latin typeface="Times New Roman" pitchFamily="18" charset="0"/>
                          <a:ea typeface="宋体" pitchFamily="2" charset="-122"/>
                        </a:rPr>
                        <a:t>weather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rgbClr val="FF6600"/>
                          </a:solidFill>
                          <a:effectLst/>
                          <a:latin typeface="Times New Roman" pitchFamily="18" charset="0"/>
                          <a:ea typeface="宋体" pitchFamily="2" charset="-122"/>
                        </a:rPr>
                        <a:t>road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rgbClr val="FF6600"/>
                          </a:solidFill>
                          <a:effectLst/>
                          <a:latin typeface="Times New Roman" pitchFamily="18" charset="0"/>
                          <a:ea typeface="宋体" pitchFamily="2" charset="-122"/>
                        </a:rPr>
                        <a:t>time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rgbClr val="FF0066"/>
                          </a:solidFill>
                          <a:effectLst/>
                          <a:latin typeface="Times New Roman" pitchFamily="18" charset="0"/>
                          <a:ea typeface="宋体" pitchFamily="2" charset="-122"/>
                        </a:rPr>
                        <a:t>accident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5794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misty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5810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foggy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night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5810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rgbClr val="C00000"/>
                          </a:solidFill>
                          <a:effectLst/>
                          <a:latin typeface="Times New Roman" pitchFamily="18" charset="0"/>
                          <a:ea typeface="宋体" pitchFamily="2" charset="-122"/>
                        </a:rPr>
                        <a:t>misty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rgbClr val="C00000"/>
                          </a:solidFill>
                          <a:effectLst/>
                          <a:latin typeface="Times New Roman" pitchFamily="18" charset="0"/>
                          <a:ea typeface="宋体" pitchFamily="2" charset="-122"/>
                        </a:rPr>
                        <a:t>not 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night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5810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sunny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no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5794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foggy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not 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dusk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5810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rgbClr val="C00000"/>
                          </a:solidFill>
                          <a:effectLst/>
                          <a:latin typeface="Times New Roman" pitchFamily="18" charset="0"/>
                          <a:ea typeface="宋体" pitchFamily="2" charset="-122"/>
                        </a:rPr>
                        <a:t>misty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rgbClr val="C00000"/>
                          </a:solidFill>
                          <a:effectLst/>
                          <a:latin typeface="Times New Roman" pitchFamily="18" charset="0"/>
                          <a:ea typeface="宋体" pitchFamily="2" charset="-122"/>
                        </a:rPr>
                        <a:t>not icy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night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rPr>
                        <a:t>no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5892" name="Text Box 52"/>
          <p:cNvSpPr txBox="1">
            <a:spLocks noChangeArrowheads="1"/>
          </p:cNvSpPr>
          <p:nvPr/>
        </p:nvSpPr>
        <p:spPr bwMode="auto">
          <a:xfrm>
            <a:off x="1475656" y="1124744"/>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dirty="0">
                <a:latin typeface="华文新魏" panose="02010800040101010101" pitchFamily="2" charset="-122"/>
                <a:ea typeface="华文新魏" panose="02010800040101010101" pitchFamily="2" charset="-122"/>
              </a:rPr>
              <a:t>不可区分关系（等价关系）示例</a:t>
            </a:r>
          </a:p>
        </p:txBody>
      </p:sp>
    </p:spTree>
    <p:extLst>
      <p:ext uri="{BB962C8B-B14F-4D97-AF65-F5344CB8AC3E}">
        <p14:creationId xmlns:p14="http://schemas.microsoft.com/office/powerpoint/2010/main" val="160618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99592" y="2132856"/>
            <a:ext cx="7607424"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rPr>
              <a:t>可知，</a:t>
            </a:r>
          </a:p>
          <a:p>
            <a:pPr eaLnBrk="1" hangingPunct="1">
              <a:spcBef>
                <a:spcPct val="50000"/>
              </a:spcBef>
              <a:buClrTx/>
              <a:buSzTx/>
              <a:buFontTx/>
              <a:buNone/>
            </a:pPr>
            <a:r>
              <a:rPr lang="en-US" altLang="zh-CN" sz="2400" i="1" dirty="0">
                <a:latin typeface="Times New Roman" panose="02020603050405020304" pitchFamily="18" charset="0"/>
              </a:rPr>
              <a:t>U = </a:t>
            </a:r>
            <a:r>
              <a:rPr lang="en-US" altLang="zh-CN" sz="2400" dirty="0">
                <a:latin typeface="Times New Roman" panose="02020603050405020304" pitchFamily="18" charset="0"/>
              </a:rPr>
              <a:t>{1, 2, 3, 4, 5, 6}</a:t>
            </a:r>
          </a:p>
          <a:p>
            <a:pPr eaLnBrk="1" hangingPunct="1">
              <a:spcBef>
                <a:spcPct val="50000"/>
              </a:spcBef>
              <a:buClrTx/>
              <a:buSzTx/>
              <a:buFontTx/>
              <a:buNone/>
            </a:pPr>
            <a:r>
              <a:rPr lang="en-US" altLang="zh-CN" sz="2400" i="1" dirty="0">
                <a:latin typeface="Times New Roman" panose="02020603050405020304" pitchFamily="18" charset="0"/>
              </a:rPr>
              <a:t>R = 2</a:t>
            </a:r>
            <a:r>
              <a:rPr lang="en-US" altLang="zh-CN" sz="2400" i="1" baseline="30000" dirty="0">
                <a:latin typeface="Times New Roman" panose="02020603050405020304" pitchFamily="18" charset="0"/>
              </a:rPr>
              <a:t>{ weather, road, time, accident }</a:t>
            </a:r>
          </a:p>
          <a:p>
            <a:pPr eaLnBrk="1" hangingPunct="1">
              <a:spcBef>
                <a:spcPct val="50000"/>
              </a:spcBef>
              <a:buClrTx/>
              <a:buSzTx/>
              <a:buFontTx/>
              <a:buNone/>
            </a:pPr>
            <a:r>
              <a:rPr lang="zh-CN" altLang="en-US" sz="2400" dirty="0">
                <a:latin typeface="Times New Roman" panose="02020603050405020304" pitchFamily="18" charset="0"/>
              </a:rPr>
              <a:t>若</a:t>
            </a:r>
            <a:r>
              <a:rPr lang="en-US" altLang="zh-CN" sz="2400" dirty="0">
                <a:latin typeface="Times New Roman" panose="02020603050405020304" pitchFamily="18" charset="0"/>
              </a:rPr>
              <a:t>P = {weather, road}，</a:t>
            </a:r>
            <a:r>
              <a:rPr lang="zh-CN" altLang="en-US" sz="2400" dirty="0">
                <a:latin typeface="Times New Roman" panose="02020603050405020304" pitchFamily="18" charset="0"/>
              </a:rPr>
              <a:t>则</a:t>
            </a:r>
          </a:p>
          <a:p>
            <a:pPr eaLnBrk="1" hangingPunct="1">
              <a:spcBef>
                <a:spcPct val="50000"/>
              </a:spcBef>
              <a:buClrTx/>
              <a:buSzTx/>
              <a:buFontTx/>
              <a:buNone/>
            </a:pPr>
            <a:r>
              <a:rPr lang="zh-CN" altLang="en-US" sz="2400" dirty="0">
                <a:latin typeface="Times New Roman" panose="02020603050405020304" pitchFamily="18" charset="0"/>
              </a:rPr>
              <a:t>[</a:t>
            </a:r>
            <a:r>
              <a:rPr lang="en-US" altLang="zh-CN" sz="2400" dirty="0" smtClean="0">
                <a:latin typeface="Times New Roman" panose="02020603050405020304" pitchFamily="18" charset="0"/>
              </a:rPr>
              <a:t>x]</a:t>
            </a:r>
            <a:r>
              <a:rPr lang="en-US" altLang="zh-CN" sz="2400" baseline="-25000" dirty="0" smtClean="0">
                <a:latin typeface="Times New Roman" panose="02020603050405020304" pitchFamily="18" charset="0"/>
              </a:rPr>
              <a:t>IND(P)</a:t>
            </a:r>
            <a:r>
              <a:rPr lang="en-US" altLang="zh-CN" sz="2400" dirty="0" smtClean="0">
                <a:latin typeface="Times New Roman" panose="02020603050405020304" pitchFamily="18" charset="0"/>
              </a:rPr>
              <a:t> </a:t>
            </a:r>
            <a:r>
              <a:rPr lang="en-US" altLang="zh-CN" sz="2400" dirty="0">
                <a:latin typeface="Times New Roman" panose="02020603050405020304" pitchFamily="18" charset="0"/>
              </a:rPr>
              <a:t>= [x] </a:t>
            </a:r>
            <a:r>
              <a:rPr lang="en-US" altLang="zh-CN" sz="2400" baseline="-25000" dirty="0">
                <a:latin typeface="Times New Roman" panose="02020603050405020304" pitchFamily="18" charset="0"/>
              </a:rPr>
              <a:t>IND{weather}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INP{road}</a:t>
            </a:r>
          </a:p>
          <a:p>
            <a:pPr eaLnBrk="1" hangingPunct="1">
              <a:spcBef>
                <a:spcPct val="50000"/>
              </a:spcBef>
              <a:buClrTx/>
              <a:buSzTx/>
              <a:buFontTx/>
              <a:buNone/>
            </a:pPr>
            <a:r>
              <a:rPr lang="en-US" altLang="zh-CN" sz="2400" i="1" dirty="0">
                <a:latin typeface="Times New Roman" panose="02020603050405020304" pitchFamily="18" charset="0"/>
              </a:rPr>
              <a:t>      =  </a:t>
            </a:r>
            <a:r>
              <a:rPr lang="en-US" altLang="zh-CN" sz="2400" dirty="0">
                <a:latin typeface="Times New Roman" panose="02020603050405020304" pitchFamily="18" charset="0"/>
              </a:rPr>
              <a:t>{ {1, 3, 6}, {2, 5}, {4}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{1, 2, 4}, {3, 5, 6}} </a:t>
            </a:r>
          </a:p>
          <a:p>
            <a:pPr eaLnBrk="1" hangingPunct="1">
              <a:spcBef>
                <a:spcPct val="50000"/>
              </a:spcBef>
              <a:buClrTx/>
              <a:buSzTx/>
              <a:buFontTx/>
              <a:buNone/>
            </a:pPr>
            <a:r>
              <a:rPr lang="en-US" altLang="zh-CN" sz="2400" dirty="0">
                <a:latin typeface="Times New Roman" panose="02020603050405020304" pitchFamily="18" charset="0"/>
              </a:rPr>
              <a:t>      =  { {1}, {2}, {4}, {3, 6}, {5}</a:t>
            </a:r>
            <a:r>
              <a:rPr lang="en-US" altLang="zh-CN" sz="2800" dirty="0">
                <a:latin typeface="Times New Roman" panose="02020603050405020304" pitchFamily="18" charset="0"/>
              </a:rPr>
              <a:t> }</a:t>
            </a:r>
          </a:p>
        </p:txBody>
      </p:sp>
      <p:sp>
        <p:nvSpPr>
          <p:cNvPr id="36867" name="Text Box 3"/>
          <p:cNvSpPr txBox="1">
            <a:spLocks noChangeArrowheads="1"/>
          </p:cNvSpPr>
          <p:nvPr/>
        </p:nvSpPr>
        <p:spPr bwMode="auto">
          <a:xfrm>
            <a:off x="1115616" y="1124744"/>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dirty="0">
                <a:latin typeface="华文新魏" panose="02010800040101010101" pitchFamily="2" charset="-122"/>
                <a:ea typeface="华文新魏" panose="02010800040101010101" pitchFamily="2" charset="-122"/>
              </a:rPr>
              <a:t>不可区分关系（等价关系）示例（续）</a:t>
            </a:r>
          </a:p>
        </p:txBody>
      </p:sp>
    </p:spTree>
    <p:extLst>
      <p:ext uri="{BB962C8B-B14F-4D97-AF65-F5344CB8AC3E}">
        <p14:creationId xmlns:p14="http://schemas.microsoft.com/office/powerpoint/2010/main" val="327671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71600" y="1192958"/>
            <a:ext cx="7936656"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200" dirty="0">
                <a:solidFill>
                  <a:schemeClr val="tx2"/>
                </a:solidFill>
                <a:latin typeface="+mn-ea"/>
                <a:ea typeface="+mn-ea"/>
              </a:rPr>
              <a:t>集合的上近似 </a:t>
            </a:r>
            <a:r>
              <a:rPr lang="en-US" altLang="zh-CN" sz="3200" dirty="0">
                <a:solidFill>
                  <a:schemeClr val="tx2"/>
                </a:solidFill>
                <a:latin typeface="+mn-ea"/>
                <a:ea typeface="+mn-ea"/>
              </a:rPr>
              <a:t>&amp; </a:t>
            </a:r>
            <a:r>
              <a:rPr lang="zh-CN" altLang="en-US" sz="3200" dirty="0">
                <a:solidFill>
                  <a:schemeClr val="tx2"/>
                </a:solidFill>
                <a:latin typeface="+mn-ea"/>
                <a:ea typeface="+mn-ea"/>
              </a:rPr>
              <a:t>下近似</a:t>
            </a:r>
            <a:endParaRPr lang="zh-CN" altLang="en-US" sz="3200" dirty="0">
              <a:solidFill>
                <a:schemeClr val="tx2"/>
              </a:solidFill>
              <a:latin typeface="+mn-ea"/>
              <a:ea typeface="+mn-ea"/>
              <a:cs typeface="Times New Roman" panose="02020603050405020304" pitchFamily="18" charset="0"/>
            </a:endParaRPr>
          </a:p>
          <a:p>
            <a:pPr algn="just" eaLnBrk="1" hangingPunct="1">
              <a:spcBef>
                <a:spcPct val="50000"/>
              </a:spcBef>
              <a:buClrTx/>
              <a:buSzTx/>
              <a:buFontTx/>
              <a:buNone/>
            </a:pPr>
            <a:r>
              <a:rPr lang="zh-CN" altLang="en-US" sz="2400" dirty="0" smtClean="0">
                <a:latin typeface="+mn-ea"/>
                <a:ea typeface="+mn-ea"/>
              </a:rPr>
              <a:t>在</a:t>
            </a:r>
            <a:r>
              <a:rPr lang="zh-CN" altLang="en-US" sz="2400" dirty="0">
                <a:latin typeface="+mn-ea"/>
                <a:ea typeface="+mn-ea"/>
              </a:rPr>
              <a:t>信息系统</a:t>
            </a:r>
            <a:r>
              <a:rPr lang="en-US" altLang="zh-CN" sz="2400" i="1" dirty="0">
                <a:latin typeface="+mn-ea"/>
                <a:ea typeface="+mn-ea"/>
              </a:rPr>
              <a:t>S = {U, Q, V, f}</a:t>
            </a:r>
            <a:r>
              <a:rPr lang="zh-CN" altLang="en-US" sz="2400" dirty="0">
                <a:latin typeface="+mn-ea"/>
                <a:ea typeface="+mn-ea"/>
              </a:rPr>
              <a:t>中，设</a:t>
            </a:r>
            <a:r>
              <a:rPr lang="en-US" altLang="zh-CN" sz="2400" dirty="0">
                <a:latin typeface="+mn-ea"/>
                <a:ea typeface="+mn-ea"/>
              </a:rPr>
              <a:t>X</a:t>
            </a:r>
            <a:r>
              <a:rPr lang="en-US" altLang="zh-CN" sz="2400" dirty="0">
                <a:latin typeface="+mn-ea"/>
                <a:ea typeface="+mn-ea"/>
                <a:sym typeface="Symbol" panose="05050102010706020507" pitchFamily="18" charset="2"/>
              </a:rPr>
              <a:t></a:t>
            </a:r>
            <a:r>
              <a:rPr lang="en-US" altLang="zh-CN" sz="2400" dirty="0">
                <a:latin typeface="+mn-ea"/>
                <a:ea typeface="+mn-ea"/>
              </a:rPr>
              <a:t>U</a:t>
            </a:r>
            <a:r>
              <a:rPr lang="zh-CN" altLang="en-US" sz="2400" dirty="0">
                <a:latin typeface="+mn-ea"/>
                <a:ea typeface="+mn-ea"/>
              </a:rPr>
              <a:t>是个体全域上的子集，</a:t>
            </a:r>
            <a:r>
              <a:rPr lang="en-US" altLang="zh-CN" sz="2400" dirty="0">
                <a:latin typeface="+mn-ea"/>
                <a:ea typeface="+mn-ea"/>
              </a:rPr>
              <a:t>P</a:t>
            </a:r>
            <a:r>
              <a:rPr lang="en-US" altLang="zh-CN" sz="2400" dirty="0">
                <a:latin typeface="+mn-ea"/>
                <a:ea typeface="+mn-ea"/>
                <a:sym typeface="Symbol" panose="05050102010706020507" pitchFamily="18" charset="2"/>
              </a:rPr>
              <a:t></a:t>
            </a:r>
            <a:r>
              <a:rPr lang="en-US" altLang="zh-CN" sz="2400" dirty="0">
                <a:latin typeface="+mn-ea"/>
                <a:ea typeface="+mn-ea"/>
              </a:rPr>
              <a:t>Q</a:t>
            </a:r>
            <a:r>
              <a:rPr lang="zh-CN" altLang="en-US" sz="2400" dirty="0">
                <a:latin typeface="+mn-ea"/>
                <a:ea typeface="+mn-ea"/>
              </a:rPr>
              <a:t>则</a:t>
            </a:r>
            <a:r>
              <a:rPr lang="en-US" altLang="zh-CN" sz="2400" dirty="0">
                <a:latin typeface="+mn-ea"/>
                <a:ea typeface="+mn-ea"/>
              </a:rPr>
              <a:t>X</a:t>
            </a:r>
            <a:r>
              <a:rPr lang="zh-CN" altLang="en-US" sz="2400" dirty="0">
                <a:latin typeface="+mn-ea"/>
                <a:ea typeface="+mn-ea"/>
              </a:rPr>
              <a:t>的下和上近似集及边界区域分别为：</a:t>
            </a:r>
            <a:endParaRPr lang="en-US" altLang="zh-CN" sz="2400" dirty="0">
              <a:latin typeface="+mn-ea"/>
              <a:ea typeface="+mn-ea"/>
            </a:endParaRPr>
          </a:p>
        </p:txBody>
      </p:sp>
      <p:graphicFrame>
        <p:nvGraphicFramePr>
          <p:cNvPr id="37891" name="Object 3"/>
          <p:cNvGraphicFramePr>
            <a:graphicFrameLocks noChangeAspect="1"/>
          </p:cNvGraphicFramePr>
          <p:nvPr/>
        </p:nvGraphicFramePr>
        <p:xfrm>
          <a:off x="2843213" y="2852738"/>
          <a:ext cx="3810000" cy="360362"/>
        </p:xfrm>
        <a:graphic>
          <a:graphicData uri="http://schemas.openxmlformats.org/presentationml/2006/ole">
            <mc:AlternateContent xmlns:mc="http://schemas.openxmlformats.org/markup-compatibility/2006">
              <mc:Choice xmlns:v="urn:schemas-microsoft-com:vml" Requires="v">
                <p:oleObj spid="_x0000_s152654" name="Equation" r:id="rId3" imgW="2298700" imgH="279400" progId="Equation.3">
                  <p:embed/>
                </p:oleObj>
              </mc:Choice>
              <mc:Fallback>
                <p:oleObj name="Equation" r:id="rId3" imgW="2298700" imgH="279400" progId="Equation.3">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852738"/>
                        <a:ext cx="3810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5"/>
          <p:cNvGraphicFramePr>
            <a:graphicFrameLocks noChangeAspect="1"/>
          </p:cNvGraphicFramePr>
          <p:nvPr/>
        </p:nvGraphicFramePr>
        <p:xfrm>
          <a:off x="2843213" y="3357563"/>
          <a:ext cx="4357687" cy="415925"/>
        </p:xfrm>
        <a:graphic>
          <a:graphicData uri="http://schemas.openxmlformats.org/presentationml/2006/ole">
            <mc:AlternateContent xmlns:mc="http://schemas.openxmlformats.org/markup-compatibility/2006">
              <mc:Choice xmlns:v="urn:schemas-microsoft-com:vml" Requires="v">
                <p:oleObj spid="_x0000_s152655" name="Equation" r:id="rId5" imgW="2628900" imgH="317500" progId="Equation.3">
                  <p:embed/>
                </p:oleObj>
              </mc:Choice>
              <mc:Fallback>
                <p:oleObj name="Equation" r:id="rId5" imgW="2628900" imgH="317500" progId="Equation.3">
                  <p:embed/>
                  <p:pic>
                    <p:nvPicPr>
                      <p:cNvPr id="3789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357563"/>
                        <a:ext cx="4357687" cy="415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p:cNvGraphicFramePr>
            <a:graphicFrameLocks noChangeAspect="1"/>
          </p:cNvGraphicFramePr>
          <p:nvPr/>
        </p:nvGraphicFramePr>
        <p:xfrm>
          <a:off x="2843213" y="3860800"/>
          <a:ext cx="3305175" cy="438150"/>
        </p:xfrm>
        <a:graphic>
          <a:graphicData uri="http://schemas.openxmlformats.org/presentationml/2006/ole">
            <mc:AlternateContent xmlns:mc="http://schemas.openxmlformats.org/markup-compatibility/2006">
              <mc:Choice xmlns:v="urn:schemas-microsoft-com:vml" Requires="v">
                <p:oleObj spid="_x0000_s152656" name="Equation" r:id="rId7" imgW="1993900" imgH="330200" progId="Equation.3">
                  <p:embed/>
                </p:oleObj>
              </mc:Choice>
              <mc:Fallback>
                <p:oleObj name="Equation" r:id="rId7" imgW="1993900" imgH="330200" progId="Equation.3">
                  <p:embed/>
                  <p:pic>
                    <p:nvPicPr>
                      <p:cNvPr id="3789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860800"/>
                        <a:ext cx="3305175" cy="438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8"/>
          <p:cNvSpPr txBox="1">
            <a:spLocks noChangeArrowheads="1"/>
          </p:cNvSpPr>
          <p:nvPr/>
        </p:nvSpPr>
        <p:spPr bwMode="auto">
          <a:xfrm>
            <a:off x="284163" y="4773612"/>
            <a:ext cx="8928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Char char="•"/>
            </a:pPr>
            <a:r>
              <a:rPr lang="en-US" altLang="zh-CN" sz="2000" dirty="0">
                <a:latin typeface="楷体_GB2312" pitchFamily="49" charset="-122"/>
                <a:ea typeface="楷体_GB2312" pitchFamily="49" charset="-122"/>
              </a:rPr>
              <a:t> </a:t>
            </a:r>
            <a:r>
              <a:rPr lang="en-US" altLang="zh-CN" sz="2000" u="sng" dirty="0">
                <a:latin typeface="华文新魏" panose="02010800040101010101" pitchFamily="2" charset="-122"/>
                <a:ea typeface="华文新魏" panose="02010800040101010101" pitchFamily="2" charset="-122"/>
              </a:rPr>
              <a:t>P</a:t>
            </a:r>
            <a:r>
              <a:rPr lang="en-US" altLang="zh-CN" sz="2000" dirty="0">
                <a:latin typeface="华文新魏" panose="02010800040101010101" pitchFamily="2" charset="-122"/>
                <a:ea typeface="华文新魏" panose="02010800040101010101" pitchFamily="2" charset="-122"/>
              </a:rPr>
              <a:t>X</a:t>
            </a:r>
            <a:r>
              <a:rPr lang="zh-CN" altLang="en-US" sz="2000" dirty="0">
                <a:latin typeface="华文新魏" panose="02010800040101010101" pitchFamily="2" charset="-122"/>
                <a:ea typeface="华文新魏" panose="02010800040101010101" pitchFamily="2" charset="-122"/>
              </a:rPr>
              <a:t>是</a:t>
            </a:r>
            <a:r>
              <a:rPr lang="en-US" altLang="zh-CN" sz="2000" dirty="0">
                <a:latin typeface="华文新魏" panose="02010800040101010101" pitchFamily="2" charset="-122"/>
                <a:ea typeface="华文新魏" panose="02010800040101010101" pitchFamily="2" charset="-122"/>
              </a:rPr>
              <a:t>X</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a:latin typeface="华文新魏" panose="02010800040101010101" pitchFamily="2" charset="-122"/>
                <a:ea typeface="华文新魏" panose="02010800040101010101" pitchFamily="2" charset="-122"/>
              </a:rPr>
              <a:t>U</a:t>
            </a:r>
            <a:r>
              <a:rPr lang="zh-CN" altLang="en-US" sz="2000" dirty="0">
                <a:latin typeface="华文新魏" panose="02010800040101010101" pitchFamily="2" charset="-122"/>
                <a:ea typeface="华文新魏" panose="02010800040101010101" pitchFamily="2" charset="-122"/>
              </a:rPr>
              <a:t>上必然被分类的那些元素的集合，即</a:t>
            </a:r>
            <a:r>
              <a:rPr lang="zh-CN" altLang="en-US" sz="1800" dirty="0">
                <a:latin typeface="华文新魏" panose="02010800040101010101" pitchFamily="2" charset="-122"/>
                <a:ea typeface="华文新魏" panose="02010800040101010101" pitchFamily="2" charset="-122"/>
              </a:rPr>
              <a:t>包含在</a:t>
            </a:r>
            <a:r>
              <a:rPr lang="en-US" altLang="zh-CN" sz="1800" dirty="0">
                <a:latin typeface="华文新魏" panose="02010800040101010101" pitchFamily="2" charset="-122"/>
                <a:ea typeface="华文新魏" panose="02010800040101010101" pitchFamily="2" charset="-122"/>
              </a:rPr>
              <a:t>X</a:t>
            </a:r>
            <a:r>
              <a:rPr lang="zh-CN" altLang="en-US" sz="1800" dirty="0">
                <a:latin typeface="华文新魏" panose="02010800040101010101" pitchFamily="2" charset="-122"/>
                <a:ea typeface="华文新魏" panose="02010800040101010101" pitchFamily="2" charset="-122"/>
              </a:rPr>
              <a:t>内的最大可定义集</a:t>
            </a:r>
            <a:r>
              <a:rPr lang="zh-CN" altLang="en-US" sz="2000" dirty="0">
                <a:latin typeface="华文新魏" panose="02010800040101010101" pitchFamily="2" charset="-122"/>
                <a:ea typeface="华文新魏" panose="02010800040101010101" pitchFamily="2" charset="-122"/>
              </a:rPr>
              <a:t>；</a:t>
            </a:r>
          </a:p>
          <a:p>
            <a:pPr algn="just" eaLnBrk="1" hangingPunct="1">
              <a:spcBef>
                <a:spcPct val="50000"/>
              </a:spcBef>
              <a:buClrTx/>
              <a:buSzTx/>
              <a:buFontTx/>
              <a:buChar char="•"/>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X</a:t>
            </a:r>
            <a:r>
              <a:rPr lang="zh-CN" altLang="en-US" sz="2000" dirty="0">
                <a:latin typeface="华文新魏" panose="02010800040101010101" pitchFamily="2" charset="-122"/>
                <a:ea typeface="华文新魏" panose="02010800040101010101" pitchFamily="2" charset="-122"/>
              </a:rPr>
              <a:t>是</a:t>
            </a:r>
            <a:r>
              <a:rPr lang="en-US" altLang="zh-CN" sz="2000" dirty="0">
                <a:latin typeface="华文新魏" panose="02010800040101010101" pitchFamily="2" charset="-122"/>
                <a:ea typeface="华文新魏" panose="02010800040101010101" pitchFamily="2" charset="-122"/>
              </a:rPr>
              <a:t>U</a:t>
            </a:r>
            <a:r>
              <a:rPr lang="zh-CN" altLang="en-US" sz="2000" dirty="0">
                <a:latin typeface="华文新魏" panose="02010800040101010101" pitchFamily="2" charset="-122"/>
                <a:ea typeface="华文新魏" panose="02010800040101010101" pitchFamily="2" charset="-122"/>
              </a:rPr>
              <a:t>上可能被分类的那些元素的集合，即包含</a:t>
            </a:r>
            <a:r>
              <a:rPr lang="en-US" altLang="zh-CN" sz="2000" dirty="0">
                <a:latin typeface="华文新魏" panose="02010800040101010101" pitchFamily="2" charset="-122"/>
                <a:ea typeface="华文新魏" panose="02010800040101010101" pitchFamily="2" charset="-122"/>
              </a:rPr>
              <a:t>X</a:t>
            </a:r>
            <a:r>
              <a:rPr lang="zh-CN" altLang="en-US" sz="2000" dirty="0">
                <a:latin typeface="华文新魏" panose="02010800040101010101" pitchFamily="2" charset="-122"/>
                <a:ea typeface="华文新魏" panose="02010800040101010101" pitchFamily="2" charset="-122"/>
              </a:rPr>
              <a:t>的最小可定义集。</a:t>
            </a:r>
          </a:p>
          <a:p>
            <a:pPr algn="just" eaLnBrk="1" hangingPunct="1">
              <a:spcBef>
                <a:spcPct val="50000"/>
              </a:spcBef>
              <a:buClrTx/>
              <a:buSzTx/>
              <a:buFontTx/>
              <a:buChar char="•"/>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Bnd</a:t>
            </a:r>
            <a:r>
              <a:rPr lang="en-US" altLang="zh-CN" sz="2000" dirty="0">
                <a:latin typeface="华文新魏" panose="02010800040101010101" pitchFamily="2" charset="-122"/>
                <a:ea typeface="华文新魏" panose="02010800040101010101" pitchFamily="2" charset="-122"/>
              </a:rPr>
              <a:t>(X)</a:t>
            </a:r>
            <a:r>
              <a:rPr lang="zh-CN" altLang="en-US" sz="2000" dirty="0">
                <a:latin typeface="华文新魏" panose="02010800040101010101" pitchFamily="2" charset="-122"/>
                <a:ea typeface="华文新魏" panose="02010800040101010101" pitchFamily="2" charset="-122"/>
              </a:rPr>
              <a:t>是既不能在</a:t>
            </a:r>
            <a:r>
              <a:rPr lang="en-US" altLang="zh-CN" sz="2000" dirty="0">
                <a:latin typeface="华文新魏" panose="02010800040101010101" pitchFamily="2" charset="-122"/>
                <a:ea typeface="华文新魏" panose="02010800040101010101" pitchFamily="2" charset="-122"/>
              </a:rPr>
              <a:t>X</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a:latin typeface="华文新魏" panose="02010800040101010101" pitchFamily="2" charset="-122"/>
                <a:ea typeface="华文新魏" panose="02010800040101010101" pitchFamily="2" charset="-122"/>
              </a:rPr>
              <a:t>U</a:t>
            </a:r>
            <a:r>
              <a:rPr lang="zh-CN" altLang="en-US" sz="2000" dirty="0">
                <a:latin typeface="华文新魏" panose="02010800040101010101" pitchFamily="2" charset="-122"/>
                <a:ea typeface="华文新魏" panose="02010800040101010101" pitchFamily="2" charset="-122"/>
              </a:rPr>
              <a:t>上被分类，又不能在</a:t>
            </a:r>
            <a:r>
              <a:rPr lang="en-US" altLang="zh-CN" sz="2000" dirty="0">
                <a:latin typeface="华文新魏" panose="02010800040101010101" pitchFamily="2" charset="-122"/>
                <a:ea typeface="华文新魏" panose="02010800040101010101" pitchFamily="2" charset="-122"/>
              </a:rPr>
              <a:t>U-X</a:t>
            </a:r>
            <a:r>
              <a:rPr lang="zh-CN" altLang="en-US" sz="2000" dirty="0">
                <a:latin typeface="华文新魏" panose="02010800040101010101" pitchFamily="2" charset="-122"/>
                <a:ea typeface="华文新魏" panose="02010800040101010101" pitchFamily="2" charset="-122"/>
              </a:rPr>
              <a:t>上被分类的那些元素的集合。</a:t>
            </a:r>
          </a:p>
        </p:txBody>
      </p:sp>
      <p:graphicFrame>
        <p:nvGraphicFramePr>
          <p:cNvPr id="37895" name="Object 9"/>
          <p:cNvGraphicFramePr>
            <a:graphicFrameLocks noChangeAspect="1"/>
          </p:cNvGraphicFramePr>
          <p:nvPr/>
        </p:nvGraphicFramePr>
        <p:xfrm>
          <a:off x="395288" y="5256213"/>
          <a:ext cx="260350" cy="358775"/>
        </p:xfrm>
        <a:graphic>
          <a:graphicData uri="http://schemas.openxmlformats.org/presentationml/2006/ole">
            <mc:AlternateContent xmlns:mc="http://schemas.openxmlformats.org/markup-compatibility/2006">
              <mc:Choice xmlns:v="urn:schemas-microsoft-com:vml" Requires="v">
                <p:oleObj spid="_x0000_s152657" name="Equation" r:id="rId9" imgW="126780" imgH="164814" progId="Equation.DSMT4">
                  <p:embed/>
                </p:oleObj>
              </mc:Choice>
              <mc:Fallback>
                <p:oleObj name="Equation" r:id="rId9" imgW="126780" imgH="164814" progId="Equation.DSMT4">
                  <p:embed/>
                  <p:pic>
                    <p:nvPicPr>
                      <p:cNvPr id="3789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256213"/>
                        <a:ext cx="2603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460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4"/>
          <p:cNvSpPr>
            <a:spLocks noGrp="1"/>
          </p:cNvSpPr>
          <p:nvPr>
            <p:ph type="dt" sz="quarter" idx="10"/>
          </p:nvPr>
        </p:nvSpPr>
        <p:spPr/>
        <p:txBody>
          <a:bodyPr/>
          <a:lstStyle/>
          <a:p>
            <a:pPr>
              <a:defRPr/>
            </a:pPr>
            <a:fld id="{2811288C-6005-4A6D-B166-BF137B85CC39}" type="datetime1">
              <a:rPr lang="zh-CN" altLang="en-US"/>
              <a:pPr>
                <a:defRPr/>
              </a:pPr>
              <a:t>2017/10/23</a:t>
            </a:fld>
            <a:endParaRPr lang="en-US" altLang="zh-CN"/>
          </a:p>
        </p:txBody>
      </p:sp>
      <p:sp>
        <p:nvSpPr>
          <p:cNvPr id="3891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D288AE-643E-493F-BEEF-1DC9423F302D}" type="slidenum">
              <a:rPr lang="en-US" altLang="zh-CN" sz="1000" smtClean="0"/>
              <a:pPr>
                <a:spcBef>
                  <a:spcPct val="0"/>
                </a:spcBef>
                <a:buClrTx/>
                <a:buSzTx/>
                <a:buFontTx/>
                <a:buNone/>
              </a:pPr>
              <a:t>115</a:t>
            </a:fld>
            <a:endParaRPr lang="en-US" altLang="zh-CN" sz="1000" smtClean="0"/>
          </a:p>
        </p:txBody>
      </p:sp>
      <p:sp>
        <p:nvSpPr>
          <p:cNvPr id="38916" name="Rectangle 2"/>
          <p:cNvSpPr>
            <a:spLocks noGrp="1" noChangeArrowheads="1"/>
          </p:cNvSpPr>
          <p:nvPr>
            <p:ph type="title"/>
          </p:nvPr>
        </p:nvSpPr>
        <p:spPr>
          <a:xfrm>
            <a:off x="683568" y="781051"/>
            <a:ext cx="7543800" cy="855662"/>
          </a:xfrm>
        </p:spPr>
        <p:txBody>
          <a:bodyPr/>
          <a:lstStyle/>
          <a:p>
            <a:pPr algn="ctr" eaLnBrk="1" hangingPunct="1"/>
            <a:r>
              <a:rPr lang="en-US" altLang="ja-JP" dirty="0" smtClean="0">
                <a:solidFill>
                  <a:srgbClr val="2E08CE"/>
                </a:solidFill>
              </a:rPr>
              <a:t>Information Systems/Tables</a:t>
            </a:r>
          </a:p>
        </p:txBody>
      </p:sp>
      <p:graphicFrame>
        <p:nvGraphicFramePr>
          <p:cNvPr id="38918" name="Object 4"/>
          <p:cNvGraphicFramePr>
            <a:graphicFrameLocks noGrp="1" noChangeAspect="1"/>
          </p:cNvGraphicFramePr>
          <p:nvPr>
            <p:ph sz="half" idx="4294967295"/>
          </p:nvPr>
        </p:nvGraphicFramePr>
        <p:xfrm>
          <a:off x="0" y="2133600"/>
          <a:ext cx="3810000" cy="3810000"/>
        </p:xfrm>
        <a:graphic>
          <a:graphicData uri="http://schemas.openxmlformats.org/presentationml/2006/ole">
            <mc:AlternateContent xmlns:mc="http://schemas.openxmlformats.org/markup-compatibility/2006">
              <mc:Choice xmlns:v="urn:schemas-microsoft-com:vml" Requires="v">
                <p:oleObj spid="_x0000_s153651" name="Room" r:id="rId4" imgW="1080000" imgH="1080000" progId="ComicChat.Room.1">
                  <p:embed/>
                </p:oleObj>
              </mc:Choice>
              <mc:Fallback>
                <p:oleObj name="Room" r:id="rId4" imgW="1080000" imgH="1080000" progId="ComicChat.Room.1">
                  <p:embed/>
                  <p:pic>
                    <p:nvPicPr>
                      <p:cNvPr id="389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336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Rectangle 8"/>
          <p:cNvSpPr>
            <a:spLocks noChangeArrowheads="1"/>
          </p:cNvSpPr>
          <p:nvPr/>
        </p:nvSpPr>
        <p:spPr bwMode="auto">
          <a:xfrm>
            <a:off x="914400" y="2035434"/>
            <a:ext cx="2971800" cy="4038600"/>
          </a:xfrm>
          <a:prstGeom prst="rect">
            <a:avLst/>
          </a:prstGeom>
          <a:solidFill>
            <a:schemeClr val="accent1"/>
          </a:solidFill>
          <a:ln w="38100">
            <a:solidFill>
              <a:srgbClr val="008000"/>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8923" name="Text Box 9"/>
          <p:cNvSpPr txBox="1">
            <a:spLocks noChangeArrowheads="1"/>
          </p:cNvSpPr>
          <p:nvPr/>
        </p:nvSpPr>
        <p:spPr bwMode="auto">
          <a:xfrm>
            <a:off x="990600" y="2209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dirty="0">
                <a:latin typeface="Times New Roman" panose="02020603050405020304" pitchFamily="18" charset="0"/>
                <a:ea typeface="MS PGothic" panose="020B0600070205080204" pitchFamily="34" charset="-128"/>
              </a:rPr>
              <a:t>         </a:t>
            </a:r>
            <a:r>
              <a:rPr lang="en-US" altLang="ja-JP" sz="2400" b="0" dirty="0">
                <a:latin typeface="Times New Roman" panose="02020603050405020304" pitchFamily="18" charset="0"/>
                <a:ea typeface="MS PGothic" panose="020B0600070205080204" pitchFamily="34" charset="-128"/>
              </a:rPr>
              <a:t>Age      LEMS</a:t>
            </a:r>
          </a:p>
        </p:txBody>
      </p:sp>
      <p:sp>
        <p:nvSpPr>
          <p:cNvPr id="38924" name="Text Box 10"/>
          <p:cNvSpPr txBox="1">
            <a:spLocks noChangeArrowheads="1"/>
          </p:cNvSpPr>
          <p:nvPr/>
        </p:nvSpPr>
        <p:spPr bwMode="auto">
          <a:xfrm>
            <a:off x="990600" y="2895600"/>
            <a:ext cx="27432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x１   16-30      50</a:t>
            </a:r>
          </a:p>
          <a:p>
            <a:pPr eaLnBrk="1" hangingPunct="1">
              <a:lnSpc>
                <a:spcPct val="5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x2    16-30      0</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x3    31-45     1-25</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x4    31-45     1-25</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x5    46-60     26-49</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x6    16-30     26-49</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x7    46-60     26-49</a:t>
            </a:r>
          </a:p>
        </p:txBody>
      </p:sp>
      <p:sp>
        <p:nvSpPr>
          <p:cNvPr id="38925" name="Line 11"/>
          <p:cNvSpPr>
            <a:spLocks noChangeShapeType="1"/>
          </p:cNvSpPr>
          <p:nvPr/>
        </p:nvSpPr>
        <p:spPr bwMode="auto">
          <a:xfrm>
            <a:off x="838200" y="2667000"/>
            <a:ext cx="2971800" cy="1588"/>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12"/>
          <p:cNvSpPr>
            <a:spLocks noChangeShapeType="1"/>
          </p:cNvSpPr>
          <p:nvPr/>
        </p:nvSpPr>
        <p:spPr bwMode="auto">
          <a:xfrm>
            <a:off x="15240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3"/>
          <p:cNvSpPr>
            <a:spLocks noChangeShapeType="1"/>
          </p:cNvSpPr>
          <p:nvPr/>
        </p:nvSpPr>
        <p:spPr bwMode="auto">
          <a:xfrm>
            <a:off x="25908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60470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4"/>
          <p:cNvSpPr>
            <a:spLocks noGrp="1"/>
          </p:cNvSpPr>
          <p:nvPr>
            <p:ph type="dt" sz="quarter" idx="10"/>
          </p:nvPr>
        </p:nvSpPr>
        <p:spPr/>
        <p:txBody>
          <a:bodyPr/>
          <a:lstStyle/>
          <a:p>
            <a:pPr>
              <a:defRPr/>
            </a:pPr>
            <a:fld id="{B20B96BD-4EB8-401E-9232-4EC4F7D0E2F6}" type="datetime1">
              <a:rPr lang="zh-CN" altLang="en-US"/>
              <a:pPr>
                <a:defRPr/>
              </a:pPr>
              <a:t>2017/10/23</a:t>
            </a:fld>
            <a:endParaRPr lang="en-US" altLang="zh-CN"/>
          </a:p>
        </p:txBody>
      </p:sp>
      <p:sp>
        <p:nvSpPr>
          <p:cNvPr id="4096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933EA6-AD0D-4C6B-B0E3-BA0A0D9D328B}" type="slidenum">
              <a:rPr lang="en-US" altLang="zh-CN" sz="1000" smtClean="0"/>
              <a:pPr>
                <a:spcBef>
                  <a:spcPct val="0"/>
                </a:spcBef>
                <a:buClrTx/>
                <a:buSzTx/>
                <a:buFontTx/>
                <a:buNone/>
              </a:pPr>
              <a:t>116</a:t>
            </a:fld>
            <a:endParaRPr lang="en-US" altLang="zh-CN" sz="1000" smtClean="0"/>
          </a:p>
        </p:txBody>
      </p:sp>
      <p:sp>
        <p:nvSpPr>
          <p:cNvPr id="40964" name="Rectangle 2"/>
          <p:cNvSpPr>
            <a:spLocks noGrp="1" noChangeArrowheads="1"/>
          </p:cNvSpPr>
          <p:nvPr>
            <p:ph type="title"/>
          </p:nvPr>
        </p:nvSpPr>
        <p:spPr>
          <a:xfrm>
            <a:off x="457200" y="785664"/>
            <a:ext cx="7543800" cy="890736"/>
          </a:xfrm>
        </p:spPr>
        <p:txBody>
          <a:bodyPr/>
          <a:lstStyle/>
          <a:p>
            <a:pPr algn="ctr" eaLnBrk="1" hangingPunct="1"/>
            <a:r>
              <a:rPr lang="en-US" altLang="ja-JP" dirty="0" smtClean="0">
                <a:solidFill>
                  <a:srgbClr val="2E08CE"/>
                </a:solidFill>
              </a:rPr>
              <a:t>Decision Systems/Tables</a:t>
            </a:r>
          </a:p>
        </p:txBody>
      </p:sp>
      <p:graphicFrame>
        <p:nvGraphicFramePr>
          <p:cNvPr id="40966" name="Object 4"/>
          <p:cNvGraphicFramePr>
            <a:graphicFrameLocks noGrp="1" noChangeAspect="1"/>
          </p:cNvGraphicFramePr>
          <p:nvPr>
            <p:ph sz="half" idx="4294967295"/>
          </p:nvPr>
        </p:nvGraphicFramePr>
        <p:xfrm>
          <a:off x="457200" y="1800225"/>
          <a:ext cx="3201988" cy="4086225"/>
        </p:xfrm>
        <a:graphic>
          <a:graphicData uri="http://schemas.openxmlformats.org/presentationml/2006/ole">
            <mc:AlternateContent xmlns:mc="http://schemas.openxmlformats.org/markup-compatibility/2006">
              <mc:Choice xmlns:v="urn:schemas-microsoft-com:vml" Requires="v">
                <p:oleObj spid="_x0000_s154665" name="Room" r:id="rId4" imgW="1080000" imgH="1080000" progId="ComicChat.Room.1">
                  <p:embed/>
                </p:oleObj>
              </mc:Choice>
              <mc:Fallback>
                <p:oleObj name="Room" r:id="rId4" imgW="1080000" imgH="1080000" progId="ComicChat.Room.1">
                  <p:embed/>
                  <p:pic>
                    <p:nvPicPr>
                      <p:cNvPr id="409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00225"/>
                        <a:ext cx="32019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5"/>
          <p:cNvSpPr>
            <a:spLocks noChangeArrowheads="1"/>
          </p:cNvSpPr>
          <p:nvPr/>
        </p:nvSpPr>
        <p:spPr bwMode="auto">
          <a:xfrm>
            <a:off x="609600" y="2057400"/>
            <a:ext cx="3733800" cy="4038600"/>
          </a:xfrm>
          <a:prstGeom prst="rect">
            <a:avLst/>
          </a:prstGeom>
          <a:solidFill>
            <a:schemeClr val="accent1"/>
          </a:solidFill>
          <a:ln w="38100">
            <a:solidFill>
              <a:srgbClr val="008000"/>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0968" name="Text Box 6"/>
          <p:cNvSpPr txBox="1">
            <a:spLocks noChangeArrowheads="1"/>
          </p:cNvSpPr>
          <p:nvPr/>
        </p:nvSpPr>
        <p:spPr bwMode="auto">
          <a:xfrm>
            <a:off x="609600" y="2209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          </a:t>
            </a:r>
            <a:r>
              <a:rPr lang="en-US" altLang="ja-JP" sz="2400" b="0">
                <a:latin typeface="Times New Roman" panose="02020603050405020304" pitchFamily="18" charset="0"/>
                <a:ea typeface="MS PGothic" panose="020B0600070205080204" pitchFamily="34" charset="-128"/>
              </a:rPr>
              <a:t>Age      LEMS    Walk</a:t>
            </a:r>
          </a:p>
        </p:txBody>
      </p:sp>
      <p:sp>
        <p:nvSpPr>
          <p:cNvPr id="40969" name="Text Box 7"/>
          <p:cNvSpPr txBox="1">
            <a:spLocks noChangeArrowheads="1"/>
          </p:cNvSpPr>
          <p:nvPr/>
        </p:nvSpPr>
        <p:spPr bwMode="auto">
          <a:xfrm>
            <a:off x="762000" y="2895600"/>
            <a:ext cx="3429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x１   16-30      50        yes     </a:t>
            </a:r>
          </a:p>
          <a:p>
            <a:pPr eaLnBrk="1" hangingPunct="1">
              <a:lnSpc>
                <a:spcPct val="5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x2    16-30      0            no             </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x3    31-45     1-25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x4    31-45     1-25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x5    46-60     26-49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x6    16-30     26-49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x7    46-60     26-49      no</a:t>
            </a:r>
          </a:p>
        </p:txBody>
      </p:sp>
      <p:sp>
        <p:nvSpPr>
          <p:cNvPr id="40970" name="Line 8"/>
          <p:cNvSpPr>
            <a:spLocks noChangeShapeType="1"/>
          </p:cNvSpPr>
          <p:nvPr/>
        </p:nvSpPr>
        <p:spPr bwMode="auto">
          <a:xfrm>
            <a:off x="609600" y="2667000"/>
            <a:ext cx="38100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9"/>
          <p:cNvSpPr>
            <a:spLocks noChangeShapeType="1"/>
          </p:cNvSpPr>
          <p:nvPr/>
        </p:nvSpPr>
        <p:spPr bwMode="auto">
          <a:xfrm>
            <a:off x="12954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0"/>
          <p:cNvSpPr>
            <a:spLocks noChangeShapeType="1"/>
          </p:cNvSpPr>
          <p:nvPr/>
        </p:nvSpPr>
        <p:spPr bwMode="auto">
          <a:xfrm>
            <a:off x="23622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1"/>
          <p:cNvSpPr>
            <a:spLocks noChangeShapeType="1"/>
          </p:cNvSpPr>
          <p:nvPr/>
        </p:nvSpPr>
        <p:spPr bwMode="auto">
          <a:xfrm>
            <a:off x="34290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43689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quarter" idx="10"/>
          </p:nvPr>
        </p:nvSpPr>
        <p:spPr/>
        <p:txBody>
          <a:bodyPr/>
          <a:lstStyle/>
          <a:p>
            <a:pPr>
              <a:defRPr/>
            </a:pPr>
            <a:fld id="{E324A9F5-45C4-4701-8570-38126B050828}" type="datetime1">
              <a:rPr lang="zh-CN" altLang="en-US"/>
              <a:pPr>
                <a:defRPr/>
              </a:pPr>
              <a:t>2017/10/23</a:t>
            </a:fld>
            <a:endParaRPr lang="en-US" altLang="zh-CN"/>
          </a:p>
        </p:txBody>
      </p:sp>
      <p:sp>
        <p:nvSpPr>
          <p:cNvPr id="430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4F771C-F75A-417D-A4C9-95192E287C30}" type="slidenum">
              <a:rPr lang="en-US" altLang="zh-CN" sz="1000" smtClean="0"/>
              <a:pPr>
                <a:spcBef>
                  <a:spcPct val="0"/>
                </a:spcBef>
                <a:buClrTx/>
                <a:buSzTx/>
                <a:buFontTx/>
                <a:buNone/>
              </a:pPr>
              <a:t>117</a:t>
            </a:fld>
            <a:endParaRPr lang="en-US" altLang="zh-CN" sz="1000" smtClean="0"/>
          </a:p>
        </p:txBody>
      </p:sp>
      <p:sp>
        <p:nvSpPr>
          <p:cNvPr id="43012" name="Rectangle 2"/>
          <p:cNvSpPr>
            <a:spLocks noGrp="1" noChangeArrowheads="1"/>
          </p:cNvSpPr>
          <p:nvPr>
            <p:ph type="title"/>
          </p:nvPr>
        </p:nvSpPr>
        <p:spPr>
          <a:xfrm>
            <a:off x="533400" y="605337"/>
            <a:ext cx="7772400" cy="1143000"/>
          </a:xfrm>
        </p:spPr>
        <p:txBody>
          <a:bodyPr/>
          <a:lstStyle/>
          <a:p>
            <a:pPr algn="ctr" eaLnBrk="1" hangingPunct="1"/>
            <a:r>
              <a:rPr lang="zh-CN" altLang="en-US" sz="3600" dirty="0" smtClean="0">
                <a:solidFill>
                  <a:srgbClr val="2E08CE"/>
                </a:solidFill>
                <a:ea typeface="华文新魏" panose="02010800040101010101" pitchFamily="2" charset="-122"/>
              </a:rPr>
              <a:t>不可区分性实例</a:t>
            </a:r>
            <a:r>
              <a:rPr lang="en-US" altLang="ja-JP" sz="3600" dirty="0" smtClean="0">
                <a:solidFill>
                  <a:srgbClr val="2E08CE"/>
                </a:solidFill>
              </a:rPr>
              <a:t> Indiscernibility</a:t>
            </a:r>
          </a:p>
        </p:txBody>
      </p:sp>
      <p:sp>
        <p:nvSpPr>
          <p:cNvPr id="43013" name="Rectangle 3"/>
          <p:cNvSpPr>
            <a:spLocks noGrp="1" noChangeArrowheads="1"/>
          </p:cNvSpPr>
          <p:nvPr>
            <p:ph type="body" sz="half" idx="2"/>
          </p:nvPr>
        </p:nvSpPr>
        <p:spPr>
          <a:xfrm>
            <a:off x="4648200" y="2057400"/>
            <a:ext cx="4267200" cy="4648200"/>
          </a:xfrm>
        </p:spPr>
        <p:txBody>
          <a:bodyPr/>
          <a:lstStyle/>
          <a:p>
            <a:pPr eaLnBrk="1" hangingPunct="1">
              <a:lnSpc>
                <a:spcPct val="90000"/>
              </a:lnSpc>
            </a:pPr>
            <a:r>
              <a:rPr lang="en-US" altLang="ja-JP" sz="2600" dirty="0" smtClean="0"/>
              <a:t>The non-empty subsets of the condition attributes are </a:t>
            </a:r>
            <a:r>
              <a:rPr lang="en-US" altLang="ja-JP" sz="2600" i="1" dirty="0" smtClean="0"/>
              <a:t>{Age}, {LEMS},</a:t>
            </a:r>
            <a:r>
              <a:rPr lang="en-US" altLang="ja-JP" sz="2600" dirty="0" smtClean="0"/>
              <a:t> and </a:t>
            </a:r>
            <a:r>
              <a:rPr lang="en-US" altLang="ja-JP" sz="2600" i="1" dirty="0" smtClean="0"/>
              <a:t>{Age, LEMS}.</a:t>
            </a:r>
          </a:p>
          <a:p>
            <a:pPr eaLnBrk="1" hangingPunct="1">
              <a:lnSpc>
                <a:spcPct val="90000"/>
              </a:lnSpc>
            </a:pPr>
            <a:r>
              <a:rPr lang="en-US" altLang="ja-JP" sz="2600" i="1" dirty="0" smtClean="0"/>
              <a:t>IND({Age}) = {{x1,x2,x6}, {x3,x4}, {x5,x7}}</a:t>
            </a:r>
          </a:p>
          <a:p>
            <a:pPr eaLnBrk="1" hangingPunct="1">
              <a:lnSpc>
                <a:spcPct val="90000"/>
              </a:lnSpc>
            </a:pPr>
            <a:r>
              <a:rPr lang="en-US" altLang="ja-JP" sz="2600" i="1" dirty="0" smtClean="0"/>
              <a:t>IND({LEMS}) = {{x1}, {x2}, {x3,x4}, {x5,x6,x7}}</a:t>
            </a:r>
          </a:p>
          <a:p>
            <a:pPr eaLnBrk="1" hangingPunct="1">
              <a:lnSpc>
                <a:spcPct val="90000"/>
              </a:lnSpc>
            </a:pPr>
            <a:r>
              <a:rPr lang="en-US" altLang="ja-JP" sz="2600" i="1" dirty="0" smtClean="0"/>
              <a:t>IND({</a:t>
            </a:r>
            <a:r>
              <a:rPr lang="en-US" altLang="ja-JP" sz="2600" i="1" dirty="0" err="1" smtClean="0"/>
              <a:t>Age,LEMS</a:t>
            </a:r>
            <a:r>
              <a:rPr lang="en-US" altLang="ja-JP" sz="2600" i="1" dirty="0" smtClean="0"/>
              <a:t>}) = {{x1}, {x2}, {x3,x4}, {x5,x7}, {x6}}. </a:t>
            </a:r>
          </a:p>
        </p:txBody>
      </p:sp>
      <p:graphicFrame>
        <p:nvGraphicFramePr>
          <p:cNvPr id="43014" name="Object 4"/>
          <p:cNvGraphicFramePr>
            <a:graphicFrameLocks noGrp="1" noChangeAspect="1"/>
          </p:cNvGraphicFramePr>
          <p:nvPr>
            <p:ph sz="half" idx="4294967295"/>
          </p:nvPr>
        </p:nvGraphicFramePr>
        <p:xfrm>
          <a:off x="457200" y="1800225"/>
          <a:ext cx="3201988" cy="4086225"/>
        </p:xfrm>
        <a:graphic>
          <a:graphicData uri="http://schemas.openxmlformats.org/presentationml/2006/ole">
            <mc:AlternateContent xmlns:mc="http://schemas.openxmlformats.org/markup-compatibility/2006">
              <mc:Choice xmlns:v="urn:schemas-microsoft-com:vml" Requires="v">
                <p:oleObj spid="_x0000_s155669" name="Room" r:id="rId4" imgW="1080000" imgH="1080000" progId="ComicChat.Room.1">
                  <p:embed/>
                </p:oleObj>
              </mc:Choice>
              <mc:Fallback>
                <p:oleObj name="Room" r:id="rId4" imgW="1080000" imgH="1080000" progId="ComicChat.Room.1">
                  <p:embed/>
                  <p:pic>
                    <p:nvPicPr>
                      <p:cNvPr id="430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00225"/>
                        <a:ext cx="32019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Rectangle 5"/>
          <p:cNvSpPr>
            <a:spLocks noChangeArrowheads="1"/>
          </p:cNvSpPr>
          <p:nvPr/>
        </p:nvSpPr>
        <p:spPr bwMode="auto">
          <a:xfrm>
            <a:off x="609600" y="2057400"/>
            <a:ext cx="3733800" cy="4038600"/>
          </a:xfrm>
          <a:prstGeom prst="rect">
            <a:avLst/>
          </a:prstGeom>
          <a:solidFill>
            <a:schemeClr val="accent1"/>
          </a:solidFill>
          <a:ln w="38100">
            <a:solidFill>
              <a:srgbClr val="008000"/>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3016" name="Text Box 6"/>
          <p:cNvSpPr txBox="1">
            <a:spLocks noChangeArrowheads="1"/>
          </p:cNvSpPr>
          <p:nvPr/>
        </p:nvSpPr>
        <p:spPr bwMode="auto">
          <a:xfrm>
            <a:off x="609600" y="2209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          </a:t>
            </a:r>
            <a:r>
              <a:rPr lang="en-US" altLang="ja-JP" sz="2400" b="0">
                <a:latin typeface="Times New Roman" panose="02020603050405020304" pitchFamily="18" charset="0"/>
                <a:ea typeface="MS PGothic" panose="020B0600070205080204" pitchFamily="34" charset="-128"/>
              </a:rPr>
              <a:t>Age      LEMS    Walk</a:t>
            </a:r>
          </a:p>
        </p:txBody>
      </p:sp>
      <p:sp>
        <p:nvSpPr>
          <p:cNvPr id="43017" name="Text Box 7"/>
          <p:cNvSpPr txBox="1">
            <a:spLocks noChangeArrowheads="1"/>
          </p:cNvSpPr>
          <p:nvPr/>
        </p:nvSpPr>
        <p:spPr bwMode="auto">
          <a:xfrm>
            <a:off x="762000" y="2895600"/>
            <a:ext cx="3429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x１   </a:t>
            </a:r>
            <a:r>
              <a:rPr lang="en-US" altLang="ja-JP" sz="2400" b="0">
                <a:solidFill>
                  <a:srgbClr val="008000"/>
                </a:solidFill>
                <a:latin typeface="Times New Roman" panose="02020603050405020304" pitchFamily="18" charset="0"/>
                <a:ea typeface="MS PGothic" panose="020B0600070205080204" pitchFamily="34" charset="-128"/>
              </a:rPr>
              <a:t>16-30 </a:t>
            </a:r>
            <a:r>
              <a:rPr lang="en-US" altLang="ja-JP" sz="2400" b="0">
                <a:latin typeface="Times New Roman" panose="02020603050405020304" pitchFamily="18" charset="0"/>
                <a:ea typeface="MS PGothic" panose="020B0600070205080204" pitchFamily="34" charset="-128"/>
              </a:rPr>
              <a:t>     </a:t>
            </a:r>
            <a:r>
              <a:rPr lang="en-US" altLang="ja-JP" sz="2400" b="0">
                <a:solidFill>
                  <a:srgbClr val="008000"/>
                </a:solidFill>
                <a:latin typeface="Times New Roman" panose="02020603050405020304" pitchFamily="18" charset="0"/>
                <a:ea typeface="MS PGothic" panose="020B0600070205080204" pitchFamily="34" charset="-128"/>
              </a:rPr>
              <a:t>50</a:t>
            </a:r>
            <a:r>
              <a:rPr lang="en-US" altLang="ja-JP" sz="2400" b="0">
                <a:latin typeface="Times New Roman" panose="02020603050405020304" pitchFamily="18" charset="0"/>
                <a:ea typeface="MS PGothic" panose="020B0600070205080204" pitchFamily="34" charset="-128"/>
              </a:rPr>
              <a:t>       yes      </a:t>
            </a:r>
          </a:p>
          <a:p>
            <a:pPr eaLnBrk="1" hangingPunct="1">
              <a:lnSpc>
                <a:spcPct val="5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x2    </a:t>
            </a:r>
            <a:r>
              <a:rPr lang="en-US" altLang="ja-JP" sz="2400" b="0">
                <a:solidFill>
                  <a:srgbClr val="008000"/>
                </a:solidFill>
                <a:latin typeface="Times New Roman" panose="02020603050405020304" pitchFamily="18" charset="0"/>
                <a:ea typeface="MS PGothic" panose="020B0600070205080204" pitchFamily="34" charset="-128"/>
              </a:rPr>
              <a:t>16-30</a:t>
            </a:r>
            <a:r>
              <a:rPr lang="en-US" altLang="ja-JP" sz="2400" b="0">
                <a:latin typeface="Times New Roman" panose="02020603050405020304" pitchFamily="18" charset="0"/>
                <a:ea typeface="MS PGothic" panose="020B0600070205080204" pitchFamily="34" charset="-128"/>
              </a:rPr>
              <a:t>      </a:t>
            </a:r>
            <a:r>
              <a:rPr lang="en-US" altLang="ja-JP" sz="2400" b="0">
                <a:solidFill>
                  <a:srgbClr val="CC3300"/>
                </a:solidFill>
                <a:latin typeface="Times New Roman" panose="02020603050405020304" pitchFamily="18" charset="0"/>
                <a:ea typeface="MS PGothic" panose="020B0600070205080204" pitchFamily="34" charset="-128"/>
              </a:rPr>
              <a:t>0</a:t>
            </a:r>
            <a:r>
              <a:rPr lang="en-US" altLang="ja-JP" sz="2400" b="0">
                <a:latin typeface="Times New Roman" panose="02020603050405020304" pitchFamily="18" charset="0"/>
                <a:ea typeface="MS PGothic" panose="020B0600070205080204" pitchFamily="34" charset="-128"/>
              </a:rPr>
              <a:t>            no             </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x3    </a:t>
            </a:r>
            <a:r>
              <a:rPr lang="en-US" altLang="ja-JP" sz="2400" b="0">
                <a:solidFill>
                  <a:srgbClr val="2C12CA"/>
                </a:solidFill>
                <a:latin typeface="Times New Roman" panose="02020603050405020304" pitchFamily="18" charset="0"/>
                <a:ea typeface="MS PGothic" panose="020B0600070205080204" pitchFamily="34" charset="-128"/>
              </a:rPr>
              <a:t>31-45 </a:t>
            </a:r>
            <a:r>
              <a:rPr lang="en-US" altLang="ja-JP" sz="2400" b="0">
                <a:latin typeface="Times New Roman" panose="02020603050405020304" pitchFamily="18" charset="0"/>
                <a:ea typeface="MS PGothic" panose="020B0600070205080204" pitchFamily="34" charset="-128"/>
              </a:rPr>
              <a:t>    </a:t>
            </a:r>
            <a:r>
              <a:rPr lang="en-US" altLang="ja-JP" sz="2400" b="0">
                <a:solidFill>
                  <a:srgbClr val="2C12CA"/>
                </a:solidFill>
                <a:latin typeface="Times New Roman" panose="02020603050405020304" pitchFamily="18" charset="0"/>
                <a:ea typeface="MS PGothic" panose="020B0600070205080204" pitchFamily="34" charset="-128"/>
              </a:rPr>
              <a:t>1-25</a:t>
            </a:r>
            <a:r>
              <a:rPr lang="en-US" altLang="ja-JP" sz="2400" b="0">
                <a:latin typeface="Times New Roman" panose="02020603050405020304" pitchFamily="18" charset="0"/>
                <a:ea typeface="MS PGothic" panose="020B0600070205080204" pitchFamily="34" charset="-128"/>
              </a:rPr>
              <a:t>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x4    </a:t>
            </a:r>
            <a:r>
              <a:rPr lang="en-US" altLang="ja-JP" sz="2400" b="0">
                <a:solidFill>
                  <a:srgbClr val="2C12CA"/>
                </a:solidFill>
                <a:latin typeface="Times New Roman" panose="02020603050405020304" pitchFamily="18" charset="0"/>
                <a:ea typeface="MS PGothic" panose="020B0600070205080204" pitchFamily="34" charset="-128"/>
              </a:rPr>
              <a:t>31-45</a:t>
            </a:r>
            <a:r>
              <a:rPr lang="en-US" altLang="ja-JP" sz="2400" b="0">
                <a:latin typeface="Times New Roman" panose="02020603050405020304" pitchFamily="18" charset="0"/>
                <a:ea typeface="MS PGothic" panose="020B0600070205080204" pitchFamily="34" charset="-128"/>
              </a:rPr>
              <a:t>     </a:t>
            </a:r>
            <a:r>
              <a:rPr lang="en-US" altLang="ja-JP" sz="2400" b="0">
                <a:solidFill>
                  <a:srgbClr val="2C12CA"/>
                </a:solidFill>
                <a:latin typeface="Times New Roman" panose="02020603050405020304" pitchFamily="18" charset="0"/>
                <a:ea typeface="MS PGothic" panose="020B0600070205080204" pitchFamily="34" charset="-128"/>
              </a:rPr>
              <a:t>1-25 </a:t>
            </a:r>
            <a:r>
              <a:rPr lang="en-US" altLang="ja-JP" sz="2400" b="0">
                <a:latin typeface="Times New Roman" panose="02020603050405020304" pitchFamily="18" charset="0"/>
                <a:ea typeface="MS PGothic" panose="020B0600070205080204" pitchFamily="34" charset="-128"/>
              </a:rPr>
              <a:t>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x5    46-60     26-49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x6    </a:t>
            </a:r>
            <a:r>
              <a:rPr lang="en-US" altLang="ja-JP" sz="2400" b="0">
                <a:solidFill>
                  <a:srgbClr val="008000"/>
                </a:solidFill>
                <a:latin typeface="Times New Roman" panose="02020603050405020304" pitchFamily="18" charset="0"/>
                <a:ea typeface="MS PGothic" panose="020B0600070205080204" pitchFamily="34" charset="-128"/>
              </a:rPr>
              <a:t>16-30 </a:t>
            </a:r>
            <a:r>
              <a:rPr lang="en-US" altLang="ja-JP" sz="2400" b="0">
                <a:latin typeface="Times New Roman" panose="02020603050405020304" pitchFamily="18" charset="0"/>
                <a:ea typeface="MS PGothic" panose="020B0600070205080204" pitchFamily="34" charset="-128"/>
              </a:rPr>
              <a:t>    26-49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x7    46-60</a:t>
            </a:r>
            <a:r>
              <a:rPr lang="en-US" altLang="ja-JP" sz="2400" b="0">
                <a:solidFill>
                  <a:srgbClr val="2C12CA"/>
                </a:solidFill>
                <a:latin typeface="Times New Roman" panose="02020603050405020304" pitchFamily="18" charset="0"/>
                <a:ea typeface="MS PGothic" panose="020B0600070205080204" pitchFamily="34" charset="-128"/>
              </a:rPr>
              <a:t> </a:t>
            </a:r>
            <a:r>
              <a:rPr lang="en-US" altLang="ja-JP" sz="2400" b="0">
                <a:latin typeface="Times New Roman" panose="02020603050405020304" pitchFamily="18" charset="0"/>
                <a:ea typeface="MS PGothic" panose="020B0600070205080204" pitchFamily="34" charset="-128"/>
              </a:rPr>
              <a:t>    26-49      no</a:t>
            </a:r>
          </a:p>
        </p:txBody>
      </p:sp>
      <p:sp>
        <p:nvSpPr>
          <p:cNvPr id="43018" name="Line 8"/>
          <p:cNvSpPr>
            <a:spLocks noChangeShapeType="1"/>
          </p:cNvSpPr>
          <p:nvPr/>
        </p:nvSpPr>
        <p:spPr bwMode="auto">
          <a:xfrm>
            <a:off x="609600" y="2667000"/>
            <a:ext cx="38100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9"/>
          <p:cNvSpPr>
            <a:spLocks noChangeShapeType="1"/>
          </p:cNvSpPr>
          <p:nvPr/>
        </p:nvSpPr>
        <p:spPr bwMode="auto">
          <a:xfrm>
            <a:off x="12954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10"/>
          <p:cNvSpPr>
            <a:spLocks noChangeShapeType="1"/>
          </p:cNvSpPr>
          <p:nvPr/>
        </p:nvSpPr>
        <p:spPr bwMode="auto">
          <a:xfrm>
            <a:off x="23622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1"/>
          <p:cNvSpPr>
            <a:spLocks noChangeShapeType="1"/>
          </p:cNvSpPr>
          <p:nvPr/>
        </p:nvSpPr>
        <p:spPr bwMode="auto">
          <a:xfrm>
            <a:off x="34290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0744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E60C63D-0986-40EB-8A3F-77982862D06E}" type="datetime1">
              <a:rPr lang="zh-CN" altLang="en-US"/>
              <a:pPr>
                <a:defRPr/>
              </a:pPr>
              <a:t>2017/10/23</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7EB47B-6238-4215-99FD-B57740BB6C29}" type="slidenum">
              <a:rPr lang="en-US" altLang="zh-CN" sz="1000" smtClean="0"/>
              <a:pPr>
                <a:spcBef>
                  <a:spcPct val="0"/>
                </a:spcBef>
                <a:buClrTx/>
                <a:buSzTx/>
                <a:buFontTx/>
                <a:buNone/>
              </a:pPr>
              <a:t>118</a:t>
            </a:fld>
            <a:endParaRPr lang="en-US" altLang="zh-CN" sz="1000" smtClean="0"/>
          </a:p>
        </p:txBody>
      </p:sp>
      <p:sp>
        <p:nvSpPr>
          <p:cNvPr id="45060" name="Rectangle 2"/>
          <p:cNvSpPr>
            <a:spLocks noGrp="1" noChangeArrowheads="1"/>
          </p:cNvSpPr>
          <p:nvPr>
            <p:ph type="title"/>
          </p:nvPr>
        </p:nvSpPr>
        <p:spPr>
          <a:xfrm>
            <a:off x="179512" y="695609"/>
            <a:ext cx="7772400" cy="1143000"/>
          </a:xfrm>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概念的边界</a:t>
            </a:r>
          </a:p>
        </p:txBody>
      </p:sp>
      <p:sp>
        <p:nvSpPr>
          <p:cNvPr id="45061" name="Text Box 5"/>
          <p:cNvSpPr txBox="1">
            <a:spLocks noChangeArrowheads="1"/>
          </p:cNvSpPr>
          <p:nvPr/>
        </p:nvSpPr>
        <p:spPr bwMode="auto">
          <a:xfrm>
            <a:off x="755576" y="2204864"/>
            <a:ext cx="8208912" cy="3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zh-CN" altLang="en-US" sz="2400" dirty="0">
                <a:latin typeface="华文新魏" panose="02010800040101010101" pitchFamily="2" charset="-122"/>
                <a:ea typeface="华文新魏" panose="02010800040101010101" pitchFamily="2" charset="-122"/>
              </a:rPr>
              <a:t>知识的粒度性是造成使用已有知识不能精确地表示某些概念的原因。这就产生了所谓的关于不精确的“边界”思想。</a:t>
            </a:r>
          </a:p>
          <a:p>
            <a:pPr eaLnBrk="1" hangingPunct="1">
              <a:spcBef>
                <a:spcPct val="10000"/>
              </a:spcBef>
              <a:buClr>
                <a:srgbClr val="2707AD"/>
              </a:buClr>
              <a:buSzTx/>
            </a:pPr>
            <a:r>
              <a:rPr lang="zh-CN" altLang="en-US" sz="2400" dirty="0">
                <a:latin typeface="华文新魏" panose="02010800040101010101" pitchFamily="2" charset="-122"/>
                <a:ea typeface="华文新魏" panose="02010800040101010101" pitchFamily="2" charset="-122"/>
              </a:rPr>
              <a:t>著名哲学家</a:t>
            </a:r>
            <a:r>
              <a:rPr lang="en-US" altLang="zh-CN" sz="2400" dirty="0" err="1">
                <a:latin typeface="华文新魏" panose="02010800040101010101" pitchFamily="2" charset="-122"/>
                <a:ea typeface="华文新魏" panose="02010800040101010101" pitchFamily="2" charset="-122"/>
              </a:rPr>
              <a:t>Frege</a:t>
            </a:r>
            <a:r>
              <a:rPr lang="zh-CN" altLang="en-US" sz="2400" dirty="0">
                <a:latin typeface="华文新魏" panose="02010800040101010101" pitchFamily="2" charset="-122"/>
                <a:ea typeface="华文新魏" panose="02010800040101010101" pitchFamily="2" charset="-122"/>
              </a:rPr>
              <a:t>认为“概念必须有明确的边界。没有明确边界的概念，将对应于一个在周围没有明确界线的区域”。</a:t>
            </a:r>
          </a:p>
          <a:p>
            <a:pPr eaLnBrk="1" hangingPunct="1">
              <a:spcBef>
                <a:spcPct val="10000"/>
              </a:spcBef>
              <a:buClr>
                <a:srgbClr val="2707AD"/>
              </a:buClr>
              <a:buSzTx/>
            </a:pPr>
            <a:r>
              <a:rPr lang="zh-CN" altLang="en-US" sz="2400" dirty="0">
                <a:latin typeface="华文新魏" panose="02010800040101010101" pitchFamily="2" charset="-122"/>
                <a:ea typeface="华文新魏" panose="02010800040101010101" pitchFamily="2" charset="-122"/>
              </a:rPr>
              <a:t>粗糙集理论中的模糊性就是一种基于边界的概念，即一个不精确的概念具有模糊的不可被明确划分的边界。</a:t>
            </a:r>
          </a:p>
          <a:p>
            <a:pPr eaLnBrk="1" hangingPunct="1">
              <a:spcBef>
                <a:spcPct val="10000"/>
              </a:spcBef>
              <a:buClr>
                <a:srgbClr val="2707AD"/>
              </a:buClr>
              <a:buSzTx/>
            </a:pPr>
            <a:r>
              <a:rPr lang="zh-CN" altLang="en-US" sz="2400" dirty="0">
                <a:solidFill>
                  <a:srgbClr val="FF0000"/>
                </a:solidFill>
                <a:latin typeface="华文新魏" panose="02010800040101010101" pitchFamily="2" charset="-122"/>
                <a:ea typeface="华文新魏" panose="02010800040101010101" pitchFamily="2" charset="-122"/>
              </a:rPr>
              <a:t>为刻画模糊性，每个不精确概念由一对称为上近似与下近似的精确概念来表示，它们可用隶属函数定义</a:t>
            </a:r>
          </a:p>
        </p:txBody>
      </p:sp>
    </p:spTree>
    <p:extLst>
      <p:ext uri="{BB962C8B-B14F-4D97-AF65-F5344CB8AC3E}">
        <p14:creationId xmlns:p14="http://schemas.microsoft.com/office/powerpoint/2010/main" val="177210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ACF3951-3515-4DFB-820E-7F12423602C8}" type="datetime1">
              <a:rPr lang="zh-CN" altLang="en-US"/>
              <a:pPr>
                <a:defRPr/>
              </a:pPr>
              <a:t>2017/10/23</a:t>
            </a:fld>
            <a:endParaRPr lang="en-US" altLang="zh-CN"/>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7147D2-D52E-47E3-A8DC-823EFAA0F845}" type="slidenum">
              <a:rPr lang="en-US" altLang="zh-CN" sz="1000" smtClean="0"/>
              <a:pPr>
                <a:spcBef>
                  <a:spcPct val="0"/>
                </a:spcBef>
                <a:buClrTx/>
                <a:buSzTx/>
                <a:buFontTx/>
                <a:buNone/>
              </a:pPr>
              <a:t>119</a:t>
            </a:fld>
            <a:endParaRPr lang="en-US" altLang="zh-CN" sz="1000" smtClean="0"/>
          </a:p>
        </p:txBody>
      </p:sp>
      <p:sp>
        <p:nvSpPr>
          <p:cNvPr id="47108" name="Rectangle 2"/>
          <p:cNvSpPr>
            <a:spLocks noGrp="1" noChangeArrowheads="1"/>
          </p:cNvSpPr>
          <p:nvPr>
            <p:ph type="title"/>
          </p:nvPr>
        </p:nvSpPr>
        <p:spPr>
          <a:xfrm>
            <a:off x="323528" y="980728"/>
            <a:ext cx="7772400" cy="838200"/>
          </a:xfrm>
        </p:spPr>
        <p:txBody>
          <a:bodyPr/>
          <a:lstStyle/>
          <a:p>
            <a:pPr algn="ctr" eaLnBrk="1" hangingPunct="1"/>
            <a:r>
              <a:rPr lang="zh-CN" altLang="en-US" sz="3600" dirty="0" smtClean="0">
                <a:solidFill>
                  <a:srgbClr val="2E08CE"/>
                </a:solidFill>
                <a:ea typeface="华文新魏" panose="02010800040101010101" pitchFamily="2" charset="-122"/>
              </a:rPr>
              <a:t>粗糙集的基本定义</a:t>
            </a:r>
          </a:p>
        </p:txBody>
      </p:sp>
      <p:sp>
        <p:nvSpPr>
          <p:cNvPr id="47109" name="Text Box 4"/>
          <p:cNvSpPr txBox="1">
            <a:spLocks noChangeArrowheads="1"/>
          </p:cNvSpPr>
          <p:nvPr/>
        </p:nvSpPr>
        <p:spPr bwMode="auto">
          <a:xfrm>
            <a:off x="685800" y="2121987"/>
            <a:ext cx="8135937"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zh-CN" altLang="en-US" sz="3200" b="0" dirty="0">
                <a:latin typeface="华文新魏" panose="02010800040101010101" pitchFamily="2" charset="-122"/>
                <a:ea typeface="华文新魏" panose="02010800040101010101" pitchFamily="2" charset="-122"/>
              </a:rPr>
              <a:t>知识的分类观点</a:t>
            </a:r>
          </a:p>
          <a:p>
            <a:pPr eaLnBrk="1" hangingPunct="1">
              <a:spcBef>
                <a:spcPct val="10000"/>
              </a:spcBef>
              <a:buClrTx/>
              <a:buSzTx/>
              <a:buFont typeface="Wingdings" panose="05000000000000000000" pitchFamily="2" charset="2"/>
              <a:buNone/>
            </a:pPr>
            <a:r>
              <a:rPr lang="zh-CN" altLang="en-US" sz="2800" b="0" dirty="0">
                <a:latin typeface="华文新魏" panose="02010800040101010101" pitchFamily="2" charset="-122"/>
                <a:ea typeface="华文新魏" panose="02010800040101010101" pitchFamily="2" charset="-122"/>
              </a:rPr>
              <a:t>   粗糙集理论假定知识是一种对对象进行分类的能力。而知识必须与具体或抽象世界的特定部分相关的各种分类模式联系在一起，这种特定部分称之为所讨论的</a:t>
            </a:r>
            <a:r>
              <a:rPr lang="zh-CN" altLang="en-US" sz="2800" dirty="0">
                <a:latin typeface="华文新魏" panose="02010800040101010101" pitchFamily="2" charset="-122"/>
                <a:ea typeface="华文新魏" panose="02010800040101010101" pitchFamily="2" charset="-122"/>
              </a:rPr>
              <a:t>全域</a:t>
            </a:r>
            <a:r>
              <a:rPr lang="zh-CN" altLang="en-US" sz="2800" b="0" dirty="0">
                <a:latin typeface="华文新魏" panose="02010800040101010101" pitchFamily="2" charset="-122"/>
                <a:ea typeface="华文新魏" panose="02010800040101010101" pitchFamily="2" charset="-122"/>
              </a:rPr>
              <a:t>或</a:t>
            </a:r>
            <a:r>
              <a:rPr lang="zh-CN" altLang="en-US" sz="2800" dirty="0">
                <a:latin typeface="华文新魏" panose="02010800040101010101" pitchFamily="2" charset="-122"/>
                <a:ea typeface="华文新魏" panose="02010800040101010101" pitchFamily="2" charset="-122"/>
              </a:rPr>
              <a:t>论域</a:t>
            </a:r>
            <a:r>
              <a:rPr lang="en-US" altLang="zh-CN" sz="2800" b="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universe</a:t>
            </a:r>
            <a:r>
              <a:rPr lang="en-US" altLang="zh-CN" sz="2800" b="0" dirty="0">
                <a:latin typeface="华文新魏" panose="02010800040101010101" pitchFamily="2" charset="-122"/>
                <a:ea typeface="华文新魏" panose="02010800040101010101" pitchFamily="2" charset="-122"/>
              </a:rPr>
              <a:t>)</a:t>
            </a:r>
            <a:r>
              <a:rPr lang="zh-CN" altLang="en-US" sz="2800" b="0" dirty="0">
                <a:latin typeface="华文新魏" panose="02010800040101010101" pitchFamily="2" charset="-122"/>
                <a:ea typeface="华文新魏" panose="02010800040101010101" pitchFamily="2" charset="-122"/>
              </a:rPr>
              <a:t>。</a:t>
            </a:r>
          </a:p>
          <a:p>
            <a:pPr eaLnBrk="1" hangingPunct="1">
              <a:spcBef>
                <a:spcPct val="10000"/>
              </a:spcBef>
              <a:buClr>
                <a:srgbClr val="2707AD"/>
              </a:buClr>
              <a:buSzTx/>
            </a:pPr>
            <a:r>
              <a:rPr lang="zh-CN" altLang="en-US" sz="2800" b="0" dirty="0">
                <a:latin typeface="华文新魏" panose="02010800040101010101" pitchFamily="2" charset="-122"/>
                <a:ea typeface="华文新魏" panose="02010800040101010101" pitchFamily="2" charset="-122"/>
              </a:rPr>
              <a:t>为数学处理方便起见，在下面的定义中用等价关系来代替分类。</a:t>
            </a:r>
          </a:p>
        </p:txBody>
      </p:sp>
    </p:spTree>
    <p:extLst>
      <p:ext uri="{BB962C8B-B14F-4D97-AF65-F5344CB8AC3E}">
        <p14:creationId xmlns:p14="http://schemas.microsoft.com/office/powerpoint/2010/main" val="364296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56DCA4-DB83-4FCB-B310-DF65FDBD416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302BAB-17C2-4C81-8B6E-2CE63281EE2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smtClean="0">
              <a:latin typeface="Tahoma" panose="020B0604030504040204" pitchFamily="34" charset="0"/>
              <a:ea typeface="宋体" panose="02010600030101010101" pitchFamily="2" charset="-122"/>
            </a:endParaRPr>
          </a:p>
        </p:txBody>
      </p:sp>
      <p:sp>
        <p:nvSpPr>
          <p:cNvPr id="41988"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41989" name="Rectangle 3"/>
          <p:cNvSpPr>
            <a:spLocks noGrp="1" noChangeArrowheads="1"/>
          </p:cNvSpPr>
          <p:nvPr>
            <p:ph type="body" idx="1"/>
          </p:nvPr>
        </p:nvSpPr>
        <p:spPr>
          <a:xfrm>
            <a:off x="107504" y="1989138"/>
            <a:ext cx="8204646" cy="4306887"/>
          </a:xfrm>
        </p:spPr>
        <p:txBody>
          <a:bodyPr/>
          <a:lstStyle/>
          <a:p>
            <a:pPr lvl="1" eaLnBrk="1" hangingPunct="1">
              <a:lnSpc>
                <a:spcPct val="90000"/>
              </a:lnSpc>
            </a:pPr>
            <a:r>
              <a:rPr lang="zh-CN" altLang="en-US" sz="2800" dirty="0" smtClean="0">
                <a:latin typeface="华文新魏" panose="02010800040101010101" pitchFamily="2" charset="-122"/>
              </a:rPr>
              <a:t>例如：</a:t>
            </a:r>
          </a:p>
          <a:p>
            <a:pPr lvl="2" eaLnBrk="1" hangingPunct="1">
              <a:lnSpc>
                <a:spcPct val="90000"/>
              </a:lnSpc>
            </a:pPr>
            <a:r>
              <a:rPr lang="zh-CN" altLang="en-US" sz="2400" dirty="0" smtClean="0">
                <a:latin typeface="华文新魏" panose="02010800040101010101" pitchFamily="2" charset="-122"/>
              </a:rPr>
              <a:t>人工智能专家系统是制造一个专家，几十年难以培养的专家。</a:t>
            </a:r>
          </a:p>
          <a:p>
            <a:pPr lvl="2" eaLnBrk="1" hangingPunct="1">
              <a:lnSpc>
                <a:spcPct val="90000"/>
              </a:lnSpc>
              <a:buFont typeface="Wingdings" panose="05000000000000000000" pitchFamily="2" charset="2"/>
              <a:buNone/>
            </a:pPr>
            <a:r>
              <a:rPr lang="zh-CN" altLang="en-US" sz="2400" dirty="0" smtClean="0">
                <a:latin typeface="华文新魏" panose="02010800040101010101" pitchFamily="2" charset="-122"/>
              </a:rPr>
              <a:t>	神经网络是制造一个婴儿，一个诱饵，一个可以学习，可以完善，从一些自然知识中汲取智慧的生命成长过程。 </a:t>
            </a:r>
          </a:p>
          <a:p>
            <a:pPr lvl="1" eaLnBrk="1" hangingPunct="1">
              <a:lnSpc>
                <a:spcPct val="90000"/>
              </a:lnSpc>
            </a:pPr>
            <a:r>
              <a:rPr lang="zh-CN" altLang="en-US" sz="2800" dirty="0" smtClean="0">
                <a:latin typeface="华文新魏" panose="02010800040101010101" pitchFamily="2" charset="-122"/>
              </a:rPr>
              <a:t>同样是模仿人脑，但所考虑的角度不同。成年人和婴儿。学习过程不一样。一个是总结出常人都不懂得规律；一个是没完没了向他出示、重复一样东西，就象教一个小孩子说话 </a:t>
            </a:r>
          </a:p>
        </p:txBody>
      </p:sp>
    </p:spTree>
    <p:extLst>
      <p:ext uri="{BB962C8B-B14F-4D97-AF65-F5344CB8AC3E}">
        <p14:creationId xmlns:p14="http://schemas.microsoft.com/office/powerpoint/2010/main" val="634049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1FED814B-D542-49BE-ADEB-78B6AEE9B5B0}" type="datetime1">
              <a:rPr lang="zh-CN" altLang="en-US"/>
              <a:pPr>
                <a:defRPr/>
              </a:pPr>
              <a:t>2017/10/23</a:t>
            </a:fld>
            <a:endParaRPr lang="en-US" altLang="zh-CN"/>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058093-77E2-4CB3-ABD2-94079BCFFEA0}" type="slidenum">
              <a:rPr lang="en-US" altLang="zh-CN" sz="1000" smtClean="0"/>
              <a:pPr>
                <a:spcBef>
                  <a:spcPct val="0"/>
                </a:spcBef>
                <a:buClrTx/>
                <a:buSzTx/>
                <a:buFontTx/>
                <a:buNone/>
              </a:pPr>
              <a:t>120</a:t>
            </a:fld>
            <a:endParaRPr lang="en-US" altLang="zh-CN" sz="1000" smtClean="0"/>
          </a:p>
        </p:txBody>
      </p:sp>
      <p:sp>
        <p:nvSpPr>
          <p:cNvPr id="49156" name="Rectangle 2"/>
          <p:cNvSpPr>
            <a:spLocks noGrp="1" noChangeArrowheads="1"/>
          </p:cNvSpPr>
          <p:nvPr>
            <p:ph type="title"/>
          </p:nvPr>
        </p:nvSpPr>
        <p:spPr>
          <a:xfrm>
            <a:off x="179512" y="888959"/>
            <a:ext cx="7772400" cy="838200"/>
          </a:xfrm>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新型的隶属关系</a:t>
            </a:r>
          </a:p>
        </p:txBody>
      </p:sp>
      <p:sp>
        <p:nvSpPr>
          <p:cNvPr id="49157" name="Text Box 4"/>
          <p:cNvSpPr txBox="1">
            <a:spLocks noChangeArrowheads="1"/>
          </p:cNvSpPr>
          <p:nvPr/>
        </p:nvSpPr>
        <p:spPr bwMode="auto">
          <a:xfrm>
            <a:off x="419100" y="2159752"/>
            <a:ext cx="830580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a:t>
            </a:r>
            <a:r>
              <a:rPr lang="zh-CN" altLang="en-US" sz="2400" b="0" dirty="0">
                <a:latin typeface="+mn-ea"/>
                <a:ea typeface="+mn-ea"/>
              </a:rPr>
              <a:t>传统集合论中，一个元素的隶属函数</a:t>
            </a:r>
            <a:r>
              <a:rPr lang="zh-CN" altLang="en-US" sz="2400" b="0" dirty="0">
                <a:latin typeface="+mn-ea"/>
                <a:ea typeface="+mn-ea"/>
                <a:sym typeface="Symbol" panose="05050102010706020507" pitchFamily="18" charset="2"/>
              </a:rPr>
              <a:t></a:t>
            </a:r>
            <a:r>
              <a:rPr lang="en-US" altLang="zh-CN" sz="2400" b="0" baseline="-30000" dirty="0">
                <a:latin typeface="+mn-ea"/>
                <a:ea typeface="+mn-ea"/>
              </a:rPr>
              <a:t>X</a:t>
            </a:r>
            <a:r>
              <a:rPr lang="en-US" altLang="zh-CN" sz="2400" b="0" dirty="0">
                <a:latin typeface="+mn-ea"/>
                <a:ea typeface="+mn-ea"/>
              </a:rPr>
              <a:t>(</a:t>
            </a:r>
            <a:r>
              <a:rPr lang="en-US" altLang="zh-CN" sz="2400" b="0" i="1" dirty="0">
                <a:latin typeface="+mn-ea"/>
                <a:ea typeface="+mn-ea"/>
              </a:rPr>
              <a:t>x</a:t>
            </a:r>
            <a:r>
              <a:rPr lang="en-US" altLang="zh-CN" sz="2400" b="0" dirty="0">
                <a:latin typeface="+mn-ea"/>
                <a:ea typeface="+mn-ea"/>
              </a:rPr>
              <a:t>)</a:t>
            </a:r>
            <a:r>
              <a:rPr lang="en-US" altLang="zh-CN" sz="2400" b="0" dirty="0">
                <a:latin typeface="+mn-ea"/>
                <a:ea typeface="+mn-ea"/>
                <a:sym typeface="Symbol" panose="05050102010706020507" pitchFamily="18" charset="2"/>
              </a:rPr>
              <a:t></a:t>
            </a:r>
            <a:r>
              <a:rPr lang="en-US" altLang="zh-CN" sz="2400" b="0" dirty="0">
                <a:latin typeface="+mn-ea"/>
                <a:ea typeface="+mn-ea"/>
              </a:rPr>
              <a:t>{0,1}</a:t>
            </a:r>
            <a:r>
              <a:rPr lang="zh-CN" altLang="en-US" sz="2400" b="0" dirty="0">
                <a:latin typeface="+mn-ea"/>
                <a:ea typeface="+mn-ea"/>
              </a:rPr>
              <a:t>。而粗糙集理论中，</a:t>
            </a:r>
            <a:r>
              <a:rPr lang="zh-CN" altLang="en-US" sz="2400" b="0" dirty="0">
                <a:latin typeface="+mn-ea"/>
                <a:ea typeface="+mn-ea"/>
                <a:sym typeface="Symbol" panose="05050102010706020507" pitchFamily="18" charset="2"/>
              </a:rPr>
              <a:t></a:t>
            </a:r>
            <a:r>
              <a:rPr lang="en-US" altLang="zh-CN" sz="2400" b="0" baseline="-30000" dirty="0">
                <a:latin typeface="+mn-ea"/>
                <a:ea typeface="+mn-ea"/>
              </a:rPr>
              <a:t>X</a:t>
            </a:r>
            <a:r>
              <a:rPr lang="en-US" altLang="zh-CN" sz="2400" b="0" dirty="0">
                <a:latin typeface="+mn-ea"/>
                <a:ea typeface="+mn-ea"/>
              </a:rPr>
              <a:t>(</a:t>
            </a:r>
            <a:r>
              <a:rPr lang="en-US" altLang="zh-CN" sz="2400" b="0" i="1" dirty="0">
                <a:latin typeface="+mn-ea"/>
                <a:ea typeface="+mn-ea"/>
              </a:rPr>
              <a:t>x</a:t>
            </a:r>
            <a:r>
              <a:rPr lang="en-US" altLang="zh-CN" sz="2400" b="0" dirty="0">
                <a:latin typeface="+mn-ea"/>
                <a:ea typeface="+mn-ea"/>
              </a:rPr>
              <a:t>)</a:t>
            </a:r>
            <a:r>
              <a:rPr lang="en-US" altLang="zh-CN" sz="2400" b="0" dirty="0">
                <a:latin typeface="+mn-ea"/>
                <a:ea typeface="+mn-ea"/>
                <a:sym typeface="Symbol" panose="05050102010706020507" pitchFamily="18" charset="2"/>
              </a:rPr>
              <a:t></a:t>
            </a:r>
            <a:r>
              <a:rPr lang="en-US" altLang="zh-CN" sz="2400" b="0" dirty="0">
                <a:latin typeface="+mn-ea"/>
                <a:ea typeface="+mn-ea"/>
              </a:rPr>
              <a:t>[0,1]</a:t>
            </a:r>
          </a:p>
          <a:p>
            <a:pPr algn="just" eaLnBrk="1" hangingPunct="1">
              <a:spcBef>
                <a:spcPct val="10000"/>
              </a:spcBef>
              <a:buClrTx/>
              <a:buSzTx/>
              <a:buFont typeface="Wingdings" panose="05000000000000000000" pitchFamily="2" charset="2"/>
              <a:buNone/>
            </a:pPr>
            <a:r>
              <a:rPr lang="en-US" altLang="zh-CN" sz="2400" dirty="0">
                <a:latin typeface="+mn-ea"/>
                <a:ea typeface="+mn-ea"/>
              </a:rPr>
              <a:t>    </a:t>
            </a:r>
            <a:r>
              <a:rPr lang="zh-CN" altLang="en-US" sz="2400" dirty="0">
                <a:latin typeface="+mn-ea"/>
                <a:ea typeface="+mn-ea"/>
              </a:rPr>
              <a:t>定义</a:t>
            </a:r>
            <a:r>
              <a:rPr lang="en-US" altLang="zh-CN" sz="2400" dirty="0">
                <a:latin typeface="+mn-ea"/>
                <a:ea typeface="+mn-ea"/>
              </a:rPr>
              <a:t> </a:t>
            </a:r>
            <a:r>
              <a:rPr lang="zh-CN" altLang="en-US" sz="2400" b="0" dirty="0">
                <a:latin typeface="+mn-ea"/>
                <a:ea typeface="+mn-ea"/>
              </a:rPr>
              <a:t>设</a:t>
            </a:r>
            <a:r>
              <a:rPr lang="en-US" altLang="zh-CN" sz="2400" b="0" dirty="0">
                <a:latin typeface="+mn-ea"/>
                <a:ea typeface="+mn-ea"/>
              </a:rPr>
              <a:t>X</a:t>
            </a:r>
            <a:r>
              <a:rPr lang="en-US" altLang="zh-CN" sz="2400" b="0" dirty="0">
                <a:latin typeface="+mn-ea"/>
                <a:ea typeface="+mn-ea"/>
                <a:sym typeface="Symbol" panose="05050102010706020507" pitchFamily="18" charset="2"/>
              </a:rPr>
              <a:t></a:t>
            </a:r>
            <a:r>
              <a:rPr lang="en-US" altLang="zh-CN" sz="2400" b="0" dirty="0">
                <a:latin typeface="+mn-ea"/>
                <a:ea typeface="+mn-ea"/>
              </a:rPr>
              <a:t>U</a:t>
            </a:r>
            <a:r>
              <a:rPr lang="zh-CN" altLang="en-US" sz="2400" b="0" dirty="0">
                <a:latin typeface="+mn-ea"/>
                <a:ea typeface="+mn-ea"/>
              </a:rPr>
              <a:t>且</a:t>
            </a:r>
            <a:r>
              <a:rPr lang="en-US" altLang="zh-CN" sz="2400" b="0" i="1" dirty="0" err="1">
                <a:latin typeface="+mn-ea"/>
                <a:ea typeface="+mn-ea"/>
              </a:rPr>
              <a:t>x</a:t>
            </a:r>
            <a:r>
              <a:rPr lang="en-US" altLang="zh-CN" sz="2400" b="0" dirty="0" err="1">
                <a:latin typeface="+mn-ea"/>
                <a:ea typeface="+mn-ea"/>
                <a:sym typeface="Symbol" panose="05050102010706020507" pitchFamily="18" charset="2"/>
              </a:rPr>
              <a:t></a:t>
            </a:r>
            <a:r>
              <a:rPr lang="en-US" altLang="zh-CN" sz="2400" b="0" dirty="0" err="1">
                <a:latin typeface="+mn-ea"/>
                <a:ea typeface="+mn-ea"/>
              </a:rPr>
              <a:t>U</a:t>
            </a:r>
            <a:r>
              <a:rPr lang="en-US" altLang="zh-CN" sz="2400" b="0" dirty="0">
                <a:latin typeface="+mn-ea"/>
                <a:ea typeface="+mn-ea"/>
              </a:rPr>
              <a:t>,</a:t>
            </a:r>
            <a:r>
              <a:rPr lang="zh-CN" altLang="en-US" sz="2400" b="0" dirty="0">
                <a:latin typeface="+mn-ea"/>
                <a:ea typeface="+mn-ea"/>
              </a:rPr>
              <a:t>集合</a:t>
            </a:r>
            <a:r>
              <a:rPr lang="en-US" altLang="zh-CN" sz="2400" b="0" dirty="0">
                <a:latin typeface="+mn-ea"/>
                <a:ea typeface="+mn-ea"/>
              </a:rPr>
              <a:t>X</a:t>
            </a:r>
            <a:r>
              <a:rPr lang="zh-CN" altLang="en-US" sz="2400" b="0" dirty="0">
                <a:latin typeface="+mn-ea"/>
                <a:ea typeface="+mn-ea"/>
              </a:rPr>
              <a:t>的</a:t>
            </a:r>
            <a:r>
              <a:rPr lang="zh-CN" altLang="en-US" sz="2400" dirty="0">
                <a:latin typeface="+mn-ea"/>
                <a:ea typeface="+mn-ea"/>
              </a:rPr>
              <a:t>粗糙隶属函数</a:t>
            </a:r>
            <a:r>
              <a:rPr lang="en-US" altLang="zh-CN" sz="2400" b="0" dirty="0">
                <a:latin typeface="+mn-ea"/>
                <a:ea typeface="+mn-ea"/>
              </a:rPr>
              <a:t>(rough membership function) </a:t>
            </a:r>
            <a:r>
              <a:rPr lang="zh-CN" altLang="en-US" sz="2400" b="0" dirty="0">
                <a:latin typeface="+mn-ea"/>
                <a:ea typeface="+mn-ea"/>
              </a:rPr>
              <a:t>定义为 </a:t>
            </a:r>
          </a:p>
        </p:txBody>
      </p:sp>
      <p:graphicFrame>
        <p:nvGraphicFramePr>
          <p:cNvPr id="49158" name="Object 7"/>
          <p:cNvGraphicFramePr>
            <a:graphicFrameLocks noChangeAspect="1"/>
          </p:cNvGraphicFramePr>
          <p:nvPr>
            <p:extLst>
              <p:ext uri="{D42A27DB-BD31-4B8C-83A1-F6EECF244321}">
                <p14:modId xmlns:p14="http://schemas.microsoft.com/office/powerpoint/2010/main" val="1377422086"/>
              </p:ext>
            </p:extLst>
          </p:nvPr>
        </p:nvGraphicFramePr>
        <p:xfrm>
          <a:off x="1609911" y="3886638"/>
          <a:ext cx="4114217" cy="767057"/>
        </p:xfrm>
        <a:graphic>
          <a:graphicData uri="http://schemas.openxmlformats.org/presentationml/2006/ole">
            <mc:AlternateContent xmlns:mc="http://schemas.openxmlformats.org/markup-compatibility/2006">
              <mc:Choice xmlns:v="urn:schemas-microsoft-com:vml" Requires="v">
                <p:oleObj spid="_x0000_s156746" r:id="rId4" imgW="1663700" imgH="419100" progId="Equation.3">
                  <p:embed/>
                </p:oleObj>
              </mc:Choice>
              <mc:Fallback>
                <p:oleObj r:id="rId4" imgW="1663700" imgH="419100" progId="Equation.3">
                  <p:embed/>
                  <p:pic>
                    <p:nvPicPr>
                      <p:cNvPr id="4915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911" y="3886638"/>
                        <a:ext cx="4114217" cy="767057"/>
                      </a:xfrm>
                      <a:prstGeom prst="rect">
                        <a:avLst/>
                      </a:prstGeom>
                      <a:noFill/>
                      <a:ln>
                        <a:noFill/>
                      </a:ln>
                      <a:extLst/>
                    </p:spPr>
                  </p:pic>
                </p:oleObj>
              </mc:Fallback>
            </mc:AlternateContent>
          </a:graphicData>
        </a:graphic>
      </p:graphicFrame>
      <p:sp>
        <p:nvSpPr>
          <p:cNvPr id="49159" name="Text Box 8"/>
          <p:cNvSpPr txBox="1">
            <a:spLocks noChangeArrowheads="1"/>
          </p:cNvSpPr>
          <p:nvPr/>
        </p:nvSpPr>
        <p:spPr bwMode="auto">
          <a:xfrm>
            <a:off x="951820" y="4703504"/>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zh-CN" altLang="en-US" sz="2400" b="0" dirty="0">
                <a:latin typeface="+mn-ea"/>
                <a:ea typeface="+mn-ea"/>
              </a:rPr>
              <a:t>其中</a:t>
            </a:r>
            <a:r>
              <a:rPr lang="en-US" altLang="zh-CN" sz="2400" b="0" dirty="0">
                <a:latin typeface="+mn-ea"/>
                <a:ea typeface="+mn-ea"/>
              </a:rPr>
              <a:t>R</a:t>
            </a:r>
            <a:r>
              <a:rPr lang="zh-CN" altLang="en-US" sz="2400" b="0" dirty="0">
                <a:latin typeface="+mn-ea"/>
                <a:ea typeface="+mn-ea"/>
              </a:rPr>
              <a:t>是不分明关系，</a:t>
            </a:r>
            <a:r>
              <a:rPr lang="en-US" altLang="zh-CN" sz="2400" b="0" dirty="0">
                <a:latin typeface="+mn-ea"/>
                <a:ea typeface="+mn-ea"/>
              </a:rPr>
              <a:t>R(</a:t>
            </a:r>
            <a:r>
              <a:rPr lang="en-US" altLang="zh-CN" sz="2400" b="0" i="1" dirty="0">
                <a:latin typeface="+mn-ea"/>
                <a:ea typeface="+mn-ea"/>
              </a:rPr>
              <a:t>x</a:t>
            </a:r>
            <a:r>
              <a:rPr lang="en-US" altLang="zh-CN" sz="2400" b="0" dirty="0">
                <a:latin typeface="+mn-ea"/>
                <a:ea typeface="+mn-ea"/>
              </a:rPr>
              <a:t>)=[</a:t>
            </a:r>
            <a:r>
              <a:rPr lang="en-US" altLang="zh-CN" sz="2400" b="0" i="1" dirty="0">
                <a:latin typeface="+mn-ea"/>
                <a:ea typeface="+mn-ea"/>
              </a:rPr>
              <a:t>x</a:t>
            </a:r>
            <a:r>
              <a:rPr lang="en-US" altLang="zh-CN" sz="2400" b="0" dirty="0">
                <a:latin typeface="+mn-ea"/>
                <a:ea typeface="+mn-ea"/>
              </a:rPr>
              <a:t>]</a:t>
            </a:r>
            <a:r>
              <a:rPr lang="en-US" altLang="zh-CN" sz="2400" b="0" baseline="-30000" dirty="0">
                <a:latin typeface="+mn-ea"/>
                <a:ea typeface="+mn-ea"/>
              </a:rPr>
              <a:t>R</a:t>
            </a:r>
            <a:r>
              <a:rPr lang="en-US" altLang="zh-CN" sz="2400" b="0" dirty="0">
                <a:latin typeface="+mn-ea"/>
                <a:ea typeface="+mn-ea"/>
              </a:rPr>
              <a:t>={</a:t>
            </a:r>
            <a:r>
              <a:rPr lang="en-US" altLang="zh-CN" sz="2400" b="0" i="1" dirty="0">
                <a:latin typeface="+mn-ea"/>
                <a:ea typeface="+mn-ea"/>
              </a:rPr>
              <a:t>y</a:t>
            </a:r>
            <a:r>
              <a:rPr lang="en-US" altLang="zh-CN" sz="2400" b="0" dirty="0">
                <a:latin typeface="+mn-ea"/>
                <a:ea typeface="+mn-ea"/>
              </a:rPr>
              <a:t>:(</a:t>
            </a:r>
            <a:r>
              <a:rPr lang="en-US" altLang="zh-CN" sz="2400" b="0" i="1" dirty="0" err="1">
                <a:latin typeface="+mn-ea"/>
                <a:ea typeface="+mn-ea"/>
              </a:rPr>
              <a:t>y</a:t>
            </a:r>
            <a:r>
              <a:rPr lang="en-US" altLang="zh-CN" sz="2400" b="0" dirty="0" err="1">
                <a:latin typeface="+mn-ea"/>
                <a:ea typeface="+mn-ea"/>
                <a:sym typeface="Symbol" panose="05050102010706020507" pitchFamily="18" charset="2"/>
              </a:rPr>
              <a:t></a:t>
            </a:r>
            <a:r>
              <a:rPr lang="en-US" altLang="zh-CN" sz="2400" b="0" dirty="0" err="1">
                <a:latin typeface="+mn-ea"/>
                <a:ea typeface="+mn-ea"/>
              </a:rPr>
              <a:t>U</a:t>
            </a:r>
            <a:r>
              <a:rPr lang="en-US" altLang="zh-CN" sz="2400" b="0" dirty="0">
                <a:latin typeface="+mn-ea"/>
                <a:ea typeface="+mn-ea"/>
              </a:rPr>
              <a:t>)</a:t>
            </a:r>
            <a:r>
              <a:rPr lang="en-US" altLang="zh-CN" sz="2400" b="0" dirty="0">
                <a:latin typeface="+mn-ea"/>
                <a:ea typeface="+mn-ea"/>
                <a:sym typeface="Symbol" panose="05050102010706020507" pitchFamily="18" charset="2"/>
              </a:rPr>
              <a:t></a:t>
            </a:r>
            <a:r>
              <a:rPr lang="en-US" altLang="zh-CN" sz="2400" b="0" dirty="0">
                <a:latin typeface="+mn-ea"/>
                <a:ea typeface="+mn-ea"/>
              </a:rPr>
              <a:t>(</a:t>
            </a:r>
            <a:r>
              <a:rPr lang="en-US" altLang="zh-CN" sz="2400" b="0" i="1" dirty="0" err="1">
                <a:latin typeface="+mn-ea"/>
                <a:ea typeface="+mn-ea"/>
              </a:rPr>
              <a:t>y</a:t>
            </a:r>
            <a:r>
              <a:rPr lang="en-US" altLang="zh-CN" sz="2400" b="0" dirty="0" err="1">
                <a:latin typeface="+mn-ea"/>
                <a:ea typeface="+mn-ea"/>
              </a:rPr>
              <a:t>R</a:t>
            </a:r>
            <a:r>
              <a:rPr lang="en-US" altLang="zh-CN" sz="2400" b="0" i="1" dirty="0" err="1">
                <a:latin typeface="+mn-ea"/>
                <a:ea typeface="+mn-ea"/>
              </a:rPr>
              <a:t>x</a:t>
            </a:r>
            <a:r>
              <a:rPr lang="en-US" altLang="zh-CN" sz="2400" b="0" dirty="0">
                <a:latin typeface="+mn-ea"/>
                <a:ea typeface="+mn-ea"/>
              </a:rPr>
              <a:t>)}</a:t>
            </a:r>
          </a:p>
        </p:txBody>
      </p:sp>
      <p:graphicFrame>
        <p:nvGraphicFramePr>
          <p:cNvPr id="49160" name="Object 10"/>
          <p:cNvGraphicFramePr>
            <a:graphicFrameLocks noChangeAspect="1"/>
          </p:cNvGraphicFramePr>
          <p:nvPr/>
        </p:nvGraphicFramePr>
        <p:xfrm>
          <a:off x="838200" y="5181600"/>
          <a:ext cx="690563" cy="596900"/>
        </p:xfrm>
        <a:graphic>
          <a:graphicData uri="http://schemas.openxmlformats.org/presentationml/2006/ole">
            <mc:AlternateContent xmlns:mc="http://schemas.openxmlformats.org/markup-compatibility/2006">
              <mc:Choice xmlns:v="urn:schemas-microsoft-com:vml" Requires="v">
                <p:oleObj spid="_x0000_s156747" name="Equation" r:id="rId6" imgW="482391" imgH="330057" progId="Equation.3">
                  <p:embed/>
                </p:oleObj>
              </mc:Choice>
              <mc:Fallback>
                <p:oleObj name="Equation" r:id="rId6" imgW="482391" imgH="330057" progId="Equation.3">
                  <p:embed/>
                  <p:pic>
                    <p:nvPicPr>
                      <p:cNvPr id="4916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81600"/>
                        <a:ext cx="6905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1" name="Text Box 11"/>
          <p:cNvSpPr txBox="1">
            <a:spLocks noChangeArrowheads="1"/>
          </p:cNvSpPr>
          <p:nvPr/>
        </p:nvSpPr>
        <p:spPr bwMode="auto">
          <a:xfrm>
            <a:off x="1447800" y="52006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=1</a:t>
            </a:r>
            <a:r>
              <a:rPr lang="zh-CN" altLang="en-US" sz="2800" b="0" dirty="0">
                <a:latin typeface="宋体" panose="02010600030101010101" pitchFamily="2" charset="-122"/>
              </a:rPr>
              <a:t>当且仅当</a:t>
            </a:r>
            <a:r>
              <a:rPr lang="en-US" altLang="zh-CN" sz="2800" b="0" dirty="0">
                <a:latin typeface="宋体" panose="02010600030101010101" pitchFamily="2" charset="-122"/>
                <a:ea typeface="长城楷体" charset="-122"/>
              </a:rPr>
              <a:t>[</a:t>
            </a:r>
            <a:r>
              <a:rPr lang="en-US" altLang="zh-CN" sz="2800" b="0" i="1" dirty="0">
                <a:latin typeface="宋体" panose="02010600030101010101" pitchFamily="2" charset="-122"/>
                <a:ea typeface="长城楷体" charset="-122"/>
              </a:rPr>
              <a:t>x</a:t>
            </a:r>
            <a:r>
              <a:rPr lang="en-US" altLang="zh-CN" sz="2800" b="0" dirty="0">
                <a:latin typeface="宋体" panose="02010600030101010101" pitchFamily="2" charset="-122"/>
                <a:ea typeface="长城楷体" charset="-122"/>
              </a:rPr>
              <a:t>]</a:t>
            </a:r>
            <a:r>
              <a:rPr lang="en-US" altLang="zh-CN" sz="2800" b="0" baseline="-30000" dirty="0">
                <a:latin typeface="宋体" panose="02010600030101010101" pitchFamily="2" charset="-122"/>
              </a:rPr>
              <a:t>R</a:t>
            </a:r>
            <a:r>
              <a:rPr lang="en-US" altLang="zh-CN" sz="2800" b="0" dirty="0">
                <a:latin typeface="Times New Roman" panose="02020603050405020304" pitchFamily="18" charset="0"/>
                <a:sym typeface="Symbol" panose="05050102010706020507" pitchFamily="18" charset="2"/>
              </a:rPr>
              <a:t></a:t>
            </a:r>
            <a:r>
              <a:rPr lang="en-US" altLang="zh-CN" sz="2800" b="0" dirty="0">
                <a:latin typeface="宋体" panose="02010600030101010101" pitchFamily="2" charset="-122"/>
              </a:rPr>
              <a:t>X </a:t>
            </a:r>
          </a:p>
        </p:txBody>
      </p:sp>
      <p:graphicFrame>
        <p:nvGraphicFramePr>
          <p:cNvPr id="49162" name="Object 12"/>
          <p:cNvGraphicFramePr>
            <a:graphicFrameLocks noChangeAspect="1"/>
          </p:cNvGraphicFramePr>
          <p:nvPr/>
        </p:nvGraphicFramePr>
        <p:xfrm>
          <a:off x="4724400" y="5200650"/>
          <a:ext cx="690563" cy="596900"/>
        </p:xfrm>
        <a:graphic>
          <a:graphicData uri="http://schemas.openxmlformats.org/presentationml/2006/ole">
            <mc:AlternateContent xmlns:mc="http://schemas.openxmlformats.org/markup-compatibility/2006">
              <mc:Choice xmlns:v="urn:schemas-microsoft-com:vml" Requires="v">
                <p:oleObj spid="_x0000_s156748" name="Equation" r:id="rId8" imgW="482391" imgH="330057" progId="Equation.3">
                  <p:embed/>
                </p:oleObj>
              </mc:Choice>
              <mc:Fallback>
                <p:oleObj name="Equation" r:id="rId8" imgW="482391" imgH="330057" progId="Equation.3">
                  <p:embed/>
                  <p:pic>
                    <p:nvPicPr>
                      <p:cNvPr id="4916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5200650"/>
                        <a:ext cx="6905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Text Box 13"/>
          <p:cNvSpPr txBox="1">
            <a:spLocks noChangeArrowheads="1"/>
          </p:cNvSpPr>
          <p:nvPr/>
        </p:nvSpPr>
        <p:spPr bwMode="auto">
          <a:xfrm>
            <a:off x="5314950" y="5219700"/>
            <a:ext cx="382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800" b="0">
                <a:latin typeface="宋体" panose="02010600030101010101" pitchFamily="2" charset="-122"/>
              </a:rPr>
              <a:t>&gt;0</a:t>
            </a:r>
            <a:r>
              <a:rPr lang="zh-CN" altLang="en-US" sz="2800" b="0">
                <a:latin typeface="宋体" panose="02010600030101010101" pitchFamily="2" charset="-122"/>
              </a:rPr>
              <a:t>当且仅当</a:t>
            </a:r>
            <a:r>
              <a:rPr lang="en-US" altLang="zh-CN" sz="2800" b="0">
                <a:latin typeface="宋体" panose="02010600030101010101" pitchFamily="2" charset="-122"/>
                <a:ea typeface="长城楷体" charset="-122"/>
              </a:rPr>
              <a:t>[</a:t>
            </a:r>
            <a:r>
              <a:rPr lang="en-US" altLang="zh-CN" sz="2800" b="0" i="1">
                <a:latin typeface="宋体" panose="02010600030101010101" pitchFamily="2" charset="-122"/>
                <a:ea typeface="长城楷体" charset="-122"/>
              </a:rPr>
              <a:t>x</a:t>
            </a:r>
            <a:r>
              <a:rPr lang="en-US" altLang="zh-CN" sz="2800" b="0">
                <a:latin typeface="宋体" panose="02010600030101010101" pitchFamily="2" charset="-122"/>
                <a:ea typeface="长城楷体" charset="-122"/>
              </a:rPr>
              <a:t>]</a:t>
            </a:r>
            <a:r>
              <a:rPr lang="en-US" altLang="zh-CN" sz="2800" b="0" baseline="-30000">
                <a:latin typeface="宋体" panose="02010600030101010101" pitchFamily="2" charset="-122"/>
              </a:rPr>
              <a:t>R</a:t>
            </a:r>
            <a:r>
              <a:rPr lang="en-US" altLang="zh-CN" sz="2800" b="0">
                <a:latin typeface="Times New Roman" panose="02020603050405020304" pitchFamily="18" charset="0"/>
                <a:sym typeface="Symbol" panose="05050102010706020507" pitchFamily="18" charset="2"/>
              </a:rPr>
              <a:t></a:t>
            </a:r>
            <a:r>
              <a:rPr lang="en-US" altLang="zh-CN" sz="2800" b="0">
                <a:latin typeface="宋体" panose="02010600030101010101" pitchFamily="2" charset="-122"/>
              </a:rPr>
              <a:t>X</a:t>
            </a:r>
            <a:r>
              <a:rPr lang="en-US" altLang="zh-CN" sz="2800" b="0">
                <a:latin typeface="Times New Roman" panose="02020603050405020304" pitchFamily="18" charset="0"/>
                <a:sym typeface="Symbol" panose="05050102010706020507" pitchFamily="18" charset="2"/>
              </a:rPr>
              <a:t></a:t>
            </a:r>
            <a:r>
              <a:rPr lang="en-US" altLang="zh-CN" sz="2800" b="0">
                <a:latin typeface="宋体" panose="02010600030101010101" pitchFamily="2" charset="-122"/>
              </a:rPr>
              <a:t> </a:t>
            </a:r>
          </a:p>
        </p:txBody>
      </p:sp>
      <p:graphicFrame>
        <p:nvGraphicFramePr>
          <p:cNvPr id="49164" name="Object 14"/>
          <p:cNvGraphicFramePr>
            <a:graphicFrameLocks noChangeAspect="1"/>
          </p:cNvGraphicFramePr>
          <p:nvPr/>
        </p:nvGraphicFramePr>
        <p:xfrm>
          <a:off x="914400" y="5746750"/>
          <a:ext cx="690563" cy="596900"/>
        </p:xfrm>
        <a:graphic>
          <a:graphicData uri="http://schemas.openxmlformats.org/presentationml/2006/ole">
            <mc:AlternateContent xmlns:mc="http://schemas.openxmlformats.org/markup-compatibility/2006">
              <mc:Choice xmlns:v="urn:schemas-microsoft-com:vml" Requires="v">
                <p:oleObj spid="_x0000_s156749" name="Equation" r:id="rId9" imgW="482391" imgH="330057" progId="Equation.3">
                  <p:embed/>
                </p:oleObj>
              </mc:Choice>
              <mc:Fallback>
                <p:oleObj name="Equation" r:id="rId9" imgW="482391" imgH="330057" progId="Equation.3">
                  <p:embed/>
                  <p:pic>
                    <p:nvPicPr>
                      <p:cNvPr id="49164"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746750"/>
                        <a:ext cx="6905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5" name="Text Box 15"/>
          <p:cNvSpPr txBox="1">
            <a:spLocks noChangeArrowheads="1"/>
          </p:cNvSpPr>
          <p:nvPr/>
        </p:nvSpPr>
        <p:spPr bwMode="auto">
          <a:xfrm>
            <a:off x="1504950" y="5765800"/>
            <a:ext cx="382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=0</a:t>
            </a:r>
            <a:r>
              <a:rPr lang="zh-CN" altLang="en-US" sz="2800" b="0" dirty="0">
                <a:latin typeface="宋体" panose="02010600030101010101" pitchFamily="2" charset="-122"/>
              </a:rPr>
              <a:t>当且仅当</a:t>
            </a:r>
            <a:r>
              <a:rPr lang="en-US" altLang="zh-CN" sz="2800" b="0" dirty="0">
                <a:latin typeface="宋体" panose="02010600030101010101" pitchFamily="2" charset="-122"/>
                <a:ea typeface="长城楷体" charset="-122"/>
              </a:rPr>
              <a:t>[</a:t>
            </a:r>
            <a:r>
              <a:rPr lang="en-US" altLang="zh-CN" sz="2800" b="0" i="1" dirty="0">
                <a:latin typeface="宋体" panose="02010600030101010101" pitchFamily="2" charset="-122"/>
                <a:ea typeface="长城楷体" charset="-122"/>
              </a:rPr>
              <a:t>x</a:t>
            </a:r>
            <a:r>
              <a:rPr lang="en-US" altLang="zh-CN" sz="2800" b="0" dirty="0">
                <a:latin typeface="宋体" panose="02010600030101010101" pitchFamily="2" charset="-122"/>
                <a:ea typeface="长城楷体" charset="-122"/>
              </a:rPr>
              <a:t>]</a:t>
            </a:r>
            <a:r>
              <a:rPr lang="en-US" altLang="zh-CN" sz="2800" b="0" baseline="-30000" dirty="0">
                <a:latin typeface="宋体" panose="02010600030101010101" pitchFamily="2" charset="-122"/>
              </a:rPr>
              <a:t>R</a:t>
            </a:r>
            <a:r>
              <a:rPr lang="en-US" altLang="zh-CN" sz="2800" b="0" dirty="0">
                <a:latin typeface="Times New Roman" panose="02020603050405020304" pitchFamily="18" charset="0"/>
                <a:sym typeface="Symbol" panose="05050102010706020507" pitchFamily="18" charset="2"/>
              </a:rPr>
              <a:t></a:t>
            </a:r>
            <a:r>
              <a:rPr lang="en-US" altLang="zh-CN" sz="2800" b="0" dirty="0">
                <a:latin typeface="宋体" panose="02010600030101010101" pitchFamily="2" charset="-122"/>
              </a:rPr>
              <a:t>X</a:t>
            </a:r>
            <a:r>
              <a:rPr lang="en-US" altLang="zh-CN" sz="2800" b="0" dirty="0">
                <a:latin typeface="Times New Roman" panose="02020603050405020304" pitchFamily="18" charset="0"/>
                <a:sym typeface="Symbol" panose="05050102010706020507" pitchFamily="18" charset="2"/>
              </a:rPr>
              <a:t>=</a:t>
            </a:r>
            <a:r>
              <a:rPr lang="en-US" altLang="zh-CN" sz="2800" b="0" dirty="0">
                <a:latin typeface="宋体" panose="02010600030101010101" pitchFamily="2" charset="-122"/>
              </a:rPr>
              <a:t> </a:t>
            </a:r>
          </a:p>
        </p:txBody>
      </p:sp>
    </p:spTree>
    <p:extLst>
      <p:ext uri="{BB962C8B-B14F-4D97-AF65-F5344CB8AC3E}">
        <p14:creationId xmlns:p14="http://schemas.microsoft.com/office/powerpoint/2010/main" val="311040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F6EF5E8-FD33-46BF-9A45-D75AF71F9DF4}" type="datetime1">
              <a:rPr lang="zh-CN" altLang="en-US"/>
              <a:pPr>
                <a:defRPr/>
              </a:pPr>
              <a:t>2017/10/23</a:t>
            </a:fld>
            <a:endParaRPr lang="en-US" altLang="zh-CN"/>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C46FC0-3265-4601-B6C1-5F16F0D4672F}" type="slidenum">
              <a:rPr lang="en-US" altLang="zh-CN" sz="1000" smtClean="0"/>
              <a:pPr>
                <a:spcBef>
                  <a:spcPct val="0"/>
                </a:spcBef>
                <a:buClrTx/>
                <a:buSzTx/>
                <a:buFontTx/>
                <a:buNone/>
              </a:pPr>
              <a:t>121</a:t>
            </a:fld>
            <a:endParaRPr lang="en-US" altLang="zh-CN" sz="1000" smtClean="0"/>
          </a:p>
        </p:txBody>
      </p:sp>
      <p:sp>
        <p:nvSpPr>
          <p:cNvPr id="51204" name="Rectangle 2"/>
          <p:cNvSpPr>
            <a:spLocks noGrp="1" noChangeArrowheads="1"/>
          </p:cNvSpPr>
          <p:nvPr>
            <p:ph type="title"/>
          </p:nvPr>
        </p:nvSpPr>
        <p:spPr>
          <a:xfrm>
            <a:off x="179512" y="651879"/>
            <a:ext cx="7772400" cy="1143000"/>
          </a:xfrm>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隶属关系</a:t>
            </a:r>
          </a:p>
        </p:txBody>
      </p:sp>
      <p:sp>
        <p:nvSpPr>
          <p:cNvPr id="51205" name="Text Box 4"/>
          <p:cNvSpPr txBox="1">
            <a:spLocks noChangeArrowheads="1"/>
          </p:cNvSpPr>
          <p:nvPr/>
        </p:nvSpPr>
        <p:spPr bwMode="auto">
          <a:xfrm>
            <a:off x="367924" y="2348880"/>
            <a:ext cx="835292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zh-CN" altLang="en-US" sz="2800" dirty="0">
                <a:latin typeface="宋体" panose="02010600030101010101" pitchFamily="2" charset="-122"/>
              </a:rPr>
              <a:t>   </a:t>
            </a:r>
            <a:r>
              <a:rPr lang="zh-CN" altLang="en-US" sz="2800" dirty="0">
                <a:latin typeface="+mn-ea"/>
                <a:ea typeface="+mn-ea"/>
              </a:rPr>
              <a:t>显然有    </a:t>
            </a:r>
            <a:r>
              <a:rPr lang="zh-CN" altLang="en-US" sz="2800" dirty="0" smtClean="0">
                <a:latin typeface="+mn-ea"/>
                <a:ea typeface="+mn-ea"/>
              </a:rPr>
              <a:t>  </a:t>
            </a:r>
            <a:r>
              <a:rPr lang="zh-CN" altLang="en-US" sz="2800" dirty="0" smtClean="0">
                <a:latin typeface="+mn-ea"/>
                <a:ea typeface="+mn-ea"/>
                <a:sym typeface="Symbol" panose="05050102010706020507" pitchFamily="18" charset="2"/>
              </a:rPr>
              <a:t></a:t>
            </a:r>
            <a:r>
              <a:rPr lang="en-US" altLang="zh-CN" sz="2800" dirty="0">
                <a:latin typeface="+mn-ea"/>
                <a:ea typeface="+mn-ea"/>
              </a:rPr>
              <a:t>[0,1]</a:t>
            </a:r>
            <a:r>
              <a:rPr lang="zh-CN" altLang="en-US" sz="2800" dirty="0">
                <a:latin typeface="+mn-ea"/>
                <a:ea typeface="+mn-ea"/>
              </a:rPr>
              <a:t>。我们可以看到，这里的隶属关系是根据已有的分类知识客观计算出来的，可以被解释为一种条件概率，能够从全域上的个体加以计算，而不是主观给定的。</a:t>
            </a:r>
          </a:p>
        </p:txBody>
      </p:sp>
      <p:graphicFrame>
        <p:nvGraphicFramePr>
          <p:cNvPr id="51206" name="Object 5"/>
          <p:cNvGraphicFramePr>
            <a:graphicFrameLocks noChangeAspect="1"/>
          </p:cNvGraphicFramePr>
          <p:nvPr>
            <p:extLst>
              <p:ext uri="{D42A27DB-BD31-4B8C-83A1-F6EECF244321}">
                <p14:modId xmlns:p14="http://schemas.microsoft.com/office/powerpoint/2010/main" val="1635289981"/>
              </p:ext>
            </p:extLst>
          </p:nvPr>
        </p:nvGraphicFramePr>
        <p:xfrm>
          <a:off x="1979712" y="2348880"/>
          <a:ext cx="432048" cy="607219"/>
        </p:xfrm>
        <a:graphic>
          <a:graphicData uri="http://schemas.openxmlformats.org/presentationml/2006/ole">
            <mc:AlternateContent xmlns:mc="http://schemas.openxmlformats.org/markup-compatibility/2006">
              <mc:Choice xmlns:v="urn:schemas-microsoft-com:vml" Requires="v">
                <p:oleObj spid="_x0000_s157716" name="公式" r:id="rId4" imgW="495000" imgH="355320" progId="Equation.3">
                  <p:embed/>
                </p:oleObj>
              </mc:Choice>
              <mc:Fallback>
                <p:oleObj name="公式" r:id="rId4" imgW="495000" imgH="355320" progId="Equation.3">
                  <p:embed/>
                  <p:pic>
                    <p:nvPicPr>
                      <p:cNvPr id="51206" name="Object 5"/>
                      <p:cNvPicPr>
                        <a:picLocks noChangeAspect="1" noChangeArrowheads="1"/>
                      </p:cNvPicPr>
                      <p:nvPr/>
                    </p:nvPicPr>
                    <p:blipFill>
                      <a:blip r:embed="rId5"/>
                      <a:srcRect/>
                      <a:stretch>
                        <a:fillRect/>
                      </a:stretch>
                    </p:blipFill>
                    <p:spPr bwMode="auto">
                      <a:xfrm>
                        <a:off x="1979712" y="2348880"/>
                        <a:ext cx="432048" cy="60721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9069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4"/>
          <p:cNvSpPr>
            <a:spLocks noGrp="1"/>
          </p:cNvSpPr>
          <p:nvPr>
            <p:ph type="dt" sz="quarter" idx="10"/>
          </p:nvPr>
        </p:nvSpPr>
        <p:spPr/>
        <p:txBody>
          <a:bodyPr/>
          <a:lstStyle/>
          <a:p>
            <a:pPr>
              <a:defRPr/>
            </a:pPr>
            <a:fld id="{F8EF8589-C2CE-43C1-9FA2-4E4148B8A3EF}" type="datetime1">
              <a:rPr lang="zh-CN" altLang="en-US"/>
              <a:pPr>
                <a:defRPr/>
              </a:pPr>
              <a:t>2017/10/23</a:t>
            </a:fld>
            <a:endParaRPr lang="en-US" altLang="zh-CN"/>
          </a:p>
        </p:txBody>
      </p:sp>
      <p:sp>
        <p:nvSpPr>
          <p:cNvPr id="532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9E3F1C-4008-4045-9D61-02B399E94AF9}" type="slidenum">
              <a:rPr lang="en-US" altLang="zh-CN" sz="1000" smtClean="0"/>
              <a:pPr>
                <a:spcBef>
                  <a:spcPct val="0"/>
                </a:spcBef>
                <a:buClrTx/>
                <a:buSzTx/>
                <a:buFontTx/>
                <a:buNone/>
              </a:pPr>
              <a:t>122</a:t>
            </a:fld>
            <a:endParaRPr lang="en-US" altLang="zh-CN" sz="1000" smtClean="0"/>
          </a:p>
        </p:txBody>
      </p:sp>
      <p:sp>
        <p:nvSpPr>
          <p:cNvPr id="53252" name="Rectangle 2"/>
          <p:cNvSpPr>
            <a:spLocks noGrp="1" noChangeArrowheads="1"/>
          </p:cNvSpPr>
          <p:nvPr>
            <p:ph type="title"/>
          </p:nvPr>
        </p:nvSpPr>
        <p:spPr>
          <a:xfrm>
            <a:off x="233286" y="457199"/>
            <a:ext cx="8382000" cy="1143000"/>
          </a:xfrm>
        </p:spPr>
        <p:txBody>
          <a:bodyPr/>
          <a:lstStyle/>
          <a:p>
            <a:pPr algn="ctr" eaLnBrk="1" hangingPunct="1"/>
            <a:r>
              <a:rPr lang="zh-CN" altLang="en-US" sz="3600" dirty="0" smtClean="0">
                <a:solidFill>
                  <a:srgbClr val="2E08CE"/>
                </a:solidFill>
                <a:ea typeface="华文新魏" panose="02010800040101010101" pitchFamily="2" charset="-122"/>
              </a:rPr>
              <a:t>集近似实例</a:t>
            </a:r>
            <a:r>
              <a:rPr lang="en-US" altLang="ja-JP" sz="3600" dirty="0" smtClean="0">
                <a:solidFill>
                  <a:srgbClr val="2E08CE"/>
                </a:solidFill>
              </a:rPr>
              <a:t> Set Approximation</a:t>
            </a:r>
          </a:p>
        </p:txBody>
      </p:sp>
      <p:sp>
        <p:nvSpPr>
          <p:cNvPr id="53253" name="Rectangle 3"/>
          <p:cNvSpPr>
            <a:spLocks noGrp="1" noChangeArrowheads="1"/>
          </p:cNvSpPr>
          <p:nvPr>
            <p:ph type="body" sz="half" idx="2"/>
          </p:nvPr>
        </p:nvSpPr>
        <p:spPr>
          <a:xfrm>
            <a:off x="4343400" y="1600200"/>
            <a:ext cx="4648200" cy="4648200"/>
          </a:xfrm>
        </p:spPr>
        <p:txBody>
          <a:bodyPr/>
          <a:lstStyle/>
          <a:p>
            <a:pPr eaLnBrk="1" hangingPunct="1">
              <a:lnSpc>
                <a:spcPct val="90000"/>
              </a:lnSpc>
            </a:pPr>
            <a:r>
              <a:rPr lang="en-US" altLang="ja-JP" sz="2600" smtClean="0"/>
              <a:t>Let W = {x | Walk(x) = yes}={x1,x4,x6}.  </a:t>
            </a:r>
          </a:p>
          <a:p>
            <a:pPr eaLnBrk="1" hangingPunct="1">
              <a:lnSpc>
                <a:spcPct val="90000"/>
              </a:lnSpc>
            </a:pPr>
            <a:endParaRPr lang="en-US" altLang="ja-JP" sz="2600" smtClean="0"/>
          </a:p>
          <a:p>
            <a:pPr eaLnBrk="1" hangingPunct="1">
              <a:lnSpc>
                <a:spcPct val="90000"/>
              </a:lnSpc>
            </a:pPr>
            <a:endParaRPr lang="en-US" altLang="ja-JP" sz="2600" smtClean="0"/>
          </a:p>
          <a:p>
            <a:pPr eaLnBrk="1" hangingPunct="1">
              <a:lnSpc>
                <a:spcPct val="90000"/>
              </a:lnSpc>
            </a:pPr>
            <a:endParaRPr lang="en-US" altLang="ja-JP" sz="2600" smtClean="0"/>
          </a:p>
          <a:p>
            <a:pPr eaLnBrk="1" hangingPunct="1">
              <a:lnSpc>
                <a:spcPct val="90000"/>
              </a:lnSpc>
            </a:pPr>
            <a:endParaRPr lang="en-US" altLang="ja-JP" sz="2600" smtClean="0"/>
          </a:p>
          <a:p>
            <a:pPr eaLnBrk="1" hangingPunct="1">
              <a:lnSpc>
                <a:spcPct val="90000"/>
              </a:lnSpc>
            </a:pPr>
            <a:endParaRPr lang="en-US" altLang="ja-JP" sz="2600" smtClean="0"/>
          </a:p>
          <a:p>
            <a:pPr eaLnBrk="1" hangingPunct="1">
              <a:lnSpc>
                <a:spcPct val="90000"/>
              </a:lnSpc>
            </a:pPr>
            <a:endParaRPr lang="en-US" altLang="ja-JP" sz="2600" smtClean="0"/>
          </a:p>
          <a:p>
            <a:pPr eaLnBrk="1" hangingPunct="1">
              <a:lnSpc>
                <a:spcPct val="80000"/>
              </a:lnSpc>
            </a:pPr>
            <a:r>
              <a:rPr lang="en-US" altLang="ja-JP" sz="2600" smtClean="0"/>
              <a:t>The decision class, </a:t>
            </a:r>
            <a:r>
              <a:rPr lang="en-US" altLang="ja-JP" sz="2600" i="1" smtClean="0"/>
              <a:t>Walk, </a:t>
            </a:r>
            <a:r>
              <a:rPr lang="en-US" altLang="ja-JP" sz="2600" smtClean="0"/>
              <a:t>is </a:t>
            </a:r>
            <a:r>
              <a:rPr lang="en-US" altLang="ja-JP" sz="2600" smtClean="0">
                <a:solidFill>
                  <a:srgbClr val="CC3300"/>
                </a:solidFill>
              </a:rPr>
              <a:t>rough</a:t>
            </a:r>
            <a:r>
              <a:rPr lang="en-US" altLang="ja-JP" sz="2600" smtClean="0"/>
              <a:t> since the boundary region is not empty.</a:t>
            </a:r>
          </a:p>
        </p:txBody>
      </p:sp>
      <p:graphicFrame>
        <p:nvGraphicFramePr>
          <p:cNvPr id="53254" name="Object 4"/>
          <p:cNvGraphicFramePr>
            <a:graphicFrameLocks noGrp="1" noChangeAspect="1"/>
          </p:cNvGraphicFramePr>
          <p:nvPr>
            <p:ph sz="half" idx="4294967295"/>
          </p:nvPr>
        </p:nvGraphicFramePr>
        <p:xfrm>
          <a:off x="457200" y="2057400"/>
          <a:ext cx="3024188" cy="3810000"/>
        </p:xfrm>
        <a:graphic>
          <a:graphicData uri="http://schemas.openxmlformats.org/presentationml/2006/ole">
            <mc:AlternateContent xmlns:mc="http://schemas.openxmlformats.org/markup-compatibility/2006">
              <mc:Choice xmlns:v="urn:schemas-microsoft-com:vml" Requires="v">
                <p:oleObj spid="_x0000_s158758" name="Room" r:id="rId4" imgW="1080000" imgH="1080000" progId="ComicChat.Room.1">
                  <p:embed/>
                </p:oleObj>
              </mc:Choice>
              <mc:Fallback>
                <p:oleObj name="Room" r:id="rId4" imgW="1080000" imgH="1080000" progId="ComicChat.Room.1">
                  <p:embed/>
                  <p:pic>
                    <p:nvPicPr>
                      <p:cNvPr id="5325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30241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5"/>
          <p:cNvSpPr>
            <a:spLocks noChangeArrowheads="1"/>
          </p:cNvSpPr>
          <p:nvPr/>
        </p:nvSpPr>
        <p:spPr bwMode="auto">
          <a:xfrm>
            <a:off x="381000" y="2057400"/>
            <a:ext cx="3733800" cy="4038600"/>
          </a:xfrm>
          <a:prstGeom prst="rect">
            <a:avLst/>
          </a:prstGeom>
          <a:solidFill>
            <a:schemeClr val="accent1"/>
          </a:solidFill>
          <a:ln w="38100">
            <a:solidFill>
              <a:srgbClr val="008000"/>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3256" name="Text Box 6"/>
          <p:cNvSpPr txBox="1">
            <a:spLocks noChangeArrowheads="1"/>
          </p:cNvSpPr>
          <p:nvPr/>
        </p:nvSpPr>
        <p:spPr bwMode="auto">
          <a:xfrm>
            <a:off x="381000" y="2209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          </a:t>
            </a:r>
            <a:r>
              <a:rPr lang="en-US" altLang="ja-JP" sz="2400" b="0">
                <a:latin typeface="Times New Roman" panose="02020603050405020304" pitchFamily="18" charset="0"/>
                <a:ea typeface="MS PGothic" panose="020B0600070205080204" pitchFamily="34" charset="-128"/>
              </a:rPr>
              <a:t>Age      LEMS    Walk</a:t>
            </a:r>
          </a:p>
        </p:txBody>
      </p:sp>
      <p:sp>
        <p:nvSpPr>
          <p:cNvPr id="53257" name="Text Box 7"/>
          <p:cNvSpPr txBox="1">
            <a:spLocks noChangeArrowheads="1"/>
          </p:cNvSpPr>
          <p:nvPr/>
        </p:nvSpPr>
        <p:spPr bwMode="auto">
          <a:xfrm>
            <a:off x="533400" y="2895600"/>
            <a:ext cx="3429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x１   16-30      50       yes   </a:t>
            </a:r>
          </a:p>
          <a:p>
            <a:pPr eaLnBrk="1" hangingPunct="1">
              <a:lnSpc>
                <a:spcPct val="5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x2    16-30      0            no             </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x3    31-45     1-25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x4    31-45     1-25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x5    46-60     26-49     no</a:t>
            </a:r>
          </a:p>
          <a:p>
            <a:pPr eaLnBrk="1" hangingPunct="1">
              <a:lnSpc>
                <a:spcPct val="6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x6    16-30     26-49     yes</a:t>
            </a:r>
          </a:p>
          <a:p>
            <a:pPr eaLnBrk="1" hangingPunct="1">
              <a:lnSpc>
                <a:spcPct val="70000"/>
              </a:lnSpc>
              <a:spcBef>
                <a:spcPct val="50000"/>
              </a:spcBef>
              <a:buClrTx/>
              <a:buSzTx/>
              <a:buFontTx/>
              <a:buNone/>
            </a:pPr>
            <a:r>
              <a:rPr lang="en-US" altLang="ja-JP" sz="2400" b="0">
                <a:latin typeface="Times New Roman" panose="02020603050405020304" pitchFamily="18" charset="0"/>
                <a:ea typeface="MS PGothic" panose="020B0600070205080204" pitchFamily="34" charset="-128"/>
              </a:rPr>
              <a:t>x7    46-60     26-49      no</a:t>
            </a:r>
          </a:p>
        </p:txBody>
      </p:sp>
      <p:sp>
        <p:nvSpPr>
          <p:cNvPr id="53258" name="Line 8"/>
          <p:cNvSpPr>
            <a:spLocks noChangeShapeType="1"/>
          </p:cNvSpPr>
          <p:nvPr/>
        </p:nvSpPr>
        <p:spPr bwMode="auto">
          <a:xfrm>
            <a:off x="381000" y="2667000"/>
            <a:ext cx="38100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9" name="Line 9"/>
          <p:cNvSpPr>
            <a:spLocks noChangeShapeType="1"/>
          </p:cNvSpPr>
          <p:nvPr/>
        </p:nvSpPr>
        <p:spPr bwMode="auto">
          <a:xfrm>
            <a:off x="10668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0" name="Line 10"/>
          <p:cNvSpPr>
            <a:spLocks noChangeShapeType="1"/>
          </p:cNvSpPr>
          <p:nvPr/>
        </p:nvSpPr>
        <p:spPr bwMode="auto">
          <a:xfrm>
            <a:off x="21336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1" name="Line 11"/>
          <p:cNvSpPr>
            <a:spLocks noChangeShapeType="1"/>
          </p:cNvSpPr>
          <p:nvPr/>
        </p:nvSpPr>
        <p:spPr bwMode="auto">
          <a:xfrm>
            <a:off x="3200400" y="2057400"/>
            <a:ext cx="1588" cy="4038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62" name="Object 12"/>
          <p:cNvGraphicFramePr>
            <a:graphicFrameLocks noChangeAspect="1"/>
          </p:cNvGraphicFramePr>
          <p:nvPr/>
        </p:nvGraphicFramePr>
        <p:xfrm>
          <a:off x="4876800" y="2286000"/>
          <a:ext cx="3684588" cy="2538413"/>
        </p:xfrm>
        <a:graphic>
          <a:graphicData uri="http://schemas.openxmlformats.org/presentationml/2006/ole">
            <mc:AlternateContent xmlns:mc="http://schemas.openxmlformats.org/markup-compatibility/2006">
              <mc:Choice xmlns:v="urn:schemas-microsoft-com:vml" Requires="v">
                <p:oleObj spid="_x0000_s158759" name="数式" r:id="rId6" imgW="1397000" imgH="965200" progId="Equation.3">
                  <p:embed/>
                </p:oleObj>
              </mc:Choice>
              <mc:Fallback>
                <p:oleObj name="数式" r:id="rId6" imgW="1397000" imgH="965200" progId="Equation.3">
                  <p:embed/>
                  <p:pic>
                    <p:nvPicPr>
                      <p:cNvPr id="5326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286000"/>
                        <a:ext cx="3684588" cy="253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3" name="Text Box 16"/>
          <p:cNvSpPr txBox="1">
            <a:spLocks noChangeArrowheads="1"/>
          </p:cNvSpPr>
          <p:nvPr/>
        </p:nvSpPr>
        <p:spPr bwMode="auto">
          <a:xfrm>
            <a:off x="1547813" y="6165850"/>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ja-JP" sz="2400" b="0" i="1">
                <a:latin typeface="Times New Roman" panose="02020603050405020304" pitchFamily="18" charset="0"/>
              </a:rPr>
              <a:t>IND({Age,LEMS}) = {{x1}, {x2}, {x3,x4}, {x5,x7}, {x6}}.</a:t>
            </a:r>
            <a:endParaRPr kumimoji="0" lang="zh-CN" altLang="en-US" sz="2400" b="0" i="1">
              <a:latin typeface="Times New Roman" panose="02020603050405020304" pitchFamily="18" charset="0"/>
            </a:endParaRPr>
          </a:p>
        </p:txBody>
      </p:sp>
    </p:spTree>
    <p:extLst>
      <p:ext uri="{BB962C8B-B14F-4D97-AF65-F5344CB8AC3E}">
        <p14:creationId xmlns:p14="http://schemas.microsoft.com/office/powerpoint/2010/main" val="325156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2"/>
          <p:cNvSpPr>
            <a:spLocks noGrp="1"/>
          </p:cNvSpPr>
          <p:nvPr>
            <p:ph type="dt" sz="quarter" idx="10"/>
          </p:nvPr>
        </p:nvSpPr>
        <p:spPr/>
        <p:txBody>
          <a:bodyPr/>
          <a:lstStyle/>
          <a:p>
            <a:pPr>
              <a:defRPr/>
            </a:pPr>
            <a:fld id="{5F92DB1E-8E33-41F0-AB84-EBBBD38ED31F}" type="datetime1">
              <a:rPr lang="zh-CN" altLang="en-US"/>
              <a:pPr>
                <a:defRPr/>
              </a:pPr>
              <a:t>2017/10/23</a:t>
            </a:fld>
            <a:endParaRPr lang="en-US" altLang="zh-CN"/>
          </a:p>
        </p:txBody>
      </p:sp>
      <p:sp>
        <p:nvSpPr>
          <p:cNvPr id="5529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743365-2DFB-40A4-B9F2-B81B626911C5}" type="slidenum">
              <a:rPr lang="en-US" altLang="zh-CN" sz="1000" smtClean="0"/>
              <a:pPr>
                <a:spcBef>
                  <a:spcPct val="0"/>
                </a:spcBef>
                <a:buClrTx/>
                <a:buSzTx/>
                <a:buFontTx/>
                <a:buNone/>
              </a:pPr>
              <a:t>123</a:t>
            </a:fld>
            <a:endParaRPr lang="en-US" altLang="zh-CN" sz="1000" smtClean="0"/>
          </a:p>
        </p:txBody>
      </p:sp>
      <p:sp>
        <p:nvSpPr>
          <p:cNvPr id="55300"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集近似实例</a:t>
            </a:r>
            <a:r>
              <a:rPr lang="en-US" altLang="ja-JP" sz="3600" dirty="0" smtClean="0">
                <a:solidFill>
                  <a:srgbClr val="2E08CE"/>
                </a:solidFill>
              </a:rPr>
              <a:t>  Set Approximation (2)</a:t>
            </a:r>
          </a:p>
        </p:txBody>
      </p:sp>
      <p:sp>
        <p:nvSpPr>
          <p:cNvPr id="55301" name="Rectangle 3"/>
          <p:cNvSpPr>
            <a:spLocks noChangeArrowheads="1"/>
          </p:cNvSpPr>
          <p:nvPr/>
        </p:nvSpPr>
        <p:spPr bwMode="auto">
          <a:xfrm>
            <a:off x="1403648" y="1955006"/>
            <a:ext cx="6553200" cy="4471987"/>
          </a:xfrm>
          <a:prstGeom prst="rect">
            <a:avLst/>
          </a:prstGeom>
          <a:solidFill>
            <a:schemeClr val="accent1"/>
          </a:solidFill>
          <a:ln w="38100">
            <a:solidFill>
              <a:srgbClr val="003366"/>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5302" name="Line 4"/>
          <p:cNvSpPr>
            <a:spLocks noChangeShapeType="1"/>
          </p:cNvSpPr>
          <p:nvPr/>
        </p:nvSpPr>
        <p:spPr bwMode="auto">
          <a:xfrm>
            <a:off x="2286000" y="2895600"/>
            <a:ext cx="0" cy="259080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3" name="Line 5"/>
          <p:cNvSpPr>
            <a:spLocks noChangeShapeType="1"/>
          </p:cNvSpPr>
          <p:nvPr/>
        </p:nvSpPr>
        <p:spPr bwMode="auto">
          <a:xfrm>
            <a:off x="2286000" y="2895600"/>
            <a:ext cx="43434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4" name="Line 6"/>
          <p:cNvSpPr>
            <a:spLocks noChangeShapeType="1"/>
          </p:cNvSpPr>
          <p:nvPr/>
        </p:nvSpPr>
        <p:spPr bwMode="auto">
          <a:xfrm>
            <a:off x="6629400" y="2895600"/>
            <a:ext cx="0" cy="198120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5" name="Line 7"/>
          <p:cNvSpPr>
            <a:spLocks noChangeShapeType="1"/>
          </p:cNvSpPr>
          <p:nvPr/>
        </p:nvSpPr>
        <p:spPr bwMode="auto">
          <a:xfrm>
            <a:off x="2286000" y="5486400"/>
            <a:ext cx="35052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6" name="Line 8"/>
          <p:cNvSpPr>
            <a:spLocks noChangeShapeType="1"/>
          </p:cNvSpPr>
          <p:nvPr/>
        </p:nvSpPr>
        <p:spPr bwMode="auto">
          <a:xfrm flipV="1">
            <a:off x="5791200" y="4876800"/>
            <a:ext cx="0" cy="60960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7" name="Line 9"/>
          <p:cNvSpPr>
            <a:spLocks noChangeShapeType="1"/>
          </p:cNvSpPr>
          <p:nvPr/>
        </p:nvSpPr>
        <p:spPr bwMode="auto">
          <a:xfrm>
            <a:off x="5791200" y="4876800"/>
            <a:ext cx="8382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08" name="Group 10"/>
          <p:cNvGrpSpPr>
            <a:grpSpLocks/>
          </p:cNvGrpSpPr>
          <p:nvPr/>
        </p:nvGrpSpPr>
        <p:grpSpPr bwMode="auto">
          <a:xfrm>
            <a:off x="3048000" y="3505200"/>
            <a:ext cx="2667000" cy="1143000"/>
            <a:chOff x="1872" y="2112"/>
            <a:chExt cx="1680" cy="720"/>
          </a:xfrm>
        </p:grpSpPr>
        <p:sp>
          <p:nvSpPr>
            <p:cNvPr id="55319" name="Line 11"/>
            <p:cNvSpPr>
              <a:spLocks noChangeShapeType="1"/>
            </p:cNvSpPr>
            <p:nvPr/>
          </p:nvSpPr>
          <p:spPr bwMode="auto">
            <a:xfrm>
              <a:off x="1872" y="2448"/>
              <a:ext cx="0" cy="38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Line 12"/>
            <p:cNvSpPr>
              <a:spLocks noChangeShapeType="1"/>
            </p:cNvSpPr>
            <p:nvPr/>
          </p:nvSpPr>
          <p:spPr bwMode="auto">
            <a:xfrm flipV="1">
              <a:off x="1872" y="2448"/>
              <a:ext cx="912"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1" name="Line 13"/>
            <p:cNvSpPr>
              <a:spLocks noChangeShapeType="1"/>
            </p:cNvSpPr>
            <p:nvPr/>
          </p:nvSpPr>
          <p:spPr bwMode="auto">
            <a:xfrm flipV="1">
              <a:off x="2784" y="2112"/>
              <a:ext cx="0" cy="336"/>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2" name="Line 14"/>
            <p:cNvSpPr>
              <a:spLocks noChangeShapeType="1"/>
            </p:cNvSpPr>
            <p:nvPr/>
          </p:nvSpPr>
          <p:spPr bwMode="auto">
            <a:xfrm>
              <a:off x="2784" y="2112"/>
              <a:ext cx="768"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3" name="Line 15"/>
            <p:cNvSpPr>
              <a:spLocks noChangeShapeType="1"/>
            </p:cNvSpPr>
            <p:nvPr/>
          </p:nvSpPr>
          <p:spPr bwMode="auto">
            <a:xfrm>
              <a:off x="1872" y="2832"/>
              <a:ext cx="1248"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4" name="Line 16"/>
            <p:cNvSpPr>
              <a:spLocks noChangeShapeType="1"/>
            </p:cNvSpPr>
            <p:nvPr/>
          </p:nvSpPr>
          <p:spPr bwMode="auto">
            <a:xfrm flipV="1">
              <a:off x="3120" y="2496"/>
              <a:ext cx="0" cy="336"/>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5" name="Line 17"/>
            <p:cNvSpPr>
              <a:spLocks noChangeShapeType="1"/>
            </p:cNvSpPr>
            <p:nvPr/>
          </p:nvSpPr>
          <p:spPr bwMode="auto">
            <a:xfrm>
              <a:off x="3120" y="2496"/>
              <a:ext cx="432"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6" name="Line 18"/>
            <p:cNvSpPr>
              <a:spLocks noChangeShapeType="1"/>
            </p:cNvSpPr>
            <p:nvPr/>
          </p:nvSpPr>
          <p:spPr bwMode="auto">
            <a:xfrm>
              <a:off x="3552" y="2112"/>
              <a:ext cx="0" cy="38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09" name="Text Box 19"/>
          <p:cNvSpPr txBox="1">
            <a:spLocks noChangeArrowheads="1"/>
          </p:cNvSpPr>
          <p:nvPr/>
        </p:nvSpPr>
        <p:spPr bwMode="auto">
          <a:xfrm>
            <a:off x="5029200" y="3505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ja-JP" sz="2400" b="0">
                <a:solidFill>
                  <a:srgbClr val="14760C"/>
                </a:solidFill>
                <a:latin typeface="Times New Roman" panose="02020603050405020304" pitchFamily="18" charset="0"/>
                <a:ea typeface="MS PGothic" panose="020B0600070205080204" pitchFamily="34" charset="-128"/>
              </a:rPr>
              <a:t>yes</a:t>
            </a:r>
            <a:endParaRPr lang="en-US" altLang="ja-JP" sz="2400" b="0">
              <a:latin typeface="Times New Roman" panose="02020603050405020304" pitchFamily="18" charset="0"/>
              <a:ea typeface="MS PGothic" panose="020B0600070205080204" pitchFamily="34" charset="-128"/>
            </a:endParaRPr>
          </a:p>
        </p:txBody>
      </p:sp>
      <p:sp>
        <p:nvSpPr>
          <p:cNvPr id="55310" name="Text Box 20"/>
          <p:cNvSpPr txBox="1">
            <a:spLocks noChangeArrowheads="1"/>
          </p:cNvSpPr>
          <p:nvPr/>
        </p:nvSpPr>
        <p:spPr bwMode="auto">
          <a:xfrm>
            <a:off x="5486400" y="4267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ja-JP" sz="2400" b="0">
                <a:solidFill>
                  <a:srgbClr val="14760C"/>
                </a:solidFill>
                <a:latin typeface="Times New Roman" panose="02020603050405020304" pitchFamily="18" charset="0"/>
                <a:ea typeface="MS PGothic" panose="020B0600070205080204" pitchFamily="34" charset="-128"/>
              </a:rPr>
              <a:t>yes/no</a:t>
            </a:r>
          </a:p>
        </p:txBody>
      </p:sp>
      <p:sp>
        <p:nvSpPr>
          <p:cNvPr id="55311" name="Text Box 21"/>
          <p:cNvSpPr txBox="1">
            <a:spLocks noChangeArrowheads="1"/>
          </p:cNvSpPr>
          <p:nvPr/>
        </p:nvSpPr>
        <p:spPr bwMode="auto">
          <a:xfrm>
            <a:off x="6553200" y="5486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ja-JP" sz="2400" b="0">
                <a:solidFill>
                  <a:srgbClr val="14760C"/>
                </a:solidFill>
                <a:latin typeface="Times New Roman" panose="02020603050405020304" pitchFamily="18" charset="0"/>
                <a:ea typeface="MS PGothic" panose="020B0600070205080204" pitchFamily="34" charset="-128"/>
              </a:rPr>
              <a:t>no</a:t>
            </a:r>
            <a:endParaRPr lang="en-US" altLang="ja-JP" sz="2400" b="0">
              <a:latin typeface="Times New Roman" panose="02020603050405020304" pitchFamily="18" charset="0"/>
              <a:ea typeface="MS PGothic" panose="020B0600070205080204" pitchFamily="34" charset="-128"/>
            </a:endParaRPr>
          </a:p>
        </p:txBody>
      </p:sp>
      <p:sp>
        <p:nvSpPr>
          <p:cNvPr id="55312" name="Text Box 22"/>
          <p:cNvSpPr txBox="1">
            <a:spLocks noChangeArrowheads="1"/>
          </p:cNvSpPr>
          <p:nvPr/>
        </p:nvSpPr>
        <p:spPr bwMode="auto">
          <a:xfrm>
            <a:off x="3124200" y="4114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a:t>
            </a:r>
            <a:r>
              <a:rPr lang="en-US" altLang="ja-JP" sz="2400" b="0">
                <a:latin typeface="Times New Roman" panose="02020603050405020304" pitchFamily="18" charset="0"/>
                <a:ea typeface="MS PGothic" panose="020B0600070205080204" pitchFamily="34" charset="-128"/>
              </a:rPr>
              <a:t>x1},{x6}}</a:t>
            </a:r>
          </a:p>
        </p:txBody>
      </p:sp>
      <p:sp>
        <p:nvSpPr>
          <p:cNvPr id="55313" name="Text Box 23"/>
          <p:cNvSpPr txBox="1">
            <a:spLocks noChangeArrowheads="1"/>
          </p:cNvSpPr>
          <p:nvPr/>
        </p:nvSpPr>
        <p:spPr bwMode="auto">
          <a:xfrm>
            <a:off x="2590800" y="3048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a:t>
            </a:r>
            <a:r>
              <a:rPr lang="en-US" altLang="ja-JP" sz="2400" b="0">
                <a:latin typeface="Times New Roman" panose="02020603050405020304" pitchFamily="18" charset="0"/>
                <a:ea typeface="MS PGothic" panose="020B0600070205080204" pitchFamily="34" charset="-128"/>
              </a:rPr>
              <a:t>x3,x4}}</a:t>
            </a:r>
          </a:p>
        </p:txBody>
      </p:sp>
      <p:sp>
        <p:nvSpPr>
          <p:cNvPr id="55314" name="Text Box 24"/>
          <p:cNvSpPr txBox="1">
            <a:spLocks noChangeArrowheads="1"/>
          </p:cNvSpPr>
          <p:nvPr/>
        </p:nvSpPr>
        <p:spPr bwMode="auto">
          <a:xfrm>
            <a:off x="2667000" y="2286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ja-JP" altLang="en-US" sz="2400" b="0">
                <a:latin typeface="Times New Roman" panose="02020603050405020304" pitchFamily="18" charset="0"/>
                <a:ea typeface="MS PGothic" panose="020B0600070205080204" pitchFamily="34" charset="-128"/>
              </a:rPr>
              <a:t>{{</a:t>
            </a:r>
            <a:r>
              <a:rPr lang="en-US" altLang="ja-JP" sz="2400" b="0">
                <a:latin typeface="Times New Roman" panose="02020603050405020304" pitchFamily="18" charset="0"/>
                <a:ea typeface="MS PGothic" panose="020B0600070205080204" pitchFamily="34" charset="-128"/>
              </a:rPr>
              <a:t>x2}, {x5,x7}}</a:t>
            </a:r>
          </a:p>
        </p:txBody>
      </p:sp>
      <p:sp>
        <p:nvSpPr>
          <p:cNvPr id="55315" name="Line 25"/>
          <p:cNvSpPr>
            <a:spLocks noChangeShapeType="1"/>
          </p:cNvSpPr>
          <p:nvPr/>
        </p:nvSpPr>
        <p:spPr bwMode="auto">
          <a:xfrm>
            <a:off x="914400" y="4267200"/>
            <a:ext cx="21336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Text Box 26"/>
          <p:cNvSpPr txBox="1">
            <a:spLocks noChangeArrowheads="1"/>
          </p:cNvSpPr>
          <p:nvPr/>
        </p:nvSpPr>
        <p:spPr bwMode="auto">
          <a:xfrm>
            <a:off x="152400" y="3810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ja-JP" sz="3200" b="0" i="1" u="sng">
                <a:latin typeface="Times New Roman" panose="02020603050405020304" pitchFamily="18" charset="0"/>
                <a:ea typeface="MS PGothic" panose="020B0600070205080204" pitchFamily="34" charset="-128"/>
              </a:rPr>
              <a:t>A</a:t>
            </a:r>
            <a:r>
              <a:rPr lang="en-US" altLang="ja-JP" sz="3200" b="0" i="1">
                <a:latin typeface="Times New Roman" panose="02020603050405020304" pitchFamily="18" charset="0"/>
                <a:ea typeface="MS PGothic" panose="020B0600070205080204" pitchFamily="34" charset="-128"/>
              </a:rPr>
              <a:t>W</a:t>
            </a:r>
            <a:endParaRPr lang="en-US" altLang="ja-JP" sz="3200" b="0" i="1" u="sng">
              <a:solidFill>
                <a:srgbClr val="CC3300"/>
              </a:solidFill>
              <a:latin typeface="Times New Roman" panose="02020603050405020304" pitchFamily="18" charset="0"/>
              <a:ea typeface="MS PGothic" panose="020B0600070205080204" pitchFamily="34" charset="-128"/>
            </a:endParaRPr>
          </a:p>
        </p:txBody>
      </p:sp>
      <p:graphicFrame>
        <p:nvGraphicFramePr>
          <p:cNvPr id="55317" name="Object 1024"/>
          <p:cNvGraphicFramePr>
            <a:graphicFrameLocks noChangeAspect="1"/>
          </p:cNvGraphicFramePr>
          <p:nvPr/>
        </p:nvGraphicFramePr>
        <p:xfrm>
          <a:off x="617538" y="2927350"/>
          <a:ext cx="661987" cy="566738"/>
        </p:xfrm>
        <a:graphic>
          <a:graphicData uri="http://schemas.openxmlformats.org/presentationml/2006/ole">
            <mc:AlternateContent xmlns:mc="http://schemas.openxmlformats.org/markup-compatibility/2006">
              <mc:Choice xmlns:v="urn:schemas-microsoft-com:vml" Requires="v">
                <p:oleObj spid="_x0000_s159765" name="数式" r:id="rId4" imgW="190433" imgH="133485" progId="Equation.3">
                  <p:embed/>
                </p:oleObj>
              </mc:Choice>
              <mc:Fallback>
                <p:oleObj name="数式" r:id="rId4" imgW="190433" imgH="133485" progId="Equation.3">
                  <p:embed/>
                  <p:pic>
                    <p:nvPicPr>
                      <p:cNvPr id="55317"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8" y="2927350"/>
                        <a:ext cx="661987"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8" name="Line 28"/>
          <p:cNvSpPr>
            <a:spLocks noChangeShapeType="1"/>
          </p:cNvSpPr>
          <p:nvPr/>
        </p:nvSpPr>
        <p:spPr bwMode="auto">
          <a:xfrm>
            <a:off x="1219200" y="3276600"/>
            <a:ext cx="1066800" cy="3810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19786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a:spLocks noGrp="1"/>
          </p:cNvSpPr>
          <p:nvPr>
            <p:ph type="dt" sz="quarter" idx="10"/>
          </p:nvPr>
        </p:nvSpPr>
        <p:spPr/>
        <p:txBody>
          <a:bodyPr/>
          <a:lstStyle/>
          <a:p>
            <a:pPr>
              <a:defRPr/>
            </a:pPr>
            <a:fld id="{B0104EB0-60BA-4DC8-8BBD-C8493E2A21D8}" type="datetime1">
              <a:rPr lang="zh-CN" altLang="en-US"/>
              <a:pPr>
                <a:defRPr/>
              </a:pPr>
              <a:t>2017/10/23</a:t>
            </a:fld>
            <a:endParaRPr lang="en-US" altLang="zh-CN"/>
          </a:p>
        </p:txBody>
      </p:sp>
      <p:sp>
        <p:nvSpPr>
          <p:cNvPr id="573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B5291D-1A3F-4FAE-A77B-C8CB26EF7AC2}" type="slidenum">
              <a:rPr lang="en-US" altLang="zh-CN" sz="1000" smtClean="0"/>
              <a:pPr>
                <a:spcBef>
                  <a:spcPct val="0"/>
                </a:spcBef>
                <a:buClrTx/>
                <a:buSzTx/>
                <a:buFontTx/>
                <a:buNone/>
              </a:pPr>
              <a:t>124</a:t>
            </a:fld>
            <a:endParaRPr lang="en-US" altLang="zh-CN" sz="1000" smtClean="0"/>
          </a:p>
        </p:txBody>
      </p:sp>
      <p:sp>
        <p:nvSpPr>
          <p:cNvPr id="57348" name="Rectangle 1026"/>
          <p:cNvSpPr>
            <a:spLocks noChangeArrowheads="1"/>
          </p:cNvSpPr>
          <p:nvPr/>
        </p:nvSpPr>
        <p:spPr bwMode="auto">
          <a:xfrm>
            <a:off x="2057400" y="2492375"/>
            <a:ext cx="4591050" cy="3041650"/>
          </a:xfrm>
          <a:prstGeom prst="rect">
            <a:avLst/>
          </a:prstGeom>
          <a:solidFill>
            <a:srgbClr val="00CCFF">
              <a:alpha val="50195"/>
            </a:srgbClr>
          </a:solidFill>
          <a:ln w="9525">
            <a:solidFill>
              <a:srgbClr val="339966"/>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7349" name="Rectangle 1027"/>
          <p:cNvSpPr>
            <a:spLocks noChangeArrowheads="1"/>
          </p:cNvSpPr>
          <p:nvPr/>
        </p:nvSpPr>
        <p:spPr bwMode="auto">
          <a:xfrm>
            <a:off x="2640013" y="2881313"/>
            <a:ext cx="4013200" cy="2657475"/>
          </a:xfrm>
          <a:prstGeom prst="rect">
            <a:avLst/>
          </a:prstGeom>
          <a:solidFill>
            <a:srgbClr val="339966">
              <a:alpha val="50195"/>
            </a:srgbClr>
          </a:solidFill>
          <a:ln w="9525">
            <a:solidFill>
              <a:srgbClr val="339966"/>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7350" name="Line 1028"/>
          <p:cNvSpPr>
            <a:spLocks noChangeShapeType="1"/>
          </p:cNvSpPr>
          <p:nvPr/>
        </p:nvSpPr>
        <p:spPr bwMode="auto">
          <a:xfrm>
            <a:off x="2071688" y="2886075"/>
            <a:ext cx="4589462" cy="1588"/>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1" name="Line 1029"/>
          <p:cNvSpPr>
            <a:spLocks noChangeShapeType="1"/>
          </p:cNvSpPr>
          <p:nvPr/>
        </p:nvSpPr>
        <p:spPr bwMode="auto">
          <a:xfrm>
            <a:off x="2640013" y="2516188"/>
            <a:ext cx="1587" cy="300513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2" name="Line 1030"/>
          <p:cNvSpPr>
            <a:spLocks noChangeShapeType="1"/>
          </p:cNvSpPr>
          <p:nvPr/>
        </p:nvSpPr>
        <p:spPr bwMode="auto">
          <a:xfrm flipV="1">
            <a:off x="2058988" y="3938588"/>
            <a:ext cx="4573587" cy="158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3" name="Line 1031"/>
          <p:cNvSpPr>
            <a:spLocks noChangeShapeType="1"/>
          </p:cNvSpPr>
          <p:nvPr/>
        </p:nvSpPr>
        <p:spPr bwMode="auto">
          <a:xfrm flipV="1">
            <a:off x="2071688" y="5100638"/>
            <a:ext cx="4589462" cy="158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Line 1032"/>
          <p:cNvSpPr>
            <a:spLocks noChangeShapeType="1"/>
          </p:cNvSpPr>
          <p:nvPr/>
        </p:nvSpPr>
        <p:spPr bwMode="auto">
          <a:xfrm>
            <a:off x="5102225" y="2514600"/>
            <a:ext cx="1588" cy="3006725"/>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5" name="Line 1033"/>
          <p:cNvSpPr>
            <a:spLocks noChangeShapeType="1"/>
          </p:cNvSpPr>
          <p:nvPr/>
        </p:nvSpPr>
        <p:spPr bwMode="auto">
          <a:xfrm>
            <a:off x="2058988" y="4668838"/>
            <a:ext cx="4603750" cy="158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6" name="Line 1034"/>
          <p:cNvSpPr>
            <a:spLocks noChangeShapeType="1"/>
          </p:cNvSpPr>
          <p:nvPr/>
        </p:nvSpPr>
        <p:spPr bwMode="auto">
          <a:xfrm flipV="1">
            <a:off x="2111375" y="3536950"/>
            <a:ext cx="4541838" cy="11113"/>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7" name="Line 1035"/>
          <p:cNvSpPr>
            <a:spLocks noChangeShapeType="1"/>
          </p:cNvSpPr>
          <p:nvPr/>
        </p:nvSpPr>
        <p:spPr bwMode="auto">
          <a:xfrm>
            <a:off x="3395663" y="2516188"/>
            <a:ext cx="1587" cy="300513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Line 1036"/>
          <p:cNvSpPr>
            <a:spLocks noChangeShapeType="1"/>
          </p:cNvSpPr>
          <p:nvPr/>
        </p:nvSpPr>
        <p:spPr bwMode="auto">
          <a:xfrm>
            <a:off x="3803650" y="2528888"/>
            <a:ext cx="1588" cy="3005137"/>
          </a:xfrm>
          <a:prstGeom prst="line">
            <a:avLst/>
          </a:prstGeom>
          <a:noFill/>
          <a:ln w="952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Oval 1037"/>
          <p:cNvSpPr>
            <a:spLocks noChangeArrowheads="1"/>
          </p:cNvSpPr>
          <p:nvPr/>
        </p:nvSpPr>
        <p:spPr bwMode="auto">
          <a:xfrm>
            <a:off x="2727325" y="2968625"/>
            <a:ext cx="3184525" cy="2390775"/>
          </a:xfrm>
          <a:prstGeom prst="ellipse">
            <a:avLst/>
          </a:prstGeom>
          <a:solidFill>
            <a:srgbClr val="FFFF99">
              <a:alpha val="50195"/>
            </a:srgbClr>
          </a:solidFill>
          <a:ln w="9525">
            <a:solidFill>
              <a:srgbClr val="339966"/>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7360" name="Rectangle 1038"/>
          <p:cNvSpPr>
            <a:spLocks noChangeArrowheads="1"/>
          </p:cNvSpPr>
          <p:nvPr/>
        </p:nvSpPr>
        <p:spPr bwMode="auto">
          <a:xfrm>
            <a:off x="3382963" y="3540125"/>
            <a:ext cx="1716087" cy="1128713"/>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7361" name="Rectangle 1039"/>
          <p:cNvSpPr>
            <a:spLocks noChangeArrowheads="1"/>
          </p:cNvSpPr>
          <p:nvPr/>
        </p:nvSpPr>
        <p:spPr bwMode="auto">
          <a:xfrm>
            <a:off x="3382963" y="4675188"/>
            <a:ext cx="1722437" cy="438150"/>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7362" name="Line 1040"/>
          <p:cNvSpPr>
            <a:spLocks noChangeShapeType="1"/>
          </p:cNvSpPr>
          <p:nvPr/>
        </p:nvSpPr>
        <p:spPr bwMode="auto">
          <a:xfrm flipV="1">
            <a:off x="1412875" y="3201988"/>
            <a:ext cx="1339850" cy="1587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Line 1041"/>
          <p:cNvSpPr>
            <a:spLocks noChangeShapeType="1"/>
          </p:cNvSpPr>
          <p:nvPr/>
        </p:nvSpPr>
        <p:spPr bwMode="auto">
          <a:xfrm>
            <a:off x="1203325" y="4059238"/>
            <a:ext cx="23368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4" name="Line 1042"/>
          <p:cNvSpPr>
            <a:spLocks noChangeShapeType="1"/>
          </p:cNvSpPr>
          <p:nvPr/>
        </p:nvSpPr>
        <p:spPr bwMode="auto">
          <a:xfrm flipV="1">
            <a:off x="1439863" y="4529138"/>
            <a:ext cx="1573212" cy="5207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Text Box 1043"/>
          <p:cNvSpPr txBox="1">
            <a:spLocks noChangeArrowheads="1"/>
          </p:cNvSpPr>
          <p:nvPr/>
        </p:nvSpPr>
        <p:spPr bwMode="auto">
          <a:xfrm>
            <a:off x="5695950" y="2054225"/>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800" b="0" i="1">
                <a:latin typeface="Times New Roman" panose="02020603050405020304" pitchFamily="18" charset="0"/>
                <a:ea typeface="MS PGothic" panose="020B0600070205080204" pitchFamily="34" charset="-128"/>
              </a:rPr>
              <a:t>U</a:t>
            </a:r>
            <a:endParaRPr lang="en-US" altLang="ja-JP" sz="2400" b="0" i="1">
              <a:latin typeface="Times New Roman" panose="02020603050405020304" pitchFamily="18" charset="0"/>
              <a:ea typeface="MS PGothic" panose="020B0600070205080204" pitchFamily="34" charset="-128"/>
            </a:endParaRPr>
          </a:p>
        </p:txBody>
      </p:sp>
      <p:sp>
        <p:nvSpPr>
          <p:cNvPr id="57366" name="Text Box 1044"/>
          <p:cNvSpPr txBox="1">
            <a:spLocks noChangeArrowheads="1"/>
          </p:cNvSpPr>
          <p:nvPr/>
        </p:nvSpPr>
        <p:spPr bwMode="auto">
          <a:xfrm>
            <a:off x="214313" y="4786313"/>
            <a:ext cx="1206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800" b="0" i="1">
                <a:latin typeface="Times New Roman" panose="02020603050405020304" pitchFamily="18" charset="0"/>
                <a:ea typeface="MS PGothic" panose="020B0600070205080204" pitchFamily="34" charset="-128"/>
              </a:rPr>
              <a:t>set</a:t>
            </a:r>
            <a:r>
              <a:rPr lang="ja-JP" altLang="en-US" sz="2800" b="0" i="1">
                <a:latin typeface="Times New Roman" panose="02020603050405020304" pitchFamily="18" charset="0"/>
                <a:ea typeface="MS PGothic" panose="020B0600070205080204" pitchFamily="34" charset="-128"/>
              </a:rPr>
              <a:t>Ｘ</a:t>
            </a:r>
            <a:endParaRPr lang="ja-JP" altLang="en-US" sz="2400" b="0" i="1">
              <a:latin typeface="Times New Roman" panose="02020603050405020304" pitchFamily="18" charset="0"/>
              <a:ea typeface="MS PGothic" panose="020B0600070205080204" pitchFamily="34" charset="-128"/>
            </a:endParaRPr>
          </a:p>
        </p:txBody>
      </p:sp>
      <p:sp>
        <p:nvSpPr>
          <p:cNvPr id="57367" name="Text Box 1045"/>
          <p:cNvSpPr txBox="1">
            <a:spLocks noChangeArrowheads="1"/>
          </p:cNvSpPr>
          <p:nvPr/>
        </p:nvSpPr>
        <p:spPr bwMode="auto">
          <a:xfrm>
            <a:off x="7134225" y="3529013"/>
            <a:ext cx="20097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ja-JP" sz="2800" b="0" i="1">
                <a:latin typeface="Times New Roman" panose="02020603050405020304" pitchFamily="18" charset="0"/>
                <a:ea typeface="MS PGothic" panose="020B0600070205080204" pitchFamily="34" charset="-128"/>
              </a:rPr>
              <a:t>U/R</a:t>
            </a:r>
          </a:p>
          <a:p>
            <a:pPr algn="ctr" eaLnBrk="1" hangingPunct="1">
              <a:spcBef>
                <a:spcPct val="0"/>
              </a:spcBef>
              <a:buClrTx/>
              <a:buSzTx/>
              <a:buFontTx/>
              <a:buNone/>
            </a:pPr>
            <a:endParaRPr lang="en-US" altLang="ja-JP" sz="2800" b="0" i="1">
              <a:latin typeface="Times New Roman" panose="02020603050405020304" pitchFamily="18" charset="0"/>
              <a:ea typeface="MS PGothic" panose="020B0600070205080204" pitchFamily="34" charset="-128"/>
            </a:endParaRPr>
          </a:p>
          <a:p>
            <a:pPr eaLnBrk="1" hangingPunct="1">
              <a:spcBef>
                <a:spcPct val="0"/>
              </a:spcBef>
              <a:buClrTx/>
              <a:buSzTx/>
              <a:buFontTx/>
              <a:buNone/>
            </a:pPr>
            <a:r>
              <a:rPr lang="en-US" altLang="ja-JP" sz="2400" b="0" i="1">
                <a:latin typeface="Times New Roman" panose="02020603050405020304" pitchFamily="18" charset="0"/>
                <a:ea typeface="MS PGothic" panose="020B0600070205080204" pitchFamily="34" charset="-128"/>
              </a:rPr>
              <a:t>R :  subset of   </a:t>
            </a:r>
          </a:p>
          <a:p>
            <a:pPr eaLnBrk="1" hangingPunct="1">
              <a:spcBef>
                <a:spcPct val="0"/>
              </a:spcBef>
              <a:buClrTx/>
              <a:buSzTx/>
              <a:buFontTx/>
              <a:buNone/>
            </a:pPr>
            <a:r>
              <a:rPr lang="en-US" altLang="ja-JP" sz="2400" b="0" i="1">
                <a:latin typeface="Times New Roman" panose="02020603050405020304" pitchFamily="18" charset="0"/>
                <a:ea typeface="MS PGothic" panose="020B0600070205080204" pitchFamily="34" charset="-128"/>
              </a:rPr>
              <a:t>      attributes</a:t>
            </a:r>
          </a:p>
        </p:txBody>
      </p:sp>
      <p:sp>
        <p:nvSpPr>
          <p:cNvPr id="57368" name="Line 1046"/>
          <p:cNvSpPr>
            <a:spLocks noChangeShapeType="1"/>
          </p:cNvSpPr>
          <p:nvPr/>
        </p:nvSpPr>
        <p:spPr bwMode="auto">
          <a:xfrm flipH="1" flipV="1">
            <a:off x="6548438" y="2689225"/>
            <a:ext cx="754062" cy="1012825"/>
          </a:xfrm>
          <a:prstGeom prst="line">
            <a:avLst/>
          </a:prstGeom>
          <a:noFill/>
          <a:ln w="1905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9" name="Line 1047"/>
          <p:cNvSpPr>
            <a:spLocks noChangeShapeType="1"/>
          </p:cNvSpPr>
          <p:nvPr/>
        </p:nvSpPr>
        <p:spPr bwMode="auto">
          <a:xfrm flipH="1">
            <a:off x="6561138" y="3949700"/>
            <a:ext cx="692150" cy="1473200"/>
          </a:xfrm>
          <a:prstGeom prst="line">
            <a:avLst/>
          </a:prstGeom>
          <a:noFill/>
          <a:ln w="28575">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0" name="Line 1048"/>
          <p:cNvSpPr>
            <a:spLocks noChangeShapeType="1"/>
          </p:cNvSpPr>
          <p:nvPr/>
        </p:nvSpPr>
        <p:spPr bwMode="auto">
          <a:xfrm>
            <a:off x="6907213" y="3541713"/>
            <a:ext cx="0" cy="704850"/>
          </a:xfrm>
          <a:prstGeom prst="line">
            <a:avLst/>
          </a:prstGeom>
          <a:noFill/>
          <a:ln w="28575">
            <a:solidFill>
              <a:srgbClr val="3399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371" name="Object 1049"/>
          <p:cNvGraphicFramePr>
            <a:graphicFrameLocks noChangeAspect="1"/>
          </p:cNvGraphicFramePr>
          <p:nvPr/>
        </p:nvGraphicFramePr>
        <p:xfrm>
          <a:off x="592138" y="3765550"/>
          <a:ext cx="628650" cy="566738"/>
        </p:xfrm>
        <a:graphic>
          <a:graphicData uri="http://schemas.openxmlformats.org/presentationml/2006/ole">
            <mc:AlternateContent xmlns:mc="http://schemas.openxmlformats.org/markup-compatibility/2006">
              <mc:Choice xmlns:v="urn:schemas-microsoft-com:vml" Requires="v">
                <p:oleObj spid="_x0000_s160806" name="数式" r:id="rId4" imgW="180992" imgH="133485" progId="Equation.3">
                  <p:embed/>
                </p:oleObj>
              </mc:Choice>
              <mc:Fallback>
                <p:oleObj name="数式" r:id="rId4" imgW="180992" imgH="133485" progId="Equation.3">
                  <p:embed/>
                  <p:pic>
                    <p:nvPicPr>
                      <p:cNvPr id="57371" name="Object 1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3765550"/>
                        <a:ext cx="6286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2" name="Object 1050"/>
          <p:cNvGraphicFramePr>
            <a:graphicFrameLocks noChangeAspect="1"/>
          </p:cNvGraphicFramePr>
          <p:nvPr/>
        </p:nvGraphicFramePr>
        <p:xfrm>
          <a:off x="152400" y="2819400"/>
          <a:ext cx="1295400" cy="420688"/>
        </p:xfrm>
        <a:graphic>
          <a:graphicData uri="http://schemas.openxmlformats.org/presentationml/2006/ole">
            <mc:AlternateContent xmlns:mc="http://schemas.openxmlformats.org/markup-compatibility/2006">
              <mc:Choice xmlns:v="urn:schemas-microsoft-com:vml" Requires="v">
                <p:oleObj spid="_x0000_s160807" name="Equation" r:id="rId6" imgW="781151" imgH="171585" progId="Equation.3">
                  <p:embed/>
                </p:oleObj>
              </mc:Choice>
              <mc:Fallback>
                <p:oleObj name="Equation" r:id="rId6" imgW="781151" imgH="171585" progId="Equation.3">
                  <p:embed/>
                  <p:pic>
                    <p:nvPicPr>
                      <p:cNvPr id="57372" name="Object 1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819400"/>
                        <a:ext cx="12954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3" name="Rectangle 1051"/>
          <p:cNvSpPr>
            <a:spLocks noChangeArrowheads="1"/>
          </p:cNvSpPr>
          <p:nvPr/>
        </p:nvSpPr>
        <p:spPr bwMode="auto">
          <a:xfrm>
            <a:off x="1866900" y="1013291"/>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rgbClr val="2E08CE"/>
                </a:solidFill>
                <a:latin typeface="Times New Roman" panose="02020603050405020304" pitchFamily="18" charset="0"/>
                <a:ea typeface="华文新魏" panose="02010800040101010101" pitchFamily="2" charset="-122"/>
              </a:rPr>
              <a:t>粗糙集近似图示</a:t>
            </a:r>
            <a:endParaRPr lang="en-US" altLang="ja-JP" sz="3600" dirty="0">
              <a:solidFill>
                <a:srgbClr val="2E08CE"/>
              </a:solidFill>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405454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0179" name="Rectangle 3"/>
          <p:cNvSpPr>
            <a:spLocks noChangeArrowheads="1"/>
          </p:cNvSpPr>
          <p:nvPr/>
        </p:nvSpPr>
        <p:spPr bwMode="auto">
          <a:xfrm>
            <a:off x="3771075" y="1773238"/>
            <a:ext cx="51847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2425" indent="-3524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buClr>
                <a:srgbClr val="66FF33"/>
              </a:buClr>
              <a:buSzPct val="70000"/>
              <a:buFont typeface="Wingdings" panose="05000000000000000000" pitchFamily="2" charset="2"/>
              <a:buChar char="l"/>
            </a:pPr>
            <a:r>
              <a:rPr lang="zh-CN" altLang="en-US" b="0" dirty="0">
                <a:sym typeface="Symbol" panose="05050102010706020507" pitchFamily="18" charset="2"/>
              </a:rPr>
              <a:t>粗糙集是一种处理不确定性问题的数学工具</a:t>
            </a:r>
            <a:r>
              <a:rPr lang="en-US" altLang="zh-CN" b="0" dirty="0">
                <a:sym typeface="Symbol" panose="05050102010706020507" pitchFamily="18" charset="2"/>
              </a:rPr>
              <a:t>. </a:t>
            </a:r>
            <a:r>
              <a:rPr lang="zh-CN" altLang="en-US" b="0" dirty="0">
                <a:sym typeface="Symbol" panose="05050102010706020507" pitchFamily="18" charset="2"/>
              </a:rPr>
              <a:t>粗糙集</a:t>
            </a:r>
            <a:r>
              <a:rPr lang="zh-CN" altLang="en-US" b="0" dirty="0"/>
              <a:t>把那些无法确认的个体都归属于边界区域</a:t>
            </a:r>
            <a:r>
              <a:rPr lang="en-US" altLang="zh-CN" b="0" dirty="0"/>
              <a:t>, </a:t>
            </a:r>
            <a:r>
              <a:rPr lang="zh-CN" altLang="en-US" b="0" dirty="0"/>
              <a:t>而边界区域被定义为上近似和下近似之差</a:t>
            </a:r>
            <a:r>
              <a:rPr lang="en-US" altLang="zh-CN" b="0" dirty="0"/>
              <a:t>. </a:t>
            </a:r>
          </a:p>
        </p:txBody>
      </p:sp>
      <p:pic>
        <p:nvPicPr>
          <p:cNvPr id="133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133600"/>
            <a:ext cx="2827337"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183" name="Picture 7" descr="roughset"/>
          <p:cNvPicPr>
            <a:picLocks noChangeAspect="1" noChangeArrowheads="1"/>
          </p:cNvPicPr>
          <p:nvPr/>
        </p:nvPicPr>
        <p:blipFill>
          <a:blip r:embed="rId3">
            <a:extLst>
              <a:ext uri="{28A0092B-C50C-407E-A947-70E740481C1C}">
                <a14:useLocalDpi xmlns:a14="http://schemas.microsoft.com/office/drawing/2010/main" val="0"/>
              </a:ext>
            </a:extLst>
          </a:blip>
          <a:srcRect t="8047" r="10147" b="8578"/>
          <a:stretch>
            <a:fillRect/>
          </a:stretch>
        </p:blipFill>
        <p:spPr bwMode="auto">
          <a:xfrm>
            <a:off x="4140200" y="3429000"/>
            <a:ext cx="47513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0184" name="Rectangle 8"/>
          <p:cNvSpPr>
            <a:spLocks noChangeArrowheads="1"/>
          </p:cNvSpPr>
          <p:nvPr/>
        </p:nvSpPr>
        <p:spPr bwMode="auto">
          <a:xfrm>
            <a:off x="4714875" y="3860800"/>
            <a:ext cx="3529013" cy="2376488"/>
          </a:xfrm>
          <a:prstGeom prst="rect">
            <a:avLst/>
          </a:prstGeom>
          <a:solidFill>
            <a:srgbClr val="00FF00">
              <a:alpha val="50195"/>
            </a:srgbClr>
          </a:solidFill>
          <a:ln w="9525">
            <a:solidFill>
              <a:schemeClr val="tx1"/>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p>
        </p:txBody>
      </p:sp>
      <p:sp>
        <p:nvSpPr>
          <p:cNvPr id="1330185" name="Rectangle 9"/>
          <p:cNvSpPr>
            <a:spLocks noChangeArrowheads="1"/>
          </p:cNvSpPr>
          <p:nvPr/>
        </p:nvSpPr>
        <p:spPr bwMode="auto">
          <a:xfrm>
            <a:off x="5291138" y="4294188"/>
            <a:ext cx="2376487" cy="1511300"/>
          </a:xfrm>
          <a:prstGeom prst="rect">
            <a:avLst/>
          </a:prstGeom>
          <a:solidFill>
            <a:srgbClr val="FF0000">
              <a:alpha val="50195"/>
            </a:srgbClr>
          </a:solidFill>
          <a:ln w="9525">
            <a:solidFill>
              <a:schemeClr val="tx1"/>
            </a:solidFill>
            <a:miter lim="800000"/>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p>
        </p:txBody>
      </p:sp>
      <p:sp>
        <p:nvSpPr>
          <p:cNvPr id="59399" name="标题 2"/>
          <p:cNvSpPr>
            <a:spLocks noGrp="1"/>
          </p:cNvSpPr>
          <p:nvPr>
            <p:ph type="title"/>
          </p:nvPr>
        </p:nvSpPr>
        <p:spPr/>
        <p:txBody>
          <a:bodyPr/>
          <a:lstStyle/>
          <a:p>
            <a:endParaRPr lang="zh-CN" altLang="en-US" smtClean="0"/>
          </a:p>
        </p:txBody>
      </p:sp>
    </p:spTree>
    <p:extLst>
      <p:ext uri="{BB962C8B-B14F-4D97-AF65-F5344CB8AC3E}">
        <p14:creationId xmlns:p14="http://schemas.microsoft.com/office/powerpoint/2010/main" val="27283289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0179">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1330181"/>
                                        </p:tgtEl>
                                        <p:attrNameLst>
                                          <p:attrName>style.visibility</p:attrName>
                                        </p:attrNameLst>
                                      </p:cBhvr>
                                      <p:to>
                                        <p:strVal val="visible"/>
                                      </p:to>
                                    </p:set>
                                    <p:animEffect transition="in" filter="checkerboard(across)">
                                      <p:cBhvr>
                                        <p:cTn id="10" dur="500"/>
                                        <p:tgtEl>
                                          <p:spTgt spid="1330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330183"/>
                                        </p:tgtEl>
                                        <p:attrNameLst>
                                          <p:attrName>style.visibility</p:attrName>
                                        </p:attrNameLst>
                                      </p:cBhvr>
                                      <p:to>
                                        <p:strVal val="visible"/>
                                      </p:to>
                                    </p:set>
                                    <p:animEffect transition="in" filter="checkerboard(across)">
                                      <p:cBhvr>
                                        <p:cTn id="15" dur="500"/>
                                        <p:tgtEl>
                                          <p:spTgt spid="13301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330185"/>
                                        </p:tgtEl>
                                        <p:attrNameLst>
                                          <p:attrName>style.visibility</p:attrName>
                                        </p:attrNameLst>
                                      </p:cBhvr>
                                      <p:to>
                                        <p:strVal val="visible"/>
                                      </p:to>
                                    </p:set>
                                    <p:animEffect transition="in" filter="strips(downLeft)">
                                      <p:cBhvr>
                                        <p:cTn id="20" dur="500"/>
                                        <p:tgtEl>
                                          <p:spTgt spid="13301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330184"/>
                                        </p:tgtEl>
                                        <p:attrNameLst>
                                          <p:attrName>style.visibility</p:attrName>
                                        </p:attrNameLst>
                                      </p:cBhvr>
                                      <p:to>
                                        <p:strVal val="visible"/>
                                      </p:to>
                                    </p:set>
                                    <p:animEffect transition="in" filter="strips(downLeft)">
                                      <p:cBhvr>
                                        <p:cTn id="25" dur="500"/>
                                        <p:tgtEl>
                                          <p:spTgt spid="133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79" grpId="0" build="p"/>
      <p:bldP spid="1330184" grpId="0" animBg="1"/>
      <p:bldP spid="1330185" grpId="0" animBg="1"/>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227" name="Rectangle 3"/>
          <p:cNvSpPr>
            <a:spLocks noChangeArrowheads="1"/>
          </p:cNvSpPr>
          <p:nvPr/>
        </p:nvSpPr>
        <p:spPr bwMode="auto">
          <a:xfrm>
            <a:off x="550862" y="1922089"/>
            <a:ext cx="839311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2425" indent="-3524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
              </a:spcBef>
              <a:buClr>
                <a:srgbClr val="66FF33"/>
              </a:buClr>
              <a:buSzPct val="70000"/>
              <a:buFont typeface="Wingdings" panose="05000000000000000000" pitchFamily="2" charset="2"/>
              <a:buChar char="l"/>
            </a:pPr>
            <a:r>
              <a:rPr lang="zh-CN" altLang="en-US" dirty="0">
                <a:solidFill>
                  <a:srgbClr val="FF0000"/>
                </a:solidFill>
                <a:sym typeface="Symbol" panose="05050102010706020507" pitchFamily="18" charset="2"/>
              </a:rPr>
              <a:t>定义</a:t>
            </a:r>
            <a:r>
              <a:rPr lang="en-US" altLang="zh-CN" dirty="0">
                <a:solidFill>
                  <a:srgbClr val="FF0000"/>
                </a:solidFill>
                <a:sym typeface="Symbol" panose="05050102010706020507" pitchFamily="18" charset="2"/>
              </a:rPr>
              <a:t>1 </a:t>
            </a:r>
            <a:r>
              <a:rPr lang="zh-CN" altLang="en-US" b="0" dirty="0">
                <a:sym typeface="Symbol" panose="05050102010706020507" pitchFamily="18" charset="2"/>
              </a:rPr>
              <a:t>设</a:t>
            </a:r>
            <a:r>
              <a:rPr lang="en-US" altLang="zh-CN" b="0" i="1" dirty="0">
                <a:sym typeface="Symbol" panose="05050102010706020507" pitchFamily="18" charset="2"/>
              </a:rPr>
              <a:t>U</a:t>
            </a:r>
            <a:r>
              <a:rPr lang="zh-CN" altLang="en-US" b="0" dirty="0">
                <a:sym typeface="Symbol" panose="05050102010706020507" pitchFamily="18" charset="2"/>
              </a:rPr>
              <a:t>是对象集</a:t>
            </a:r>
            <a:r>
              <a:rPr lang="en-US" altLang="zh-CN" b="0" dirty="0">
                <a:sym typeface="Symbol" panose="05050102010706020507" pitchFamily="18" charset="2"/>
              </a:rPr>
              <a:t>(</a:t>
            </a:r>
            <a:r>
              <a:rPr lang="zh-CN" altLang="en-US" b="0" dirty="0">
                <a:sym typeface="Symbol" panose="05050102010706020507" pitchFamily="18" charset="2"/>
              </a:rPr>
              <a:t>论域</a:t>
            </a:r>
            <a:r>
              <a:rPr lang="en-US" altLang="zh-CN" b="0" dirty="0">
                <a:sym typeface="Symbol" panose="05050102010706020507" pitchFamily="18" charset="2"/>
              </a:rPr>
              <a:t>), </a:t>
            </a:r>
            <a:r>
              <a:rPr lang="en-US" altLang="zh-CN" b="0" i="1" dirty="0">
                <a:sym typeface="Symbol" panose="05050102010706020507" pitchFamily="18" charset="2"/>
              </a:rPr>
              <a:t>R</a:t>
            </a:r>
            <a:r>
              <a:rPr lang="zh-CN" altLang="en-US" b="0" dirty="0">
                <a:sym typeface="Symbol" panose="05050102010706020507" pitchFamily="18" charset="2"/>
              </a:rPr>
              <a:t>是</a:t>
            </a:r>
            <a:r>
              <a:rPr lang="en-US" altLang="zh-CN" b="0" i="1" dirty="0">
                <a:sym typeface="Symbol" panose="05050102010706020507" pitchFamily="18" charset="2"/>
              </a:rPr>
              <a:t>U</a:t>
            </a:r>
            <a:r>
              <a:rPr lang="zh-CN" altLang="en-US" b="0" dirty="0">
                <a:sym typeface="Symbol" panose="05050102010706020507" pitchFamily="18" charset="2"/>
              </a:rPr>
              <a:t>上的等价关系</a:t>
            </a:r>
            <a:r>
              <a:rPr lang="en-US" altLang="zh-CN" b="0" dirty="0">
                <a:sym typeface="Symbol" panose="05050102010706020507" pitchFamily="18" charset="2"/>
              </a:rPr>
              <a:t>. (1) </a:t>
            </a:r>
            <a:r>
              <a:rPr lang="zh-CN" altLang="en-US" b="0" dirty="0">
                <a:sym typeface="Symbol" panose="05050102010706020507" pitchFamily="18" charset="2"/>
              </a:rPr>
              <a:t>称</a:t>
            </a:r>
            <a:r>
              <a:rPr lang="en-US" altLang="zh-CN" b="0" dirty="0">
                <a:sym typeface="Symbol" panose="05050102010706020507" pitchFamily="18" charset="2"/>
              </a:rPr>
              <a:t>(</a:t>
            </a:r>
            <a:r>
              <a:rPr lang="en-US" altLang="zh-CN" b="0" i="1" dirty="0">
                <a:sym typeface="Symbol" panose="05050102010706020507" pitchFamily="18" charset="2"/>
              </a:rPr>
              <a:t>U</a:t>
            </a:r>
            <a:r>
              <a:rPr lang="en-US" altLang="zh-CN" b="0" dirty="0">
                <a:sym typeface="Symbol" panose="05050102010706020507" pitchFamily="18" charset="2"/>
              </a:rPr>
              <a:t>, </a:t>
            </a:r>
            <a:r>
              <a:rPr lang="en-US" altLang="zh-CN" b="0" i="1" dirty="0">
                <a:sym typeface="Symbol" panose="05050102010706020507" pitchFamily="18" charset="2"/>
              </a:rPr>
              <a:t>R</a:t>
            </a:r>
            <a:r>
              <a:rPr lang="en-US" altLang="zh-CN" b="0" dirty="0">
                <a:sym typeface="Symbol" panose="05050102010706020507" pitchFamily="18" charset="2"/>
              </a:rPr>
              <a:t>)</a:t>
            </a:r>
            <a:r>
              <a:rPr lang="zh-CN" altLang="en-US" b="0" dirty="0">
                <a:sym typeface="Symbol" panose="05050102010706020507" pitchFamily="18" charset="2"/>
              </a:rPr>
              <a:t>为近似空间</a:t>
            </a:r>
            <a:r>
              <a:rPr lang="en-US" altLang="zh-CN" b="0" dirty="0">
                <a:sym typeface="Symbol" panose="05050102010706020507" pitchFamily="18" charset="2"/>
              </a:rPr>
              <a:t>, </a:t>
            </a:r>
            <a:r>
              <a:rPr lang="zh-CN" altLang="en-US" b="0" dirty="0">
                <a:sym typeface="Symbol" panose="05050102010706020507" pitchFamily="18" charset="2"/>
              </a:rPr>
              <a:t>由</a:t>
            </a:r>
            <a:r>
              <a:rPr lang="en-US" altLang="zh-CN" b="0" dirty="0">
                <a:sym typeface="Symbol" panose="05050102010706020507" pitchFamily="18" charset="2"/>
              </a:rPr>
              <a:t>(</a:t>
            </a:r>
            <a:r>
              <a:rPr lang="en-US" altLang="zh-CN" b="0" i="1" dirty="0">
                <a:sym typeface="Symbol" panose="05050102010706020507" pitchFamily="18" charset="2"/>
              </a:rPr>
              <a:t>U</a:t>
            </a:r>
            <a:r>
              <a:rPr lang="en-US" altLang="zh-CN" b="0" dirty="0">
                <a:sym typeface="Symbol" panose="05050102010706020507" pitchFamily="18" charset="2"/>
              </a:rPr>
              <a:t>, </a:t>
            </a:r>
            <a:r>
              <a:rPr lang="en-US" altLang="zh-CN" b="0" i="1" dirty="0">
                <a:sym typeface="Symbol" panose="05050102010706020507" pitchFamily="18" charset="2"/>
              </a:rPr>
              <a:t>R</a:t>
            </a:r>
            <a:r>
              <a:rPr lang="en-US" altLang="zh-CN" b="0" dirty="0">
                <a:sym typeface="Symbol" panose="05050102010706020507" pitchFamily="18" charset="2"/>
              </a:rPr>
              <a:t>)</a:t>
            </a:r>
            <a:r>
              <a:rPr lang="zh-CN" altLang="en-US" b="0" dirty="0">
                <a:sym typeface="Symbol" panose="05050102010706020507" pitchFamily="18" charset="2"/>
              </a:rPr>
              <a:t>产生的等价类为</a:t>
            </a:r>
            <a:r>
              <a:rPr lang="en-US" altLang="zh-CN" b="0" i="1" dirty="0">
                <a:sym typeface="Symbol" panose="05050102010706020507" pitchFamily="18" charset="2"/>
              </a:rPr>
              <a:t>U</a:t>
            </a:r>
            <a:r>
              <a:rPr lang="en-US" altLang="zh-CN" b="0" dirty="0">
                <a:sym typeface="Symbol" panose="05050102010706020507" pitchFamily="18" charset="2"/>
              </a:rPr>
              <a:t>/</a:t>
            </a:r>
            <a:r>
              <a:rPr lang="en-US" altLang="zh-CN" b="0" i="1" dirty="0">
                <a:sym typeface="Symbol" panose="05050102010706020507" pitchFamily="18" charset="2"/>
              </a:rPr>
              <a:t>R</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i="1" baseline="-25000" dirty="0">
                <a:sym typeface="Symbol" panose="05050102010706020507" pitchFamily="18" charset="2"/>
              </a:rPr>
              <a:t>i</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i="1" baseline="-25000" dirty="0" err="1">
                <a:sym typeface="Symbol" panose="05050102010706020507" pitchFamily="18" charset="2"/>
              </a:rPr>
              <a:t>i</a:t>
            </a:r>
            <a:r>
              <a:rPr lang="en-US" altLang="zh-CN" b="0" dirty="0" err="1">
                <a:sym typeface="Symbol" panose="05050102010706020507" pitchFamily="18" charset="2"/>
              </a:rPr>
              <a:t></a:t>
            </a:r>
            <a:r>
              <a:rPr lang="en-US" altLang="zh-CN" b="0" i="1" dirty="0" err="1">
                <a:sym typeface="Symbol" panose="05050102010706020507" pitchFamily="18" charset="2"/>
              </a:rPr>
              <a:t>U</a:t>
            </a:r>
            <a:r>
              <a:rPr lang="en-US" altLang="zh-CN" b="0" dirty="0">
                <a:sym typeface="Symbol" panose="05050102010706020507" pitchFamily="18" charset="2"/>
              </a:rPr>
              <a:t>}, </a:t>
            </a:r>
            <a:r>
              <a:rPr lang="zh-CN" altLang="en-US" b="0" dirty="0">
                <a:sym typeface="Symbol" panose="05050102010706020507" pitchFamily="18" charset="2"/>
              </a:rPr>
              <a:t>其中</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i="1" baseline="-25000" dirty="0">
                <a:sym typeface="Symbol" panose="05050102010706020507" pitchFamily="18" charset="2"/>
              </a:rPr>
              <a:t>i</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i="1" baseline="-25000" dirty="0" err="1">
                <a:sym typeface="Symbol" panose="05050102010706020507" pitchFamily="18" charset="2"/>
              </a:rPr>
              <a:t>j</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i="1" baseline="-25000" dirty="0">
                <a:sym typeface="Symbol" panose="05050102010706020507" pitchFamily="18" charset="2"/>
              </a:rPr>
              <a:t>i</a:t>
            </a:r>
            <a:r>
              <a:rPr lang="en-US" altLang="zh-CN" b="0" dirty="0">
                <a:sym typeface="Symbol" panose="05050102010706020507" pitchFamily="18" charset="2"/>
              </a:rPr>
              <a:t>, </a:t>
            </a:r>
            <a:r>
              <a:rPr lang="en-US" altLang="zh-CN" b="0" i="1" dirty="0" err="1">
                <a:sym typeface="Symbol" panose="05050102010706020507" pitchFamily="18" charset="2"/>
              </a:rPr>
              <a:t>x</a:t>
            </a:r>
            <a:r>
              <a:rPr lang="en-US" altLang="zh-CN" b="0" i="1" baseline="-25000" dirty="0" err="1">
                <a:sym typeface="Symbol" panose="05050102010706020507" pitchFamily="18" charset="2"/>
              </a:rPr>
              <a:t>j</a:t>
            </a:r>
            <a:r>
              <a:rPr lang="en-US" altLang="zh-CN" b="0" i="1" baseline="-25000" dirty="0">
                <a:sym typeface="Symbol" panose="05050102010706020507" pitchFamily="18" charset="2"/>
              </a:rPr>
              <a:t> </a:t>
            </a:r>
            <a:r>
              <a:rPr lang="en-US" altLang="zh-CN" b="0" dirty="0">
                <a:sym typeface="Symbol" panose="05050102010706020507" pitchFamily="18" charset="2"/>
              </a:rPr>
              <a:t>)</a:t>
            </a:r>
            <a:r>
              <a:rPr lang="en-US" altLang="zh-CN" b="0" i="1" dirty="0">
                <a:sym typeface="Symbol" panose="05050102010706020507" pitchFamily="18" charset="2"/>
              </a:rPr>
              <a:t>R</a:t>
            </a:r>
            <a:r>
              <a:rPr lang="en-US" altLang="zh-CN" b="0" dirty="0">
                <a:sym typeface="Symbol" panose="05050102010706020507" pitchFamily="18" charset="2"/>
              </a:rPr>
              <a:t>}. (2) </a:t>
            </a:r>
            <a:r>
              <a:rPr lang="zh-CN" altLang="en-US" b="0" dirty="0">
                <a:sym typeface="Symbol" panose="05050102010706020507" pitchFamily="18" charset="2"/>
              </a:rPr>
              <a:t>对于任意的</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a:sym typeface="Symbol" panose="05050102010706020507" pitchFamily="18" charset="2"/>
              </a:rPr>
              <a:t>U</a:t>
            </a:r>
            <a:r>
              <a:rPr lang="en-US" altLang="zh-CN" b="0" dirty="0">
                <a:sym typeface="Symbol" panose="05050102010706020507" pitchFamily="18" charset="2"/>
              </a:rPr>
              <a:t>, </a:t>
            </a:r>
            <a:r>
              <a:rPr lang="zh-CN" altLang="en-US" b="0" dirty="0">
                <a:sym typeface="Symbol" panose="05050102010706020507" pitchFamily="18" charset="2"/>
              </a:rPr>
              <a:t>记</a:t>
            </a:r>
          </a:p>
        </p:txBody>
      </p:sp>
      <p:graphicFrame>
        <p:nvGraphicFramePr>
          <p:cNvPr id="1332228" name="Object 4"/>
          <p:cNvGraphicFramePr>
            <a:graphicFrameLocks noGrp="1" noChangeAspect="1"/>
          </p:cNvGraphicFramePr>
          <p:nvPr>
            <p:ph sz="half" idx="2"/>
            <p:extLst>
              <p:ext uri="{D42A27DB-BD31-4B8C-83A1-F6EECF244321}">
                <p14:modId xmlns:p14="http://schemas.microsoft.com/office/powerpoint/2010/main" val="3460896922"/>
              </p:ext>
            </p:extLst>
          </p:nvPr>
        </p:nvGraphicFramePr>
        <p:xfrm>
          <a:off x="1691680" y="3607625"/>
          <a:ext cx="4680520" cy="1388612"/>
        </p:xfrm>
        <a:graphic>
          <a:graphicData uri="http://schemas.openxmlformats.org/presentationml/2006/ole">
            <mc:AlternateContent xmlns:mc="http://schemas.openxmlformats.org/markup-compatibility/2006">
              <mc:Choice xmlns:v="urn:schemas-microsoft-com:vml" Requires="v">
                <p:oleObj spid="_x0000_s161813" name="Equation" r:id="rId3" imgW="1533441" imgH="390457" progId="Equation.DSMT4">
                  <p:embed/>
                </p:oleObj>
              </mc:Choice>
              <mc:Fallback>
                <p:oleObj name="Equation" r:id="rId3" imgW="1533441" imgH="390457" progId="Equation.DSMT4">
                  <p:embed/>
                  <p:pic>
                    <p:nvPicPr>
                      <p:cNvPr id="133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691680" y="3607625"/>
                        <a:ext cx="4680520" cy="1388612"/>
                      </a:xfrm>
                      <a:prstGeom prst="rect">
                        <a:avLst/>
                      </a:prstGeom>
                      <a:solidFill>
                        <a:schemeClr val="tx1"/>
                      </a:solidFill>
                      <a:ln>
                        <a:noFill/>
                      </a:ln>
                      <a:extLst/>
                    </p:spPr>
                  </p:pic>
                </p:oleObj>
              </mc:Fallback>
            </mc:AlternateContent>
          </a:graphicData>
        </a:graphic>
      </p:graphicFrame>
      <p:sp>
        <p:nvSpPr>
          <p:cNvPr id="1332229" name="Rectangle 5"/>
          <p:cNvSpPr>
            <a:spLocks noChangeArrowheads="1"/>
          </p:cNvSpPr>
          <p:nvPr/>
        </p:nvSpPr>
        <p:spPr bwMode="auto">
          <a:xfrm>
            <a:off x="539750" y="5157788"/>
            <a:ext cx="83534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2425" indent="-3524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
              </a:spcBef>
              <a:buClr>
                <a:srgbClr val="66FF33"/>
              </a:buClr>
              <a:buSzPct val="70000"/>
              <a:buFont typeface="Wingdings" panose="05000000000000000000" pitchFamily="2" charset="2"/>
              <a:buChar char="l"/>
            </a:pPr>
            <a:r>
              <a:rPr lang="zh-CN" altLang="en-US" b="0">
                <a:sym typeface="Symbol" panose="05050102010706020507" pitchFamily="18" charset="2"/>
              </a:rPr>
              <a:t>分别称为</a:t>
            </a:r>
            <a:r>
              <a:rPr lang="en-US" altLang="zh-CN" b="0" i="1">
                <a:sym typeface="Symbol" panose="05050102010706020507" pitchFamily="18" charset="2"/>
              </a:rPr>
              <a:t>X</a:t>
            </a:r>
            <a:r>
              <a:rPr lang="zh-CN" altLang="en-US" b="0">
                <a:sym typeface="Symbol" panose="05050102010706020507" pitchFamily="18" charset="2"/>
              </a:rPr>
              <a:t>的下近似和上近似</a:t>
            </a:r>
            <a:r>
              <a:rPr lang="en-US" altLang="zh-CN" b="0">
                <a:sym typeface="Symbol" panose="05050102010706020507" pitchFamily="18" charset="2"/>
              </a:rPr>
              <a:t>. (3) </a:t>
            </a:r>
            <a:r>
              <a:rPr lang="zh-CN" altLang="en-US" b="0">
                <a:sym typeface="Symbol" panose="05050102010706020507" pitchFamily="18" charset="2"/>
              </a:rPr>
              <a:t>如果</a:t>
            </a:r>
            <a:r>
              <a:rPr lang="en-US" altLang="zh-CN" b="0" i="1">
                <a:sym typeface="Symbol" panose="05050102010706020507" pitchFamily="18" charset="2"/>
              </a:rPr>
              <a:t>X</a:t>
            </a:r>
            <a:r>
              <a:rPr lang="zh-CN" altLang="en-US" b="0">
                <a:sym typeface="Symbol" panose="05050102010706020507" pitchFamily="18" charset="2"/>
              </a:rPr>
              <a:t>的下近似和上近似相等</a:t>
            </a:r>
            <a:r>
              <a:rPr lang="en-US" altLang="zh-CN" b="0">
                <a:sym typeface="Symbol" panose="05050102010706020507" pitchFamily="18" charset="2"/>
              </a:rPr>
              <a:t>, </a:t>
            </a:r>
            <a:r>
              <a:rPr lang="zh-CN" altLang="en-US" b="0">
                <a:sym typeface="Symbol" panose="05050102010706020507" pitchFamily="18" charset="2"/>
              </a:rPr>
              <a:t>则称</a:t>
            </a:r>
            <a:r>
              <a:rPr lang="en-US" altLang="zh-CN" b="0" i="1">
                <a:sym typeface="Symbol" panose="05050102010706020507" pitchFamily="18" charset="2"/>
              </a:rPr>
              <a:t>X</a:t>
            </a:r>
            <a:r>
              <a:rPr lang="zh-CN" altLang="en-US" b="0">
                <a:sym typeface="Symbol" panose="05050102010706020507" pitchFamily="18" charset="2"/>
              </a:rPr>
              <a:t>是可定义的集合</a:t>
            </a:r>
            <a:r>
              <a:rPr lang="en-US" altLang="zh-CN" b="0">
                <a:sym typeface="Symbol" panose="05050102010706020507" pitchFamily="18" charset="2"/>
              </a:rPr>
              <a:t>, </a:t>
            </a:r>
            <a:r>
              <a:rPr lang="zh-CN" altLang="en-US" b="0">
                <a:sym typeface="Symbol" panose="05050102010706020507" pitchFamily="18" charset="2"/>
              </a:rPr>
              <a:t>否则称</a:t>
            </a:r>
            <a:r>
              <a:rPr lang="en-US" altLang="zh-CN" b="0" i="1">
                <a:sym typeface="Symbol" panose="05050102010706020507" pitchFamily="18" charset="2"/>
              </a:rPr>
              <a:t>X</a:t>
            </a:r>
            <a:r>
              <a:rPr lang="zh-CN" altLang="en-US" b="0">
                <a:sym typeface="Symbol" panose="05050102010706020507" pitchFamily="18" charset="2"/>
              </a:rPr>
              <a:t>为粗糙集</a:t>
            </a:r>
            <a:r>
              <a:rPr lang="en-US" altLang="zh-CN" b="0">
                <a:sym typeface="Symbol" panose="05050102010706020507" pitchFamily="18" charset="2"/>
              </a:rPr>
              <a:t>(Rough</a:t>
            </a:r>
            <a:r>
              <a:rPr lang="zh-CN" altLang="en-US" b="0">
                <a:sym typeface="Symbol" panose="05050102010706020507" pitchFamily="18" charset="2"/>
              </a:rPr>
              <a:t>集</a:t>
            </a:r>
            <a:r>
              <a:rPr lang="en-US" altLang="zh-CN" b="0">
                <a:sym typeface="Symbol" panose="05050102010706020507" pitchFamily="18" charset="2"/>
              </a:rPr>
              <a:t>).</a:t>
            </a:r>
          </a:p>
        </p:txBody>
      </p:sp>
      <p:sp>
        <p:nvSpPr>
          <p:cNvPr id="60421" name="标题 1"/>
          <p:cNvSpPr>
            <a:spLocks noGrp="1"/>
          </p:cNvSpPr>
          <p:nvPr>
            <p:ph type="title"/>
          </p:nvPr>
        </p:nvSpPr>
        <p:spPr/>
        <p:txBody>
          <a:bodyPr/>
          <a:lstStyle/>
          <a:p>
            <a:endParaRPr lang="zh-CN" altLang="en-US" smtClean="0"/>
          </a:p>
        </p:txBody>
      </p:sp>
    </p:spTree>
    <p:extLst>
      <p:ext uri="{BB962C8B-B14F-4D97-AF65-F5344CB8AC3E}">
        <p14:creationId xmlns:p14="http://schemas.microsoft.com/office/powerpoint/2010/main" val="2805567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1332228"/>
                                        </p:tgtEl>
                                        <p:attrNameLst>
                                          <p:attrName>style.visibility</p:attrName>
                                        </p:attrNameLst>
                                      </p:cBhvr>
                                      <p:to>
                                        <p:strVal val="visible"/>
                                      </p:to>
                                    </p:set>
                                    <p:animEffect transition="in" filter="diamond(in)">
                                      <p:cBhvr>
                                        <p:cTn id="11" dur="2000"/>
                                        <p:tgtEl>
                                          <p:spTgt spid="13322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322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27" grpId="0" build="p"/>
      <p:bldP spid="1332229" grpId="0" build="p"/>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33252" name="Object 4"/>
          <p:cNvGraphicFramePr>
            <a:graphicFrameLocks noGrp="1" noChangeAspect="1"/>
          </p:cNvGraphicFramePr>
          <p:nvPr>
            <p:ph sz="half" idx="1"/>
            <p:extLst>
              <p:ext uri="{D42A27DB-BD31-4B8C-83A1-F6EECF244321}">
                <p14:modId xmlns:p14="http://schemas.microsoft.com/office/powerpoint/2010/main" val="1601305768"/>
              </p:ext>
            </p:extLst>
          </p:nvPr>
        </p:nvGraphicFramePr>
        <p:xfrm>
          <a:off x="1331913" y="2572262"/>
          <a:ext cx="3825875" cy="1008063"/>
        </p:xfrm>
        <a:graphic>
          <a:graphicData uri="http://schemas.openxmlformats.org/presentationml/2006/ole">
            <mc:AlternateContent xmlns:mc="http://schemas.openxmlformats.org/markup-compatibility/2006">
              <mc:Choice xmlns:v="urn:schemas-microsoft-com:vml" Requires="v">
                <p:oleObj spid="_x0000_s162856" name="Equation" r:id="rId3" imgW="1733584" imgH="390457" progId="Equation.DSMT4">
                  <p:embed/>
                </p:oleObj>
              </mc:Choice>
              <mc:Fallback>
                <p:oleObj name="Equation" r:id="rId3" imgW="1733584" imgH="390457" progId="Equation.DSMT4">
                  <p:embed/>
                  <p:pic>
                    <p:nvPicPr>
                      <p:cNvPr id="133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331913" y="2572262"/>
                        <a:ext cx="3825875" cy="10080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51" name="Rectangle 3"/>
          <p:cNvSpPr>
            <a:spLocks noChangeArrowheads="1"/>
          </p:cNvSpPr>
          <p:nvPr/>
        </p:nvSpPr>
        <p:spPr bwMode="auto">
          <a:xfrm>
            <a:off x="833638" y="1996000"/>
            <a:ext cx="7921625" cy="576262"/>
          </a:xfrm>
          <a:prstGeom prst="rect">
            <a:avLst/>
          </a:prstGeom>
          <a:noFill/>
          <a:ln w="9525">
            <a:noFill/>
            <a:miter lim="800000"/>
            <a:headEnd/>
            <a:tailEnd/>
          </a:ln>
        </p:spPr>
        <p:txBody>
          <a:bodyPr/>
          <a:lstStyle/>
          <a:p>
            <a:pPr marL="352425" indent="-352425" algn="just" eaLnBrk="1" hangingPunct="1">
              <a:lnSpc>
                <a:spcPct val="120000"/>
              </a:lnSpc>
              <a:spcBef>
                <a:spcPct val="5000"/>
              </a:spcBef>
              <a:buClr>
                <a:srgbClr val="66FF33"/>
              </a:buClr>
              <a:buSzPct val="70000"/>
              <a:buFont typeface="Wingdings" pitchFamily="2" charset="2"/>
              <a:buChar char="l"/>
              <a:defRPr/>
            </a:pPr>
            <a:r>
              <a:rPr lang="zh-CN" altLang="en-US" dirty="0">
                <a:effectLst>
                  <a:outerShdw blurRad="38100" dist="38100" dir="2700000" algn="tl">
                    <a:srgbClr val="000000"/>
                  </a:outerShdw>
                </a:effectLst>
                <a:sym typeface="Symbol" pitchFamily="18" charset="2"/>
              </a:rPr>
              <a:t>容易证明</a:t>
            </a:r>
          </a:p>
        </p:txBody>
      </p:sp>
      <p:sp>
        <p:nvSpPr>
          <p:cNvPr id="1333256" name="Rectangle 8"/>
          <p:cNvSpPr>
            <a:spLocks noChangeArrowheads="1"/>
          </p:cNvSpPr>
          <p:nvPr/>
        </p:nvSpPr>
        <p:spPr bwMode="auto">
          <a:xfrm>
            <a:off x="917575" y="3703036"/>
            <a:ext cx="8280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2425" indent="-3524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
              </a:spcBef>
              <a:buClr>
                <a:srgbClr val="66FF33"/>
              </a:buClr>
              <a:buSzPct val="70000"/>
              <a:buFont typeface="Wingdings" panose="05000000000000000000" pitchFamily="2" charset="2"/>
              <a:buChar char="l"/>
            </a:pPr>
            <a:r>
              <a:rPr lang="zh-CN" altLang="en-US" b="0" dirty="0">
                <a:sym typeface="Symbol" panose="05050102010706020507" pitchFamily="18" charset="2"/>
              </a:rPr>
              <a:t>分别称为</a:t>
            </a:r>
            <a:r>
              <a:rPr lang="en-US" altLang="zh-CN" b="0" i="1" dirty="0">
                <a:sym typeface="Symbol" panose="05050102010706020507" pitchFamily="18" charset="2"/>
              </a:rPr>
              <a:t>X</a:t>
            </a:r>
            <a:r>
              <a:rPr lang="zh-CN" altLang="en-US" b="0" dirty="0">
                <a:sym typeface="Symbol" panose="05050102010706020507" pitchFamily="18" charset="2"/>
              </a:rPr>
              <a:t>的下近似和上近似</a:t>
            </a:r>
            <a:r>
              <a:rPr lang="en-US" altLang="zh-CN" b="0" dirty="0">
                <a:sym typeface="Symbol" panose="05050102010706020507" pitchFamily="18" charset="2"/>
              </a:rPr>
              <a:t>. </a:t>
            </a:r>
            <a:r>
              <a:rPr lang="zh-CN" altLang="en-US" b="0" dirty="0">
                <a:sym typeface="Symbol" panose="05050102010706020507" pitchFamily="18" charset="2"/>
              </a:rPr>
              <a:t>如果</a:t>
            </a:r>
            <a:r>
              <a:rPr lang="en-US" altLang="zh-CN" b="0" i="1" dirty="0">
                <a:sym typeface="Symbol" panose="05050102010706020507" pitchFamily="18" charset="2"/>
              </a:rPr>
              <a:t>X</a:t>
            </a:r>
            <a:r>
              <a:rPr lang="zh-CN" altLang="en-US" b="0" dirty="0">
                <a:sym typeface="Symbol" panose="05050102010706020507" pitchFamily="18" charset="2"/>
              </a:rPr>
              <a:t>的下近似和上近似相等</a:t>
            </a:r>
            <a:r>
              <a:rPr lang="en-US" altLang="zh-CN" b="0" dirty="0">
                <a:sym typeface="Symbol" panose="05050102010706020507" pitchFamily="18" charset="2"/>
              </a:rPr>
              <a:t>, </a:t>
            </a:r>
            <a:r>
              <a:rPr lang="zh-CN" altLang="en-US" b="0" dirty="0">
                <a:sym typeface="Symbol" panose="05050102010706020507" pitchFamily="18" charset="2"/>
              </a:rPr>
              <a:t>则称</a:t>
            </a:r>
            <a:r>
              <a:rPr lang="en-US" altLang="zh-CN" b="0" i="1" dirty="0">
                <a:sym typeface="Symbol" panose="05050102010706020507" pitchFamily="18" charset="2"/>
              </a:rPr>
              <a:t>X</a:t>
            </a:r>
            <a:r>
              <a:rPr lang="zh-CN" altLang="en-US" b="0" dirty="0">
                <a:sym typeface="Symbol" panose="05050102010706020507" pitchFamily="18" charset="2"/>
              </a:rPr>
              <a:t>是可定义的集合</a:t>
            </a:r>
            <a:r>
              <a:rPr lang="en-US" altLang="zh-CN" b="0" dirty="0">
                <a:sym typeface="Symbol" panose="05050102010706020507" pitchFamily="18" charset="2"/>
              </a:rPr>
              <a:t>, </a:t>
            </a:r>
            <a:r>
              <a:rPr lang="zh-CN" altLang="en-US" b="0" dirty="0">
                <a:sym typeface="Symbol" panose="05050102010706020507" pitchFamily="18" charset="2"/>
              </a:rPr>
              <a:t>否则称</a:t>
            </a:r>
            <a:r>
              <a:rPr lang="en-US" altLang="zh-CN" b="0" i="1" dirty="0">
                <a:sym typeface="Symbol" panose="05050102010706020507" pitchFamily="18" charset="2"/>
              </a:rPr>
              <a:t>X</a:t>
            </a:r>
            <a:r>
              <a:rPr lang="zh-CN" altLang="en-US" b="0" dirty="0">
                <a:sym typeface="Symbol" panose="05050102010706020507" pitchFamily="18" charset="2"/>
              </a:rPr>
              <a:t>为粗糙集</a:t>
            </a:r>
            <a:r>
              <a:rPr lang="en-US" altLang="zh-CN" b="0" dirty="0">
                <a:sym typeface="Symbol" panose="05050102010706020507" pitchFamily="18" charset="2"/>
              </a:rPr>
              <a:t>(Rough</a:t>
            </a:r>
            <a:r>
              <a:rPr lang="zh-CN" altLang="en-US" b="0" dirty="0">
                <a:sym typeface="Symbol" panose="05050102010706020507" pitchFamily="18" charset="2"/>
              </a:rPr>
              <a:t>集</a:t>
            </a:r>
            <a:r>
              <a:rPr lang="en-US" altLang="zh-CN" b="0" dirty="0">
                <a:sym typeface="Symbol" panose="05050102010706020507" pitchFamily="18" charset="2"/>
              </a:rPr>
              <a:t>).</a:t>
            </a:r>
          </a:p>
        </p:txBody>
      </p:sp>
      <p:graphicFrame>
        <p:nvGraphicFramePr>
          <p:cNvPr id="1333258" name="Object 10"/>
          <p:cNvGraphicFramePr>
            <a:graphicFrameLocks noGrp="1" noChangeAspect="1"/>
          </p:cNvGraphicFramePr>
          <p:nvPr>
            <p:ph sz="half" idx="2"/>
            <p:extLst>
              <p:ext uri="{D42A27DB-BD31-4B8C-83A1-F6EECF244321}">
                <p14:modId xmlns:p14="http://schemas.microsoft.com/office/powerpoint/2010/main" val="691191066"/>
              </p:ext>
            </p:extLst>
          </p:nvPr>
        </p:nvGraphicFramePr>
        <p:xfrm>
          <a:off x="1331913" y="4866802"/>
          <a:ext cx="7451725" cy="644525"/>
        </p:xfrm>
        <a:graphic>
          <a:graphicData uri="http://schemas.openxmlformats.org/presentationml/2006/ole">
            <mc:AlternateContent xmlns:mc="http://schemas.openxmlformats.org/markup-compatibility/2006">
              <mc:Choice xmlns:v="urn:schemas-microsoft-com:vml" Requires="v">
                <p:oleObj spid="_x0000_s162857" name="Equation" r:id="rId5" imgW="2581359" imgH="209685" progId="Equation.DSMT4">
                  <p:embed/>
                </p:oleObj>
              </mc:Choice>
              <mc:Fallback>
                <p:oleObj name="Equation" r:id="rId5" imgW="2581359" imgH="209685" progId="Equation.DSMT4">
                  <p:embed/>
                  <p:pic>
                    <p:nvPicPr>
                      <p:cNvPr id="133325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1331913" y="4866802"/>
                        <a:ext cx="7451725" cy="6445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60" name="Text Box 12"/>
          <p:cNvSpPr txBox="1">
            <a:spLocks noChangeArrowheads="1"/>
          </p:cNvSpPr>
          <p:nvPr/>
        </p:nvSpPr>
        <p:spPr bwMode="auto">
          <a:xfrm>
            <a:off x="1331913" y="5634038"/>
            <a:ext cx="7451725" cy="461962"/>
          </a:xfrm>
          <a:prstGeom prst="rect">
            <a:avLst/>
          </a:prstGeom>
          <a:solidFill>
            <a:srgbClr val="0000FF"/>
          </a:solidFill>
          <a:ln w="9525">
            <a:noFill/>
            <a:miter lim="800000"/>
            <a:headEnd/>
            <a:tailEnd/>
          </a:ln>
          <a:effectLst/>
        </p:spPr>
        <p:txBody>
          <a:bodyPr>
            <a:spAutoFit/>
          </a:bodyPr>
          <a:lstStyle/>
          <a:p>
            <a:pPr eaLnBrk="1" hangingPunct="1">
              <a:spcBef>
                <a:spcPct val="50000"/>
              </a:spcBef>
              <a:defRPr/>
            </a:pPr>
            <a:r>
              <a:rPr lang="zh-CN" altLang="en-US" dirty="0">
                <a:solidFill>
                  <a:schemeClr val="bg1"/>
                </a:solidFill>
                <a:effectLst>
                  <a:outerShdw blurRad="38100" dist="38100" dir="2700000" algn="tl">
                    <a:srgbClr val="000000"/>
                  </a:outerShdw>
                </a:effectLst>
                <a:cs typeface="Times New Roman" pitchFamily="18" charset="0"/>
              </a:rPr>
              <a:t>或称为</a:t>
            </a:r>
            <a:r>
              <a:rPr lang="en-US" altLang="zh-CN" dirty="0">
                <a:solidFill>
                  <a:schemeClr val="bg1"/>
                </a:solidFill>
                <a:effectLst>
                  <a:outerShdw blurRad="38100" dist="38100" dir="2700000" algn="tl">
                    <a:srgbClr val="000000"/>
                  </a:outerShdw>
                </a:effectLst>
                <a:cs typeface="Times New Roman" pitchFamily="18" charset="0"/>
              </a:rPr>
              <a:t>Rough</a:t>
            </a:r>
            <a:r>
              <a:rPr lang="zh-CN" altLang="en-US" dirty="0">
                <a:solidFill>
                  <a:schemeClr val="bg1"/>
                </a:solidFill>
                <a:effectLst>
                  <a:outerShdw blurRad="38100" dist="38100" dir="2700000" algn="tl">
                    <a:srgbClr val="000000"/>
                  </a:outerShdw>
                </a:effectLst>
                <a:cs typeface="Times New Roman" pitchFamily="18" charset="0"/>
              </a:rPr>
              <a:t>近似对</a:t>
            </a:r>
            <a:r>
              <a:rPr lang="en-US" altLang="zh-CN" dirty="0">
                <a:solidFill>
                  <a:schemeClr val="bg1"/>
                </a:solidFill>
                <a:effectLst>
                  <a:outerShdw blurRad="38100" dist="38100" dir="2700000" algn="tl">
                    <a:srgbClr val="000000"/>
                  </a:outerShdw>
                </a:effectLst>
                <a:cs typeface="Times New Roman" pitchFamily="18" charset="0"/>
              </a:rPr>
              <a:t>(Rough Approximation Pairs)</a:t>
            </a:r>
          </a:p>
        </p:txBody>
      </p:sp>
    </p:spTree>
    <p:extLst>
      <p:ext uri="{BB962C8B-B14F-4D97-AF65-F5344CB8AC3E}">
        <p14:creationId xmlns:p14="http://schemas.microsoft.com/office/powerpoint/2010/main" val="1920168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1333252"/>
                                        </p:tgtEl>
                                        <p:attrNameLst>
                                          <p:attrName>style.visibility</p:attrName>
                                        </p:attrNameLst>
                                      </p:cBhvr>
                                      <p:to>
                                        <p:strVal val="visible"/>
                                      </p:to>
                                    </p:set>
                                    <p:animEffect transition="in" filter="diamond(in)">
                                      <p:cBhvr>
                                        <p:cTn id="11" dur="1000"/>
                                        <p:tgtEl>
                                          <p:spTgt spid="13332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33256">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1333258"/>
                                        </p:tgtEl>
                                        <p:attrNameLst>
                                          <p:attrName>style.visibility</p:attrName>
                                        </p:attrNameLst>
                                      </p:cBhvr>
                                      <p:to>
                                        <p:strVal val="visible"/>
                                      </p:to>
                                    </p:set>
                                    <p:animEffect transition="in" filter="strips(downLeft)">
                                      <p:cBhvr>
                                        <p:cTn id="20" dur="500"/>
                                        <p:tgtEl>
                                          <p:spTgt spid="13332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333260"/>
                                        </p:tgtEl>
                                        <p:attrNameLst>
                                          <p:attrName>style.visibility</p:attrName>
                                        </p:attrNameLst>
                                      </p:cBhvr>
                                      <p:to>
                                        <p:strVal val="visible"/>
                                      </p:to>
                                    </p:set>
                                    <p:animEffect transition="in" filter="strips(downLeft)">
                                      <p:cBhvr>
                                        <p:cTn id="25" dur="500"/>
                                        <p:tgtEl>
                                          <p:spTgt spid="133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1" grpId="0" build="p"/>
      <p:bldP spid="1333256" grpId="0" build="p"/>
      <p:bldP spid="133326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B08956C0-C70E-4A9B-A1DB-C6B64B839181}" type="datetime1">
              <a:rPr lang="zh-CN" altLang="en-US"/>
              <a:pPr>
                <a:defRPr/>
              </a:pPr>
              <a:t>2017/10/23</a:t>
            </a:fld>
            <a:endParaRPr lang="en-US" altLang="zh-CN"/>
          </a:p>
        </p:txBody>
      </p:sp>
      <p:sp>
        <p:nvSpPr>
          <p:cNvPr id="624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26ADFC-50C6-4823-8BBA-F94D5657BF75}" type="slidenum">
              <a:rPr lang="en-US" altLang="zh-CN" sz="1000" smtClean="0"/>
              <a:pPr>
                <a:spcBef>
                  <a:spcPct val="0"/>
                </a:spcBef>
                <a:buClrTx/>
                <a:buSzTx/>
                <a:buFontTx/>
                <a:buNone/>
              </a:pPr>
              <a:t>128</a:t>
            </a:fld>
            <a:endParaRPr lang="en-US" altLang="zh-CN" sz="1000" smtClean="0"/>
          </a:p>
        </p:txBody>
      </p:sp>
      <p:sp>
        <p:nvSpPr>
          <p:cNvPr id="62468" name="Text Box 1026"/>
          <p:cNvSpPr txBox="1">
            <a:spLocks noChangeArrowheads="1"/>
          </p:cNvSpPr>
          <p:nvPr/>
        </p:nvSpPr>
        <p:spPr bwMode="auto">
          <a:xfrm>
            <a:off x="416733" y="1011949"/>
            <a:ext cx="7543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ja-JP" sz="3600" b="0" dirty="0">
                <a:solidFill>
                  <a:srgbClr val="0300AD"/>
                </a:solidFill>
                <a:latin typeface="Times New Roman" panose="02020603050405020304" pitchFamily="18" charset="0"/>
                <a:ea typeface="MS PGothic" panose="020B0600070205080204" pitchFamily="34" charset="-128"/>
              </a:rPr>
              <a:t>Lower &amp; Upper</a:t>
            </a:r>
            <a:r>
              <a:rPr lang="en-US" altLang="ja-JP" sz="3600" dirty="0">
                <a:solidFill>
                  <a:srgbClr val="0300AD"/>
                </a:solidFill>
                <a:latin typeface="华文新魏" panose="02010800040101010101" pitchFamily="2" charset="-122"/>
                <a:ea typeface="华文新魏" panose="02010800040101010101" pitchFamily="2" charset="-122"/>
              </a:rPr>
              <a:t> </a:t>
            </a:r>
            <a:r>
              <a:rPr lang="zh-CN" altLang="en-US" sz="3600" dirty="0">
                <a:solidFill>
                  <a:srgbClr val="0300AD"/>
                </a:solidFill>
                <a:latin typeface="华文新魏" panose="02010800040101010101" pitchFamily="2" charset="-122"/>
                <a:ea typeface="华文新魏" panose="02010800040101010101" pitchFamily="2" charset="-122"/>
              </a:rPr>
              <a:t>近似</a:t>
            </a:r>
            <a:endParaRPr lang="en-US" altLang="ja-JP" sz="3600" b="0" dirty="0">
              <a:solidFill>
                <a:srgbClr val="0300AD"/>
              </a:solidFill>
              <a:latin typeface="Times New Roman" panose="02020603050405020304" pitchFamily="18" charset="0"/>
              <a:ea typeface="MS PGothic" panose="020B0600070205080204" pitchFamily="34" charset="-128"/>
            </a:endParaRPr>
          </a:p>
        </p:txBody>
      </p:sp>
      <p:sp>
        <p:nvSpPr>
          <p:cNvPr id="62469" name="Text Box 1027"/>
          <p:cNvSpPr txBox="1">
            <a:spLocks noChangeArrowheads="1"/>
          </p:cNvSpPr>
          <p:nvPr/>
        </p:nvSpPr>
        <p:spPr bwMode="auto">
          <a:xfrm>
            <a:off x="228600" y="4495800"/>
            <a:ext cx="4495800" cy="1403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ja-JP" altLang="en-US" sz="2000" b="0">
                <a:latin typeface="Times New Roman" panose="02020603050405020304" pitchFamily="18" charset="0"/>
                <a:ea typeface="MS PGothic" panose="020B0600070205080204" pitchFamily="34" charset="-128"/>
              </a:rPr>
              <a:t> </a:t>
            </a:r>
            <a:r>
              <a:rPr lang="en-US" altLang="ja-JP" sz="2000" b="0" i="1">
                <a:latin typeface="Times New Roman" panose="02020603050405020304" pitchFamily="18" charset="0"/>
                <a:ea typeface="MS PGothic" panose="020B0600070205080204" pitchFamily="34" charset="-128"/>
              </a:rPr>
              <a:t>X1</a:t>
            </a:r>
            <a:r>
              <a:rPr lang="en-US" altLang="ja-JP" sz="2000" b="0">
                <a:latin typeface="Times New Roman" panose="02020603050405020304" pitchFamily="18" charset="0"/>
                <a:ea typeface="MS PGothic" panose="020B0600070205080204" pitchFamily="34" charset="-128"/>
              </a:rPr>
              <a:t> = {u | Flu(u) = yes}</a:t>
            </a:r>
          </a:p>
          <a:p>
            <a:pPr eaLnBrk="1" hangingPunct="1">
              <a:lnSpc>
                <a:spcPct val="8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{u2, u3, u6, u7}</a:t>
            </a:r>
          </a:p>
          <a:p>
            <a:pPr eaLnBrk="1" hangingPunct="1">
              <a:lnSpc>
                <a:spcPct val="6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a:t>
            </a:r>
            <a:r>
              <a:rPr lang="en-US" altLang="ja-JP" sz="2000" b="0" i="1" u="sng">
                <a:latin typeface="Times New Roman" panose="02020603050405020304" pitchFamily="18" charset="0"/>
                <a:ea typeface="MS PGothic" panose="020B0600070205080204" pitchFamily="34" charset="-128"/>
              </a:rPr>
              <a:t>R</a:t>
            </a:r>
            <a:r>
              <a:rPr lang="en-US" altLang="ja-JP" sz="2000" b="0" i="1">
                <a:latin typeface="Times New Roman" panose="02020603050405020304" pitchFamily="18" charset="0"/>
                <a:ea typeface="MS PGothic" panose="020B0600070205080204" pitchFamily="34" charset="-128"/>
              </a:rPr>
              <a:t>X1 = {u2, u3}</a:t>
            </a:r>
            <a:endParaRPr lang="en-US" altLang="ja-JP" sz="2000" b="0">
              <a:latin typeface="Times New Roman" panose="02020603050405020304" pitchFamily="18" charset="0"/>
              <a:ea typeface="MS PGothic" panose="020B0600070205080204" pitchFamily="34" charset="-128"/>
            </a:endParaRPr>
          </a:p>
          <a:p>
            <a:pPr eaLnBrk="1" hangingPunct="1">
              <a:lnSpc>
                <a:spcPct val="6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{u2, u3, u6, u7, </a:t>
            </a:r>
            <a:r>
              <a:rPr lang="en-US" altLang="ja-JP" sz="2000" i="1">
                <a:latin typeface="Times New Roman" panose="02020603050405020304" pitchFamily="18" charset="0"/>
                <a:ea typeface="MS PGothic" panose="020B0600070205080204" pitchFamily="34" charset="-128"/>
              </a:rPr>
              <a:t>u8, u5</a:t>
            </a:r>
            <a:r>
              <a:rPr lang="en-US" altLang="ja-JP" sz="2000" b="0" i="1">
                <a:latin typeface="Times New Roman" panose="02020603050405020304" pitchFamily="18" charset="0"/>
                <a:ea typeface="MS PGothic" panose="020B0600070205080204" pitchFamily="34" charset="-128"/>
              </a:rPr>
              <a:t>}</a:t>
            </a:r>
          </a:p>
        </p:txBody>
      </p:sp>
      <p:sp>
        <p:nvSpPr>
          <p:cNvPr id="62470" name="Rectangle 1028"/>
          <p:cNvSpPr>
            <a:spLocks noChangeArrowheads="1"/>
          </p:cNvSpPr>
          <p:nvPr/>
        </p:nvSpPr>
        <p:spPr bwMode="auto">
          <a:xfrm>
            <a:off x="4800600" y="4572000"/>
            <a:ext cx="4191000" cy="1404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ja-JP" sz="2000" b="0" i="1">
                <a:latin typeface="Times New Roman" panose="02020603050405020304" pitchFamily="18" charset="0"/>
                <a:ea typeface="MS PGothic" panose="020B0600070205080204" pitchFamily="34" charset="-128"/>
              </a:rPr>
              <a:t>X2</a:t>
            </a:r>
            <a:r>
              <a:rPr lang="en-US" altLang="ja-JP" sz="2000" b="0">
                <a:latin typeface="Times New Roman" panose="02020603050405020304" pitchFamily="18" charset="0"/>
                <a:ea typeface="MS PGothic" panose="020B0600070205080204" pitchFamily="34" charset="-128"/>
              </a:rPr>
              <a:t> = {u | Flu(u) = no}</a:t>
            </a:r>
          </a:p>
          <a:p>
            <a:pPr eaLnBrk="1" hangingPunct="1">
              <a:lnSpc>
                <a:spcPct val="8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{u1, u4, u5, u8}</a:t>
            </a:r>
          </a:p>
          <a:p>
            <a:pPr eaLnBrk="1" hangingPunct="1">
              <a:lnSpc>
                <a:spcPct val="8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a:t>
            </a:r>
            <a:r>
              <a:rPr lang="en-US" altLang="ja-JP" sz="2000" b="0" i="1" u="sng">
                <a:latin typeface="Times New Roman" panose="02020603050405020304" pitchFamily="18" charset="0"/>
                <a:ea typeface="MS PGothic" panose="020B0600070205080204" pitchFamily="34" charset="-128"/>
              </a:rPr>
              <a:t>R</a:t>
            </a:r>
            <a:r>
              <a:rPr lang="en-US" altLang="ja-JP" sz="2000" b="0" i="1">
                <a:latin typeface="Times New Roman" panose="02020603050405020304" pitchFamily="18" charset="0"/>
                <a:ea typeface="MS PGothic" panose="020B0600070205080204" pitchFamily="34" charset="-128"/>
              </a:rPr>
              <a:t>X2</a:t>
            </a: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{u1, u4}</a:t>
            </a:r>
            <a:endParaRPr lang="en-US" altLang="ja-JP" sz="2000" b="0">
              <a:latin typeface="Times New Roman" panose="02020603050405020304" pitchFamily="18" charset="0"/>
              <a:ea typeface="MS PGothic" panose="020B0600070205080204" pitchFamily="34" charset="-128"/>
            </a:endParaRPr>
          </a:p>
          <a:p>
            <a:pPr eaLnBrk="1" hangingPunct="1">
              <a:lnSpc>
                <a:spcPct val="40000"/>
              </a:lnSpc>
              <a:spcBef>
                <a:spcPct val="50000"/>
              </a:spcBef>
              <a:buClrTx/>
              <a:buSzTx/>
              <a:buFontTx/>
              <a:buNone/>
            </a:pPr>
            <a:r>
              <a:rPr lang="en-US" altLang="ja-JP" sz="2000" b="0" i="1">
                <a:latin typeface="Times New Roman" panose="02020603050405020304" pitchFamily="18" charset="0"/>
                <a:ea typeface="MS PGothic" panose="020B0600070205080204" pitchFamily="34" charset="-128"/>
              </a:rPr>
              <a:t>         = {u1, u4, u5, u8, </a:t>
            </a:r>
            <a:r>
              <a:rPr lang="en-US" altLang="ja-JP" sz="2000" i="1">
                <a:latin typeface="Times New Roman" panose="02020603050405020304" pitchFamily="18" charset="0"/>
                <a:ea typeface="MS PGothic" panose="020B0600070205080204" pitchFamily="34" charset="-128"/>
              </a:rPr>
              <a:t>u7, u6</a:t>
            </a:r>
            <a:r>
              <a:rPr lang="en-US" altLang="ja-JP" sz="2000" b="0" i="1">
                <a:latin typeface="Times New Roman" panose="02020603050405020304" pitchFamily="18" charset="0"/>
                <a:ea typeface="MS PGothic" panose="020B0600070205080204" pitchFamily="34" charset="-128"/>
              </a:rPr>
              <a:t>}</a:t>
            </a:r>
          </a:p>
        </p:txBody>
      </p:sp>
      <p:graphicFrame>
        <p:nvGraphicFramePr>
          <p:cNvPr id="62471" name="Object 1029"/>
          <p:cNvGraphicFramePr>
            <a:graphicFrameLocks noChangeAspect="1"/>
          </p:cNvGraphicFramePr>
          <p:nvPr/>
        </p:nvGraphicFramePr>
        <p:xfrm>
          <a:off x="304800" y="5486400"/>
          <a:ext cx="533400" cy="357188"/>
        </p:xfrm>
        <a:graphic>
          <a:graphicData uri="http://schemas.openxmlformats.org/presentationml/2006/ole">
            <mc:AlternateContent xmlns:mc="http://schemas.openxmlformats.org/markup-compatibility/2006">
              <mc:Choice xmlns:v="urn:schemas-microsoft-com:vml" Requires="v">
                <p:oleObj spid="_x0000_s163896" name="数式" r:id="rId4" imgW="317225" imgH="203024" progId="Equation.3">
                  <p:embed/>
                </p:oleObj>
              </mc:Choice>
              <mc:Fallback>
                <p:oleObj name="数式" r:id="rId4" imgW="317225" imgH="203024" progId="Equation.3">
                  <p:embed/>
                  <p:pic>
                    <p:nvPicPr>
                      <p:cNvPr id="62471"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486400"/>
                        <a:ext cx="5334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1030"/>
          <p:cNvGraphicFramePr>
            <a:graphicFrameLocks noChangeAspect="1"/>
          </p:cNvGraphicFramePr>
          <p:nvPr/>
        </p:nvGraphicFramePr>
        <p:xfrm>
          <a:off x="4876800" y="5638800"/>
          <a:ext cx="511175" cy="371475"/>
        </p:xfrm>
        <a:graphic>
          <a:graphicData uri="http://schemas.openxmlformats.org/presentationml/2006/ole">
            <mc:AlternateContent xmlns:mc="http://schemas.openxmlformats.org/markup-compatibility/2006">
              <mc:Choice xmlns:v="urn:schemas-microsoft-com:vml" Requires="v">
                <p:oleObj spid="_x0000_s163897" name="数式" r:id="rId6" imgW="317225" imgH="203024" progId="Equation.3">
                  <p:embed/>
                </p:oleObj>
              </mc:Choice>
              <mc:Fallback>
                <p:oleObj name="数式" r:id="rId6" imgW="317225" imgH="203024" progId="Equation.3">
                  <p:embed/>
                  <p:pic>
                    <p:nvPicPr>
                      <p:cNvPr id="62472"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5638800"/>
                        <a:ext cx="5111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3" name="Object 1031"/>
          <p:cNvGraphicFramePr>
            <a:graphicFrameLocks noChangeAspect="1"/>
          </p:cNvGraphicFramePr>
          <p:nvPr>
            <p:extLst>
              <p:ext uri="{D42A27DB-BD31-4B8C-83A1-F6EECF244321}">
                <p14:modId xmlns:p14="http://schemas.microsoft.com/office/powerpoint/2010/main" val="4286316693"/>
              </p:ext>
            </p:extLst>
          </p:nvPr>
        </p:nvGraphicFramePr>
        <p:xfrm>
          <a:off x="439738" y="2057400"/>
          <a:ext cx="3759200" cy="2743200"/>
        </p:xfrm>
        <a:graphic>
          <a:graphicData uri="http://schemas.openxmlformats.org/presentationml/2006/ole">
            <mc:AlternateContent xmlns:mc="http://schemas.openxmlformats.org/markup-compatibility/2006">
              <mc:Choice xmlns:v="urn:schemas-microsoft-com:vml" Requires="v">
                <p:oleObj spid="_x0000_s163898" name="文書" r:id="rId8" imgW="3619500" imgH="2872740" progId="Word.Document.8">
                  <p:embed/>
                </p:oleObj>
              </mc:Choice>
              <mc:Fallback>
                <p:oleObj name="文書" r:id="rId8" imgW="3619500" imgH="2872740" progId="Word.Document.8">
                  <p:embed/>
                  <p:pic>
                    <p:nvPicPr>
                      <p:cNvPr id="62473" name="Object 10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738" y="2057400"/>
                        <a:ext cx="3759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4" name="Text Box 1032"/>
          <p:cNvSpPr txBox="1">
            <a:spLocks noChangeArrowheads="1"/>
          </p:cNvSpPr>
          <p:nvPr/>
        </p:nvSpPr>
        <p:spPr bwMode="auto">
          <a:xfrm>
            <a:off x="4572000" y="2057400"/>
            <a:ext cx="4191000" cy="976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ja-JP" sz="2000" b="0">
                <a:latin typeface="Times New Roman" panose="02020603050405020304" pitchFamily="18" charset="0"/>
                <a:ea typeface="MS PGothic" panose="020B0600070205080204" pitchFamily="34" charset="-128"/>
              </a:rPr>
              <a:t>The indiscernibility classes defined by            </a:t>
            </a:r>
            <a:r>
              <a:rPr lang="en-US" altLang="ja-JP" sz="2000" b="0" i="1">
                <a:latin typeface="Times New Roman" panose="02020603050405020304" pitchFamily="18" charset="0"/>
                <a:ea typeface="MS PGothic" panose="020B0600070205080204" pitchFamily="34" charset="-128"/>
              </a:rPr>
              <a:t>R</a:t>
            </a: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{Headache, Temp.}</a:t>
            </a:r>
            <a:r>
              <a:rPr lang="en-US" altLang="ja-JP" sz="2000" b="0">
                <a:latin typeface="Times New Roman" panose="02020603050405020304" pitchFamily="18" charset="0"/>
                <a:ea typeface="MS PGothic" panose="020B0600070205080204" pitchFamily="34" charset="-128"/>
              </a:rPr>
              <a:t> are                        </a:t>
            </a:r>
            <a:r>
              <a:rPr lang="en-US" altLang="ja-JP" sz="1800" b="0" i="1">
                <a:latin typeface="Times New Roman" panose="02020603050405020304" pitchFamily="18" charset="0"/>
                <a:ea typeface="MS PGothic" panose="020B0600070205080204" pitchFamily="34" charset="-128"/>
              </a:rPr>
              <a:t>{u1}, {u2}, {u3}, {u4}, {u5, u7}, {u6, u8}.</a:t>
            </a:r>
          </a:p>
        </p:txBody>
      </p:sp>
    </p:spTree>
    <p:extLst>
      <p:ext uri="{BB962C8B-B14F-4D97-AF65-F5344CB8AC3E}">
        <p14:creationId xmlns:p14="http://schemas.microsoft.com/office/powerpoint/2010/main" val="134739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3F34D264-CF40-4B31-8973-0504C987E4F1}" type="datetime1">
              <a:rPr lang="zh-CN" altLang="en-US"/>
              <a:pPr>
                <a:defRPr/>
              </a:pPr>
              <a:t>2017/10/23</a:t>
            </a:fld>
            <a:endParaRPr lang="en-US" altLang="zh-CN"/>
          </a:p>
        </p:txBody>
      </p:sp>
      <p:sp>
        <p:nvSpPr>
          <p:cNvPr id="645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B0EE51-1B88-4B64-B2E1-026C1010B766}" type="slidenum">
              <a:rPr lang="en-US" altLang="zh-CN" sz="1000" smtClean="0"/>
              <a:pPr>
                <a:spcBef>
                  <a:spcPct val="0"/>
                </a:spcBef>
                <a:buClrTx/>
                <a:buSzTx/>
                <a:buFontTx/>
                <a:buNone/>
              </a:pPr>
              <a:t>129</a:t>
            </a:fld>
            <a:endParaRPr lang="en-US" altLang="zh-CN" sz="1000" smtClean="0"/>
          </a:p>
        </p:txBody>
      </p:sp>
      <p:sp>
        <p:nvSpPr>
          <p:cNvPr id="64516" name="Text Box 1026"/>
          <p:cNvSpPr txBox="1">
            <a:spLocks noChangeArrowheads="1"/>
          </p:cNvSpPr>
          <p:nvPr/>
        </p:nvSpPr>
        <p:spPr bwMode="auto">
          <a:xfrm>
            <a:off x="419100" y="1028481"/>
            <a:ext cx="7543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ja-JP" sz="3600" b="0" dirty="0">
                <a:solidFill>
                  <a:srgbClr val="0300AD"/>
                </a:solidFill>
                <a:latin typeface="Times New Roman" panose="02020603050405020304" pitchFamily="18" charset="0"/>
              </a:rPr>
              <a:t>Lower &amp; Upper</a:t>
            </a:r>
            <a:r>
              <a:rPr lang="en-US" altLang="ja-JP" sz="3600" dirty="0">
                <a:solidFill>
                  <a:srgbClr val="0300AD"/>
                </a:solidFill>
                <a:latin typeface="Times New Roman" panose="02020603050405020304" pitchFamily="18" charset="0"/>
              </a:rPr>
              <a:t> </a:t>
            </a:r>
            <a:r>
              <a:rPr lang="zh-CN" altLang="en-US" sz="3600" dirty="0">
                <a:solidFill>
                  <a:srgbClr val="0300AD"/>
                </a:solidFill>
                <a:latin typeface="Times New Roman" panose="02020603050405020304" pitchFamily="18" charset="0"/>
              </a:rPr>
              <a:t>近似</a:t>
            </a:r>
            <a:r>
              <a:rPr lang="en-US" altLang="ja-JP" sz="3600" b="0" dirty="0">
                <a:solidFill>
                  <a:srgbClr val="0300AD"/>
                </a:solidFill>
                <a:latin typeface="Times New Roman" panose="02020603050405020304" pitchFamily="18" charset="0"/>
                <a:ea typeface="MS PGothic" panose="020B0600070205080204" pitchFamily="34" charset="-128"/>
              </a:rPr>
              <a:t>(4)</a:t>
            </a:r>
          </a:p>
        </p:txBody>
      </p:sp>
      <p:sp>
        <p:nvSpPr>
          <p:cNvPr id="64517" name="Text Box 1027"/>
          <p:cNvSpPr txBox="1">
            <a:spLocks noChangeArrowheads="1"/>
          </p:cNvSpPr>
          <p:nvPr/>
        </p:nvSpPr>
        <p:spPr bwMode="auto">
          <a:xfrm>
            <a:off x="647700" y="1979612"/>
            <a:ext cx="70866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300"/>
              </a:lnSpc>
              <a:spcBef>
                <a:spcPct val="50000"/>
              </a:spcBef>
              <a:buClrTx/>
              <a:buSzTx/>
              <a:buFontTx/>
              <a:buNone/>
            </a:pPr>
            <a:endParaRPr lang="ja-JP" altLang="en-US" sz="2000" b="0" dirty="0">
              <a:latin typeface="Times New Roman" panose="02020603050405020304" pitchFamily="18" charset="0"/>
              <a:ea typeface="MS PGothic" panose="020B0600070205080204" pitchFamily="34" charset="-128"/>
            </a:endParaRPr>
          </a:p>
          <a:p>
            <a:pPr eaLnBrk="1" hangingPunct="1">
              <a:lnSpc>
                <a:spcPts val="900"/>
              </a:lnSpc>
              <a:spcBef>
                <a:spcPct val="50000"/>
              </a:spcBef>
              <a:buClrTx/>
              <a:buSzTx/>
              <a:buFontTx/>
              <a:buNone/>
            </a:pPr>
            <a:r>
              <a:rPr lang="en-US" altLang="ja-JP" sz="2400" b="0" i="1" dirty="0">
                <a:latin typeface="Times New Roman" panose="02020603050405020304" pitchFamily="18" charset="0"/>
                <a:ea typeface="MS PGothic" panose="020B0600070205080204" pitchFamily="34" charset="-128"/>
              </a:rPr>
              <a:t>R</a:t>
            </a:r>
            <a:r>
              <a:rPr lang="en-US" altLang="ja-JP" sz="2400" b="0" dirty="0">
                <a:latin typeface="Times New Roman" panose="02020603050405020304" pitchFamily="18" charset="0"/>
                <a:ea typeface="MS PGothic" panose="020B0600070205080204" pitchFamily="34" charset="-128"/>
              </a:rPr>
              <a:t> = </a:t>
            </a:r>
            <a:r>
              <a:rPr lang="en-US" altLang="ja-JP" sz="2400" b="0" i="1" dirty="0">
                <a:latin typeface="Times New Roman" panose="02020603050405020304" pitchFamily="18" charset="0"/>
                <a:ea typeface="MS PGothic" panose="020B0600070205080204" pitchFamily="34" charset="-128"/>
              </a:rPr>
              <a:t>{Headache, Temp.}</a:t>
            </a:r>
            <a:endParaRPr lang="en-US" altLang="ja-JP" sz="2400" b="0" dirty="0">
              <a:latin typeface="Times New Roman" panose="02020603050405020304" pitchFamily="18" charset="0"/>
              <a:ea typeface="MS PGothic" panose="020B0600070205080204" pitchFamily="34" charset="-128"/>
            </a:endParaRPr>
          </a:p>
          <a:p>
            <a:pPr eaLnBrk="1" hangingPunct="1">
              <a:lnSpc>
                <a:spcPts val="900"/>
              </a:lnSpc>
              <a:spcBef>
                <a:spcPct val="50000"/>
              </a:spcBef>
              <a:buClrTx/>
              <a:buSzTx/>
              <a:buFontTx/>
              <a:buNone/>
            </a:pPr>
            <a:r>
              <a:rPr lang="en-US" altLang="ja-JP" sz="2400" b="0" i="1" dirty="0">
                <a:latin typeface="Times New Roman" panose="02020603050405020304" pitchFamily="18" charset="0"/>
                <a:ea typeface="MS PGothic" panose="020B0600070205080204" pitchFamily="34" charset="-128"/>
              </a:rPr>
              <a:t>U/R</a:t>
            </a:r>
            <a:r>
              <a:rPr lang="en-US" altLang="ja-JP" sz="2400" b="0" dirty="0">
                <a:latin typeface="Times New Roman" panose="02020603050405020304" pitchFamily="18" charset="0"/>
                <a:ea typeface="MS PGothic" panose="020B0600070205080204" pitchFamily="34" charset="-128"/>
              </a:rPr>
              <a:t>  = { </a:t>
            </a:r>
            <a:r>
              <a:rPr lang="en-US" altLang="ja-JP" sz="2400" b="0" i="1" dirty="0">
                <a:latin typeface="Times New Roman" panose="02020603050405020304" pitchFamily="18" charset="0"/>
                <a:ea typeface="MS PGothic" panose="020B0600070205080204" pitchFamily="34" charset="-128"/>
              </a:rPr>
              <a:t>{u1}, {u2}, {u3}, {u4}, {u5, u7}, {u6, u8}</a:t>
            </a:r>
            <a:r>
              <a:rPr lang="en-US" altLang="ja-JP" sz="2400" b="0" dirty="0">
                <a:latin typeface="Times New Roman" panose="02020603050405020304" pitchFamily="18" charset="0"/>
                <a:ea typeface="MS PGothic" panose="020B0600070205080204" pitchFamily="34" charset="-128"/>
              </a:rPr>
              <a:t>}</a:t>
            </a:r>
          </a:p>
          <a:p>
            <a:pPr eaLnBrk="1" hangingPunct="1">
              <a:lnSpc>
                <a:spcPts val="900"/>
              </a:lnSpc>
              <a:spcBef>
                <a:spcPct val="50000"/>
              </a:spcBef>
              <a:buClrTx/>
              <a:buSzTx/>
              <a:buFontTx/>
              <a:buNone/>
            </a:pPr>
            <a:endParaRPr lang="en-US" altLang="ja-JP" sz="2400" b="0" dirty="0">
              <a:latin typeface="Times New Roman" panose="02020603050405020304" pitchFamily="18" charset="0"/>
              <a:ea typeface="MS PGothic" panose="020B0600070205080204" pitchFamily="34" charset="-128"/>
            </a:endParaRPr>
          </a:p>
          <a:p>
            <a:pPr eaLnBrk="1" hangingPunct="1">
              <a:lnSpc>
                <a:spcPts val="900"/>
              </a:lnSpc>
              <a:spcBef>
                <a:spcPct val="50000"/>
              </a:spcBef>
              <a:buClrTx/>
              <a:buSzTx/>
              <a:buFontTx/>
              <a:buNone/>
            </a:pPr>
            <a:r>
              <a:rPr lang="en-US" altLang="ja-JP" sz="2400" b="0" i="1" dirty="0">
                <a:latin typeface="Times New Roman" panose="02020603050405020304" pitchFamily="18" charset="0"/>
                <a:ea typeface="MS PGothic" panose="020B0600070205080204" pitchFamily="34" charset="-128"/>
              </a:rPr>
              <a:t>X1</a:t>
            </a:r>
            <a:r>
              <a:rPr lang="en-US" altLang="ja-JP" sz="2400" b="0" dirty="0">
                <a:latin typeface="Times New Roman" panose="02020603050405020304" pitchFamily="18" charset="0"/>
                <a:ea typeface="MS PGothic" panose="020B0600070205080204" pitchFamily="34" charset="-128"/>
              </a:rPr>
              <a:t> = {u | Flu(u) = yes} = {</a:t>
            </a:r>
            <a:r>
              <a:rPr lang="en-US" altLang="ja-JP" sz="2400" b="0" i="1" dirty="0">
                <a:latin typeface="Times New Roman" panose="02020603050405020304" pitchFamily="18" charset="0"/>
                <a:ea typeface="MS PGothic" panose="020B0600070205080204" pitchFamily="34" charset="-128"/>
              </a:rPr>
              <a:t>u2,u3,u6,u7</a:t>
            </a:r>
            <a:r>
              <a:rPr lang="en-US" altLang="ja-JP" sz="2400" b="0" dirty="0">
                <a:latin typeface="Times New Roman" panose="02020603050405020304" pitchFamily="18" charset="0"/>
                <a:ea typeface="MS PGothic" panose="020B0600070205080204" pitchFamily="34" charset="-128"/>
              </a:rPr>
              <a:t>}</a:t>
            </a:r>
          </a:p>
          <a:p>
            <a:pPr eaLnBrk="1" hangingPunct="1">
              <a:lnSpc>
                <a:spcPts val="1100"/>
              </a:lnSpc>
              <a:spcBef>
                <a:spcPct val="50000"/>
              </a:spcBef>
              <a:buClrTx/>
              <a:buSzTx/>
              <a:buFontTx/>
              <a:buNone/>
            </a:pPr>
            <a:r>
              <a:rPr lang="en-US" altLang="ja-JP" sz="2400" b="0" i="1" dirty="0">
                <a:latin typeface="Times New Roman" panose="02020603050405020304" pitchFamily="18" charset="0"/>
                <a:ea typeface="MS PGothic" panose="020B0600070205080204" pitchFamily="34" charset="-128"/>
              </a:rPr>
              <a:t>X2</a:t>
            </a:r>
            <a:r>
              <a:rPr lang="en-US" altLang="ja-JP" sz="2400" b="0" dirty="0">
                <a:latin typeface="Times New Roman" panose="02020603050405020304" pitchFamily="18" charset="0"/>
                <a:ea typeface="MS PGothic" panose="020B0600070205080204" pitchFamily="34" charset="-128"/>
              </a:rPr>
              <a:t> = {u | Flu(u) = no} = {</a:t>
            </a:r>
            <a:r>
              <a:rPr lang="en-US" altLang="ja-JP" sz="2400" b="0" i="1" dirty="0">
                <a:latin typeface="Times New Roman" panose="02020603050405020304" pitchFamily="18" charset="0"/>
                <a:ea typeface="MS PGothic" panose="020B0600070205080204" pitchFamily="34" charset="-128"/>
              </a:rPr>
              <a:t>u1,u4,u5,u8</a:t>
            </a:r>
            <a:r>
              <a:rPr lang="en-US" altLang="ja-JP" sz="2400" b="0" dirty="0">
                <a:latin typeface="Times New Roman" panose="02020603050405020304" pitchFamily="18" charset="0"/>
                <a:ea typeface="MS PGothic" panose="020B0600070205080204" pitchFamily="34" charset="-128"/>
              </a:rPr>
              <a:t>}</a:t>
            </a:r>
            <a:endParaRPr lang="en-US" altLang="ja-JP" sz="2400" b="0" i="1" dirty="0">
              <a:latin typeface="Times New Roman" panose="02020603050405020304" pitchFamily="18" charset="0"/>
              <a:ea typeface="MS PGothic" panose="020B0600070205080204" pitchFamily="34" charset="-128"/>
            </a:endParaRPr>
          </a:p>
        </p:txBody>
      </p:sp>
      <p:sp>
        <p:nvSpPr>
          <p:cNvPr id="64518" name="Text Box 1028"/>
          <p:cNvSpPr txBox="1">
            <a:spLocks noChangeArrowheads="1"/>
          </p:cNvSpPr>
          <p:nvPr/>
        </p:nvSpPr>
        <p:spPr bwMode="auto">
          <a:xfrm>
            <a:off x="609600" y="3810000"/>
            <a:ext cx="3429000" cy="6715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ja-JP" sz="2000" b="0" i="1" u="sng">
                <a:latin typeface="Times New Roman" panose="02020603050405020304" pitchFamily="18" charset="0"/>
                <a:ea typeface="MS PGothic" panose="020B0600070205080204" pitchFamily="34" charset="-128"/>
              </a:rPr>
              <a:t>R</a:t>
            </a:r>
            <a:r>
              <a:rPr lang="en-US" altLang="ja-JP" sz="2000" b="0" i="1">
                <a:latin typeface="Times New Roman" panose="02020603050405020304" pitchFamily="18" charset="0"/>
                <a:ea typeface="MS PGothic" panose="020B0600070205080204" pitchFamily="34" charset="-128"/>
              </a:rPr>
              <a:t>X1</a:t>
            </a: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{u2, u3}</a:t>
            </a:r>
            <a:r>
              <a:rPr lang="en-US" altLang="ja-JP" sz="2000" b="0">
                <a:latin typeface="Times New Roman" panose="02020603050405020304" pitchFamily="18" charset="0"/>
                <a:ea typeface="MS PGothic" panose="020B0600070205080204" pitchFamily="34" charset="-128"/>
              </a:rPr>
              <a:t> </a:t>
            </a:r>
          </a:p>
          <a:p>
            <a:pPr eaLnBrk="1" hangingPunct="1">
              <a:lnSpc>
                <a:spcPct val="60000"/>
              </a:lnSpc>
              <a:spcBef>
                <a:spcPct val="50000"/>
              </a:spcBef>
              <a:buClrTx/>
              <a:buSzTx/>
              <a:buFontTx/>
              <a:buNone/>
            </a:pP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{u2, u3, u6, u7, </a:t>
            </a:r>
            <a:r>
              <a:rPr lang="en-US" altLang="ja-JP" sz="2000" i="1">
                <a:latin typeface="Times New Roman" panose="02020603050405020304" pitchFamily="18" charset="0"/>
                <a:ea typeface="MS PGothic" panose="020B0600070205080204" pitchFamily="34" charset="-128"/>
              </a:rPr>
              <a:t>u8, u5</a:t>
            </a:r>
            <a:r>
              <a:rPr lang="en-US" altLang="ja-JP" sz="2000" b="0" i="1">
                <a:latin typeface="Times New Roman" panose="02020603050405020304" pitchFamily="18" charset="0"/>
                <a:ea typeface="MS PGothic" panose="020B0600070205080204" pitchFamily="34" charset="-128"/>
              </a:rPr>
              <a:t>}</a:t>
            </a:r>
          </a:p>
        </p:txBody>
      </p:sp>
      <p:sp>
        <p:nvSpPr>
          <p:cNvPr id="64519" name="Rectangle 1029"/>
          <p:cNvSpPr>
            <a:spLocks noChangeArrowheads="1"/>
          </p:cNvSpPr>
          <p:nvPr/>
        </p:nvSpPr>
        <p:spPr bwMode="auto">
          <a:xfrm>
            <a:off x="609600" y="5105400"/>
            <a:ext cx="3581400" cy="701675"/>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ja-JP" sz="2000" b="0" i="1" u="sng">
                <a:latin typeface="Times New Roman" panose="02020603050405020304" pitchFamily="18" charset="0"/>
                <a:ea typeface="MS PGothic" panose="020B0600070205080204" pitchFamily="34" charset="-128"/>
              </a:rPr>
              <a:t>R</a:t>
            </a:r>
            <a:r>
              <a:rPr lang="en-US" altLang="ja-JP" sz="2000" b="0" i="1">
                <a:latin typeface="Times New Roman" panose="02020603050405020304" pitchFamily="18" charset="0"/>
                <a:ea typeface="MS PGothic" panose="020B0600070205080204" pitchFamily="34" charset="-128"/>
              </a:rPr>
              <a:t>X2</a:t>
            </a:r>
            <a:r>
              <a:rPr lang="en-US" altLang="ja-JP" sz="2000" b="0">
                <a:latin typeface="Times New Roman" panose="02020603050405020304" pitchFamily="18" charset="0"/>
                <a:ea typeface="MS PGothic" panose="020B0600070205080204" pitchFamily="34" charset="-128"/>
              </a:rPr>
              <a:t>  = </a:t>
            </a:r>
            <a:r>
              <a:rPr lang="en-US" altLang="ja-JP" sz="2000" b="0" i="1">
                <a:latin typeface="Times New Roman" panose="02020603050405020304" pitchFamily="18" charset="0"/>
                <a:ea typeface="MS PGothic" panose="020B0600070205080204" pitchFamily="34" charset="-128"/>
              </a:rPr>
              <a:t>{u1, u4}</a:t>
            </a:r>
            <a:endParaRPr lang="en-US" altLang="ja-JP" sz="2000" b="0">
              <a:latin typeface="Times New Roman" panose="02020603050405020304" pitchFamily="18" charset="0"/>
              <a:ea typeface="MS PGothic" panose="020B0600070205080204" pitchFamily="34" charset="-128"/>
            </a:endParaRPr>
          </a:p>
          <a:p>
            <a:pPr eaLnBrk="1" hangingPunct="1">
              <a:lnSpc>
                <a:spcPct val="70000"/>
              </a:lnSpc>
              <a:spcBef>
                <a:spcPct val="50000"/>
              </a:spcBef>
              <a:buClrTx/>
              <a:buSzTx/>
              <a:buFontTx/>
              <a:buNone/>
            </a:pPr>
            <a:r>
              <a:rPr lang="en-US" altLang="ja-JP" sz="2000" b="0" i="1">
                <a:latin typeface="Times New Roman" panose="02020603050405020304" pitchFamily="18" charset="0"/>
                <a:ea typeface="MS PGothic" panose="020B0600070205080204" pitchFamily="34" charset="-128"/>
              </a:rPr>
              <a:t>         = {u1, u4, u5, u8, </a:t>
            </a:r>
            <a:r>
              <a:rPr lang="en-US" altLang="ja-JP" sz="2000" i="1">
                <a:latin typeface="Times New Roman" panose="02020603050405020304" pitchFamily="18" charset="0"/>
                <a:ea typeface="MS PGothic" panose="020B0600070205080204" pitchFamily="34" charset="-128"/>
              </a:rPr>
              <a:t>u7, u6</a:t>
            </a:r>
            <a:r>
              <a:rPr lang="en-US" altLang="ja-JP" sz="2000" b="0" i="1">
                <a:latin typeface="Times New Roman" panose="02020603050405020304" pitchFamily="18" charset="0"/>
                <a:ea typeface="MS PGothic" panose="020B0600070205080204" pitchFamily="34" charset="-128"/>
              </a:rPr>
              <a:t>}</a:t>
            </a:r>
          </a:p>
        </p:txBody>
      </p:sp>
      <p:graphicFrame>
        <p:nvGraphicFramePr>
          <p:cNvPr id="64520" name="Object 1030"/>
          <p:cNvGraphicFramePr>
            <a:graphicFrameLocks noChangeAspect="1"/>
          </p:cNvGraphicFramePr>
          <p:nvPr/>
        </p:nvGraphicFramePr>
        <p:xfrm>
          <a:off x="685800" y="4114800"/>
          <a:ext cx="533400" cy="357188"/>
        </p:xfrm>
        <a:graphic>
          <a:graphicData uri="http://schemas.openxmlformats.org/presentationml/2006/ole">
            <mc:AlternateContent xmlns:mc="http://schemas.openxmlformats.org/markup-compatibility/2006">
              <mc:Choice xmlns:v="urn:schemas-microsoft-com:vml" Requires="v">
                <p:oleObj spid="_x0000_s164904" name="数式" r:id="rId4" imgW="317225" imgH="203024" progId="Equation.3">
                  <p:embed/>
                </p:oleObj>
              </mc:Choice>
              <mc:Fallback>
                <p:oleObj name="数式" r:id="rId4" imgW="317225" imgH="203024" progId="Equation.3">
                  <p:embed/>
                  <p:pic>
                    <p:nvPicPr>
                      <p:cNvPr id="6452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114800"/>
                        <a:ext cx="5334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1" name="Object 1031"/>
          <p:cNvGraphicFramePr>
            <a:graphicFrameLocks noChangeAspect="1"/>
          </p:cNvGraphicFramePr>
          <p:nvPr/>
        </p:nvGraphicFramePr>
        <p:xfrm>
          <a:off x="696913" y="5410200"/>
          <a:ext cx="511175" cy="371475"/>
        </p:xfrm>
        <a:graphic>
          <a:graphicData uri="http://schemas.openxmlformats.org/presentationml/2006/ole">
            <mc:AlternateContent xmlns:mc="http://schemas.openxmlformats.org/markup-compatibility/2006">
              <mc:Choice xmlns:v="urn:schemas-microsoft-com:vml" Requires="v">
                <p:oleObj spid="_x0000_s164905" name="数式" r:id="rId6" imgW="317225" imgH="203024" progId="Equation.3">
                  <p:embed/>
                </p:oleObj>
              </mc:Choice>
              <mc:Fallback>
                <p:oleObj name="数式" r:id="rId6" imgW="317225" imgH="203024" progId="Equation.3">
                  <p:embed/>
                  <p:pic>
                    <p:nvPicPr>
                      <p:cNvPr id="64521" name="Object 10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13" y="5410200"/>
                        <a:ext cx="5111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2" name="Oval 1032"/>
          <p:cNvSpPr>
            <a:spLocks noChangeArrowheads="1"/>
          </p:cNvSpPr>
          <p:nvPr/>
        </p:nvSpPr>
        <p:spPr bwMode="auto">
          <a:xfrm>
            <a:off x="6781800" y="3429000"/>
            <a:ext cx="2057400" cy="2819400"/>
          </a:xfrm>
          <a:prstGeom prst="ellipse">
            <a:avLst/>
          </a:prstGeom>
          <a:solidFill>
            <a:srgbClr val="00CCFF"/>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GB" altLang="zh-CN" sz="2400" b="0">
              <a:latin typeface="Times New Roman" panose="02020603050405020304" pitchFamily="18" charset="0"/>
              <a:ea typeface="MS PGothic" panose="020B0600070205080204" pitchFamily="34" charset="-128"/>
            </a:endParaRPr>
          </a:p>
        </p:txBody>
      </p:sp>
      <p:sp>
        <p:nvSpPr>
          <p:cNvPr id="64523" name="Oval 1033"/>
          <p:cNvSpPr>
            <a:spLocks noChangeArrowheads="1"/>
          </p:cNvSpPr>
          <p:nvPr/>
        </p:nvSpPr>
        <p:spPr bwMode="auto">
          <a:xfrm>
            <a:off x="7848600" y="4343400"/>
            <a:ext cx="685800" cy="609600"/>
          </a:xfrm>
          <a:prstGeom prst="ellipse">
            <a:avLst/>
          </a:prstGeom>
          <a:solidFill>
            <a:srgbClr val="808000"/>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u1</a:t>
            </a:r>
          </a:p>
        </p:txBody>
      </p:sp>
      <p:sp>
        <p:nvSpPr>
          <p:cNvPr id="64524" name="Oval 1034"/>
          <p:cNvSpPr>
            <a:spLocks noChangeArrowheads="1"/>
          </p:cNvSpPr>
          <p:nvPr/>
        </p:nvSpPr>
        <p:spPr bwMode="auto">
          <a:xfrm>
            <a:off x="7772400" y="5181600"/>
            <a:ext cx="762000" cy="533400"/>
          </a:xfrm>
          <a:prstGeom prst="ellipse">
            <a:avLst/>
          </a:prstGeom>
          <a:solidFill>
            <a:srgbClr val="339933"/>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u4</a:t>
            </a:r>
          </a:p>
        </p:txBody>
      </p:sp>
      <p:sp>
        <p:nvSpPr>
          <p:cNvPr id="64525" name="Oval 1035"/>
          <p:cNvSpPr>
            <a:spLocks noChangeArrowheads="1"/>
          </p:cNvSpPr>
          <p:nvPr/>
        </p:nvSpPr>
        <p:spPr bwMode="auto">
          <a:xfrm>
            <a:off x="4572000" y="3581400"/>
            <a:ext cx="2209800" cy="2743200"/>
          </a:xfrm>
          <a:prstGeom prst="ellipse">
            <a:avLst/>
          </a:prstGeom>
          <a:solidFill>
            <a:srgbClr val="008080">
              <a:alpha val="50195"/>
            </a:srgbClr>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GB" altLang="zh-CN" sz="2400" b="0">
              <a:latin typeface="Times New Roman" panose="02020603050405020304" pitchFamily="18" charset="0"/>
              <a:ea typeface="MS PGothic" panose="020B0600070205080204" pitchFamily="34" charset="-128"/>
            </a:endParaRPr>
          </a:p>
        </p:txBody>
      </p:sp>
      <p:sp>
        <p:nvSpPr>
          <p:cNvPr id="64526" name="Oval 1036"/>
          <p:cNvSpPr>
            <a:spLocks noChangeArrowheads="1"/>
          </p:cNvSpPr>
          <p:nvPr/>
        </p:nvSpPr>
        <p:spPr bwMode="auto">
          <a:xfrm>
            <a:off x="4953000" y="5181600"/>
            <a:ext cx="685800" cy="609600"/>
          </a:xfrm>
          <a:prstGeom prst="ellipse">
            <a:avLst/>
          </a:prstGeom>
          <a:solidFill>
            <a:schemeClr val="folHlink"/>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u3</a:t>
            </a:r>
          </a:p>
        </p:txBody>
      </p:sp>
      <p:sp>
        <p:nvSpPr>
          <p:cNvPr id="64527" name="Oval 1037"/>
          <p:cNvSpPr>
            <a:spLocks noChangeArrowheads="1"/>
          </p:cNvSpPr>
          <p:nvPr/>
        </p:nvSpPr>
        <p:spPr bwMode="auto">
          <a:xfrm>
            <a:off x="5715000" y="4191000"/>
            <a:ext cx="1981200" cy="762000"/>
          </a:xfrm>
          <a:prstGeom prst="ellipse">
            <a:avLst/>
          </a:prstGeom>
          <a:solidFill>
            <a:srgbClr val="3399FF"/>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GB" altLang="zh-CN" sz="2400" b="0">
              <a:latin typeface="Times New Roman" panose="02020603050405020304" pitchFamily="18" charset="0"/>
              <a:ea typeface="MS PGothic" panose="020B0600070205080204" pitchFamily="34" charset="-128"/>
            </a:endParaRPr>
          </a:p>
        </p:txBody>
      </p:sp>
      <p:sp>
        <p:nvSpPr>
          <p:cNvPr id="64528" name="Oval 1038"/>
          <p:cNvSpPr>
            <a:spLocks noChangeArrowheads="1"/>
          </p:cNvSpPr>
          <p:nvPr/>
        </p:nvSpPr>
        <p:spPr bwMode="auto">
          <a:xfrm>
            <a:off x="5791200" y="5029200"/>
            <a:ext cx="1828800" cy="762000"/>
          </a:xfrm>
          <a:prstGeom prst="ellipse">
            <a:avLst/>
          </a:prstGeom>
          <a:solidFill>
            <a:srgbClr val="FF7C80"/>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GB" altLang="zh-CN" sz="2400" b="0">
              <a:latin typeface="Times New Roman" panose="02020603050405020304" pitchFamily="18" charset="0"/>
              <a:ea typeface="MS PGothic" panose="020B0600070205080204" pitchFamily="34" charset="-128"/>
            </a:endParaRPr>
          </a:p>
        </p:txBody>
      </p:sp>
      <p:sp>
        <p:nvSpPr>
          <p:cNvPr id="64529" name="Text Box 1039"/>
          <p:cNvSpPr txBox="1">
            <a:spLocks noChangeArrowheads="1"/>
          </p:cNvSpPr>
          <p:nvPr/>
        </p:nvSpPr>
        <p:spPr bwMode="auto">
          <a:xfrm>
            <a:off x="5410200" y="37338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X1</a:t>
            </a:r>
          </a:p>
        </p:txBody>
      </p:sp>
      <p:sp>
        <p:nvSpPr>
          <p:cNvPr id="64530" name="Text Box 1040"/>
          <p:cNvSpPr txBox="1">
            <a:spLocks noChangeArrowheads="1"/>
          </p:cNvSpPr>
          <p:nvPr/>
        </p:nvSpPr>
        <p:spPr bwMode="auto">
          <a:xfrm>
            <a:off x="7543800" y="36576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X2</a:t>
            </a:r>
          </a:p>
        </p:txBody>
      </p:sp>
      <p:sp>
        <p:nvSpPr>
          <p:cNvPr id="64531" name="Oval 1041"/>
          <p:cNvSpPr>
            <a:spLocks noChangeArrowheads="1"/>
          </p:cNvSpPr>
          <p:nvPr/>
        </p:nvSpPr>
        <p:spPr bwMode="auto">
          <a:xfrm>
            <a:off x="6858000" y="4267200"/>
            <a:ext cx="609600" cy="533400"/>
          </a:xfrm>
          <a:prstGeom prst="ellipse">
            <a:avLst/>
          </a:prstGeom>
          <a:solidFill>
            <a:srgbClr val="3399FF"/>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u5</a:t>
            </a:r>
          </a:p>
        </p:txBody>
      </p:sp>
      <p:sp>
        <p:nvSpPr>
          <p:cNvPr id="64532" name="Oval 1042"/>
          <p:cNvSpPr>
            <a:spLocks noChangeArrowheads="1"/>
          </p:cNvSpPr>
          <p:nvPr/>
        </p:nvSpPr>
        <p:spPr bwMode="auto">
          <a:xfrm>
            <a:off x="6019800" y="4267200"/>
            <a:ext cx="609600" cy="533400"/>
          </a:xfrm>
          <a:prstGeom prst="ellipse">
            <a:avLst/>
          </a:prstGeom>
          <a:solidFill>
            <a:srgbClr val="3399FF"/>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u7</a:t>
            </a:r>
          </a:p>
        </p:txBody>
      </p:sp>
      <p:sp>
        <p:nvSpPr>
          <p:cNvPr id="64533" name="Oval 1043"/>
          <p:cNvSpPr>
            <a:spLocks noChangeArrowheads="1"/>
          </p:cNvSpPr>
          <p:nvPr/>
        </p:nvSpPr>
        <p:spPr bwMode="auto">
          <a:xfrm>
            <a:off x="4800600" y="4267200"/>
            <a:ext cx="685800" cy="609600"/>
          </a:xfrm>
          <a:prstGeom prst="ellipse">
            <a:avLst/>
          </a:prstGeom>
          <a:solidFill>
            <a:srgbClr val="CC3300"/>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u2</a:t>
            </a:r>
          </a:p>
        </p:txBody>
      </p:sp>
      <p:sp>
        <p:nvSpPr>
          <p:cNvPr id="64534" name="Oval 1044"/>
          <p:cNvSpPr>
            <a:spLocks noChangeArrowheads="1"/>
          </p:cNvSpPr>
          <p:nvPr/>
        </p:nvSpPr>
        <p:spPr bwMode="auto">
          <a:xfrm>
            <a:off x="5943600" y="5105400"/>
            <a:ext cx="685800" cy="609600"/>
          </a:xfrm>
          <a:prstGeom prst="ellipse">
            <a:avLst/>
          </a:prstGeom>
          <a:solidFill>
            <a:srgbClr val="FF7C80"/>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u6</a:t>
            </a:r>
          </a:p>
        </p:txBody>
      </p:sp>
      <p:sp>
        <p:nvSpPr>
          <p:cNvPr id="64535" name="Oval 1045"/>
          <p:cNvSpPr>
            <a:spLocks noChangeArrowheads="1"/>
          </p:cNvSpPr>
          <p:nvPr/>
        </p:nvSpPr>
        <p:spPr bwMode="auto">
          <a:xfrm>
            <a:off x="6858000" y="5105400"/>
            <a:ext cx="685800" cy="609600"/>
          </a:xfrm>
          <a:prstGeom prst="ellipse">
            <a:avLst/>
          </a:prstGeom>
          <a:solidFill>
            <a:srgbClr val="FF7C80"/>
          </a:solidFill>
          <a:ln w="9525">
            <a:solidFill>
              <a:schemeClr val="tx1"/>
            </a:solidFill>
            <a:round/>
            <a:headEnd/>
            <a:tailEnd/>
          </a:ln>
        </p:spPr>
        <p:txBody>
          <a:bodyPr wrap="none"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ja-JP" sz="2400" b="0">
                <a:latin typeface="Times New Roman" panose="02020603050405020304" pitchFamily="18" charset="0"/>
                <a:ea typeface="MS PGothic" panose="020B0600070205080204" pitchFamily="34" charset="-128"/>
              </a:rPr>
              <a:t>u8</a:t>
            </a:r>
          </a:p>
        </p:txBody>
      </p:sp>
    </p:spTree>
    <p:extLst>
      <p:ext uri="{BB962C8B-B14F-4D97-AF65-F5344CB8AC3E}">
        <p14:creationId xmlns:p14="http://schemas.microsoft.com/office/powerpoint/2010/main" val="42205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8BE63-6069-4263-A041-C2A91D01076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601A19-4587-4A60-879F-590931643B0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smtClean="0">
              <a:latin typeface="Tahoma" panose="020B0604030504040204" pitchFamily="34" charset="0"/>
              <a:ea typeface="宋体" panose="02010600030101010101" pitchFamily="2" charset="-122"/>
            </a:endParaRPr>
          </a:p>
        </p:txBody>
      </p:sp>
      <p:sp>
        <p:nvSpPr>
          <p:cNvPr id="43012"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graphicFrame>
        <p:nvGraphicFramePr>
          <p:cNvPr id="223235" name="Group 3"/>
          <p:cNvGraphicFramePr>
            <a:graphicFrameLocks noGrp="1"/>
          </p:cNvGraphicFramePr>
          <p:nvPr/>
        </p:nvGraphicFramePr>
        <p:xfrm>
          <a:off x="685800" y="2362200"/>
          <a:ext cx="7920038" cy="3960814"/>
        </p:xfrm>
        <a:graphic>
          <a:graphicData uri="http://schemas.openxmlformats.org/drawingml/2006/table">
            <a:tbl>
              <a:tblPr/>
              <a:tblGrid>
                <a:gridCol w="1373188">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3194050">
                  <a:extLst>
                    <a:ext uri="{9D8B030D-6E8A-4147-A177-3AD203B41FA5}">
                      <a16:colId xmlns:a16="http://schemas.microsoft.com/office/drawing/2014/main" xmlns="" val="20002"/>
                    </a:ext>
                  </a:extLst>
                </a:gridCol>
              </a:tblGrid>
              <a:tr h="1068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研究目的</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人脑推理、学习、思考、规划等思维活动，解决需人类专家才能处理的复杂问题。</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阐明有关人脑结构及其功能以及相关学习、联想记忆的基本规则</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55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研究内容</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推理方法、知识表示、机器学习</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生物的生理机制、信息的存储、传递、处理方式</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知识表示方法</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人懂→机器懂→人懂</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图像等→机器→图像等</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9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知识储存方式</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知识库中有事实和规则，随时添加而增大，一条出了毛病有可能出错。</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华文新魏" pitchFamily="2" charset="-122"/>
                        </a:rPr>
                        <a:t>在网的结构之中，一条出问题不会出大错，网络结构不会随知识增加变化很大</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pattFill prst="zigZag">
                        <a:fgClr>
                          <a:srgbClr val="000000"/>
                        </a:fgClr>
                        <a:bgClr>
                          <a:srgbClr val="FFFFFF"/>
                        </a:bgClr>
                      </a:pattFill>
                      <a:prstDash val="solid"/>
                      <a:round/>
                      <a:headEnd type="none" w="med" len="med"/>
                      <a:tailEnd type="none" w="med" len="med"/>
                    </a:lnL>
                    <a:lnR w="12700" cap="flat" cmpd="sng" algn="ctr">
                      <a:pattFill prst="zigZag">
                        <a:fgClr>
                          <a:srgbClr val="000000"/>
                        </a:fgClr>
                        <a:bgClr>
                          <a:srgbClr val="FFFFFF"/>
                        </a:bgClr>
                      </a:pattFill>
                      <a:prstDash val="solid"/>
                      <a:round/>
                      <a:headEnd type="none" w="med" len="med"/>
                      <a:tailEnd type="none" w="med" len="med"/>
                    </a:lnR>
                    <a:lnT w="12700" cap="flat" cmpd="sng" algn="ctr">
                      <a:pattFill prst="zigZag">
                        <a:fgClr>
                          <a:srgbClr val="000000"/>
                        </a:fgClr>
                        <a:bgClr>
                          <a:srgbClr val="FFFFFF"/>
                        </a:bgClr>
                      </a:pattFill>
                      <a:prstDash val="solid"/>
                      <a:round/>
                      <a:headEnd type="none" w="med" len="med"/>
                      <a:tailEnd type="none" w="med" len="med"/>
                    </a:lnT>
                    <a:lnB w="12700" cap="flat" cmpd="sng" algn="ctr">
                      <a:pattFill prst="zigZag">
                        <a:fgClr>
                          <a:srgbClr val="000000"/>
                        </a:fgClr>
                        <a:bgClr>
                          <a:srgbClr val="FFFFFF"/>
                        </a:bgClr>
                      </a:patt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3035" name="Rectangle 25"/>
          <p:cNvSpPr>
            <a:spLocks noChangeArrowheads="1"/>
          </p:cNvSpPr>
          <p:nvPr/>
        </p:nvSpPr>
        <p:spPr bwMode="auto">
          <a:xfrm>
            <a:off x="0" y="4779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43036" name="Text Box 26"/>
          <p:cNvSpPr txBox="1">
            <a:spLocks noChangeArrowheads="1"/>
          </p:cNvSpPr>
          <p:nvPr/>
        </p:nvSpPr>
        <p:spPr bwMode="auto">
          <a:xfrm>
            <a:off x="2438400" y="1905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rPr>
              <a:t>人工智能</a:t>
            </a:r>
          </a:p>
        </p:txBody>
      </p:sp>
      <p:sp>
        <p:nvSpPr>
          <p:cNvPr id="43037" name="Text Box 27"/>
          <p:cNvSpPr txBox="1">
            <a:spLocks noChangeArrowheads="1"/>
          </p:cNvSpPr>
          <p:nvPr/>
        </p:nvSpPr>
        <p:spPr bwMode="auto">
          <a:xfrm>
            <a:off x="5715000" y="1905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rPr>
              <a:t>人工神经网络</a:t>
            </a:r>
          </a:p>
        </p:txBody>
      </p:sp>
    </p:spTree>
    <p:extLst>
      <p:ext uri="{BB962C8B-B14F-4D97-AF65-F5344CB8AC3E}">
        <p14:creationId xmlns:p14="http://schemas.microsoft.com/office/powerpoint/2010/main" val="348854588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CCEBB09D-7AAE-423D-90C4-FB09EA0F2DDA}" type="datetime1">
              <a:rPr lang="zh-CN" altLang="en-US"/>
              <a:pPr>
                <a:defRPr/>
              </a:pPr>
              <a:t>2017/10/23</a:t>
            </a:fld>
            <a:endParaRPr lang="en-US" altLang="zh-CN"/>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769016-CAF1-4676-89A0-8EA608BFF786}" type="slidenum">
              <a:rPr lang="en-US" altLang="zh-CN" sz="1000" smtClean="0"/>
              <a:pPr>
                <a:spcBef>
                  <a:spcPct val="0"/>
                </a:spcBef>
                <a:buClrTx/>
                <a:buSzTx/>
                <a:buFontTx/>
                <a:buNone/>
              </a:pPr>
              <a:t>130</a:t>
            </a:fld>
            <a:endParaRPr lang="en-US" altLang="zh-CN" sz="1000" smtClean="0"/>
          </a:p>
        </p:txBody>
      </p:sp>
      <p:sp>
        <p:nvSpPr>
          <p:cNvPr id="66564" name="Rectangle 2"/>
          <p:cNvSpPr>
            <a:spLocks noGrp="1" noChangeArrowheads="1"/>
          </p:cNvSpPr>
          <p:nvPr>
            <p:ph type="title"/>
          </p:nvPr>
        </p:nvSpPr>
        <p:spPr>
          <a:xfrm>
            <a:off x="996950" y="813222"/>
            <a:ext cx="8147050" cy="899691"/>
          </a:xfrm>
        </p:spPr>
        <p:txBody>
          <a:bodyPr/>
          <a:lstStyle/>
          <a:p>
            <a:pPr eaLnBrk="1" hangingPunct="1"/>
            <a:r>
              <a:rPr lang="zh-CN" altLang="en-US" sz="3600" dirty="0" smtClean="0">
                <a:solidFill>
                  <a:srgbClr val="0300AD"/>
                </a:solidFill>
              </a:rPr>
              <a:t>近似度</a:t>
            </a:r>
            <a:r>
              <a:rPr lang="en-US" altLang="ja-JP" sz="3600" dirty="0" smtClean="0">
                <a:solidFill>
                  <a:srgbClr val="0300AD"/>
                </a:solidFill>
              </a:rPr>
              <a:t>Accuracy of Approximation</a:t>
            </a:r>
          </a:p>
        </p:txBody>
      </p:sp>
      <p:sp>
        <p:nvSpPr>
          <p:cNvPr id="66565" name="Rectangle 3"/>
          <p:cNvSpPr>
            <a:spLocks noGrp="1" noChangeArrowheads="1"/>
          </p:cNvSpPr>
          <p:nvPr>
            <p:ph type="body" idx="1"/>
          </p:nvPr>
        </p:nvSpPr>
        <p:spPr>
          <a:xfrm>
            <a:off x="827584" y="2017713"/>
            <a:ext cx="8127504" cy="4114800"/>
          </a:xfrm>
        </p:spPr>
        <p:txBody>
          <a:bodyPr/>
          <a:lstStyle/>
          <a:p>
            <a:pPr eaLnBrk="1" hangingPunct="1"/>
            <a:endParaRPr lang="ja-JP" altLang="en-US" smtClean="0"/>
          </a:p>
          <a:p>
            <a:pPr eaLnBrk="1" hangingPunct="1">
              <a:buFont typeface="Wingdings" panose="05000000000000000000" pitchFamily="2" charset="2"/>
              <a:buNone/>
            </a:pPr>
            <a:r>
              <a:rPr lang="ja-JP" altLang="en-US" dirty="0" smtClean="0"/>
              <a:t>　</a:t>
            </a:r>
          </a:p>
          <a:p>
            <a:pPr eaLnBrk="1" hangingPunct="1">
              <a:buFont typeface="Wingdings" panose="05000000000000000000" pitchFamily="2" charset="2"/>
              <a:buNone/>
            </a:pPr>
            <a:r>
              <a:rPr lang="ja-JP" altLang="en-US" dirty="0" smtClean="0"/>
              <a:t>    </a:t>
            </a:r>
            <a:r>
              <a:rPr lang="en-US" altLang="ja-JP" dirty="0" smtClean="0"/>
              <a:t>where |X| denotes the cardinality of</a:t>
            </a:r>
          </a:p>
          <a:p>
            <a:pPr eaLnBrk="1" hangingPunct="1">
              <a:buFont typeface="Wingdings" panose="05000000000000000000" pitchFamily="2" charset="2"/>
              <a:buNone/>
            </a:pPr>
            <a:r>
              <a:rPr lang="en-US" altLang="ja-JP" dirty="0" smtClean="0"/>
              <a:t>    Obviously  </a:t>
            </a:r>
          </a:p>
          <a:p>
            <a:pPr eaLnBrk="1" hangingPunct="1">
              <a:buFont typeface="Wingdings" panose="05000000000000000000" pitchFamily="2" charset="2"/>
              <a:buNone/>
            </a:pPr>
            <a:r>
              <a:rPr lang="en-US" altLang="ja-JP" dirty="0" smtClean="0"/>
              <a:t>    If                    </a:t>
            </a:r>
            <a:r>
              <a:rPr lang="en-US" altLang="ja-JP" i="1" dirty="0" smtClean="0"/>
              <a:t>X</a:t>
            </a:r>
            <a:r>
              <a:rPr lang="en-US" altLang="ja-JP" dirty="0" smtClean="0"/>
              <a:t> is </a:t>
            </a:r>
            <a:r>
              <a:rPr lang="en-US" altLang="ja-JP" i="1" dirty="0" smtClean="0"/>
              <a:t>crisp</a:t>
            </a:r>
            <a:r>
              <a:rPr lang="en-US" altLang="ja-JP" dirty="0" smtClean="0"/>
              <a:t> with respect to </a:t>
            </a:r>
            <a:r>
              <a:rPr lang="en-US" altLang="ja-JP" i="1" dirty="0" smtClean="0"/>
              <a:t>B</a:t>
            </a:r>
            <a:r>
              <a:rPr lang="en-US" altLang="ja-JP" dirty="0" smtClean="0"/>
              <a:t>.</a:t>
            </a:r>
          </a:p>
          <a:p>
            <a:pPr eaLnBrk="1" hangingPunct="1">
              <a:buFont typeface="Wingdings" panose="05000000000000000000" pitchFamily="2" charset="2"/>
              <a:buNone/>
            </a:pPr>
            <a:r>
              <a:rPr lang="en-US" altLang="ja-JP" dirty="0" smtClean="0"/>
              <a:t>    If                    </a:t>
            </a:r>
            <a:r>
              <a:rPr lang="en-US" altLang="ja-JP" i="1" dirty="0" smtClean="0"/>
              <a:t>X</a:t>
            </a:r>
            <a:r>
              <a:rPr lang="en-US" altLang="ja-JP" dirty="0" smtClean="0"/>
              <a:t> is </a:t>
            </a:r>
            <a:r>
              <a:rPr lang="en-US" altLang="ja-JP" i="1" dirty="0" smtClean="0"/>
              <a:t>rough</a:t>
            </a:r>
            <a:r>
              <a:rPr lang="en-US" altLang="ja-JP" dirty="0" smtClean="0"/>
              <a:t> with respect to </a:t>
            </a:r>
            <a:r>
              <a:rPr lang="en-US" altLang="ja-JP" i="1" dirty="0" smtClean="0"/>
              <a:t>B.</a:t>
            </a:r>
            <a:endParaRPr lang="en-US" altLang="ja-JP" dirty="0" smtClean="0"/>
          </a:p>
          <a:p>
            <a:pPr eaLnBrk="1" hangingPunct="1"/>
            <a:endParaRPr lang="ja-JP" altLang="en-US" dirty="0" smtClean="0"/>
          </a:p>
        </p:txBody>
      </p:sp>
      <p:graphicFrame>
        <p:nvGraphicFramePr>
          <p:cNvPr id="66566" name="Object 1024"/>
          <p:cNvGraphicFramePr>
            <a:graphicFrameLocks noChangeAspect="1"/>
          </p:cNvGraphicFramePr>
          <p:nvPr/>
        </p:nvGraphicFramePr>
        <p:xfrm>
          <a:off x="2819400" y="1905000"/>
          <a:ext cx="3014663" cy="1171575"/>
        </p:xfrm>
        <a:graphic>
          <a:graphicData uri="http://schemas.openxmlformats.org/presentationml/2006/ole">
            <mc:AlternateContent xmlns:mc="http://schemas.openxmlformats.org/markup-compatibility/2006">
              <mc:Choice xmlns:v="urn:schemas-microsoft-com:vml" Requires="v">
                <p:oleObj spid="_x0000_s165985" name="数式" r:id="rId4" imgW="1117600" imgH="457200" progId="Equation.3">
                  <p:embed/>
                </p:oleObj>
              </mc:Choice>
              <mc:Fallback>
                <p:oleObj name="数式" r:id="rId4" imgW="1117600" imgH="457200" progId="Equation.3">
                  <p:embed/>
                  <p:pic>
                    <p:nvPicPr>
                      <p:cNvPr id="66566"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905000"/>
                        <a:ext cx="3014663"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1025"/>
          <p:cNvGraphicFramePr>
            <a:graphicFrameLocks noChangeAspect="1"/>
          </p:cNvGraphicFramePr>
          <p:nvPr>
            <p:extLst>
              <p:ext uri="{D42A27DB-BD31-4B8C-83A1-F6EECF244321}">
                <p14:modId xmlns:p14="http://schemas.microsoft.com/office/powerpoint/2010/main" val="3091659801"/>
              </p:ext>
            </p:extLst>
          </p:nvPr>
        </p:nvGraphicFramePr>
        <p:xfrm>
          <a:off x="6436916" y="3079985"/>
          <a:ext cx="1098550" cy="498475"/>
        </p:xfrm>
        <a:graphic>
          <a:graphicData uri="http://schemas.openxmlformats.org/presentationml/2006/ole">
            <mc:AlternateContent xmlns:mc="http://schemas.openxmlformats.org/markup-compatibility/2006">
              <mc:Choice xmlns:v="urn:schemas-microsoft-com:vml" Requires="v">
                <p:oleObj spid="_x0000_s165986" name="数式" r:id="rId6" imgW="444307" imgH="203112" progId="Equation.3">
                  <p:embed/>
                </p:oleObj>
              </mc:Choice>
              <mc:Fallback>
                <p:oleObj name="数式" r:id="rId6" imgW="444307" imgH="203112" progId="Equation.3">
                  <p:embed/>
                  <p:pic>
                    <p:nvPicPr>
                      <p:cNvPr id="66567"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6916" y="3079985"/>
                        <a:ext cx="10985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1026"/>
          <p:cNvGraphicFramePr>
            <a:graphicFrameLocks noChangeAspect="1"/>
          </p:cNvGraphicFramePr>
          <p:nvPr>
            <p:extLst>
              <p:ext uri="{D42A27DB-BD31-4B8C-83A1-F6EECF244321}">
                <p14:modId xmlns:p14="http://schemas.microsoft.com/office/powerpoint/2010/main" val="1258561809"/>
              </p:ext>
            </p:extLst>
          </p:nvPr>
        </p:nvGraphicFramePr>
        <p:xfrm>
          <a:off x="2915816" y="3574305"/>
          <a:ext cx="1828800" cy="571500"/>
        </p:xfrm>
        <a:graphic>
          <a:graphicData uri="http://schemas.openxmlformats.org/presentationml/2006/ole">
            <mc:AlternateContent xmlns:mc="http://schemas.openxmlformats.org/markup-compatibility/2006">
              <mc:Choice xmlns:v="urn:schemas-microsoft-com:vml" Requires="v">
                <p:oleObj spid="_x0000_s165987" name="数式" r:id="rId8" imgW="685502" imgH="215806" progId="Equation.3">
                  <p:embed/>
                </p:oleObj>
              </mc:Choice>
              <mc:Fallback>
                <p:oleObj name="数式" r:id="rId8" imgW="685502" imgH="215806" progId="Equation.3">
                  <p:embed/>
                  <p:pic>
                    <p:nvPicPr>
                      <p:cNvPr id="66568"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816" y="3574305"/>
                        <a:ext cx="18288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1027"/>
          <p:cNvGraphicFramePr>
            <a:graphicFrameLocks noChangeAspect="1"/>
          </p:cNvGraphicFramePr>
          <p:nvPr>
            <p:extLst>
              <p:ext uri="{D42A27DB-BD31-4B8C-83A1-F6EECF244321}">
                <p14:modId xmlns:p14="http://schemas.microsoft.com/office/powerpoint/2010/main" val="407019387"/>
              </p:ext>
            </p:extLst>
          </p:nvPr>
        </p:nvGraphicFramePr>
        <p:xfrm>
          <a:off x="1763688" y="4121150"/>
          <a:ext cx="1305233" cy="456090"/>
        </p:xfrm>
        <a:graphic>
          <a:graphicData uri="http://schemas.openxmlformats.org/presentationml/2006/ole">
            <mc:AlternateContent xmlns:mc="http://schemas.openxmlformats.org/markup-compatibility/2006">
              <mc:Choice xmlns:v="urn:schemas-microsoft-com:vml" Requires="v">
                <p:oleObj spid="_x0000_s165988" name="数式" r:id="rId10" imgW="685502" imgH="215806" progId="Equation.3">
                  <p:embed/>
                </p:oleObj>
              </mc:Choice>
              <mc:Fallback>
                <p:oleObj name="数式" r:id="rId10" imgW="685502" imgH="215806" progId="Equation.3">
                  <p:embed/>
                  <p:pic>
                    <p:nvPicPr>
                      <p:cNvPr id="66569"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688" y="4121150"/>
                        <a:ext cx="1305233" cy="456090"/>
                      </a:xfrm>
                      <a:prstGeom prst="rect">
                        <a:avLst/>
                      </a:prstGeom>
                      <a:noFill/>
                      <a:ln>
                        <a:noFill/>
                      </a:ln>
                      <a:effectLst/>
                      <a:extLst/>
                    </p:spPr>
                  </p:pic>
                </p:oleObj>
              </mc:Fallback>
            </mc:AlternateContent>
          </a:graphicData>
        </a:graphic>
      </p:graphicFrame>
      <p:graphicFrame>
        <p:nvGraphicFramePr>
          <p:cNvPr id="66570" name="Object 1028"/>
          <p:cNvGraphicFramePr>
            <a:graphicFrameLocks noChangeAspect="1"/>
          </p:cNvGraphicFramePr>
          <p:nvPr>
            <p:extLst>
              <p:ext uri="{D42A27DB-BD31-4B8C-83A1-F6EECF244321}">
                <p14:modId xmlns:p14="http://schemas.microsoft.com/office/powerpoint/2010/main" val="2224481432"/>
              </p:ext>
            </p:extLst>
          </p:nvPr>
        </p:nvGraphicFramePr>
        <p:xfrm>
          <a:off x="1763688" y="4689953"/>
          <a:ext cx="1305234" cy="303938"/>
        </p:xfrm>
        <a:graphic>
          <a:graphicData uri="http://schemas.openxmlformats.org/presentationml/2006/ole">
            <mc:AlternateContent xmlns:mc="http://schemas.openxmlformats.org/markup-compatibility/2006">
              <mc:Choice xmlns:v="urn:schemas-microsoft-com:vml" Requires="v">
                <p:oleObj spid="_x0000_s165989" name="数式" r:id="rId12" imgW="685502" imgH="215806" progId="Equation.3">
                  <p:embed/>
                </p:oleObj>
              </mc:Choice>
              <mc:Fallback>
                <p:oleObj name="数式" r:id="rId12" imgW="685502" imgH="215806" progId="Equation.3">
                  <p:embed/>
                  <p:pic>
                    <p:nvPicPr>
                      <p:cNvPr id="6657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688" y="4689953"/>
                        <a:ext cx="1305234" cy="3039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53420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12DD4CC-A9FB-4414-BFDA-FB6C75ED7838}" type="datetime1">
              <a:rPr lang="zh-CN" altLang="en-US"/>
              <a:pPr>
                <a:defRPr/>
              </a:pPr>
              <a:t>2017/10/23</a:t>
            </a:fld>
            <a:endParaRPr lang="en-US" altLang="zh-CN"/>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33F55-5F8E-4FE5-8663-F11EBCFB3ED6}" type="slidenum">
              <a:rPr lang="en-US" altLang="zh-CN" sz="1000" smtClean="0"/>
              <a:pPr>
                <a:spcBef>
                  <a:spcPct val="0"/>
                </a:spcBef>
                <a:buClrTx/>
                <a:buSzTx/>
                <a:buFontTx/>
                <a:buNone/>
              </a:pPr>
              <a:t>131</a:t>
            </a:fld>
            <a:endParaRPr lang="en-US" altLang="zh-CN" sz="1000" smtClean="0"/>
          </a:p>
        </p:txBody>
      </p:sp>
      <p:sp>
        <p:nvSpPr>
          <p:cNvPr id="68612" name="Rectangle 2"/>
          <p:cNvSpPr>
            <a:spLocks noGrp="1" noChangeArrowheads="1"/>
          </p:cNvSpPr>
          <p:nvPr>
            <p:ph type="title"/>
          </p:nvPr>
        </p:nvSpPr>
        <p:spPr>
          <a:xfrm>
            <a:off x="467544" y="908720"/>
            <a:ext cx="7772400" cy="782662"/>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知识的约简</a:t>
            </a:r>
          </a:p>
        </p:txBody>
      </p:sp>
      <p:sp>
        <p:nvSpPr>
          <p:cNvPr id="68613" name="Text Box 4"/>
          <p:cNvSpPr txBox="1">
            <a:spLocks noChangeArrowheads="1"/>
          </p:cNvSpPr>
          <p:nvPr/>
        </p:nvSpPr>
        <p:spPr bwMode="auto">
          <a:xfrm>
            <a:off x="323528" y="1913711"/>
            <a:ext cx="8712968"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zh-CN" altLang="en-US" sz="3200" b="0" dirty="0">
                <a:latin typeface="宋体" panose="02010600030101010101" pitchFamily="2" charset="-122"/>
              </a:rPr>
              <a:t>一般约简</a:t>
            </a:r>
          </a:p>
          <a:p>
            <a:pPr eaLnBrk="1" hangingPunct="1">
              <a:spcBef>
                <a:spcPct val="10000"/>
              </a:spcBef>
              <a:buClrTx/>
              <a:buSzTx/>
              <a:buFont typeface="Wingdings" panose="05000000000000000000" pitchFamily="2" charset="2"/>
              <a:buNone/>
            </a:pPr>
            <a:r>
              <a:rPr lang="zh-CN" altLang="en-US" sz="2800" dirty="0">
                <a:latin typeface="Times New Roman" panose="02020603050405020304" pitchFamily="18" charset="0"/>
              </a:rPr>
              <a:t>   </a:t>
            </a:r>
            <a:r>
              <a:rPr lang="zh-CN" altLang="en-US" sz="2400" dirty="0">
                <a:latin typeface="Times New Roman" panose="02020603050405020304" pitchFamily="18" charset="0"/>
              </a:rPr>
              <a:t>定义</a:t>
            </a:r>
            <a:r>
              <a:rPr lang="en-US" altLang="zh-CN" sz="2400" dirty="0">
                <a:latin typeface="宋体" panose="02010600030101010101" pitchFamily="2" charset="-122"/>
              </a:rPr>
              <a:t> </a:t>
            </a:r>
            <a:r>
              <a:rPr lang="zh-CN" altLang="en-US" sz="2400" b="0" dirty="0">
                <a:latin typeface="Times New Roman" panose="02020603050405020304" pitchFamily="18" charset="0"/>
              </a:rPr>
              <a:t>设</a:t>
            </a:r>
            <a:r>
              <a:rPr lang="en-US" altLang="zh-CN" sz="2400" b="1" i="1" dirty="0">
                <a:latin typeface="宋体" panose="02010600030101010101" pitchFamily="2" charset="-122"/>
              </a:rPr>
              <a:t>R</a:t>
            </a:r>
            <a:r>
              <a:rPr lang="zh-CN" altLang="en-US" sz="2400" b="0" dirty="0">
                <a:latin typeface="Times New Roman" panose="02020603050405020304" pitchFamily="18" charset="0"/>
              </a:rPr>
              <a:t>是等价关系的一个族集，且设</a:t>
            </a:r>
            <a:r>
              <a:rPr lang="en-US" altLang="zh-CN" sz="2400" b="0" dirty="0">
                <a:latin typeface="宋体" panose="02010600030101010101" pitchFamily="2" charset="-122"/>
              </a:rPr>
              <a:t>R</a:t>
            </a:r>
            <a:r>
              <a:rPr lang="en-US" altLang="zh-CN" sz="2400" b="0" dirty="0">
                <a:latin typeface="Times New Roman" panose="02020603050405020304" pitchFamily="18" charset="0"/>
                <a:sym typeface="Symbol" panose="05050102010706020507" pitchFamily="18" charset="2"/>
              </a:rPr>
              <a:t></a:t>
            </a:r>
            <a:r>
              <a:rPr lang="en-US" altLang="zh-CN" sz="2400" b="1" i="1" dirty="0">
                <a:latin typeface="宋体" panose="02010600030101010101" pitchFamily="2" charset="-122"/>
              </a:rPr>
              <a:t>R</a:t>
            </a:r>
            <a:r>
              <a:rPr lang="zh-CN" altLang="en-US" sz="2400" b="0" dirty="0">
                <a:latin typeface="Times New Roman" panose="02020603050405020304" pitchFamily="18" charset="0"/>
              </a:rPr>
              <a:t>。若</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b="1" i="1" dirty="0">
                <a:latin typeface="宋体" panose="02010600030101010101" pitchFamily="2" charset="-122"/>
              </a:rPr>
              <a:t>R</a:t>
            </a:r>
            <a:r>
              <a:rPr lang="en-US" altLang="zh-CN" sz="2400" b="0" dirty="0">
                <a:latin typeface="宋体" panose="02010600030101010101" pitchFamily="2" charset="-122"/>
              </a:rPr>
              <a:t>)=</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b="1" i="1" dirty="0">
                <a:latin typeface="宋体" panose="02010600030101010101" pitchFamily="2" charset="-122"/>
              </a:rPr>
              <a:t>R</a:t>
            </a:r>
            <a:r>
              <a:rPr lang="en-US" altLang="zh-CN" sz="2400" b="0" dirty="0">
                <a:latin typeface="Times New Roman" panose="02020603050405020304" pitchFamily="18" charset="0"/>
              </a:rPr>
              <a:t>–</a:t>
            </a:r>
            <a:r>
              <a:rPr lang="en-US" altLang="zh-CN" sz="2400" b="0" dirty="0">
                <a:latin typeface="宋体" panose="02010600030101010101" pitchFamily="2" charset="-122"/>
              </a:rPr>
              <a:t>R)</a:t>
            </a:r>
            <a:r>
              <a:rPr lang="zh-CN" altLang="en-US" sz="2400" b="0" dirty="0">
                <a:latin typeface="Times New Roman" panose="02020603050405020304" pitchFamily="18" charset="0"/>
              </a:rPr>
              <a:t>，则称关系</a:t>
            </a:r>
            <a:r>
              <a:rPr lang="en-US" altLang="zh-CN" sz="2400" b="0" dirty="0">
                <a:latin typeface="宋体" panose="02010600030101010101" pitchFamily="2" charset="-122"/>
              </a:rPr>
              <a:t>R</a:t>
            </a:r>
            <a:r>
              <a:rPr lang="zh-CN" altLang="en-US" sz="2400" b="0" dirty="0">
                <a:latin typeface="Times New Roman" panose="02020603050405020304" pitchFamily="18" charset="0"/>
              </a:rPr>
              <a:t>在族集</a:t>
            </a:r>
            <a:r>
              <a:rPr lang="en-US" altLang="zh-CN" sz="2400" b="1" i="1" dirty="0">
                <a:latin typeface="宋体" panose="02010600030101010101" pitchFamily="2" charset="-122"/>
              </a:rPr>
              <a:t>R</a:t>
            </a:r>
            <a:r>
              <a:rPr lang="zh-CN" altLang="en-US" sz="2400" b="0" dirty="0">
                <a:latin typeface="Times New Roman" panose="02020603050405020304" pitchFamily="18" charset="0"/>
              </a:rPr>
              <a:t>之中是</a:t>
            </a:r>
            <a:r>
              <a:rPr lang="zh-CN" altLang="en-US" sz="2400" dirty="0">
                <a:latin typeface="Times New Roman" panose="02020603050405020304" pitchFamily="18" charset="0"/>
              </a:rPr>
              <a:t>可省</a:t>
            </a:r>
            <a:r>
              <a:rPr lang="zh-CN" altLang="en-US" sz="2400" b="0" dirty="0">
                <a:latin typeface="Times New Roman" panose="02020603050405020304" pitchFamily="18" charset="0"/>
              </a:rPr>
              <a:t>的</a:t>
            </a:r>
            <a:r>
              <a:rPr lang="en-US" altLang="zh-CN" sz="2400" b="0" dirty="0">
                <a:latin typeface="宋体" panose="02010600030101010101" pitchFamily="2" charset="-122"/>
              </a:rPr>
              <a:t>(dispensable)</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否则就是</a:t>
            </a:r>
            <a:r>
              <a:rPr lang="zh-CN" altLang="en-US" sz="2400" dirty="0">
                <a:latin typeface="Times New Roman" panose="02020603050405020304" pitchFamily="18" charset="0"/>
              </a:rPr>
              <a:t>不可省</a:t>
            </a:r>
            <a:r>
              <a:rPr lang="zh-CN" altLang="en-US" sz="2400" b="0" dirty="0">
                <a:latin typeface="Times New Roman" panose="02020603050405020304" pitchFamily="18" charset="0"/>
              </a:rPr>
              <a:t>的。若族集</a:t>
            </a:r>
            <a:r>
              <a:rPr lang="en-US" altLang="zh-CN" sz="2400" b="1" i="1" dirty="0">
                <a:latin typeface="宋体" panose="02010600030101010101" pitchFamily="2" charset="-122"/>
              </a:rPr>
              <a:t>R</a:t>
            </a:r>
            <a:r>
              <a:rPr lang="zh-CN" altLang="en-US" sz="2400" b="0" dirty="0">
                <a:latin typeface="Times New Roman" panose="02020603050405020304" pitchFamily="18" charset="0"/>
              </a:rPr>
              <a:t>中的每个关系</a:t>
            </a:r>
            <a:r>
              <a:rPr lang="en-US" altLang="zh-CN" sz="2400" b="0" dirty="0">
                <a:latin typeface="宋体" panose="02010600030101010101" pitchFamily="2" charset="-122"/>
              </a:rPr>
              <a:t>R</a:t>
            </a:r>
            <a:r>
              <a:rPr lang="zh-CN" altLang="en-US" sz="2400" b="0" dirty="0">
                <a:latin typeface="Times New Roman" panose="02020603050405020304" pitchFamily="18" charset="0"/>
              </a:rPr>
              <a:t>都是不可省的</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则称族集</a:t>
            </a:r>
            <a:r>
              <a:rPr lang="en-US" altLang="zh-CN" sz="2400" b="1" i="1" dirty="0">
                <a:latin typeface="宋体" panose="02010600030101010101" pitchFamily="2" charset="-122"/>
              </a:rPr>
              <a:t>R</a:t>
            </a:r>
            <a:r>
              <a:rPr lang="zh-CN" altLang="en-US" sz="2400" b="0" dirty="0">
                <a:latin typeface="Times New Roman" panose="02020603050405020304" pitchFamily="18" charset="0"/>
              </a:rPr>
              <a:t>是</a:t>
            </a:r>
            <a:r>
              <a:rPr lang="zh-CN" altLang="en-US" sz="2400" dirty="0">
                <a:latin typeface="Times New Roman" panose="02020603050405020304" pitchFamily="18" charset="0"/>
              </a:rPr>
              <a:t>独立的</a:t>
            </a:r>
            <a:r>
              <a:rPr lang="en-US" altLang="zh-CN" sz="2400" b="0" dirty="0">
                <a:latin typeface="宋体" panose="02010600030101010101" pitchFamily="2" charset="-122"/>
              </a:rPr>
              <a:t>(independent)</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否则就是</a:t>
            </a:r>
            <a:r>
              <a:rPr lang="zh-CN" altLang="en-US" sz="2400" dirty="0">
                <a:latin typeface="Times New Roman" panose="02020603050405020304" pitchFamily="18" charset="0"/>
              </a:rPr>
              <a:t>依赖的</a:t>
            </a:r>
            <a:r>
              <a:rPr lang="zh-CN" altLang="en-US" sz="2400" b="0" dirty="0">
                <a:latin typeface="Times New Roman" panose="02020603050405020304" pitchFamily="18" charset="0"/>
              </a:rPr>
              <a:t>或</a:t>
            </a:r>
            <a:r>
              <a:rPr lang="zh-CN" altLang="en-US" sz="2400" dirty="0">
                <a:latin typeface="Times New Roman" panose="02020603050405020304" pitchFamily="18" charset="0"/>
              </a:rPr>
              <a:t>非独立</a:t>
            </a:r>
            <a:r>
              <a:rPr lang="zh-CN" altLang="en-US" sz="2400" b="0" dirty="0">
                <a:latin typeface="Times New Roman" panose="02020603050405020304" pitchFamily="18" charset="0"/>
              </a:rPr>
              <a:t>的。</a:t>
            </a:r>
            <a:endParaRPr lang="zh-CN" altLang="en-US" sz="24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400" dirty="0">
                <a:latin typeface="Times New Roman" panose="02020603050405020304" pitchFamily="18" charset="0"/>
              </a:rPr>
              <a:t>     定义</a:t>
            </a:r>
            <a:r>
              <a:rPr lang="en-US" altLang="zh-CN" sz="2400" dirty="0">
                <a:latin typeface="宋体" panose="02010600030101010101" pitchFamily="2" charset="-122"/>
              </a:rPr>
              <a:t>7</a:t>
            </a:r>
            <a:r>
              <a:rPr lang="en-US" altLang="zh-CN" sz="2400" b="0" dirty="0">
                <a:latin typeface="宋体" panose="02010600030101010101" pitchFamily="2" charset="-122"/>
              </a:rPr>
              <a:t> </a:t>
            </a:r>
            <a:r>
              <a:rPr lang="zh-CN" altLang="en-US" sz="2400" b="0" dirty="0">
                <a:latin typeface="Times New Roman" panose="02020603050405020304" pitchFamily="18" charset="0"/>
              </a:rPr>
              <a:t>若</a:t>
            </a:r>
            <a:r>
              <a:rPr lang="en-US" altLang="zh-CN" sz="2400" dirty="0">
                <a:latin typeface="宋体" panose="02010600030101010101" pitchFamily="2" charset="-122"/>
              </a:rPr>
              <a:t>Q</a:t>
            </a:r>
            <a:r>
              <a:rPr lang="en-US" altLang="zh-CN" sz="2400" b="0" dirty="0">
                <a:latin typeface="Times New Roman" panose="02020603050405020304" pitchFamily="18" charset="0"/>
                <a:sym typeface="Symbol" panose="05050102010706020507" pitchFamily="18" charset="2"/>
              </a:rPr>
              <a:t></a:t>
            </a:r>
            <a:r>
              <a:rPr lang="en-US" altLang="zh-CN" sz="2400" dirty="0">
                <a:latin typeface="宋体" panose="02010600030101010101" pitchFamily="2" charset="-122"/>
              </a:rPr>
              <a:t>P</a:t>
            </a:r>
            <a:r>
              <a:rPr lang="zh-CN" altLang="en-US" sz="2400" b="0" dirty="0">
                <a:latin typeface="Times New Roman" panose="02020603050405020304" pitchFamily="18" charset="0"/>
              </a:rPr>
              <a:t>是独立的</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并且</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dirty="0">
                <a:latin typeface="宋体" panose="02010600030101010101" pitchFamily="2" charset="-122"/>
              </a:rPr>
              <a:t>Q</a:t>
            </a:r>
            <a:r>
              <a:rPr lang="en-US" altLang="zh-CN" sz="2400" b="0" dirty="0">
                <a:latin typeface="宋体" panose="02010600030101010101" pitchFamily="2" charset="-122"/>
              </a:rPr>
              <a:t>)=</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dirty="0">
                <a:latin typeface="宋体" panose="02010600030101010101" pitchFamily="2" charset="-122"/>
              </a:rPr>
              <a:t>P</a:t>
            </a:r>
            <a:r>
              <a:rPr lang="en-US" altLang="zh-CN" sz="2400" b="0" dirty="0">
                <a:latin typeface="宋体" panose="02010600030101010101" pitchFamily="2" charset="-122"/>
              </a:rPr>
              <a:t>)</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则称</a:t>
            </a:r>
            <a:r>
              <a:rPr lang="en-US" altLang="zh-CN" sz="2400" dirty="0">
                <a:latin typeface="宋体" panose="02010600030101010101" pitchFamily="2" charset="-122"/>
              </a:rPr>
              <a:t>Q</a:t>
            </a:r>
            <a:r>
              <a:rPr lang="zh-CN" altLang="en-US" sz="2400" b="0" dirty="0">
                <a:latin typeface="Times New Roman" panose="02020603050405020304" pitchFamily="18" charset="0"/>
              </a:rPr>
              <a:t>是关系族集</a:t>
            </a:r>
            <a:r>
              <a:rPr lang="en-US" altLang="zh-CN" sz="2400" dirty="0">
                <a:latin typeface="宋体" panose="02010600030101010101" pitchFamily="2" charset="-122"/>
              </a:rPr>
              <a:t>P</a:t>
            </a:r>
            <a:r>
              <a:rPr lang="zh-CN" altLang="en-US" sz="2400" b="0" dirty="0">
                <a:latin typeface="Times New Roman" panose="02020603050405020304" pitchFamily="18" charset="0"/>
              </a:rPr>
              <a:t>的一个</a:t>
            </a:r>
            <a:r>
              <a:rPr lang="zh-CN" altLang="en-US" sz="2400" dirty="0">
                <a:latin typeface="Times New Roman" panose="02020603050405020304" pitchFamily="18" charset="0"/>
              </a:rPr>
              <a:t>约简</a:t>
            </a:r>
            <a:r>
              <a:rPr lang="en-US" altLang="zh-CN" sz="2400" b="0" dirty="0">
                <a:latin typeface="宋体" panose="02010600030101010101" pitchFamily="2" charset="-122"/>
              </a:rPr>
              <a:t>(</a:t>
            </a:r>
            <a:r>
              <a:rPr lang="en-US" altLang="zh-CN" sz="2400" b="0" dirty="0" err="1">
                <a:latin typeface="宋体" panose="02010600030101010101" pitchFamily="2" charset="-122"/>
              </a:rPr>
              <a:t>reduct</a:t>
            </a:r>
            <a:r>
              <a:rPr lang="en-US" altLang="zh-CN" sz="2400" b="0" dirty="0">
                <a:latin typeface="宋体" panose="02010600030101010101" pitchFamily="2" charset="-122"/>
              </a:rPr>
              <a:t>) </a:t>
            </a:r>
            <a:r>
              <a:rPr lang="zh-CN" altLang="en-US" sz="2400" b="0" dirty="0">
                <a:latin typeface="Times New Roman" panose="02020603050405020304" pitchFamily="18" charset="0"/>
              </a:rPr>
              <a:t>。在族集</a:t>
            </a:r>
            <a:r>
              <a:rPr lang="en-US" altLang="zh-CN" sz="2400" dirty="0">
                <a:latin typeface="宋体" panose="02010600030101010101" pitchFamily="2" charset="-122"/>
              </a:rPr>
              <a:t>P</a:t>
            </a:r>
            <a:r>
              <a:rPr lang="zh-CN" altLang="en-US" sz="2400" b="0" dirty="0">
                <a:latin typeface="Times New Roman" panose="02020603050405020304" pitchFamily="18" charset="0"/>
              </a:rPr>
              <a:t>中所有不可省的关系的集合称为</a:t>
            </a:r>
            <a:r>
              <a:rPr lang="en-US" altLang="zh-CN" sz="2400" dirty="0">
                <a:latin typeface="宋体" panose="02010600030101010101" pitchFamily="2" charset="-122"/>
              </a:rPr>
              <a:t>P</a:t>
            </a:r>
            <a:r>
              <a:rPr lang="zh-CN" altLang="en-US" sz="2400" b="0" dirty="0">
                <a:latin typeface="Times New Roman" panose="02020603050405020304" pitchFamily="18" charset="0"/>
              </a:rPr>
              <a:t>的</a:t>
            </a:r>
            <a:r>
              <a:rPr lang="zh-CN" altLang="en-US" sz="2400" dirty="0">
                <a:latin typeface="Times New Roman" panose="02020603050405020304" pitchFamily="18" charset="0"/>
              </a:rPr>
              <a:t>核</a:t>
            </a:r>
            <a:r>
              <a:rPr lang="en-US" altLang="zh-CN" sz="2400" b="0" dirty="0">
                <a:latin typeface="宋体" panose="02010600030101010101" pitchFamily="2" charset="-122"/>
              </a:rPr>
              <a:t>(core) </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以</a:t>
            </a:r>
            <a:r>
              <a:rPr lang="en-US" altLang="zh-CN" sz="2400" b="0" i="1" dirty="0">
                <a:latin typeface="宋体" panose="02010600030101010101" pitchFamily="2" charset="-122"/>
              </a:rPr>
              <a:t>CORE</a:t>
            </a:r>
            <a:r>
              <a:rPr lang="en-US" altLang="zh-CN" sz="2400" b="0" dirty="0">
                <a:latin typeface="宋体" panose="02010600030101010101" pitchFamily="2" charset="-122"/>
              </a:rPr>
              <a:t>(</a:t>
            </a:r>
            <a:r>
              <a:rPr lang="en-US" altLang="zh-CN" sz="2400" dirty="0">
                <a:latin typeface="宋体" panose="02010600030101010101" pitchFamily="2" charset="-122"/>
              </a:rPr>
              <a:t>P</a:t>
            </a:r>
            <a:r>
              <a:rPr lang="en-US" altLang="zh-CN" sz="2400" b="0" dirty="0">
                <a:latin typeface="宋体" panose="02010600030101010101" pitchFamily="2" charset="-122"/>
              </a:rPr>
              <a:t>)</a:t>
            </a:r>
            <a:r>
              <a:rPr lang="zh-CN" altLang="en-US" sz="2400" b="0" dirty="0">
                <a:latin typeface="Times New Roman" panose="02020603050405020304" pitchFamily="18" charset="0"/>
              </a:rPr>
              <a:t>来表示。</a:t>
            </a:r>
            <a:r>
              <a:rPr lang="zh-CN" altLang="en-US" sz="2400" b="0" dirty="0">
                <a:latin typeface="宋体" panose="02010600030101010101" pitchFamily="2" charset="-122"/>
              </a:rPr>
              <a:t>  </a:t>
            </a:r>
          </a:p>
          <a:p>
            <a:pPr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显然，族集</a:t>
            </a:r>
            <a:r>
              <a:rPr lang="en-US" altLang="zh-CN" sz="2400" dirty="0">
                <a:latin typeface="宋体" panose="02010600030101010101" pitchFamily="2" charset="-122"/>
              </a:rPr>
              <a:t>P</a:t>
            </a:r>
            <a:r>
              <a:rPr lang="zh-CN" altLang="en-US" sz="2400" b="0" dirty="0">
                <a:latin typeface="Times New Roman" panose="02020603050405020304" pitchFamily="18" charset="0"/>
              </a:rPr>
              <a:t>有多个约简（约简的不唯一性）。</a:t>
            </a:r>
            <a:endParaRPr lang="zh-CN" altLang="en-US" sz="24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400" dirty="0">
                <a:latin typeface="Times New Roman" panose="02020603050405020304" pitchFamily="18" charset="0"/>
              </a:rPr>
              <a:t>      定理</a:t>
            </a:r>
            <a:r>
              <a:rPr lang="en-US" altLang="zh-CN" sz="2400" dirty="0">
                <a:latin typeface="宋体" panose="02010600030101010101" pitchFamily="2" charset="-122"/>
              </a:rPr>
              <a:t>1 </a:t>
            </a:r>
            <a:r>
              <a:rPr lang="zh-CN" altLang="en-US" sz="2400" b="0" dirty="0">
                <a:latin typeface="Times New Roman" panose="02020603050405020304" pitchFamily="18" charset="0"/>
              </a:rPr>
              <a:t>族集</a:t>
            </a:r>
            <a:r>
              <a:rPr lang="en-US" altLang="zh-CN" sz="2400" dirty="0">
                <a:latin typeface="宋体" panose="02010600030101010101" pitchFamily="2" charset="-122"/>
              </a:rPr>
              <a:t>P</a:t>
            </a:r>
            <a:r>
              <a:rPr lang="zh-CN" altLang="en-US" sz="2400" b="0" dirty="0">
                <a:latin typeface="Times New Roman" panose="02020603050405020304" pitchFamily="18" charset="0"/>
              </a:rPr>
              <a:t>的核等于</a:t>
            </a:r>
            <a:r>
              <a:rPr lang="en-US" altLang="zh-CN" sz="2400" dirty="0">
                <a:latin typeface="宋体" panose="02010600030101010101" pitchFamily="2" charset="-122"/>
              </a:rPr>
              <a:t>P</a:t>
            </a:r>
            <a:r>
              <a:rPr lang="zh-CN" altLang="en-US" sz="2400" b="0" dirty="0">
                <a:latin typeface="Times New Roman" panose="02020603050405020304" pitchFamily="18" charset="0"/>
              </a:rPr>
              <a:t>的所有约简的交集。即						</a:t>
            </a:r>
            <a:r>
              <a:rPr lang="en-US" altLang="zh-CN" sz="2400" b="0" i="1" dirty="0">
                <a:latin typeface="宋体" panose="02010600030101010101" pitchFamily="2" charset="-122"/>
              </a:rPr>
              <a:t>CORE</a:t>
            </a:r>
            <a:r>
              <a:rPr lang="en-US" altLang="zh-CN" sz="2400" b="0" dirty="0">
                <a:latin typeface="宋体" panose="02010600030101010101" pitchFamily="2" charset="-122"/>
              </a:rPr>
              <a:t>(</a:t>
            </a:r>
            <a:r>
              <a:rPr lang="en-US" altLang="zh-CN" sz="2400" dirty="0">
                <a:latin typeface="宋体" panose="02010600030101010101" pitchFamily="2" charset="-122"/>
              </a:rPr>
              <a:t>P</a:t>
            </a:r>
            <a:r>
              <a:rPr lang="en-US" altLang="zh-CN" sz="2400" b="0" dirty="0">
                <a:latin typeface="宋体" panose="02010600030101010101" pitchFamily="2" charset="-122"/>
              </a:rPr>
              <a:t>)=</a:t>
            </a:r>
            <a:r>
              <a:rPr lang="en-US" altLang="zh-CN" sz="2400" b="0" dirty="0">
                <a:latin typeface="宋体" panose="02010600030101010101" pitchFamily="2" charset="-122"/>
                <a:cs typeface="Times New Roman" panose="02020603050405020304" pitchFamily="18" charset="0"/>
              </a:rPr>
              <a:t>∩</a:t>
            </a:r>
            <a:r>
              <a:rPr lang="en-US" altLang="zh-CN" sz="2400" b="0" i="1" dirty="0">
                <a:latin typeface="宋体" panose="02010600030101010101" pitchFamily="2" charset="-122"/>
              </a:rPr>
              <a:t>RED</a:t>
            </a:r>
            <a:r>
              <a:rPr lang="en-US" altLang="zh-CN" sz="2400" b="0" dirty="0">
                <a:latin typeface="宋体" panose="02010600030101010101" pitchFamily="2" charset="-122"/>
              </a:rPr>
              <a:t>(</a:t>
            </a:r>
            <a:r>
              <a:rPr lang="en-US" altLang="zh-CN" sz="2400" dirty="0">
                <a:latin typeface="宋体" panose="02010600030101010101" pitchFamily="2" charset="-122"/>
              </a:rPr>
              <a:t>P</a:t>
            </a:r>
            <a:r>
              <a:rPr lang="en-US" altLang="zh-CN" sz="2400" b="0" dirty="0">
                <a:latin typeface="宋体" panose="02010600030101010101" pitchFamily="2" charset="-122"/>
              </a:rPr>
              <a:t>) </a:t>
            </a:r>
            <a:endParaRPr lang="en-US" altLang="zh-CN" sz="2400" b="0" dirty="0">
              <a:latin typeface="Times New Roman" panose="02020603050405020304" pitchFamily="18" charset="0"/>
            </a:endParaRPr>
          </a:p>
        </p:txBody>
      </p:sp>
    </p:spTree>
    <p:extLst>
      <p:ext uri="{BB962C8B-B14F-4D97-AF65-F5344CB8AC3E}">
        <p14:creationId xmlns:p14="http://schemas.microsoft.com/office/powerpoint/2010/main" val="139674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C68940A-9B51-4B9F-86AC-17C290F7B1D3}" type="datetime1">
              <a:rPr lang="zh-CN" altLang="en-US"/>
              <a:pPr>
                <a:defRPr/>
              </a:pPr>
              <a:t>2017/10/23</a:t>
            </a:fld>
            <a:endParaRPr lang="en-US" altLang="zh-CN"/>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E474D5-1502-4A11-8264-DB72AF3BF680}" type="slidenum">
              <a:rPr lang="en-US" altLang="zh-CN" sz="1000" smtClean="0"/>
              <a:pPr>
                <a:spcBef>
                  <a:spcPct val="0"/>
                </a:spcBef>
                <a:buClrTx/>
                <a:buSzTx/>
                <a:buFontTx/>
                <a:buNone/>
              </a:pPr>
              <a:t>132</a:t>
            </a:fld>
            <a:endParaRPr lang="en-US" altLang="zh-CN" sz="1000" smtClean="0"/>
          </a:p>
        </p:txBody>
      </p:sp>
      <p:sp>
        <p:nvSpPr>
          <p:cNvPr id="70660" name="Text Box 4"/>
          <p:cNvSpPr txBox="1">
            <a:spLocks noChangeArrowheads="1"/>
          </p:cNvSpPr>
          <p:nvPr/>
        </p:nvSpPr>
        <p:spPr bwMode="auto">
          <a:xfrm>
            <a:off x="539552" y="2132856"/>
            <a:ext cx="83820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rPr>
              <a:t>例</a:t>
            </a:r>
            <a:r>
              <a:rPr lang="en-US" altLang="zh-CN" sz="2400" dirty="0">
                <a:latin typeface="宋体" panose="02010600030101010101" pitchFamily="2" charset="-122"/>
              </a:rPr>
              <a:t>2</a:t>
            </a:r>
            <a:r>
              <a:rPr lang="zh-CN" altLang="en-US" sz="2400" dirty="0">
                <a:latin typeface="宋体" panose="02010600030101010101" pitchFamily="2" charset="-122"/>
              </a:rPr>
              <a:t>：</a:t>
            </a:r>
          </a:p>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cs typeface="Times New Roman" panose="02020603050405020304" pitchFamily="18" charset="0"/>
              </a:rPr>
              <a:t>	取</a:t>
            </a:r>
            <a:r>
              <a:rPr lang="zh-CN" altLang="en-US" sz="2400" b="0" dirty="0">
                <a:latin typeface="宋体" panose="02010600030101010101" pitchFamily="2" charset="-122"/>
              </a:rPr>
              <a:t>前面</a:t>
            </a:r>
            <a:r>
              <a:rPr lang="zh-CN" altLang="en-US" sz="2400" b="0" dirty="0">
                <a:latin typeface="宋体" panose="02010600030101010101" pitchFamily="2" charset="-122"/>
                <a:cs typeface="Times New Roman" panose="02020603050405020304" pitchFamily="18" charset="0"/>
              </a:rPr>
              <a:t>的例</a:t>
            </a:r>
            <a:r>
              <a:rPr lang="en-US" altLang="zh-CN" sz="2400" b="0" dirty="0">
                <a:latin typeface="宋体" panose="02010600030101010101" pitchFamily="2" charset="-122"/>
                <a:cs typeface="Times New Roman" panose="02020603050405020304" pitchFamily="18" charset="0"/>
              </a:rPr>
              <a:t>1﹐</a:t>
            </a:r>
            <a:r>
              <a:rPr lang="zh-CN" altLang="en-US" sz="2400" b="0" dirty="0">
                <a:latin typeface="宋体" panose="02010600030101010101" pitchFamily="2" charset="-122"/>
                <a:cs typeface="Times New Roman" panose="02020603050405020304" pitchFamily="18" charset="0"/>
              </a:rPr>
              <a:t>若</a:t>
            </a:r>
            <a:r>
              <a:rPr lang="en-US" altLang="zh-CN" sz="2400" b="0" dirty="0">
                <a:latin typeface="宋体" panose="02010600030101010101" pitchFamily="2" charset="-122"/>
                <a:cs typeface="Times New Roman" panose="02020603050405020304" pitchFamily="18" charset="0"/>
              </a:rPr>
              <a:t>P={</a:t>
            </a:r>
            <a:r>
              <a:rPr lang="en-US" altLang="zh-CN" sz="2400" b="0" dirty="0" err="1">
                <a:latin typeface="宋体" panose="02010600030101010101" pitchFamily="2" charset="-122"/>
                <a:cs typeface="Times New Roman" panose="02020603050405020304" pitchFamily="18" charset="0"/>
              </a:rPr>
              <a:t>p,q,r</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则</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(P)={{x</a:t>
            </a:r>
            <a:r>
              <a:rPr lang="en-US" altLang="zh-CN" sz="2400" b="0" baseline="-30000" dirty="0">
                <a:latin typeface="宋体" panose="02010600030101010101" pitchFamily="2" charset="-122"/>
                <a:cs typeface="Times New Roman" panose="02020603050405020304" pitchFamily="18" charset="0"/>
              </a:rPr>
              <a:t>1 </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5</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2 </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8</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3</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4</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6</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7</a:t>
            </a:r>
            <a:r>
              <a:rPr lang="en-US" altLang="zh-CN" sz="2400" b="0" dirty="0">
                <a:latin typeface="宋体" panose="02010600030101010101" pitchFamily="2" charset="-122"/>
                <a:cs typeface="Times New Roman" panose="02020603050405020304" pitchFamily="18" charset="0"/>
              </a:rPr>
              <a:t>}}﹐</a:t>
            </a:r>
          </a:p>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(P-p})={{x</a:t>
            </a:r>
            <a:r>
              <a:rPr lang="en-US" altLang="zh-CN" sz="2400" b="0" baseline="-30000" dirty="0">
                <a:latin typeface="宋体" panose="02010600030101010101" pitchFamily="2" charset="-122"/>
                <a:cs typeface="Times New Roman" panose="02020603050405020304" pitchFamily="18" charset="0"/>
              </a:rPr>
              <a:t>1 </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5</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2 </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7 </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8</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3</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4</a:t>
            </a:r>
            <a:r>
              <a:rPr lang="en-US" altLang="zh-CN" sz="2400" b="0" dirty="0">
                <a:latin typeface="宋体" panose="02010600030101010101" pitchFamily="2" charset="-122"/>
                <a:cs typeface="Times New Roman" panose="02020603050405020304" pitchFamily="18" charset="0"/>
              </a:rPr>
              <a:t>},{x</a:t>
            </a:r>
            <a:r>
              <a:rPr lang="en-US" altLang="zh-CN" sz="2400" b="0" baseline="-30000" dirty="0">
                <a:latin typeface="宋体" panose="02010600030101010101" pitchFamily="2" charset="-122"/>
                <a:cs typeface="Times New Roman" panose="02020603050405020304" pitchFamily="18" charset="0"/>
              </a:rPr>
              <a:t>6</a:t>
            </a:r>
            <a:r>
              <a:rPr lang="en-US" altLang="zh-CN" sz="2400" b="0" dirty="0">
                <a:latin typeface="宋体" panose="02010600030101010101" pitchFamily="2" charset="-122"/>
                <a:cs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(P)</a:t>
            </a:r>
          </a:p>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a:t>
            </a:r>
            <a:r>
              <a:rPr lang="zh-CN" altLang="en-US" sz="2400" b="0" dirty="0">
                <a:latin typeface="宋体" panose="02010600030101010101" pitchFamily="2" charset="-122"/>
                <a:cs typeface="Times New Roman" panose="02020603050405020304" pitchFamily="18" charset="0"/>
              </a:rPr>
              <a:t>所以</a:t>
            </a:r>
            <a:r>
              <a:rPr lang="en-US" altLang="zh-CN" sz="2400" b="0" dirty="0">
                <a:latin typeface="宋体" panose="02010600030101010101" pitchFamily="2" charset="-122"/>
                <a:cs typeface="Times New Roman" panose="02020603050405020304" pitchFamily="18" charset="0"/>
              </a:rPr>
              <a:t>p</a:t>
            </a:r>
            <a:r>
              <a:rPr lang="zh-CN" altLang="en-US" sz="2400" b="0" dirty="0">
                <a:latin typeface="宋体" panose="02010600030101010101" pitchFamily="2" charset="-122"/>
                <a:cs typeface="Times New Roman" panose="02020603050405020304" pitchFamily="18" charset="0"/>
              </a:rPr>
              <a:t>是不可省的</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同理可得</a:t>
            </a:r>
            <a:r>
              <a:rPr lang="en-US" altLang="zh-CN" sz="2400" b="0" dirty="0">
                <a:latin typeface="宋体" panose="02010600030101010101" pitchFamily="2" charset="-122"/>
                <a:cs typeface="Times New Roman" panose="02020603050405020304" pitchFamily="18" charset="0"/>
              </a:rPr>
              <a:t>q</a:t>
            </a:r>
            <a:r>
              <a:rPr lang="zh-CN" altLang="en-US" sz="2400" b="0" dirty="0">
                <a:latin typeface="宋体" panose="02010600030101010101" pitchFamily="2" charset="-122"/>
                <a:cs typeface="Times New Roman" panose="02020603050405020304" pitchFamily="18" charset="0"/>
              </a:rPr>
              <a:t>、</a:t>
            </a:r>
            <a:r>
              <a:rPr lang="en-US" altLang="zh-CN" sz="2400" b="0" dirty="0">
                <a:latin typeface="宋体" panose="02010600030101010101" pitchFamily="2" charset="-122"/>
                <a:cs typeface="Times New Roman" panose="02020603050405020304" pitchFamily="18" charset="0"/>
              </a:rPr>
              <a:t>r</a:t>
            </a:r>
            <a:r>
              <a:rPr lang="zh-CN" altLang="en-US" sz="2400" b="0" dirty="0">
                <a:latin typeface="宋体" panose="02010600030101010101" pitchFamily="2" charset="-122"/>
                <a:cs typeface="Times New Roman" panose="02020603050405020304" pitchFamily="18" charset="0"/>
              </a:rPr>
              <a:t>是可省的。这样</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由</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p,q,r</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三个等价关系组成的集合和</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p,q</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p,r</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定义了相同的不分明关系。</a:t>
            </a:r>
          </a:p>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cs typeface="Times New Roman" panose="02020603050405020304" pitchFamily="18" charset="0"/>
              </a:rPr>
              <a:t>	又</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p,q</a:t>
            </a:r>
            <a:r>
              <a:rPr lang="en-US" altLang="zh-CN" sz="2400" b="0" dirty="0">
                <a:latin typeface="宋体" panose="02010600030101010101" pitchFamily="2" charset="-122"/>
                <a:cs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({p})﹐ </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p﹐q</a:t>
            </a:r>
            <a:r>
              <a:rPr lang="en-US" altLang="zh-CN" sz="2400" b="0" dirty="0">
                <a:latin typeface="宋体" panose="02010600030101010101" pitchFamily="2" charset="-122"/>
                <a:cs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宋体" panose="02010600030101010101" pitchFamily="2" charset="-122"/>
                <a:cs typeface="Times New Roman" panose="02020603050405020304" pitchFamily="18" charset="0"/>
              </a:rPr>
              <a:t>IND</a:t>
            </a:r>
            <a:r>
              <a:rPr lang="en-US" altLang="zh-CN" sz="2400" b="0" dirty="0">
                <a:latin typeface="宋体" panose="02010600030101010101" pitchFamily="2" charset="-122"/>
                <a:cs typeface="Times New Roman" panose="02020603050405020304" pitchFamily="18" charset="0"/>
              </a:rPr>
              <a:t>({q})﹐</a:t>
            </a:r>
            <a:r>
              <a:rPr lang="zh-CN" altLang="en-US" sz="2400" b="0" dirty="0">
                <a:latin typeface="宋体" panose="02010600030101010101" pitchFamily="2" charset="-122"/>
                <a:cs typeface="Times New Roman" panose="02020603050405020304" pitchFamily="18" charset="0"/>
              </a:rPr>
              <a:t>则</a:t>
            </a:r>
            <a:r>
              <a:rPr lang="en-US" altLang="zh-CN" sz="2400" b="0" dirty="0">
                <a:latin typeface="宋体" panose="02010600030101010101" pitchFamily="2" charset="-122"/>
                <a:cs typeface="Times New Roman" panose="02020603050405020304" pitchFamily="18" charset="0"/>
              </a:rPr>
              <a:t>{</a:t>
            </a:r>
            <a:r>
              <a:rPr lang="en-US" altLang="zh-CN" sz="2400" b="0" dirty="0" err="1">
                <a:latin typeface="宋体" panose="02010600030101010101" pitchFamily="2" charset="-122"/>
                <a:cs typeface="Times New Roman" panose="02020603050405020304" pitchFamily="18" charset="0"/>
              </a:rPr>
              <a:t>p,q</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和</a:t>
            </a:r>
            <a:r>
              <a:rPr lang="en-US" altLang="zh-CN" sz="2400" b="0" dirty="0">
                <a:latin typeface="宋体" panose="02010600030101010101" pitchFamily="2" charset="-122"/>
                <a:cs typeface="Times New Roman" panose="02020603050405020304" pitchFamily="18" charset="0"/>
              </a:rPr>
              <a:t>{p, r}</a:t>
            </a:r>
            <a:r>
              <a:rPr lang="zh-CN" altLang="en-US" sz="2400" b="0" dirty="0">
                <a:latin typeface="宋体" panose="02010600030101010101" pitchFamily="2" charset="-122"/>
                <a:cs typeface="Times New Roman" panose="02020603050405020304" pitchFamily="18" charset="0"/>
              </a:rPr>
              <a:t>就是</a:t>
            </a:r>
            <a:r>
              <a:rPr lang="en-US" altLang="zh-CN" sz="2400" b="0" dirty="0">
                <a:latin typeface="宋体" panose="02010600030101010101" pitchFamily="2" charset="-122"/>
                <a:cs typeface="Times New Roman" panose="02020603050405020304" pitchFamily="18" charset="0"/>
              </a:rPr>
              <a:t>P</a:t>
            </a:r>
            <a:r>
              <a:rPr lang="zh-CN" altLang="en-US" sz="2400" b="0" dirty="0">
                <a:latin typeface="宋体" panose="02010600030101010101" pitchFamily="2" charset="-122"/>
                <a:cs typeface="Times New Roman" panose="02020603050405020304" pitchFamily="18" charset="0"/>
              </a:rPr>
              <a:t>的</a:t>
            </a:r>
            <a:r>
              <a:rPr lang="zh-CN" altLang="en-US" sz="2400" b="0" dirty="0">
                <a:latin typeface="宋体" panose="02010600030101010101" pitchFamily="2" charset="-122"/>
              </a:rPr>
              <a:t>约简</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而且</a:t>
            </a:r>
            <a:r>
              <a:rPr lang="en-US" altLang="zh-CN" sz="2400" b="0" dirty="0">
                <a:latin typeface="宋体" panose="02010600030101010101" pitchFamily="2" charset="-122"/>
                <a:cs typeface="Times New Roman" panose="02020603050405020304" pitchFamily="18" charset="0"/>
              </a:rPr>
              <a:t>{p}</a:t>
            </a:r>
            <a:r>
              <a:rPr lang="zh-CN" altLang="en-US" sz="2400" b="0" dirty="0">
                <a:latin typeface="宋体" panose="02010600030101010101" pitchFamily="2" charset="-122"/>
                <a:cs typeface="Times New Roman" panose="02020603050405020304" pitchFamily="18" charset="0"/>
              </a:rPr>
              <a:t>是</a:t>
            </a:r>
            <a:r>
              <a:rPr lang="en-US" altLang="zh-CN" sz="2400" b="0" dirty="0">
                <a:latin typeface="宋体" panose="02010600030101010101" pitchFamily="2" charset="-122"/>
                <a:cs typeface="Times New Roman" panose="02020603050405020304" pitchFamily="18" charset="0"/>
              </a:rPr>
              <a:t>P</a:t>
            </a:r>
            <a:r>
              <a:rPr lang="zh-CN" altLang="en-US" sz="2400" b="0" dirty="0">
                <a:latin typeface="宋体" panose="02010600030101010101" pitchFamily="2" charset="-122"/>
                <a:cs typeface="Times New Roman" panose="02020603050405020304" pitchFamily="18" charset="0"/>
              </a:rPr>
              <a:t>的核</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也就是说</a:t>
            </a:r>
            <a:r>
              <a:rPr lang="en-US" altLang="zh-CN" sz="2400" b="0" dirty="0">
                <a:latin typeface="宋体" panose="02010600030101010101" pitchFamily="2" charset="-122"/>
                <a:cs typeface="Times New Roman" panose="02020603050405020304" pitchFamily="18" charset="0"/>
              </a:rPr>
              <a:t>p</a:t>
            </a:r>
            <a:r>
              <a:rPr lang="zh-CN" altLang="en-US" sz="2400" b="0" dirty="0">
                <a:latin typeface="宋体" panose="02010600030101010101" pitchFamily="2" charset="-122"/>
                <a:cs typeface="Times New Roman" panose="02020603050405020304" pitchFamily="18" charset="0"/>
              </a:rPr>
              <a:t>是绝对不能省的</a:t>
            </a:r>
            <a:r>
              <a:rPr lang="zh-CN" altLang="en-US" sz="2400" b="0" dirty="0">
                <a:latin typeface="宋体" panose="02010600030101010101" pitchFamily="2" charset="-122"/>
              </a:rPr>
              <a:t> </a:t>
            </a:r>
          </a:p>
        </p:txBody>
      </p:sp>
      <p:sp>
        <p:nvSpPr>
          <p:cNvPr id="70661" name="Rectangle 7"/>
          <p:cNvSpPr>
            <a:spLocks noGrp="1" noChangeArrowheads="1"/>
          </p:cNvSpPr>
          <p:nvPr>
            <p:ph type="title"/>
          </p:nvPr>
        </p:nvSpPr>
        <p:spPr>
          <a:xfrm>
            <a:off x="611560" y="764704"/>
            <a:ext cx="7772400" cy="810344"/>
          </a:xfrm>
          <a:noFill/>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知识的约简</a:t>
            </a:r>
          </a:p>
        </p:txBody>
      </p:sp>
    </p:spTree>
    <p:extLst>
      <p:ext uri="{BB962C8B-B14F-4D97-AF65-F5344CB8AC3E}">
        <p14:creationId xmlns:p14="http://schemas.microsoft.com/office/powerpoint/2010/main" val="139184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30AB052F-4FC3-40CB-BA20-0957BC92F484}" type="datetime1">
              <a:rPr lang="zh-CN" altLang="en-US"/>
              <a:pPr>
                <a:defRPr/>
              </a:pPr>
              <a:t>2017/10/23</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DA0435-E51D-4C19-AC33-62827384E3E9}" type="slidenum">
              <a:rPr lang="en-US" altLang="zh-CN" sz="1000" smtClean="0"/>
              <a:pPr>
                <a:spcBef>
                  <a:spcPct val="0"/>
                </a:spcBef>
                <a:buClrTx/>
                <a:buSzTx/>
                <a:buFontTx/>
                <a:buNone/>
              </a:pPr>
              <a:t>133</a:t>
            </a:fld>
            <a:endParaRPr lang="en-US" altLang="zh-CN" sz="1000" smtClean="0"/>
          </a:p>
        </p:txBody>
      </p:sp>
      <p:sp>
        <p:nvSpPr>
          <p:cNvPr id="72708" name="Rectangle 2"/>
          <p:cNvSpPr>
            <a:spLocks noGrp="1" noChangeArrowheads="1"/>
          </p:cNvSpPr>
          <p:nvPr>
            <p:ph type="title"/>
          </p:nvPr>
        </p:nvSpPr>
        <p:spPr>
          <a:xfrm>
            <a:off x="554038" y="561975"/>
            <a:ext cx="7772400" cy="1143000"/>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相对约简</a:t>
            </a:r>
          </a:p>
        </p:txBody>
      </p:sp>
      <p:sp>
        <p:nvSpPr>
          <p:cNvPr id="72709" name="Text Box 4"/>
          <p:cNvSpPr txBox="1">
            <a:spLocks noChangeArrowheads="1"/>
          </p:cNvSpPr>
          <p:nvPr/>
        </p:nvSpPr>
        <p:spPr bwMode="auto">
          <a:xfrm>
            <a:off x="562587" y="203835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定义</a:t>
            </a:r>
            <a:r>
              <a:rPr lang="en-US" altLang="zh-CN" sz="2400" dirty="0">
                <a:latin typeface="宋体" panose="02010600030101010101" pitchFamily="2" charset="-122"/>
              </a:rPr>
              <a:t>8 </a:t>
            </a:r>
            <a:r>
              <a:rPr lang="zh-CN" altLang="en-US" sz="2400" b="0" dirty="0">
                <a:latin typeface="Times New Roman" panose="02020603050405020304" pitchFamily="18" charset="0"/>
              </a:rPr>
              <a:t>设</a:t>
            </a:r>
            <a:r>
              <a:rPr lang="en-US" altLang="zh-CN" sz="2400" dirty="0">
                <a:latin typeface="宋体" panose="02010600030101010101" pitchFamily="2" charset="-122"/>
              </a:rPr>
              <a:t>P</a:t>
            </a:r>
            <a:r>
              <a:rPr lang="zh-CN" altLang="en-US" sz="2400" b="0" dirty="0">
                <a:latin typeface="Times New Roman" panose="02020603050405020304" pitchFamily="18" charset="0"/>
              </a:rPr>
              <a:t>和</a:t>
            </a:r>
            <a:r>
              <a:rPr lang="en-US" altLang="zh-CN" sz="2400" dirty="0">
                <a:latin typeface="宋体" panose="02010600030101010101" pitchFamily="2" charset="-122"/>
              </a:rPr>
              <a:t>Q</a:t>
            </a:r>
            <a:r>
              <a:rPr lang="zh-CN" altLang="en-US" sz="2400" b="0" dirty="0">
                <a:latin typeface="Times New Roman" panose="02020603050405020304" pitchFamily="18" charset="0"/>
              </a:rPr>
              <a:t>是全域</a:t>
            </a:r>
            <a:r>
              <a:rPr lang="en-US" altLang="zh-CN" sz="2400" b="0" dirty="0">
                <a:latin typeface="宋体" panose="02010600030101010101" pitchFamily="2" charset="-122"/>
              </a:rPr>
              <a:t>U</a:t>
            </a:r>
            <a:r>
              <a:rPr lang="zh-CN" altLang="en-US" sz="2400" b="0" dirty="0">
                <a:latin typeface="Times New Roman" panose="02020603050405020304" pitchFamily="18" charset="0"/>
              </a:rPr>
              <a:t>上的等价关系的族集，所谓族集</a:t>
            </a:r>
            <a:r>
              <a:rPr lang="en-US" altLang="zh-CN" sz="2400" dirty="0">
                <a:latin typeface="宋体" panose="02010600030101010101" pitchFamily="2" charset="-122"/>
              </a:rPr>
              <a:t>Q</a:t>
            </a:r>
            <a:r>
              <a:rPr lang="zh-CN" altLang="en-US" sz="2400" b="0" dirty="0">
                <a:latin typeface="Times New Roman" panose="02020603050405020304" pitchFamily="18" charset="0"/>
              </a:rPr>
              <a:t>的</a:t>
            </a:r>
            <a:r>
              <a:rPr lang="en-US" altLang="zh-CN" sz="2400" dirty="0">
                <a:latin typeface="宋体" panose="02010600030101010101" pitchFamily="2" charset="-122"/>
              </a:rPr>
              <a:t>P-</a:t>
            </a:r>
            <a:r>
              <a:rPr lang="zh-CN" altLang="en-US" sz="2400" dirty="0">
                <a:latin typeface="Times New Roman" panose="02020603050405020304" pitchFamily="18" charset="0"/>
              </a:rPr>
              <a:t>正区域</a:t>
            </a:r>
            <a:r>
              <a:rPr lang="en-US" altLang="zh-CN" sz="2400" b="0" dirty="0">
                <a:latin typeface="宋体" panose="02010600030101010101" pitchFamily="2" charset="-122"/>
              </a:rPr>
              <a:t>(P-positive region of </a:t>
            </a:r>
            <a:r>
              <a:rPr lang="en-US" altLang="zh-CN" sz="2400" dirty="0">
                <a:latin typeface="宋体" panose="02010600030101010101" pitchFamily="2" charset="-122"/>
              </a:rPr>
              <a:t>Q</a:t>
            </a:r>
            <a:r>
              <a:rPr lang="en-US" altLang="zh-CN" sz="2400" b="0" dirty="0">
                <a:latin typeface="宋体" panose="02010600030101010101" pitchFamily="2" charset="-122"/>
              </a:rPr>
              <a:t>)</a:t>
            </a:r>
            <a:r>
              <a:rPr lang="zh-CN" altLang="en-US" sz="2400" b="0" dirty="0">
                <a:latin typeface="Times New Roman" panose="02020603050405020304" pitchFamily="18" charset="0"/>
              </a:rPr>
              <a:t>，记作</a:t>
            </a:r>
            <a:endParaRPr lang="zh-CN" altLang="en-US" sz="2400" b="0" dirty="0">
              <a:latin typeface="宋体" panose="02010600030101010101" pitchFamily="2" charset="-122"/>
            </a:endParaRPr>
          </a:p>
        </p:txBody>
      </p:sp>
      <p:sp>
        <p:nvSpPr>
          <p:cNvPr id="72710" name="Text Box 9"/>
          <p:cNvSpPr txBox="1">
            <a:spLocks noChangeArrowheads="1"/>
          </p:cNvSpPr>
          <p:nvPr/>
        </p:nvSpPr>
        <p:spPr bwMode="auto">
          <a:xfrm>
            <a:off x="3352800" y="28987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i="1">
                <a:latin typeface="宋体" panose="02010600030101010101" pitchFamily="2" charset="-122"/>
              </a:rPr>
              <a:t>POS</a:t>
            </a:r>
            <a:r>
              <a:rPr lang="en-US" altLang="zh-CN" sz="2400" baseline="-30000">
                <a:latin typeface="宋体" panose="02010600030101010101" pitchFamily="2" charset="-122"/>
              </a:rPr>
              <a:t>P</a:t>
            </a:r>
            <a:r>
              <a:rPr lang="en-US" altLang="zh-CN" sz="2400" b="0">
                <a:latin typeface="宋体" panose="02010600030101010101" pitchFamily="2" charset="-122"/>
              </a:rPr>
              <a:t>(</a:t>
            </a:r>
            <a:r>
              <a:rPr lang="en-US" altLang="zh-CN" sz="2400">
                <a:latin typeface="宋体" panose="02010600030101010101" pitchFamily="2" charset="-122"/>
              </a:rPr>
              <a:t>Q</a:t>
            </a:r>
            <a:r>
              <a:rPr lang="en-US" altLang="zh-CN" sz="2400" b="0">
                <a:latin typeface="宋体" panose="02010600030101010101" pitchFamily="2" charset="-122"/>
              </a:rPr>
              <a:t>)</a:t>
            </a:r>
            <a:r>
              <a:rPr lang="en-US" altLang="zh-CN" sz="2400">
                <a:latin typeface="宋体" panose="02010600030101010101" pitchFamily="2" charset="-122"/>
              </a:rPr>
              <a:t>=</a:t>
            </a:r>
            <a:r>
              <a:rPr lang="en-US" altLang="zh-CN" sz="2400" b="0">
                <a:latin typeface="宋体" panose="02010600030101010101" pitchFamily="2" charset="-122"/>
              </a:rPr>
              <a:t> </a:t>
            </a:r>
          </a:p>
        </p:txBody>
      </p:sp>
      <p:graphicFrame>
        <p:nvGraphicFramePr>
          <p:cNvPr id="72711" name="Object 13"/>
          <p:cNvGraphicFramePr>
            <a:graphicFrameLocks noChangeAspect="1"/>
          </p:cNvGraphicFramePr>
          <p:nvPr/>
        </p:nvGraphicFramePr>
        <p:xfrm>
          <a:off x="4440238" y="2924175"/>
          <a:ext cx="736600" cy="688975"/>
        </p:xfrm>
        <a:graphic>
          <a:graphicData uri="http://schemas.openxmlformats.org/presentationml/2006/ole">
            <mc:AlternateContent xmlns:mc="http://schemas.openxmlformats.org/markup-compatibility/2006">
              <mc:Choice xmlns:v="urn:schemas-microsoft-com:vml" Requires="v">
                <p:oleObj spid="_x0000_s166932" name="Microsoft 公式 3.0" r:id="rId4" imgW="368140" imgH="355446" progId="Equation.3">
                  <p:embed/>
                </p:oleObj>
              </mc:Choice>
              <mc:Fallback>
                <p:oleObj name="Microsoft 公式 3.0" r:id="rId4" imgW="368140" imgH="355446" progId="Equation.3">
                  <p:embed/>
                  <p:pic>
                    <p:nvPicPr>
                      <p:cNvPr id="7271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8" y="2924175"/>
                        <a:ext cx="7366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2" name="Text Box 14"/>
          <p:cNvSpPr txBox="1">
            <a:spLocks noChangeArrowheads="1"/>
          </p:cNvSpPr>
          <p:nvPr/>
        </p:nvSpPr>
        <p:spPr bwMode="auto">
          <a:xfrm>
            <a:off x="4953000" y="28987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a:latin typeface="宋体" panose="02010600030101010101" pitchFamily="2" charset="-122"/>
              </a:rPr>
              <a:t>P</a:t>
            </a:r>
            <a:r>
              <a:rPr lang="en-US" altLang="zh-CN" sz="2400" b="0" baseline="-30000">
                <a:latin typeface="宋体" panose="02010600030101010101" pitchFamily="2" charset="-122"/>
              </a:rPr>
              <a:t>*</a:t>
            </a:r>
            <a:r>
              <a:rPr lang="en-US" altLang="zh-CN" sz="2400" b="0">
                <a:latin typeface="宋体" panose="02010600030101010101" pitchFamily="2" charset="-122"/>
              </a:rPr>
              <a:t>(X) </a:t>
            </a:r>
          </a:p>
        </p:txBody>
      </p:sp>
      <p:sp>
        <p:nvSpPr>
          <p:cNvPr id="72713" name="Text Box 15"/>
          <p:cNvSpPr txBox="1">
            <a:spLocks noChangeArrowheads="1"/>
          </p:cNvSpPr>
          <p:nvPr/>
        </p:nvSpPr>
        <p:spPr bwMode="auto">
          <a:xfrm>
            <a:off x="457200" y="3676650"/>
            <a:ext cx="8534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solidFill>
                  <a:srgbClr val="FF0000"/>
                </a:solidFill>
                <a:latin typeface="宋体" panose="02010600030101010101" pitchFamily="2" charset="-122"/>
              </a:rPr>
              <a:t>族集</a:t>
            </a:r>
            <a:r>
              <a:rPr lang="en-US" altLang="zh-CN" sz="2400" dirty="0">
                <a:solidFill>
                  <a:srgbClr val="FF0000"/>
                </a:solidFill>
                <a:latin typeface="宋体" panose="02010600030101010101" pitchFamily="2" charset="-122"/>
              </a:rPr>
              <a:t>Q</a:t>
            </a:r>
            <a:r>
              <a:rPr lang="zh-CN" altLang="en-US" sz="2400" b="0" dirty="0">
                <a:solidFill>
                  <a:srgbClr val="FF0000"/>
                </a:solidFill>
                <a:latin typeface="宋体" panose="02010600030101010101" pitchFamily="2" charset="-122"/>
              </a:rPr>
              <a:t>的</a:t>
            </a:r>
            <a:r>
              <a:rPr lang="en-US" altLang="zh-CN" sz="2400" dirty="0">
                <a:solidFill>
                  <a:srgbClr val="FF0000"/>
                </a:solidFill>
                <a:latin typeface="宋体" panose="02010600030101010101" pitchFamily="2" charset="-122"/>
              </a:rPr>
              <a:t>P-</a:t>
            </a:r>
            <a:r>
              <a:rPr lang="zh-CN" altLang="en-US" sz="2400" dirty="0">
                <a:solidFill>
                  <a:srgbClr val="FF0000"/>
                </a:solidFill>
                <a:latin typeface="宋体" panose="02010600030101010101" pitchFamily="2" charset="-122"/>
              </a:rPr>
              <a:t>正区域</a:t>
            </a:r>
            <a:r>
              <a:rPr lang="zh-CN" altLang="en-US" sz="2400" b="0" dirty="0">
                <a:solidFill>
                  <a:srgbClr val="FF0000"/>
                </a:solidFill>
                <a:latin typeface="宋体" panose="02010600030101010101" pitchFamily="2" charset="-122"/>
              </a:rPr>
              <a:t>是全域</a:t>
            </a:r>
            <a:r>
              <a:rPr lang="en-US" altLang="zh-CN" sz="2400" b="0" dirty="0">
                <a:solidFill>
                  <a:srgbClr val="FF0000"/>
                </a:solidFill>
                <a:latin typeface="宋体" panose="02010600030101010101" pitchFamily="2" charset="-122"/>
              </a:rPr>
              <a:t>U</a:t>
            </a:r>
            <a:r>
              <a:rPr lang="zh-CN" altLang="en-US" sz="2400" b="0" dirty="0">
                <a:solidFill>
                  <a:srgbClr val="FF0000"/>
                </a:solidFill>
                <a:latin typeface="宋体" panose="02010600030101010101" pitchFamily="2" charset="-122"/>
              </a:rPr>
              <a:t>的所有那些使用分类</a:t>
            </a:r>
            <a:r>
              <a:rPr lang="en-US" altLang="zh-CN" sz="2400" b="0" dirty="0">
                <a:solidFill>
                  <a:srgbClr val="FF0000"/>
                </a:solidFill>
                <a:latin typeface="宋体" panose="02010600030101010101" pitchFamily="2" charset="-122"/>
              </a:rPr>
              <a:t>U/</a:t>
            </a:r>
            <a:r>
              <a:rPr lang="en-US" altLang="zh-CN" sz="2400" dirty="0">
                <a:solidFill>
                  <a:srgbClr val="FF0000"/>
                </a:solidFill>
                <a:latin typeface="宋体" panose="02010600030101010101" pitchFamily="2" charset="-122"/>
              </a:rPr>
              <a:t>P</a:t>
            </a:r>
            <a:r>
              <a:rPr lang="zh-CN" altLang="en-US" sz="2400" b="0" dirty="0">
                <a:solidFill>
                  <a:srgbClr val="FF0000"/>
                </a:solidFill>
                <a:latin typeface="宋体" panose="02010600030101010101" pitchFamily="2" charset="-122"/>
              </a:rPr>
              <a:t>所表达的知识，能够正确地分类于</a:t>
            </a:r>
            <a:r>
              <a:rPr lang="en-US" altLang="zh-CN" sz="2400" b="0" dirty="0">
                <a:solidFill>
                  <a:srgbClr val="FF0000"/>
                </a:solidFill>
                <a:latin typeface="宋体" panose="02010600030101010101" pitchFamily="2" charset="-122"/>
              </a:rPr>
              <a:t>U/</a:t>
            </a:r>
            <a:r>
              <a:rPr lang="en-US" altLang="zh-CN" sz="2400" dirty="0">
                <a:solidFill>
                  <a:srgbClr val="FF0000"/>
                </a:solidFill>
                <a:latin typeface="宋体" panose="02010600030101010101" pitchFamily="2" charset="-122"/>
              </a:rPr>
              <a:t>Q</a:t>
            </a:r>
            <a:r>
              <a:rPr lang="zh-CN" altLang="en-US" sz="2400" b="0" dirty="0">
                <a:solidFill>
                  <a:srgbClr val="FF0000"/>
                </a:solidFill>
                <a:latin typeface="宋体" panose="02010600030101010101" pitchFamily="2" charset="-122"/>
              </a:rPr>
              <a:t>的等价类之中的对象的集合。</a:t>
            </a:r>
          </a:p>
          <a:p>
            <a:pPr algn="just" eaLnBrk="1" hangingPunct="1">
              <a:spcBef>
                <a:spcPct val="10000"/>
              </a:spcBef>
              <a:buClrTx/>
              <a:buSzTx/>
              <a:buFont typeface="Wingdings" panose="05000000000000000000" pitchFamily="2" charset="2"/>
              <a:buNone/>
            </a:pPr>
            <a:r>
              <a:rPr lang="zh-CN" altLang="en-US" sz="2400" dirty="0">
                <a:latin typeface="Times New Roman" panose="02020603050405020304" pitchFamily="18" charset="0"/>
              </a:rPr>
              <a:t>	定义</a:t>
            </a:r>
            <a:r>
              <a:rPr lang="en-US" altLang="zh-CN" sz="2400" dirty="0">
                <a:latin typeface="宋体" panose="02010600030101010101" pitchFamily="2" charset="-122"/>
              </a:rPr>
              <a:t>9 </a:t>
            </a:r>
            <a:r>
              <a:rPr lang="zh-CN" altLang="en-US" sz="2400" b="0" dirty="0">
                <a:latin typeface="Times New Roman" panose="02020603050405020304" pitchFamily="18" charset="0"/>
              </a:rPr>
              <a:t>设</a:t>
            </a:r>
            <a:r>
              <a:rPr lang="en-US" altLang="zh-CN" sz="2400" dirty="0">
                <a:latin typeface="宋体" panose="02010600030101010101" pitchFamily="2" charset="-122"/>
              </a:rPr>
              <a:t>P</a:t>
            </a:r>
            <a:r>
              <a:rPr lang="zh-CN" altLang="en-US" sz="2400" b="0" dirty="0">
                <a:latin typeface="Times New Roman" panose="02020603050405020304" pitchFamily="18" charset="0"/>
              </a:rPr>
              <a:t>和</a:t>
            </a:r>
            <a:r>
              <a:rPr lang="en-US" altLang="zh-CN" sz="2400" dirty="0">
                <a:latin typeface="宋体" panose="02010600030101010101" pitchFamily="2" charset="-122"/>
              </a:rPr>
              <a:t>Q</a:t>
            </a:r>
            <a:r>
              <a:rPr lang="zh-CN" altLang="en-US" sz="2400" b="0" dirty="0">
                <a:latin typeface="Times New Roman" panose="02020603050405020304" pitchFamily="18" charset="0"/>
              </a:rPr>
              <a:t>是全域</a:t>
            </a:r>
            <a:r>
              <a:rPr lang="en-US" altLang="zh-CN" sz="2400" b="0" dirty="0">
                <a:latin typeface="宋体" panose="02010600030101010101" pitchFamily="2" charset="-122"/>
              </a:rPr>
              <a:t>U</a:t>
            </a:r>
            <a:r>
              <a:rPr lang="zh-CN" altLang="en-US" sz="2400" b="0" dirty="0">
                <a:latin typeface="Times New Roman" panose="02020603050405020304" pitchFamily="18" charset="0"/>
              </a:rPr>
              <a:t>上的等价关系的族集，</a:t>
            </a:r>
            <a:r>
              <a:rPr lang="en-US" altLang="zh-CN" sz="2400" b="0" dirty="0">
                <a:latin typeface="宋体" panose="02010600030101010101" pitchFamily="2" charset="-122"/>
              </a:rPr>
              <a:t>R</a:t>
            </a:r>
            <a:r>
              <a:rPr lang="en-US" altLang="zh-CN" sz="2400" b="0" dirty="0">
                <a:latin typeface="Times New Roman" panose="02020603050405020304" pitchFamily="18" charset="0"/>
                <a:sym typeface="Symbol" panose="05050102010706020507" pitchFamily="18" charset="2"/>
              </a:rPr>
              <a:t></a:t>
            </a:r>
            <a:r>
              <a:rPr lang="en-US" altLang="zh-CN" sz="2400" dirty="0">
                <a:latin typeface="宋体" panose="02010600030101010101" pitchFamily="2" charset="-122"/>
              </a:rPr>
              <a:t>P</a:t>
            </a:r>
            <a:r>
              <a:rPr lang="zh-CN" altLang="en-US" sz="2400" b="0" dirty="0">
                <a:latin typeface="Times New Roman" panose="02020603050405020304" pitchFamily="18" charset="0"/>
              </a:rPr>
              <a:t>。若</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i="1" dirty="0">
                <a:latin typeface="宋体" panose="02010600030101010101" pitchFamily="2" charset="-122"/>
              </a:rPr>
              <a:t>POS</a:t>
            </a:r>
            <a:r>
              <a:rPr lang="en-US" altLang="zh-CN" sz="2400" b="0" i="1" baseline="-30000" dirty="0">
                <a:latin typeface="宋体" panose="02010600030101010101" pitchFamily="2" charset="-122"/>
              </a:rPr>
              <a:t>IND</a:t>
            </a:r>
            <a:r>
              <a:rPr lang="en-US" altLang="zh-CN" sz="2400" b="0" baseline="-30000" dirty="0">
                <a:latin typeface="宋体" panose="02010600030101010101" pitchFamily="2" charset="-122"/>
              </a:rPr>
              <a:t>(</a:t>
            </a:r>
            <a:r>
              <a:rPr lang="en-US" altLang="zh-CN" sz="2400" baseline="-30000" dirty="0">
                <a:latin typeface="宋体" panose="02010600030101010101" pitchFamily="2" charset="-122"/>
              </a:rPr>
              <a:t>P</a:t>
            </a:r>
            <a:r>
              <a:rPr lang="en-US" altLang="zh-CN" sz="2400" b="0" baseline="-30000" dirty="0">
                <a:latin typeface="宋体" panose="02010600030101010101" pitchFamily="2" charset="-122"/>
              </a:rPr>
              <a:t>)</a:t>
            </a:r>
            <a:r>
              <a:rPr lang="en-US" altLang="zh-CN" sz="2400" b="0" dirty="0">
                <a:latin typeface="宋体" panose="02010600030101010101" pitchFamily="2" charset="-122"/>
              </a:rPr>
              <a:t>(</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dirty="0">
                <a:latin typeface="宋体" panose="02010600030101010101" pitchFamily="2" charset="-122"/>
              </a:rPr>
              <a:t>Q</a:t>
            </a:r>
            <a:r>
              <a:rPr lang="en-US" altLang="zh-CN" sz="2400" b="0" dirty="0">
                <a:latin typeface="宋体" panose="02010600030101010101" pitchFamily="2" charset="-122"/>
              </a:rPr>
              <a:t>))</a:t>
            </a:r>
            <a:r>
              <a:rPr lang="en-US" altLang="zh-CN" sz="2400" dirty="0">
                <a:latin typeface="宋体" panose="02010600030101010101" pitchFamily="2" charset="-122"/>
              </a:rPr>
              <a:t>=</a:t>
            </a:r>
            <a:r>
              <a:rPr lang="en-US" altLang="zh-CN" sz="2400" b="0" i="1" dirty="0">
                <a:latin typeface="宋体" panose="02010600030101010101" pitchFamily="2" charset="-122"/>
              </a:rPr>
              <a:t>POS</a:t>
            </a:r>
            <a:r>
              <a:rPr lang="en-US" altLang="zh-CN" sz="2400" b="0" i="1" baseline="-30000" dirty="0">
                <a:latin typeface="宋体" panose="02010600030101010101" pitchFamily="2" charset="-122"/>
              </a:rPr>
              <a:t>IND</a:t>
            </a:r>
            <a:r>
              <a:rPr lang="en-US" altLang="zh-CN" sz="2400" b="0" baseline="-30000" dirty="0">
                <a:latin typeface="宋体" panose="02010600030101010101" pitchFamily="2" charset="-122"/>
              </a:rPr>
              <a:t>(</a:t>
            </a:r>
            <a:r>
              <a:rPr lang="en-US" altLang="zh-CN" sz="2400" baseline="-30000" dirty="0">
                <a:latin typeface="宋体" panose="02010600030101010101" pitchFamily="2" charset="-122"/>
              </a:rPr>
              <a:t>P</a:t>
            </a:r>
            <a:r>
              <a:rPr lang="en-US" altLang="zh-CN" sz="2400" b="0" baseline="-30000" dirty="0">
                <a:latin typeface="宋体" panose="02010600030101010101" pitchFamily="2" charset="-122"/>
              </a:rPr>
              <a:t>-{R})</a:t>
            </a:r>
            <a:r>
              <a:rPr lang="en-US" altLang="zh-CN" sz="2400" b="0" dirty="0">
                <a:latin typeface="宋体" panose="02010600030101010101" pitchFamily="2" charset="-122"/>
              </a:rPr>
              <a:t>(</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dirty="0">
                <a:latin typeface="宋体" panose="02010600030101010101" pitchFamily="2" charset="-122"/>
              </a:rPr>
              <a:t>Q</a:t>
            </a:r>
            <a:r>
              <a:rPr lang="en-US" altLang="zh-CN" sz="2400" b="0" dirty="0">
                <a:latin typeface="宋体" panose="02010600030101010101" pitchFamily="2" charset="-122"/>
              </a:rPr>
              <a:t>)) </a:t>
            </a:r>
            <a:r>
              <a:rPr lang="zh-CN" altLang="en-US" sz="2400" b="0" dirty="0">
                <a:latin typeface="宋体" panose="02010600030101010101" pitchFamily="2" charset="-122"/>
              </a:rPr>
              <a:t>则称关系</a:t>
            </a:r>
            <a:r>
              <a:rPr lang="en-US" altLang="zh-CN" sz="2400" b="0" dirty="0">
                <a:latin typeface="宋体" panose="02010600030101010101" pitchFamily="2" charset="-122"/>
              </a:rPr>
              <a:t>R</a:t>
            </a:r>
            <a:r>
              <a:rPr lang="zh-CN" altLang="en-US" sz="2400" b="0" dirty="0">
                <a:latin typeface="宋体" panose="02010600030101010101" pitchFamily="2" charset="-122"/>
              </a:rPr>
              <a:t>在族集</a:t>
            </a:r>
            <a:r>
              <a:rPr lang="en-US" altLang="zh-CN" sz="2400" dirty="0">
                <a:latin typeface="宋体" panose="02010600030101010101" pitchFamily="2" charset="-122"/>
              </a:rPr>
              <a:t>P</a:t>
            </a:r>
            <a:r>
              <a:rPr lang="zh-CN" altLang="en-US" sz="2400" b="0" dirty="0">
                <a:latin typeface="宋体" panose="02010600030101010101" pitchFamily="2" charset="-122"/>
              </a:rPr>
              <a:t>中是</a:t>
            </a:r>
            <a:r>
              <a:rPr lang="en-US" altLang="zh-CN" sz="2400" dirty="0">
                <a:latin typeface="宋体" panose="02010600030101010101" pitchFamily="2" charset="-122"/>
              </a:rPr>
              <a:t>Q-</a:t>
            </a:r>
            <a:r>
              <a:rPr lang="zh-CN" altLang="en-US" sz="2400" dirty="0">
                <a:latin typeface="宋体" panose="02010600030101010101" pitchFamily="2" charset="-122"/>
              </a:rPr>
              <a:t>可省的</a:t>
            </a:r>
            <a:r>
              <a:rPr lang="en-US" altLang="zh-CN" sz="2400" b="0" dirty="0">
                <a:latin typeface="宋体" panose="02010600030101010101" pitchFamily="2" charset="-122"/>
              </a:rPr>
              <a:t>﹐</a:t>
            </a:r>
            <a:r>
              <a:rPr lang="zh-CN" altLang="en-US" sz="2400" b="0" dirty="0">
                <a:latin typeface="宋体" panose="02010600030101010101" pitchFamily="2" charset="-122"/>
              </a:rPr>
              <a:t>否则称为</a:t>
            </a:r>
            <a:r>
              <a:rPr lang="en-US" altLang="zh-CN" sz="2400" dirty="0">
                <a:latin typeface="宋体" panose="02010600030101010101" pitchFamily="2" charset="-122"/>
              </a:rPr>
              <a:t>Q-</a:t>
            </a:r>
            <a:r>
              <a:rPr lang="zh-CN" altLang="en-US" sz="2400" dirty="0">
                <a:latin typeface="宋体" panose="02010600030101010101" pitchFamily="2" charset="-122"/>
              </a:rPr>
              <a:t>不可省的</a:t>
            </a:r>
            <a:r>
              <a:rPr lang="en-US" altLang="zh-CN" sz="2400" b="0" dirty="0">
                <a:latin typeface="宋体" panose="02010600030101010101" pitchFamily="2" charset="-122"/>
              </a:rPr>
              <a:t>﹔</a:t>
            </a:r>
            <a:r>
              <a:rPr lang="zh-CN" altLang="en-US" sz="2400" b="0" dirty="0">
                <a:latin typeface="宋体" panose="02010600030101010101" pitchFamily="2" charset="-122"/>
              </a:rPr>
              <a:t>如果在族集</a:t>
            </a:r>
            <a:r>
              <a:rPr lang="en-US" altLang="zh-CN" sz="2400" dirty="0">
                <a:latin typeface="宋体" panose="02010600030101010101" pitchFamily="2" charset="-122"/>
              </a:rPr>
              <a:t>P</a:t>
            </a:r>
            <a:r>
              <a:rPr lang="zh-CN" altLang="en-US" sz="2400" b="0" dirty="0">
                <a:latin typeface="宋体" panose="02010600030101010101" pitchFamily="2" charset="-122"/>
              </a:rPr>
              <a:t>中的每个关系</a:t>
            </a:r>
            <a:r>
              <a:rPr lang="en-US" altLang="zh-CN" sz="2400" b="0" dirty="0">
                <a:latin typeface="宋体" panose="02010600030101010101" pitchFamily="2" charset="-122"/>
              </a:rPr>
              <a:t>R</a:t>
            </a:r>
            <a:r>
              <a:rPr lang="zh-CN" altLang="en-US" sz="2400" b="0" dirty="0">
                <a:latin typeface="宋体" panose="02010600030101010101" pitchFamily="2" charset="-122"/>
              </a:rPr>
              <a:t>都是</a:t>
            </a:r>
            <a:r>
              <a:rPr lang="en-US" altLang="zh-CN" sz="2400" dirty="0">
                <a:latin typeface="宋体" panose="02010600030101010101" pitchFamily="2" charset="-122"/>
              </a:rPr>
              <a:t>Q</a:t>
            </a:r>
            <a:r>
              <a:rPr lang="en-US" altLang="zh-CN" sz="2400" b="0" dirty="0">
                <a:latin typeface="宋体" panose="02010600030101010101" pitchFamily="2" charset="-122"/>
              </a:rPr>
              <a:t>-</a:t>
            </a:r>
            <a:r>
              <a:rPr lang="zh-CN" altLang="en-US" sz="2400" b="0" dirty="0">
                <a:latin typeface="宋体" panose="02010600030101010101" pitchFamily="2" charset="-122"/>
              </a:rPr>
              <a:t>不可省的</a:t>
            </a:r>
            <a:r>
              <a:rPr lang="en-US" altLang="zh-CN" sz="2400" b="0" dirty="0">
                <a:latin typeface="宋体" panose="02010600030101010101" pitchFamily="2" charset="-122"/>
              </a:rPr>
              <a:t>﹐</a:t>
            </a:r>
            <a:r>
              <a:rPr lang="zh-CN" altLang="en-US" sz="2400" b="0" dirty="0">
                <a:latin typeface="宋体" panose="02010600030101010101" pitchFamily="2" charset="-122"/>
              </a:rPr>
              <a:t>则称</a:t>
            </a:r>
            <a:r>
              <a:rPr lang="en-US" altLang="zh-CN" sz="2400" dirty="0">
                <a:latin typeface="宋体" panose="02010600030101010101" pitchFamily="2" charset="-122"/>
              </a:rPr>
              <a:t>P</a:t>
            </a:r>
            <a:r>
              <a:rPr lang="zh-CN" altLang="en-US" sz="2400" b="0" dirty="0">
                <a:latin typeface="宋体" panose="02010600030101010101" pitchFamily="2" charset="-122"/>
              </a:rPr>
              <a:t>关于</a:t>
            </a:r>
            <a:r>
              <a:rPr lang="en-US" altLang="zh-CN" sz="2400" dirty="0">
                <a:latin typeface="宋体" panose="02010600030101010101" pitchFamily="2" charset="-122"/>
              </a:rPr>
              <a:t>Q</a:t>
            </a:r>
            <a:r>
              <a:rPr lang="zh-CN" altLang="en-US" sz="2400" b="0" dirty="0">
                <a:latin typeface="宋体" panose="02010600030101010101" pitchFamily="2" charset="-122"/>
              </a:rPr>
              <a:t>是</a:t>
            </a:r>
            <a:r>
              <a:rPr lang="zh-CN" altLang="en-US" sz="2400" dirty="0">
                <a:latin typeface="宋体" panose="02010600030101010101" pitchFamily="2" charset="-122"/>
              </a:rPr>
              <a:t>独立的</a:t>
            </a:r>
            <a:r>
              <a:rPr lang="en-US" altLang="zh-CN" sz="2400" b="0" dirty="0">
                <a:latin typeface="宋体" panose="02010600030101010101" pitchFamily="2" charset="-122"/>
              </a:rPr>
              <a:t>﹐</a:t>
            </a:r>
            <a:r>
              <a:rPr lang="zh-CN" altLang="en-US" sz="2400" b="0" dirty="0">
                <a:latin typeface="宋体" panose="02010600030101010101" pitchFamily="2" charset="-122"/>
              </a:rPr>
              <a:t>否则就称为是</a:t>
            </a:r>
            <a:r>
              <a:rPr lang="zh-CN" altLang="en-US" sz="2400" dirty="0">
                <a:latin typeface="宋体" panose="02010600030101010101" pitchFamily="2" charset="-122"/>
              </a:rPr>
              <a:t>依赖的</a:t>
            </a:r>
            <a:r>
              <a:rPr lang="zh-CN" altLang="en-US" sz="2400" b="0" dirty="0">
                <a:latin typeface="宋体" panose="02010600030101010101" pitchFamily="2" charset="-122"/>
              </a:rPr>
              <a:t>。 </a:t>
            </a:r>
          </a:p>
        </p:txBody>
      </p:sp>
    </p:spTree>
    <p:extLst>
      <p:ext uri="{BB962C8B-B14F-4D97-AF65-F5344CB8AC3E}">
        <p14:creationId xmlns:p14="http://schemas.microsoft.com/office/powerpoint/2010/main" val="29110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3E29864-F1AA-48BD-BA9D-D93DC839659F}" type="datetime1">
              <a:rPr lang="zh-CN" altLang="en-US"/>
              <a:pPr>
                <a:defRPr/>
              </a:pPr>
              <a:t>2017/10/23</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E225F8-4B57-4A02-B346-CA298ABCEE02}" type="slidenum">
              <a:rPr lang="en-US" altLang="zh-CN" sz="1000" smtClean="0"/>
              <a:pPr>
                <a:spcBef>
                  <a:spcPct val="0"/>
                </a:spcBef>
                <a:buClrTx/>
                <a:buSzTx/>
                <a:buFontTx/>
                <a:buNone/>
              </a:pPr>
              <a:t>134</a:t>
            </a:fld>
            <a:endParaRPr lang="en-US" altLang="zh-CN" sz="1000" smtClean="0"/>
          </a:p>
        </p:txBody>
      </p:sp>
      <p:sp>
        <p:nvSpPr>
          <p:cNvPr id="74756" name="Rectangle 2"/>
          <p:cNvSpPr>
            <a:spLocks noGrp="1" noChangeArrowheads="1"/>
          </p:cNvSpPr>
          <p:nvPr>
            <p:ph type="title"/>
          </p:nvPr>
        </p:nvSpPr>
        <p:spPr>
          <a:xfrm>
            <a:off x="611560" y="980728"/>
            <a:ext cx="7772400" cy="738336"/>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相对约简</a:t>
            </a:r>
          </a:p>
        </p:txBody>
      </p:sp>
      <p:sp>
        <p:nvSpPr>
          <p:cNvPr id="74757" name="Text Box 4"/>
          <p:cNvSpPr txBox="1">
            <a:spLocks noChangeArrowheads="1"/>
          </p:cNvSpPr>
          <p:nvPr/>
        </p:nvSpPr>
        <p:spPr bwMode="auto">
          <a:xfrm>
            <a:off x="467544" y="236220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定义</a:t>
            </a:r>
            <a:r>
              <a:rPr lang="en-US" altLang="zh-CN" sz="2400" dirty="0">
                <a:latin typeface="Times New Roman" panose="02020603050405020304" pitchFamily="18" charset="0"/>
              </a:rPr>
              <a:t>10 S</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P</a:t>
            </a:r>
            <a:r>
              <a:rPr lang="zh-CN" altLang="en-US" sz="2400" b="0" dirty="0">
                <a:latin typeface="Times New Roman" panose="02020603050405020304" pitchFamily="18" charset="0"/>
              </a:rPr>
              <a:t>称为</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a:t>
            </a:r>
            <a:r>
              <a:rPr lang="en-US" altLang="zh-CN" sz="2400" dirty="0">
                <a:latin typeface="Times New Roman" panose="02020603050405020304" pitchFamily="18" charset="0"/>
              </a:rPr>
              <a:t>Q-</a:t>
            </a:r>
            <a:r>
              <a:rPr lang="zh-CN" altLang="en-US" sz="2400" dirty="0">
                <a:latin typeface="Times New Roman" panose="02020603050405020304" pitchFamily="18" charset="0"/>
              </a:rPr>
              <a:t>约简</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reduct</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当且仅当</a:t>
            </a:r>
            <a:r>
              <a:rPr lang="en-US" altLang="zh-CN" sz="2400" dirty="0">
                <a:latin typeface="Times New Roman" panose="02020603050405020304" pitchFamily="18" charset="0"/>
              </a:rPr>
              <a:t>S</a:t>
            </a:r>
            <a:r>
              <a:rPr lang="zh-CN" altLang="en-US" sz="2400" b="0" dirty="0">
                <a:latin typeface="Times New Roman" panose="02020603050405020304" pitchFamily="18" charset="0"/>
              </a:rPr>
              <a:t>是</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独立的子族集</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且</a:t>
            </a:r>
            <a:r>
              <a:rPr lang="en-US" altLang="zh-CN" sz="2400" b="0" i="1" dirty="0">
                <a:latin typeface="Times New Roman" panose="02020603050405020304" pitchFamily="18" charset="0"/>
              </a:rPr>
              <a:t>POS</a:t>
            </a:r>
            <a:r>
              <a:rPr lang="en-US" altLang="zh-CN" sz="2400" baseline="-30000" dirty="0">
                <a:latin typeface="Times New Roman" panose="02020603050405020304" pitchFamily="18" charset="0"/>
              </a:rPr>
              <a:t>S</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POS</a:t>
            </a:r>
            <a:r>
              <a:rPr lang="en-US" altLang="zh-CN" sz="2400" baseline="-300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；族集</a:t>
            </a:r>
            <a:r>
              <a:rPr lang="en-US" altLang="zh-CN" sz="2400" dirty="0">
                <a:latin typeface="Times New Roman" panose="02020603050405020304" pitchFamily="18" charset="0"/>
              </a:rPr>
              <a:t>P</a:t>
            </a:r>
            <a:r>
              <a:rPr lang="zh-CN" altLang="en-US" sz="2400" b="0" dirty="0">
                <a:latin typeface="Times New Roman" panose="02020603050405020304" pitchFamily="18" charset="0"/>
              </a:rPr>
              <a:t>中的所有</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不可省的初等关系的集合</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称为族集</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a:t>
            </a:r>
            <a:r>
              <a:rPr lang="en-US" altLang="zh-CN" sz="2400" dirty="0">
                <a:latin typeface="Times New Roman" panose="02020603050405020304" pitchFamily="18" charset="0"/>
              </a:rPr>
              <a:t>Q-</a:t>
            </a:r>
            <a:r>
              <a:rPr lang="zh-CN" altLang="en-US" sz="2400" dirty="0">
                <a:latin typeface="Times New Roman" panose="02020603050405020304" pitchFamily="18" charset="0"/>
              </a:rPr>
              <a:t>核</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-core)﹐</a:t>
            </a:r>
            <a:r>
              <a:rPr lang="zh-CN" altLang="en-US" sz="2400" b="0" dirty="0">
                <a:latin typeface="Times New Roman" panose="02020603050405020304" pitchFamily="18" charset="0"/>
              </a:rPr>
              <a:t>记作</a:t>
            </a:r>
            <a:r>
              <a:rPr lang="en-US" altLang="zh-CN" sz="2400" b="0" i="1" dirty="0">
                <a:latin typeface="Times New Roman" panose="02020603050405020304" pitchFamily="18" charset="0"/>
              </a:rPr>
              <a:t>CORE</a:t>
            </a:r>
            <a:r>
              <a:rPr lang="en-US" altLang="zh-CN" sz="2400" baseline="-300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a:t>
            </a:r>
          </a:p>
          <a:p>
            <a:pPr algn="just" eaLnBrk="1" hangingPunct="1">
              <a:spcBef>
                <a:spcPct val="10000"/>
              </a:spcBef>
              <a:buClrTx/>
              <a:buSzTx/>
              <a:buFont typeface="Wingdings" panose="05000000000000000000" pitchFamily="2" charset="2"/>
              <a:buNone/>
            </a:pPr>
            <a:endParaRPr lang="zh-CN" altLang="en-US" sz="2400" b="0" dirty="0">
              <a:latin typeface="Times New Roman" panose="02020603050405020304" pitchFamily="18" charset="0"/>
            </a:endParaRP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下面的定理是</a:t>
            </a:r>
            <a:r>
              <a:rPr lang="zh-CN" altLang="en-US" sz="2400" dirty="0">
                <a:latin typeface="Times New Roman" panose="02020603050405020304" pitchFamily="18" charset="0"/>
              </a:rPr>
              <a:t>定理</a:t>
            </a:r>
            <a:r>
              <a:rPr lang="en-US" altLang="zh-CN" sz="2400" dirty="0">
                <a:latin typeface="Times New Roman" panose="02020603050405020304" pitchFamily="18" charset="0"/>
              </a:rPr>
              <a:t>1</a:t>
            </a:r>
            <a:r>
              <a:rPr lang="zh-CN" altLang="en-US" sz="2400" b="0" dirty="0">
                <a:latin typeface="Times New Roman" panose="02020603050405020304" pitchFamily="18" charset="0"/>
              </a:rPr>
              <a:t>的拓广。</a:t>
            </a:r>
          </a:p>
          <a:p>
            <a:pPr algn="just" eaLnBrk="1" hangingPunct="1">
              <a:spcBef>
                <a:spcPct val="10000"/>
              </a:spcBef>
              <a:buClrTx/>
              <a:buSzTx/>
              <a:buFont typeface="Wingdings" panose="05000000000000000000" pitchFamily="2" charset="2"/>
              <a:buNone/>
            </a:pPr>
            <a:r>
              <a:rPr lang="zh-CN" altLang="en-US" sz="2400" dirty="0">
                <a:latin typeface="Times New Roman" panose="02020603050405020304" pitchFamily="18" charset="0"/>
              </a:rPr>
              <a:t>	定理</a:t>
            </a:r>
            <a:r>
              <a:rPr lang="en-US" altLang="zh-CN" sz="2400" dirty="0">
                <a:latin typeface="Times New Roman" panose="02020603050405020304" pitchFamily="18" charset="0"/>
              </a:rPr>
              <a:t>2 </a:t>
            </a:r>
            <a:r>
              <a:rPr lang="zh-CN" altLang="en-US" sz="2400" b="0" dirty="0">
                <a:latin typeface="Times New Roman" panose="02020603050405020304" pitchFamily="18" charset="0"/>
              </a:rPr>
              <a:t>族集</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核等于族集</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的所有</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约简的交集。即</a:t>
            </a:r>
          </a:p>
          <a:p>
            <a:pPr algn="just" eaLnBrk="1" hangingPunct="1">
              <a:spcBef>
                <a:spcPct val="10000"/>
              </a:spcBef>
              <a:buClrTx/>
              <a:buSzTx/>
              <a:buFont typeface="Wingdings" panose="05000000000000000000" pitchFamily="2" charset="2"/>
              <a:buNone/>
            </a:pPr>
            <a:r>
              <a:rPr lang="zh-CN" altLang="en-US" sz="2400" b="0" i="1" dirty="0">
                <a:latin typeface="Times New Roman" panose="02020603050405020304" pitchFamily="18" charset="0"/>
              </a:rPr>
              <a:t>	</a:t>
            </a:r>
            <a:r>
              <a:rPr lang="en-US" altLang="zh-CN" sz="2400" b="0" i="1" dirty="0">
                <a:latin typeface="Times New Roman" panose="02020603050405020304" pitchFamily="18" charset="0"/>
              </a:rPr>
              <a:t>CORE</a:t>
            </a:r>
            <a:r>
              <a:rPr lang="en-US" altLang="zh-CN" sz="2400" baseline="-300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RED</a:t>
            </a:r>
            <a:r>
              <a:rPr lang="en-US" altLang="zh-CN" sz="2400" baseline="-300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p>
          <a:p>
            <a:pPr algn="just"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其中</a:t>
            </a:r>
            <a:r>
              <a:rPr lang="en-US" altLang="zh-CN" sz="2400" b="0" dirty="0">
                <a:latin typeface="Times New Roman" panose="02020603050405020304" pitchFamily="18" charset="0"/>
              </a:rPr>
              <a:t>RED</a:t>
            </a:r>
            <a:r>
              <a:rPr lang="en-US" altLang="zh-CN" sz="2400" baseline="-300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是族集</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的所有</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约简的族集。</a:t>
            </a:r>
          </a:p>
          <a:p>
            <a:pPr algn="just" eaLnBrk="1" hangingPunct="1">
              <a:spcBef>
                <a:spcPct val="10000"/>
              </a:spcBef>
              <a:buClrTx/>
              <a:buSzTx/>
              <a:buFont typeface="Wingdings" panose="05000000000000000000" pitchFamily="2" charset="2"/>
              <a:buNone/>
            </a:pPr>
            <a:endParaRPr lang="en-US" altLang="zh-CN" sz="2400" b="0" dirty="0">
              <a:latin typeface="宋体" panose="02010600030101010101" pitchFamily="2" charset="-122"/>
            </a:endParaRPr>
          </a:p>
        </p:txBody>
      </p:sp>
    </p:spTree>
    <p:extLst>
      <p:ext uri="{BB962C8B-B14F-4D97-AF65-F5344CB8AC3E}">
        <p14:creationId xmlns:p14="http://schemas.microsoft.com/office/powerpoint/2010/main" val="117857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EABF764-9F14-4ED5-B028-AE599AC46204}" type="datetime1">
              <a:rPr lang="zh-CN" altLang="en-US"/>
              <a:pPr>
                <a:defRPr/>
              </a:pPr>
              <a:t>2017/10/23</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B65FC5-D896-411C-8CEE-DE94F684F4A0}" type="slidenum">
              <a:rPr lang="en-US" altLang="zh-CN" sz="1000" smtClean="0"/>
              <a:pPr>
                <a:spcBef>
                  <a:spcPct val="0"/>
                </a:spcBef>
                <a:buClrTx/>
                <a:buSzTx/>
                <a:buFontTx/>
                <a:buNone/>
              </a:pPr>
              <a:t>135</a:t>
            </a:fld>
            <a:endParaRPr lang="en-US" altLang="zh-CN" sz="1000" smtClean="0"/>
          </a:p>
        </p:txBody>
      </p:sp>
      <p:sp>
        <p:nvSpPr>
          <p:cNvPr id="76804" name="Rectangle 2"/>
          <p:cNvSpPr>
            <a:spLocks noGrp="1" noChangeArrowheads="1"/>
          </p:cNvSpPr>
          <p:nvPr>
            <p:ph type="title"/>
          </p:nvPr>
        </p:nvSpPr>
        <p:spPr>
          <a:xfrm>
            <a:off x="539552" y="980728"/>
            <a:ext cx="7772400" cy="666328"/>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知识的依赖性</a:t>
            </a:r>
          </a:p>
        </p:txBody>
      </p:sp>
      <p:sp>
        <p:nvSpPr>
          <p:cNvPr id="76805" name="Text Box 4"/>
          <p:cNvSpPr txBox="1">
            <a:spLocks noChangeArrowheads="1"/>
          </p:cNvSpPr>
          <p:nvPr/>
        </p:nvSpPr>
        <p:spPr bwMode="auto">
          <a:xfrm>
            <a:off x="611188" y="1970087"/>
            <a:ext cx="838200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b="0" dirty="0">
                <a:latin typeface="Times New Roman" panose="02020603050405020304" pitchFamily="18" charset="0"/>
              </a:rPr>
              <a:t>知识的依赖性可形式定义如下：</a:t>
            </a:r>
          </a:p>
          <a:p>
            <a:pPr algn="just" eaLnBrk="1" hangingPunct="1">
              <a:lnSpc>
                <a:spcPct val="120000"/>
              </a:lnSpc>
              <a:spcBef>
                <a:spcPct val="10000"/>
              </a:spcBef>
              <a:buClrTx/>
              <a:buSzTx/>
              <a:buFont typeface="Wingdings" panose="05000000000000000000" pitchFamily="2" charset="2"/>
              <a:buNone/>
            </a:pPr>
            <a:r>
              <a:rPr lang="zh-CN" altLang="en-US" sz="2400" dirty="0">
                <a:latin typeface="Times New Roman" panose="02020603050405020304" pitchFamily="18" charset="0"/>
              </a:rPr>
              <a:t>定义</a:t>
            </a:r>
            <a:r>
              <a:rPr lang="en-US" altLang="zh-CN" sz="2400" dirty="0">
                <a:latin typeface="Times New Roman" panose="02020603050405020304" pitchFamily="18" charset="0"/>
              </a:rPr>
              <a:t>11 </a:t>
            </a:r>
            <a:r>
              <a:rPr lang="zh-CN" altLang="en-US" sz="2400" b="0" dirty="0">
                <a:latin typeface="Times New Roman" panose="02020603050405020304" pitchFamily="18" charset="0"/>
              </a:rPr>
              <a:t>设</a:t>
            </a:r>
            <a:r>
              <a:rPr lang="en-US" altLang="zh-CN" sz="2400" dirty="0">
                <a:latin typeface="Times New Roman" panose="02020603050405020304" pitchFamily="18" charset="0"/>
              </a:rPr>
              <a:t>K</a:t>
            </a:r>
            <a:r>
              <a:rPr lang="en-US" altLang="zh-CN" sz="2400" b="0" dirty="0">
                <a:latin typeface="Times New Roman" panose="02020603050405020304" pitchFamily="18" charset="0"/>
              </a:rPr>
              <a:t>=(U, </a:t>
            </a:r>
            <a:r>
              <a:rPr lang="en-US" altLang="zh-CN" sz="2400" dirty="0">
                <a:latin typeface="Times New Roman" panose="02020603050405020304" pitchFamily="18" charset="0"/>
              </a:rPr>
              <a:t>R</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是一个近似空间，</a:t>
            </a:r>
            <a:r>
              <a:rPr lang="en-US" altLang="zh-CN" sz="2400" dirty="0">
                <a:latin typeface="Times New Roman" panose="02020603050405020304" pitchFamily="18" charset="0"/>
              </a:rPr>
              <a:t>P</a:t>
            </a:r>
            <a:r>
              <a:rPr lang="en-US" altLang="zh-CN" sz="2400" b="0" dirty="0">
                <a:latin typeface="Times New Roman" panose="02020603050405020304" pitchFamily="18" charset="0"/>
              </a:rPr>
              <a:t>, </a:t>
            </a:r>
            <a:r>
              <a:rPr lang="en-US" altLang="zh-CN" sz="2400" dirty="0">
                <a:latin typeface="Times New Roman" panose="02020603050405020304" pitchFamily="18" charset="0"/>
              </a:rPr>
              <a:t>Q</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R</a:t>
            </a:r>
            <a:r>
              <a:rPr lang="zh-CN" altLang="en-US" sz="2400" b="0" dirty="0">
                <a:latin typeface="Times New Roman" panose="02020603050405020304" pitchFamily="18" charset="0"/>
              </a:rPr>
              <a:t>。</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1) </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Q</a:t>
            </a:r>
            <a:r>
              <a:rPr lang="zh-CN" altLang="en-US" sz="2400" dirty="0">
                <a:latin typeface="Times New Roman" panose="02020603050405020304" pitchFamily="18" charset="0"/>
              </a:rPr>
              <a:t>依赖于</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或知识</a:t>
            </a:r>
            <a:r>
              <a:rPr lang="en-US" altLang="zh-CN" sz="2400" dirty="0">
                <a:latin typeface="Times New Roman" panose="02020603050405020304" pitchFamily="18" charset="0"/>
              </a:rPr>
              <a:t>P</a:t>
            </a:r>
            <a:r>
              <a:rPr lang="zh-CN" altLang="en-US" sz="2400" dirty="0">
                <a:latin typeface="Times New Roman" panose="02020603050405020304" pitchFamily="18" charset="0"/>
              </a:rPr>
              <a:t>可推导出</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Q</a:t>
            </a:r>
            <a:r>
              <a:rPr lang="zh-CN" altLang="en-US" sz="2400" b="0" dirty="0">
                <a:latin typeface="Times New Roman" panose="02020603050405020304" pitchFamily="18" charset="0"/>
              </a:rPr>
              <a:t>，当且仅当</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记作</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2) </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和知识</a:t>
            </a:r>
            <a:r>
              <a:rPr lang="en-US" altLang="zh-CN" sz="2400" dirty="0">
                <a:latin typeface="Times New Roman" panose="02020603050405020304" pitchFamily="18" charset="0"/>
              </a:rPr>
              <a:t>Q</a:t>
            </a:r>
            <a:r>
              <a:rPr lang="zh-CN" altLang="en-US" sz="2400" b="0" dirty="0">
                <a:latin typeface="Times New Roman" panose="02020603050405020304" pitchFamily="18" charset="0"/>
              </a:rPr>
              <a:t>是</a:t>
            </a:r>
            <a:r>
              <a:rPr lang="zh-CN" altLang="en-US" sz="2400" dirty="0">
                <a:latin typeface="Times New Roman" panose="02020603050405020304" pitchFamily="18" charset="0"/>
              </a:rPr>
              <a:t>等价的</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当且仅当</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且</a:t>
            </a:r>
            <a:r>
              <a:rPr lang="en-US" altLang="zh-CN" sz="2400" dirty="0">
                <a:latin typeface="Times New Roman" panose="02020603050405020304" pitchFamily="18" charset="0"/>
              </a:rPr>
              <a:t>Q</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即</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记作</a:t>
            </a:r>
            <a:r>
              <a:rPr lang="en-US" altLang="zh-CN" sz="2400" dirty="0">
                <a:latin typeface="Times New Roman" panose="02020603050405020304" pitchFamily="18" charset="0"/>
              </a:rPr>
              <a:t>P</a:t>
            </a:r>
            <a:r>
              <a:rPr lang="en-US" altLang="zh-CN" sz="2400" b="0" dirty="0">
                <a:latin typeface="Times New Roman" panose="02020603050405020304" pitchFamily="18" charset="0"/>
              </a:rPr>
              <a:t>= </a:t>
            </a:r>
            <a:r>
              <a:rPr lang="en-US" altLang="zh-CN" sz="2400" dirty="0">
                <a:latin typeface="Times New Roman" panose="02020603050405020304" pitchFamily="18" charset="0"/>
              </a:rPr>
              <a:t>Q</a:t>
            </a:r>
            <a:r>
              <a:rPr lang="zh-CN" altLang="en-US" sz="2400" b="0" dirty="0">
                <a:latin typeface="Times New Roman" panose="02020603050405020304" pitchFamily="18" charset="0"/>
              </a:rPr>
              <a:t>，明显地，</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当且仅当</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IND</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3) </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和知识</a:t>
            </a:r>
            <a:r>
              <a:rPr lang="en-US" altLang="zh-CN" sz="2400" dirty="0">
                <a:latin typeface="Times New Roman" panose="02020603050405020304" pitchFamily="18" charset="0"/>
              </a:rPr>
              <a:t>Q</a:t>
            </a:r>
            <a:r>
              <a:rPr lang="zh-CN" altLang="en-US" sz="2400" b="0" dirty="0">
                <a:latin typeface="Times New Roman" panose="02020603050405020304" pitchFamily="18" charset="0"/>
              </a:rPr>
              <a:t>是</a:t>
            </a:r>
            <a:r>
              <a:rPr lang="zh-CN" altLang="en-US" sz="2400" dirty="0">
                <a:latin typeface="Times New Roman" panose="02020603050405020304" pitchFamily="18" charset="0"/>
              </a:rPr>
              <a:t>独立的</a:t>
            </a:r>
            <a:r>
              <a:rPr lang="zh-CN" altLang="en-US" sz="2400" b="0" dirty="0">
                <a:latin typeface="Times New Roman" panose="02020603050405020304" pitchFamily="18" charset="0"/>
              </a:rPr>
              <a:t>，当且仅当</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且</a:t>
            </a:r>
            <a:r>
              <a:rPr lang="en-US" altLang="zh-CN" sz="2400" dirty="0">
                <a:latin typeface="Times New Roman" panose="02020603050405020304" pitchFamily="18" charset="0"/>
              </a:rPr>
              <a:t>Q</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P</a:t>
            </a:r>
            <a:r>
              <a:rPr lang="zh-CN" altLang="en-US" sz="2400" b="0" dirty="0">
                <a:latin typeface="Times New Roman" panose="02020603050405020304" pitchFamily="18" charset="0"/>
              </a:rPr>
              <a:t>均不成立，记作</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a:t>
            </a:r>
          </a:p>
          <a:p>
            <a:pPr algn="just" eaLnBrk="1" hangingPunct="1">
              <a:spcBef>
                <a:spcPct val="10000"/>
              </a:spcBef>
              <a:buClrTx/>
              <a:buSzTx/>
              <a:buFont typeface="Wingdings" panose="05000000000000000000" pitchFamily="2" charset="2"/>
              <a:buNone/>
            </a:pPr>
            <a:endParaRPr lang="en-US" altLang="zh-CN" sz="2400" b="0" dirty="0">
              <a:latin typeface="宋体" panose="02010600030101010101" pitchFamily="2" charset="-122"/>
            </a:endParaRPr>
          </a:p>
        </p:txBody>
      </p:sp>
    </p:spTree>
    <p:extLst>
      <p:ext uri="{BB962C8B-B14F-4D97-AF65-F5344CB8AC3E}">
        <p14:creationId xmlns:p14="http://schemas.microsoft.com/office/powerpoint/2010/main" val="97148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3179A26-6312-4E82-A91E-E98B5A1F5A9E}" type="datetime1">
              <a:rPr lang="zh-CN" altLang="en-US"/>
              <a:pPr>
                <a:defRPr/>
              </a:pPr>
              <a:t>2017/10/23</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B29C9F-C9DB-47D1-93E7-C29AB44B3B33}" type="slidenum">
              <a:rPr lang="en-US" altLang="zh-CN" sz="1000" smtClean="0"/>
              <a:pPr>
                <a:spcBef>
                  <a:spcPct val="0"/>
                </a:spcBef>
                <a:buClrTx/>
                <a:buSzTx/>
                <a:buFontTx/>
                <a:buNone/>
              </a:pPr>
              <a:t>136</a:t>
            </a:fld>
            <a:endParaRPr lang="en-US" altLang="zh-CN" sz="1000" smtClean="0"/>
          </a:p>
        </p:txBody>
      </p:sp>
      <p:sp>
        <p:nvSpPr>
          <p:cNvPr id="78852" name="Rectangle 2"/>
          <p:cNvSpPr>
            <a:spLocks noGrp="1" noChangeArrowheads="1"/>
          </p:cNvSpPr>
          <p:nvPr>
            <p:ph type="title"/>
          </p:nvPr>
        </p:nvSpPr>
        <p:spPr>
          <a:xfrm>
            <a:off x="683568" y="980728"/>
            <a:ext cx="7772400" cy="666328"/>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知识的依赖性</a:t>
            </a:r>
          </a:p>
        </p:txBody>
      </p:sp>
      <p:sp>
        <p:nvSpPr>
          <p:cNvPr id="78853" name="Text Box 4"/>
          <p:cNvSpPr txBox="1">
            <a:spLocks noChangeArrowheads="1"/>
          </p:cNvSpPr>
          <p:nvPr/>
        </p:nvSpPr>
        <p:spPr bwMode="auto">
          <a:xfrm>
            <a:off x="378768" y="1916832"/>
            <a:ext cx="876523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依赖性也可以是部分成立的</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也就是从知识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能推导出知识</a:t>
            </a:r>
            <a:r>
              <a:rPr lang="en-US" altLang="zh-CN" sz="2400" dirty="0">
                <a:latin typeface="Times New Roman" panose="02020603050405020304" pitchFamily="18" charset="0"/>
              </a:rPr>
              <a:t>Q</a:t>
            </a:r>
            <a:r>
              <a:rPr lang="zh-CN" altLang="en-US" sz="2400" b="0" dirty="0">
                <a:latin typeface="Times New Roman" panose="02020603050405020304" pitchFamily="18" charset="0"/>
              </a:rPr>
              <a:t>的一部分知识，或者说知识</a:t>
            </a:r>
            <a:r>
              <a:rPr lang="en-US" altLang="zh-CN" sz="2400" dirty="0">
                <a:latin typeface="Times New Roman" panose="02020603050405020304" pitchFamily="18" charset="0"/>
              </a:rPr>
              <a:t>Q</a:t>
            </a:r>
            <a:r>
              <a:rPr lang="zh-CN" altLang="en-US" sz="2400" b="0" dirty="0">
                <a:latin typeface="Times New Roman" panose="02020603050405020304" pitchFamily="18" charset="0"/>
              </a:rPr>
              <a:t>只有一部分依赖于知识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的。部分依赖性（部分可推导性）可以由知识的正区域来定义。现在我们形式地定义部分依赖性。</a:t>
            </a:r>
          </a:p>
          <a:p>
            <a:pPr eaLnBrk="1" hangingPunct="1">
              <a:lnSpc>
                <a:spcPct val="120000"/>
              </a:lnSpc>
              <a:spcBef>
                <a:spcPct val="10000"/>
              </a:spcBef>
              <a:buClrTx/>
              <a:buSzTx/>
              <a:buFont typeface="Wingdings" panose="05000000000000000000" pitchFamily="2" charset="2"/>
              <a:buNone/>
            </a:pPr>
            <a:r>
              <a:rPr lang="zh-CN" altLang="en-US" sz="2400" dirty="0">
                <a:latin typeface="Times New Roman" panose="02020603050405020304" pitchFamily="18" charset="0"/>
              </a:rPr>
              <a:t>定义</a:t>
            </a:r>
            <a:r>
              <a:rPr lang="en-US" altLang="zh-CN" sz="2400" dirty="0">
                <a:latin typeface="Times New Roman" panose="02020603050405020304" pitchFamily="18" charset="0"/>
              </a:rPr>
              <a:t>12 </a:t>
            </a:r>
            <a:r>
              <a:rPr lang="zh-CN" altLang="en-US" sz="2400" b="0" dirty="0">
                <a:latin typeface="Times New Roman" panose="02020603050405020304" pitchFamily="18" charset="0"/>
              </a:rPr>
              <a:t>设</a:t>
            </a:r>
            <a:r>
              <a:rPr lang="en-US" altLang="zh-CN" sz="2400" dirty="0">
                <a:latin typeface="Times New Roman" panose="02020603050405020304" pitchFamily="18" charset="0"/>
              </a:rPr>
              <a:t>K</a:t>
            </a:r>
            <a:r>
              <a:rPr lang="en-US" altLang="zh-CN" sz="2400" b="0" dirty="0">
                <a:latin typeface="Times New Roman" panose="02020603050405020304" pitchFamily="18" charset="0"/>
              </a:rPr>
              <a:t>=(U, </a:t>
            </a:r>
            <a:r>
              <a:rPr lang="en-US" altLang="zh-CN" sz="2400" dirty="0">
                <a:latin typeface="Times New Roman" panose="02020603050405020304" pitchFamily="18" charset="0"/>
              </a:rPr>
              <a:t>R</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是一个知识库</a:t>
            </a:r>
            <a:r>
              <a:rPr lang="en-US" altLang="zh-CN"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rPr>
              <a:t>, </a:t>
            </a:r>
            <a:r>
              <a:rPr lang="en-US" altLang="zh-CN" sz="2400" dirty="0">
                <a:latin typeface="Times New Roman" panose="02020603050405020304" pitchFamily="18" charset="0"/>
              </a:rPr>
              <a:t>Q</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R</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我们称</a:t>
            </a:r>
            <a:r>
              <a:rPr lang="zh-CN" altLang="en-US" sz="2400" dirty="0">
                <a:latin typeface="Times New Roman" panose="02020603050405020304" pitchFamily="18" charset="0"/>
              </a:rPr>
              <a:t>知识</a:t>
            </a:r>
            <a:r>
              <a:rPr lang="en-US" altLang="zh-CN" sz="2400" dirty="0">
                <a:latin typeface="Times New Roman" panose="02020603050405020304" pitchFamily="18" charset="0"/>
              </a:rPr>
              <a:t>Q</a:t>
            </a:r>
            <a:r>
              <a:rPr lang="zh-CN" altLang="en-US" sz="2400" dirty="0">
                <a:latin typeface="Times New Roman" panose="02020603050405020304" pitchFamily="18" charset="0"/>
              </a:rPr>
              <a:t>以依赖度</a:t>
            </a:r>
            <a:r>
              <a:rPr lang="en-US" altLang="zh-CN" sz="2400" b="0" i="1" dirty="0">
                <a:latin typeface="Times New Roman" panose="02020603050405020304" pitchFamily="18" charset="0"/>
              </a:rPr>
              <a:t>k</a:t>
            </a:r>
            <a:r>
              <a:rPr lang="en-US" altLang="zh-CN" sz="2400" b="0" dirty="0">
                <a:latin typeface="Times New Roman" panose="02020603050405020304" pitchFamily="18" charset="0"/>
              </a:rPr>
              <a:t>(0</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k</a:t>
            </a:r>
            <a:r>
              <a:rPr lang="en-US" altLang="zh-CN"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1)</a:t>
            </a:r>
            <a:r>
              <a:rPr lang="zh-CN" altLang="en-US" sz="2400" dirty="0">
                <a:latin typeface="Times New Roman" panose="02020603050405020304" pitchFamily="18" charset="0"/>
              </a:rPr>
              <a:t>依赖于知识</a:t>
            </a:r>
            <a:r>
              <a:rPr lang="en-US" altLang="zh-CN" sz="2400" dirty="0">
                <a:latin typeface="Times New Roman" panose="02020603050405020304" pitchFamily="18" charset="0"/>
              </a:rPr>
              <a:t>P</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记作</a:t>
            </a:r>
            <a:r>
              <a:rPr lang="en-US" altLang="zh-CN" sz="2400" dirty="0" err="1">
                <a:latin typeface="Times New Roman" panose="02020603050405020304" pitchFamily="18" charset="0"/>
              </a:rPr>
              <a:t>P</a:t>
            </a:r>
            <a:r>
              <a:rPr lang="en-US" altLang="zh-CN" sz="2400" b="0" dirty="0" err="1">
                <a:latin typeface="Times New Roman" panose="02020603050405020304" pitchFamily="18" charset="0"/>
                <a:sym typeface="Symbol" panose="05050102010706020507" pitchFamily="18" charset="2"/>
              </a:rPr>
              <a:t></a:t>
            </a:r>
            <a:r>
              <a:rPr lang="en-US" altLang="zh-CN" sz="2400" b="0" i="1" baseline="-30000" dirty="0" err="1">
                <a:latin typeface="Times New Roman" panose="02020603050405020304" pitchFamily="18" charset="0"/>
              </a:rPr>
              <a:t>k</a:t>
            </a:r>
            <a:r>
              <a:rPr lang="en-US" altLang="zh-CN" sz="2400" dirty="0" err="1">
                <a:latin typeface="Times New Roman" panose="02020603050405020304" pitchFamily="18" charset="0"/>
              </a:rPr>
              <a:t>Q</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当且仅当</a:t>
            </a:r>
          </a:p>
          <a:p>
            <a:pPr algn="just" eaLnBrk="1" hangingPunct="1">
              <a:lnSpc>
                <a:spcPct val="120000"/>
              </a:lnSpc>
              <a:spcBef>
                <a:spcPct val="10000"/>
              </a:spcBef>
              <a:buClrTx/>
              <a:buSzTx/>
              <a:buFont typeface="Wingdings" panose="05000000000000000000" pitchFamily="2" charset="2"/>
              <a:buNone/>
            </a:pPr>
            <a:r>
              <a:rPr lang="en-US" altLang="zh-CN" sz="2400" b="0" i="1" dirty="0">
                <a:latin typeface="Times New Roman" panose="02020603050405020304" pitchFamily="18" charset="0"/>
              </a:rPr>
              <a:t>k</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card</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POS</a:t>
            </a:r>
            <a:r>
              <a:rPr lang="en-US" altLang="zh-CN" sz="2400" baseline="-30000" dirty="0">
                <a:latin typeface="Times New Roman" panose="02020603050405020304" pitchFamily="18" charset="0"/>
              </a:rPr>
              <a:t>P</a:t>
            </a:r>
            <a:r>
              <a:rPr lang="en-US" altLang="zh-CN" sz="2400" b="0" dirty="0">
                <a:latin typeface="Times New Roman" panose="02020603050405020304" pitchFamily="18" charset="0"/>
              </a:rPr>
              <a:t>(</a:t>
            </a:r>
            <a:r>
              <a:rPr lang="en-US" altLang="zh-CN" sz="2400" dirty="0">
                <a:latin typeface="Times New Roman" panose="02020603050405020304" pitchFamily="18" charset="0"/>
              </a:rPr>
              <a:t>Q</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card</a:t>
            </a:r>
            <a:r>
              <a:rPr lang="en-US" altLang="zh-CN" sz="2400" b="0" dirty="0">
                <a:latin typeface="Times New Roman" panose="02020603050405020304" pitchFamily="18" charset="0"/>
              </a:rPr>
              <a:t>(U)                           (6.8)</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(1) </a:t>
            </a:r>
            <a:r>
              <a:rPr lang="en-US" altLang="zh-CN" sz="2400" b="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rPr>
              <a:t>若</a:t>
            </a:r>
            <a:r>
              <a:rPr lang="en-US" altLang="zh-CN" sz="2400" b="0" i="1" dirty="0">
                <a:latin typeface="Times New Roman" panose="02020603050405020304" pitchFamily="18" charset="0"/>
              </a:rPr>
              <a:t>k</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则称知识</a:t>
            </a:r>
            <a:r>
              <a:rPr lang="en-US" altLang="zh-CN" sz="2400" dirty="0">
                <a:latin typeface="Times New Roman" panose="02020603050405020304" pitchFamily="18" charset="0"/>
              </a:rPr>
              <a:t>Q</a:t>
            </a:r>
            <a:r>
              <a:rPr lang="zh-CN" altLang="en-US" sz="2400" dirty="0">
                <a:latin typeface="Times New Roman" panose="02020603050405020304" pitchFamily="18" charset="0"/>
              </a:rPr>
              <a:t>完全依赖于</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en-US" altLang="zh-CN" sz="2400" dirty="0">
                <a:latin typeface="Times New Roman" panose="02020603050405020304" pitchFamily="18" charset="0"/>
              </a:rPr>
              <a:t>Q</a:t>
            </a:r>
            <a:r>
              <a:rPr lang="zh-CN" altLang="en-US" sz="2400" b="0" dirty="0">
                <a:latin typeface="Times New Roman" panose="02020603050405020304" pitchFamily="18" charset="0"/>
              </a:rPr>
              <a:t>也记成</a:t>
            </a:r>
            <a:r>
              <a:rPr lang="en-US" altLang="zh-CN" sz="2400" dirty="0">
                <a:latin typeface="Times New Roman" panose="02020603050405020304" pitchFamily="18" charset="0"/>
              </a:rPr>
              <a:t>P</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Q</a:t>
            </a:r>
            <a:r>
              <a:rPr lang="zh-CN" altLang="en-US" sz="2400" b="0" dirty="0">
                <a:latin typeface="Times New Roman" panose="02020603050405020304" pitchFamily="18" charset="0"/>
              </a:rPr>
              <a:t>；</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(2) </a:t>
            </a:r>
            <a:r>
              <a:rPr lang="en-US" altLang="zh-CN" sz="2400" b="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0</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k</a:t>
            </a:r>
            <a:r>
              <a:rPr lang="en-US" altLang="zh-CN"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则称知识</a:t>
            </a:r>
            <a:r>
              <a:rPr lang="en-US" altLang="zh-CN" sz="2400" dirty="0">
                <a:latin typeface="Times New Roman" panose="02020603050405020304" pitchFamily="18" charset="0"/>
              </a:rPr>
              <a:t>Q</a:t>
            </a:r>
            <a:r>
              <a:rPr lang="zh-CN" altLang="en-US" sz="2400" dirty="0">
                <a:latin typeface="Times New Roman" panose="02020603050405020304" pitchFamily="18" charset="0"/>
              </a:rPr>
              <a:t>部分依赖于</a:t>
            </a:r>
            <a:r>
              <a:rPr lang="zh-CN" altLang="en-US" sz="2400" b="0" dirty="0">
                <a:latin typeface="Times New Roman" panose="02020603050405020304" pitchFamily="18" charset="0"/>
              </a:rPr>
              <a:t>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a:t>
            </a:r>
          </a:p>
          <a:p>
            <a:pPr eaLnBrk="1" hangingPunct="1">
              <a:lnSpc>
                <a:spcPct val="120000"/>
              </a:lnSpc>
              <a:spcBef>
                <a:spcPct val="10000"/>
              </a:spcBef>
              <a:buClrTx/>
              <a:buSzTx/>
              <a:buFont typeface="Wingdings" panose="05000000000000000000" pitchFamily="2" charset="2"/>
              <a:buNone/>
            </a:pPr>
            <a:r>
              <a:rPr lang="en-US" altLang="zh-CN" sz="2400" b="0" dirty="0">
                <a:latin typeface="Times New Roman" panose="02020603050405020304" pitchFamily="18" charset="0"/>
              </a:rPr>
              <a:t>(3) </a:t>
            </a:r>
            <a:r>
              <a:rPr lang="en-US" altLang="zh-CN" sz="2400" b="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rPr>
              <a:t>若</a:t>
            </a:r>
            <a:r>
              <a:rPr lang="en-US" altLang="zh-CN" sz="2400" b="0" i="1" dirty="0">
                <a:latin typeface="Times New Roman" panose="02020603050405020304" pitchFamily="18" charset="0"/>
              </a:rPr>
              <a:t>k</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则称知识</a:t>
            </a:r>
            <a:r>
              <a:rPr lang="en-US" altLang="zh-CN" sz="2400" dirty="0">
                <a:latin typeface="Times New Roman" panose="02020603050405020304" pitchFamily="18" charset="0"/>
              </a:rPr>
              <a:t>Q</a:t>
            </a:r>
            <a:r>
              <a:rPr lang="zh-CN" altLang="en-US" sz="2400" dirty="0">
                <a:latin typeface="Times New Roman" panose="02020603050405020304" pitchFamily="18" charset="0"/>
              </a:rPr>
              <a:t>完全独立于</a:t>
            </a:r>
            <a:r>
              <a:rPr lang="zh-CN" altLang="en-US" sz="2400" b="0" dirty="0">
                <a:latin typeface="Times New Roman" panose="02020603050405020304" pitchFamily="18" charset="0"/>
              </a:rPr>
              <a:t>与知识</a:t>
            </a:r>
            <a:r>
              <a:rPr lang="en-US" altLang="zh-CN" sz="2400" dirty="0">
                <a:latin typeface="Times New Roman" panose="02020603050405020304" pitchFamily="18" charset="0"/>
              </a:rPr>
              <a:t>P</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p:txBody>
      </p:sp>
    </p:spTree>
    <p:extLst>
      <p:ext uri="{BB962C8B-B14F-4D97-AF65-F5344CB8AC3E}">
        <p14:creationId xmlns:p14="http://schemas.microsoft.com/office/powerpoint/2010/main" val="535575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50EE946-1DA2-4431-858A-6ADFAF1335C4}" type="datetime1">
              <a:rPr lang="zh-CN" altLang="en-US"/>
              <a:pPr>
                <a:defRPr/>
              </a:pPr>
              <a:t>2017/10/23</a:t>
            </a:fld>
            <a:endParaRPr lang="en-US" altLang="zh-CN"/>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5294A3-2DD5-494D-911E-8E2D11380F62}" type="slidenum">
              <a:rPr lang="en-US" altLang="zh-CN" sz="1000" smtClean="0"/>
              <a:pPr>
                <a:spcBef>
                  <a:spcPct val="0"/>
                </a:spcBef>
                <a:buClrTx/>
                <a:buSzTx/>
                <a:buFontTx/>
                <a:buNone/>
              </a:pPr>
              <a:t>137</a:t>
            </a:fld>
            <a:endParaRPr lang="en-US" altLang="zh-CN" sz="1000" smtClean="0"/>
          </a:p>
        </p:txBody>
      </p:sp>
      <p:sp>
        <p:nvSpPr>
          <p:cNvPr id="80900" name="Rectangle 2"/>
          <p:cNvSpPr>
            <a:spLocks noGrp="1" noChangeArrowheads="1"/>
          </p:cNvSpPr>
          <p:nvPr>
            <p:ph type="title"/>
          </p:nvPr>
        </p:nvSpPr>
        <p:spPr>
          <a:xfrm>
            <a:off x="616105" y="980728"/>
            <a:ext cx="7772400" cy="666328"/>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决策表的约简</a:t>
            </a:r>
          </a:p>
        </p:txBody>
      </p:sp>
      <p:sp>
        <p:nvSpPr>
          <p:cNvPr id="80901" name="Text Box 4"/>
          <p:cNvSpPr txBox="1">
            <a:spLocks noChangeArrowheads="1"/>
          </p:cNvSpPr>
          <p:nvPr/>
        </p:nvSpPr>
        <p:spPr bwMode="auto">
          <a:xfrm>
            <a:off x="322418" y="2199898"/>
            <a:ext cx="8359775" cy="409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10000"/>
              </a:spcBef>
              <a:buClr>
                <a:srgbClr val="2707AD"/>
              </a:buClr>
              <a:buSzTx/>
            </a:pPr>
            <a:r>
              <a:rPr lang="zh-CN" altLang="en-US" sz="2400" b="0" dirty="0" smtClean="0">
                <a:latin typeface="宋体" panose="02010600030101010101" pitchFamily="2" charset="-122"/>
              </a:rPr>
              <a:t>决策表</a:t>
            </a:r>
            <a:r>
              <a:rPr lang="zh-CN" altLang="en-US" sz="2400" b="0" dirty="0">
                <a:latin typeface="宋体" panose="02010600030101010101" pitchFamily="2" charset="-122"/>
              </a:rPr>
              <a:t>是一类特殊而重要的知识表达系统，它指当满足某些条件时，决策（行为）应当怎样进行。多数决策问题都可以用决策表形式来表示，这一工具在决策应用中起着重要的作用。</a:t>
            </a:r>
          </a:p>
          <a:p>
            <a:pPr algn="just" eaLnBrk="1" hangingPunct="1">
              <a:lnSpc>
                <a:spcPct val="120000"/>
              </a:lnSpc>
              <a:spcBef>
                <a:spcPct val="10000"/>
              </a:spcBef>
              <a:buClr>
                <a:srgbClr val="2707AD"/>
              </a:buClr>
              <a:buSzTx/>
            </a:pPr>
            <a:r>
              <a:rPr lang="zh-CN" altLang="en-US" sz="2400" b="0" dirty="0">
                <a:latin typeface="宋体" panose="02010600030101010101" pitchFamily="2" charset="-122"/>
              </a:rPr>
              <a:t>决策表可以定义如下：</a:t>
            </a:r>
          </a:p>
          <a:p>
            <a:pPr eaLnBrk="1" hangingPunct="1">
              <a:lnSpc>
                <a:spcPct val="120000"/>
              </a:lnSpc>
              <a:spcBef>
                <a:spcPct val="10000"/>
              </a:spcBef>
              <a:buClrTx/>
              <a:buSzTx/>
              <a:buFont typeface="Wingdings" panose="05000000000000000000" pitchFamily="2" charset="2"/>
              <a:buNone/>
            </a:pPr>
            <a:r>
              <a:rPr lang="zh-CN" altLang="en-US" sz="2400" b="0" i="1" dirty="0">
                <a:latin typeface="宋体" panose="02010600030101010101" pitchFamily="2" charset="-122"/>
              </a:rPr>
              <a:t>   </a:t>
            </a:r>
            <a:r>
              <a:rPr lang="en-US" altLang="zh-CN" sz="2400" b="0" i="1" dirty="0">
                <a:latin typeface="宋体" panose="02010600030101010101" pitchFamily="2" charset="-122"/>
              </a:rPr>
              <a:t>S</a:t>
            </a:r>
            <a:r>
              <a:rPr lang="en-US" altLang="zh-CN" sz="2400" b="0" dirty="0">
                <a:latin typeface="宋体" panose="02010600030101010101" pitchFamily="2" charset="-122"/>
              </a:rPr>
              <a:t>=(</a:t>
            </a:r>
            <a:r>
              <a:rPr lang="en-US" altLang="zh-CN" sz="2400" b="0" i="1" dirty="0">
                <a:latin typeface="宋体" panose="02010600030101010101" pitchFamily="2" charset="-122"/>
              </a:rPr>
              <a:t>U</a:t>
            </a:r>
            <a:r>
              <a:rPr lang="en-US" altLang="zh-CN" sz="2400" b="0" dirty="0">
                <a:latin typeface="宋体" panose="02010600030101010101" pitchFamily="2" charset="-122"/>
              </a:rPr>
              <a:t>, </a:t>
            </a:r>
            <a:r>
              <a:rPr lang="en-US" altLang="zh-CN" sz="2400" b="0" i="1" dirty="0">
                <a:latin typeface="宋体" panose="02010600030101010101" pitchFamily="2" charset="-122"/>
              </a:rPr>
              <a:t>A</a:t>
            </a:r>
            <a:r>
              <a:rPr lang="en-US" altLang="zh-CN" sz="2400" b="0" dirty="0">
                <a:latin typeface="宋体" panose="02010600030101010101" pitchFamily="2" charset="-122"/>
              </a:rPr>
              <a:t>)</a:t>
            </a:r>
            <a:r>
              <a:rPr lang="zh-CN" altLang="en-US" sz="2400" b="0" dirty="0">
                <a:latin typeface="宋体" panose="02010600030101010101" pitchFamily="2" charset="-122"/>
              </a:rPr>
              <a:t>为一信息系统，且</a:t>
            </a:r>
            <a:r>
              <a:rPr lang="en-US" altLang="zh-CN" sz="2400" b="0" i="1" dirty="0">
                <a:latin typeface="宋体" panose="02010600030101010101" pitchFamily="2" charset="-122"/>
              </a:rPr>
              <a:t>C</a:t>
            </a:r>
            <a:r>
              <a:rPr lang="en-US" altLang="zh-CN" sz="2400" b="0" dirty="0">
                <a:latin typeface="宋体" panose="02010600030101010101" pitchFamily="2" charset="-122"/>
              </a:rPr>
              <a:t>,</a:t>
            </a:r>
            <a:r>
              <a:rPr lang="en-US" altLang="zh-CN" sz="2400" b="0" i="1" dirty="0">
                <a:latin typeface="宋体" panose="02010600030101010101" pitchFamily="2" charset="-122"/>
              </a:rPr>
              <a:t> D</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rPr>
              <a:t>A</a:t>
            </a:r>
            <a:r>
              <a:rPr lang="zh-CN" altLang="en-US" sz="2400" b="0" dirty="0">
                <a:latin typeface="宋体" panose="02010600030101010101" pitchFamily="2" charset="-122"/>
              </a:rPr>
              <a:t>是两个属性子集，分别称为条件属性和决策属性，且</a:t>
            </a:r>
            <a:r>
              <a:rPr lang="en-US" altLang="zh-CN" sz="2400" b="0" i="1" dirty="0">
                <a:latin typeface="宋体" panose="02010600030101010101" pitchFamily="2" charset="-122"/>
              </a:rPr>
              <a:t>C</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D</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A</a:t>
            </a:r>
            <a:r>
              <a:rPr lang="zh-CN" altLang="en-US"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C</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D</a:t>
            </a:r>
            <a:r>
              <a:rPr lang="en-US" altLang="zh-CN" sz="2400" b="0" dirty="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，则该信息系统称为</a:t>
            </a:r>
            <a:r>
              <a:rPr lang="zh-CN" altLang="en-US" sz="2400" b="0" dirty="0">
                <a:latin typeface="宋体" panose="02010600030101010101" pitchFamily="2" charset="-122"/>
              </a:rPr>
              <a:t>决策表，记作</a:t>
            </a:r>
            <a:r>
              <a:rPr lang="en-US" altLang="zh-CN" sz="2400" b="0" i="1" dirty="0">
                <a:latin typeface="宋体" panose="02010600030101010101" pitchFamily="2" charset="-122"/>
              </a:rPr>
              <a:t>T</a:t>
            </a:r>
            <a:r>
              <a:rPr lang="en-US" altLang="zh-CN" sz="2400" b="0" dirty="0">
                <a:latin typeface="宋体" panose="02010600030101010101" pitchFamily="2" charset="-122"/>
              </a:rPr>
              <a:t>=(</a:t>
            </a:r>
            <a:r>
              <a:rPr lang="en-US" altLang="zh-CN" sz="2400" b="0" i="1" dirty="0">
                <a:latin typeface="宋体" panose="02010600030101010101" pitchFamily="2" charset="-122"/>
              </a:rPr>
              <a:t>U</a:t>
            </a:r>
            <a:r>
              <a:rPr lang="en-US" altLang="zh-CN" sz="2400" b="0" dirty="0">
                <a:latin typeface="宋体" panose="02010600030101010101" pitchFamily="2" charset="-122"/>
              </a:rPr>
              <a:t>,</a:t>
            </a:r>
            <a:r>
              <a:rPr lang="en-US" altLang="zh-CN" sz="2400" b="0" i="1" dirty="0">
                <a:latin typeface="宋体" panose="02010600030101010101" pitchFamily="2" charset="-122"/>
              </a:rPr>
              <a:t> A</a:t>
            </a:r>
            <a:r>
              <a:rPr lang="en-US" altLang="zh-CN" sz="2400" b="0" dirty="0">
                <a:latin typeface="宋体" panose="02010600030101010101" pitchFamily="2" charset="-122"/>
              </a:rPr>
              <a:t>, </a:t>
            </a:r>
            <a:r>
              <a:rPr lang="en-US" altLang="zh-CN" sz="2400" b="0" i="1" dirty="0">
                <a:latin typeface="宋体" panose="02010600030101010101" pitchFamily="2" charset="-122"/>
              </a:rPr>
              <a:t>C</a:t>
            </a:r>
            <a:r>
              <a:rPr lang="en-US" altLang="zh-CN" sz="2400" b="0" dirty="0">
                <a:latin typeface="宋体" panose="02010600030101010101" pitchFamily="2" charset="-122"/>
              </a:rPr>
              <a:t>, </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宋体" panose="02010600030101010101" pitchFamily="2" charset="-122"/>
              </a:rPr>
              <a:t>或简称</a:t>
            </a:r>
            <a:r>
              <a:rPr lang="en-US" altLang="zh-CN" sz="2400" b="0" i="1" dirty="0">
                <a:latin typeface="宋体" panose="02010600030101010101" pitchFamily="2" charset="-122"/>
              </a:rPr>
              <a:t>CD</a:t>
            </a:r>
            <a:r>
              <a:rPr lang="zh-CN" altLang="en-US" sz="2400" b="0" dirty="0">
                <a:latin typeface="宋体" panose="02010600030101010101" pitchFamily="2" charset="-122"/>
              </a:rPr>
              <a:t>决策表。关系</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b="0" i="1" dirty="0">
                <a:latin typeface="宋体" panose="02010600030101010101" pitchFamily="2" charset="-122"/>
              </a:rPr>
              <a:t>C</a:t>
            </a:r>
            <a:r>
              <a:rPr lang="en-US" altLang="zh-CN" sz="2400" b="0" dirty="0">
                <a:latin typeface="宋体" panose="02010600030101010101" pitchFamily="2" charset="-122"/>
              </a:rPr>
              <a:t>)</a:t>
            </a:r>
            <a:r>
              <a:rPr lang="zh-CN" altLang="en-US" sz="2400" b="0" dirty="0">
                <a:latin typeface="宋体" panose="02010600030101010101" pitchFamily="2" charset="-122"/>
              </a:rPr>
              <a:t>和关系</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宋体" panose="02010600030101010101" pitchFamily="2" charset="-122"/>
              </a:rPr>
              <a:t>的等价类分别称为条件类和决策类。 </a:t>
            </a:r>
          </a:p>
        </p:txBody>
      </p:sp>
    </p:spTree>
    <p:extLst>
      <p:ext uri="{BB962C8B-B14F-4D97-AF65-F5344CB8AC3E}">
        <p14:creationId xmlns:p14="http://schemas.microsoft.com/office/powerpoint/2010/main" val="2507494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日期占位符 3"/>
          <p:cNvSpPr>
            <a:spLocks noGrp="1"/>
          </p:cNvSpPr>
          <p:nvPr>
            <p:ph type="dt" sz="quarter" idx="10"/>
          </p:nvPr>
        </p:nvSpPr>
        <p:spPr/>
        <p:txBody>
          <a:bodyPr/>
          <a:lstStyle/>
          <a:p>
            <a:pPr>
              <a:defRPr/>
            </a:pPr>
            <a:fld id="{8747C106-1169-4B7F-98C2-24B201C21A33}" type="datetime1">
              <a:rPr lang="zh-CN" altLang="en-US"/>
              <a:pPr>
                <a:defRPr/>
              </a:pPr>
              <a:t>2017/10/23</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5BD2BE-2288-4C51-806B-9B710C9F96A1}" type="slidenum">
              <a:rPr lang="en-US" altLang="zh-CN" sz="1000" smtClean="0"/>
              <a:pPr>
                <a:spcBef>
                  <a:spcPct val="0"/>
                </a:spcBef>
                <a:buClrTx/>
                <a:buSzTx/>
                <a:buFontTx/>
                <a:buNone/>
              </a:pPr>
              <a:t>138</a:t>
            </a:fld>
            <a:endParaRPr lang="en-US" altLang="zh-CN" sz="1000" smtClean="0"/>
          </a:p>
        </p:txBody>
      </p:sp>
      <p:grpSp>
        <p:nvGrpSpPr>
          <p:cNvPr id="82948" name="Group 279"/>
          <p:cNvGrpSpPr>
            <a:grpSpLocks/>
          </p:cNvGrpSpPr>
          <p:nvPr/>
        </p:nvGrpSpPr>
        <p:grpSpPr bwMode="auto">
          <a:xfrm>
            <a:off x="1077913" y="2236788"/>
            <a:ext cx="6553200" cy="2971800"/>
            <a:chOff x="-3" y="-3"/>
            <a:chExt cx="2748" cy="2694"/>
          </a:xfrm>
        </p:grpSpPr>
        <p:grpSp>
          <p:nvGrpSpPr>
            <p:cNvPr id="82952" name="Group 277"/>
            <p:cNvGrpSpPr>
              <a:grpSpLocks/>
            </p:cNvGrpSpPr>
            <p:nvPr/>
          </p:nvGrpSpPr>
          <p:grpSpPr bwMode="auto">
            <a:xfrm>
              <a:off x="0" y="0"/>
              <a:ext cx="2742" cy="2688"/>
              <a:chOff x="0" y="0"/>
              <a:chExt cx="2742" cy="2688"/>
            </a:xfrm>
          </p:grpSpPr>
          <p:grpSp>
            <p:nvGrpSpPr>
              <p:cNvPr id="82954" name="Group 208"/>
              <p:cNvGrpSpPr>
                <a:grpSpLocks/>
              </p:cNvGrpSpPr>
              <p:nvPr/>
            </p:nvGrpSpPr>
            <p:grpSpPr bwMode="auto">
              <a:xfrm>
                <a:off x="0" y="0"/>
                <a:ext cx="462" cy="384"/>
                <a:chOff x="0" y="0"/>
                <a:chExt cx="462" cy="384"/>
              </a:xfrm>
            </p:grpSpPr>
            <p:sp>
              <p:nvSpPr>
                <p:cNvPr id="83057" name="Rectangle 172"/>
                <p:cNvSpPr>
                  <a:spLocks noChangeArrowheads="1"/>
                </p:cNvSpPr>
                <p:nvPr/>
              </p:nvSpPr>
              <p:spPr bwMode="auto">
                <a:xfrm>
                  <a:off x="43" y="0"/>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83058" name="Rectangle 207"/>
                <p:cNvSpPr>
                  <a:spLocks noChangeArrowheads="1"/>
                </p:cNvSpPr>
                <p:nvPr/>
              </p:nvSpPr>
              <p:spPr bwMode="auto">
                <a:xfrm>
                  <a:off x="0" y="0"/>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55" name="Group 210"/>
              <p:cNvGrpSpPr>
                <a:grpSpLocks/>
              </p:cNvGrpSpPr>
              <p:nvPr/>
            </p:nvGrpSpPr>
            <p:grpSpPr bwMode="auto">
              <a:xfrm>
                <a:off x="462" y="0"/>
                <a:ext cx="570" cy="384"/>
                <a:chOff x="462" y="0"/>
                <a:chExt cx="570" cy="384"/>
              </a:xfrm>
            </p:grpSpPr>
            <p:sp>
              <p:nvSpPr>
                <p:cNvPr id="83055" name="Rectangle 173"/>
                <p:cNvSpPr>
                  <a:spLocks noChangeArrowheads="1"/>
                </p:cNvSpPr>
                <p:nvPr/>
              </p:nvSpPr>
              <p:spPr bwMode="auto">
                <a:xfrm>
                  <a:off x="50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身高</a:t>
                  </a:r>
                </a:p>
              </p:txBody>
            </p:sp>
            <p:sp>
              <p:nvSpPr>
                <p:cNvPr id="83056" name="Rectangle 209"/>
                <p:cNvSpPr>
                  <a:spLocks noChangeArrowheads="1"/>
                </p:cNvSpPr>
                <p:nvPr/>
              </p:nvSpPr>
              <p:spPr bwMode="auto">
                <a:xfrm>
                  <a:off x="46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56" name="Group 212"/>
              <p:cNvGrpSpPr>
                <a:grpSpLocks/>
              </p:cNvGrpSpPr>
              <p:nvPr/>
            </p:nvGrpSpPr>
            <p:grpSpPr bwMode="auto">
              <a:xfrm>
                <a:off x="1032" y="0"/>
                <a:ext cx="570" cy="384"/>
                <a:chOff x="1032" y="0"/>
                <a:chExt cx="570" cy="384"/>
              </a:xfrm>
            </p:grpSpPr>
            <p:sp>
              <p:nvSpPr>
                <p:cNvPr id="83053" name="Rectangle 174"/>
                <p:cNvSpPr>
                  <a:spLocks noChangeArrowheads="1"/>
                </p:cNvSpPr>
                <p:nvPr/>
              </p:nvSpPr>
              <p:spPr bwMode="auto">
                <a:xfrm>
                  <a:off x="107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性别</a:t>
                  </a:r>
                </a:p>
                <a:p>
                  <a:pPr algn="ctr">
                    <a:spcBef>
                      <a:spcPct val="0"/>
                    </a:spcBef>
                    <a:buClrTx/>
                    <a:buSzTx/>
                    <a:buFontTx/>
                    <a:buNone/>
                  </a:pPr>
                  <a:endParaRPr lang="en-US" altLang="zh-CN" sz="2400" b="0">
                    <a:latin typeface="Times New Roman" panose="02020603050405020304" pitchFamily="18" charset="0"/>
                  </a:endParaRPr>
                </a:p>
              </p:txBody>
            </p:sp>
            <p:sp>
              <p:nvSpPr>
                <p:cNvPr id="83054" name="Rectangle 211"/>
                <p:cNvSpPr>
                  <a:spLocks noChangeArrowheads="1"/>
                </p:cNvSpPr>
                <p:nvPr/>
              </p:nvSpPr>
              <p:spPr bwMode="auto">
                <a:xfrm>
                  <a:off x="103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57" name="Group 214"/>
              <p:cNvGrpSpPr>
                <a:grpSpLocks/>
              </p:cNvGrpSpPr>
              <p:nvPr/>
            </p:nvGrpSpPr>
            <p:grpSpPr bwMode="auto">
              <a:xfrm>
                <a:off x="1602" y="0"/>
                <a:ext cx="570" cy="384"/>
                <a:chOff x="1602" y="0"/>
                <a:chExt cx="570" cy="384"/>
              </a:xfrm>
            </p:grpSpPr>
            <p:sp>
              <p:nvSpPr>
                <p:cNvPr id="83051" name="Rectangle 175"/>
                <p:cNvSpPr>
                  <a:spLocks noChangeArrowheads="1"/>
                </p:cNvSpPr>
                <p:nvPr/>
              </p:nvSpPr>
              <p:spPr bwMode="auto">
                <a:xfrm>
                  <a:off x="164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视力</a:t>
                  </a:r>
                </a:p>
                <a:p>
                  <a:pPr algn="ctr">
                    <a:spcBef>
                      <a:spcPct val="0"/>
                    </a:spcBef>
                    <a:buClrTx/>
                    <a:buSzTx/>
                    <a:buFontTx/>
                    <a:buNone/>
                  </a:pPr>
                  <a:endParaRPr lang="en-US" altLang="zh-CN" sz="2400" b="0">
                    <a:latin typeface="Times New Roman" panose="02020603050405020304" pitchFamily="18" charset="0"/>
                  </a:endParaRPr>
                </a:p>
              </p:txBody>
            </p:sp>
            <p:sp>
              <p:nvSpPr>
                <p:cNvPr id="83052" name="Rectangle 213"/>
                <p:cNvSpPr>
                  <a:spLocks noChangeArrowheads="1"/>
                </p:cNvSpPr>
                <p:nvPr/>
              </p:nvSpPr>
              <p:spPr bwMode="auto">
                <a:xfrm>
                  <a:off x="160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58" name="Group 216"/>
              <p:cNvGrpSpPr>
                <a:grpSpLocks/>
              </p:cNvGrpSpPr>
              <p:nvPr/>
            </p:nvGrpSpPr>
            <p:grpSpPr bwMode="auto">
              <a:xfrm>
                <a:off x="2172" y="0"/>
                <a:ext cx="570" cy="384"/>
                <a:chOff x="2172" y="0"/>
                <a:chExt cx="570" cy="384"/>
              </a:xfrm>
            </p:grpSpPr>
            <p:sp>
              <p:nvSpPr>
                <p:cNvPr id="83049" name="Rectangle 176"/>
                <p:cNvSpPr>
                  <a:spLocks noChangeArrowheads="1"/>
                </p:cNvSpPr>
                <p:nvPr/>
              </p:nvSpPr>
              <p:spPr bwMode="auto">
                <a:xfrm>
                  <a:off x="221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录取</a:t>
                  </a:r>
                </a:p>
              </p:txBody>
            </p:sp>
            <p:sp>
              <p:nvSpPr>
                <p:cNvPr id="83050" name="Rectangle 215"/>
                <p:cNvSpPr>
                  <a:spLocks noChangeArrowheads="1"/>
                </p:cNvSpPr>
                <p:nvPr/>
              </p:nvSpPr>
              <p:spPr bwMode="auto">
                <a:xfrm>
                  <a:off x="217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59" name="Group 218"/>
              <p:cNvGrpSpPr>
                <a:grpSpLocks/>
              </p:cNvGrpSpPr>
              <p:nvPr/>
            </p:nvGrpSpPr>
            <p:grpSpPr bwMode="auto">
              <a:xfrm>
                <a:off x="0" y="384"/>
                <a:ext cx="462" cy="384"/>
                <a:chOff x="0" y="384"/>
                <a:chExt cx="462" cy="384"/>
              </a:xfrm>
            </p:grpSpPr>
            <p:sp>
              <p:nvSpPr>
                <p:cNvPr id="83047" name="Rectangle 177"/>
                <p:cNvSpPr>
                  <a:spLocks noChangeArrowheads="1"/>
                </p:cNvSpPr>
                <p:nvPr/>
              </p:nvSpPr>
              <p:spPr bwMode="auto">
                <a:xfrm>
                  <a:off x="43" y="384"/>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1</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3048" name="Rectangle 217"/>
                <p:cNvSpPr>
                  <a:spLocks noChangeArrowheads="1"/>
                </p:cNvSpPr>
                <p:nvPr/>
              </p:nvSpPr>
              <p:spPr bwMode="auto">
                <a:xfrm>
                  <a:off x="0" y="384"/>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0" name="Group 220"/>
              <p:cNvGrpSpPr>
                <a:grpSpLocks/>
              </p:cNvGrpSpPr>
              <p:nvPr/>
            </p:nvGrpSpPr>
            <p:grpSpPr bwMode="auto">
              <a:xfrm>
                <a:off x="462" y="384"/>
                <a:ext cx="570" cy="384"/>
                <a:chOff x="462" y="384"/>
                <a:chExt cx="570" cy="384"/>
              </a:xfrm>
            </p:grpSpPr>
            <p:sp>
              <p:nvSpPr>
                <p:cNvPr id="83045" name="Rectangle 178"/>
                <p:cNvSpPr>
                  <a:spLocks noChangeArrowheads="1"/>
                </p:cNvSpPr>
                <p:nvPr/>
              </p:nvSpPr>
              <p:spPr bwMode="auto">
                <a:xfrm>
                  <a:off x="50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高</a:t>
                  </a:r>
                </a:p>
                <a:p>
                  <a:pPr algn="ctr">
                    <a:spcBef>
                      <a:spcPct val="0"/>
                    </a:spcBef>
                    <a:buClrTx/>
                    <a:buSzTx/>
                    <a:buFontTx/>
                    <a:buNone/>
                  </a:pPr>
                  <a:endParaRPr lang="en-US" altLang="zh-CN" sz="2400" b="0">
                    <a:latin typeface="Times New Roman" panose="02020603050405020304" pitchFamily="18" charset="0"/>
                  </a:endParaRPr>
                </a:p>
              </p:txBody>
            </p:sp>
            <p:sp>
              <p:nvSpPr>
                <p:cNvPr id="83046" name="Rectangle 219"/>
                <p:cNvSpPr>
                  <a:spLocks noChangeArrowheads="1"/>
                </p:cNvSpPr>
                <p:nvPr/>
              </p:nvSpPr>
              <p:spPr bwMode="auto">
                <a:xfrm>
                  <a:off x="46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1" name="Group 222"/>
              <p:cNvGrpSpPr>
                <a:grpSpLocks/>
              </p:cNvGrpSpPr>
              <p:nvPr/>
            </p:nvGrpSpPr>
            <p:grpSpPr bwMode="auto">
              <a:xfrm>
                <a:off x="1032" y="384"/>
                <a:ext cx="570" cy="384"/>
                <a:chOff x="1032" y="384"/>
                <a:chExt cx="570" cy="384"/>
              </a:xfrm>
            </p:grpSpPr>
            <p:sp>
              <p:nvSpPr>
                <p:cNvPr id="83043" name="Rectangle 179"/>
                <p:cNvSpPr>
                  <a:spLocks noChangeArrowheads="1"/>
                </p:cNvSpPr>
                <p:nvPr/>
              </p:nvSpPr>
              <p:spPr bwMode="auto">
                <a:xfrm>
                  <a:off x="107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男</a:t>
                  </a:r>
                </a:p>
                <a:p>
                  <a:pPr algn="ctr">
                    <a:spcBef>
                      <a:spcPct val="0"/>
                    </a:spcBef>
                    <a:buClrTx/>
                    <a:buSzTx/>
                    <a:buFontTx/>
                    <a:buNone/>
                  </a:pPr>
                  <a:endParaRPr lang="en-US" altLang="zh-CN" sz="2400" b="0">
                    <a:latin typeface="Times New Roman" panose="02020603050405020304" pitchFamily="18" charset="0"/>
                  </a:endParaRPr>
                </a:p>
              </p:txBody>
            </p:sp>
            <p:sp>
              <p:nvSpPr>
                <p:cNvPr id="83044" name="Rectangle 221"/>
                <p:cNvSpPr>
                  <a:spLocks noChangeArrowheads="1"/>
                </p:cNvSpPr>
                <p:nvPr/>
              </p:nvSpPr>
              <p:spPr bwMode="auto">
                <a:xfrm>
                  <a:off x="103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2" name="Group 224"/>
              <p:cNvGrpSpPr>
                <a:grpSpLocks/>
              </p:cNvGrpSpPr>
              <p:nvPr/>
            </p:nvGrpSpPr>
            <p:grpSpPr bwMode="auto">
              <a:xfrm>
                <a:off x="1602" y="384"/>
                <a:ext cx="570" cy="384"/>
                <a:chOff x="1602" y="384"/>
                <a:chExt cx="570" cy="384"/>
              </a:xfrm>
            </p:grpSpPr>
            <p:sp>
              <p:nvSpPr>
                <p:cNvPr id="83041" name="Rectangle 180"/>
                <p:cNvSpPr>
                  <a:spLocks noChangeArrowheads="1"/>
                </p:cNvSpPr>
                <p:nvPr/>
              </p:nvSpPr>
              <p:spPr bwMode="auto">
                <a:xfrm>
                  <a:off x="164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差</a:t>
                  </a:r>
                </a:p>
                <a:p>
                  <a:pPr algn="ctr">
                    <a:spcBef>
                      <a:spcPct val="0"/>
                    </a:spcBef>
                    <a:buClrTx/>
                    <a:buSzTx/>
                    <a:buFontTx/>
                    <a:buNone/>
                  </a:pPr>
                  <a:endParaRPr lang="en-US" altLang="zh-CN" sz="2400" b="0">
                    <a:latin typeface="Times New Roman" panose="02020603050405020304" pitchFamily="18" charset="0"/>
                  </a:endParaRPr>
                </a:p>
              </p:txBody>
            </p:sp>
            <p:sp>
              <p:nvSpPr>
                <p:cNvPr id="83042" name="Rectangle 223"/>
                <p:cNvSpPr>
                  <a:spLocks noChangeArrowheads="1"/>
                </p:cNvSpPr>
                <p:nvPr/>
              </p:nvSpPr>
              <p:spPr bwMode="auto">
                <a:xfrm>
                  <a:off x="160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3" name="Group 226"/>
              <p:cNvGrpSpPr>
                <a:grpSpLocks/>
              </p:cNvGrpSpPr>
              <p:nvPr/>
            </p:nvGrpSpPr>
            <p:grpSpPr bwMode="auto">
              <a:xfrm>
                <a:off x="2172" y="384"/>
                <a:ext cx="570" cy="384"/>
                <a:chOff x="2172" y="384"/>
                <a:chExt cx="570" cy="384"/>
              </a:xfrm>
            </p:grpSpPr>
            <p:sp>
              <p:nvSpPr>
                <p:cNvPr id="83039" name="Rectangle 181"/>
                <p:cNvSpPr>
                  <a:spLocks noChangeArrowheads="1"/>
                </p:cNvSpPr>
                <p:nvPr/>
              </p:nvSpPr>
              <p:spPr bwMode="auto">
                <a:xfrm>
                  <a:off x="221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否</a:t>
                  </a:r>
                </a:p>
                <a:p>
                  <a:pPr algn="ctr">
                    <a:spcBef>
                      <a:spcPct val="0"/>
                    </a:spcBef>
                    <a:buClrTx/>
                    <a:buSzTx/>
                    <a:buFontTx/>
                    <a:buNone/>
                  </a:pPr>
                  <a:endParaRPr lang="en-US" altLang="zh-CN" sz="2400" b="0">
                    <a:latin typeface="Times New Roman" panose="02020603050405020304" pitchFamily="18" charset="0"/>
                  </a:endParaRPr>
                </a:p>
              </p:txBody>
            </p:sp>
            <p:sp>
              <p:nvSpPr>
                <p:cNvPr id="83040" name="Rectangle 225"/>
                <p:cNvSpPr>
                  <a:spLocks noChangeArrowheads="1"/>
                </p:cNvSpPr>
                <p:nvPr/>
              </p:nvSpPr>
              <p:spPr bwMode="auto">
                <a:xfrm>
                  <a:off x="217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4" name="Group 228"/>
              <p:cNvGrpSpPr>
                <a:grpSpLocks/>
              </p:cNvGrpSpPr>
              <p:nvPr/>
            </p:nvGrpSpPr>
            <p:grpSpPr bwMode="auto">
              <a:xfrm>
                <a:off x="0" y="768"/>
                <a:ext cx="462" cy="384"/>
                <a:chOff x="0" y="768"/>
                <a:chExt cx="462" cy="384"/>
              </a:xfrm>
            </p:grpSpPr>
            <p:sp>
              <p:nvSpPr>
                <p:cNvPr id="83037" name="Rectangle 182"/>
                <p:cNvSpPr>
                  <a:spLocks noChangeArrowheads="1"/>
                </p:cNvSpPr>
                <p:nvPr/>
              </p:nvSpPr>
              <p:spPr bwMode="auto">
                <a:xfrm>
                  <a:off x="43" y="768"/>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2</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3038" name="Rectangle 227"/>
                <p:cNvSpPr>
                  <a:spLocks noChangeArrowheads="1"/>
                </p:cNvSpPr>
                <p:nvPr/>
              </p:nvSpPr>
              <p:spPr bwMode="auto">
                <a:xfrm>
                  <a:off x="0" y="768"/>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5" name="Group 230"/>
              <p:cNvGrpSpPr>
                <a:grpSpLocks/>
              </p:cNvGrpSpPr>
              <p:nvPr/>
            </p:nvGrpSpPr>
            <p:grpSpPr bwMode="auto">
              <a:xfrm>
                <a:off x="462" y="768"/>
                <a:ext cx="570" cy="384"/>
                <a:chOff x="462" y="768"/>
                <a:chExt cx="570" cy="384"/>
              </a:xfrm>
            </p:grpSpPr>
            <p:sp>
              <p:nvSpPr>
                <p:cNvPr id="83035" name="Rectangle 183"/>
                <p:cNvSpPr>
                  <a:spLocks noChangeArrowheads="1"/>
                </p:cNvSpPr>
                <p:nvPr/>
              </p:nvSpPr>
              <p:spPr bwMode="auto">
                <a:xfrm>
                  <a:off x="50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高</a:t>
                  </a:r>
                </a:p>
                <a:p>
                  <a:pPr algn="ctr">
                    <a:spcBef>
                      <a:spcPct val="0"/>
                    </a:spcBef>
                    <a:buClrTx/>
                    <a:buSzTx/>
                    <a:buFontTx/>
                    <a:buNone/>
                  </a:pPr>
                  <a:endParaRPr lang="en-US" altLang="zh-CN" sz="2400" b="0">
                    <a:latin typeface="Times New Roman" panose="02020603050405020304" pitchFamily="18" charset="0"/>
                  </a:endParaRPr>
                </a:p>
              </p:txBody>
            </p:sp>
            <p:sp>
              <p:nvSpPr>
                <p:cNvPr id="83036" name="Rectangle 229"/>
                <p:cNvSpPr>
                  <a:spLocks noChangeArrowheads="1"/>
                </p:cNvSpPr>
                <p:nvPr/>
              </p:nvSpPr>
              <p:spPr bwMode="auto">
                <a:xfrm>
                  <a:off x="46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6" name="Group 232"/>
              <p:cNvGrpSpPr>
                <a:grpSpLocks/>
              </p:cNvGrpSpPr>
              <p:nvPr/>
            </p:nvGrpSpPr>
            <p:grpSpPr bwMode="auto">
              <a:xfrm>
                <a:off x="1032" y="768"/>
                <a:ext cx="570" cy="384"/>
                <a:chOff x="1032" y="768"/>
                <a:chExt cx="570" cy="384"/>
              </a:xfrm>
            </p:grpSpPr>
            <p:sp>
              <p:nvSpPr>
                <p:cNvPr id="83033" name="Rectangle 184"/>
                <p:cNvSpPr>
                  <a:spLocks noChangeArrowheads="1"/>
                </p:cNvSpPr>
                <p:nvPr/>
              </p:nvSpPr>
              <p:spPr bwMode="auto">
                <a:xfrm>
                  <a:off x="107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女</a:t>
                  </a:r>
                </a:p>
                <a:p>
                  <a:pPr algn="ctr">
                    <a:spcBef>
                      <a:spcPct val="0"/>
                    </a:spcBef>
                    <a:buClrTx/>
                    <a:buSzTx/>
                    <a:buFontTx/>
                    <a:buNone/>
                  </a:pPr>
                  <a:endParaRPr lang="en-US" altLang="zh-CN" sz="2400" b="0" dirty="0">
                    <a:latin typeface="Times New Roman" panose="02020603050405020304" pitchFamily="18" charset="0"/>
                  </a:endParaRPr>
                </a:p>
              </p:txBody>
            </p:sp>
            <p:sp>
              <p:nvSpPr>
                <p:cNvPr id="83034" name="Rectangle 231"/>
                <p:cNvSpPr>
                  <a:spLocks noChangeArrowheads="1"/>
                </p:cNvSpPr>
                <p:nvPr/>
              </p:nvSpPr>
              <p:spPr bwMode="auto">
                <a:xfrm>
                  <a:off x="103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7" name="Group 234"/>
              <p:cNvGrpSpPr>
                <a:grpSpLocks/>
              </p:cNvGrpSpPr>
              <p:nvPr/>
            </p:nvGrpSpPr>
            <p:grpSpPr bwMode="auto">
              <a:xfrm>
                <a:off x="1602" y="768"/>
                <a:ext cx="570" cy="384"/>
                <a:chOff x="1602" y="768"/>
                <a:chExt cx="570" cy="384"/>
              </a:xfrm>
            </p:grpSpPr>
            <p:sp>
              <p:nvSpPr>
                <p:cNvPr id="83031" name="Rectangle 185"/>
                <p:cNvSpPr>
                  <a:spLocks noChangeArrowheads="1"/>
                </p:cNvSpPr>
                <p:nvPr/>
              </p:nvSpPr>
              <p:spPr bwMode="auto">
                <a:xfrm>
                  <a:off x="164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一般</a:t>
                  </a:r>
                </a:p>
                <a:p>
                  <a:pPr algn="ctr">
                    <a:spcBef>
                      <a:spcPct val="0"/>
                    </a:spcBef>
                    <a:buClrTx/>
                    <a:buSzTx/>
                    <a:buFontTx/>
                    <a:buNone/>
                  </a:pPr>
                  <a:endParaRPr lang="en-US" altLang="zh-CN" sz="2400" b="0">
                    <a:latin typeface="Times New Roman" panose="02020603050405020304" pitchFamily="18" charset="0"/>
                  </a:endParaRPr>
                </a:p>
              </p:txBody>
            </p:sp>
            <p:sp>
              <p:nvSpPr>
                <p:cNvPr id="83032" name="Rectangle 233"/>
                <p:cNvSpPr>
                  <a:spLocks noChangeArrowheads="1"/>
                </p:cNvSpPr>
                <p:nvPr/>
              </p:nvSpPr>
              <p:spPr bwMode="auto">
                <a:xfrm>
                  <a:off x="160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8" name="Group 236"/>
              <p:cNvGrpSpPr>
                <a:grpSpLocks/>
              </p:cNvGrpSpPr>
              <p:nvPr/>
            </p:nvGrpSpPr>
            <p:grpSpPr bwMode="auto">
              <a:xfrm>
                <a:off x="2172" y="768"/>
                <a:ext cx="570" cy="384"/>
                <a:chOff x="2172" y="768"/>
                <a:chExt cx="570" cy="384"/>
              </a:xfrm>
            </p:grpSpPr>
            <p:sp>
              <p:nvSpPr>
                <p:cNvPr id="83029" name="Rectangle 186"/>
                <p:cNvSpPr>
                  <a:spLocks noChangeArrowheads="1"/>
                </p:cNvSpPr>
                <p:nvPr/>
              </p:nvSpPr>
              <p:spPr bwMode="auto">
                <a:xfrm>
                  <a:off x="221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是</a:t>
                  </a:r>
                </a:p>
                <a:p>
                  <a:pPr algn="ctr">
                    <a:spcBef>
                      <a:spcPct val="0"/>
                    </a:spcBef>
                    <a:buClrTx/>
                    <a:buSzTx/>
                    <a:buFontTx/>
                    <a:buNone/>
                  </a:pPr>
                  <a:endParaRPr lang="en-US" altLang="zh-CN" sz="2400" b="0">
                    <a:latin typeface="Times New Roman" panose="02020603050405020304" pitchFamily="18" charset="0"/>
                  </a:endParaRPr>
                </a:p>
              </p:txBody>
            </p:sp>
            <p:sp>
              <p:nvSpPr>
                <p:cNvPr id="83030" name="Rectangle 235"/>
                <p:cNvSpPr>
                  <a:spLocks noChangeArrowheads="1"/>
                </p:cNvSpPr>
                <p:nvPr/>
              </p:nvSpPr>
              <p:spPr bwMode="auto">
                <a:xfrm>
                  <a:off x="217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69" name="Group 238"/>
              <p:cNvGrpSpPr>
                <a:grpSpLocks/>
              </p:cNvGrpSpPr>
              <p:nvPr/>
            </p:nvGrpSpPr>
            <p:grpSpPr bwMode="auto">
              <a:xfrm>
                <a:off x="0" y="1152"/>
                <a:ext cx="462" cy="384"/>
                <a:chOff x="0" y="1152"/>
                <a:chExt cx="462" cy="384"/>
              </a:xfrm>
            </p:grpSpPr>
            <p:sp>
              <p:nvSpPr>
                <p:cNvPr id="83027" name="Rectangle 187"/>
                <p:cNvSpPr>
                  <a:spLocks noChangeArrowheads="1"/>
                </p:cNvSpPr>
                <p:nvPr/>
              </p:nvSpPr>
              <p:spPr bwMode="auto">
                <a:xfrm>
                  <a:off x="43" y="1152"/>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3</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3028" name="Rectangle 237"/>
                <p:cNvSpPr>
                  <a:spLocks noChangeArrowheads="1"/>
                </p:cNvSpPr>
                <p:nvPr/>
              </p:nvSpPr>
              <p:spPr bwMode="auto">
                <a:xfrm>
                  <a:off x="0" y="1152"/>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0" name="Group 240"/>
              <p:cNvGrpSpPr>
                <a:grpSpLocks/>
              </p:cNvGrpSpPr>
              <p:nvPr/>
            </p:nvGrpSpPr>
            <p:grpSpPr bwMode="auto">
              <a:xfrm>
                <a:off x="462" y="1152"/>
                <a:ext cx="570" cy="384"/>
                <a:chOff x="462" y="1152"/>
                <a:chExt cx="570" cy="384"/>
              </a:xfrm>
            </p:grpSpPr>
            <p:sp>
              <p:nvSpPr>
                <p:cNvPr id="83025" name="Rectangle 188"/>
                <p:cNvSpPr>
                  <a:spLocks noChangeArrowheads="1"/>
                </p:cNvSpPr>
                <p:nvPr/>
              </p:nvSpPr>
              <p:spPr bwMode="auto">
                <a:xfrm>
                  <a:off x="50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高</a:t>
                  </a:r>
                </a:p>
                <a:p>
                  <a:pPr algn="ctr">
                    <a:spcBef>
                      <a:spcPct val="0"/>
                    </a:spcBef>
                    <a:buClrTx/>
                    <a:buSzTx/>
                    <a:buFontTx/>
                    <a:buNone/>
                  </a:pPr>
                  <a:endParaRPr lang="en-US" altLang="zh-CN" sz="2400" b="0">
                    <a:latin typeface="Times New Roman" panose="02020603050405020304" pitchFamily="18" charset="0"/>
                  </a:endParaRPr>
                </a:p>
              </p:txBody>
            </p:sp>
            <p:sp>
              <p:nvSpPr>
                <p:cNvPr id="83026" name="Rectangle 239"/>
                <p:cNvSpPr>
                  <a:spLocks noChangeArrowheads="1"/>
                </p:cNvSpPr>
                <p:nvPr/>
              </p:nvSpPr>
              <p:spPr bwMode="auto">
                <a:xfrm>
                  <a:off x="46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1" name="Group 242"/>
              <p:cNvGrpSpPr>
                <a:grpSpLocks/>
              </p:cNvGrpSpPr>
              <p:nvPr/>
            </p:nvGrpSpPr>
            <p:grpSpPr bwMode="auto">
              <a:xfrm>
                <a:off x="1032" y="1152"/>
                <a:ext cx="570" cy="384"/>
                <a:chOff x="1032" y="1152"/>
                <a:chExt cx="570" cy="384"/>
              </a:xfrm>
            </p:grpSpPr>
            <p:sp>
              <p:nvSpPr>
                <p:cNvPr id="83023" name="Rectangle 189"/>
                <p:cNvSpPr>
                  <a:spLocks noChangeArrowheads="1"/>
                </p:cNvSpPr>
                <p:nvPr/>
              </p:nvSpPr>
              <p:spPr bwMode="auto">
                <a:xfrm>
                  <a:off x="107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男</a:t>
                  </a:r>
                </a:p>
                <a:p>
                  <a:pPr algn="ctr">
                    <a:spcBef>
                      <a:spcPct val="0"/>
                    </a:spcBef>
                    <a:buClrTx/>
                    <a:buSzTx/>
                    <a:buFontTx/>
                    <a:buNone/>
                  </a:pPr>
                  <a:endParaRPr lang="en-US" altLang="zh-CN" sz="2400" b="0">
                    <a:latin typeface="Times New Roman" panose="02020603050405020304" pitchFamily="18" charset="0"/>
                  </a:endParaRPr>
                </a:p>
              </p:txBody>
            </p:sp>
            <p:sp>
              <p:nvSpPr>
                <p:cNvPr id="83024" name="Rectangle 241"/>
                <p:cNvSpPr>
                  <a:spLocks noChangeArrowheads="1"/>
                </p:cNvSpPr>
                <p:nvPr/>
              </p:nvSpPr>
              <p:spPr bwMode="auto">
                <a:xfrm>
                  <a:off x="103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2" name="Group 244"/>
              <p:cNvGrpSpPr>
                <a:grpSpLocks/>
              </p:cNvGrpSpPr>
              <p:nvPr/>
            </p:nvGrpSpPr>
            <p:grpSpPr bwMode="auto">
              <a:xfrm>
                <a:off x="1602" y="1152"/>
                <a:ext cx="570" cy="384"/>
                <a:chOff x="1602" y="1152"/>
                <a:chExt cx="570" cy="384"/>
              </a:xfrm>
            </p:grpSpPr>
            <p:sp>
              <p:nvSpPr>
                <p:cNvPr id="83021" name="Rectangle 190"/>
                <p:cNvSpPr>
                  <a:spLocks noChangeArrowheads="1"/>
                </p:cNvSpPr>
                <p:nvPr/>
              </p:nvSpPr>
              <p:spPr bwMode="auto">
                <a:xfrm>
                  <a:off x="164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好</a:t>
                  </a:r>
                </a:p>
                <a:p>
                  <a:pPr algn="ctr">
                    <a:spcBef>
                      <a:spcPct val="0"/>
                    </a:spcBef>
                    <a:buClrTx/>
                    <a:buSzTx/>
                    <a:buFontTx/>
                    <a:buNone/>
                  </a:pPr>
                  <a:endParaRPr lang="en-US" altLang="zh-CN" sz="2400" b="0">
                    <a:latin typeface="Times New Roman" panose="02020603050405020304" pitchFamily="18" charset="0"/>
                  </a:endParaRPr>
                </a:p>
              </p:txBody>
            </p:sp>
            <p:sp>
              <p:nvSpPr>
                <p:cNvPr id="83022" name="Rectangle 243"/>
                <p:cNvSpPr>
                  <a:spLocks noChangeArrowheads="1"/>
                </p:cNvSpPr>
                <p:nvPr/>
              </p:nvSpPr>
              <p:spPr bwMode="auto">
                <a:xfrm>
                  <a:off x="160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3" name="Group 246"/>
              <p:cNvGrpSpPr>
                <a:grpSpLocks/>
              </p:cNvGrpSpPr>
              <p:nvPr/>
            </p:nvGrpSpPr>
            <p:grpSpPr bwMode="auto">
              <a:xfrm>
                <a:off x="2172" y="1152"/>
                <a:ext cx="570" cy="384"/>
                <a:chOff x="2172" y="1152"/>
                <a:chExt cx="570" cy="384"/>
              </a:xfrm>
            </p:grpSpPr>
            <p:sp>
              <p:nvSpPr>
                <p:cNvPr id="83019" name="Rectangle 191"/>
                <p:cNvSpPr>
                  <a:spLocks noChangeArrowheads="1"/>
                </p:cNvSpPr>
                <p:nvPr/>
              </p:nvSpPr>
              <p:spPr bwMode="auto">
                <a:xfrm>
                  <a:off x="221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是</a:t>
                  </a:r>
                </a:p>
                <a:p>
                  <a:pPr algn="ctr">
                    <a:spcBef>
                      <a:spcPct val="0"/>
                    </a:spcBef>
                    <a:buClrTx/>
                    <a:buSzTx/>
                    <a:buFontTx/>
                    <a:buNone/>
                  </a:pPr>
                  <a:endParaRPr lang="en-US" altLang="zh-CN" sz="2400" b="0">
                    <a:latin typeface="Times New Roman" panose="02020603050405020304" pitchFamily="18" charset="0"/>
                  </a:endParaRPr>
                </a:p>
              </p:txBody>
            </p:sp>
            <p:sp>
              <p:nvSpPr>
                <p:cNvPr id="83020" name="Rectangle 245"/>
                <p:cNvSpPr>
                  <a:spLocks noChangeArrowheads="1"/>
                </p:cNvSpPr>
                <p:nvPr/>
              </p:nvSpPr>
              <p:spPr bwMode="auto">
                <a:xfrm>
                  <a:off x="217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4" name="Group 248"/>
              <p:cNvGrpSpPr>
                <a:grpSpLocks/>
              </p:cNvGrpSpPr>
              <p:nvPr/>
            </p:nvGrpSpPr>
            <p:grpSpPr bwMode="auto">
              <a:xfrm>
                <a:off x="0" y="1536"/>
                <a:ext cx="462" cy="384"/>
                <a:chOff x="0" y="1536"/>
                <a:chExt cx="462" cy="384"/>
              </a:xfrm>
            </p:grpSpPr>
            <p:sp>
              <p:nvSpPr>
                <p:cNvPr id="83017" name="Rectangle 192"/>
                <p:cNvSpPr>
                  <a:spLocks noChangeArrowheads="1"/>
                </p:cNvSpPr>
                <p:nvPr/>
              </p:nvSpPr>
              <p:spPr bwMode="auto">
                <a:xfrm>
                  <a:off x="43" y="1536"/>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4</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3018" name="Rectangle 247"/>
                <p:cNvSpPr>
                  <a:spLocks noChangeArrowheads="1"/>
                </p:cNvSpPr>
                <p:nvPr/>
              </p:nvSpPr>
              <p:spPr bwMode="auto">
                <a:xfrm>
                  <a:off x="0" y="1536"/>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5" name="Group 250"/>
              <p:cNvGrpSpPr>
                <a:grpSpLocks/>
              </p:cNvGrpSpPr>
              <p:nvPr/>
            </p:nvGrpSpPr>
            <p:grpSpPr bwMode="auto">
              <a:xfrm>
                <a:off x="462" y="1536"/>
                <a:ext cx="570" cy="384"/>
                <a:chOff x="462" y="1536"/>
                <a:chExt cx="570" cy="384"/>
              </a:xfrm>
            </p:grpSpPr>
            <p:sp>
              <p:nvSpPr>
                <p:cNvPr id="83015" name="Rectangle 193"/>
                <p:cNvSpPr>
                  <a:spLocks noChangeArrowheads="1"/>
                </p:cNvSpPr>
                <p:nvPr/>
              </p:nvSpPr>
              <p:spPr bwMode="auto">
                <a:xfrm>
                  <a:off x="50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矮</a:t>
                  </a:r>
                </a:p>
                <a:p>
                  <a:pPr algn="ctr">
                    <a:spcBef>
                      <a:spcPct val="0"/>
                    </a:spcBef>
                    <a:buClrTx/>
                    <a:buSzTx/>
                    <a:buFontTx/>
                    <a:buNone/>
                  </a:pPr>
                  <a:endParaRPr lang="en-US" altLang="zh-CN" sz="2400" b="0">
                    <a:latin typeface="Times New Roman" panose="02020603050405020304" pitchFamily="18" charset="0"/>
                  </a:endParaRPr>
                </a:p>
              </p:txBody>
            </p:sp>
            <p:sp>
              <p:nvSpPr>
                <p:cNvPr id="83016" name="Rectangle 249"/>
                <p:cNvSpPr>
                  <a:spLocks noChangeArrowheads="1"/>
                </p:cNvSpPr>
                <p:nvPr/>
              </p:nvSpPr>
              <p:spPr bwMode="auto">
                <a:xfrm>
                  <a:off x="46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6" name="Group 252"/>
              <p:cNvGrpSpPr>
                <a:grpSpLocks/>
              </p:cNvGrpSpPr>
              <p:nvPr/>
            </p:nvGrpSpPr>
            <p:grpSpPr bwMode="auto">
              <a:xfrm>
                <a:off x="1032" y="1536"/>
                <a:ext cx="570" cy="384"/>
                <a:chOff x="1032" y="1536"/>
                <a:chExt cx="570" cy="384"/>
              </a:xfrm>
            </p:grpSpPr>
            <p:sp>
              <p:nvSpPr>
                <p:cNvPr id="83013" name="Rectangle 194"/>
                <p:cNvSpPr>
                  <a:spLocks noChangeArrowheads="1"/>
                </p:cNvSpPr>
                <p:nvPr/>
              </p:nvSpPr>
              <p:spPr bwMode="auto">
                <a:xfrm>
                  <a:off x="107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男</a:t>
                  </a:r>
                </a:p>
                <a:p>
                  <a:pPr algn="ctr">
                    <a:spcBef>
                      <a:spcPct val="0"/>
                    </a:spcBef>
                    <a:buClrTx/>
                    <a:buSzTx/>
                    <a:buFontTx/>
                    <a:buNone/>
                  </a:pPr>
                  <a:endParaRPr lang="en-US" altLang="zh-CN" sz="2400" b="0">
                    <a:latin typeface="Times New Roman" panose="02020603050405020304" pitchFamily="18" charset="0"/>
                  </a:endParaRPr>
                </a:p>
              </p:txBody>
            </p:sp>
            <p:sp>
              <p:nvSpPr>
                <p:cNvPr id="83014" name="Rectangle 251"/>
                <p:cNvSpPr>
                  <a:spLocks noChangeArrowheads="1"/>
                </p:cNvSpPr>
                <p:nvPr/>
              </p:nvSpPr>
              <p:spPr bwMode="auto">
                <a:xfrm>
                  <a:off x="103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7" name="Group 254"/>
              <p:cNvGrpSpPr>
                <a:grpSpLocks/>
              </p:cNvGrpSpPr>
              <p:nvPr/>
            </p:nvGrpSpPr>
            <p:grpSpPr bwMode="auto">
              <a:xfrm>
                <a:off x="1602" y="1536"/>
                <a:ext cx="570" cy="384"/>
                <a:chOff x="1602" y="1536"/>
                <a:chExt cx="570" cy="384"/>
              </a:xfrm>
            </p:grpSpPr>
            <p:sp>
              <p:nvSpPr>
                <p:cNvPr id="83011" name="Rectangle 195"/>
                <p:cNvSpPr>
                  <a:spLocks noChangeArrowheads="1"/>
                </p:cNvSpPr>
                <p:nvPr/>
              </p:nvSpPr>
              <p:spPr bwMode="auto">
                <a:xfrm>
                  <a:off x="164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差</a:t>
                  </a:r>
                </a:p>
                <a:p>
                  <a:pPr algn="ctr">
                    <a:spcBef>
                      <a:spcPct val="0"/>
                    </a:spcBef>
                    <a:buClrTx/>
                    <a:buSzTx/>
                    <a:buFontTx/>
                    <a:buNone/>
                  </a:pPr>
                  <a:endParaRPr lang="en-US" altLang="zh-CN" sz="2400" b="0">
                    <a:latin typeface="Times New Roman" panose="02020603050405020304" pitchFamily="18" charset="0"/>
                  </a:endParaRPr>
                </a:p>
              </p:txBody>
            </p:sp>
            <p:sp>
              <p:nvSpPr>
                <p:cNvPr id="83012" name="Rectangle 253"/>
                <p:cNvSpPr>
                  <a:spLocks noChangeArrowheads="1"/>
                </p:cNvSpPr>
                <p:nvPr/>
              </p:nvSpPr>
              <p:spPr bwMode="auto">
                <a:xfrm>
                  <a:off x="160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8" name="Group 256"/>
              <p:cNvGrpSpPr>
                <a:grpSpLocks/>
              </p:cNvGrpSpPr>
              <p:nvPr/>
            </p:nvGrpSpPr>
            <p:grpSpPr bwMode="auto">
              <a:xfrm>
                <a:off x="2172" y="1536"/>
                <a:ext cx="570" cy="384"/>
                <a:chOff x="2172" y="1536"/>
                <a:chExt cx="570" cy="384"/>
              </a:xfrm>
            </p:grpSpPr>
            <p:sp>
              <p:nvSpPr>
                <p:cNvPr id="83009" name="Rectangle 196"/>
                <p:cNvSpPr>
                  <a:spLocks noChangeArrowheads="1"/>
                </p:cNvSpPr>
                <p:nvPr/>
              </p:nvSpPr>
              <p:spPr bwMode="auto">
                <a:xfrm>
                  <a:off x="221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否</a:t>
                  </a:r>
                </a:p>
                <a:p>
                  <a:pPr algn="ctr">
                    <a:spcBef>
                      <a:spcPct val="0"/>
                    </a:spcBef>
                    <a:buClrTx/>
                    <a:buSzTx/>
                    <a:buFontTx/>
                    <a:buNone/>
                  </a:pPr>
                  <a:endParaRPr lang="en-US" altLang="zh-CN" sz="2400" b="0">
                    <a:latin typeface="Times New Roman" panose="02020603050405020304" pitchFamily="18" charset="0"/>
                  </a:endParaRPr>
                </a:p>
              </p:txBody>
            </p:sp>
            <p:sp>
              <p:nvSpPr>
                <p:cNvPr id="83010" name="Rectangle 255"/>
                <p:cNvSpPr>
                  <a:spLocks noChangeArrowheads="1"/>
                </p:cNvSpPr>
                <p:nvPr/>
              </p:nvSpPr>
              <p:spPr bwMode="auto">
                <a:xfrm>
                  <a:off x="217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79" name="Group 258"/>
              <p:cNvGrpSpPr>
                <a:grpSpLocks/>
              </p:cNvGrpSpPr>
              <p:nvPr/>
            </p:nvGrpSpPr>
            <p:grpSpPr bwMode="auto">
              <a:xfrm>
                <a:off x="0" y="1920"/>
                <a:ext cx="462" cy="384"/>
                <a:chOff x="0" y="1920"/>
                <a:chExt cx="462" cy="384"/>
              </a:xfrm>
            </p:grpSpPr>
            <p:sp>
              <p:nvSpPr>
                <p:cNvPr id="83007" name="Rectangle 197"/>
                <p:cNvSpPr>
                  <a:spLocks noChangeArrowheads="1"/>
                </p:cNvSpPr>
                <p:nvPr/>
              </p:nvSpPr>
              <p:spPr bwMode="auto">
                <a:xfrm>
                  <a:off x="43" y="1920"/>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5</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3008" name="Rectangle 257"/>
                <p:cNvSpPr>
                  <a:spLocks noChangeArrowheads="1"/>
                </p:cNvSpPr>
                <p:nvPr/>
              </p:nvSpPr>
              <p:spPr bwMode="auto">
                <a:xfrm>
                  <a:off x="0" y="1920"/>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0" name="Group 260"/>
              <p:cNvGrpSpPr>
                <a:grpSpLocks/>
              </p:cNvGrpSpPr>
              <p:nvPr/>
            </p:nvGrpSpPr>
            <p:grpSpPr bwMode="auto">
              <a:xfrm>
                <a:off x="462" y="1920"/>
                <a:ext cx="570" cy="384"/>
                <a:chOff x="462" y="1920"/>
                <a:chExt cx="570" cy="384"/>
              </a:xfrm>
            </p:grpSpPr>
            <p:sp>
              <p:nvSpPr>
                <p:cNvPr id="83005" name="Rectangle 198"/>
                <p:cNvSpPr>
                  <a:spLocks noChangeArrowheads="1"/>
                </p:cNvSpPr>
                <p:nvPr/>
              </p:nvSpPr>
              <p:spPr bwMode="auto">
                <a:xfrm>
                  <a:off x="505" y="192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矮</a:t>
                  </a:r>
                </a:p>
                <a:p>
                  <a:pPr algn="ctr">
                    <a:spcBef>
                      <a:spcPct val="0"/>
                    </a:spcBef>
                    <a:buClrTx/>
                    <a:buSzTx/>
                    <a:buFontTx/>
                    <a:buNone/>
                  </a:pPr>
                  <a:endParaRPr lang="en-US" altLang="zh-CN" sz="2400" b="0">
                    <a:latin typeface="Times New Roman" panose="02020603050405020304" pitchFamily="18" charset="0"/>
                  </a:endParaRPr>
                </a:p>
              </p:txBody>
            </p:sp>
            <p:sp>
              <p:nvSpPr>
                <p:cNvPr id="83006" name="Rectangle 259"/>
                <p:cNvSpPr>
                  <a:spLocks noChangeArrowheads="1"/>
                </p:cNvSpPr>
                <p:nvPr/>
              </p:nvSpPr>
              <p:spPr bwMode="auto">
                <a:xfrm>
                  <a:off x="462" y="192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1" name="Group 262"/>
              <p:cNvGrpSpPr>
                <a:grpSpLocks/>
              </p:cNvGrpSpPr>
              <p:nvPr/>
            </p:nvGrpSpPr>
            <p:grpSpPr bwMode="auto">
              <a:xfrm>
                <a:off x="1032" y="1920"/>
                <a:ext cx="570" cy="384"/>
                <a:chOff x="1032" y="1920"/>
                <a:chExt cx="570" cy="384"/>
              </a:xfrm>
            </p:grpSpPr>
            <p:sp>
              <p:nvSpPr>
                <p:cNvPr id="83003" name="Rectangle 199"/>
                <p:cNvSpPr>
                  <a:spLocks noChangeArrowheads="1"/>
                </p:cNvSpPr>
                <p:nvPr/>
              </p:nvSpPr>
              <p:spPr bwMode="auto">
                <a:xfrm>
                  <a:off x="1075" y="192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女</a:t>
                  </a:r>
                </a:p>
                <a:p>
                  <a:pPr algn="ctr">
                    <a:spcBef>
                      <a:spcPct val="0"/>
                    </a:spcBef>
                    <a:buClrTx/>
                    <a:buSzTx/>
                    <a:buFontTx/>
                    <a:buNone/>
                  </a:pPr>
                  <a:endParaRPr lang="en-US" altLang="zh-CN" sz="2400" b="0">
                    <a:latin typeface="Times New Roman" panose="02020603050405020304" pitchFamily="18" charset="0"/>
                  </a:endParaRPr>
                </a:p>
              </p:txBody>
            </p:sp>
            <p:sp>
              <p:nvSpPr>
                <p:cNvPr id="83004" name="Rectangle 261"/>
                <p:cNvSpPr>
                  <a:spLocks noChangeArrowheads="1"/>
                </p:cNvSpPr>
                <p:nvPr/>
              </p:nvSpPr>
              <p:spPr bwMode="auto">
                <a:xfrm>
                  <a:off x="1032" y="192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2" name="Group 264"/>
              <p:cNvGrpSpPr>
                <a:grpSpLocks/>
              </p:cNvGrpSpPr>
              <p:nvPr/>
            </p:nvGrpSpPr>
            <p:grpSpPr bwMode="auto">
              <a:xfrm>
                <a:off x="1602" y="1920"/>
                <a:ext cx="570" cy="384"/>
                <a:chOff x="1602" y="1920"/>
                <a:chExt cx="570" cy="384"/>
              </a:xfrm>
            </p:grpSpPr>
            <p:sp>
              <p:nvSpPr>
                <p:cNvPr id="83001" name="Rectangle 200"/>
                <p:cNvSpPr>
                  <a:spLocks noChangeArrowheads="1"/>
                </p:cNvSpPr>
                <p:nvPr/>
              </p:nvSpPr>
              <p:spPr bwMode="auto">
                <a:xfrm>
                  <a:off x="1645" y="192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一般</a:t>
                  </a:r>
                </a:p>
                <a:p>
                  <a:pPr algn="ctr">
                    <a:spcBef>
                      <a:spcPct val="0"/>
                    </a:spcBef>
                    <a:buClrTx/>
                    <a:buSzTx/>
                    <a:buFontTx/>
                    <a:buNone/>
                  </a:pPr>
                  <a:endParaRPr lang="en-US" altLang="zh-CN" sz="2400" b="0">
                    <a:latin typeface="Times New Roman" panose="02020603050405020304" pitchFamily="18" charset="0"/>
                  </a:endParaRPr>
                </a:p>
              </p:txBody>
            </p:sp>
            <p:sp>
              <p:nvSpPr>
                <p:cNvPr id="83002" name="Rectangle 263"/>
                <p:cNvSpPr>
                  <a:spLocks noChangeArrowheads="1"/>
                </p:cNvSpPr>
                <p:nvPr/>
              </p:nvSpPr>
              <p:spPr bwMode="auto">
                <a:xfrm>
                  <a:off x="1602" y="192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3" name="Group 266"/>
              <p:cNvGrpSpPr>
                <a:grpSpLocks/>
              </p:cNvGrpSpPr>
              <p:nvPr/>
            </p:nvGrpSpPr>
            <p:grpSpPr bwMode="auto">
              <a:xfrm>
                <a:off x="2172" y="1920"/>
                <a:ext cx="570" cy="384"/>
                <a:chOff x="2172" y="1920"/>
                <a:chExt cx="570" cy="384"/>
              </a:xfrm>
            </p:grpSpPr>
            <p:sp>
              <p:nvSpPr>
                <p:cNvPr id="82999" name="Rectangle 201"/>
                <p:cNvSpPr>
                  <a:spLocks noChangeArrowheads="1"/>
                </p:cNvSpPr>
                <p:nvPr/>
              </p:nvSpPr>
              <p:spPr bwMode="auto">
                <a:xfrm>
                  <a:off x="2215" y="192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是</a:t>
                  </a:r>
                </a:p>
                <a:p>
                  <a:pPr algn="ctr">
                    <a:spcBef>
                      <a:spcPct val="0"/>
                    </a:spcBef>
                    <a:buClrTx/>
                    <a:buSzTx/>
                    <a:buFontTx/>
                    <a:buNone/>
                  </a:pPr>
                  <a:endParaRPr lang="en-US" altLang="zh-CN" sz="2400" b="0">
                    <a:latin typeface="Times New Roman" panose="02020603050405020304" pitchFamily="18" charset="0"/>
                  </a:endParaRPr>
                </a:p>
              </p:txBody>
            </p:sp>
            <p:sp>
              <p:nvSpPr>
                <p:cNvPr id="83000" name="Rectangle 265"/>
                <p:cNvSpPr>
                  <a:spLocks noChangeArrowheads="1"/>
                </p:cNvSpPr>
                <p:nvPr/>
              </p:nvSpPr>
              <p:spPr bwMode="auto">
                <a:xfrm>
                  <a:off x="2172" y="192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4" name="Group 268"/>
              <p:cNvGrpSpPr>
                <a:grpSpLocks/>
              </p:cNvGrpSpPr>
              <p:nvPr/>
            </p:nvGrpSpPr>
            <p:grpSpPr bwMode="auto">
              <a:xfrm>
                <a:off x="0" y="2304"/>
                <a:ext cx="462" cy="384"/>
                <a:chOff x="0" y="2304"/>
                <a:chExt cx="462" cy="384"/>
              </a:xfrm>
            </p:grpSpPr>
            <p:sp>
              <p:nvSpPr>
                <p:cNvPr id="82997" name="Rectangle 202"/>
                <p:cNvSpPr>
                  <a:spLocks noChangeArrowheads="1"/>
                </p:cNvSpPr>
                <p:nvPr/>
              </p:nvSpPr>
              <p:spPr bwMode="auto">
                <a:xfrm>
                  <a:off x="43" y="2304"/>
                  <a:ext cx="3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a:t>
                  </a:r>
                  <a:r>
                    <a:rPr lang="en-US" altLang="zh-CN" sz="2400" b="0" baseline="-30000">
                      <a:latin typeface="Times New Roman" panose="02020603050405020304" pitchFamily="18" charset="0"/>
                    </a:rPr>
                    <a:t>6</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82998" name="Rectangle 267"/>
                <p:cNvSpPr>
                  <a:spLocks noChangeArrowheads="1"/>
                </p:cNvSpPr>
                <p:nvPr/>
              </p:nvSpPr>
              <p:spPr bwMode="auto">
                <a:xfrm>
                  <a:off x="0" y="2304"/>
                  <a:ext cx="4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5" name="Group 270"/>
              <p:cNvGrpSpPr>
                <a:grpSpLocks/>
              </p:cNvGrpSpPr>
              <p:nvPr/>
            </p:nvGrpSpPr>
            <p:grpSpPr bwMode="auto">
              <a:xfrm>
                <a:off x="462" y="2304"/>
                <a:ext cx="570" cy="384"/>
                <a:chOff x="462" y="2304"/>
                <a:chExt cx="570" cy="384"/>
              </a:xfrm>
            </p:grpSpPr>
            <p:sp>
              <p:nvSpPr>
                <p:cNvPr id="82995" name="Rectangle 203"/>
                <p:cNvSpPr>
                  <a:spLocks noChangeArrowheads="1"/>
                </p:cNvSpPr>
                <p:nvPr/>
              </p:nvSpPr>
              <p:spPr bwMode="auto">
                <a:xfrm>
                  <a:off x="505" y="230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矮</a:t>
                  </a:r>
                </a:p>
                <a:p>
                  <a:pPr algn="ctr">
                    <a:spcBef>
                      <a:spcPct val="0"/>
                    </a:spcBef>
                    <a:buClrTx/>
                    <a:buSzTx/>
                    <a:buFontTx/>
                    <a:buNone/>
                  </a:pPr>
                  <a:endParaRPr lang="en-US" altLang="zh-CN" sz="2400" b="0">
                    <a:latin typeface="Times New Roman" panose="02020603050405020304" pitchFamily="18" charset="0"/>
                  </a:endParaRPr>
                </a:p>
              </p:txBody>
            </p:sp>
            <p:sp>
              <p:nvSpPr>
                <p:cNvPr id="82996" name="Rectangle 269"/>
                <p:cNvSpPr>
                  <a:spLocks noChangeArrowheads="1"/>
                </p:cNvSpPr>
                <p:nvPr/>
              </p:nvSpPr>
              <p:spPr bwMode="auto">
                <a:xfrm>
                  <a:off x="462" y="230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6" name="Group 272"/>
              <p:cNvGrpSpPr>
                <a:grpSpLocks/>
              </p:cNvGrpSpPr>
              <p:nvPr/>
            </p:nvGrpSpPr>
            <p:grpSpPr bwMode="auto">
              <a:xfrm>
                <a:off x="1032" y="2304"/>
                <a:ext cx="570" cy="384"/>
                <a:chOff x="1032" y="2304"/>
                <a:chExt cx="570" cy="384"/>
              </a:xfrm>
            </p:grpSpPr>
            <p:sp>
              <p:nvSpPr>
                <p:cNvPr id="82993" name="Rectangle 204"/>
                <p:cNvSpPr>
                  <a:spLocks noChangeArrowheads="1"/>
                </p:cNvSpPr>
                <p:nvPr/>
              </p:nvSpPr>
              <p:spPr bwMode="auto">
                <a:xfrm>
                  <a:off x="1075" y="230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男</a:t>
                  </a:r>
                </a:p>
                <a:p>
                  <a:pPr algn="ctr">
                    <a:spcBef>
                      <a:spcPct val="0"/>
                    </a:spcBef>
                    <a:buClrTx/>
                    <a:buSzTx/>
                    <a:buFontTx/>
                    <a:buNone/>
                  </a:pPr>
                  <a:endParaRPr lang="en-US" altLang="zh-CN" sz="2400" b="0">
                    <a:latin typeface="Times New Roman" panose="02020603050405020304" pitchFamily="18" charset="0"/>
                  </a:endParaRPr>
                </a:p>
              </p:txBody>
            </p:sp>
            <p:sp>
              <p:nvSpPr>
                <p:cNvPr id="82994" name="Rectangle 271"/>
                <p:cNvSpPr>
                  <a:spLocks noChangeArrowheads="1"/>
                </p:cNvSpPr>
                <p:nvPr/>
              </p:nvSpPr>
              <p:spPr bwMode="auto">
                <a:xfrm>
                  <a:off x="1032" y="230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7" name="Group 274"/>
              <p:cNvGrpSpPr>
                <a:grpSpLocks/>
              </p:cNvGrpSpPr>
              <p:nvPr/>
            </p:nvGrpSpPr>
            <p:grpSpPr bwMode="auto">
              <a:xfrm>
                <a:off x="1602" y="2304"/>
                <a:ext cx="570" cy="384"/>
                <a:chOff x="1602" y="2304"/>
                <a:chExt cx="570" cy="384"/>
              </a:xfrm>
            </p:grpSpPr>
            <p:sp>
              <p:nvSpPr>
                <p:cNvPr id="82991" name="Rectangle 205"/>
                <p:cNvSpPr>
                  <a:spLocks noChangeArrowheads="1"/>
                </p:cNvSpPr>
                <p:nvPr/>
              </p:nvSpPr>
              <p:spPr bwMode="auto">
                <a:xfrm>
                  <a:off x="1645" y="230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好</a:t>
                  </a:r>
                </a:p>
                <a:p>
                  <a:pPr algn="ctr">
                    <a:spcBef>
                      <a:spcPct val="0"/>
                    </a:spcBef>
                    <a:buClrTx/>
                    <a:buSzTx/>
                    <a:buFontTx/>
                    <a:buNone/>
                  </a:pPr>
                  <a:endParaRPr lang="en-US" altLang="zh-CN" sz="2400" b="0">
                    <a:latin typeface="Times New Roman" panose="02020603050405020304" pitchFamily="18" charset="0"/>
                  </a:endParaRPr>
                </a:p>
              </p:txBody>
            </p:sp>
            <p:sp>
              <p:nvSpPr>
                <p:cNvPr id="82992" name="Rectangle 273"/>
                <p:cNvSpPr>
                  <a:spLocks noChangeArrowheads="1"/>
                </p:cNvSpPr>
                <p:nvPr/>
              </p:nvSpPr>
              <p:spPr bwMode="auto">
                <a:xfrm>
                  <a:off x="1602" y="230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82988" name="Group 276"/>
              <p:cNvGrpSpPr>
                <a:grpSpLocks/>
              </p:cNvGrpSpPr>
              <p:nvPr/>
            </p:nvGrpSpPr>
            <p:grpSpPr bwMode="auto">
              <a:xfrm>
                <a:off x="2172" y="2304"/>
                <a:ext cx="570" cy="384"/>
                <a:chOff x="2172" y="2304"/>
                <a:chExt cx="570" cy="384"/>
              </a:xfrm>
            </p:grpSpPr>
            <p:sp>
              <p:nvSpPr>
                <p:cNvPr id="82989" name="Rectangle 206"/>
                <p:cNvSpPr>
                  <a:spLocks noChangeArrowheads="1"/>
                </p:cNvSpPr>
                <p:nvPr/>
              </p:nvSpPr>
              <p:spPr bwMode="auto">
                <a:xfrm>
                  <a:off x="2215" y="230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Times New Roman" panose="02020603050405020304" pitchFamily="18" charset="0"/>
                    </a:rPr>
                    <a:t>是</a:t>
                  </a:r>
                </a:p>
                <a:p>
                  <a:pPr algn="ctr">
                    <a:spcBef>
                      <a:spcPct val="0"/>
                    </a:spcBef>
                    <a:buClrTx/>
                    <a:buSzTx/>
                    <a:buFontTx/>
                    <a:buNone/>
                  </a:pPr>
                  <a:endParaRPr lang="en-US" altLang="zh-CN" sz="2400" b="0">
                    <a:latin typeface="Times New Roman" panose="02020603050405020304" pitchFamily="18" charset="0"/>
                  </a:endParaRPr>
                </a:p>
              </p:txBody>
            </p:sp>
            <p:sp>
              <p:nvSpPr>
                <p:cNvPr id="82990" name="Rectangle 275"/>
                <p:cNvSpPr>
                  <a:spLocks noChangeArrowheads="1"/>
                </p:cNvSpPr>
                <p:nvPr/>
              </p:nvSpPr>
              <p:spPr bwMode="auto">
                <a:xfrm>
                  <a:off x="2172" y="230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82953" name="Rectangle 278"/>
            <p:cNvSpPr>
              <a:spLocks noChangeArrowheads="1"/>
            </p:cNvSpPr>
            <p:nvPr/>
          </p:nvSpPr>
          <p:spPr bwMode="auto">
            <a:xfrm>
              <a:off x="-3" y="-3"/>
              <a:ext cx="2748" cy="269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82949" name="Text Box 280"/>
          <p:cNvSpPr txBox="1">
            <a:spLocks noChangeArrowheads="1"/>
          </p:cNvSpPr>
          <p:nvPr/>
        </p:nvSpPr>
        <p:spPr bwMode="auto">
          <a:xfrm>
            <a:off x="1219200" y="4572000"/>
            <a:ext cx="66294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a:latin typeface="Times New Roman" panose="02020603050405020304" pitchFamily="18" charset="0"/>
              </a:rPr>
              <a:t>  </a:t>
            </a:r>
          </a:p>
          <a:p>
            <a:pPr eaLnBrk="1" hangingPunct="1">
              <a:spcBef>
                <a:spcPct val="10000"/>
              </a:spcBef>
              <a:buClrTx/>
              <a:buSzTx/>
              <a:buFont typeface="Wingdings" panose="05000000000000000000" pitchFamily="2" charset="2"/>
              <a:buNone/>
            </a:pPr>
            <a:endParaRPr lang="zh-CN" altLang="en-US" sz="2400" b="0">
              <a:latin typeface="宋体" panose="02010600030101010101" pitchFamily="2" charset="-122"/>
            </a:endParaRPr>
          </a:p>
          <a:p>
            <a:pPr algn="ctr" eaLnBrk="1" hangingPunct="1">
              <a:spcBef>
                <a:spcPct val="10000"/>
              </a:spcBef>
              <a:buClrTx/>
              <a:buSzTx/>
              <a:buFont typeface="Wingdings" panose="05000000000000000000" pitchFamily="2" charset="2"/>
              <a:buNone/>
            </a:pPr>
            <a:r>
              <a:rPr lang="zh-CN" altLang="en-US" sz="2400" b="0">
                <a:latin typeface="宋体" panose="02010600030101010101" pitchFamily="2" charset="-122"/>
              </a:rPr>
              <a:t>身高、性别、视力为条件属性，录取为决策属性</a:t>
            </a:r>
            <a:r>
              <a:rPr lang="zh-CN" altLang="en-US" sz="2400" b="0">
                <a:latin typeface="Times New Roman" panose="02020603050405020304" pitchFamily="18" charset="0"/>
              </a:rPr>
              <a:t> </a:t>
            </a:r>
          </a:p>
        </p:txBody>
      </p:sp>
      <p:sp>
        <p:nvSpPr>
          <p:cNvPr id="82950" name="Rectangle 283"/>
          <p:cNvSpPr>
            <a:spLocks noGrp="1" noChangeArrowheads="1"/>
          </p:cNvSpPr>
          <p:nvPr>
            <p:ph type="title"/>
          </p:nvPr>
        </p:nvSpPr>
        <p:spPr>
          <a:xfrm>
            <a:off x="683568" y="846602"/>
            <a:ext cx="7772400" cy="751548"/>
          </a:xfrm>
          <a:noFill/>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决策表的约简</a:t>
            </a:r>
          </a:p>
        </p:txBody>
      </p:sp>
      <p:sp>
        <p:nvSpPr>
          <p:cNvPr id="82951" name="文本框 1"/>
          <p:cNvSpPr txBox="1">
            <a:spLocks noChangeArrowheads="1"/>
          </p:cNvSpPr>
          <p:nvPr/>
        </p:nvSpPr>
        <p:spPr bwMode="auto">
          <a:xfrm>
            <a:off x="3059113" y="1700213"/>
            <a:ext cx="194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t>表</a:t>
            </a:r>
            <a:r>
              <a:rPr lang="en-US" altLang="zh-CN" b="0"/>
              <a:t>1 </a:t>
            </a:r>
            <a:r>
              <a:rPr lang="zh-CN" altLang="en-US" b="0"/>
              <a:t>一决策表</a:t>
            </a:r>
            <a:endParaRPr lang="zh-CN" altLang="en-US"/>
          </a:p>
        </p:txBody>
      </p:sp>
    </p:spTree>
    <p:extLst>
      <p:ext uri="{BB962C8B-B14F-4D97-AF65-F5344CB8AC3E}">
        <p14:creationId xmlns:p14="http://schemas.microsoft.com/office/powerpoint/2010/main" val="13576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BF24330-FB81-4939-971F-7B9F4B435437}" type="datetime1">
              <a:rPr lang="zh-CN" altLang="en-US"/>
              <a:pPr>
                <a:defRPr/>
              </a:pPr>
              <a:t>2017/10/23</a:t>
            </a:fld>
            <a:endParaRPr lang="en-US" altLang="zh-CN"/>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73CC9B-B3B2-42F5-BEF9-58A1E40B4A32}" type="slidenum">
              <a:rPr lang="en-US" altLang="zh-CN" sz="1000" smtClean="0"/>
              <a:pPr>
                <a:spcBef>
                  <a:spcPct val="0"/>
                </a:spcBef>
                <a:buClrTx/>
                <a:buSzTx/>
                <a:buFontTx/>
                <a:buNone/>
              </a:pPr>
              <a:t>139</a:t>
            </a:fld>
            <a:endParaRPr lang="en-US" altLang="zh-CN" sz="1000" smtClean="0"/>
          </a:p>
        </p:txBody>
      </p:sp>
      <p:sp>
        <p:nvSpPr>
          <p:cNvPr id="84996" name="Rectangle 2"/>
          <p:cNvSpPr>
            <a:spLocks noGrp="1" noChangeArrowheads="1"/>
          </p:cNvSpPr>
          <p:nvPr>
            <p:ph type="title"/>
          </p:nvPr>
        </p:nvSpPr>
        <p:spPr>
          <a:xfrm>
            <a:off x="611560" y="836712"/>
            <a:ext cx="7772400" cy="711225"/>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决策规则</a:t>
            </a:r>
          </a:p>
        </p:txBody>
      </p:sp>
      <p:sp>
        <p:nvSpPr>
          <p:cNvPr id="84997" name="Text Box 4"/>
          <p:cNvSpPr txBox="1">
            <a:spLocks noChangeArrowheads="1"/>
          </p:cNvSpPr>
          <p:nvPr/>
        </p:nvSpPr>
        <p:spPr bwMode="auto">
          <a:xfrm>
            <a:off x="591756" y="2132856"/>
            <a:ext cx="7770812"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zh-CN" altLang="en-US" sz="2400" b="0" dirty="0">
                <a:latin typeface="Times New Roman" panose="02020603050405020304" pitchFamily="18" charset="0"/>
              </a:rPr>
              <a:t>决策表中的每一行对应诸如</a:t>
            </a:r>
            <a:r>
              <a:rPr lang="zh-CN" altLang="en-US"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rPr>
              <a:t> 形式的决策规则，</a:t>
            </a:r>
            <a:r>
              <a:rPr lang="zh-CN" altLang="en-US" sz="2400" b="0" dirty="0">
                <a:latin typeface="Times New Roman" panose="02020603050405020304" pitchFamily="18" charset="0"/>
                <a:sym typeface="Symbol" panose="05050102010706020507" pitchFamily="18" charset="2"/>
              </a:rPr>
              <a:t></a:t>
            </a:r>
            <a:r>
              <a:rPr lang="zh-CN" altLang="en-US" sz="2400" b="0" dirty="0">
                <a:latin typeface="宋体" panose="02010600030101010101" pitchFamily="2" charset="-122"/>
              </a:rPr>
              <a:t>和</a:t>
            </a:r>
            <a:r>
              <a:rPr lang="zh-CN" altLang="en-US" sz="2400" b="0" dirty="0">
                <a:latin typeface="Times New Roman" panose="02020603050405020304" pitchFamily="18" charset="0"/>
                <a:sym typeface="Symbol" panose="05050102010706020507" pitchFamily="18" charset="2"/>
              </a:rPr>
              <a:t></a:t>
            </a:r>
            <a:r>
              <a:rPr lang="zh-CN" altLang="en-US" sz="2400" b="0" dirty="0">
                <a:latin typeface="宋体" panose="02010600030101010101" pitchFamily="2" charset="-122"/>
              </a:rPr>
              <a:t>分别称为决策规则的前驱和后继</a:t>
            </a:r>
            <a:r>
              <a:rPr lang="zh-CN" altLang="en-US" sz="2400" b="0" dirty="0">
                <a:latin typeface="Times New Roman" panose="02020603050405020304" pitchFamily="18" charset="0"/>
              </a:rPr>
              <a:t> 。</a:t>
            </a:r>
            <a:endParaRPr lang="zh-CN" altLang="en-US" sz="2400" b="0" dirty="0">
              <a:latin typeface="宋体" panose="02010600030101010101" pitchFamily="2" charset="-122"/>
            </a:endParaRPr>
          </a:p>
          <a:p>
            <a:pPr algn="just" eaLnBrk="1" hangingPunct="1">
              <a:spcBef>
                <a:spcPct val="10000"/>
              </a:spcBef>
              <a:buClr>
                <a:srgbClr val="2707AD"/>
              </a:buClr>
              <a:buSzTx/>
            </a:pPr>
            <a:r>
              <a:rPr lang="zh-CN" altLang="en-US" sz="2400" b="0" dirty="0">
                <a:latin typeface="宋体" panose="02010600030101010101" pitchFamily="2" charset="-122"/>
              </a:rPr>
              <a:t>当决策表</a:t>
            </a:r>
            <a:r>
              <a:rPr lang="en-US" altLang="zh-CN" sz="2400" b="0" dirty="0">
                <a:latin typeface="宋体" panose="02010600030101010101" pitchFamily="2" charset="-122"/>
              </a:rPr>
              <a:t>S</a:t>
            </a:r>
            <a:r>
              <a:rPr lang="zh-CN" altLang="en-US" sz="2400" b="0" dirty="0">
                <a:latin typeface="宋体" panose="02010600030101010101" pitchFamily="2" charset="-122"/>
              </a:rPr>
              <a:t>中决策规则</a:t>
            </a:r>
            <a:r>
              <a:rPr lang="zh-CN" altLang="en-US" sz="2400" b="0" dirty="0">
                <a:latin typeface="Times New Roman" panose="02020603050405020304" pitchFamily="18" charset="0"/>
                <a:sym typeface="Symbol" panose="05050102010706020507" pitchFamily="18" charset="2"/>
              </a:rPr>
              <a:t></a:t>
            </a:r>
            <a:r>
              <a:rPr lang="zh-CN" altLang="en-US" sz="2400" b="0" dirty="0">
                <a:latin typeface="宋体" panose="02010600030101010101" pitchFamily="2" charset="-122"/>
              </a:rPr>
              <a:t>为真时，我们说该决策规则是</a:t>
            </a:r>
            <a:r>
              <a:rPr lang="en-US" altLang="zh-CN" sz="2400" b="0" dirty="0">
                <a:latin typeface="宋体" panose="02010600030101010101" pitchFamily="2" charset="-122"/>
              </a:rPr>
              <a:t>S</a:t>
            </a:r>
            <a:r>
              <a:rPr lang="zh-CN" altLang="en-US" sz="2400" b="0" dirty="0">
                <a:latin typeface="宋体" panose="02010600030101010101" pitchFamily="2" charset="-122"/>
              </a:rPr>
              <a:t>中一致的，否则说该决策规则是</a:t>
            </a:r>
            <a:r>
              <a:rPr lang="en-US" altLang="zh-CN" sz="2400" b="0" dirty="0">
                <a:latin typeface="宋体" panose="02010600030101010101" pitchFamily="2" charset="-122"/>
              </a:rPr>
              <a:t>S</a:t>
            </a:r>
            <a:r>
              <a:rPr lang="zh-CN" altLang="en-US" sz="2400" b="0" dirty="0">
                <a:latin typeface="宋体" panose="02010600030101010101" pitchFamily="2" charset="-122"/>
              </a:rPr>
              <a:t>中不一致的。若决策规则是</a:t>
            </a:r>
            <a:r>
              <a:rPr lang="en-US" altLang="zh-CN" sz="2400" b="0" dirty="0">
                <a:latin typeface="宋体" panose="02010600030101010101" pitchFamily="2" charset="-122"/>
              </a:rPr>
              <a:t>S</a:t>
            </a:r>
            <a:r>
              <a:rPr lang="zh-CN" altLang="en-US" sz="2400" b="0" dirty="0">
                <a:latin typeface="宋体" panose="02010600030101010101" pitchFamily="2" charset="-122"/>
              </a:rPr>
              <a:t>中一致的，相同的前驱必导致相同的后继；但同一种后继不一定必需是同一前驱产生的。</a:t>
            </a: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如表</a:t>
            </a:r>
            <a:r>
              <a:rPr lang="en-US" altLang="zh-CN" sz="2400" b="0" dirty="0">
                <a:latin typeface="宋体" panose="02010600030101010101" pitchFamily="2" charset="-122"/>
              </a:rPr>
              <a:t>1</a:t>
            </a:r>
            <a:r>
              <a:rPr lang="zh-CN" altLang="en-US" sz="2400" b="0" dirty="0">
                <a:latin typeface="宋体" panose="02010600030101010101" pitchFamily="2" charset="-122"/>
              </a:rPr>
              <a:t>第一行对应决策规则：</a:t>
            </a: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身高</a:t>
            </a:r>
            <a:r>
              <a:rPr lang="en-US" altLang="zh-CN" sz="2400" b="0" dirty="0">
                <a:latin typeface="宋体" panose="02010600030101010101" pitchFamily="2" charset="-122"/>
              </a:rPr>
              <a:t>(</a:t>
            </a:r>
            <a:r>
              <a:rPr lang="zh-CN" altLang="en-US" sz="2400" b="0" dirty="0">
                <a:latin typeface="宋体" panose="02010600030101010101" pitchFamily="2" charset="-122"/>
              </a:rPr>
              <a:t>高</a:t>
            </a:r>
            <a:r>
              <a:rPr lang="en-US" altLang="zh-CN" sz="2400" b="0" dirty="0">
                <a:latin typeface="宋体" panose="02010600030101010101" pitchFamily="2" charset="-122"/>
              </a:rPr>
              <a:t>)</a:t>
            </a:r>
            <a:r>
              <a:rPr lang="en-US" altLang="zh-CN" sz="3200" b="0" dirty="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性别</a:t>
            </a:r>
            <a:r>
              <a:rPr lang="en-US" altLang="zh-CN" sz="2400" b="0" dirty="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男</a:t>
            </a:r>
            <a:r>
              <a:rPr lang="en-US" altLang="zh-CN" sz="2400" b="0" dirty="0">
                <a:latin typeface="宋体" panose="02010600030101010101" pitchFamily="2" charset="-122"/>
                <a:sym typeface="Symbol" panose="05050102010706020507" pitchFamily="18" charset="2"/>
              </a:rPr>
              <a:t>)</a:t>
            </a:r>
            <a:r>
              <a:rPr lang="en-US" altLang="zh-CN" sz="3200" b="0" dirty="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视力</a:t>
            </a:r>
            <a:r>
              <a:rPr lang="en-US" altLang="zh-CN" sz="2400" b="0" dirty="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差</a:t>
            </a:r>
            <a:r>
              <a:rPr lang="en-US" altLang="zh-CN" sz="2400" b="0" dirty="0">
                <a:latin typeface="宋体" panose="02010600030101010101" pitchFamily="2" charset="-122"/>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录取</a:t>
            </a:r>
            <a:r>
              <a:rPr lang="en-US" altLang="zh-CN"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否</a:t>
            </a:r>
            <a:r>
              <a:rPr lang="en-US" altLang="zh-CN" sz="2400" b="0" dirty="0">
                <a:latin typeface="Times New Roman" panose="02020603050405020304" pitchFamily="18" charset="0"/>
                <a:sym typeface="Symbol" panose="05050102010706020507" pitchFamily="18" charset="2"/>
              </a:rPr>
              <a:t>)</a:t>
            </a:r>
            <a:endParaRPr lang="en-US" altLang="zh-CN"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p>
        </p:txBody>
      </p:sp>
    </p:spTree>
    <p:extLst>
      <p:ext uri="{BB962C8B-B14F-4D97-AF65-F5344CB8AC3E}">
        <p14:creationId xmlns:p14="http://schemas.microsoft.com/office/powerpoint/2010/main" val="346414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48E432-08CB-4A48-9E59-4E1FC58CD5C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40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DCD087-1D6B-48F2-9650-ECC5EB82614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smtClean="0">
              <a:latin typeface="Tahoma" panose="020B0604030504040204" pitchFamily="34" charset="0"/>
              <a:ea typeface="宋体" panose="02010600030101010101" pitchFamily="2" charset="-122"/>
            </a:endParaRPr>
          </a:p>
        </p:txBody>
      </p:sp>
      <p:sp>
        <p:nvSpPr>
          <p:cNvPr id="44036"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BNN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44037" name="Rectangle 3"/>
          <p:cNvSpPr>
            <a:spLocks noGrp="1" noChangeArrowheads="1"/>
          </p:cNvSpPr>
          <p:nvPr>
            <p:ph type="body" sz="half" idx="1"/>
          </p:nvPr>
        </p:nvSpPr>
        <p:spPr>
          <a:xfrm>
            <a:off x="357188" y="2017713"/>
            <a:ext cx="4635500" cy="4114800"/>
          </a:xfrm>
        </p:spPr>
        <p:txBody>
          <a:bodyPr/>
          <a:lstStyle/>
          <a:p>
            <a:pPr eaLnBrk="1" hangingPunct="1"/>
            <a:r>
              <a:rPr lang="zh-CN" altLang="en-US" sz="2400" dirty="0" smtClean="0">
                <a:solidFill>
                  <a:srgbClr val="000000"/>
                </a:solidFill>
              </a:rPr>
              <a:t>神经元</a:t>
            </a:r>
            <a:r>
              <a:rPr lang="en-US" altLang="zh-CN" sz="2400" dirty="0" smtClean="0">
                <a:solidFill>
                  <a:srgbClr val="000000"/>
                </a:solidFill>
              </a:rPr>
              <a:t>neuron:</a:t>
            </a:r>
            <a:r>
              <a:rPr lang="en-US" altLang="zh-CN" sz="2400" dirty="0" smtClean="0"/>
              <a:t>860</a:t>
            </a:r>
            <a:r>
              <a:rPr lang="zh-CN" altLang="en-US" sz="2400" dirty="0" smtClean="0"/>
              <a:t>亿</a:t>
            </a:r>
          </a:p>
          <a:p>
            <a:pPr eaLnBrk="1" hangingPunct="1"/>
            <a:r>
              <a:rPr lang="zh-CN" altLang="en-US" sz="2400" dirty="0" smtClean="0"/>
              <a:t>突触</a:t>
            </a:r>
            <a:r>
              <a:rPr lang="en-US" altLang="zh-CN" sz="2400" dirty="0" smtClean="0"/>
              <a:t>synapse:60</a:t>
            </a:r>
            <a:r>
              <a:rPr lang="zh-CN" altLang="en-US" sz="2400" dirty="0" smtClean="0"/>
              <a:t>亿</a:t>
            </a:r>
            <a:r>
              <a:rPr lang="en-US" altLang="zh-CN" sz="2400" dirty="0" smtClean="0"/>
              <a:t>(10</a:t>
            </a:r>
            <a:r>
              <a:rPr lang="en-US" altLang="zh-CN" sz="2400" baseline="30000" dirty="0" smtClean="0"/>
              <a:t>3</a:t>
            </a:r>
            <a:r>
              <a:rPr lang="en-US" altLang="zh-CN" sz="2400" dirty="0" smtClean="0"/>
              <a:t>~10</a:t>
            </a:r>
            <a:r>
              <a:rPr lang="en-US" altLang="zh-CN" sz="2400" baseline="30000" dirty="0" smtClean="0"/>
              <a:t>4</a:t>
            </a:r>
            <a:r>
              <a:rPr lang="en-US" altLang="zh-CN" sz="2400" dirty="0" smtClean="0"/>
              <a:t>)</a:t>
            </a:r>
            <a:endParaRPr lang="zh-CN" altLang="en-US" sz="2400" dirty="0" smtClean="0"/>
          </a:p>
          <a:p>
            <a:pPr eaLnBrk="1" hangingPunct="1"/>
            <a:endParaRPr lang="zh-CN" altLang="en-US" sz="2400" dirty="0" smtClean="0"/>
          </a:p>
          <a:p>
            <a:pPr eaLnBrk="1" hangingPunct="1">
              <a:buFont typeface="Wingdings" panose="05000000000000000000" pitchFamily="2" charset="2"/>
              <a:buNone/>
            </a:pPr>
            <a:endParaRPr lang="en-US" altLang="zh-CN" sz="2400" dirty="0" smtClean="0"/>
          </a:p>
        </p:txBody>
      </p:sp>
      <p:pic>
        <p:nvPicPr>
          <p:cNvPr id="4" name="图片 3"/>
          <p:cNvPicPr>
            <a:picLocks noChangeAspect="1"/>
          </p:cNvPicPr>
          <p:nvPr/>
        </p:nvPicPr>
        <p:blipFill>
          <a:blip r:embed="rId5"/>
          <a:stretch>
            <a:fillRect/>
          </a:stretch>
        </p:blipFill>
        <p:spPr>
          <a:xfrm>
            <a:off x="2267744" y="2949426"/>
            <a:ext cx="4176464" cy="4058632"/>
          </a:xfrm>
          <a:prstGeom prst="rect">
            <a:avLst/>
          </a:prstGeom>
        </p:spPr>
      </p:pic>
    </p:spTree>
    <p:extLst>
      <p:ext uri="{BB962C8B-B14F-4D97-AF65-F5344CB8AC3E}">
        <p14:creationId xmlns:p14="http://schemas.microsoft.com/office/powerpoint/2010/main" val="313534742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905D249-400D-4002-8A40-8C24B07B540A}" type="datetime1">
              <a:rPr lang="zh-CN" altLang="en-US"/>
              <a:pPr>
                <a:defRPr/>
              </a:pPr>
              <a:t>2017/10/23</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96E485-7478-40CA-BBD3-E1C78E0ABEBD}" type="slidenum">
              <a:rPr lang="en-US" altLang="zh-CN" sz="1000" smtClean="0"/>
              <a:pPr>
                <a:spcBef>
                  <a:spcPct val="0"/>
                </a:spcBef>
                <a:buClrTx/>
                <a:buSzTx/>
                <a:buFontTx/>
                <a:buNone/>
              </a:pPr>
              <a:t>140</a:t>
            </a:fld>
            <a:endParaRPr lang="en-US" altLang="zh-CN" sz="1000" smtClean="0"/>
          </a:p>
        </p:txBody>
      </p:sp>
      <p:sp>
        <p:nvSpPr>
          <p:cNvPr id="87044" name="Rectangle 2"/>
          <p:cNvSpPr>
            <a:spLocks noGrp="1" noChangeArrowheads="1"/>
          </p:cNvSpPr>
          <p:nvPr>
            <p:ph type="title"/>
          </p:nvPr>
        </p:nvSpPr>
        <p:spPr>
          <a:xfrm>
            <a:off x="539750" y="918121"/>
            <a:ext cx="7772400" cy="639217"/>
          </a:xfrm>
        </p:spPr>
        <p:txBody>
          <a:bodyPr/>
          <a:lstStyle/>
          <a:p>
            <a:pPr algn="ctr" eaLnBrk="1" hangingPunct="1"/>
            <a:r>
              <a:rPr lang="zh-CN" altLang="en-US" sz="3600" dirty="0" smtClean="0">
                <a:solidFill>
                  <a:srgbClr val="0300AD"/>
                </a:solidFill>
                <a:latin typeface="华文新魏" panose="02010800040101010101" pitchFamily="2" charset="-122"/>
                <a:ea typeface="华文新魏" panose="02010800040101010101" pitchFamily="2" charset="-122"/>
              </a:rPr>
              <a:t>决策表的一致性</a:t>
            </a:r>
          </a:p>
        </p:txBody>
      </p:sp>
      <p:sp>
        <p:nvSpPr>
          <p:cNvPr id="87045" name="Text Box 4"/>
          <p:cNvSpPr txBox="1">
            <a:spLocks noChangeArrowheads="1"/>
          </p:cNvSpPr>
          <p:nvPr/>
        </p:nvSpPr>
        <p:spPr bwMode="auto">
          <a:xfrm>
            <a:off x="539750" y="2060848"/>
            <a:ext cx="8077200"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Char char="Ø"/>
            </a:pPr>
            <a:endParaRPr lang="en-US" altLang="zh-CN" sz="2400" dirty="0">
              <a:latin typeface="Times New Roman" panose="02020603050405020304" pitchFamily="18" charset="0"/>
            </a:endParaRPr>
          </a:p>
          <a:p>
            <a:pPr algn="just" eaLnBrk="1" hangingPunct="1">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800" dirty="0">
                <a:latin typeface="Times New Roman" panose="02020603050405020304" pitchFamily="18" charset="0"/>
              </a:rPr>
              <a:t>命题</a:t>
            </a:r>
            <a:r>
              <a:rPr lang="en-US" altLang="zh-CN" sz="2800" dirty="0">
                <a:latin typeface="宋体" panose="02010600030101010101" pitchFamily="2" charset="-122"/>
              </a:rPr>
              <a:t>1</a:t>
            </a:r>
            <a:endParaRPr lang="en-US" altLang="zh-CN"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800" b="0" dirty="0">
                <a:latin typeface="Times New Roman" panose="02020603050405020304" pitchFamily="18" charset="0"/>
              </a:rPr>
              <a:t>	</a:t>
            </a:r>
            <a:r>
              <a:rPr lang="zh-CN" altLang="en-US" sz="2800" b="0" dirty="0">
                <a:latin typeface="Times New Roman" panose="02020603050405020304" pitchFamily="18" charset="0"/>
              </a:rPr>
              <a:t>当且仅当</a:t>
            </a:r>
            <a:r>
              <a:rPr lang="zh-CN" altLang="en-US" sz="2800" b="0" dirty="0">
                <a:latin typeface="宋体" panose="02010600030101010101" pitchFamily="2" charset="-122"/>
              </a:rPr>
              <a:t> </a:t>
            </a:r>
            <a:r>
              <a:rPr lang="en-US" altLang="zh-CN" sz="2800" b="0" i="1" dirty="0">
                <a:latin typeface="宋体" panose="02010600030101010101" pitchFamily="2" charset="-122"/>
              </a:rPr>
              <a:t>C</a:t>
            </a:r>
            <a:r>
              <a:rPr lang="en-US" altLang="zh-CN" sz="2800" b="0" dirty="0">
                <a:latin typeface="Times New Roman" panose="02020603050405020304" pitchFamily="18" charset="0"/>
                <a:sym typeface="Symbol" panose="05050102010706020507" pitchFamily="18" charset="2"/>
              </a:rPr>
              <a:t></a:t>
            </a:r>
            <a:r>
              <a:rPr lang="en-US" altLang="zh-CN" sz="2800" b="0" i="1" dirty="0">
                <a:latin typeface="宋体" panose="02010600030101010101" pitchFamily="2" charset="-122"/>
              </a:rPr>
              <a:t>D</a:t>
            </a:r>
            <a:r>
              <a:rPr lang="zh-CN" altLang="en-US" sz="2800" b="0" dirty="0">
                <a:latin typeface="Times New Roman" panose="02020603050405020304" pitchFamily="18" charset="0"/>
              </a:rPr>
              <a:t>，决策表</a:t>
            </a:r>
            <a:r>
              <a:rPr lang="en-US" altLang="zh-CN" sz="2800" b="0" i="1" dirty="0">
                <a:latin typeface="宋体" panose="02010600030101010101" pitchFamily="2" charset="-122"/>
              </a:rPr>
              <a:t>T</a:t>
            </a:r>
            <a:r>
              <a:rPr lang="en-US" altLang="zh-CN" sz="2800" b="0" dirty="0">
                <a:latin typeface="宋体" panose="02010600030101010101" pitchFamily="2" charset="-122"/>
              </a:rPr>
              <a:t>=(</a:t>
            </a:r>
            <a:r>
              <a:rPr lang="en-US" altLang="zh-CN" sz="2800" b="0" i="1" dirty="0">
                <a:latin typeface="宋体" panose="02010600030101010101" pitchFamily="2" charset="-122"/>
              </a:rPr>
              <a:t>U</a:t>
            </a:r>
            <a:r>
              <a:rPr lang="en-US" altLang="zh-CN" sz="2800" b="0" dirty="0">
                <a:latin typeface="宋体" panose="02010600030101010101" pitchFamily="2" charset="-122"/>
              </a:rPr>
              <a:t>,</a:t>
            </a:r>
            <a:r>
              <a:rPr lang="en-US" altLang="zh-CN" sz="2800" b="0" i="1" dirty="0">
                <a:latin typeface="宋体" panose="02010600030101010101" pitchFamily="2" charset="-122"/>
              </a:rPr>
              <a:t> A</a:t>
            </a:r>
            <a:r>
              <a:rPr lang="en-US" altLang="zh-CN" sz="2800" b="0" dirty="0">
                <a:latin typeface="宋体" panose="02010600030101010101" pitchFamily="2" charset="-122"/>
              </a:rPr>
              <a:t>, </a:t>
            </a:r>
            <a:r>
              <a:rPr lang="en-US" altLang="zh-CN" sz="2800" b="0" i="1" dirty="0">
                <a:latin typeface="宋体" panose="02010600030101010101" pitchFamily="2" charset="-122"/>
              </a:rPr>
              <a:t>C</a:t>
            </a:r>
            <a:r>
              <a:rPr lang="en-US" altLang="zh-CN" sz="2800" b="0" dirty="0">
                <a:latin typeface="宋体" panose="02010600030101010101" pitchFamily="2" charset="-122"/>
              </a:rPr>
              <a:t>, </a:t>
            </a:r>
            <a:r>
              <a:rPr lang="en-US" altLang="zh-CN" sz="2800" b="0" i="1" dirty="0">
                <a:latin typeface="宋体" panose="02010600030101010101" pitchFamily="2" charset="-122"/>
              </a:rPr>
              <a:t>D</a:t>
            </a:r>
            <a:r>
              <a:rPr lang="en-US" altLang="zh-CN" sz="2800" b="0" dirty="0">
                <a:latin typeface="宋体" panose="02010600030101010101" pitchFamily="2" charset="-122"/>
              </a:rPr>
              <a:t>)</a:t>
            </a:r>
            <a:r>
              <a:rPr lang="zh-CN" altLang="en-US" sz="2800" b="0" dirty="0">
                <a:latin typeface="Times New Roman" panose="02020603050405020304" pitchFamily="18" charset="0"/>
              </a:rPr>
              <a:t>是一致的。</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Times New Roman" panose="02020603050405020304" pitchFamily="18" charset="0"/>
              </a:rPr>
              <a:t>	由命题</a:t>
            </a:r>
            <a:r>
              <a:rPr lang="en-US" altLang="zh-CN" sz="2800" b="0" dirty="0">
                <a:latin typeface="宋体" panose="02010600030101010101" pitchFamily="2" charset="-122"/>
              </a:rPr>
              <a:t>1</a:t>
            </a:r>
            <a:r>
              <a:rPr lang="zh-CN" altLang="en-US" sz="2800" b="0" dirty="0">
                <a:latin typeface="Times New Roman" panose="02020603050405020304" pitchFamily="18" charset="0"/>
              </a:rPr>
              <a:t>，很容易通过计算条件属性和决策属性间的依赖程度来检查一致性。当依赖程度等于</a:t>
            </a:r>
            <a:r>
              <a:rPr lang="en-US" altLang="zh-CN" sz="2800" b="0" dirty="0">
                <a:latin typeface="宋体" panose="02010600030101010101" pitchFamily="2" charset="-122"/>
              </a:rPr>
              <a:t>1</a:t>
            </a:r>
            <a:r>
              <a:rPr lang="zh-CN" altLang="en-US" sz="2800" b="0" dirty="0">
                <a:latin typeface="Times New Roman" panose="02020603050405020304" pitchFamily="18" charset="0"/>
              </a:rPr>
              <a:t>时，我们说决策表是一致的，否则不一致。</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endParaRPr lang="en-US" altLang="zh-CN" sz="2800" b="0" dirty="0">
              <a:latin typeface="宋体" panose="02010600030101010101" pitchFamily="2" charset="-122"/>
            </a:endParaRPr>
          </a:p>
        </p:txBody>
      </p:sp>
    </p:spTree>
    <p:extLst>
      <p:ext uri="{BB962C8B-B14F-4D97-AF65-F5344CB8AC3E}">
        <p14:creationId xmlns:p14="http://schemas.microsoft.com/office/powerpoint/2010/main" val="401497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CEDC7D6-60EE-44C9-9DBF-CC94EFA5C2B8}" type="datetime1">
              <a:rPr lang="zh-CN" altLang="en-US"/>
              <a:pPr>
                <a:defRPr/>
              </a:pPr>
              <a:t>2017/10/23</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A65F69-31B3-40BA-AF37-8D8B9DBAFE2C}" type="slidenum">
              <a:rPr lang="en-US" altLang="zh-CN" sz="1000" smtClean="0"/>
              <a:pPr>
                <a:spcBef>
                  <a:spcPct val="0"/>
                </a:spcBef>
                <a:buClrTx/>
                <a:buSzTx/>
                <a:buFontTx/>
                <a:buNone/>
              </a:pPr>
              <a:t>141</a:t>
            </a:fld>
            <a:endParaRPr lang="en-US" altLang="zh-CN" sz="1000" smtClean="0"/>
          </a:p>
        </p:txBody>
      </p:sp>
      <p:sp>
        <p:nvSpPr>
          <p:cNvPr id="89092" name="Rectangle 2"/>
          <p:cNvSpPr>
            <a:spLocks noGrp="1" noChangeArrowheads="1"/>
          </p:cNvSpPr>
          <p:nvPr>
            <p:ph type="title"/>
          </p:nvPr>
        </p:nvSpPr>
        <p:spPr>
          <a:xfrm>
            <a:off x="558552" y="952773"/>
            <a:ext cx="7772400" cy="672554"/>
          </a:xfrm>
        </p:spPr>
        <p:txBody>
          <a:bodyPr/>
          <a:lstStyle/>
          <a:p>
            <a:pPr algn="ctr" eaLnBrk="1" hangingPunct="1"/>
            <a:r>
              <a:rPr lang="zh-CN" altLang="en-US" sz="3600" dirty="0" smtClean="0">
                <a:solidFill>
                  <a:srgbClr val="0300AD"/>
                </a:solidFill>
                <a:ea typeface="华文新魏" panose="02010800040101010101" pitchFamily="2" charset="-122"/>
              </a:rPr>
              <a:t>决策表的分解</a:t>
            </a:r>
          </a:p>
        </p:txBody>
      </p:sp>
      <p:sp>
        <p:nvSpPr>
          <p:cNvPr id="89093" name="Text Box 4"/>
          <p:cNvSpPr txBox="1">
            <a:spLocks noChangeArrowheads="1"/>
          </p:cNvSpPr>
          <p:nvPr/>
        </p:nvSpPr>
        <p:spPr bwMode="auto">
          <a:xfrm>
            <a:off x="533296" y="2132856"/>
            <a:ext cx="8077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命题</a:t>
            </a:r>
            <a:r>
              <a:rPr lang="en-US" altLang="zh-CN" sz="2400" dirty="0">
                <a:latin typeface="宋体" panose="02010600030101010101" pitchFamily="2" charset="-122"/>
              </a:rPr>
              <a:t>2</a:t>
            </a:r>
            <a:endParaRPr lang="en-US" altLang="zh-CN"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每个决策表</a:t>
            </a:r>
            <a:r>
              <a:rPr lang="en-US" altLang="zh-CN" sz="2400" b="0" i="1" dirty="0">
                <a:latin typeface="宋体" panose="02010600030101010101" pitchFamily="2" charset="-122"/>
              </a:rPr>
              <a:t>T</a:t>
            </a:r>
            <a:r>
              <a:rPr lang="en-US" altLang="zh-CN" sz="2400" b="0" dirty="0">
                <a:latin typeface="宋体" panose="02010600030101010101" pitchFamily="2" charset="-122"/>
              </a:rPr>
              <a:t>=(</a:t>
            </a:r>
            <a:r>
              <a:rPr lang="en-US" altLang="zh-CN" sz="2400" b="0" i="1" dirty="0">
                <a:latin typeface="宋体" panose="02010600030101010101" pitchFamily="2" charset="-122"/>
              </a:rPr>
              <a:t>U</a:t>
            </a:r>
            <a:r>
              <a:rPr lang="en-US" altLang="zh-CN" sz="2400" b="0" dirty="0">
                <a:latin typeface="宋体" panose="02010600030101010101" pitchFamily="2" charset="-122"/>
              </a:rPr>
              <a:t>,</a:t>
            </a:r>
            <a:r>
              <a:rPr lang="en-US" altLang="zh-CN" sz="2400" b="0" i="1" dirty="0">
                <a:latin typeface="宋体" panose="02010600030101010101" pitchFamily="2" charset="-122"/>
              </a:rPr>
              <a:t> A</a:t>
            </a:r>
            <a:r>
              <a:rPr lang="en-US" altLang="zh-CN" sz="2400" b="0" dirty="0">
                <a:latin typeface="宋体" panose="02010600030101010101" pitchFamily="2" charset="-122"/>
              </a:rPr>
              <a:t>, </a:t>
            </a:r>
            <a:r>
              <a:rPr lang="en-US" altLang="zh-CN" sz="2400" b="0" i="1" dirty="0">
                <a:latin typeface="宋体" panose="02010600030101010101" pitchFamily="2" charset="-122"/>
              </a:rPr>
              <a:t>C</a:t>
            </a:r>
            <a:r>
              <a:rPr lang="en-US" altLang="zh-CN" sz="2400" b="0" dirty="0">
                <a:latin typeface="宋体" panose="02010600030101010101" pitchFamily="2" charset="-122"/>
              </a:rPr>
              <a:t>, </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Times New Roman" panose="02020603050405020304" pitchFamily="18" charset="0"/>
              </a:rPr>
              <a:t>都可以唯一分解为两个决策表</a:t>
            </a:r>
            <a:r>
              <a:rPr lang="en-US" altLang="zh-CN" sz="2400" b="0" i="1" dirty="0">
                <a:latin typeface="宋体" panose="02010600030101010101" pitchFamily="2" charset="-122"/>
              </a:rPr>
              <a:t>T</a:t>
            </a:r>
            <a:r>
              <a:rPr lang="en-US" altLang="zh-CN" sz="2400" b="0" i="1" baseline="-30000" dirty="0">
                <a:latin typeface="宋体" panose="02010600030101010101" pitchFamily="2" charset="-122"/>
              </a:rPr>
              <a:t>1</a:t>
            </a:r>
            <a:r>
              <a:rPr lang="en-US" altLang="zh-CN" sz="2400" b="0" dirty="0">
                <a:latin typeface="宋体" panose="02010600030101010101" pitchFamily="2" charset="-122"/>
              </a:rPr>
              <a:t>=(</a:t>
            </a:r>
            <a:r>
              <a:rPr lang="en-US" altLang="zh-CN" sz="2400" b="0" i="1" dirty="0">
                <a:latin typeface="宋体" panose="02010600030101010101" pitchFamily="2" charset="-122"/>
              </a:rPr>
              <a:t>U</a:t>
            </a:r>
            <a:r>
              <a:rPr lang="en-US" altLang="zh-CN" sz="2400" b="0" i="1" baseline="-30000" dirty="0">
                <a:latin typeface="宋体" panose="02010600030101010101" pitchFamily="2" charset="-122"/>
              </a:rPr>
              <a:t>1</a:t>
            </a:r>
            <a:r>
              <a:rPr lang="en-US" altLang="zh-CN" sz="2400" b="0" dirty="0">
                <a:latin typeface="宋体" panose="02010600030101010101" pitchFamily="2" charset="-122"/>
              </a:rPr>
              <a:t>,</a:t>
            </a:r>
            <a:r>
              <a:rPr lang="en-US" altLang="zh-CN" sz="2400" b="0" i="1" dirty="0">
                <a:latin typeface="宋体" panose="02010600030101010101" pitchFamily="2" charset="-122"/>
              </a:rPr>
              <a:t> A</a:t>
            </a:r>
            <a:r>
              <a:rPr lang="en-US" altLang="zh-CN" sz="2400" b="0" dirty="0">
                <a:latin typeface="宋体" panose="02010600030101010101" pitchFamily="2" charset="-122"/>
              </a:rPr>
              <a:t>, </a:t>
            </a:r>
            <a:r>
              <a:rPr lang="en-US" altLang="zh-CN" sz="2400" b="0" i="1" dirty="0">
                <a:latin typeface="宋体" panose="02010600030101010101" pitchFamily="2" charset="-122"/>
              </a:rPr>
              <a:t>C</a:t>
            </a:r>
            <a:r>
              <a:rPr lang="en-US" altLang="zh-CN" sz="2400" b="0" dirty="0">
                <a:latin typeface="宋体" panose="02010600030101010101" pitchFamily="2" charset="-122"/>
              </a:rPr>
              <a:t>, </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Times New Roman" panose="02020603050405020304" pitchFamily="18" charset="0"/>
              </a:rPr>
              <a:t>和</a:t>
            </a:r>
            <a:r>
              <a:rPr lang="en-US" altLang="zh-CN" sz="2400" b="0" i="1" dirty="0">
                <a:latin typeface="宋体" panose="02010600030101010101" pitchFamily="2" charset="-122"/>
              </a:rPr>
              <a:t>T</a:t>
            </a:r>
            <a:r>
              <a:rPr lang="en-US" altLang="zh-CN" sz="2400" b="0" i="1" baseline="-30000" dirty="0">
                <a:latin typeface="宋体" panose="02010600030101010101" pitchFamily="2" charset="-122"/>
              </a:rPr>
              <a:t>2</a:t>
            </a:r>
            <a:r>
              <a:rPr lang="en-US" altLang="zh-CN" sz="2400" b="0" dirty="0">
                <a:latin typeface="宋体" panose="02010600030101010101" pitchFamily="2" charset="-122"/>
              </a:rPr>
              <a:t>=(</a:t>
            </a:r>
            <a:r>
              <a:rPr lang="en-US" altLang="zh-CN" sz="2400" b="0" i="1" dirty="0">
                <a:latin typeface="宋体" panose="02010600030101010101" pitchFamily="2" charset="-122"/>
              </a:rPr>
              <a:t>U</a:t>
            </a:r>
            <a:r>
              <a:rPr lang="en-US" altLang="zh-CN" sz="2400" b="0" i="1" baseline="-30000" dirty="0">
                <a:latin typeface="宋体" panose="02010600030101010101" pitchFamily="2" charset="-122"/>
              </a:rPr>
              <a:t>2</a:t>
            </a:r>
            <a:r>
              <a:rPr lang="en-US" altLang="zh-CN" sz="2400" b="0" dirty="0">
                <a:latin typeface="宋体" panose="02010600030101010101" pitchFamily="2" charset="-122"/>
              </a:rPr>
              <a:t>,</a:t>
            </a:r>
            <a:r>
              <a:rPr lang="en-US" altLang="zh-CN" sz="2400" b="0" i="1" dirty="0">
                <a:latin typeface="宋体" panose="02010600030101010101" pitchFamily="2" charset="-122"/>
              </a:rPr>
              <a:t> A</a:t>
            </a:r>
            <a:r>
              <a:rPr lang="en-US" altLang="zh-CN" sz="2400" b="0" dirty="0">
                <a:latin typeface="宋体" panose="02010600030101010101" pitchFamily="2" charset="-122"/>
              </a:rPr>
              <a:t>, </a:t>
            </a:r>
            <a:r>
              <a:rPr lang="en-US" altLang="zh-CN" sz="2400" b="0" i="1" dirty="0">
                <a:latin typeface="宋体" panose="02010600030101010101" pitchFamily="2" charset="-122"/>
              </a:rPr>
              <a:t>C</a:t>
            </a:r>
            <a:r>
              <a:rPr lang="en-US" altLang="zh-CN" sz="2400" b="0" dirty="0">
                <a:latin typeface="宋体" panose="02010600030101010101" pitchFamily="2" charset="-122"/>
              </a:rPr>
              <a:t>, </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Times New Roman" panose="02020603050405020304" pitchFamily="18" charset="0"/>
              </a:rPr>
              <a:t>，这样使得表</a:t>
            </a:r>
            <a:r>
              <a:rPr lang="en-US" altLang="zh-CN" sz="2400" b="0" i="1" dirty="0">
                <a:latin typeface="宋体" panose="02010600030101010101" pitchFamily="2" charset="-122"/>
              </a:rPr>
              <a:t>T</a:t>
            </a:r>
            <a:r>
              <a:rPr lang="en-US" altLang="zh-CN" sz="2400" b="0" i="1" baseline="-30000" dirty="0">
                <a:latin typeface="宋体" panose="02010600030101010101" pitchFamily="2" charset="-122"/>
              </a:rPr>
              <a:t>1</a:t>
            </a:r>
            <a:r>
              <a:rPr lang="zh-CN" altLang="en-US" sz="2400" b="0" dirty="0">
                <a:latin typeface="Times New Roman" panose="02020603050405020304" pitchFamily="18" charset="0"/>
              </a:rPr>
              <a:t>中</a:t>
            </a:r>
            <a:r>
              <a:rPr lang="en-US" altLang="zh-CN" sz="2400" b="0" i="1" dirty="0">
                <a:latin typeface="宋体" panose="02010600030101010101" pitchFamily="2" charset="-122"/>
              </a:rPr>
              <a:t>C</a:t>
            </a:r>
            <a:r>
              <a:rPr lang="en-US" altLang="zh-CN" sz="2400" b="0" dirty="0">
                <a:latin typeface="Times New Roman" panose="02020603050405020304" pitchFamily="18" charset="0"/>
                <a:sym typeface="Symbol" panose="05050102010706020507" pitchFamily="18" charset="2"/>
              </a:rPr>
              <a:t></a:t>
            </a:r>
            <a:r>
              <a:rPr lang="en-US" altLang="zh-CN" sz="2400" b="0" baseline="-30000" dirty="0">
                <a:latin typeface="宋体" panose="02010600030101010101" pitchFamily="2" charset="-122"/>
              </a:rPr>
              <a:t>1</a:t>
            </a:r>
            <a:r>
              <a:rPr lang="en-US" altLang="zh-CN" sz="2400" b="0" i="1" dirty="0">
                <a:latin typeface="宋体" panose="02010600030101010101" pitchFamily="2" charset="-122"/>
              </a:rPr>
              <a:t>D</a:t>
            </a:r>
            <a:r>
              <a:rPr lang="zh-CN" altLang="en-US" sz="2400" b="0" dirty="0">
                <a:latin typeface="Times New Roman" panose="02020603050405020304" pitchFamily="18" charset="0"/>
              </a:rPr>
              <a:t>和</a:t>
            </a:r>
            <a:r>
              <a:rPr lang="en-US" altLang="zh-CN" sz="2400" b="0" i="1" dirty="0">
                <a:latin typeface="宋体" panose="02010600030101010101" pitchFamily="2" charset="-122"/>
              </a:rPr>
              <a:t>T</a:t>
            </a:r>
            <a:r>
              <a:rPr lang="en-US" altLang="zh-CN" sz="2400" b="0" i="1" baseline="-30000" dirty="0">
                <a:latin typeface="宋体" panose="02010600030101010101" pitchFamily="2" charset="-122"/>
              </a:rPr>
              <a:t>2</a:t>
            </a:r>
            <a:r>
              <a:rPr lang="zh-CN" altLang="en-US" sz="2400" b="0" dirty="0">
                <a:latin typeface="Times New Roman" panose="02020603050405020304" pitchFamily="18" charset="0"/>
              </a:rPr>
              <a:t>中</a:t>
            </a:r>
            <a:r>
              <a:rPr lang="en-US" altLang="zh-CN" sz="2400" b="0" i="1" dirty="0">
                <a:latin typeface="宋体" panose="02010600030101010101" pitchFamily="2" charset="-122"/>
              </a:rPr>
              <a:t>C</a:t>
            </a:r>
            <a:r>
              <a:rPr lang="en-US" altLang="zh-CN" sz="2400" b="0" dirty="0">
                <a:latin typeface="Times New Roman" panose="02020603050405020304" pitchFamily="18" charset="0"/>
                <a:sym typeface="Symbol" panose="05050102010706020507" pitchFamily="18" charset="2"/>
              </a:rPr>
              <a:t></a:t>
            </a:r>
            <a:r>
              <a:rPr lang="en-US" altLang="zh-CN" sz="2400" b="0" baseline="-30000" dirty="0">
                <a:latin typeface="宋体" panose="02010600030101010101" pitchFamily="2" charset="-122"/>
              </a:rPr>
              <a:t>0</a:t>
            </a:r>
            <a:r>
              <a:rPr lang="en-US" altLang="zh-CN" sz="2400" b="0" i="1" dirty="0">
                <a:latin typeface="宋体" panose="02010600030101010101" pitchFamily="2" charset="-122"/>
              </a:rPr>
              <a:t>D</a:t>
            </a:r>
            <a:r>
              <a:rPr lang="zh-CN" altLang="en-US" sz="2400" b="0" dirty="0">
                <a:latin typeface="Times New Roman" panose="02020603050405020304" pitchFamily="18" charset="0"/>
              </a:rPr>
              <a:t>。这里</a:t>
            </a:r>
            <a:r>
              <a:rPr lang="en-US" altLang="zh-CN" sz="2400" b="0" i="1" dirty="0">
                <a:latin typeface="宋体" panose="02010600030101010101" pitchFamily="2" charset="-122"/>
              </a:rPr>
              <a:t>U</a:t>
            </a:r>
            <a:r>
              <a:rPr lang="en-US" altLang="zh-CN" sz="2400" b="0" i="1" baseline="-30000" dirty="0">
                <a:latin typeface="宋体" panose="02010600030101010101" pitchFamily="2" charset="-122"/>
              </a:rPr>
              <a:t>1</a:t>
            </a:r>
            <a:r>
              <a:rPr lang="en-US" altLang="zh-CN" sz="2400" b="0" dirty="0">
                <a:latin typeface="宋体" panose="02010600030101010101" pitchFamily="2" charset="-122"/>
              </a:rPr>
              <a:t>=</a:t>
            </a:r>
            <a:r>
              <a:rPr lang="en-US" altLang="zh-CN" sz="2400" b="0" i="1" dirty="0">
                <a:latin typeface="宋体" panose="02010600030101010101" pitchFamily="2" charset="-122"/>
              </a:rPr>
              <a:t>POS</a:t>
            </a:r>
            <a:r>
              <a:rPr lang="en-US" altLang="zh-CN" sz="2400" b="0" i="1" baseline="-30000" dirty="0">
                <a:latin typeface="宋体" panose="02010600030101010101" pitchFamily="2" charset="-122"/>
              </a:rPr>
              <a:t>C</a:t>
            </a:r>
            <a:r>
              <a:rPr lang="en-US" altLang="zh-CN" sz="2400" b="0" dirty="0">
                <a:latin typeface="宋体" panose="02010600030101010101" pitchFamily="2" charset="-122"/>
              </a:rPr>
              <a:t>(</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Times New Roman" panose="02020603050405020304" pitchFamily="18" charset="0"/>
              </a:rPr>
              <a:t>，</a:t>
            </a:r>
            <a:r>
              <a:rPr lang="en-US" altLang="zh-CN" sz="2400" b="0" i="1" dirty="0">
                <a:latin typeface="宋体" panose="02010600030101010101" pitchFamily="2" charset="-122"/>
              </a:rPr>
              <a:t>U</a:t>
            </a:r>
            <a:r>
              <a:rPr lang="en-US" altLang="zh-CN" sz="2400" b="0" i="1" baseline="-30000" dirty="0">
                <a:latin typeface="宋体" panose="02010600030101010101" pitchFamily="2" charset="-122"/>
              </a:rPr>
              <a:t>2</a:t>
            </a:r>
            <a:r>
              <a:rPr lang="en-US" altLang="zh-CN" sz="2400" b="0" dirty="0">
                <a:latin typeface="宋体" panose="02010600030101010101" pitchFamily="2" charset="-122"/>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宋体" panose="02010600030101010101" pitchFamily="2" charset="-122"/>
              </a:rPr>
              <a:t>BN</a:t>
            </a:r>
            <a:r>
              <a:rPr lang="en-US" altLang="zh-CN" sz="2400" b="0" i="1" baseline="-30000" dirty="0">
                <a:latin typeface="宋体" panose="02010600030101010101" pitchFamily="2" charset="-122"/>
              </a:rPr>
              <a:t>C</a:t>
            </a:r>
            <a:r>
              <a:rPr lang="en-US" altLang="zh-CN" sz="2400" b="0" dirty="0">
                <a:latin typeface="宋体" panose="02010600030101010101" pitchFamily="2" charset="-122"/>
              </a:rPr>
              <a:t>(</a:t>
            </a:r>
            <a:r>
              <a:rPr lang="en-US" altLang="zh-CN" sz="2400" b="0" i="1" dirty="0">
                <a:latin typeface="宋体" panose="02010600030101010101" pitchFamily="2" charset="-122"/>
              </a:rPr>
              <a:t>X</a:t>
            </a:r>
            <a:r>
              <a:rPr lang="en-US" altLang="zh-CN" sz="2400" b="0" dirty="0">
                <a:latin typeface="宋体" panose="02010600030101010101" pitchFamily="2" charset="-122"/>
              </a:rPr>
              <a:t>)</a:t>
            </a:r>
            <a:r>
              <a:rPr lang="zh-CN" altLang="en-US" sz="2400" b="0" dirty="0">
                <a:latin typeface="Times New Roman" panose="02020603050405020304" pitchFamily="18" charset="0"/>
              </a:rPr>
              <a:t>，</a:t>
            </a:r>
            <a:r>
              <a:rPr lang="en-US" altLang="zh-CN" sz="2400" b="0" i="1"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宋体" panose="02010600030101010101" pitchFamily="2" charset="-122"/>
              </a:rPr>
              <a:t>U</a:t>
            </a:r>
            <a:r>
              <a:rPr lang="en-US" altLang="zh-CN" sz="2400" b="0" dirty="0">
                <a:latin typeface="宋体" panose="02010600030101010101" pitchFamily="2" charset="-122"/>
              </a:rPr>
              <a:t>|</a:t>
            </a:r>
            <a:r>
              <a:rPr lang="en-US" altLang="zh-CN" sz="2400" b="0" i="1" dirty="0">
                <a:latin typeface="宋体" panose="02010600030101010101" pitchFamily="2" charset="-122"/>
              </a:rPr>
              <a:t>IND</a:t>
            </a:r>
            <a:r>
              <a:rPr lang="en-US" altLang="zh-CN" sz="2400" b="0" dirty="0">
                <a:latin typeface="宋体" panose="02010600030101010101" pitchFamily="2" charset="-122"/>
              </a:rPr>
              <a:t>(</a:t>
            </a:r>
            <a:r>
              <a:rPr lang="en-US" altLang="zh-CN" sz="2400" b="0" i="1" dirty="0">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由命题</a:t>
            </a:r>
            <a:r>
              <a:rPr lang="en-US" altLang="zh-CN" sz="2400" b="0" dirty="0">
                <a:latin typeface="宋体" panose="02010600030101010101" pitchFamily="2" charset="-122"/>
              </a:rPr>
              <a:t>2</a:t>
            </a:r>
            <a:r>
              <a:rPr lang="zh-CN" altLang="en-US" sz="2400" b="0" dirty="0">
                <a:latin typeface="宋体" panose="02010600030101010101" pitchFamily="2" charset="-122"/>
              </a:rPr>
              <a:t>可见，假设我们已计算出条件属性的依赖度，若表的结果不一致，即依赖度小于</a:t>
            </a:r>
            <a:r>
              <a:rPr lang="en-US" altLang="zh-CN" sz="2400" b="0" dirty="0">
                <a:latin typeface="宋体" panose="02010600030101010101" pitchFamily="2" charset="-122"/>
              </a:rPr>
              <a:t>1</a:t>
            </a:r>
            <a:r>
              <a:rPr lang="zh-CN" altLang="en-US" sz="2400" b="0" dirty="0">
                <a:latin typeface="宋体" panose="02010600030101010101" pitchFamily="2" charset="-122"/>
              </a:rPr>
              <a:t>，则由命题</a:t>
            </a:r>
            <a:r>
              <a:rPr lang="en-US" altLang="zh-CN" sz="2400" b="0" dirty="0">
                <a:latin typeface="宋体" panose="02010600030101010101" pitchFamily="2" charset="-122"/>
              </a:rPr>
              <a:t>2</a:t>
            </a:r>
            <a:r>
              <a:rPr lang="zh-CN" altLang="en-US" sz="2400" b="0" dirty="0">
                <a:latin typeface="宋体" panose="02010600030101010101" pitchFamily="2" charset="-122"/>
              </a:rPr>
              <a:t>可以将表分解成两个子表：其中一个表完全不一致，依赖度为</a:t>
            </a:r>
            <a:r>
              <a:rPr lang="en-US" altLang="zh-CN" sz="2400" b="0" dirty="0">
                <a:latin typeface="宋体" panose="02010600030101010101" pitchFamily="2" charset="-122"/>
              </a:rPr>
              <a:t>0</a:t>
            </a:r>
            <a:r>
              <a:rPr lang="zh-CN" altLang="en-US" sz="2400" b="0" dirty="0">
                <a:latin typeface="宋体" panose="02010600030101010101" pitchFamily="2" charset="-122"/>
              </a:rPr>
              <a:t>；另一个表则完全一致，依赖度为</a:t>
            </a:r>
            <a:r>
              <a:rPr lang="en-US" altLang="zh-CN" sz="2400" b="0" dirty="0">
                <a:latin typeface="宋体" panose="02010600030101010101" pitchFamily="2" charset="-122"/>
              </a:rPr>
              <a:t>1</a:t>
            </a:r>
            <a:r>
              <a:rPr lang="zh-CN" altLang="en-US" sz="2400" b="0" dirty="0">
                <a:latin typeface="宋体" panose="02010600030101010101" pitchFamily="2" charset="-122"/>
              </a:rPr>
              <a:t>。当然，只有依赖度大于</a:t>
            </a:r>
            <a:r>
              <a:rPr lang="en-US" altLang="zh-CN" sz="2400" b="0" dirty="0">
                <a:latin typeface="宋体" panose="02010600030101010101" pitchFamily="2" charset="-122"/>
              </a:rPr>
              <a:t>0</a:t>
            </a:r>
            <a:r>
              <a:rPr lang="zh-CN" altLang="en-US" sz="2400" b="0" dirty="0">
                <a:latin typeface="宋体" panose="02010600030101010101" pitchFamily="2" charset="-122"/>
              </a:rPr>
              <a:t>且不等于</a:t>
            </a:r>
            <a:r>
              <a:rPr lang="en-US" altLang="zh-CN" sz="2400" b="0" dirty="0">
                <a:latin typeface="宋体" panose="02010600030101010101" pitchFamily="2" charset="-122"/>
              </a:rPr>
              <a:t>1</a:t>
            </a:r>
            <a:r>
              <a:rPr lang="zh-CN" altLang="en-US" sz="2400" b="0" dirty="0">
                <a:latin typeface="宋体" panose="02010600030101010101" pitchFamily="2" charset="-122"/>
              </a:rPr>
              <a:t>时，这一分解才能进行。</a:t>
            </a:r>
          </a:p>
        </p:txBody>
      </p:sp>
    </p:spTree>
    <p:extLst>
      <p:ext uri="{BB962C8B-B14F-4D97-AF65-F5344CB8AC3E}">
        <p14:creationId xmlns:p14="http://schemas.microsoft.com/office/powerpoint/2010/main" val="197493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9ABD817A-6820-4A91-9CDF-AC31E6FA76A0}" type="datetime1">
              <a:rPr lang="zh-CN" altLang="en-US"/>
              <a:pPr>
                <a:defRPr/>
              </a:pPr>
              <a:t>2017/10/23</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0B92AB2-7662-4B6B-AD8A-5D4B6D9BC223}" type="slidenum">
              <a:rPr lang="en-US" altLang="zh-CN" sz="1000" smtClean="0"/>
              <a:pPr>
                <a:spcBef>
                  <a:spcPct val="0"/>
                </a:spcBef>
                <a:buClrTx/>
                <a:buSzTx/>
                <a:buFontTx/>
                <a:buNone/>
              </a:pPr>
              <a:t>142</a:t>
            </a:fld>
            <a:endParaRPr lang="en-US" altLang="zh-CN" sz="1000" smtClean="0"/>
          </a:p>
        </p:txBody>
      </p:sp>
      <p:sp>
        <p:nvSpPr>
          <p:cNvPr id="91140" name="Text Box 112"/>
          <p:cNvSpPr txBox="1">
            <a:spLocks noChangeArrowheads="1"/>
          </p:cNvSpPr>
          <p:nvPr/>
        </p:nvSpPr>
        <p:spPr bwMode="auto">
          <a:xfrm>
            <a:off x="1639887" y="5890418"/>
            <a:ext cx="7046913"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a</a:t>
            </a:r>
            <a:r>
              <a:rPr lang="zh-CN" altLang="en-US" sz="2400" b="0" dirty="0">
                <a:latin typeface="宋体" panose="02010600030101010101" pitchFamily="2" charset="-122"/>
              </a:rPr>
              <a:t>、</a:t>
            </a:r>
            <a:r>
              <a:rPr lang="en-US" altLang="zh-CN" sz="2400" b="0" dirty="0">
                <a:latin typeface="宋体" panose="02010600030101010101" pitchFamily="2" charset="-122"/>
              </a:rPr>
              <a:t>b</a:t>
            </a:r>
            <a:r>
              <a:rPr lang="zh-CN" altLang="en-US" sz="2400" b="0" dirty="0">
                <a:latin typeface="宋体" panose="02010600030101010101" pitchFamily="2" charset="-122"/>
              </a:rPr>
              <a:t>、</a:t>
            </a:r>
            <a:r>
              <a:rPr lang="en-US" altLang="zh-CN" sz="2400" b="0" dirty="0">
                <a:latin typeface="宋体" panose="02010600030101010101" pitchFamily="2" charset="-122"/>
              </a:rPr>
              <a:t>c</a:t>
            </a:r>
            <a:r>
              <a:rPr lang="zh-CN" altLang="en-US" sz="2400" b="0" dirty="0">
                <a:latin typeface="宋体" panose="02010600030101010101" pitchFamily="2" charset="-122"/>
              </a:rPr>
              <a:t>为条件属性，</a:t>
            </a:r>
            <a:r>
              <a:rPr lang="en-US" altLang="zh-CN" sz="2400" b="0" dirty="0">
                <a:latin typeface="宋体" panose="02010600030101010101" pitchFamily="2" charset="-122"/>
              </a:rPr>
              <a:t>d</a:t>
            </a:r>
            <a:r>
              <a:rPr lang="zh-CN" altLang="en-US" sz="2400" b="0" dirty="0">
                <a:latin typeface="宋体" panose="02010600030101010101" pitchFamily="2" charset="-122"/>
              </a:rPr>
              <a:t>、</a:t>
            </a:r>
            <a:r>
              <a:rPr lang="en-US" altLang="zh-CN" sz="2400" b="0" dirty="0">
                <a:latin typeface="宋体" panose="02010600030101010101" pitchFamily="2" charset="-122"/>
              </a:rPr>
              <a:t>e</a:t>
            </a:r>
            <a:r>
              <a:rPr lang="zh-CN" altLang="en-US" sz="2400" b="0" dirty="0">
                <a:latin typeface="宋体" panose="02010600030101010101" pitchFamily="2" charset="-122"/>
              </a:rPr>
              <a:t>为决策属性</a:t>
            </a:r>
          </a:p>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1</a:t>
            </a:r>
            <a:r>
              <a:rPr lang="zh-CN" altLang="en-US" sz="2400" b="0" dirty="0">
                <a:latin typeface="宋体" panose="02010600030101010101" pitchFamily="2" charset="-122"/>
              </a:rPr>
              <a:t>、</a:t>
            </a:r>
            <a:r>
              <a:rPr lang="en-US" altLang="zh-CN" sz="2400" b="0" dirty="0">
                <a:latin typeface="宋体" panose="02010600030101010101" pitchFamily="2" charset="-122"/>
              </a:rPr>
              <a:t>5</a:t>
            </a:r>
            <a:r>
              <a:rPr lang="zh-CN" altLang="en-US" sz="2400" b="0" dirty="0">
                <a:latin typeface="宋体" panose="02010600030101010101" pitchFamily="2" charset="-122"/>
              </a:rPr>
              <a:t>产生不一致</a:t>
            </a:r>
          </a:p>
        </p:txBody>
      </p:sp>
      <p:grpSp>
        <p:nvGrpSpPr>
          <p:cNvPr id="91141" name="Group 127"/>
          <p:cNvGrpSpPr>
            <a:grpSpLocks/>
          </p:cNvGrpSpPr>
          <p:nvPr/>
        </p:nvGrpSpPr>
        <p:grpSpPr bwMode="auto">
          <a:xfrm>
            <a:off x="1866900" y="2271891"/>
            <a:ext cx="5257800" cy="3471862"/>
            <a:chOff x="-3" y="-3"/>
            <a:chExt cx="1355" cy="1356"/>
          </a:xfrm>
        </p:grpSpPr>
        <p:grpSp>
          <p:nvGrpSpPr>
            <p:cNvPr id="91144" name="Group 125"/>
            <p:cNvGrpSpPr>
              <a:grpSpLocks/>
            </p:cNvGrpSpPr>
            <p:nvPr/>
          </p:nvGrpSpPr>
          <p:grpSpPr bwMode="auto">
            <a:xfrm>
              <a:off x="-3" y="0"/>
              <a:ext cx="1352" cy="1350"/>
              <a:chOff x="-3" y="0"/>
              <a:chExt cx="1352" cy="1350"/>
            </a:xfrm>
          </p:grpSpPr>
          <p:grpSp>
            <p:nvGrpSpPr>
              <p:cNvPr id="91146" name="Group 118"/>
              <p:cNvGrpSpPr>
                <a:grpSpLocks/>
              </p:cNvGrpSpPr>
              <p:nvPr/>
            </p:nvGrpSpPr>
            <p:grpSpPr bwMode="auto">
              <a:xfrm>
                <a:off x="0" y="0"/>
                <a:ext cx="411" cy="374"/>
                <a:chOff x="0" y="0"/>
                <a:chExt cx="411" cy="374"/>
              </a:xfrm>
            </p:grpSpPr>
            <p:sp>
              <p:nvSpPr>
                <p:cNvPr id="91156" name="Rectangle 113"/>
                <p:cNvSpPr>
                  <a:spLocks noChangeArrowheads="1"/>
                </p:cNvSpPr>
                <p:nvPr/>
              </p:nvSpPr>
              <p:spPr bwMode="auto">
                <a:xfrm>
                  <a:off x="43" y="0"/>
                  <a:ext cx="32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dirty="0">
                      <a:latin typeface="Times New Roman" panose="02020603050405020304" pitchFamily="18" charset="0"/>
                    </a:rPr>
                    <a:t>U</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91157" name="Rectangle 117"/>
                <p:cNvSpPr>
                  <a:spLocks noChangeArrowheads="1"/>
                </p:cNvSpPr>
                <p:nvPr/>
              </p:nvSpPr>
              <p:spPr bwMode="auto">
                <a:xfrm>
                  <a:off x="0" y="0"/>
                  <a:ext cx="41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1147" name="Group 120"/>
              <p:cNvGrpSpPr>
                <a:grpSpLocks/>
              </p:cNvGrpSpPr>
              <p:nvPr/>
            </p:nvGrpSpPr>
            <p:grpSpPr bwMode="auto">
              <a:xfrm>
                <a:off x="411" y="0"/>
                <a:ext cx="938" cy="374"/>
                <a:chOff x="411" y="0"/>
                <a:chExt cx="938" cy="374"/>
              </a:xfrm>
            </p:grpSpPr>
            <p:sp>
              <p:nvSpPr>
                <p:cNvPr id="91154" name="Rectangle 114"/>
                <p:cNvSpPr>
                  <a:spLocks noChangeArrowheads="1"/>
                </p:cNvSpPr>
                <p:nvPr/>
              </p:nvSpPr>
              <p:spPr bwMode="auto">
                <a:xfrm>
                  <a:off x="454" y="0"/>
                  <a:ext cx="8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b   c   d   e</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91155" name="Rectangle 119"/>
                <p:cNvSpPr>
                  <a:spLocks noChangeArrowheads="1"/>
                </p:cNvSpPr>
                <p:nvPr/>
              </p:nvSpPr>
              <p:spPr bwMode="auto">
                <a:xfrm>
                  <a:off x="411" y="0"/>
                  <a:ext cx="93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1148" name="Group 122"/>
              <p:cNvGrpSpPr>
                <a:grpSpLocks/>
              </p:cNvGrpSpPr>
              <p:nvPr/>
            </p:nvGrpSpPr>
            <p:grpSpPr bwMode="auto">
              <a:xfrm>
                <a:off x="-3" y="238"/>
                <a:ext cx="411" cy="1112"/>
                <a:chOff x="-3" y="238"/>
                <a:chExt cx="411" cy="1112"/>
              </a:xfrm>
            </p:grpSpPr>
            <p:sp>
              <p:nvSpPr>
                <p:cNvPr id="91152" name="Rectangle 115"/>
                <p:cNvSpPr>
                  <a:spLocks noChangeArrowheads="1"/>
                </p:cNvSpPr>
                <p:nvPr/>
              </p:nvSpPr>
              <p:spPr bwMode="auto">
                <a:xfrm>
                  <a:off x="43" y="374"/>
                  <a:ext cx="32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1</a:t>
                  </a:r>
                </a:p>
                <a:p>
                  <a:pPr algn="ctr">
                    <a:spcBef>
                      <a:spcPct val="0"/>
                    </a:spcBef>
                    <a:buClrTx/>
                    <a:buSzTx/>
                    <a:buFontTx/>
                    <a:buNone/>
                  </a:pPr>
                  <a:r>
                    <a:rPr lang="en-US" altLang="zh-CN" sz="2400" b="0">
                      <a:latin typeface="Times New Roman" panose="02020603050405020304" pitchFamily="18" charset="0"/>
                    </a:rPr>
                    <a:t>2</a:t>
                  </a:r>
                </a:p>
                <a:p>
                  <a:pPr algn="ctr">
                    <a:spcBef>
                      <a:spcPct val="0"/>
                    </a:spcBef>
                    <a:buClrTx/>
                    <a:buSzTx/>
                    <a:buFontTx/>
                    <a:buNone/>
                  </a:pPr>
                  <a:r>
                    <a:rPr lang="en-US" altLang="zh-CN" sz="2400" b="0">
                      <a:latin typeface="Times New Roman" panose="02020603050405020304" pitchFamily="18" charset="0"/>
                    </a:rPr>
                    <a:t>3</a:t>
                  </a:r>
                </a:p>
                <a:p>
                  <a:pPr algn="ctr">
                    <a:spcBef>
                      <a:spcPct val="0"/>
                    </a:spcBef>
                    <a:buClrTx/>
                    <a:buSzTx/>
                    <a:buFontTx/>
                    <a:buNone/>
                  </a:pPr>
                  <a:r>
                    <a:rPr lang="en-US" altLang="zh-CN" sz="2400" b="0">
                      <a:latin typeface="Times New Roman" panose="02020603050405020304" pitchFamily="18" charset="0"/>
                    </a:rPr>
                    <a:t>4</a:t>
                  </a:r>
                </a:p>
                <a:p>
                  <a:pPr algn="ctr">
                    <a:spcBef>
                      <a:spcPct val="0"/>
                    </a:spcBef>
                    <a:buClrTx/>
                    <a:buSzTx/>
                    <a:buFontTx/>
                    <a:buNone/>
                  </a:pPr>
                  <a:r>
                    <a:rPr lang="en-US" altLang="zh-CN" sz="2400" b="0">
                      <a:latin typeface="Times New Roman" panose="02020603050405020304" pitchFamily="18" charset="0"/>
                    </a:rPr>
                    <a:t>5</a:t>
                  </a:r>
                </a:p>
                <a:p>
                  <a:pPr algn="ctr">
                    <a:spcBef>
                      <a:spcPct val="0"/>
                    </a:spcBef>
                    <a:buClrTx/>
                    <a:buSzTx/>
                    <a:buFontTx/>
                    <a:buNone/>
                  </a:pPr>
                  <a:r>
                    <a:rPr lang="en-US" altLang="zh-CN" sz="2400" b="0">
                      <a:latin typeface="Times New Roman" panose="02020603050405020304" pitchFamily="18" charset="0"/>
                    </a:rPr>
                    <a:t>6</a:t>
                  </a:r>
                </a:p>
                <a:p>
                  <a:pPr algn="ctr">
                    <a:spcBef>
                      <a:spcPct val="0"/>
                    </a:spcBef>
                    <a:buClrTx/>
                    <a:buSzTx/>
                    <a:buFontTx/>
                    <a:buNone/>
                  </a:pPr>
                  <a:r>
                    <a:rPr lang="en-US" altLang="zh-CN" sz="2400" b="0">
                      <a:latin typeface="Times New Roman" panose="02020603050405020304" pitchFamily="18" charset="0"/>
                    </a:rPr>
                    <a:t>7</a:t>
                  </a:r>
                </a:p>
                <a:p>
                  <a:pPr algn="ctr">
                    <a:spcBef>
                      <a:spcPct val="0"/>
                    </a:spcBef>
                    <a:buClrTx/>
                    <a:buSzTx/>
                    <a:buFontTx/>
                    <a:buNone/>
                  </a:pPr>
                  <a:r>
                    <a:rPr lang="en-US" altLang="zh-CN" sz="2400" b="0">
                      <a:latin typeface="Times New Roman" panose="02020603050405020304" pitchFamily="18" charset="0"/>
                    </a:rPr>
                    <a:t>8</a:t>
                  </a:r>
                </a:p>
                <a:p>
                  <a:pPr algn="ctr">
                    <a:spcBef>
                      <a:spcPct val="0"/>
                    </a:spcBef>
                    <a:buClrTx/>
                    <a:buSzTx/>
                    <a:buFontTx/>
                    <a:buNone/>
                  </a:pPr>
                  <a:endParaRPr lang="en-US" altLang="zh-CN" sz="2400" b="0">
                    <a:latin typeface="Times New Roman" panose="02020603050405020304" pitchFamily="18" charset="0"/>
                  </a:endParaRPr>
                </a:p>
              </p:txBody>
            </p:sp>
            <p:sp>
              <p:nvSpPr>
                <p:cNvPr id="91153" name="Rectangle 121"/>
                <p:cNvSpPr>
                  <a:spLocks noChangeArrowheads="1"/>
                </p:cNvSpPr>
                <p:nvPr/>
              </p:nvSpPr>
              <p:spPr bwMode="auto">
                <a:xfrm>
                  <a:off x="-3" y="238"/>
                  <a:ext cx="411" cy="111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1149" name="Group 124"/>
              <p:cNvGrpSpPr>
                <a:grpSpLocks/>
              </p:cNvGrpSpPr>
              <p:nvPr/>
            </p:nvGrpSpPr>
            <p:grpSpPr bwMode="auto">
              <a:xfrm>
                <a:off x="411" y="238"/>
                <a:ext cx="938" cy="1112"/>
                <a:chOff x="411" y="238"/>
                <a:chExt cx="938" cy="1112"/>
              </a:xfrm>
            </p:grpSpPr>
            <p:sp>
              <p:nvSpPr>
                <p:cNvPr id="91150" name="Rectangle 116"/>
                <p:cNvSpPr>
                  <a:spLocks noChangeArrowheads="1"/>
                </p:cNvSpPr>
                <p:nvPr/>
              </p:nvSpPr>
              <p:spPr bwMode="auto">
                <a:xfrm>
                  <a:off x="454" y="374"/>
                  <a:ext cx="852"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tabLst>
                      <a:tab pos="266700" algn="r"/>
                      <a:tab pos="2743200" algn="ctr"/>
                      <a:tab pos="5486400" algn="r"/>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266700" algn="r"/>
                      <a:tab pos="2743200" algn="ctr"/>
                      <a:tab pos="5486400" algn="r"/>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266700" algn="r"/>
                      <a:tab pos="2743200" algn="ctr"/>
                      <a:tab pos="5486400" algn="r"/>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u="sng">
                      <a:solidFill>
                        <a:srgbClr val="FF0000"/>
                      </a:solidFill>
                      <a:latin typeface="Times New Roman" panose="02020603050405020304" pitchFamily="18" charset="0"/>
                    </a:rPr>
                    <a:t>1   0   2   2   0</a:t>
                  </a:r>
                </a:p>
                <a:p>
                  <a:pPr algn="ctr">
                    <a:spcBef>
                      <a:spcPct val="0"/>
                    </a:spcBef>
                    <a:buClrTx/>
                    <a:buSzTx/>
                    <a:buFontTx/>
                    <a:buNone/>
                  </a:pPr>
                  <a:r>
                    <a:rPr lang="en-US" altLang="zh-CN" sz="2400" b="0">
                      <a:latin typeface="Times New Roman" panose="02020603050405020304" pitchFamily="18" charset="0"/>
                    </a:rPr>
                    <a:t>0   1   1   1   2</a:t>
                  </a:r>
                </a:p>
                <a:p>
                  <a:pPr algn="ctr">
                    <a:spcBef>
                      <a:spcPct val="0"/>
                    </a:spcBef>
                    <a:buClrTx/>
                    <a:buSzTx/>
                    <a:buFontTx/>
                    <a:buNone/>
                  </a:pPr>
                  <a:r>
                    <a:rPr lang="en-US" altLang="zh-CN" sz="2400" b="0">
                      <a:latin typeface="Times New Roman" panose="02020603050405020304" pitchFamily="18" charset="0"/>
                    </a:rPr>
                    <a:t>2   0   0   1   1</a:t>
                  </a:r>
                </a:p>
                <a:p>
                  <a:pPr algn="ctr">
                    <a:spcBef>
                      <a:spcPct val="0"/>
                    </a:spcBef>
                    <a:buClrTx/>
                    <a:buSzTx/>
                    <a:buFontTx/>
                    <a:buNone/>
                  </a:pPr>
                  <a:r>
                    <a:rPr lang="en-US" altLang="zh-CN" sz="2400" b="0">
                      <a:latin typeface="Times New Roman" panose="02020603050405020304" pitchFamily="18" charset="0"/>
                    </a:rPr>
                    <a:t>1   1   0   2   2</a:t>
                  </a:r>
                </a:p>
                <a:p>
                  <a:pPr algn="ctr">
                    <a:spcBef>
                      <a:spcPct val="0"/>
                    </a:spcBef>
                    <a:buClrTx/>
                    <a:buSzTx/>
                    <a:buFontTx/>
                    <a:buNone/>
                  </a:pPr>
                  <a:r>
                    <a:rPr lang="en-US" altLang="zh-CN" sz="2400" b="0">
                      <a:solidFill>
                        <a:srgbClr val="FF0000"/>
                      </a:solidFill>
                      <a:latin typeface="Times New Roman" panose="02020603050405020304" pitchFamily="18" charset="0"/>
                    </a:rPr>
                    <a:t>1   0   2   0   1</a:t>
                  </a:r>
                </a:p>
                <a:p>
                  <a:pPr algn="ctr">
                    <a:spcBef>
                      <a:spcPct val="0"/>
                    </a:spcBef>
                    <a:buClrTx/>
                    <a:buSzTx/>
                    <a:buFontTx/>
                    <a:buNone/>
                  </a:pPr>
                  <a:r>
                    <a:rPr lang="en-US" altLang="zh-CN" sz="2400" b="0">
                      <a:latin typeface="Times New Roman" panose="02020603050405020304" pitchFamily="18" charset="0"/>
                    </a:rPr>
                    <a:t>2   2   0   1   1</a:t>
                  </a:r>
                </a:p>
                <a:p>
                  <a:pPr algn="ctr">
                    <a:spcBef>
                      <a:spcPct val="0"/>
                    </a:spcBef>
                    <a:buClrTx/>
                    <a:buSzTx/>
                    <a:buFontTx/>
                    <a:buNone/>
                  </a:pPr>
                  <a:r>
                    <a:rPr lang="en-US" altLang="zh-CN" sz="2400" b="0">
                      <a:latin typeface="Times New Roman" panose="02020603050405020304" pitchFamily="18" charset="0"/>
                    </a:rPr>
                    <a:t>2   1   1   1   2</a:t>
                  </a:r>
                </a:p>
                <a:p>
                  <a:pPr algn="ctr">
                    <a:spcBef>
                      <a:spcPct val="0"/>
                    </a:spcBef>
                    <a:buClrTx/>
                    <a:buSzTx/>
                    <a:buFontTx/>
                    <a:buNone/>
                  </a:pPr>
                  <a:r>
                    <a:rPr lang="en-US" altLang="zh-CN" sz="2400" b="0">
                      <a:latin typeface="Times New Roman" panose="02020603050405020304" pitchFamily="18" charset="0"/>
                    </a:rPr>
                    <a:t>0   1   1   0   1</a:t>
                  </a:r>
                </a:p>
                <a:p>
                  <a:pPr algn="ctr">
                    <a:spcBef>
                      <a:spcPct val="0"/>
                    </a:spcBef>
                    <a:buClrTx/>
                    <a:buSzTx/>
                    <a:buFontTx/>
                    <a:buNone/>
                  </a:pPr>
                  <a:endParaRPr lang="en-US" altLang="zh-CN" sz="2400" b="0">
                    <a:latin typeface="Times New Roman" panose="02020603050405020304" pitchFamily="18" charset="0"/>
                  </a:endParaRPr>
                </a:p>
              </p:txBody>
            </p:sp>
            <p:sp>
              <p:nvSpPr>
                <p:cNvPr id="91151" name="Rectangle 123"/>
                <p:cNvSpPr>
                  <a:spLocks noChangeArrowheads="1"/>
                </p:cNvSpPr>
                <p:nvPr/>
              </p:nvSpPr>
              <p:spPr bwMode="auto">
                <a:xfrm>
                  <a:off x="411" y="238"/>
                  <a:ext cx="938" cy="111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91145" name="Rectangle 126"/>
            <p:cNvSpPr>
              <a:spLocks noChangeArrowheads="1"/>
            </p:cNvSpPr>
            <p:nvPr/>
          </p:nvSpPr>
          <p:spPr bwMode="auto">
            <a:xfrm>
              <a:off x="-3" y="-3"/>
              <a:ext cx="1355" cy="135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91142" name="Rectangle 129"/>
          <p:cNvSpPr>
            <a:spLocks noChangeArrowheads="1"/>
          </p:cNvSpPr>
          <p:nvPr/>
        </p:nvSpPr>
        <p:spPr bwMode="auto">
          <a:xfrm>
            <a:off x="2819400" y="1001551"/>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300AD"/>
                </a:solidFill>
                <a:latin typeface="+mj-lt"/>
                <a:ea typeface="华文新魏" panose="02010800040101010101" pitchFamily="2" charset="-122"/>
                <a:cs typeface="+mj-cs"/>
              </a:rPr>
              <a:t>决策表的分解</a:t>
            </a:r>
          </a:p>
        </p:txBody>
      </p:sp>
      <p:sp>
        <p:nvSpPr>
          <p:cNvPr id="91143" name="文本框 1"/>
          <p:cNvSpPr txBox="1">
            <a:spLocks noChangeArrowheads="1"/>
          </p:cNvSpPr>
          <p:nvPr/>
        </p:nvSpPr>
        <p:spPr bwMode="auto">
          <a:xfrm>
            <a:off x="3059832" y="1786909"/>
            <a:ext cx="337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dirty="0"/>
              <a:t>表</a:t>
            </a:r>
            <a:r>
              <a:rPr lang="en-US" altLang="zh-CN" b="0" dirty="0"/>
              <a:t>2   </a:t>
            </a:r>
            <a:r>
              <a:rPr lang="zh-CN" altLang="en-US" b="0" dirty="0"/>
              <a:t>不一致决策表</a:t>
            </a:r>
            <a:endParaRPr lang="zh-CN" altLang="en-US" dirty="0"/>
          </a:p>
        </p:txBody>
      </p:sp>
    </p:spTree>
    <p:extLst>
      <p:ext uri="{BB962C8B-B14F-4D97-AF65-F5344CB8AC3E}">
        <p14:creationId xmlns:p14="http://schemas.microsoft.com/office/powerpoint/2010/main" val="225455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quarter" idx="10"/>
          </p:nvPr>
        </p:nvSpPr>
        <p:spPr/>
        <p:txBody>
          <a:bodyPr/>
          <a:lstStyle/>
          <a:p>
            <a:pPr>
              <a:defRPr/>
            </a:pPr>
            <a:fld id="{82B65CB5-10F8-4E91-8DB3-BD38952A849F}" type="datetime1">
              <a:rPr lang="zh-CN" altLang="en-US"/>
              <a:pPr>
                <a:defRPr/>
              </a:pPr>
              <a:t>2017/10/23</a:t>
            </a:fld>
            <a:endParaRPr lang="en-US" altLang="zh-CN"/>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5DD5AA-14E9-415A-B8E2-0EF8EE6BD0CD}" type="slidenum">
              <a:rPr lang="en-US" altLang="zh-CN" sz="1000" smtClean="0"/>
              <a:pPr>
                <a:spcBef>
                  <a:spcPct val="0"/>
                </a:spcBef>
                <a:buClrTx/>
                <a:buSzTx/>
                <a:buFontTx/>
                <a:buNone/>
              </a:pPr>
              <a:t>143</a:t>
            </a:fld>
            <a:endParaRPr lang="en-US" altLang="zh-CN" sz="1000" smtClean="0"/>
          </a:p>
        </p:txBody>
      </p:sp>
      <p:sp>
        <p:nvSpPr>
          <p:cNvPr id="93188" name="Rectangle 20"/>
          <p:cNvSpPr>
            <a:spLocks noChangeArrowheads="1"/>
          </p:cNvSpPr>
          <p:nvPr/>
        </p:nvSpPr>
        <p:spPr bwMode="auto">
          <a:xfrm>
            <a:off x="990600" y="224343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表</a:t>
            </a:r>
            <a:r>
              <a:rPr lang="en-US" altLang="zh-CN" sz="2400" b="0" dirty="0">
                <a:latin typeface="Times New Roman" panose="02020603050405020304" pitchFamily="18" charset="0"/>
              </a:rPr>
              <a:t>3 </a:t>
            </a:r>
            <a:r>
              <a:rPr lang="zh-CN" altLang="en-US" sz="2400" b="0" dirty="0">
                <a:latin typeface="Times New Roman" panose="02020603050405020304" pitchFamily="18" charset="0"/>
              </a:rPr>
              <a:t>完全一致的决策表</a:t>
            </a:r>
          </a:p>
        </p:txBody>
      </p:sp>
      <p:grpSp>
        <p:nvGrpSpPr>
          <p:cNvPr id="93189" name="Group 35"/>
          <p:cNvGrpSpPr>
            <a:grpSpLocks/>
          </p:cNvGrpSpPr>
          <p:nvPr/>
        </p:nvGrpSpPr>
        <p:grpSpPr bwMode="auto">
          <a:xfrm>
            <a:off x="1027257" y="2852936"/>
            <a:ext cx="3429000" cy="3167062"/>
            <a:chOff x="-3" y="371"/>
            <a:chExt cx="1433" cy="1012"/>
          </a:xfrm>
        </p:grpSpPr>
        <p:grpSp>
          <p:nvGrpSpPr>
            <p:cNvPr id="93207" name="Group 33"/>
            <p:cNvGrpSpPr>
              <a:grpSpLocks/>
            </p:cNvGrpSpPr>
            <p:nvPr/>
          </p:nvGrpSpPr>
          <p:grpSpPr bwMode="auto">
            <a:xfrm>
              <a:off x="0" y="374"/>
              <a:ext cx="1427" cy="1006"/>
              <a:chOff x="0" y="374"/>
              <a:chExt cx="1427" cy="1006"/>
            </a:xfrm>
          </p:grpSpPr>
          <p:grpSp>
            <p:nvGrpSpPr>
              <p:cNvPr id="93209" name="Group 26"/>
              <p:cNvGrpSpPr>
                <a:grpSpLocks/>
              </p:cNvGrpSpPr>
              <p:nvPr/>
            </p:nvGrpSpPr>
            <p:grpSpPr bwMode="auto">
              <a:xfrm>
                <a:off x="0" y="374"/>
                <a:ext cx="408" cy="374"/>
                <a:chOff x="0" y="374"/>
                <a:chExt cx="408" cy="374"/>
              </a:xfrm>
            </p:grpSpPr>
            <p:sp>
              <p:nvSpPr>
                <p:cNvPr id="93219" name="Rectangle 21"/>
                <p:cNvSpPr>
                  <a:spLocks noChangeArrowheads="1"/>
                </p:cNvSpPr>
                <p:nvPr/>
              </p:nvSpPr>
              <p:spPr bwMode="auto">
                <a:xfrm>
                  <a:off x="43" y="374"/>
                  <a:ext cx="3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93220" name="Rectangle 25"/>
                <p:cNvSpPr>
                  <a:spLocks noChangeArrowheads="1"/>
                </p:cNvSpPr>
                <p:nvPr/>
              </p:nvSpPr>
              <p:spPr bwMode="auto">
                <a:xfrm>
                  <a:off x="0" y="374"/>
                  <a:ext cx="4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210" name="Group 28"/>
              <p:cNvGrpSpPr>
                <a:grpSpLocks/>
              </p:cNvGrpSpPr>
              <p:nvPr/>
            </p:nvGrpSpPr>
            <p:grpSpPr bwMode="auto">
              <a:xfrm>
                <a:off x="408" y="374"/>
                <a:ext cx="1019" cy="374"/>
                <a:chOff x="408" y="374"/>
                <a:chExt cx="1019" cy="374"/>
              </a:xfrm>
            </p:grpSpPr>
            <p:sp>
              <p:nvSpPr>
                <p:cNvPr id="93217" name="Rectangle 22"/>
                <p:cNvSpPr>
                  <a:spLocks noChangeArrowheads="1"/>
                </p:cNvSpPr>
                <p:nvPr/>
              </p:nvSpPr>
              <p:spPr bwMode="auto">
                <a:xfrm>
                  <a:off x="451" y="374"/>
                  <a:ext cx="93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b   c   d   e</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93218" name="Rectangle 27"/>
                <p:cNvSpPr>
                  <a:spLocks noChangeArrowheads="1"/>
                </p:cNvSpPr>
                <p:nvPr/>
              </p:nvSpPr>
              <p:spPr bwMode="auto">
                <a:xfrm>
                  <a:off x="408" y="374"/>
                  <a:ext cx="101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211" name="Group 30"/>
              <p:cNvGrpSpPr>
                <a:grpSpLocks/>
              </p:cNvGrpSpPr>
              <p:nvPr/>
            </p:nvGrpSpPr>
            <p:grpSpPr bwMode="auto">
              <a:xfrm>
                <a:off x="0" y="748"/>
                <a:ext cx="408" cy="632"/>
                <a:chOff x="0" y="748"/>
                <a:chExt cx="408" cy="632"/>
              </a:xfrm>
            </p:grpSpPr>
            <p:sp>
              <p:nvSpPr>
                <p:cNvPr id="93215" name="Rectangle 23"/>
                <p:cNvSpPr>
                  <a:spLocks noChangeArrowheads="1"/>
                </p:cNvSpPr>
                <p:nvPr/>
              </p:nvSpPr>
              <p:spPr bwMode="auto">
                <a:xfrm>
                  <a:off x="43" y="748"/>
                  <a:ext cx="32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3</a:t>
                  </a:r>
                </a:p>
                <a:p>
                  <a:pPr algn="ctr">
                    <a:spcBef>
                      <a:spcPct val="0"/>
                    </a:spcBef>
                    <a:buClrTx/>
                    <a:buSzTx/>
                    <a:buFontTx/>
                    <a:buNone/>
                  </a:pPr>
                  <a:r>
                    <a:rPr lang="en-US" altLang="zh-CN" sz="2400" b="0">
                      <a:latin typeface="Times New Roman" panose="02020603050405020304" pitchFamily="18" charset="0"/>
                    </a:rPr>
                    <a:t>4</a:t>
                  </a:r>
                </a:p>
                <a:p>
                  <a:pPr algn="ctr">
                    <a:spcBef>
                      <a:spcPct val="0"/>
                    </a:spcBef>
                    <a:buClrTx/>
                    <a:buSzTx/>
                    <a:buFontTx/>
                    <a:buNone/>
                  </a:pPr>
                  <a:r>
                    <a:rPr lang="en-US" altLang="zh-CN" sz="2400" b="0">
                      <a:latin typeface="Times New Roman" panose="02020603050405020304" pitchFamily="18" charset="0"/>
                    </a:rPr>
                    <a:t>6</a:t>
                  </a:r>
                </a:p>
                <a:p>
                  <a:pPr algn="ctr">
                    <a:spcBef>
                      <a:spcPct val="0"/>
                    </a:spcBef>
                    <a:buClrTx/>
                    <a:buSzTx/>
                    <a:buFontTx/>
                    <a:buNone/>
                  </a:pPr>
                  <a:r>
                    <a:rPr lang="en-US" altLang="zh-CN" sz="2400" b="0">
                      <a:latin typeface="Times New Roman" panose="02020603050405020304" pitchFamily="18" charset="0"/>
                    </a:rPr>
                    <a:t>7</a:t>
                  </a:r>
                </a:p>
                <a:p>
                  <a:pPr algn="ctr">
                    <a:spcBef>
                      <a:spcPct val="0"/>
                    </a:spcBef>
                    <a:buClrTx/>
                    <a:buSzTx/>
                    <a:buFontTx/>
                    <a:buNone/>
                  </a:pPr>
                  <a:endParaRPr lang="en-US" altLang="zh-CN" sz="2400" b="0">
                    <a:latin typeface="Times New Roman" panose="02020603050405020304" pitchFamily="18" charset="0"/>
                  </a:endParaRPr>
                </a:p>
              </p:txBody>
            </p:sp>
            <p:sp>
              <p:nvSpPr>
                <p:cNvPr id="93216" name="Rectangle 29"/>
                <p:cNvSpPr>
                  <a:spLocks noChangeArrowheads="1"/>
                </p:cNvSpPr>
                <p:nvPr/>
              </p:nvSpPr>
              <p:spPr bwMode="auto">
                <a:xfrm>
                  <a:off x="0" y="748"/>
                  <a:ext cx="408" cy="6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212" name="Group 32"/>
              <p:cNvGrpSpPr>
                <a:grpSpLocks/>
              </p:cNvGrpSpPr>
              <p:nvPr/>
            </p:nvGrpSpPr>
            <p:grpSpPr bwMode="auto">
              <a:xfrm>
                <a:off x="408" y="748"/>
                <a:ext cx="1019" cy="632"/>
                <a:chOff x="408" y="748"/>
                <a:chExt cx="1019" cy="632"/>
              </a:xfrm>
            </p:grpSpPr>
            <p:sp>
              <p:nvSpPr>
                <p:cNvPr id="93213" name="Rectangle 24"/>
                <p:cNvSpPr>
                  <a:spLocks noChangeArrowheads="1"/>
                </p:cNvSpPr>
                <p:nvPr/>
              </p:nvSpPr>
              <p:spPr bwMode="auto">
                <a:xfrm>
                  <a:off x="451" y="748"/>
                  <a:ext cx="933"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dirty="0">
                      <a:latin typeface="Times New Roman" panose="02020603050405020304" pitchFamily="18" charset="0"/>
                    </a:rPr>
                    <a:t>2   0   0   1   1</a:t>
                  </a:r>
                </a:p>
                <a:p>
                  <a:pPr algn="ctr">
                    <a:spcBef>
                      <a:spcPct val="0"/>
                    </a:spcBef>
                    <a:buClrTx/>
                    <a:buSzTx/>
                    <a:buFontTx/>
                    <a:buNone/>
                  </a:pPr>
                  <a:r>
                    <a:rPr lang="en-US" altLang="zh-CN" sz="2400" b="0" dirty="0">
                      <a:latin typeface="Times New Roman" panose="02020603050405020304" pitchFamily="18" charset="0"/>
                    </a:rPr>
                    <a:t>1   1   0   2   2</a:t>
                  </a:r>
                </a:p>
                <a:p>
                  <a:pPr algn="ctr">
                    <a:spcBef>
                      <a:spcPct val="0"/>
                    </a:spcBef>
                    <a:buClrTx/>
                    <a:buSzTx/>
                    <a:buFontTx/>
                    <a:buNone/>
                  </a:pPr>
                  <a:r>
                    <a:rPr lang="en-US" altLang="zh-CN" sz="2400" b="0" dirty="0">
                      <a:latin typeface="Times New Roman" panose="02020603050405020304" pitchFamily="18" charset="0"/>
                    </a:rPr>
                    <a:t>2   2   0   1   1</a:t>
                  </a:r>
                </a:p>
                <a:p>
                  <a:pPr algn="ctr">
                    <a:spcBef>
                      <a:spcPct val="0"/>
                    </a:spcBef>
                    <a:buClrTx/>
                    <a:buSzTx/>
                    <a:buFontTx/>
                    <a:buNone/>
                  </a:pPr>
                  <a:r>
                    <a:rPr lang="en-US" altLang="zh-CN" sz="2400" b="0" dirty="0">
                      <a:latin typeface="Times New Roman" panose="02020603050405020304" pitchFamily="18" charset="0"/>
                    </a:rPr>
                    <a:t>2   1   1   1   2</a:t>
                  </a:r>
                </a:p>
                <a:p>
                  <a:pPr algn="ctr">
                    <a:spcBef>
                      <a:spcPct val="0"/>
                    </a:spcBef>
                    <a:buClrTx/>
                    <a:buSzTx/>
                    <a:buFontTx/>
                    <a:buNone/>
                  </a:pPr>
                  <a:endParaRPr lang="en-US" altLang="zh-CN" sz="2400" b="0" dirty="0">
                    <a:latin typeface="Times New Roman" panose="02020603050405020304" pitchFamily="18" charset="0"/>
                  </a:endParaRPr>
                </a:p>
              </p:txBody>
            </p:sp>
            <p:sp>
              <p:nvSpPr>
                <p:cNvPr id="93214" name="Rectangle 31"/>
                <p:cNvSpPr>
                  <a:spLocks noChangeArrowheads="1"/>
                </p:cNvSpPr>
                <p:nvPr/>
              </p:nvSpPr>
              <p:spPr bwMode="auto">
                <a:xfrm>
                  <a:off x="408" y="748"/>
                  <a:ext cx="1019" cy="6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93208" name="Rectangle 34"/>
            <p:cNvSpPr>
              <a:spLocks noChangeArrowheads="1"/>
            </p:cNvSpPr>
            <p:nvPr/>
          </p:nvSpPr>
          <p:spPr bwMode="auto">
            <a:xfrm>
              <a:off x="-3" y="371"/>
              <a:ext cx="1433" cy="101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93190" name="Rectangle 36"/>
          <p:cNvSpPr>
            <a:spLocks noChangeArrowheads="1"/>
          </p:cNvSpPr>
          <p:nvPr/>
        </p:nvSpPr>
        <p:spPr bwMode="auto">
          <a:xfrm>
            <a:off x="4519613" y="2199702"/>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表</a:t>
            </a:r>
            <a:r>
              <a:rPr lang="en-US" altLang="zh-CN" sz="2400" b="0" dirty="0">
                <a:latin typeface="Times New Roman" panose="02020603050405020304" pitchFamily="18" charset="0"/>
              </a:rPr>
              <a:t>4  </a:t>
            </a:r>
            <a:r>
              <a:rPr lang="zh-CN" altLang="en-US" sz="2400" b="0" dirty="0">
                <a:latin typeface="Times New Roman" panose="02020603050405020304" pitchFamily="18" charset="0"/>
              </a:rPr>
              <a:t>完全不一致的决策表</a:t>
            </a:r>
          </a:p>
        </p:txBody>
      </p:sp>
      <p:grpSp>
        <p:nvGrpSpPr>
          <p:cNvPr id="93191" name="Group 51"/>
          <p:cNvGrpSpPr>
            <a:grpSpLocks/>
          </p:cNvGrpSpPr>
          <p:nvPr/>
        </p:nvGrpSpPr>
        <p:grpSpPr bwMode="auto">
          <a:xfrm>
            <a:off x="4710113" y="2862325"/>
            <a:ext cx="3505200" cy="3167062"/>
            <a:chOff x="-3" y="1754"/>
            <a:chExt cx="1469" cy="1012"/>
          </a:xfrm>
        </p:grpSpPr>
        <p:grpSp>
          <p:nvGrpSpPr>
            <p:cNvPr id="93193" name="Group 49"/>
            <p:cNvGrpSpPr>
              <a:grpSpLocks/>
            </p:cNvGrpSpPr>
            <p:nvPr/>
          </p:nvGrpSpPr>
          <p:grpSpPr bwMode="auto">
            <a:xfrm>
              <a:off x="0" y="1757"/>
              <a:ext cx="1463" cy="1006"/>
              <a:chOff x="0" y="1757"/>
              <a:chExt cx="1463" cy="1006"/>
            </a:xfrm>
          </p:grpSpPr>
          <p:grpSp>
            <p:nvGrpSpPr>
              <p:cNvPr id="93195" name="Group 42"/>
              <p:cNvGrpSpPr>
                <a:grpSpLocks/>
              </p:cNvGrpSpPr>
              <p:nvPr/>
            </p:nvGrpSpPr>
            <p:grpSpPr bwMode="auto">
              <a:xfrm>
                <a:off x="0" y="1757"/>
                <a:ext cx="426" cy="374"/>
                <a:chOff x="0" y="1757"/>
                <a:chExt cx="426" cy="374"/>
              </a:xfrm>
            </p:grpSpPr>
            <p:sp>
              <p:nvSpPr>
                <p:cNvPr id="93205" name="Rectangle 37"/>
                <p:cNvSpPr>
                  <a:spLocks noChangeArrowheads="1"/>
                </p:cNvSpPr>
                <p:nvPr/>
              </p:nvSpPr>
              <p:spPr bwMode="auto">
                <a:xfrm>
                  <a:off x="43" y="1757"/>
                  <a:ext cx="3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dirty="0">
                      <a:latin typeface="Times New Roman" panose="02020603050405020304" pitchFamily="18" charset="0"/>
                    </a:rPr>
                    <a:t>U</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93206" name="Rectangle 41"/>
                <p:cNvSpPr>
                  <a:spLocks noChangeArrowheads="1"/>
                </p:cNvSpPr>
                <p:nvPr/>
              </p:nvSpPr>
              <p:spPr bwMode="auto">
                <a:xfrm>
                  <a:off x="0" y="1757"/>
                  <a:ext cx="42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196" name="Group 44"/>
              <p:cNvGrpSpPr>
                <a:grpSpLocks/>
              </p:cNvGrpSpPr>
              <p:nvPr/>
            </p:nvGrpSpPr>
            <p:grpSpPr bwMode="auto">
              <a:xfrm>
                <a:off x="426" y="1757"/>
                <a:ext cx="1037" cy="374"/>
                <a:chOff x="426" y="1757"/>
                <a:chExt cx="1037" cy="374"/>
              </a:xfrm>
            </p:grpSpPr>
            <p:sp>
              <p:nvSpPr>
                <p:cNvPr id="93203" name="Rectangle 38"/>
                <p:cNvSpPr>
                  <a:spLocks noChangeArrowheads="1"/>
                </p:cNvSpPr>
                <p:nvPr/>
              </p:nvSpPr>
              <p:spPr bwMode="auto">
                <a:xfrm>
                  <a:off x="469" y="1757"/>
                  <a:ext cx="95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b   c   d   e</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93204" name="Rectangle 43"/>
                <p:cNvSpPr>
                  <a:spLocks noChangeArrowheads="1"/>
                </p:cNvSpPr>
                <p:nvPr/>
              </p:nvSpPr>
              <p:spPr bwMode="auto">
                <a:xfrm>
                  <a:off x="426" y="1757"/>
                  <a:ext cx="103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197" name="Group 46"/>
              <p:cNvGrpSpPr>
                <a:grpSpLocks/>
              </p:cNvGrpSpPr>
              <p:nvPr/>
            </p:nvGrpSpPr>
            <p:grpSpPr bwMode="auto">
              <a:xfrm>
                <a:off x="0" y="2131"/>
                <a:ext cx="426" cy="632"/>
                <a:chOff x="0" y="2131"/>
                <a:chExt cx="426" cy="632"/>
              </a:xfrm>
            </p:grpSpPr>
            <p:sp>
              <p:nvSpPr>
                <p:cNvPr id="93201" name="Rectangle 39"/>
                <p:cNvSpPr>
                  <a:spLocks noChangeArrowheads="1"/>
                </p:cNvSpPr>
                <p:nvPr/>
              </p:nvSpPr>
              <p:spPr bwMode="auto">
                <a:xfrm>
                  <a:off x="43" y="2131"/>
                  <a:ext cx="340"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1</a:t>
                  </a:r>
                </a:p>
                <a:p>
                  <a:pPr algn="ctr">
                    <a:spcBef>
                      <a:spcPct val="0"/>
                    </a:spcBef>
                    <a:buClrTx/>
                    <a:buSzTx/>
                    <a:buFontTx/>
                    <a:buNone/>
                  </a:pPr>
                  <a:r>
                    <a:rPr lang="en-US" altLang="zh-CN" sz="2400" b="0">
                      <a:latin typeface="Times New Roman" panose="02020603050405020304" pitchFamily="18" charset="0"/>
                    </a:rPr>
                    <a:t>2</a:t>
                  </a:r>
                </a:p>
                <a:p>
                  <a:pPr algn="ctr">
                    <a:spcBef>
                      <a:spcPct val="0"/>
                    </a:spcBef>
                    <a:buClrTx/>
                    <a:buSzTx/>
                    <a:buFontTx/>
                    <a:buNone/>
                  </a:pPr>
                  <a:r>
                    <a:rPr lang="en-US" altLang="zh-CN" sz="2400" b="0">
                      <a:latin typeface="Times New Roman" panose="02020603050405020304" pitchFamily="18" charset="0"/>
                    </a:rPr>
                    <a:t>5</a:t>
                  </a:r>
                </a:p>
                <a:p>
                  <a:pPr algn="ctr">
                    <a:spcBef>
                      <a:spcPct val="0"/>
                    </a:spcBef>
                    <a:buClrTx/>
                    <a:buSzTx/>
                    <a:buFontTx/>
                    <a:buNone/>
                  </a:pPr>
                  <a:r>
                    <a:rPr lang="en-US" altLang="zh-CN" sz="2400" b="0">
                      <a:latin typeface="Times New Roman" panose="02020603050405020304" pitchFamily="18" charset="0"/>
                    </a:rPr>
                    <a:t>8</a:t>
                  </a:r>
                </a:p>
                <a:p>
                  <a:pPr algn="ctr">
                    <a:spcBef>
                      <a:spcPct val="0"/>
                    </a:spcBef>
                    <a:buClrTx/>
                    <a:buSzTx/>
                    <a:buFontTx/>
                    <a:buNone/>
                  </a:pPr>
                  <a:endParaRPr lang="en-US" altLang="zh-CN" sz="2400" b="0">
                    <a:latin typeface="Times New Roman" panose="02020603050405020304" pitchFamily="18" charset="0"/>
                  </a:endParaRPr>
                </a:p>
              </p:txBody>
            </p:sp>
            <p:sp>
              <p:nvSpPr>
                <p:cNvPr id="93202" name="Rectangle 45"/>
                <p:cNvSpPr>
                  <a:spLocks noChangeArrowheads="1"/>
                </p:cNvSpPr>
                <p:nvPr/>
              </p:nvSpPr>
              <p:spPr bwMode="auto">
                <a:xfrm>
                  <a:off x="0" y="2131"/>
                  <a:ext cx="426" cy="6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93198" name="Group 48"/>
              <p:cNvGrpSpPr>
                <a:grpSpLocks/>
              </p:cNvGrpSpPr>
              <p:nvPr/>
            </p:nvGrpSpPr>
            <p:grpSpPr bwMode="auto">
              <a:xfrm>
                <a:off x="426" y="2131"/>
                <a:ext cx="1037" cy="632"/>
                <a:chOff x="426" y="2131"/>
                <a:chExt cx="1037" cy="632"/>
              </a:xfrm>
            </p:grpSpPr>
            <p:sp>
              <p:nvSpPr>
                <p:cNvPr id="93199" name="Rectangle 40"/>
                <p:cNvSpPr>
                  <a:spLocks noChangeArrowheads="1"/>
                </p:cNvSpPr>
                <p:nvPr/>
              </p:nvSpPr>
              <p:spPr bwMode="auto">
                <a:xfrm>
                  <a:off x="469" y="2131"/>
                  <a:ext cx="95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9875">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1   0   2   2   0</a:t>
                  </a:r>
                </a:p>
                <a:p>
                  <a:pPr algn="ctr">
                    <a:spcBef>
                      <a:spcPct val="0"/>
                    </a:spcBef>
                    <a:buClrTx/>
                    <a:buSzTx/>
                    <a:buFontTx/>
                    <a:buNone/>
                  </a:pPr>
                  <a:r>
                    <a:rPr lang="en-US" altLang="zh-CN" sz="2400" b="0">
                      <a:latin typeface="Times New Roman" panose="02020603050405020304" pitchFamily="18" charset="0"/>
                    </a:rPr>
                    <a:t>0   1   1   1   2</a:t>
                  </a:r>
                </a:p>
                <a:p>
                  <a:pPr algn="ctr">
                    <a:spcBef>
                      <a:spcPct val="0"/>
                    </a:spcBef>
                    <a:buClrTx/>
                    <a:buSzTx/>
                    <a:buFontTx/>
                    <a:buNone/>
                  </a:pPr>
                  <a:r>
                    <a:rPr lang="en-US" altLang="zh-CN" sz="2400" b="0">
                      <a:latin typeface="Times New Roman" panose="02020603050405020304" pitchFamily="18" charset="0"/>
                    </a:rPr>
                    <a:t>1   0   2   0   1</a:t>
                  </a:r>
                </a:p>
                <a:p>
                  <a:pPr algn="ctr">
                    <a:spcBef>
                      <a:spcPct val="0"/>
                    </a:spcBef>
                    <a:buClrTx/>
                    <a:buSzTx/>
                    <a:buFontTx/>
                    <a:buNone/>
                  </a:pPr>
                  <a:r>
                    <a:rPr lang="en-US" altLang="zh-CN" sz="2400" b="0">
                      <a:latin typeface="Times New Roman" panose="02020603050405020304" pitchFamily="18" charset="0"/>
                    </a:rPr>
                    <a:t>0   1   1   0   1</a:t>
                  </a:r>
                </a:p>
                <a:p>
                  <a:pPr algn="ctr">
                    <a:spcBef>
                      <a:spcPct val="0"/>
                    </a:spcBef>
                    <a:buClrTx/>
                    <a:buSzTx/>
                    <a:buFontTx/>
                    <a:buNone/>
                  </a:pPr>
                  <a:endParaRPr lang="en-US" altLang="zh-CN" sz="2400" b="0">
                    <a:latin typeface="Times New Roman" panose="02020603050405020304" pitchFamily="18" charset="0"/>
                  </a:endParaRPr>
                </a:p>
              </p:txBody>
            </p:sp>
            <p:sp>
              <p:nvSpPr>
                <p:cNvPr id="93200" name="Rectangle 47"/>
                <p:cNvSpPr>
                  <a:spLocks noChangeArrowheads="1"/>
                </p:cNvSpPr>
                <p:nvPr/>
              </p:nvSpPr>
              <p:spPr bwMode="auto">
                <a:xfrm>
                  <a:off x="426" y="2131"/>
                  <a:ext cx="1037" cy="6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93194" name="Rectangle 50"/>
            <p:cNvSpPr>
              <a:spLocks noChangeArrowheads="1"/>
            </p:cNvSpPr>
            <p:nvPr/>
          </p:nvSpPr>
          <p:spPr bwMode="auto">
            <a:xfrm>
              <a:off x="-3" y="1754"/>
              <a:ext cx="1469" cy="101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93192" name="Rectangle 53"/>
          <p:cNvSpPr>
            <a:spLocks noChangeArrowheads="1"/>
          </p:cNvSpPr>
          <p:nvPr/>
        </p:nvSpPr>
        <p:spPr bwMode="auto">
          <a:xfrm>
            <a:off x="2741757" y="1064873"/>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300AD"/>
                </a:solidFill>
                <a:latin typeface="+mj-lt"/>
                <a:ea typeface="华文新魏" panose="02010800040101010101" pitchFamily="2" charset="-122"/>
                <a:cs typeface="+mj-cs"/>
              </a:rPr>
              <a:t>决策表的分解</a:t>
            </a:r>
          </a:p>
        </p:txBody>
      </p:sp>
    </p:spTree>
    <p:extLst>
      <p:ext uri="{BB962C8B-B14F-4D97-AF65-F5344CB8AC3E}">
        <p14:creationId xmlns:p14="http://schemas.microsoft.com/office/powerpoint/2010/main" val="58743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2EC3767-04BF-476B-A674-15EAC1BDACF0}" type="datetime1">
              <a:rPr lang="zh-CN" altLang="en-US"/>
              <a:pPr>
                <a:defRPr/>
              </a:pPr>
              <a:t>2017/10/23</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7C995B-73E4-4F7B-B62F-EC8097F85F40}" type="slidenum">
              <a:rPr lang="en-US" altLang="zh-CN" sz="1000" smtClean="0"/>
              <a:pPr>
                <a:spcBef>
                  <a:spcPct val="0"/>
                </a:spcBef>
                <a:buClrTx/>
                <a:buSzTx/>
                <a:buFontTx/>
                <a:buNone/>
              </a:pPr>
              <a:t>144</a:t>
            </a:fld>
            <a:endParaRPr lang="en-US" altLang="zh-CN" sz="1000" smtClean="0"/>
          </a:p>
        </p:txBody>
      </p:sp>
      <p:sp>
        <p:nvSpPr>
          <p:cNvPr id="95236" name="Rectangle 2"/>
          <p:cNvSpPr>
            <a:spLocks noGrp="1" noChangeArrowheads="1"/>
          </p:cNvSpPr>
          <p:nvPr>
            <p:ph type="title"/>
          </p:nvPr>
        </p:nvSpPr>
        <p:spPr>
          <a:xfrm>
            <a:off x="683568" y="908720"/>
            <a:ext cx="7772400" cy="639217"/>
          </a:xfrm>
        </p:spPr>
        <p:txBody>
          <a:bodyPr/>
          <a:lstStyle/>
          <a:p>
            <a:pPr algn="ctr" eaLnBrk="1" hangingPunct="1"/>
            <a:r>
              <a:rPr lang="zh-CN" altLang="en-US" sz="3600" dirty="0" smtClean="0">
                <a:solidFill>
                  <a:srgbClr val="2E08CE"/>
                </a:solidFill>
                <a:ea typeface="华文新魏" panose="02010800040101010101" pitchFamily="2" charset="-122"/>
              </a:rPr>
              <a:t>一致决策表的约简</a:t>
            </a:r>
          </a:p>
        </p:txBody>
      </p:sp>
      <p:sp>
        <p:nvSpPr>
          <p:cNvPr id="95237" name="Text Box 4"/>
          <p:cNvSpPr txBox="1">
            <a:spLocks noChangeArrowheads="1"/>
          </p:cNvSpPr>
          <p:nvPr/>
        </p:nvSpPr>
        <p:spPr bwMode="auto">
          <a:xfrm>
            <a:off x="390228" y="1988840"/>
            <a:ext cx="835908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800" b="0" dirty="0">
                <a:latin typeface="宋体" panose="02010600030101010101" pitchFamily="2" charset="-122"/>
              </a:rPr>
              <a:t>在我们制定决策时是否需要全部的条件属性，能否进行决策表的约简。约简后的决策表具有与约简前的决策表相同的功能，但是约简后的决策表具有更少的条件属性。</a:t>
            </a:r>
          </a:p>
          <a:p>
            <a:pPr eaLnBrk="1" hangingPunct="1">
              <a:spcBef>
                <a:spcPct val="10000"/>
              </a:spcBef>
              <a:buClrTx/>
              <a:buSzTx/>
              <a:buFont typeface="Wingdings" panose="05000000000000000000" pitchFamily="2" charset="2"/>
              <a:buNone/>
            </a:pP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Times New Roman" panose="02020603050405020304" pitchFamily="18" charset="0"/>
              </a:rPr>
              <a:t>	一致决策表的约简步骤如下：</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800" b="0" dirty="0">
                <a:latin typeface="宋体" panose="02010600030101010101" pitchFamily="2" charset="-122"/>
              </a:rPr>
              <a:t>(1) </a:t>
            </a:r>
            <a:r>
              <a:rPr lang="zh-CN" altLang="en-US" sz="2800" b="0" dirty="0">
                <a:latin typeface="Times New Roman" panose="02020603050405020304" pitchFamily="18" charset="0"/>
              </a:rPr>
              <a:t>对决策表进行条件属性的约简，即从决策表中消去某一列；</a:t>
            </a:r>
            <a:r>
              <a:rPr lang="en-US" altLang="zh-CN" sz="2800" b="0" dirty="0">
                <a:latin typeface="Times New Roman" panose="02020603050405020304" pitchFamily="18" charset="0"/>
              </a:rPr>
              <a:t>(</a:t>
            </a:r>
            <a:r>
              <a:rPr lang="zh-CN" altLang="en-US" sz="2800" b="0" dirty="0">
                <a:latin typeface="Times New Roman" panose="02020603050405020304" pitchFamily="18" charset="0"/>
              </a:rPr>
              <a:t>主要研究点</a:t>
            </a:r>
            <a:r>
              <a:rPr lang="en-US" altLang="zh-CN" sz="2800" b="0" dirty="0">
                <a:latin typeface="Times New Roman" panose="02020603050405020304" pitchFamily="18" charset="0"/>
              </a:rPr>
              <a:t>)</a:t>
            </a:r>
            <a:endParaRPr lang="en-US" altLang="zh-CN"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(2) </a:t>
            </a:r>
            <a:r>
              <a:rPr lang="zh-CN" altLang="en-US" sz="2800" b="0" dirty="0">
                <a:latin typeface="Times New Roman" panose="02020603050405020304" pitchFamily="18" charset="0"/>
              </a:rPr>
              <a:t>消去重复的行；</a:t>
            </a:r>
            <a:endParaRPr lang="zh-CN" altLang="en-US" sz="28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800" b="0" dirty="0">
                <a:latin typeface="宋体" panose="02010600030101010101" pitchFamily="2" charset="-122"/>
              </a:rPr>
              <a:t>(3) </a:t>
            </a:r>
            <a:r>
              <a:rPr lang="zh-CN" altLang="en-US" sz="2800" b="0" dirty="0">
                <a:latin typeface="宋体" panose="02010600030101010101" pitchFamily="2" charset="-122"/>
              </a:rPr>
              <a:t>消去每一决策规则中属性的冗余值。</a:t>
            </a:r>
            <a:r>
              <a:rPr lang="zh-CN" altLang="en-US" sz="2400" b="0" dirty="0">
                <a:latin typeface="宋体" panose="02010600030101010101" pitchFamily="2" charset="-122"/>
              </a:rPr>
              <a:t> </a:t>
            </a:r>
          </a:p>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p>
        </p:txBody>
      </p:sp>
    </p:spTree>
    <p:extLst>
      <p:ext uri="{BB962C8B-B14F-4D97-AF65-F5344CB8AC3E}">
        <p14:creationId xmlns:p14="http://schemas.microsoft.com/office/powerpoint/2010/main" val="257827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943A7B8-BAA6-4A09-9727-2DB70ABC476C}" type="datetime1">
              <a:rPr lang="zh-CN" altLang="en-US"/>
              <a:pPr>
                <a:defRPr/>
              </a:pPr>
              <a:t>2017/10/23</a:t>
            </a:fld>
            <a:endParaRPr lang="en-US" altLang="zh-CN"/>
          </a:p>
        </p:txBody>
      </p:sp>
      <p:sp>
        <p:nvSpPr>
          <p:cNvPr id="97283" name="灯片编号占位符 5"/>
          <p:cNvSpPr>
            <a:spLocks noGrp="1"/>
          </p:cNvSpPr>
          <p:nvPr>
            <p:ph type="sldNum" sz="quarter" idx="12"/>
          </p:nvPr>
        </p:nvSpPr>
        <p:spPr>
          <a:xfrm>
            <a:off x="6948488" y="63007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BED48A-A916-4DD8-A9C1-91C9C1787BB8}" type="slidenum">
              <a:rPr lang="en-US" altLang="zh-CN" sz="1000" smtClean="0"/>
              <a:pPr>
                <a:spcBef>
                  <a:spcPct val="0"/>
                </a:spcBef>
                <a:buClrTx/>
                <a:buSzTx/>
                <a:buFontTx/>
                <a:buNone/>
              </a:pPr>
              <a:t>145</a:t>
            </a:fld>
            <a:endParaRPr lang="en-US" altLang="zh-CN" sz="1000" smtClean="0"/>
          </a:p>
        </p:txBody>
      </p:sp>
      <p:sp>
        <p:nvSpPr>
          <p:cNvPr id="97284" name="Rectangle 2"/>
          <p:cNvSpPr>
            <a:spLocks noGrp="1" noChangeArrowheads="1"/>
          </p:cNvSpPr>
          <p:nvPr>
            <p:ph type="title"/>
          </p:nvPr>
        </p:nvSpPr>
        <p:spPr>
          <a:xfrm>
            <a:off x="611560" y="1052736"/>
            <a:ext cx="7772400" cy="534888"/>
          </a:xfrm>
        </p:spPr>
        <p:txBody>
          <a:bodyPr/>
          <a:lstStyle/>
          <a:p>
            <a:pPr algn="ctr" eaLnBrk="1" hangingPunct="1"/>
            <a:r>
              <a:rPr lang="zh-CN" altLang="en-US" sz="3600" dirty="0" smtClean="0">
                <a:solidFill>
                  <a:srgbClr val="2E08CE"/>
                </a:solidFill>
                <a:ea typeface="华文新魏" panose="02010800040101010101" pitchFamily="2" charset="-122"/>
              </a:rPr>
              <a:t>条件属性的约简</a:t>
            </a:r>
          </a:p>
        </p:txBody>
      </p:sp>
      <p:sp>
        <p:nvSpPr>
          <p:cNvPr id="97285" name="Text Box 4"/>
          <p:cNvSpPr txBox="1">
            <a:spLocks noChangeArrowheads="1"/>
          </p:cNvSpPr>
          <p:nvPr/>
        </p:nvSpPr>
        <p:spPr bwMode="auto">
          <a:xfrm>
            <a:off x="231605" y="2061650"/>
            <a:ext cx="8680790" cy="46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en-US" altLang="zh-CN" sz="2400" b="0" dirty="0" err="1">
                <a:latin typeface="宋体" panose="02010600030101010101" pitchFamily="2" charset="-122"/>
              </a:rPr>
              <a:t>A.Skowron</a:t>
            </a:r>
            <a:r>
              <a:rPr lang="zh-CN" altLang="en-US" sz="2400" b="0" dirty="0">
                <a:latin typeface="宋体" panose="02010600030101010101" pitchFamily="2" charset="-122"/>
              </a:rPr>
              <a:t>提出了</a:t>
            </a:r>
            <a:r>
              <a:rPr lang="zh-CN" altLang="en-US" sz="2400" b="0" dirty="0">
                <a:latin typeface="Times New Roman" panose="02020603050405020304" pitchFamily="18" charset="0"/>
              </a:rPr>
              <a:t>分明</a:t>
            </a:r>
            <a:r>
              <a:rPr lang="zh-CN" altLang="en-US" sz="2400" b="0" dirty="0">
                <a:latin typeface="宋体" panose="02010600030101010101" pitchFamily="2" charset="-122"/>
              </a:rPr>
              <a:t>矩阵，使核与约简等概念的计算较为简单，主要思想：</a:t>
            </a:r>
          </a:p>
          <a:p>
            <a:pPr eaLnBrk="1" hangingPunct="1">
              <a:spcBef>
                <a:spcPct val="10000"/>
              </a:spcBef>
              <a:buClrTx/>
              <a:buSzTx/>
              <a:buFont typeface="Wingdings" panose="05000000000000000000" pitchFamily="2" charset="2"/>
              <a:buNone/>
            </a:pPr>
            <a:endParaRPr lang="zh-CN" altLang="en-US" sz="12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a:t>
            </a:r>
            <a:r>
              <a:rPr lang="zh-CN" altLang="en-US" sz="2800" b="0" dirty="0">
                <a:latin typeface="Times New Roman" panose="02020603050405020304" pitchFamily="18" charset="0"/>
              </a:rPr>
              <a:t>设</a:t>
            </a:r>
            <a:r>
              <a:rPr lang="en-US" altLang="zh-CN" sz="2800" b="0" i="1" dirty="0">
                <a:latin typeface="宋体" panose="02010600030101010101" pitchFamily="2" charset="-122"/>
              </a:rPr>
              <a:t>S</a:t>
            </a:r>
            <a:r>
              <a:rPr lang="en-US" altLang="zh-CN" sz="2800" b="0" dirty="0">
                <a:latin typeface="宋体" panose="02010600030101010101" pitchFamily="2" charset="-122"/>
              </a:rPr>
              <a:t>=(</a:t>
            </a:r>
            <a:r>
              <a:rPr lang="en-US" altLang="zh-CN" sz="2800" b="0" i="1" dirty="0">
                <a:latin typeface="宋体" panose="02010600030101010101" pitchFamily="2" charset="-122"/>
              </a:rPr>
              <a:t>U,A</a:t>
            </a:r>
            <a:r>
              <a:rPr lang="en-US" altLang="zh-CN" sz="2800" b="0" dirty="0">
                <a:latin typeface="宋体" panose="02010600030101010101" pitchFamily="2" charset="-122"/>
              </a:rPr>
              <a:t>)</a:t>
            </a:r>
            <a:r>
              <a:rPr lang="zh-CN" altLang="en-US" sz="2800" b="0" dirty="0">
                <a:latin typeface="Times New Roman" panose="02020603050405020304" pitchFamily="18" charset="0"/>
              </a:rPr>
              <a:t>为一个知识表示系统，其中</a:t>
            </a:r>
            <a:r>
              <a:rPr lang="en-US" altLang="zh-CN" sz="2800" b="0" i="1" dirty="0">
                <a:latin typeface="宋体" panose="02010600030101010101" pitchFamily="2" charset="-122"/>
              </a:rPr>
              <a:t>U</a:t>
            </a:r>
            <a:r>
              <a:rPr lang="en-US" altLang="zh-CN" sz="2800" b="0" dirty="0">
                <a:latin typeface="宋体" panose="02010600030101010101" pitchFamily="2" charset="-122"/>
              </a:rPr>
              <a:t> ={</a:t>
            </a:r>
            <a:r>
              <a:rPr lang="en-US" altLang="zh-CN" sz="2800" b="0" i="1" dirty="0">
                <a:latin typeface="宋体" panose="02010600030101010101" pitchFamily="2" charset="-122"/>
              </a:rPr>
              <a:t>x</a:t>
            </a:r>
            <a:r>
              <a:rPr lang="en-US" altLang="zh-CN" sz="2800" b="0" i="1" baseline="-30000" dirty="0">
                <a:latin typeface="宋体" panose="02010600030101010101" pitchFamily="2" charset="-122"/>
              </a:rPr>
              <a:t>1</a:t>
            </a:r>
            <a:r>
              <a:rPr lang="en-US" altLang="zh-CN" sz="2800" b="0" dirty="0">
                <a:latin typeface="宋体" panose="02010600030101010101" pitchFamily="2" charset="-122"/>
              </a:rPr>
              <a:t>,</a:t>
            </a:r>
            <a:r>
              <a:rPr lang="en-US" altLang="zh-CN" sz="2800" b="0" i="1" dirty="0">
                <a:latin typeface="宋体" panose="02010600030101010101" pitchFamily="2" charset="-122"/>
              </a:rPr>
              <a:t>x</a:t>
            </a:r>
            <a:r>
              <a:rPr lang="en-US" altLang="zh-CN" sz="2800" b="0" i="1" baseline="-30000" dirty="0">
                <a:latin typeface="宋体" panose="02010600030101010101" pitchFamily="2" charset="-122"/>
              </a:rPr>
              <a:t>2</a:t>
            </a:r>
            <a:r>
              <a:rPr lang="en-US" altLang="zh-CN" sz="2800" b="0" dirty="0">
                <a:latin typeface="宋体" panose="02010600030101010101" pitchFamily="2" charset="-122"/>
              </a:rPr>
              <a:t>,</a:t>
            </a:r>
            <a:r>
              <a:rPr lang="en-US" altLang="zh-CN" sz="2800" b="0" dirty="0">
                <a:latin typeface="Times New Roman" panose="02020603050405020304" pitchFamily="18" charset="0"/>
              </a:rPr>
              <a:t>…</a:t>
            </a:r>
            <a:r>
              <a:rPr lang="en-US" altLang="zh-CN" sz="2800" b="0" dirty="0">
                <a:latin typeface="宋体" panose="02010600030101010101" pitchFamily="2" charset="-122"/>
              </a:rPr>
              <a:t>,</a:t>
            </a:r>
            <a:r>
              <a:rPr lang="en-US" altLang="zh-CN" sz="2800" b="0" i="1" dirty="0" err="1">
                <a:latin typeface="宋体" panose="02010600030101010101" pitchFamily="2" charset="-122"/>
              </a:rPr>
              <a:t>x</a:t>
            </a:r>
            <a:r>
              <a:rPr lang="en-US" altLang="zh-CN" sz="2800" b="0" i="1" baseline="-30000" dirty="0" err="1">
                <a:latin typeface="宋体" panose="02010600030101010101" pitchFamily="2" charset="-122"/>
              </a:rPr>
              <a:t>n</a:t>
            </a:r>
            <a:r>
              <a:rPr lang="en-US" altLang="zh-CN" sz="2800" b="0" dirty="0">
                <a:latin typeface="宋体" panose="02010600030101010101" pitchFamily="2" charset="-122"/>
              </a:rPr>
              <a:t>}</a:t>
            </a:r>
            <a:r>
              <a:rPr lang="zh-CN" altLang="en-US" sz="2800" b="0" dirty="0">
                <a:latin typeface="Times New Roman" panose="02020603050405020304" pitchFamily="18" charset="0"/>
              </a:rPr>
              <a:t>，</a:t>
            </a:r>
            <a:r>
              <a:rPr lang="en-US" altLang="zh-CN" sz="2800" b="0" i="1" dirty="0">
                <a:latin typeface="宋体" panose="02010600030101010101" pitchFamily="2" charset="-122"/>
              </a:rPr>
              <a:t>x</a:t>
            </a:r>
            <a:r>
              <a:rPr lang="en-US" altLang="zh-CN" sz="2800" b="0" i="1" baseline="-30000" dirty="0">
                <a:latin typeface="宋体" panose="02010600030101010101" pitchFamily="2" charset="-122"/>
              </a:rPr>
              <a:t>i</a:t>
            </a:r>
            <a:r>
              <a:rPr lang="zh-CN" altLang="en-US" sz="2800" b="0" dirty="0">
                <a:latin typeface="Times New Roman" panose="02020603050405020304" pitchFamily="18" charset="0"/>
              </a:rPr>
              <a:t>为所讨论的个体，</a:t>
            </a:r>
            <a:r>
              <a:rPr lang="en-US" altLang="zh-CN" sz="2800" b="0" i="1" dirty="0" err="1">
                <a:latin typeface="宋体" panose="02010600030101010101" pitchFamily="2" charset="-122"/>
              </a:rPr>
              <a:t>i</a:t>
            </a:r>
            <a:r>
              <a:rPr lang="en-US" altLang="zh-CN" sz="2800" b="0" dirty="0">
                <a:latin typeface="宋体" panose="02010600030101010101" pitchFamily="2" charset="-122"/>
              </a:rPr>
              <a:t>=1,2,</a:t>
            </a:r>
            <a:r>
              <a:rPr lang="en-US" altLang="zh-CN" sz="2800" b="0" dirty="0">
                <a:latin typeface="Times New Roman" panose="02020603050405020304" pitchFamily="18" charset="0"/>
              </a:rPr>
              <a:t>…</a:t>
            </a:r>
            <a:r>
              <a:rPr lang="en-US" altLang="zh-CN" sz="2800" b="0" dirty="0">
                <a:latin typeface="宋体" panose="02010600030101010101" pitchFamily="2" charset="-122"/>
              </a:rPr>
              <a:t>,n</a:t>
            </a:r>
            <a:r>
              <a:rPr lang="zh-CN" altLang="en-US" sz="2800" b="0" dirty="0">
                <a:latin typeface="Times New Roman" panose="02020603050405020304" pitchFamily="18" charset="0"/>
              </a:rPr>
              <a:t>，</a:t>
            </a:r>
            <a:r>
              <a:rPr lang="en-US" altLang="zh-CN" sz="2800" b="0" i="1" dirty="0">
                <a:latin typeface="宋体" panose="02010600030101010101" pitchFamily="2" charset="-122"/>
              </a:rPr>
              <a:t>A</a:t>
            </a:r>
            <a:r>
              <a:rPr lang="en-US" altLang="zh-CN" sz="2800" b="0" dirty="0">
                <a:latin typeface="宋体" panose="02010600030101010101" pitchFamily="2" charset="-122"/>
              </a:rPr>
              <a:t> ={</a:t>
            </a:r>
            <a:r>
              <a:rPr lang="en-US" altLang="zh-CN" sz="2800" b="0" i="1" dirty="0">
                <a:latin typeface="宋体" panose="02010600030101010101" pitchFamily="2" charset="-122"/>
              </a:rPr>
              <a:t>a</a:t>
            </a:r>
            <a:r>
              <a:rPr lang="en-US" altLang="zh-CN" sz="2800" b="0" i="1" baseline="-30000" dirty="0">
                <a:latin typeface="宋体" panose="02010600030101010101" pitchFamily="2" charset="-122"/>
              </a:rPr>
              <a:t>1</a:t>
            </a:r>
            <a:r>
              <a:rPr lang="en-US" altLang="zh-CN" sz="2800" b="0" i="1" dirty="0">
                <a:latin typeface="宋体" panose="02010600030101010101" pitchFamily="2" charset="-122"/>
              </a:rPr>
              <a:t>,a</a:t>
            </a:r>
            <a:r>
              <a:rPr lang="en-US" altLang="zh-CN" sz="2800" b="0" i="1" baseline="-30000" dirty="0">
                <a:latin typeface="宋体" panose="02010600030101010101" pitchFamily="2" charset="-122"/>
              </a:rPr>
              <a:t>2</a:t>
            </a:r>
            <a:r>
              <a:rPr lang="en-US" altLang="zh-CN" sz="2800" b="0" i="1" dirty="0">
                <a:latin typeface="宋体" panose="02010600030101010101" pitchFamily="2" charset="-122"/>
              </a:rPr>
              <a:t>,</a:t>
            </a:r>
            <a:r>
              <a:rPr lang="en-US" altLang="zh-CN" sz="2800" b="0" i="1" dirty="0">
                <a:latin typeface="Times New Roman" panose="02020603050405020304" pitchFamily="18" charset="0"/>
              </a:rPr>
              <a:t>…</a:t>
            </a:r>
            <a:r>
              <a:rPr lang="en-US" altLang="zh-CN" sz="2800" b="0" i="1" dirty="0">
                <a:latin typeface="宋体" panose="02010600030101010101" pitchFamily="2" charset="-122"/>
              </a:rPr>
              <a:t>,a</a:t>
            </a:r>
            <a:r>
              <a:rPr lang="en-US" altLang="zh-CN" sz="2800" b="0" i="1" baseline="-30000" dirty="0">
                <a:latin typeface="宋体" panose="02010600030101010101" pitchFamily="2" charset="-122"/>
              </a:rPr>
              <a:t>m</a:t>
            </a:r>
            <a:r>
              <a:rPr lang="en-US" altLang="zh-CN" sz="2800" b="0" dirty="0">
                <a:latin typeface="宋体" panose="02010600030101010101" pitchFamily="2" charset="-122"/>
              </a:rPr>
              <a:t>}</a:t>
            </a:r>
            <a:r>
              <a:rPr lang="zh-CN" altLang="en-US" sz="2800" b="0" dirty="0">
                <a:latin typeface="Times New Roman" panose="02020603050405020304" pitchFamily="18" charset="0"/>
              </a:rPr>
              <a:t>，</a:t>
            </a:r>
            <a:r>
              <a:rPr lang="en-US" altLang="zh-CN" sz="2800" b="0" i="1" dirty="0" err="1">
                <a:latin typeface="宋体" panose="02010600030101010101" pitchFamily="2" charset="-122"/>
              </a:rPr>
              <a:t>a</a:t>
            </a:r>
            <a:r>
              <a:rPr lang="en-US" altLang="zh-CN" sz="2800" b="0" i="1" baseline="-30000" dirty="0" err="1">
                <a:latin typeface="宋体" panose="02010600030101010101" pitchFamily="2" charset="-122"/>
              </a:rPr>
              <a:t>j</a:t>
            </a:r>
            <a:r>
              <a:rPr lang="zh-CN" altLang="en-US" sz="2800" b="0" dirty="0">
                <a:latin typeface="Times New Roman" panose="02020603050405020304" pitchFamily="18" charset="0"/>
              </a:rPr>
              <a:t>为个体所具有的属性，</a:t>
            </a:r>
            <a:r>
              <a:rPr lang="en-US" altLang="zh-CN" sz="2800" b="0" i="1" dirty="0">
                <a:latin typeface="宋体" panose="02010600030101010101" pitchFamily="2" charset="-122"/>
              </a:rPr>
              <a:t>j</a:t>
            </a:r>
            <a:r>
              <a:rPr lang="en-US" altLang="zh-CN" sz="2800" b="0" dirty="0">
                <a:latin typeface="宋体" panose="02010600030101010101" pitchFamily="2" charset="-122"/>
              </a:rPr>
              <a:t>=</a:t>
            </a:r>
            <a:r>
              <a:rPr lang="en-US" altLang="zh-CN" sz="2800" b="0" i="1" dirty="0">
                <a:latin typeface="宋体" panose="02010600030101010101" pitchFamily="2" charset="-122"/>
              </a:rPr>
              <a:t>1,2,</a:t>
            </a:r>
            <a:r>
              <a:rPr lang="en-US" altLang="zh-CN" sz="2800" b="0" i="1" dirty="0">
                <a:latin typeface="Times New Roman" panose="02020603050405020304" pitchFamily="18" charset="0"/>
              </a:rPr>
              <a:t>…</a:t>
            </a:r>
            <a:r>
              <a:rPr lang="en-US" altLang="zh-CN" sz="2800" b="0" i="1" dirty="0">
                <a:latin typeface="宋体" panose="02010600030101010101" pitchFamily="2" charset="-122"/>
              </a:rPr>
              <a:t>,m</a:t>
            </a:r>
            <a:r>
              <a:rPr lang="zh-CN" altLang="en-US" sz="2800" b="0" dirty="0">
                <a:latin typeface="Times New Roman" panose="02020603050405020304" pitchFamily="18" charset="0"/>
              </a:rPr>
              <a:t>。</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Times New Roman" panose="02020603050405020304" pitchFamily="18" charset="0"/>
              </a:rPr>
              <a:t>	知识表达系统</a:t>
            </a:r>
            <a:r>
              <a:rPr lang="en-US" altLang="zh-CN" sz="2800" b="0" dirty="0">
                <a:latin typeface="宋体" panose="02010600030101010101" pitchFamily="2" charset="-122"/>
              </a:rPr>
              <a:t>S</a:t>
            </a:r>
            <a:r>
              <a:rPr lang="zh-CN" altLang="en-US" sz="2800" b="0" dirty="0">
                <a:latin typeface="Times New Roman" panose="02020603050405020304" pitchFamily="18" charset="0"/>
              </a:rPr>
              <a:t>的</a:t>
            </a:r>
            <a:r>
              <a:rPr lang="zh-CN" altLang="en-US" sz="2400" b="0" dirty="0">
                <a:latin typeface="Times New Roman" panose="02020603050405020304" pitchFamily="18" charset="0"/>
              </a:rPr>
              <a:t>分明</a:t>
            </a:r>
            <a:r>
              <a:rPr lang="zh-CN" altLang="en-US" sz="2800" b="0" dirty="0">
                <a:latin typeface="Times New Roman" panose="02020603050405020304" pitchFamily="18" charset="0"/>
              </a:rPr>
              <a:t>矩阵</a:t>
            </a:r>
            <a:r>
              <a:rPr lang="en-US" altLang="zh-CN" sz="2800" b="0" dirty="0">
                <a:latin typeface="宋体" panose="02010600030101010101" pitchFamily="2" charset="-122"/>
              </a:rPr>
              <a:t>M(S)=[</a:t>
            </a:r>
            <a:r>
              <a:rPr lang="en-US" altLang="zh-CN" sz="2800" b="0" dirty="0" err="1">
                <a:latin typeface="宋体" panose="02010600030101010101" pitchFamily="2" charset="-122"/>
              </a:rPr>
              <a:t>c</a:t>
            </a:r>
            <a:r>
              <a:rPr lang="en-US" altLang="zh-CN" sz="2800" b="0" baseline="-30000" dirty="0" err="1">
                <a:latin typeface="宋体" panose="02010600030101010101" pitchFamily="2" charset="-122"/>
              </a:rPr>
              <a:t>ij</a:t>
            </a:r>
            <a:r>
              <a:rPr lang="en-US" altLang="zh-CN" sz="2800" b="0" dirty="0">
                <a:latin typeface="宋体" panose="02010600030101010101" pitchFamily="2" charset="-122"/>
              </a:rPr>
              <a:t>]</a:t>
            </a:r>
            <a:r>
              <a:rPr lang="en-US" altLang="zh-CN" sz="2800" b="0" baseline="-30000" dirty="0" err="1">
                <a:latin typeface="宋体" panose="02010600030101010101" pitchFamily="2" charset="-122"/>
              </a:rPr>
              <a:t>n</a:t>
            </a:r>
            <a:r>
              <a:rPr lang="en-US" altLang="zh-CN" sz="2800" b="0" baseline="-30000" dirty="0" err="1">
                <a:latin typeface="Times New Roman" panose="02020603050405020304" pitchFamily="18" charset="0"/>
              </a:rPr>
              <a:t>×</a:t>
            </a:r>
            <a:r>
              <a:rPr lang="en-US" altLang="zh-CN" sz="2800" b="0" baseline="-30000" dirty="0" err="1">
                <a:latin typeface="宋体" panose="02010600030101010101" pitchFamily="2" charset="-122"/>
              </a:rPr>
              <a:t>n</a:t>
            </a:r>
            <a:r>
              <a:rPr lang="zh-CN" altLang="en-US" sz="2800" b="0" dirty="0">
                <a:latin typeface="Times New Roman" panose="02020603050405020304" pitchFamily="18" charset="0"/>
              </a:rPr>
              <a:t>，其中矩阵项定义如下：</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en-US" altLang="zh-CN" sz="2400" b="0" dirty="0">
                <a:latin typeface="宋体" panose="02010600030101010101" pitchFamily="2" charset="-122"/>
              </a:rPr>
              <a:t>={</a:t>
            </a:r>
            <a:r>
              <a:rPr lang="en-US" altLang="zh-CN" sz="2400" b="0" dirty="0" err="1">
                <a:latin typeface="宋体" panose="02010600030101010101" pitchFamily="2" charset="-122"/>
              </a:rPr>
              <a:t>a</a:t>
            </a:r>
            <a:r>
              <a:rPr lang="en-US" altLang="zh-CN" sz="2400" b="0" dirty="0" err="1">
                <a:latin typeface="Times New Roman" panose="02020603050405020304" pitchFamily="18" charset="0"/>
              </a:rPr>
              <a:t>∈</a:t>
            </a:r>
            <a:r>
              <a:rPr lang="en-US" altLang="zh-CN" sz="2400" b="0" dirty="0" err="1">
                <a:latin typeface="宋体" panose="02010600030101010101" pitchFamily="2" charset="-122"/>
              </a:rPr>
              <a:t>A</a:t>
            </a:r>
            <a:r>
              <a:rPr lang="zh-CN" altLang="en-US" sz="2400" b="0" dirty="0">
                <a:latin typeface="Times New Roman" panose="02020603050405020304" pitchFamily="18" charset="0"/>
              </a:rPr>
              <a:t>：</a:t>
            </a:r>
            <a:r>
              <a:rPr lang="en-US" altLang="zh-CN" sz="2400" b="0" dirty="0">
                <a:latin typeface="宋体" panose="02010600030101010101" pitchFamily="2" charset="-122"/>
              </a:rPr>
              <a:t>a(x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a:t>
            </a:r>
            <a:r>
              <a:rPr lang="en-US" altLang="zh-CN" sz="2400" b="0" dirty="0">
                <a:latin typeface="Times New Roman" panose="02020603050405020304" pitchFamily="18" charset="0"/>
              </a:rPr>
              <a:t>≠</a:t>
            </a:r>
            <a:r>
              <a:rPr lang="en-US" altLang="zh-CN" sz="2400" b="0" dirty="0">
                <a:latin typeface="宋体" panose="02010600030101010101" pitchFamily="2" charset="-122"/>
              </a:rPr>
              <a:t>a(</a:t>
            </a:r>
            <a:r>
              <a:rPr lang="en-US" altLang="zh-CN" sz="2400" b="0" dirty="0" err="1">
                <a:latin typeface="宋体" panose="02010600030101010101" pitchFamily="2" charset="-122"/>
              </a:rPr>
              <a:t>x</a:t>
            </a:r>
            <a:r>
              <a:rPr lang="en-US" altLang="zh-CN" sz="2400" b="0" baseline="-30000" dirty="0" err="1">
                <a:latin typeface="宋体" panose="02010600030101010101" pitchFamily="2" charset="-122"/>
              </a:rPr>
              <a:t>j</a:t>
            </a:r>
            <a:r>
              <a:rPr lang="en-US" altLang="zh-CN" sz="2400" b="0" dirty="0">
                <a:latin typeface="宋体" panose="02010600030101010101" pitchFamily="2" charset="-122"/>
              </a:rPr>
              <a:t>)</a:t>
            </a:r>
            <a:r>
              <a:rPr lang="zh-CN" altLang="en-US" sz="2400" b="0" dirty="0">
                <a:latin typeface="Times New Roman" panose="02020603050405020304" pitchFamily="18" charset="0"/>
              </a:rPr>
              <a:t>，</a:t>
            </a:r>
            <a:r>
              <a:rPr lang="en-US" altLang="zh-CN" sz="2400" b="0" dirty="0">
                <a:latin typeface="宋体" panose="02010600030101010101" pitchFamily="2" charset="-122"/>
              </a:rPr>
              <a:t>d(x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a:t>
            </a:r>
            <a:r>
              <a:rPr lang="en-US" altLang="zh-CN" sz="2400" b="0" dirty="0">
                <a:latin typeface="Times New Roman" panose="02020603050405020304" pitchFamily="18" charset="0"/>
              </a:rPr>
              <a:t>≠</a:t>
            </a:r>
            <a:r>
              <a:rPr lang="en-US" altLang="zh-CN" sz="2400" b="0" dirty="0">
                <a:latin typeface="宋体" panose="02010600030101010101" pitchFamily="2" charset="-122"/>
              </a:rPr>
              <a:t>d(</a:t>
            </a:r>
            <a:r>
              <a:rPr lang="en-US" altLang="zh-CN" sz="2400" b="0" dirty="0" err="1">
                <a:latin typeface="宋体" panose="02010600030101010101" pitchFamily="2" charset="-122"/>
              </a:rPr>
              <a:t>x</a:t>
            </a:r>
            <a:r>
              <a:rPr lang="en-US" altLang="zh-CN" sz="2400" b="0" baseline="-30000" dirty="0" err="1">
                <a:latin typeface="宋体" panose="02010600030101010101" pitchFamily="2" charset="-122"/>
              </a:rPr>
              <a:t>j</a:t>
            </a:r>
            <a:r>
              <a:rPr lang="en-US" altLang="zh-CN" sz="2400" b="0" dirty="0">
                <a:latin typeface="宋体" panose="02010600030101010101" pitchFamily="2" charset="-122"/>
              </a:rPr>
              <a:t>)</a:t>
            </a:r>
            <a:r>
              <a:rPr lang="en-US" altLang="zh-CN" sz="2400" b="0" dirty="0" err="1">
                <a:latin typeface="宋体" panose="02010600030101010101" pitchFamily="2" charset="-122"/>
              </a:rPr>
              <a:t>i,j</a:t>
            </a:r>
            <a:r>
              <a:rPr lang="en-US" altLang="zh-CN" sz="2400" b="0" dirty="0">
                <a:latin typeface="宋体" panose="02010600030101010101" pitchFamily="2" charset="-122"/>
              </a:rPr>
              <a:t>=1,2,</a:t>
            </a:r>
            <a:r>
              <a:rPr lang="en-US" altLang="zh-CN" sz="2400" b="0" dirty="0">
                <a:latin typeface="Times New Roman" panose="02020603050405020304" pitchFamily="18" charset="0"/>
              </a:rPr>
              <a:t>…</a:t>
            </a:r>
            <a:r>
              <a:rPr lang="en-US" altLang="zh-CN" sz="2400" b="0" dirty="0">
                <a:latin typeface="宋体" panose="02010600030101010101" pitchFamily="2" charset="-122"/>
              </a:rPr>
              <a:t>,n}</a:t>
            </a:r>
          </a:p>
          <a:p>
            <a:pPr algn="just"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a:t>
            </a:r>
            <a:r>
              <a:rPr lang="zh-CN" altLang="en-US" sz="2800" b="0" dirty="0">
                <a:latin typeface="宋体" panose="02010600030101010101" pitchFamily="2" charset="-122"/>
              </a:rPr>
              <a:t>因此</a:t>
            </a:r>
            <a:r>
              <a:rPr lang="en-US" altLang="zh-CN" sz="2800" b="0" dirty="0" err="1">
                <a:latin typeface="宋体" panose="02010600030101010101" pitchFamily="2" charset="-122"/>
              </a:rPr>
              <a:t>c</a:t>
            </a:r>
            <a:r>
              <a:rPr lang="en-US" altLang="zh-CN" sz="2800" b="0" baseline="-30000" dirty="0" err="1">
                <a:latin typeface="宋体" panose="02010600030101010101" pitchFamily="2" charset="-122"/>
              </a:rPr>
              <a:t>ij</a:t>
            </a:r>
            <a:r>
              <a:rPr lang="zh-CN" altLang="en-US" sz="2800" b="0" dirty="0">
                <a:latin typeface="宋体" panose="02010600030101010101" pitchFamily="2" charset="-122"/>
              </a:rPr>
              <a:t>是个体</a:t>
            </a:r>
            <a:r>
              <a:rPr lang="en-US" altLang="zh-CN" sz="2800" b="0" dirty="0">
                <a:latin typeface="宋体" panose="02010600030101010101" pitchFamily="2" charset="-122"/>
              </a:rPr>
              <a:t>x</a:t>
            </a:r>
            <a:r>
              <a:rPr lang="en-US" altLang="zh-CN" sz="2800" b="0" baseline="-30000" dirty="0">
                <a:latin typeface="宋体" panose="02010600030101010101" pitchFamily="2" charset="-122"/>
              </a:rPr>
              <a:t>i</a:t>
            </a:r>
            <a:r>
              <a:rPr lang="zh-CN" altLang="en-US" sz="2800" b="0" dirty="0">
                <a:latin typeface="宋体" panose="02010600030101010101" pitchFamily="2" charset="-122"/>
              </a:rPr>
              <a:t>与</a:t>
            </a:r>
            <a:r>
              <a:rPr lang="en-US" altLang="zh-CN" sz="2800" b="0" dirty="0" err="1">
                <a:latin typeface="宋体" panose="02010600030101010101" pitchFamily="2" charset="-122"/>
              </a:rPr>
              <a:t>x</a:t>
            </a:r>
            <a:r>
              <a:rPr lang="en-US" altLang="zh-CN" sz="2800" b="0" baseline="-30000" dirty="0" err="1">
                <a:latin typeface="宋体" panose="02010600030101010101" pitchFamily="2" charset="-122"/>
              </a:rPr>
              <a:t>j</a:t>
            </a:r>
            <a:r>
              <a:rPr lang="zh-CN" altLang="en-US" sz="2800" b="0" dirty="0">
                <a:latin typeface="宋体" panose="02010600030101010101" pitchFamily="2" charset="-122"/>
              </a:rPr>
              <a:t>有区别的所有属性的集合</a:t>
            </a:r>
          </a:p>
          <a:p>
            <a:pPr algn="just" eaLnBrk="1" hangingPunct="1">
              <a:spcBef>
                <a:spcPct val="10000"/>
              </a:spcBef>
              <a:buClrTx/>
              <a:buSzTx/>
              <a:buFont typeface="Wingdings" panose="05000000000000000000" pitchFamily="2" charset="2"/>
              <a:buNone/>
            </a:pPr>
            <a:endParaRPr lang="en-US" altLang="zh-CN" sz="2800" b="0" dirty="0">
              <a:latin typeface="宋体" panose="02010600030101010101" pitchFamily="2" charset="-122"/>
            </a:endParaRPr>
          </a:p>
        </p:txBody>
      </p:sp>
    </p:spTree>
    <p:extLst>
      <p:ext uri="{BB962C8B-B14F-4D97-AF65-F5344CB8AC3E}">
        <p14:creationId xmlns:p14="http://schemas.microsoft.com/office/powerpoint/2010/main" val="411936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09B55AB-489E-4138-BB70-6FD7D8E21CC3}" type="datetime1">
              <a:rPr lang="zh-CN" altLang="en-US"/>
              <a:pPr>
                <a:defRPr/>
              </a:pPr>
              <a:t>2017/10/23</a:t>
            </a:fld>
            <a:endParaRPr lang="en-US" altLang="zh-CN"/>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9CFA84-D334-4B20-A67D-57957F2791CE}" type="slidenum">
              <a:rPr lang="en-US" altLang="zh-CN" sz="1000" smtClean="0"/>
              <a:pPr>
                <a:spcBef>
                  <a:spcPct val="0"/>
                </a:spcBef>
                <a:buClrTx/>
                <a:buSzTx/>
                <a:buFontTx/>
                <a:buNone/>
              </a:pPr>
              <a:t>146</a:t>
            </a:fld>
            <a:endParaRPr lang="en-US" altLang="zh-CN" sz="1000" smtClean="0"/>
          </a:p>
        </p:txBody>
      </p:sp>
      <p:sp>
        <p:nvSpPr>
          <p:cNvPr id="99332" name="Rectangle 2"/>
          <p:cNvSpPr>
            <a:spLocks noGrp="1" noChangeArrowheads="1"/>
          </p:cNvSpPr>
          <p:nvPr>
            <p:ph type="title"/>
          </p:nvPr>
        </p:nvSpPr>
        <p:spPr>
          <a:xfrm>
            <a:off x="611560" y="836712"/>
            <a:ext cx="7772400" cy="854968"/>
          </a:xfrm>
        </p:spPr>
        <p:txBody>
          <a:bodyPr/>
          <a:lstStyle/>
          <a:p>
            <a:pPr algn="ctr" eaLnBrk="1" hangingPunct="1"/>
            <a:r>
              <a:rPr lang="zh-CN" altLang="en-US" sz="3600" dirty="0" smtClean="0">
                <a:solidFill>
                  <a:srgbClr val="2E08CE"/>
                </a:solidFill>
                <a:ea typeface="华文新魏" panose="02010800040101010101" pitchFamily="2" charset="-122"/>
              </a:rPr>
              <a:t>分明矩阵对应的核与约简</a:t>
            </a:r>
          </a:p>
        </p:txBody>
      </p:sp>
      <p:sp>
        <p:nvSpPr>
          <p:cNvPr id="99333" name="Text Box 4"/>
          <p:cNvSpPr txBox="1">
            <a:spLocks noChangeArrowheads="1"/>
          </p:cNvSpPr>
          <p:nvPr/>
        </p:nvSpPr>
        <p:spPr bwMode="auto">
          <a:xfrm>
            <a:off x="398800" y="2058988"/>
            <a:ext cx="8493680" cy="454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Times New Roman" panose="02020603050405020304" pitchFamily="18" charset="0"/>
              </a:rPr>
              <a:t>核就可以定义为分明矩阵中所有只有一个元素的矩阵项的集合，即</a:t>
            </a:r>
            <a:endParaRPr lang="zh-CN" altLang="en-US" sz="24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i="1" dirty="0">
                <a:latin typeface="宋体" panose="02010600030101010101" pitchFamily="2" charset="-122"/>
              </a:rPr>
              <a:t>CORE</a:t>
            </a:r>
            <a:r>
              <a:rPr lang="en-US" altLang="zh-CN" sz="2400" b="0" dirty="0">
                <a:latin typeface="宋体" panose="02010600030101010101" pitchFamily="2" charset="-122"/>
              </a:rPr>
              <a:t>(A)={</a:t>
            </a:r>
            <a:r>
              <a:rPr lang="en-US" altLang="zh-CN" sz="2400" b="0" dirty="0" err="1">
                <a:latin typeface="宋体" panose="02010600030101010101" pitchFamily="2" charset="-122"/>
              </a:rPr>
              <a:t>a∈A</a:t>
            </a:r>
            <a:r>
              <a:rPr lang="zh-CN" altLang="en-US" sz="2400" b="0" dirty="0">
                <a:latin typeface="宋体" panose="02010600030101010101" pitchFamily="2" charset="-122"/>
              </a:rPr>
              <a:t>：</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en-US" altLang="zh-CN" sz="2400" b="0" dirty="0">
                <a:latin typeface="宋体" panose="02010600030101010101" pitchFamily="2" charset="-122"/>
              </a:rPr>
              <a:t>=(a)</a:t>
            </a:r>
            <a:r>
              <a:rPr lang="zh-CN" altLang="en-US" sz="2400" b="0" dirty="0">
                <a:latin typeface="宋体" panose="02010600030101010101" pitchFamily="2" charset="-122"/>
              </a:rPr>
              <a:t>，对一些</a:t>
            </a:r>
            <a:r>
              <a:rPr lang="en-US" altLang="zh-CN" sz="2400" b="0" dirty="0" err="1">
                <a:latin typeface="宋体" panose="02010600030101010101" pitchFamily="2" charset="-122"/>
              </a:rPr>
              <a:t>i,j</a:t>
            </a:r>
            <a:r>
              <a:rPr lang="en-US" altLang="zh-CN" sz="2400" b="0" dirty="0">
                <a:latin typeface="宋体" panose="02010600030101010101" pitchFamily="2" charset="-122"/>
              </a:rPr>
              <a:t>} </a:t>
            </a:r>
          </a:p>
          <a:p>
            <a:pPr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p>
          <a:p>
            <a:pPr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相对于集合包含关系运算而言，若属性集合</a:t>
            </a:r>
            <a:r>
              <a:rPr lang="en-US" altLang="zh-CN" sz="2400" b="0" dirty="0">
                <a:latin typeface="宋体" panose="02010600030101010101" pitchFamily="2" charset="-122"/>
              </a:rPr>
              <a:t>B</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a:t>
            </a:r>
            <a:r>
              <a:rPr lang="zh-CN" altLang="en-US" sz="2400" b="0" dirty="0">
                <a:latin typeface="Times New Roman" panose="02020603050405020304" pitchFamily="18" charset="0"/>
              </a:rPr>
              <a:t>是满足下列条件</a:t>
            </a:r>
            <a:endParaRPr lang="zh-CN" altLang="en-US" sz="2400" b="0" dirty="0">
              <a:latin typeface="宋体" panose="02010600030101010101" pitchFamily="2" charset="-122"/>
            </a:endParaRPr>
          </a:p>
          <a:p>
            <a:pPr algn="just" eaLnBrk="1" hangingPunct="1">
              <a:spcBef>
                <a:spcPct val="5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800" b="0" dirty="0" err="1">
                <a:latin typeface="宋体" panose="02010600030101010101" pitchFamily="2" charset="-122"/>
              </a:rPr>
              <a:t>B</a:t>
            </a:r>
            <a:r>
              <a:rPr lang="en-US" altLang="zh-CN" sz="2800" b="0" dirty="0" err="1">
                <a:latin typeface="Times New Roman" panose="02020603050405020304" pitchFamily="18" charset="0"/>
              </a:rPr>
              <a:t>∩</a:t>
            </a:r>
            <a:r>
              <a:rPr lang="en-US" altLang="zh-CN" sz="2800" b="0" dirty="0" err="1">
                <a:latin typeface="宋体" panose="02010600030101010101" pitchFamily="2" charset="-122"/>
              </a:rPr>
              <a:t>c</a:t>
            </a:r>
            <a:r>
              <a:rPr lang="en-US" altLang="zh-CN" sz="2800" b="0" baseline="-30000" dirty="0" err="1">
                <a:latin typeface="宋体" panose="02010600030101010101" pitchFamily="2" charset="-122"/>
              </a:rPr>
              <a:t>ij</a:t>
            </a:r>
            <a:r>
              <a:rPr lang="en-US" altLang="zh-CN" sz="2800" b="0" dirty="0">
                <a:latin typeface="Times New Roman" panose="02020603050405020304" pitchFamily="18" charset="0"/>
              </a:rPr>
              <a:t>≠</a:t>
            </a:r>
            <a:r>
              <a:rPr lang="en-US" altLang="zh-CN" sz="2800" b="0" dirty="0">
                <a:latin typeface="Times New Roman" panose="02020603050405020304" pitchFamily="18" charset="0"/>
                <a:sym typeface="Symbol" panose="05050102010706020507" pitchFamily="18" charset="2"/>
              </a:rPr>
              <a:t></a:t>
            </a:r>
            <a:r>
              <a:rPr lang="zh-CN" altLang="en-US" sz="2800" b="0" dirty="0">
                <a:latin typeface="Times New Roman" panose="02020603050405020304" pitchFamily="18" charset="0"/>
              </a:rPr>
              <a:t>，对于</a:t>
            </a:r>
            <a:r>
              <a:rPr lang="en-US" altLang="zh-CN" sz="2800" b="0" dirty="0">
                <a:latin typeface="宋体" panose="02010600030101010101" pitchFamily="2" charset="-122"/>
              </a:rPr>
              <a:t>M(S)</a:t>
            </a:r>
            <a:r>
              <a:rPr lang="zh-CN" altLang="en-US" sz="2800" b="0" dirty="0">
                <a:latin typeface="Times New Roman" panose="02020603050405020304" pitchFamily="18" charset="0"/>
              </a:rPr>
              <a:t>中的任一非空项</a:t>
            </a:r>
            <a:r>
              <a:rPr lang="en-US" altLang="zh-CN" sz="2800" b="0" dirty="0" err="1">
                <a:latin typeface="宋体" panose="02010600030101010101" pitchFamily="2" charset="-122"/>
              </a:rPr>
              <a:t>c</a:t>
            </a:r>
            <a:r>
              <a:rPr lang="en-US" altLang="zh-CN" sz="2800" b="0" baseline="-30000" dirty="0" err="1">
                <a:latin typeface="宋体" panose="02010600030101010101" pitchFamily="2" charset="-122"/>
              </a:rPr>
              <a:t>ij</a:t>
            </a:r>
            <a:r>
              <a:rPr lang="en-US" altLang="zh-CN" sz="2800" b="0" dirty="0">
                <a:latin typeface="Times New Roman" panose="02020603050405020304" pitchFamily="18" charset="0"/>
              </a:rPr>
              <a:t>≠</a:t>
            </a:r>
            <a:r>
              <a:rPr lang="en-US" altLang="zh-CN" sz="2800" b="0" dirty="0">
                <a:latin typeface="Times New Roman" panose="02020603050405020304" pitchFamily="18" charset="0"/>
                <a:sym typeface="Symbol" panose="05050102010706020507" pitchFamily="18" charset="2"/>
              </a:rPr>
              <a:t></a:t>
            </a:r>
            <a:endParaRPr lang="en-US" altLang="zh-CN" sz="2800" b="0" dirty="0">
              <a:latin typeface="宋体" panose="02010600030101010101" pitchFamily="2" charset="-122"/>
            </a:endParaRPr>
          </a:p>
          <a:p>
            <a:pPr eaLnBrk="1" hangingPunct="1">
              <a:spcBef>
                <a:spcPct val="5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宋体" panose="02010600030101010101" pitchFamily="2" charset="-122"/>
              </a:rPr>
              <a:t>的一个最小属性子集，则称属性集合</a:t>
            </a:r>
            <a:r>
              <a:rPr lang="en-US" altLang="zh-CN" sz="2400" b="0" dirty="0">
                <a:latin typeface="宋体" panose="02010600030101010101" pitchFamily="2" charset="-122"/>
              </a:rPr>
              <a:t>B</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a:t>
            </a:r>
            <a:r>
              <a:rPr lang="zh-CN" altLang="en-US" sz="2400" b="0" dirty="0">
                <a:latin typeface="宋体" panose="02010600030101010101" pitchFamily="2" charset="-122"/>
              </a:rPr>
              <a:t>是</a:t>
            </a:r>
            <a:r>
              <a:rPr lang="en-US" altLang="zh-CN" sz="2400" b="0" dirty="0">
                <a:latin typeface="宋体" panose="02010600030101010101" pitchFamily="2" charset="-122"/>
              </a:rPr>
              <a:t>A</a:t>
            </a:r>
            <a:r>
              <a:rPr lang="zh-CN" altLang="en-US" sz="2400" b="0" dirty="0">
                <a:latin typeface="宋体" panose="02010600030101010101" pitchFamily="2" charset="-122"/>
              </a:rPr>
              <a:t>的一个约简。</a:t>
            </a:r>
          </a:p>
          <a:p>
            <a:pPr eaLnBrk="1" hangingPunct="1">
              <a:spcBef>
                <a:spcPct val="50000"/>
              </a:spcBef>
              <a:buClrTx/>
              <a:buSzTx/>
              <a:buFont typeface="Wingdings" panose="05000000000000000000" pitchFamily="2" charset="2"/>
              <a:buNone/>
            </a:pPr>
            <a:r>
              <a:rPr lang="zh-CN" altLang="en-US" sz="2400" b="0" dirty="0">
                <a:latin typeface="宋体" panose="02010600030101010101" pitchFamily="2" charset="-122"/>
              </a:rPr>
              <a:t>	换言之，约简是这样的最小属性子集，它能够区分用整个属性集合</a:t>
            </a:r>
            <a:r>
              <a:rPr lang="en-US" altLang="zh-CN" sz="2400" b="0" dirty="0">
                <a:latin typeface="宋体" panose="02010600030101010101" pitchFamily="2" charset="-122"/>
              </a:rPr>
              <a:t>A</a:t>
            </a:r>
            <a:r>
              <a:rPr lang="zh-CN" altLang="en-US" sz="2400" b="0" dirty="0">
                <a:latin typeface="宋体" panose="02010600030101010101" pitchFamily="2" charset="-122"/>
              </a:rPr>
              <a:t>可区分的所有对象。 </a:t>
            </a:r>
          </a:p>
        </p:txBody>
      </p:sp>
    </p:spTree>
    <p:extLst>
      <p:ext uri="{BB962C8B-B14F-4D97-AF65-F5344CB8AC3E}">
        <p14:creationId xmlns:p14="http://schemas.microsoft.com/office/powerpoint/2010/main" val="400401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954EF9A-E59C-4CAC-AF54-271E654D338C}" type="datetime1">
              <a:rPr lang="zh-CN" altLang="en-US"/>
              <a:pPr>
                <a:defRPr/>
              </a:pPr>
              <a:t>2017/10/23</a:t>
            </a:fld>
            <a:endParaRPr lang="en-US" altLang="zh-CN"/>
          </a:p>
        </p:txBody>
      </p:sp>
      <p:sp>
        <p:nvSpPr>
          <p:cNvPr id="1013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9A504C-B176-41E2-B85F-F60996FC867E}" type="slidenum">
              <a:rPr lang="en-US" altLang="zh-CN" sz="1000" smtClean="0"/>
              <a:pPr>
                <a:spcBef>
                  <a:spcPct val="0"/>
                </a:spcBef>
                <a:buClrTx/>
                <a:buSzTx/>
                <a:buFontTx/>
                <a:buNone/>
              </a:pPr>
              <a:t>147</a:t>
            </a:fld>
            <a:endParaRPr lang="en-US" altLang="zh-CN" sz="1000" smtClean="0"/>
          </a:p>
        </p:txBody>
      </p:sp>
      <p:sp>
        <p:nvSpPr>
          <p:cNvPr id="101380" name="Rectangle 2"/>
          <p:cNvSpPr>
            <a:spLocks noGrp="1" noChangeArrowheads="1"/>
          </p:cNvSpPr>
          <p:nvPr>
            <p:ph type="title"/>
          </p:nvPr>
        </p:nvSpPr>
        <p:spPr>
          <a:xfrm>
            <a:off x="611560" y="980728"/>
            <a:ext cx="7772400" cy="678904"/>
          </a:xfrm>
        </p:spPr>
        <p:txBody>
          <a:bodyPr/>
          <a:lstStyle/>
          <a:p>
            <a:pPr algn="ctr" eaLnBrk="1" hangingPunct="1"/>
            <a:r>
              <a:rPr lang="en-US" altLang="zh-CN" sz="3600" dirty="0" err="1" smtClean="0">
                <a:solidFill>
                  <a:srgbClr val="2E08CE"/>
                </a:solidFill>
                <a:latin typeface="华文新魏" panose="02010800040101010101" pitchFamily="2" charset="-122"/>
                <a:ea typeface="华文新魏" panose="02010800040101010101" pitchFamily="2" charset="-122"/>
              </a:rPr>
              <a:t>Skowron</a:t>
            </a:r>
            <a:r>
              <a:rPr lang="zh-CN" altLang="en-US" sz="3600" dirty="0" smtClean="0">
                <a:solidFill>
                  <a:srgbClr val="2E08CE"/>
                </a:solidFill>
                <a:latin typeface="华文新魏" panose="02010800040101010101" pitchFamily="2" charset="-122"/>
                <a:ea typeface="华文新魏" panose="02010800040101010101" pitchFamily="2" charset="-122"/>
              </a:rPr>
              <a:t>的约简方法</a:t>
            </a:r>
          </a:p>
        </p:txBody>
      </p:sp>
      <p:sp>
        <p:nvSpPr>
          <p:cNvPr id="101381" name="Text Box 4"/>
          <p:cNvSpPr txBox="1">
            <a:spLocks noChangeArrowheads="1"/>
          </p:cNvSpPr>
          <p:nvPr/>
        </p:nvSpPr>
        <p:spPr bwMode="auto">
          <a:xfrm>
            <a:off x="395536" y="1984950"/>
            <a:ext cx="856895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Times New Roman" panose="02020603050405020304" pitchFamily="18" charset="0"/>
              </a:rPr>
              <a:t>对于每一个分明矩阵</a:t>
            </a:r>
            <a:r>
              <a:rPr lang="en-US" altLang="zh-CN" sz="2400" b="0" dirty="0">
                <a:latin typeface="宋体" panose="02010600030101010101" pitchFamily="2" charset="-122"/>
              </a:rPr>
              <a:t>M(S)</a:t>
            </a:r>
            <a:r>
              <a:rPr lang="zh-CN" altLang="en-US" sz="2400" b="0" dirty="0">
                <a:latin typeface="Times New Roman" panose="02020603050405020304" pitchFamily="18" charset="0"/>
              </a:rPr>
              <a:t>对应唯一的分明函数</a:t>
            </a:r>
            <a:r>
              <a:rPr lang="en-US" altLang="zh-CN" sz="2400" b="0" dirty="0" err="1">
                <a:latin typeface="宋体" panose="02010600030101010101" pitchFamily="2" charset="-122"/>
              </a:rPr>
              <a:t>f</a:t>
            </a:r>
            <a:r>
              <a:rPr lang="en-US" altLang="zh-CN" sz="2400" b="0" baseline="-30000" dirty="0" err="1">
                <a:latin typeface="宋体" panose="02010600030101010101" pitchFamily="2" charset="-122"/>
              </a:rPr>
              <a:t>M</a:t>
            </a:r>
            <a:r>
              <a:rPr lang="en-US" altLang="zh-CN" sz="2400" b="0" baseline="-30000" dirty="0">
                <a:latin typeface="宋体" panose="02010600030101010101" pitchFamily="2" charset="-122"/>
              </a:rPr>
              <a:t>(S)</a:t>
            </a:r>
            <a:r>
              <a:rPr lang="en-US" altLang="zh-CN" sz="2400" b="0" dirty="0">
                <a:latin typeface="Times New Roman" panose="02020603050405020304" pitchFamily="18" charset="0"/>
              </a:rPr>
              <a:t>﹙</a:t>
            </a:r>
            <a:r>
              <a:rPr lang="en-US" altLang="zh-CN" sz="2400" b="0" dirty="0">
                <a:latin typeface="宋体" panose="02010600030101010101" pitchFamily="2" charset="-122"/>
              </a:rPr>
              <a:t>Discernibility Function</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，它的定义如下：</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信息系统</a:t>
            </a:r>
            <a:r>
              <a:rPr lang="en-US" altLang="zh-CN" sz="2400" b="0" dirty="0">
                <a:latin typeface="宋体" panose="02010600030101010101" pitchFamily="2" charset="-122"/>
              </a:rPr>
              <a:t>S</a:t>
            </a:r>
            <a:r>
              <a:rPr lang="zh-CN" altLang="en-US" sz="2400" b="0" dirty="0">
                <a:latin typeface="Times New Roman" panose="02020603050405020304" pitchFamily="18" charset="0"/>
              </a:rPr>
              <a:t>的分明函数</a:t>
            </a:r>
            <a:r>
              <a:rPr lang="en-US" altLang="zh-CN" sz="2400" b="0" dirty="0" err="1">
                <a:latin typeface="宋体" panose="02010600030101010101" pitchFamily="2" charset="-122"/>
              </a:rPr>
              <a:t>f</a:t>
            </a:r>
            <a:r>
              <a:rPr lang="en-US" altLang="zh-CN" sz="2400" b="0" baseline="-30000" dirty="0" err="1">
                <a:latin typeface="宋体" panose="02010600030101010101" pitchFamily="2" charset="-122"/>
              </a:rPr>
              <a:t>M</a:t>
            </a:r>
            <a:r>
              <a:rPr lang="en-US" altLang="zh-CN" sz="2400" b="0" baseline="-30000" dirty="0">
                <a:latin typeface="宋体" panose="02010600030101010101" pitchFamily="2" charset="-122"/>
              </a:rPr>
              <a:t>(S)</a:t>
            </a:r>
            <a:r>
              <a:rPr lang="zh-CN" altLang="en-US" sz="2400" b="0" dirty="0">
                <a:latin typeface="Times New Roman" panose="02020603050405020304" pitchFamily="18" charset="0"/>
              </a:rPr>
              <a:t>是一个有</a:t>
            </a:r>
            <a:r>
              <a:rPr lang="en-US" altLang="zh-CN" sz="2400" b="0" dirty="0">
                <a:latin typeface="宋体" panose="02010600030101010101" pitchFamily="2" charset="-122"/>
              </a:rPr>
              <a:t>m-</a:t>
            </a:r>
            <a:r>
              <a:rPr lang="zh-CN" altLang="en-US" sz="2400" b="0" dirty="0">
                <a:latin typeface="Times New Roman" panose="02020603050405020304" pitchFamily="18" charset="0"/>
              </a:rPr>
              <a:t>元变量</a:t>
            </a:r>
            <a:r>
              <a:rPr lang="en-US" altLang="zh-CN" sz="2400" b="0" dirty="0">
                <a:latin typeface="宋体" panose="02010600030101010101" pitchFamily="2" charset="-122"/>
              </a:rPr>
              <a:t>a</a:t>
            </a:r>
            <a:r>
              <a:rPr lang="en-US" altLang="zh-CN" sz="2400" b="0" baseline="-30000" dirty="0">
                <a:latin typeface="宋体" panose="02010600030101010101" pitchFamily="2" charset="-122"/>
              </a:rPr>
              <a:t>1</a:t>
            </a:r>
            <a:r>
              <a:rPr lang="en-US" altLang="zh-CN" sz="2400" b="0" dirty="0">
                <a:latin typeface="宋体" panose="02010600030101010101" pitchFamily="2" charset="-122"/>
              </a:rPr>
              <a:t>,</a:t>
            </a:r>
            <a:r>
              <a:rPr lang="en-US" altLang="zh-CN" sz="2400" b="0" dirty="0">
                <a:latin typeface="Times New Roman" panose="02020603050405020304" pitchFamily="18" charset="0"/>
              </a:rPr>
              <a:t>…</a:t>
            </a:r>
            <a:r>
              <a:rPr lang="en-US" altLang="zh-CN" sz="2400" b="0" dirty="0">
                <a:latin typeface="宋体" panose="02010600030101010101" pitchFamily="2" charset="-122"/>
              </a:rPr>
              <a:t>, a</a:t>
            </a:r>
            <a:r>
              <a:rPr lang="en-US" altLang="zh-CN" sz="2400" b="0" baseline="-30000" dirty="0">
                <a:latin typeface="宋体" panose="02010600030101010101" pitchFamily="2" charset="-122"/>
              </a:rPr>
              <a:t>m</a:t>
            </a:r>
            <a:r>
              <a:rPr lang="en-US" altLang="zh-CN" sz="2400" b="0" dirty="0">
                <a:latin typeface="宋体" panose="02010600030101010101" pitchFamily="2" charset="-122"/>
              </a:rPr>
              <a:t>(</a:t>
            </a:r>
            <a:r>
              <a:rPr lang="en-US" altLang="zh-CN" sz="2400" b="0" dirty="0" err="1">
                <a:latin typeface="宋体" panose="02010600030101010101" pitchFamily="2" charset="-122"/>
              </a:rPr>
              <a:t>a</a:t>
            </a:r>
            <a:r>
              <a:rPr lang="en-US" altLang="zh-CN" sz="2400" b="0" baseline="-30000" dirty="0" err="1">
                <a:latin typeface="宋体" panose="02010600030101010101" pitchFamily="2" charset="-122"/>
              </a:rPr>
              <a:t>i</a:t>
            </a:r>
            <a:r>
              <a:rPr lang="en-US" altLang="zh-CN" sz="2400" b="0" dirty="0" err="1">
                <a:latin typeface="Times New Roman" panose="02020603050405020304" pitchFamily="18" charset="0"/>
              </a:rPr>
              <a:t>∈</a:t>
            </a:r>
            <a:r>
              <a:rPr lang="en-US" altLang="zh-CN" sz="2400" b="0" dirty="0" err="1">
                <a:latin typeface="宋体" panose="02010600030101010101" pitchFamily="2" charset="-122"/>
              </a:rPr>
              <a:t>A</a:t>
            </a:r>
            <a:r>
              <a:rPr lang="zh-CN" altLang="en-US" sz="2400" b="0" dirty="0">
                <a:latin typeface="Times New Roman" panose="02020603050405020304" pitchFamily="18" charset="0"/>
              </a:rPr>
              <a:t>，</a:t>
            </a:r>
            <a:r>
              <a:rPr lang="en-US" altLang="zh-CN" sz="2400" b="0" dirty="0" err="1">
                <a:latin typeface="宋体" panose="02010600030101010101" pitchFamily="2" charset="-122"/>
              </a:rPr>
              <a:t>i</a:t>
            </a:r>
            <a:r>
              <a:rPr lang="en-US" altLang="zh-CN" sz="2400" b="0" dirty="0">
                <a:latin typeface="宋体" panose="02010600030101010101" pitchFamily="2" charset="-122"/>
              </a:rPr>
              <a:t>=1,</a:t>
            </a:r>
            <a:r>
              <a:rPr lang="en-US" altLang="zh-CN" sz="2400" b="0" dirty="0">
                <a:latin typeface="Times New Roman" panose="02020603050405020304" pitchFamily="18" charset="0"/>
              </a:rPr>
              <a:t>…</a:t>
            </a:r>
            <a:r>
              <a:rPr lang="en-US" altLang="zh-CN" sz="2400" b="0" dirty="0">
                <a:latin typeface="宋体" panose="02010600030101010101" pitchFamily="2" charset="-122"/>
              </a:rPr>
              <a:t>,m)</a:t>
            </a:r>
            <a:r>
              <a:rPr lang="zh-CN" altLang="en-US" sz="2400" b="0" dirty="0">
                <a:latin typeface="Times New Roman" panose="02020603050405020304" pitchFamily="18" charset="0"/>
              </a:rPr>
              <a:t>的布尔函数，它是∨</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zh-CN" altLang="en-US" sz="2400" b="0" dirty="0">
                <a:latin typeface="Times New Roman" panose="02020603050405020304" pitchFamily="18" charset="0"/>
              </a:rPr>
              <a:t>的合取，∨</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zh-CN" altLang="en-US" sz="2400" b="0" dirty="0">
                <a:latin typeface="Times New Roman" panose="02020603050405020304" pitchFamily="18" charset="0"/>
              </a:rPr>
              <a:t>是矩阵项</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zh-CN" altLang="en-US" sz="2400" b="0" dirty="0">
                <a:latin typeface="Times New Roman" panose="02020603050405020304" pitchFamily="18" charset="0"/>
              </a:rPr>
              <a:t>中的各元素的析取，</a:t>
            </a:r>
            <a:r>
              <a:rPr lang="en-US" altLang="zh-CN" sz="2400" b="0" dirty="0">
                <a:latin typeface="宋体" panose="02010600030101010101" pitchFamily="2" charset="-122"/>
              </a:rPr>
              <a:t>1</a:t>
            </a:r>
            <a:r>
              <a:rPr lang="en-US" altLang="zh-CN" sz="2400" b="0" dirty="0">
                <a:latin typeface="Times New Roman" panose="02020603050405020304" pitchFamily="18" charset="0"/>
              </a:rPr>
              <a:t>≤</a:t>
            </a:r>
            <a:r>
              <a:rPr lang="en-US" altLang="zh-CN" sz="2400" b="0" dirty="0">
                <a:latin typeface="宋体" panose="02010600030101010101" pitchFamily="2" charset="-122"/>
              </a:rPr>
              <a:t>j&lt;</a:t>
            </a:r>
            <a:r>
              <a:rPr lang="en-US" altLang="zh-CN" sz="2400" b="0" dirty="0" err="1">
                <a:latin typeface="宋体" panose="02010600030101010101" pitchFamily="2" charset="-122"/>
              </a:rPr>
              <a:t>i</a:t>
            </a:r>
            <a:r>
              <a:rPr lang="en-US" altLang="zh-CN" sz="2400" b="0" dirty="0" err="1">
                <a:latin typeface="Times New Roman" panose="02020603050405020304" pitchFamily="18" charset="0"/>
              </a:rPr>
              <a:t>≤</a:t>
            </a:r>
            <a:r>
              <a:rPr lang="en-US" altLang="zh-CN" sz="2400" b="0" dirty="0" err="1">
                <a:latin typeface="宋体" panose="02010600030101010101" pitchFamily="2" charset="-122"/>
              </a:rPr>
              <a:t>n</a:t>
            </a:r>
            <a:r>
              <a:rPr lang="zh-CN" altLang="en-US" sz="2400" b="0" dirty="0">
                <a:latin typeface="Times New Roman" panose="02020603050405020304" pitchFamily="18" charset="0"/>
              </a:rPr>
              <a:t>且</a:t>
            </a:r>
            <a:r>
              <a:rPr lang="en-US" altLang="zh-CN" sz="2400" b="0" dirty="0" err="1">
                <a:latin typeface="宋体" panose="02010600030101010101" pitchFamily="2" charset="-122"/>
              </a:rPr>
              <a:t>c</a:t>
            </a:r>
            <a:r>
              <a:rPr lang="en-US" altLang="zh-CN" sz="2400" b="0" baseline="-30000" dirty="0" err="1">
                <a:latin typeface="宋体" panose="02010600030101010101" pitchFamily="2" charset="-122"/>
              </a:rPr>
              <a:t>ij</a:t>
            </a:r>
            <a:r>
              <a:rPr lang="en-US" altLang="zh-CN" sz="2400" b="0" dirty="0" err="1">
                <a:latin typeface="Times New Roman" panose="02020603050405020304" pitchFamily="18" charset="0"/>
              </a:rPr>
              <a:t>≠Φ</a:t>
            </a:r>
            <a:r>
              <a:rPr lang="zh-CN" altLang="en-US" sz="2400" b="0" dirty="0">
                <a:latin typeface="Times New Roman" panose="02020603050405020304" pitchFamily="18" charset="0"/>
              </a:rPr>
              <a:t>。	</a:t>
            </a: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根据分明函数与约简的对应关系，</a:t>
            </a:r>
            <a:r>
              <a:rPr lang="en-US" altLang="zh-CN" sz="2400" b="0" dirty="0" err="1">
                <a:latin typeface="宋体" panose="02010600030101010101" pitchFamily="2" charset="-122"/>
              </a:rPr>
              <a:t>A.Skowron</a:t>
            </a:r>
            <a:r>
              <a:rPr lang="zh-CN" altLang="en-US" sz="2400" b="0" dirty="0">
                <a:latin typeface="Times New Roman" panose="02020603050405020304" pitchFamily="18" charset="0"/>
              </a:rPr>
              <a:t>提出了计算信息系统</a:t>
            </a:r>
            <a:r>
              <a:rPr lang="en-US" altLang="zh-CN" sz="2400" b="0" dirty="0">
                <a:latin typeface="宋体" panose="02010600030101010101" pitchFamily="2" charset="-122"/>
              </a:rPr>
              <a:t>S</a:t>
            </a:r>
            <a:r>
              <a:rPr lang="zh-CN" altLang="en-US" sz="2400" b="0" dirty="0">
                <a:latin typeface="Times New Roman" panose="02020603050405020304" pitchFamily="18" charset="0"/>
              </a:rPr>
              <a:t>的约简</a:t>
            </a:r>
            <a:r>
              <a:rPr lang="en-US" altLang="zh-CN" sz="2400" b="0" dirty="0">
                <a:latin typeface="宋体" panose="02010600030101010101" pitchFamily="2" charset="-122"/>
              </a:rPr>
              <a:t>RED(S)</a:t>
            </a:r>
            <a:r>
              <a:rPr lang="zh-CN" altLang="en-US" sz="2400" b="0" dirty="0">
                <a:latin typeface="Times New Roman" panose="02020603050405020304" pitchFamily="18" charset="0"/>
              </a:rPr>
              <a:t>的方法：</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1</a:t>
            </a:r>
            <a:r>
              <a:rPr lang="zh-CN" altLang="en-US" sz="2400" b="0" dirty="0">
                <a:latin typeface="Times New Roman" panose="02020603050405020304" pitchFamily="18" charset="0"/>
              </a:rPr>
              <a:t>）</a:t>
            </a:r>
            <a:r>
              <a:rPr lang="zh-CN" altLang="en-US" sz="2400" b="0" dirty="0">
                <a:latin typeface="宋体" panose="02010600030101010101" pitchFamily="2" charset="-122"/>
              </a:rPr>
              <a:t>  </a:t>
            </a:r>
            <a:r>
              <a:rPr lang="zh-CN" altLang="en-US" sz="2400" b="0" dirty="0">
                <a:latin typeface="Times New Roman" panose="02020603050405020304" pitchFamily="18" charset="0"/>
              </a:rPr>
              <a:t>计算信息系统</a:t>
            </a:r>
            <a:r>
              <a:rPr lang="en-US" altLang="zh-CN" sz="2400" b="0" dirty="0">
                <a:latin typeface="宋体" panose="02010600030101010101" pitchFamily="2" charset="-122"/>
              </a:rPr>
              <a:t>S</a:t>
            </a:r>
            <a:r>
              <a:rPr lang="zh-CN" altLang="en-US" sz="2400" b="0" dirty="0">
                <a:latin typeface="Times New Roman" panose="02020603050405020304" pitchFamily="18" charset="0"/>
              </a:rPr>
              <a:t>的分明矩阵</a:t>
            </a:r>
            <a:r>
              <a:rPr lang="en-US" altLang="zh-CN" sz="2400" b="0" dirty="0">
                <a:latin typeface="宋体" panose="02010600030101010101" pitchFamily="2" charset="-122"/>
              </a:rPr>
              <a:t>M(S)</a:t>
            </a:r>
          </a:p>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2</a:t>
            </a:r>
            <a:r>
              <a:rPr lang="zh-CN" altLang="en-US" sz="2400" b="0" dirty="0">
                <a:latin typeface="Times New Roman" panose="02020603050405020304" pitchFamily="18" charset="0"/>
              </a:rPr>
              <a:t>）</a:t>
            </a:r>
            <a:r>
              <a:rPr lang="zh-CN" altLang="en-US" sz="2400" b="0" dirty="0">
                <a:latin typeface="宋体" panose="02010600030101010101" pitchFamily="2" charset="-122"/>
              </a:rPr>
              <a:t>  </a:t>
            </a:r>
            <a:r>
              <a:rPr lang="zh-CN" altLang="en-US" sz="2400" b="0" dirty="0">
                <a:latin typeface="Times New Roman" panose="02020603050405020304" pitchFamily="18" charset="0"/>
              </a:rPr>
              <a:t>计算与分明矩阵</a:t>
            </a:r>
            <a:r>
              <a:rPr lang="en-US" altLang="zh-CN" sz="2400" b="0" dirty="0">
                <a:latin typeface="宋体" panose="02010600030101010101" pitchFamily="2" charset="-122"/>
              </a:rPr>
              <a:t>M(S)</a:t>
            </a:r>
            <a:r>
              <a:rPr lang="zh-CN" altLang="en-US" sz="2400" b="0" dirty="0">
                <a:latin typeface="Times New Roman" panose="02020603050405020304" pitchFamily="18" charset="0"/>
              </a:rPr>
              <a:t>对应的分明函数</a:t>
            </a:r>
            <a:r>
              <a:rPr lang="en-US" altLang="zh-CN" sz="2400" b="0" dirty="0" err="1">
                <a:latin typeface="宋体" panose="02010600030101010101" pitchFamily="2" charset="-122"/>
              </a:rPr>
              <a:t>f</a:t>
            </a:r>
            <a:r>
              <a:rPr lang="en-US" altLang="zh-CN" sz="2400" b="0" baseline="-30000" dirty="0" err="1">
                <a:latin typeface="宋体" panose="02010600030101010101" pitchFamily="2" charset="-122"/>
              </a:rPr>
              <a:t>M</a:t>
            </a:r>
            <a:r>
              <a:rPr lang="en-US" altLang="zh-CN" sz="2400" b="0" baseline="-30000" dirty="0">
                <a:latin typeface="宋体" panose="02010600030101010101" pitchFamily="2" charset="-122"/>
              </a:rPr>
              <a:t>(S)</a:t>
            </a:r>
            <a:endParaRPr lang="en-US" altLang="zh-CN" sz="24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3</a:t>
            </a:r>
            <a:r>
              <a:rPr lang="zh-CN" altLang="en-US" sz="2400" b="0" dirty="0">
                <a:latin typeface="宋体" panose="02010600030101010101" pitchFamily="2" charset="-122"/>
              </a:rPr>
              <a:t>）  计算</a:t>
            </a:r>
            <a:r>
              <a:rPr lang="zh-CN" altLang="en-US" sz="2400" b="0" dirty="0">
                <a:latin typeface="Times New Roman" panose="02020603050405020304" pitchFamily="18" charset="0"/>
              </a:rPr>
              <a:t>分明</a:t>
            </a:r>
            <a:r>
              <a:rPr lang="zh-CN" altLang="en-US" sz="2400" b="0" dirty="0">
                <a:latin typeface="宋体" panose="02010600030101010101" pitchFamily="2" charset="-122"/>
              </a:rPr>
              <a:t>函数</a:t>
            </a:r>
            <a:r>
              <a:rPr lang="en-US" altLang="zh-CN" sz="2400" b="0" dirty="0" err="1">
                <a:latin typeface="宋体" panose="02010600030101010101" pitchFamily="2" charset="-122"/>
              </a:rPr>
              <a:t>f</a:t>
            </a:r>
            <a:r>
              <a:rPr lang="en-US" altLang="zh-CN" sz="2400" b="0" baseline="-30000" dirty="0" err="1">
                <a:latin typeface="宋体" panose="02010600030101010101" pitchFamily="2" charset="-122"/>
              </a:rPr>
              <a:t>M</a:t>
            </a:r>
            <a:r>
              <a:rPr lang="en-US" altLang="zh-CN" sz="2400" b="0" baseline="-30000" dirty="0">
                <a:latin typeface="宋体" panose="02010600030101010101" pitchFamily="2" charset="-122"/>
              </a:rPr>
              <a:t>(S)</a:t>
            </a:r>
            <a:r>
              <a:rPr lang="zh-CN" altLang="en-US" sz="2400" b="0" dirty="0">
                <a:latin typeface="宋体" panose="02010600030101010101" pitchFamily="2" charset="-122"/>
              </a:rPr>
              <a:t>的最小析取范式，其中每个析取分量对应一个约简 </a:t>
            </a:r>
          </a:p>
        </p:txBody>
      </p:sp>
    </p:spTree>
    <p:extLst>
      <p:ext uri="{BB962C8B-B14F-4D97-AF65-F5344CB8AC3E}">
        <p14:creationId xmlns:p14="http://schemas.microsoft.com/office/powerpoint/2010/main" val="353536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日期占位符 3"/>
          <p:cNvSpPr>
            <a:spLocks noGrp="1"/>
          </p:cNvSpPr>
          <p:nvPr>
            <p:ph type="dt" sz="quarter" idx="10"/>
          </p:nvPr>
        </p:nvSpPr>
        <p:spPr/>
        <p:txBody>
          <a:bodyPr/>
          <a:lstStyle/>
          <a:p>
            <a:pPr>
              <a:defRPr/>
            </a:pPr>
            <a:fld id="{3028578A-2B0D-4F58-A041-7828C00D1CB8}" type="datetime1">
              <a:rPr lang="zh-CN" altLang="en-US"/>
              <a:pPr>
                <a:defRPr/>
              </a:pPr>
              <a:t>2017/10/23</a:t>
            </a:fld>
            <a:endParaRPr lang="en-US" altLang="zh-CN"/>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CCC9C7-C8A6-4779-AF26-4C525E5D4A1A}" type="slidenum">
              <a:rPr lang="en-US" altLang="zh-CN" sz="1000" smtClean="0"/>
              <a:pPr>
                <a:spcBef>
                  <a:spcPct val="0"/>
                </a:spcBef>
                <a:buClrTx/>
                <a:buSzTx/>
                <a:buFontTx/>
                <a:buNone/>
              </a:pPr>
              <a:t>148</a:t>
            </a:fld>
            <a:endParaRPr lang="en-US" altLang="zh-CN" sz="1000" smtClean="0"/>
          </a:p>
        </p:txBody>
      </p:sp>
      <p:sp>
        <p:nvSpPr>
          <p:cNvPr id="103428" name="Text Box 2"/>
          <p:cNvSpPr txBox="1">
            <a:spLocks noChangeArrowheads="1"/>
          </p:cNvSpPr>
          <p:nvPr/>
        </p:nvSpPr>
        <p:spPr bwMode="auto">
          <a:xfrm>
            <a:off x="566841" y="1776137"/>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宋体" panose="02010600030101010101" pitchFamily="2" charset="-122"/>
              </a:rPr>
              <a:t>为了对决策表进行约简，可以采用</a:t>
            </a:r>
            <a:r>
              <a:rPr lang="zh-CN" altLang="en-US" sz="2400" b="0" dirty="0">
                <a:latin typeface="Times New Roman" panose="02020603050405020304" pitchFamily="18" charset="0"/>
              </a:rPr>
              <a:t>分明</a:t>
            </a:r>
            <a:r>
              <a:rPr lang="zh-CN" altLang="en-US" sz="2400" b="0" dirty="0">
                <a:latin typeface="宋体" panose="02010600030101010101" pitchFamily="2" charset="-122"/>
              </a:rPr>
              <a:t>矩阵的方法对条件属性进行约简，对决策属性相同的个体不予比较。考虑下面的决策表</a:t>
            </a:r>
            <a:r>
              <a:rPr lang="en-US" altLang="zh-CN" sz="2400" b="0" dirty="0">
                <a:latin typeface="宋体" panose="02010600030101010101" pitchFamily="2" charset="-122"/>
              </a:rPr>
              <a:t>5</a:t>
            </a:r>
            <a:r>
              <a:rPr lang="zh-CN" altLang="en-US" sz="2400" b="0" dirty="0">
                <a:latin typeface="宋体" panose="02010600030101010101" pitchFamily="2" charset="-122"/>
              </a:rPr>
              <a:t>，条件属性为</a:t>
            </a:r>
            <a:r>
              <a:rPr lang="en-US" altLang="zh-CN" sz="2400" b="0" dirty="0" err="1">
                <a:latin typeface="宋体" panose="02010600030101010101" pitchFamily="2" charset="-122"/>
              </a:rPr>
              <a:t>a,b,c,d</a:t>
            </a:r>
            <a:r>
              <a:rPr lang="zh-CN" altLang="en-US" sz="2400" b="0" dirty="0">
                <a:latin typeface="宋体" panose="02010600030101010101" pitchFamily="2" charset="-122"/>
              </a:rPr>
              <a:t>，决策属性为</a:t>
            </a:r>
            <a:r>
              <a:rPr lang="en-US" altLang="zh-CN" sz="2400" b="0" dirty="0">
                <a:latin typeface="宋体" panose="02010600030101010101" pitchFamily="2" charset="-122"/>
              </a:rPr>
              <a:t>e </a:t>
            </a:r>
          </a:p>
        </p:txBody>
      </p:sp>
      <p:grpSp>
        <p:nvGrpSpPr>
          <p:cNvPr id="103429" name="Group 3"/>
          <p:cNvGrpSpPr>
            <a:grpSpLocks/>
          </p:cNvGrpSpPr>
          <p:nvPr/>
        </p:nvGrpSpPr>
        <p:grpSpPr bwMode="auto">
          <a:xfrm>
            <a:off x="969963" y="3429000"/>
            <a:ext cx="7556500" cy="2895600"/>
            <a:chOff x="-7" y="-3"/>
            <a:chExt cx="2170" cy="2766"/>
          </a:xfrm>
        </p:grpSpPr>
        <p:grpSp>
          <p:nvGrpSpPr>
            <p:cNvPr id="103432" name="Group 4"/>
            <p:cNvGrpSpPr>
              <a:grpSpLocks/>
            </p:cNvGrpSpPr>
            <p:nvPr/>
          </p:nvGrpSpPr>
          <p:grpSpPr bwMode="auto">
            <a:xfrm>
              <a:off x="-7" y="0"/>
              <a:ext cx="2167" cy="2760"/>
              <a:chOff x="-7" y="0"/>
              <a:chExt cx="2167" cy="2760"/>
            </a:xfrm>
          </p:grpSpPr>
          <p:grpSp>
            <p:nvGrpSpPr>
              <p:cNvPr id="103434" name="Group 5"/>
              <p:cNvGrpSpPr>
                <a:grpSpLocks/>
              </p:cNvGrpSpPr>
              <p:nvPr/>
            </p:nvGrpSpPr>
            <p:grpSpPr bwMode="auto">
              <a:xfrm>
                <a:off x="0" y="0"/>
                <a:ext cx="360" cy="460"/>
                <a:chOff x="0" y="0"/>
                <a:chExt cx="360" cy="460"/>
              </a:xfrm>
            </p:grpSpPr>
            <p:sp>
              <p:nvSpPr>
                <p:cNvPr id="103540" name="Rectangle 6"/>
                <p:cNvSpPr>
                  <a:spLocks noChangeArrowheads="1"/>
                </p:cNvSpPr>
                <p:nvPr/>
              </p:nvSpPr>
              <p:spPr bwMode="auto">
                <a:xfrm>
                  <a:off x="4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dirty="0">
                      <a:latin typeface="Times New Roman" panose="02020603050405020304" pitchFamily="18" charset="0"/>
                    </a:rPr>
                    <a:t>U/A</a:t>
                  </a:r>
                  <a:endParaRPr lang="en-US" altLang="zh-CN" sz="2400" b="0" dirty="0">
                    <a:latin typeface="Times New Roman" panose="02020603050405020304" pitchFamily="18" charset="0"/>
                  </a:endParaRPr>
                </a:p>
              </p:txBody>
            </p:sp>
            <p:sp>
              <p:nvSpPr>
                <p:cNvPr id="103541" name="Rectangle 7"/>
                <p:cNvSpPr>
                  <a:spLocks noChangeArrowheads="1"/>
                </p:cNvSpPr>
                <p:nvPr/>
              </p:nvSpPr>
              <p:spPr bwMode="auto">
                <a:xfrm>
                  <a:off x="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35" name="Group 8"/>
              <p:cNvGrpSpPr>
                <a:grpSpLocks/>
              </p:cNvGrpSpPr>
              <p:nvPr/>
            </p:nvGrpSpPr>
            <p:grpSpPr bwMode="auto">
              <a:xfrm>
                <a:off x="360" y="0"/>
                <a:ext cx="360" cy="460"/>
                <a:chOff x="360" y="0"/>
                <a:chExt cx="360" cy="460"/>
              </a:xfrm>
            </p:grpSpPr>
            <p:sp>
              <p:nvSpPr>
                <p:cNvPr id="103538" name="Rectangle 9"/>
                <p:cNvSpPr>
                  <a:spLocks noChangeArrowheads="1"/>
                </p:cNvSpPr>
                <p:nvPr/>
              </p:nvSpPr>
              <p:spPr bwMode="auto">
                <a:xfrm>
                  <a:off x="40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a</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39" name="Rectangle 10"/>
                <p:cNvSpPr>
                  <a:spLocks noChangeArrowheads="1"/>
                </p:cNvSpPr>
                <p:nvPr/>
              </p:nvSpPr>
              <p:spPr bwMode="auto">
                <a:xfrm>
                  <a:off x="36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36" name="Group 11"/>
              <p:cNvGrpSpPr>
                <a:grpSpLocks/>
              </p:cNvGrpSpPr>
              <p:nvPr/>
            </p:nvGrpSpPr>
            <p:grpSpPr bwMode="auto">
              <a:xfrm>
                <a:off x="720" y="0"/>
                <a:ext cx="360" cy="460"/>
                <a:chOff x="720" y="0"/>
                <a:chExt cx="360" cy="460"/>
              </a:xfrm>
            </p:grpSpPr>
            <p:sp>
              <p:nvSpPr>
                <p:cNvPr id="103536" name="Rectangle 12"/>
                <p:cNvSpPr>
                  <a:spLocks noChangeArrowheads="1"/>
                </p:cNvSpPr>
                <p:nvPr/>
              </p:nvSpPr>
              <p:spPr bwMode="auto">
                <a:xfrm>
                  <a:off x="76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b</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37" name="Rectangle 13"/>
                <p:cNvSpPr>
                  <a:spLocks noChangeArrowheads="1"/>
                </p:cNvSpPr>
                <p:nvPr/>
              </p:nvSpPr>
              <p:spPr bwMode="auto">
                <a:xfrm>
                  <a:off x="72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37" name="Group 14"/>
              <p:cNvGrpSpPr>
                <a:grpSpLocks/>
              </p:cNvGrpSpPr>
              <p:nvPr/>
            </p:nvGrpSpPr>
            <p:grpSpPr bwMode="auto">
              <a:xfrm>
                <a:off x="1080" y="0"/>
                <a:ext cx="360" cy="460"/>
                <a:chOff x="1080" y="0"/>
                <a:chExt cx="360" cy="460"/>
              </a:xfrm>
            </p:grpSpPr>
            <p:sp>
              <p:nvSpPr>
                <p:cNvPr id="103534" name="Rectangle 15"/>
                <p:cNvSpPr>
                  <a:spLocks noChangeArrowheads="1"/>
                </p:cNvSpPr>
                <p:nvPr/>
              </p:nvSpPr>
              <p:spPr bwMode="auto">
                <a:xfrm>
                  <a:off x="112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c</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35" name="Rectangle 16"/>
                <p:cNvSpPr>
                  <a:spLocks noChangeArrowheads="1"/>
                </p:cNvSpPr>
                <p:nvPr/>
              </p:nvSpPr>
              <p:spPr bwMode="auto">
                <a:xfrm>
                  <a:off x="108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38" name="Group 17"/>
              <p:cNvGrpSpPr>
                <a:grpSpLocks/>
              </p:cNvGrpSpPr>
              <p:nvPr/>
            </p:nvGrpSpPr>
            <p:grpSpPr bwMode="auto">
              <a:xfrm>
                <a:off x="1440" y="0"/>
                <a:ext cx="360" cy="460"/>
                <a:chOff x="1440" y="0"/>
                <a:chExt cx="360" cy="460"/>
              </a:xfrm>
            </p:grpSpPr>
            <p:sp>
              <p:nvSpPr>
                <p:cNvPr id="103532" name="Rectangle 18"/>
                <p:cNvSpPr>
                  <a:spLocks noChangeArrowheads="1"/>
                </p:cNvSpPr>
                <p:nvPr/>
              </p:nvSpPr>
              <p:spPr bwMode="auto">
                <a:xfrm>
                  <a:off x="148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d</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33" name="Rectangle 19"/>
                <p:cNvSpPr>
                  <a:spLocks noChangeArrowheads="1"/>
                </p:cNvSpPr>
                <p:nvPr/>
              </p:nvSpPr>
              <p:spPr bwMode="auto">
                <a:xfrm>
                  <a:off x="144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39" name="Group 20"/>
              <p:cNvGrpSpPr>
                <a:grpSpLocks/>
              </p:cNvGrpSpPr>
              <p:nvPr/>
            </p:nvGrpSpPr>
            <p:grpSpPr bwMode="auto">
              <a:xfrm>
                <a:off x="1800" y="0"/>
                <a:ext cx="360" cy="460"/>
                <a:chOff x="1800" y="0"/>
                <a:chExt cx="360" cy="460"/>
              </a:xfrm>
            </p:grpSpPr>
            <p:sp>
              <p:nvSpPr>
                <p:cNvPr id="103530" name="Rectangle 21"/>
                <p:cNvSpPr>
                  <a:spLocks noChangeArrowheads="1"/>
                </p:cNvSpPr>
                <p:nvPr/>
              </p:nvSpPr>
              <p:spPr bwMode="auto">
                <a:xfrm>
                  <a:off x="1843" y="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e</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31" name="Rectangle 22"/>
                <p:cNvSpPr>
                  <a:spLocks noChangeArrowheads="1"/>
                </p:cNvSpPr>
                <p:nvPr/>
              </p:nvSpPr>
              <p:spPr bwMode="auto">
                <a:xfrm>
                  <a:off x="1800" y="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0" name="Group 23"/>
              <p:cNvGrpSpPr>
                <a:grpSpLocks/>
              </p:cNvGrpSpPr>
              <p:nvPr/>
            </p:nvGrpSpPr>
            <p:grpSpPr bwMode="auto">
              <a:xfrm>
                <a:off x="-7" y="460"/>
                <a:ext cx="364" cy="464"/>
                <a:chOff x="-7" y="460"/>
                <a:chExt cx="364" cy="464"/>
              </a:xfrm>
            </p:grpSpPr>
            <p:sp>
              <p:nvSpPr>
                <p:cNvPr id="103528" name="Rectangle 24"/>
                <p:cNvSpPr>
                  <a:spLocks noChangeArrowheads="1"/>
                </p:cNvSpPr>
                <p:nvPr/>
              </p:nvSpPr>
              <p:spPr bwMode="auto">
                <a:xfrm>
                  <a:off x="4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u</a:t>
                  </a:r>
                  <a:r>
                    <a:rPr lang="en-US" altLang="zh-CN" sz="2400" b="0" i="1" baseline="-3000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29" name="Rectangle 25"/>
                <p:cNvSpPr>
                  <a:spLocks noChangeArrowheads="1"/>
                </p:cNvSpPr>
                <p:nvPr/>
              </p:nvSpPr>
              <p:spPr bwMode="auto">
                <a:xfrm>
                  <a:off x="-7" y="460"/>
                  <a:ext cx="364" cy="4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1" name="Group 26"/>
              <p:cNvGrpSpPr>
                <a:grpSpLocks/>
              </p:cNvGrpSpPr>
              <p:nvPr/>
            </p:nvGrpSpPr>
            <p:grpSpPr bwMode="auto">
              <a:xfrm>
                <a:off x="360" y="460"/>
                <a:ext cx="360" cy="460"/>
                <a:chOff x="360" y="460"/>
                <a:chExt cx="360" cy="460"/>
              </a:xfrm>
            </p:grpSpPr>
            <p:sp>
              <p:nvSpPr>
                <p:cNvPr id="103526" name="Rectangle 27"/>
                <p:cNvSpPr>
                  <a:spLocks noChangeArrowheads="1"/>
                </p:cNvSpPr>
                <p:nvPr/>
              </p:nvSpPr>
              <p:spPr bwMode="auto">
                <a:xfrm>
                  <a:off x="40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27" name="Rectangle 28"/>
                <p:cNvSpPr>
                  <a:spLocks noChangeArrowheads="1"/>
                </p:cNvSpPr>
                <p:nvPr/>
              </p:nvSpPr>
              <p:spPr bwMode="auto">
                <a:xfrm>
                  <a:off x="360" y="46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dirty="0">
                    <a:latin typeface="Times New Roman" panose="02020603050405020304" pitchFamily="18" charset="0"/>
                  </a:endParaRPr>
                </a:p>
              </p:txBody>
            </p:sp>
          </p:grpSp>
          <p:grpSp>
            <p:nvGrpSpPr>
              <p:cNvPr id="103442" name="Group 29"/>
              <p:cNvGrpSpPr>
                <a:grpSpLocks/>
              </p:cNvGrpSpPr>
              <p:nvPr/>
            </p:nvGrpSpPr>
            <p:grpSpPr bwMode="auto">
              <a:xfrm>
                <a:off x="720" y="460"/>
                <a:ext cx="360" cy="460"/>
                <a:chOff x="720" y="460"/>
                <a:chExt cx="360" cy="460"/>
              </a:xfrm>
            </p:grpSpPr>
            <p:sp>
              <p:nvSpPr>
                <p:cNvPr id="103524" name="Rectangle 30"/>
                <p:cNvSpPr>
                  <a:spLocks noChangeArrowheads="1"/>
                </p:cNvSpPr>
                <p:nvPr/>
              </p:nvSpPr>
              <p:spPr bwMode="auto">
                <a:xfrm>
                  <a:off x="76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25" name="Rectangle 31"/>
                <p:cNvSpPr>
                  <a:spLocks noChangeArrowheads="1"/>
                </p:cNvSpPr>
                <p:nvPr/>
              </p:nvSpPr>
              <p:spPr bwMode="auto">
                <a:xfrm>
                  <a:off x="720" y="46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3" name="Group 32"/>
              <p:cNvGrpSpPr>
                <a:grpSpLocks/>
              </p:cNvGrpSpPr>
              <p:nvPr/>
            </p:nvGrpSpPr>
            <p:grpSpPr bwMode="auto">
              <a:xfrm>
                <a:off x="1080" y="460"/>
                <a:ext cx="360" cy="460"/>
                <a:chOff x="1080" y="460"/>
                <a:chExt cx="360" cy="460"/>
              </a:xfrm>
            </p:grpSpPr>
            <p:sp>
              <p:nvSpPr>
                <p:cNvPr id="103522" name="Rectangle 33"/>
                <p:cNvSpPr>
                  <a:spLocks noChangeArrowheads="1"/>
                </p:cNvSpPr>
                <p:nvPr/>
              </p:nvSpPr>
              <p:spPr bwMode="auto">
                <a:xfrm>
                  <a:off x="112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23" name="Rectangle 34"/>
                <p:cNvSpPr>
                  <a:spLocks noChangeArrowheads="1"/>
                </p:cNvSpPr>
                <p:nvPr/>
              </p:nvSpPr>
              <p:spPr bwMode="auto">
                <a:xfrm>
                  <a:off x="1080" y="46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4" name="Group 35"/>
              <p:cNvGrpSpPr>
                <a:grpSpLocks/>
              </p:cNvGrpSpPr>
              <p:nvPr/>
            </p:nvGrpSpPr>
            <p:grpSpPr bwMode="auto">
              <a:xfrm>
                <a:off x="1440" y="460"/>
                <a:ext cx="360" cy="460"/>
                <a:chOff x="1440" y="460"/>
                <a:chExt cx="360" cy="460"/>
              </a:xfrm>
            </p:grpSpPr>
            <p:sp>
              <p:nvSpPr>
                <p:cNvPr id="103520" name="Rectangle 36"/>
                <p:cNvSpPr>
                  <a:spLocks noChangeArrowheads="1"/>
                </p:cNvSpPr>
                <p:nvPr/>
              </p:nvSpPr>
              <p:spPr bwMode="auto">
                <a:xfrm>
                  <a:off x="148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21" name="Rectangle 37"/>
                <p:cNvSpPr>
                  <a:spLocks noChangeArrowheads="1"/>
                </p:cNvSpPr>
                <p:nvPr/>
              </p:nvSpPr>
              <p:spPr bwMode="auto">
                <a:xfrm>
                  <a:off x="1440" y="46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5" name="Group 38"/>
              <p:cNvGrpSpPr>
                <a:grpSpLocks/>
              </p:cNvGrpSpPr>
              <p:nvPr/>
            </p:nvGrpSpPr>
            <p:grpSpPr bwMode="auto">
              <a:xfrm>
                <a:off x="1800" y="460"/>
                <a:ext cx="360" cy="460"/>
                <a:chOff x="1800" y="460"/>
                <a:chExt cx="360" cy="460"/>
              </a:xfrm>
            </p:grpSpPr>
            <p:sp>
              <p:nvSpPr>
                <p:cNvPr id="103518" name="Rectangle 39"/>
                <p:cNvSpPr>
                  <a:spLocks noChangeArrowheads="1"/>
                </p:cNvSpPr>
                <p:nvPr/>
              </p:nvSpPr>
              <p:spPr bwMode="auto">
                <a:xfrm>
                  <a:off x="1843" y="46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19" name="Rectangle 40"/>
                <p:cNvSpPr>
                  <a:spLocks noChangeArrowheads="1"/>
                </p:cNvSpPr>
                <p:nvPr/>
              </p:nvSpPr>
              <p:spPr bwMode="auto">
                <a:xfrm>
                  <a:off x="1800" y="46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6" name="Group 41"/>
              <p:cNvGrpSpPr>
                <a:grpSpLocks/>
              </p:cNvGrpSpPr>
              <p:nvPr/>
            </p:nvGrpSpPr>
            <p:grpSpPr bwMode="auto">
              <a:xfrm>
                <a:off x="0" y="920"/>
                <a:ext cx="360" cy="460"/>
                <a:chOff x="0" y="920"/>
                <a:chExt cx="360" cy="460"/>
              </a:xfrm>
            </p:grpSpPr>
            <p:sp>
              <p:nvSpPr>
                <p:cNvPr id="103516" name="Rectangle 42"/>
                <p:cNvSpPr>
                  <a:spLocks noChangeArrowheads="1"/>
                </p:cNvSpPr>
                <p:nvPr/>
              </p:nvSpPr>
              <p:spPr bwMode="auto">
                <a:xfrm>
                  <a:off x="4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u</a:t>
                  </a:r>
                  <a:r>
                    <a:rPr lang="en-US" altLang="zh-CN" sz="2400" b="0" i="1" baseline="-3000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17" name="Rectangle 43"/>
                <p:cNvSpPr>
                  <a:spLocks noChangeArrowheads="1"/>
                </p:cNvSpPr>
                <p:nvPr/>
              </p:nvSpPr>
              <p:spPr bwMode="auto">
                <a:xfrm>
                  <a:off x="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7" name="Group 44"/>
              <p:cNvGrpSpPr>
                <a:grpSpLocks/>
              </p:cNvGrpSpPr>
              <p:nvPr/>
            </p:nvGrpSpPr>
            <p:grpSpPr bwMode="auto">
              <a:xfrm>
                <a:off x="360" y="920"/>
                <a:ext cx="360" cy="460"/>
                <a:chOff x="360" y="920"/>
                <a:chExt cx="360" cy="460"/>
              </a:xfrm>
            </p:grpSpPr>
            <p:sp>
              <p:nvSpPr>
                <p:cNvPr id="103514" name="Rectangle 45"/>
                <p:cNvSpPr>
                  <a:spLocks noChangeArrowheads="1"/>
                </p:cNvSpPr>
                <p:nvPr/>
              </p:nvSpPr>
              <p:spPr bwMode="auto">
                <a:xfrm>
                  <a:off x="40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15" name="Rectangle 46"/>
                <p:cNvSpPr>
                  <a:spLocks noChangeArrowheads="1"/>
                </p:cNvSpPr>
                <p:nvPr/>
              </p:nvSpPr>
              <p:spPr bwMode="auto">
                <a:xfrm>
                  <a:off x="36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8" name="Group 47"/>
              <p:cNvGrpSpPr>
                <a:grpSpLocks/>
              </p:cNvGrpSpPr>
              <p:nvPr/>
            </p:nvGrpSpPr>
            <p:grpSpPr bwMode="auto">
              <a:xfrm>
                <a:off x="720" y="920"/>
                <a:ext cx="360" cy="460"/>
                <a:chOff x="720" y="920"/>
                <a:chExt cx="360" cy="460"/>
              </a:xfrm>
            </p:grpSpPr>
            <p:sp>
              <p:nvSpPr>
                <p:cNvPr id="103512" name="Rectangle 48"/>
                <p:cNvSpPr>
                  <a:spLocks noChangeArrowheads="1"/>
                </p:cNvSpPr>
                <p:nvPr/>
              </p:nvSpPr>
              <p:spPr bwMode="auto">
                <a:xfrm>
                  <a:off x="76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13" name="Rectangle 49"/>
                <p:cNvSpPr>
                  <a:spLocks noChangeArrowheads="1"/>
                </p:cNvSpPr>
                <p:nvPr/>
              </p:nvSpPr>
              <p:spPr bwMode="auto">
                <a:xfrm>
                  <a:off x="72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49" name="Group 50"/>
              <p:cNvGrpSpPr>
                <a:grpSpLocks/>
              </p:cNvGrpSpPr>
              <p:nvPr/>
            </p:nvGrpSpPr>
            <p:grpSpPr bwMode="auto">
              <a:xfrm>
                <a:off x="1080" y="920"/>
                <a:ext cx="360" cy="460"/>
                <a:chOff x="1080" y="920"/>
                <a:chExt cx="360" cy="460"/>
              </a:xfrm>
            </p:grpSpPr>
            <p:sp>
              <p:nvSpPr>
                <p:cNvPr id="103510" name="Rectangle 51"/>
                <p:cNvSpPr>
                  <a:spLocks noChangeArrowheads="1"/>
                </p:cNvSpPr>
                <p:nvPr/>
              </p:nvSpPr>
              <p:spPr bwMode="auto">
                <a:xfrm>
                  <a:off x="112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11" name="Rectangle 52"/>
                <p:cNvSpPr>
                  <a:spLocks noChangeArrowheads="1"/>
                </p:cNvSpPr>
                <p:nvPr/>
              </p:nvSpPr>
              <p:spPr bwMode="auto">
                <a:xfrm>
                  <a:off x="108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dirty="0">
                    <a:latin typeface="Times New Roman" panose="02020603050405020304" pitchFamily="18" charset="0"/>
                  </a:endParaRPr>
                </a:p>
              </p:txBody>
            </p:sp>
          </p:grpSp>
          <p:grpSp>
            <p:nvGrpSpPr>
              <p:cNvPr id="103450" name="Group 53"/>
              <p:cNvGrpSpPr>
                <a:grpSpLocks/>
              </p:cNvGrpSpPr>
              <p:nvPr/>
            </p:nvGrpSpPr>
            <p:grpSpPr bwMode="auto">
              <a:xfrm>
                <a:off x="1440" y="920"/>
                <a:ext cx="360" cy="460"/>
                <a:chOff x="1440" y="920"/>
                <a:chExt cx="360" cy="460"/>
              </a:xfrm>
            </p:grpSpPr>
            <p:sp>
              <p:nvSpPr>
                <p:cNvPr id="103508" name="Rectangle 54"/>
                <p:cNvSpPr>
                  <a:spLocks noChangeArrowheads="1"/>
                </p:cNvSpPr>
                <p:nvPr/>
              </p:nvSpPr>
              <p:spPr bwMode="auto">
                <a:xfrm>
                  <a:off x="148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09" name="Rectangle 55"/>
                <p:cNvSpPr>
                  <a:spLocks noChangeArrowheads="1"/>
                </p:cNvSpPr>
                <p:nvPr/>
              </p:nvSpPr>
              <p:spPr bwMode="auto">
                <a:xfrm>
                  <a:off x="144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1" name="Group 56"/>
              <p:cNvGrpSpPr>
                <a:grpSpLocks/>
              </p:cNvGrpSpPr>
              <p:nvPr/>
            </p:nvGrpSpPr>
            <p:grpSpPr bwMode="auto">
              <a:xfrm>
                <a:off x="1800" y="920"/>
                <a:ext cx="360" cy="460"/>
                <a:chOff x="1800" y="920"/>
                <a:chExt cx="360" cy="460"/>
              </a:xfrm>
            </p:grpSpPr>
            <p:sp>
              <p:nvSpPr>
                <p:cNvPr id="103506" name="Rectangle 57"/>
                <p:cNvSpPr>
                  <a:spLocks noChangeArrowheads="1"/>
                </p:cNvSpPr>
                <p:nvPr/>
              </p:nvSpPr>
              <p:spPr bwMode="auto">
                <a:xfrm>
                  <a:off x="1843" y="92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07" name="Rectangle 58"/>
                <p:cNvSpPr>
                  <a:spLocks noChangeArrowheads="1"/>
                </p:cNvSpPr>
                <p:nvPr/>
              </p:nvSpPr>
              <p:spPr bwMode="auto">
                <a:xfrm>
                  <a:off x="1800" y="92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2" name="Group 59"/>
              <p:cNvGrpSpPr>
                <a:grpSpLocks/>
              </p:cNvGrpSpPr>
              <p:nvPr/>
            </p:nvGrpSpPr>
            <p:grpSpPr bwMode="auto">
              <a:xfrm>
                <a:off x="0" y="1380"/>
                <a:ext cx="360" cy="460"/>
                <a:chOff x="0" y="1380"/>
                <a:chExt cx="360" cy="460"/>
              </a:xfrm>
            </p:grpSpPr>
            <p:sp>
              <p:nvSpPr>
                <p:cNvPr id="103504" name="Rectangle 60"/>
                <p:cNvSpPr>
                  <a:spLocks noChangeArrowheads="1"/>
                </p:cNvSpPr>
                <p:nvPr/>
              </p:nvSpPr>
              <p:spPr bwMode="auto">
                <a:xfrm>
                  <a:off x="4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u</a:t>
                  </a:r>
                  <a:r>
                    <a:rPr lang="en-US" altLang="zh-CN" sz="2400" b="0" i="1" baseline="-30000" dirty="0" smtClean="0">
                      <a:latin typeface="Times New Roman" panose="02020603050405020304" pitchFamily="18" charset="0"/>
                    </a:rPr>
                    <a:t>3</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05" name="Rectangle 61"/>
                <p:cNvSpPr>
                  <a:spLocks noChangeArrowheads="1"/>
                </p:cNvSpPr>
                <p:nvPr/>
              </p:nvSpPr>
              <p:spPr bwMode="auto">
                <a:xfrm>
                  <a:off x="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3" name="Group 62"/>
              <p:cNvGrpSpPr>
                <a:grpSpLocks/>
              </p:cNvGrpSpPr>
              <p:nvPr/>
            </p:nvGrpSpPr>
            <p:grpSpPr bwMode="auto">
              <a:xfrm>
                <a:off x="360" y="1380"/>
                <a:ext cx="360" cy="460"/>
                <a:chOff x="360" y="1380"/>
                <a:chExt cx="360" cy="460"/>
              </a:xfrm>
            </p:grpSpPr>
            <p:sp>
              <p:nvSpPr>
                <p:cNvPr id="103502" name="Rectangle 63"/>
                <p:cNvSpPr>
                  <a:spLocks noChangeArrowheads="1"/>
                </p:cNvSpPr>
                <p:nvPr/>
              </p:nvSpPr>
              <p:spPr bwMode="auto">
                <a:xfrm>
                  <a:off x="40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tabLst>
                      <a:tab pos="266700" algn="r"/>
                      <a:tab pos="2743200" algn="ctr"/>
                      <a:tab pos="5486400" algn="r"/>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266700" algn="r"/>
                      <a:tab pos="2743200" algn="ctr"/>
                      <a:tab pos="5486400" algn="r"/>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266700" algn="r"/>
                      <a:tab pos="2743200" algn="ctr"/>
                      <a:tab pos="5486400" algn="r"/>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03" name="Rectangle 64"/>
                <p:cNvSpPr>
                  <a:spLocks noChangeArrowheads="1"/>
                </p:cNvSpPr>
                <p:nvPr/>
              </p:nvSpPr>
              <p:spPr bwMode="auto">
                <a:xfrm>
                  <a:off x="36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4" name="Group 65"/>
              <p:cNvGrpSpPr>
                <a:grpSpLocks/>
              </p:cNvGrpSpPr>
              <p:nvPr/>
            </p:nvGrpSpPr>
            <p:grpSpPr bwMode="auto">
              <a:xfrm>
                <a:off x="720" y="1380"/>
                <a:ext cx="360" cy="460"/>
                <a:chOff x="720" y="1380"/>
                <a:chExt cx="360" cy="460"/>
              </a:xfrm>
            </p:grpSpPr>
            <p:sp>
              <p:nvSpPr>
                <p:cNvPr id="103500" name="Rectangle 66"/>
                <p:cNvSpPr>
                  <a:spLocks noChangeArrowheads="1"/>
                </p:cNvSpPr>
                <p:nvPr/>
              </p:nvSpPr>
              <p:spPr bwMode="auto">
                <a:xfrm>
                  <a:off x="76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tabLst>
                      <a:tab pos="266700" algn="r"/>
                      <a:tab pos="2743200" algn="ctr"/>
                      <a:tab pos="5486400" algn="r"/>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266700" algn="r"/>
                      <a:tab pos="2743200" algn="ctr"/>
                      <a:tab pos="5486400" algn="r"/>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266700" algn="r"/>
                      <a:tab pos="2743200" algn="ctr"/>
                      <a:tab pos="5486400" algn="r"/>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266700" algn="r"/>
                      <a:tab pos="2743200" algn="ctr"/>
                      <a:tab pos="548640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501" name="Rectangle 67"/>
                <p:cNvSpPr>
                  <a:spLocks noChangeArrowheads="1"/>
                </p:cNvSpPr>
                <p:nvPr/>
              </p:nvSpPr>
              <p:spPr bwMode="auto">
                <a:xfrm>
                  <a:off x="72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5" name="Group 68"/>
              <p:cNvGrpSpPr>
                <a:grpSpLocks/>
              </p:cNvGrpSpPr>
              <p:nvPr/>
            </p:nvGrpSpPr>
            <p:grpSpPr bwMode="auto">
              <a:xfrm>
                <a:off x="1080" y="1380"/>
                <a:ext cx="360" cy="460"/>
                <a:chOff x="1080" y="1380"/>
                <a:chExt cx="360" cy="460"/>
              </a:xfrm>
            </p:grpSpPr>
            <p:sp>
              <p:nvSpPr>
                <p:cNvPr id="103498" name="Rectangle 69"/>
                <p:cNvSpPr>
                  <a:spLocks noChangeArrowheads="1"/>
                </p:cNvSpPr>
                <p:nvPr/>
              </p:nvSpPr>
              <p:spPr bwMode="auto">
                <a:xfrm>
                  <a:off x="112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99" name="Rectangle 70"/>
                <p:cNvSpPr>
                  <a:spLocks noChangeArrowheads="1"/>
                </p:cNvSpPr>
                <p:nvPr/>
              </p:nvSpPr>
              <p:spPr bwMode="auto">
                <a:xfrm>
                  <a:off x="108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6" name="Group 71"/>
              <p:cNvGrpSpPr>
                <a:grpSpLocks/>
              </p:cNvGrpSpPr>
              <p:nvPr/>
            </p:nvGrpSpPr>
            <p:grpSpPr bwMode="auto">
              <a:xfrm>
                <a:off x="1440" y="1380"/>
                <a:ext cx="360" cy="460"/>
                <a:chOff x="1440" y="1380"/>
                <a:chExt cx="360" cy="460"/>
              </a:xfrm>
            </p:grpSpPr>
            <p:sp>
              <p:nvSpPr>
                <p:cNvPr id="103496" name="Rectangle 72"/>
                <p:cNvSpPr>
                  <a:spLocks noChangeArrowheads="1"/>
                </p:cNvSpPr>
                <p:nvPr/>
              </p:nvSpPr>
              <p:spPr bwMode="auto">
                <a:xfrm>
                  <a:off x="148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97" name="Rectangle 73"/>
                <p:cNvSpPr>
                  <a:spLocks noChangeArrowheads="1"/>
                </p:cNvSpPr>
                <p:nvPr/>
              </p:nvSpPr>
              <p:spPr bwMode="auto">
                <a:xfrm>
                  <a:off x="144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dirty="0">
                    <a:latin typeface="Times New Roman" panose="02020603050405020304" pitchFamily="18" charset="0"/>
                  </a:endParaRPr>
                </a:p>
              </p:txBody>
            </p:sp>
          </p:grpSp>
          <p:grpSp>
            <p:nvGrpSpPr>
              <p:cNvPr id="103457" name="Group 74"/>
              <p:cNvGrpSpPr>
                <a:grpSpLocks/>
              </p:cNvGrpSpPr>
              <p:nvPr/>
            </p:nvGrpSpPr>
            <p:grpSpPr bwMode="auto">
              <a:xfrm>
                <a:off x="1800" y="1380"/>
                <a:ext cx="360" cy="460"/>
                <a:chOff x="1800" y="1380"/>
                <a:chExt cx="360" cy="460"/>
              </a:xfrm>
            </p:grpSpPr>
            <p:sp>
              <p:nvSpPr>
                <p:cNvPr id="103494" name="Rectangle 75"/>
                <p:cNvSpPr>
                  <a:spLocks noChangeArrowheads="1"/>
                </p:cNvSpPr>
                <p:nvPr/>
              </p:nvSpPr>
              <p:spPr bwMode="auto">
                <a:xfrm>
                  <a:off x="1843" y="138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95" name="Rectangle 76"/>
                <p:cNvSpPr>
                  <a:spLocks noChangeArrowheads="1"/>
                </p:cNvSpPr>
                <p:nvPr/>
              </p:nvSpPr>
              <p:spPr bwMode="auto">
                <a:xfrm>
                  <a:off x="1800" y="138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8" name="Group 77"/>
              <p:cNvGrpSpPr>
                <a:grpSpLocks/>
              </p:cNvGrpSpPr>
              <p:nvPr/>
            </p:nvGrpSpPr>
            <p:grpSpPr bwMode="auto">
              <a:xfrm>
                <a:off x="0" y="1840"/>
                <a:ext cx="360" cy="460"/>
                <a:chOff x="0" y="1840"/>
                <a:chExt cx="360" cy="460"/>
              </a:xfrm>
            </p:grpSpPr>
            <p:sp>
              <p:nvSpPr>
                <p:cNvPr id="103492" name="Rectangle 78"/>
                <p:cNvSpPr>
                  <a:spLocks noChangeArrowheads="1"/>
                </p:cNvSpPr>
                <p:nvPr/>
              </p:nvSpPr>
              <p:spPr bwMode="auto">
                <a:xfrm>
                  <a:off x="4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u</a:t>
                  </a:r>
                  <a:r>
                    <a:rPr lang="en-US" altLang="zh-CN" sz="2400" b="0" i="1" baseline="-30000" dirty="0" smtClean="0">
                      <a:latin typeface="Times New Roman" panose="02020603050405020304" pitchFamily="18" charset="0"/>
                    </a:rPr>
                    <a:t>4</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93" name="Rectangle 79"/>
                <p:cNvSpPr>
                  <a:spLocks noChangeArrowheads="1"/>
                </p:cNvSpPr>
                <p:nvPr/>
              </p:nvSpPr>
              <p:spPr bwMode="auto">
                <a:xfrm>
                  <a:off x="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59" name="Group 80"/>
              <p:cNvGrpSpPr>
                <a:grpSpLocks/>
              </p:cNvGrpSpPr>
              <p:nvPr/>
            </p:nvGrpSpPr>
            <p:grpSpPr bwMode="auto">
              <a:xfrm>
                <a:off x="360" y="1840"/>
                <a:ext cx="360" cy="460"/>
                <a:chOff x="360" y="1840"/>
                <a:chExt cx="360" cy="460"/>
              </a:xfrm>
            </p:grpSpPr>
            <p:sp>
              <p:nvSpPr>
                <p:cNvPr id="103490" name="Rectangle 81"/>
                <p:cNvSpPr>
                  <a:spLocks noChangeArrowheads="1"/>
                </p:cNvSpPr>
                <p:nvPr/>
              </p:nvSpPr>
              <p:spPr bwMode="auto">
                <a:xfrm>
                  <a:off x="40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91" name="Rectangle 82"/>
                <p:cNvSpPr>
                  <a:spLocks noChangeArrowheads="1"/>
                </p:cNvSpPr>
                <p:nvPr/>
              </p:nvSpPr>
              <p:spPr bwMode="auto">
                <a:xfrm>
                  <a:off x="36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0" name="Group 83"/>
              <p:cNvGrpSpPr>
                <a:grpSpLocks/>
              </p:cNvGrpSpPr>
              <p:nvPr/>
            </p:nvGrpSpPr>
            <p:grpSpPr bwMode="auto">
              <a:xfrm>
                <a:off x="720" y="1840"/>
                <a:ext cx="360" cy="460"/>
                <a:chOff x="720" y="1840"/>
                <a:chExt cx="360" cy="460"/>
              </a:xfrm>
            </p:grpSpPr>
            <p:sp>
              <p:nvSpPr>
                <p:cNvPr id="103488" name="Rectangle 84"/>
                <p:cNvSpPr>
                  <a:spLocks noChangeArrowheads="1"/>
                </p:cNvSpPr>
                <p:nvPr/>
              </p:nvSpPr>
              <p:spPr bwMode="auto">
                <a:xfrm>
                  <a:off x="76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89" name="Rectangle 85"/>
                <p:cNvSpPr>
                  <a:spLocks noChangeArrowheads="1"/>
                </p:cNvSpPr>
                <p:nvPr/>
              </p:nvSpPr>
              <p:spPr bwMode="auto">
                <a:xfrm>
                  <a:off x="72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1" name="Group 86"/>
              <p:cNvGrpSpPr>
                <a:grpSpLocks/>
              </p:cNvGrpSpPr>
              <p:nvPr/>
            </p:nvGrpSpPr>
            <p:grpSpPr bwMode="auto">
              <a:xfrm>
                <a:off x="1080" y="1840"/>
                <a:ext cx="360" cy="460"/>
                <a:chOff x="1080" y="1840"/>
                <a:chExt cx="360" cy="460"/>
              </a:xfrm>
            </p:grpSpPr>
            <p:sp>
              <p:nvSpPr>
                <p:cNvPr id="103486" name="Rectangle 87"/>
                <p:cNvSpPr>
                  <a:spLocks noChangeArrowheads="1"/>
                </p:cNvSpPr>
                <p:nvPr/>
              </p:nvSpPr>
              <p:spPr bwMode="auto">
                <a:xfrm>
                  <a:off x="112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87" name="Rectangle 88"/>
                <p:cNvSpPr>
                  <a:spLocks noChangeArrowheads="1"/>
                </p:cNvSpPr>
                <p:nvPr/>
              </p:nvSpPr>
              <p:spPr bwMode="auto">
                <a:xfrm>
                  <a:off x="108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2" name="Group 89"/>
              <p:cNvGrpSpPr>
                <a:grpSpLocks/>
              </p:cNvGrpSpPr>
              <p:nvPr/>
            </p:nvGrpSpPr>
            <p:grpSpPr bwMode="auto">
              <a:xfrm>
                <a:off x="1440" y="1840"/>
                <a:ext cx="360" cy="460"/>
                <a:chOff x="1440" y="1840"/>
                <a:chExt cx="360" cy="460"/>
              </a:xfrm>
            </p:grpSpPr>
            <p:sp>
              <p:nvSpPr>
                <p:cNvPr id="103484" name="Rectangle 90"/>
                <p:cNvSpPr>
                  <a:spLocks noChangeArrowheads="1"/>
                </p:cNvSpPr>
                <p:nvPr/>
              </p:nvSpPr>
              <p:spPr bwMode="auto">
                <a:xfrm>
                  <a:off x="148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85" name="Rectangle 91"/>
                <p:cNvSpPr>
                  <a:spLocks noChangeArrowheads="1"/>
                </p:cNvSpPr>
                <p:nvPr/>
              </p:nvSpPr>
              <p:spPr bwMode="auto">
                <a:xfrm>
                  <a:off x="144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3" name="Group 92"/>
              <p:cNvGrpSpPr>
                <a:grpSpLocks/>
              </p:cNvGrpSpPr>
              <p:nvPr/>
            </p:nvGrpSpPr>
            <p:grpSpPr bwMode="auto">
              <a:xfrm>
                <a:off x="1800" y="1840"/>
                <a:ext cx="360" cy="460"/>
                <a:chOff x="1800" y="1840"/>
                <a:chExt cx="360" cy="460"/>
              </a:xfrm>
            </p:grpSpPr>
            <p:sp>
              <p:nvSpPr>
                <p:cNvPr id="103482" name="Rectangle 93"/>
                <p:cNvSpPr>
                  <a:spLocks noChangeArrowheads="1"/>
                </p:cNvSpPr>
                <p:nvPr/>
              </p:nvSpPr>
              <p:spPr bwMode="auto">
                <a:xfrm>
                  <a:off x="1843" y="184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83" name="Rectangle 94"/>
                <p:cNvSpPr>
                  <a:spLocks noChangeArrowheads="1"/>
                </p:cNvSpPr>
                <p:nvPr/>
              </p:nvSpPr>
              <p:spPr bwMode="auto">
                <a:xfrm>
                  <a:off x="1800" y="184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4" name="Group 95"/>
              <p:cNvGrpSpPr>
                <a:grpSpLocks/>
              </p:cNvGrpSpPr>
              <p:nvPr/>
            </p:nvGrpSpPr>
            <p:grpSpPr bwMode="auto">
              <a:xfrm>
                <a:off x="0" y="2300"/>
                <a:ext cx="360" cy="460"/>
                <a:chOff x="0" y="2300"/>
                <a:chExt cx="360" cy="460"/>
              </a:xfrm>
            </p:grpSpPr>
            <p:sp>
              <p:nvSpPr>
                <p:cNvPr id="103480" name="Rectangle 96"/>
                <p:cNvSpPr>
                  <a:spLocks noChangeArrowheads="1"/>
                </p:cNvSpPr>
                <p:nvPr/>
              </p:nvSpPr>
              <p:spPr bwMode="auto">
                <a:xfrm>
                  <a:off x="4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i="1" dirty="0" smtClean="0">
                    <a:latin typeface="Times New Roman" panose="02020603050405020304" pitchFamily="18" charset="0"/>
                  </a:endParaRPr>
                </a:p>
                <a:p>
                  <a:pPr algn="ctr" eaLnBrk="1" hangingPunct="1">
                    <a:spcBef>
                      <a:spcPct val="0"/>
                    </a:spcBef>
                    <a:buClrTx/>
                    <a:buSzTx/>
                    <a:buFontTx/>
                    <a:buNone/>
                  </a:pPr>
                  <a:r>
                    <a:rPr lang="en-US" altLang="zh-CN" sz="2400" b="0" i="1" dirty="0" smtClean="0">
                      <a:latin typeface="Times New Roman" panose="02020603050405020304" pitchFamily="18" charset="0"/>
                    </a:rPr>
                    <a:t>u</a:t>
                  </a:r>
                  <a:r>
                    <a:rPr lang="en-US" altLang="zh-CN" sz="2400" b="0" i="1" baseline="-30000" dirty="0" smtClean="0">
                      <a:latin typeface="Times New Roman" panose="02020603050405020304" pitchFamily="18" charset="0"/>
                    </a:rPr>
                    <a:t>5</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81" name="Rectangle 97"/>
                <p:cNvSpPr>
                  <a:spLocks noChangeArrowheads="1"/>
                </p:cNvSpPr>
                <p:nvPr/>
              </p:nvSpPr>
              <p:spPr bwMode="auto">
                <a:xfrm>
                  <a:off x="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5" name="Group 98"/>
              <p:cNvGrpSpPr>
                <a:grpSpLocks/>
              </p:cNvGrpSpPr>
              <p:nvPr/>
            </p:nvGrpSpPr>
            <p:grpSpPr bwMode="auto">
              <a:xfrm>
                <a:off x="360" y="2300"/>
                <a:ext cx="360" cy="460"/>
                <a:chOff x="360" y="2300"/>
                <a:chExt cx="360" cy="460"/>
              </a:xfrm>
            </p:grpSpPr>
            <p:sp>
              <p:nvSpPr>
                <p:cNvPr id="103478" name="Rectangle 99"/>
                <p:cNvSpPr>
                  <a:spLocks noChangeArrowheads="1"/>
                </p:cNvSpPr>
                <p:nvPr/>
              </p:nvSpPr>
              <p:spPr bwMode="auto">
                <a:xfrm>
                  <a:off x="40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79" name="Rectangle 100"/>
                <p:cNvSpPr>
                  <a:spLocks noChangeArrowheads="1"/>
                </p:cNvSpPr>
                <p:nvPr/>
              </p:nvSpPr>
              <p:spPr bwMode="auto">
                <a:xfrm>
                  <a:off x="36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dirty="0">
                    <a:latin typeface="Times New Roman" panose="02020603050405020304" pitchFamily="18" charset="0"/>
                  </a:endParaRPr>
                </a:p>
              </p:txBody>
            </p:sp>
          </p:grpSp>
          <p:grpSp>
            <p:nvGrpSpPr>
              <p:cNvPr id="103466" name="Group 101"/>
              <p:cNvGrpSpPr>
                <a:grpSpLocks/>
              </p:cNvGrpSpPr>
              <p:nvPr/>
            </p:nvGrpSpPr>
            <p:grpSpPr bwMode="auto">
              <a:xfrm>
                <a:off x="720" y="2300"/>
                <a:ext cx="360" cy="460"/>
                <a:chOff x="720" y="2300"/>
                <a:chExt cx="360" cy="460"/>
              </a:xfrm>
            </p:grpSpPr>
            <p:sp>
              <p:nvSpPr>
                <p:cNvPr id="103476" name="Rectangle 102"/>
                <p:cNvSpPr>
                  <a:spLocks noChangeArrowheads="1"/>
                </p:cNvSpPr>
                <p:nvPr/>
              </p:nvSpPr>
              <p:spPr bwMode="auto">
                <a:xfrm>
                  <a:off x="76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77" name="Rectangle 103"/>
                <p:cNvSpPr>
                  <a:spLocks noChangeArrowheads="1"/>
                </p:cNvSpPr>
                <p:nvPr/>
              </p:nvSpPr>
              <p:spPr bwMode="auto">
                <a:xfrm>
                  <a:off x="72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7" name="Group 104"/>
              <p:cNvGrpSpPr>
                <a:grpSpLocks/>
              </p:cNvGrpSpPr>
              <p:nvPr/>
            </p:nvGrpSpPr>
            <p:grpSpPr bwMode="auto">
              <a:xfrm>
                <a:off x="1080" y="2300"/>
                <a:ext cx="360" cy="460"/>
                <a:chOff x="1080" y="2300"/>
                <a:chExt cx="360" cy="460"/>
              </a:xfrm>
            </p:grpSpPr>
            <p:sp>
              <p:nvSpPr>
                <p:cNvPr id="103474" name="Rectangle 105"/>
                <p:cNvSpPr>
                  <a:spLocks noChangeArrowheads="1"/>
                </p:cNvSpPr>
                <p:nvPr/>
              </p:nvSpPr>
              <p:spPr bwMode="auto">
                <a:xfrm>
                  <a:off x="112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2</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75" name="Rectangle 106"/>
                <p:cNvSpPr>
                  <a:spLocks noChangeArrowheads="1"/>
                </p:cNvSpPr>
                <p:nvPr/>
              </p:nvSpPr>
              <p:spPr bwMode="auto">
                <a:xfrm>
                  <a:off x="108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8" name="Group 107"/>
              <p:cNvGrpSpPr>
                <a:grpSpLocks/>
              </p:cNvGrpSpPr>
              <p:nvPr/>
            </p:nvGrpSpPr>
            <p:grpSpPr bwMode="auto">
              <a:xfrm>
                <a:off x="1440" y="2300"/>
                <a:ext cx="360" cy="460"/>
                <a:chOff x="1440" y="2300"/>
                <a:chExt cx="360" cy="460"/>
              </a:xfrm>
            </p:grpSpPr>
            <p:sp>
              <p:nvSpPr>
                <p:cNvPr id="103472" name="Rectangle 108"/>
                <p:cNvSpPr>
                  <a:spLocks noChangeArrowheads="1"/>
                </p:cNvSpPr>
                <p:nvPr/>
              </p:nvSpPr>
              <p:spPr bwMode="auto">
                <a:xfrm>
                  <a:off x="148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1</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73" name="Rectangle 109"/>
                <p:cNvSpPr>
                  <a:spLocks noChangeArrowheads="1"/>
                </p:cNvSpPr>
                <p:nvPr/>
              </p:nvSpPr>
              <p:spPr bwMode="auto">
                <a:xfrm>
                  <a:off x="144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3469" name="Group 110"/>
              <p:cNvGrpSpPr>
                <a:grpSpLocks/>
              </p:cNvGrpSpPr>
              <p:nvPr/>
            </p:nvGrpSpPr>
            <p:grpSpPr bwMode="auto">
              <a:xfrm>
                <a:off x="1800" y="2300"/>
                <a:ext cx="360" cy="460"/>
                <a:chOff x="1800" y="2300"/>
                <a:chExt cx="360" cy="460"/>
              </a:xfrm>
            </p:grpSpPr>
            <p:sp>
              <p:nvSpPr>
                <p:cNvPr id="103470" name="Rectangle 111"/>
                <p:cNvSpPr>
                  <a:spLocks noChangeArrowheads="1"/>
                </p:cNvSpPr>
                <p:nvPr/>
              </p:nvSpPr>
              <p:spPr bwMode="auto">
                <a:xfrm>
                  <a:off x="1843" y="2300"/>
                  <a:ext cx="2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b="0" dirty="0" smtClean="0">
                    <a:latin typeface="Times New Roman" panose="02020603050405020304" pitchFamily="18" charset="0"/>
                  </a:endParaRPr>
                </a:p>
                <a:p>
                  <a:pPr algn="ctr" eaLnBrk="1" hangingPunct="1">
                    <a:spcBef>
                      <a:spcPct val="0"/>
                    </a:spcBef>
                    <a:buClrTx/>
                    <a:buSzTx/>
                    <a:buFontTx/>
                    <a:buNone/>
                  </a:pPr>
                  <a:r>
                    <a:rPr lang="en-US" altLang="zh-CN" sz="2400" b="0" dirty="0" smtClean="0">
                      <a:latin typeface="Times New Roman" panose="02020603050405020304" pitchFamily="18" charset="0"/>
                    </a:rPr>
                    <a:t>0</a:t>
                  </a:r>
                  <a:endParaRPr lang="en-US" altLang="zh-CN" sz="2400" b="0" dirty="0">
                    <a:latin typeface="Times New Roman" panose="02020603050405020304" pitchFamily="18" charset="0"/>
                  </a:endParaRPr>
                </a:p>
                <a:p>
                  <a:pPr algn="ctr">
                    <a:spcBef>
                      <a:spcPct val="0"/>
                    </a:spcBef>
                    <a:buClrTx/>
                    <a:buSzTx/>
                    <a:buFontTx/>
                    <a:buNone/>
                  </a:pPr>
                  <a:endParaRPr lang="en-US" altLang="zh-CN" sz="2400" b="0" dirty="0">
                    <a:latin typeface="Times New Roman" panose="02020603050405020304" pitchFamily="18" charset="0"/>
                  </a:endParaRPr>
                </a:p>
              </p:txBody>
            </p:sp>
            <p:sp>
              <p:nvSpPr>
                <p:cNvPr id="103471" name="Rectangle 112"/>
                <p:cNvSpPr>
                  <a:spLocks noChangeArrowheads="1"/>
                </p:cNvSpPr>
                <p:nvPr/>
              </p:nvSpPr>
              <p:spPr bwMode="auto">
                <a:xfrm>
                  <a:off x="1800" y="2300"/>
                  <a:ext cx="36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103433" name="Rectangle 113"/>
            <p:cNvSpPr>
              <a:spLocks noChangeArrowheads="1"/>
            </p:cNvSpPr>
            <p:nvPr/>
          </p:nvSpPr>
          <p:spPr bwMode="auto">
            <a:xfrm>
              <a:off x="-3" y="-3"/>
              <a:ext cx="2166" cy="276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03430" name="Text Box 114"/>
          <p:cNvSpPr txBox="1">
            <a:spLocks noChangeArrowheads="1"/>
          </p:cNvSpPr>
          <p:nvPr/>
        </p:nvSpPr>
        <p:spPr bwMode="auto">
          <a:xfrm>
            <a:off x="755576" y="2929674"/>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表</a:t>
            </a:r>
            <a:r>
              <a:rPr lang="en-US" altLang="zh-CN" sz="2400" b="0" dirty="0">
                <a:latin typeface="宋体" panose="02010600030101010101" pitchFamily="2" charset="-122"/>
              </a:rPr>
              <a:t>5 </a:t>
            </a:r>
            <a:r>
              <a:rPr lang="zh-CN" altLang="en-US" sz="2400" b="0" dirty="0">
                <a:latin typeface="宋体" panose="02010600030101010101" pitchFamily="2" charset="-122"/>
              </a:rPr>
              <a:t>决策表</a:t>
            </a:r>
            <a:endParaRPr lang="en-US" altLang="zh-CN" sz="2400" b="0" dirty="0">
              <a:latin typeface="宋体" panose="02010600030101010101" pitchFamily="2" charset="-122"/>
            </a:endParaRPr>
          </a:p>
        </p:txBody>
      </p:sp>
      <p:sp>
        <p:nvSpPr>
          <p:cNvPr id="103431" name="Rectangle 115"/>
          <p:cNvSpPr>
            <a:spLocks noChangeArrowheads="1"/>
          </p:cNvSpPr>
          <p:nvPr/>
        </p:nvSpPr>
        <p:spPr bwMode="auto">
          <a:xfrm>
            <a:off x="3242881" y="1029684"/>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rgbClr val="2E08CE"/>
                </a:solidFill>
                <a:latin typeface="Times New Roman" panose="02020603050405020304" pitchFamily="18" charset="0"/>
                <a:ea typeface="华文新魏" panose="02010800040101010101" pitchFamily="2" charset="-122"/>
              </a:rPr>
              <a:t>决策表约简</a:t>
            </a:r>
          </a:p>
        </p:txBody>
      </p:sp>
    </p:spTree>
    <p:extLst>
      <p:ext uri="{BB962C8B-B14F-4D97-AF65-F5344CB8AC3E}">
        <p14:creationId xmlns:p14="http://schemas.microsoft.com/office/powerpoint/2010/main" val="339615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日期占位符 3"/>
          <p:cNvSpPr>
            <a:spLocks noGrp="1"/>
          </p:cNvSpPr>
          <p:nvPr>
            <p:ph type="dt" sz="quarter" idx="10"/>
          </p:nvPr>
        </p:nvSpPr>
        <p:spPr/>
        <p:txBody>
          <a:bodyPr/>
          <a:lstStyle/>
          <a:p>
            <a:pPr>
              <a:defRPr/>
            </a:pPr>
            <a:fld id="{8B37D3F9-8D8C-402E-B219-460C60B59223}" type="datetime1">
              <a:rPr lang="zh-CN" altLang="en-US"/>
              <a:pPr>
                <a:defRPr/>
              </a:pPr>
              <a:t>2017/10/23</a:t>
            </a:fld>
            <a:endParaRPr lang="en-US" altLang="zh-CN"/>
          </a:p>
        </p:txBody>
      </p:sp>
      <p:sp>
        <p:nvSpPr>
          <p:cNvPr id="1054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7BAA15-C803-48A9-A021-5E930EBBEDEF}" type="slidenum">
              <a:rPr lang="en-US" altLang="zh-CN" sz="1000" smtClean="0"/>
              <a:pPr>
                <a:spcBef>
                  <a:spcPct val="0"/>
                </a:spcBef>
                <a:buClrTx/>
                <a:buSzTx/>
                <a:buFontTx/>
                <a:buNone/>
              </a:pPr>
              <a:t>149</a:t>
            </a:fld>
            <a:endParaRPr lang="en-US" altLang="zh-CN" sz="1000" smtClean="0"/>
          </a:p>
        </p:txBody>
      </p:sp>
      <p:sp>
        <p:nvSpPr>
          <p:cNvPr id="105476" name="Text Box 2"/>
          <p:cNvSpPr txBox="1">
            <a:spLocks noChangeArrowheads="1"/>
          </p:cNvSpPr>
          <p:nvPr/>
        </p:nvSpPr>
        <p:spPr bwMode="auto">
          <a:xfrm>
            <a:off x="579438" y="2893017"/>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表</a:t>
            </a:r>
            <a:r>
              <a:rPr lang="en-US" altLang="zh-CN" sz="2400" b="0" dirty="0">
                <a:latin typeface="宋体" panose="02010600030101010101" pitchFamily="2" charset="-122"/>
              </a:rPr>
              <a:t>5</a:t>
            </a:r>
            <a:r>
              <a:rPr lang="zh-CN" altLang="en-US" sz="2400" b="0" dirty="0">
                <a:latin typeface="宋体" panose="02010600030101010101" pitchFamily="2" charset="-122"/>
              </a:rPr>
              <a:t>对应的</a:t>
            </a:r>
            <a:r>
              <a:rPr lang="zh-CN" altLang="en-US" sz="2400" b="0" dirty="0">
                <a:latin typeface="Times New Roman" panose="02020603050405020304" pitchFamily="18" charset="0"/>
              </a:rPr>
              <a:t>分明</a:t>
            </a:r>
            <a:r>
              <a:rPr lang="zh-CN" altLang="en-US" sz="2400" b="0" dirty="0">
                <a:latin typeface="宋体" panose="02010600030101010101" pitchFamily="2" charset="-122"/>
              </a:rPr>
              <a:t>矩阵</a:t>
            </a:r>
          </a:p>
        </p:txBody>
      </p:sp>
      <p:grpSp>
        <p:nvGrpSpPr>
          <p:cNvPr id="105477" name="Group 3"/>
          <p:cNvGrpSpPr>
            <a:grpSpLocks/>
          </p:cNvGrpSpPr>
          <p:nvPr/>
        </p:nvGrpSpPr>
        <p:grpSpPr bwMode="auto">
          <a:xfrm>
            <a:off x="579438" y="3468687"/>
            <a:ext cx="7160914" cy="2930525"/>
            <a:chOff x="-3" y="-3"/>
            <a:chExt cx="2700" cy="2604"/>
          </a:xfrm>
        </p:grpSpPr>
        <p:grpSp>
          <p:nvGrpSpPr>
            <p:cNvPr id="105480" name="Group 4"/>
            <p:cNvGrpSpPr>
              <a:grpSpLocks/>
            </p:cNvGrpSpPr>
            <p:nvPr/>
          </p:nvGrpSpPr>
          <p:grpSpPr bwMode="auto">
            <a:xfrm>
              <a:off x="0" y="0"/>
              <a:ext cx="2694" cy="2598"/>
              <a:chOff x="0" y="0"/>
              <a:chExt cx="2694" cy="2598"/>
            </a:xfrm>
          </p:grpSpPr>
          <p:grpSp>
            <p:nvGrpSpPr>
              <p:cNvPr id="105482" name="Group 5"/>
              <p:cNvGrpSpPr>
                <a:grpSpLocks/>
              </p:cNvGrpSpPr>
              <p:nvPr/>
            </p:nvGrpSpPr>
            <p:grpSpPr bwMode="auto">
              <a:xfrm>
                <a:off x="0" y="0"/>
                <a:ext cx="449" cy="374"/>
                <a:chOff x="0" y="0"/>
                <a:chExt cx="449" cy="374"/>
              </a:xfrm>
            </p:grpSpPr>
            <p:sp>
              <p:nvSpPr>
                <p:cNvPr id="105586" name="Rectangle 6"/>
                <p:cNvSpPr>
                  <a:spLocks noChangeArrowheads="1"/>
                </p:cNvSpPr>
                <p:nvPr/>
              </p:nvSpPr>
              <p:spPr bwMode="auto">
                <a:xfrm>
                  <a:off x="43"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87" name="Rectangle 7"/>
                <p:cNvSpPr>
                  <a:spLocks noChangeArrowheads="1"/>
                </p:cNvSpPr>
                <p:nvPr/>
              </p:nvSpPr>
              <p:spPr bwMode="auto">
                <a:xfrm>
                  <a:off x="0"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3" name="Group 8"/>
              <p:cNvGrpSpPr>
                <a:grpSpLocks/>
              </p:cNvGrpSpPr>
              <p:nvPr/>
            </p:nvGrpSpPr>
            <p:grpSpPr bwMode="auto">
              <a:xfrm>
                <a:off x="449" y="0"/>
                <a:ext cx="449" cy="374"/>
                <a:chOff x="449" y="0"/>
                <a:chExt cx="449" cy="374"/>
              </a:xfrm>
            </p:grpSpPr>
            <p:sp>
              <p:nvSpPr>
                <p:cNvPr id="105584" name="Rectangle 9"/>
                <p:cNvSpPr>
                  <a:spLocks noChangeArrowheads="1"/>
                </p:cNvSpPr>
                <p:nvPr/>
              </p:nvSpPr>
              <p:spPr bwMode="auto">
                <a:xfrm>
                  <a:off x="492"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1</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85" name="Rectangle 10"/>
                <p:cNvSpPr>
                  <a:spLocks noChangeArrowheads="1"/>
                </p:cNvSpPr>
                <p:nvPr/>
              </p:nvSpPr>
              <p:spPr bwMode="auto">
                <a:xfrm>
                  <a:off x="449"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4" name="Group 11"/>
              <p:cNvGrpSpPr>
                <a:grpSpLocks/>
              </p:cNvGrpSpPr>
              <p:nvPr/>
            </p:nvGrpSpPr>
            <p:grpSpPr bwMode="auto">
              <a:xfrm>
                <a:off x="898" y="0"/>
                <a:ext cx="449" cy="374"/>
                <a:chOff x="898" y="0"/>
                <a:chExt cx="449" cy="374"/>
              </a:xfrm>
            </p:grpSpPr>
            <p:sp>
              <p:nvSpPr>
                <p:cNvPr id="105582" name="Rectangle 12"/>
                <p:cNvSpPr>
                  <a:spLocks noChangeArrowheads="1"/>
                </p:cNvSpPr>
                <p:nvPr/>
              </p:nvSpPr>
              <p:spPr bwMode="auto">
                <a:xfrm>
                  <a:off x="941"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2</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83" name="Rectangle 13"/>
                <p:cNvSpPr>
                  <a:spLocks noChangeArrowheads="1"/>
                </p:cNvSpPr>
                <p:nvPr/>
              </p:nvSpPr>
              <p:spPr bwMode="auto">
                <a:xfrm>
                  <a:off x="898"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5" name="Group 14"/>
              <p:cNvGrpSpPr>
                <a:grpSpLocks/>
              </p:cNvGrpSpPr>
              <p:nvPr/>
            </p:nvGrpSpPr>
            <p:grpSpPr bwMode="auto">
              <a:xfrm>
                <a:off x="1347" y="0"/>
                <a:ext cx="449" cy="374"/>
                <a:chOff x="1347" y="0"/>
                <a:chExt cx="449" cy="374"/>
              </a:xfrm>
            </p:grpSpPr>
            <p:sp>
              <p:nvSpPr>
                <p:cNvPr id="105580" name="Rectangle 15"/>
                <p:cNvSpPr>
                  <a:spLocks noChangeArrowheads="1"/>
                </p:cNvSpPr>
                <p:nvPr/>
              </p:nvSpPr>
              <p:spPr bwMode="auto">
                <a:xfrm>
                  <a:off x="1390"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3</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81" name="Rectangle 16"/>
                <p:cNvSpPr>
                  <a:spLocks noChangeArrowheads="1"/>
                </p:cNvSpPr>
                <p:nvPr/>
              </p:nvSpPr>
              <p:spPr bwMode="auto">
                <a:xfrm>
                  <a:off x="1347"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6" name="Group 17"/>
              <p:cNvGrpSpPr>
                <a:grpSpLocks/>
              </p:cNvGrpSpPr>
              <p:nvPr/>
            </p:nvGrpSpPr>
            <p:grpSpPr bwMode="auto">
              <a:xfrm>
                <a:off x="1796" y="0"/>
                <a:ext cx="449" cy="374"/>
                <a:chOff x="1796" y="0"/>
                <a:chExt cx="449" cy="374"/>
              </a:xfrm>
            </p:grpSpPr>
            <p:sp>
              <p:nvSpPr>
                <p:cNvPr id="105578" name="Rectangle 18"/>
                <p:cNvSpPr>
                  <a:spLocks noChangeArrowheads="1"/>
                </p:cNvSpPr>
                <p:nvPr/>
              </p:nvSpPr>
              <p:spPr bwMode="auto">
                <a:xfrm>
                  <a:off x="1839"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4</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79" name="Rectangle 19"/>
                <p:cNvSpPr>
                  <a:spLocks noChangeArrowheads="1"/>
                </p:cNvSpPr>
                <p:nvPr/>
              </p:nvSpPr>
              <p:spPr bwMode="auto">
                <a:xfrm>
                  <a:off x="1796"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7" name="Group 20"/>
              <p:cNvGrpSpPr>
                <a:grpSpLocks/>
              </p:cNvGrpSpPr>
              <p:nvPr/>
            </p:nvGrpSpPr>
            <p:grpSpPr bwMode="auto">
              <a:xfrm>
                <a:off x="2245" y="0"/>
                <a:ext cx="449" cy="374"/>
                <a:chOff x="2245" y="0"/>
                <a:chExt cx="449" cy="374"/>
              </a:xfrm>
            </p:grpSpPr>
            <p:sp>
              <p:nvSpPr>
                <p:cNvPr id="105576" name="Rectangle 21"/>
                <p:cNvSpPr>
                  <a:spLocks noChangeArrowheads="1"/>
                </p:cNvSpPr>
                <p:nvPr/>
              </p:nvSpPr>
              <p:spPr bwMode="auto">
                <a:xfrm>
                  <a:off x="2288" y="0"/>
                  <a:ext cx="36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5</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77" name="Rectangle 22"/>
                <p:cNvSpPr>
                  <a:spLocks noChangeArrowheads="1"/>
                </p:cNvSpPr>
                <p:nvPr/>
              </p:nvSpPr>
              <p:spPr bwMode="auto">
                <a:xfrm>
                  <a:off x="2245" y="0"/>
                  <a:ext cx="449"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8" name="Group 23"/>
              <p:cNvGrpSpPr>
                <a:grpSpLocks/>
              </p:cNvGrpSpPr>
              <p:nvPr/>
            </p:nvGrpSpPr>
            <p:grpSpPr bwMode="auto">
              <a:xfrm>
                <a:off x="0" y="374"/>
                <a:ext cx="449" cy="384"/>
                <a:chOff x="0" y="374"/>
                <a:chExt cx="449" cy="384"/>
              </a:xfrm>
            </p:grpSpPr>
            <p:sp>
              <p:nvSpPr>
                <p:cNvPr id="105574" name="Rectangle 24"/>
                <p:cNvSpPr>
                  <a:spLocks noChangeArrowheads="1"/>
                </p:cNvSpPr>
                <p:nvPr/>
              </p:nvSpPr>
              <p:spPr bwMode="auto">
                <a:xfrm>
                  <a:off x="43"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1</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75" name="Rectangle 25"/>
                <p:cNvSpPr>
                  <a:spLocks noChangeArrowheads="1"/>
                </p:cNvSpPr>
                <p:nvPr/>
              </p:nvSpPr>
              <p:spPr bwMode="auto">
                <a:xfrm>
                  <a:off x="0"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89" name="Group 26"/>
              <p:cNvGrpSpPr>
                <a:grpSpLocks/>
              </p:cNvGrpSpPr>
              <p:nvPr/>
            </p:nvGrpSpPr>
            <p:grpSpPr bwMode="auto">
              <a:xfrm>
                <a:off x="449" y="374"/>
                <a:ext cx="449" cy="384"/>
                <a:chOff x="449" y="374"/>
                <a:chExt cx="449" cy="384"/>
              </a:xfrm>
            </p:grpSpPr>
            <p:sp>
              <p:nvSpPr>
                <p:cNvPr id="105572" name="Rectangle 27"/>
                <p:cNvSpPr>
                  <a:spLocks noChangeArrowheads="1"/>
                </p:cNvSpPr>
                <p:nvPr/>
              </p:nvSpPr>
              <p:spPr bwMode="auto">
                <a:xfrm>
                  <a:off x="492"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73" name="Rectangle 28"/>
                <p:cNvSpPr>
                  <a:spLocks noChangeArrowheads="1"/>
                </p:cNvSpPr>
                <p:nvPr/>
              </p:nvSpPr>
              <p:spPr bwMode="auto">
                <a:xfrm>
                  <a:off x="449"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0" name="Group 29"/>
              <p:cNvGrpSpPr>
                <a:grpSpLocks/>
              </p:cNvGrpSpPr>
              <p:nvPr/>
            </p:nvGrpSpPr>
            <p:grpSpPr bwMode="auto">
              <a:xfrm>
                <a:off x="898" y="374"/>
                <a:ext cx="449" cy="384"/>
                <a:chOff x="898" y="374"/>
                <a:chExt cx="449" cy="384"/>
              </a:xfrm>
            </p:grpSpPr>
            <p:sp>
              <p:nvSpPr>
                <p:cNvPr id="105570" name="Rectangle 30"/>
                <p:cNvSpPr>
                  <a:spLocks noChangeArrowheads="1"/>
                </p:cNvSpPr>
                <p:nvPr/>
              </p:nvSpPr>
              <p:spPr bwMode="auto">
                <a:xfrm>
                  <a:off x="941"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71" name="Rectangle 31"/>
                <p:cNvSpPr>
                  <a:spLocks noChangeArrowheads="1"/>
                </p:cNvSpPr>
                <p:nvPr/>
              </p:nvSpPr>
              <p:spPr bwMode="auto">
                <a:xfrm>
                  <a:off x="898"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1" name="Group 32"/>
              <p:cNvGrpSpPr>
                <a:grpSpLocks/>
              </p:cNvGrpSpPr>
              <p:nvPr/>
            </p:nvGrpSpPr>
            <p:grpSpPr bwMode="auto">
              <a:xfrm>
                <a:off x="1347" y="374"/>
                <a:ext cx="449" cy="384"/>
                <a:chOff x="1347" y="374"/>
                <a:chExt cx="449" cy="384"/>
              </a:xfrm>
            </p:grpSpPr>
            <p:sp>
              <p:nvSpPr>
                <p:cNvPr id="105568" name="Rectangle 33"/>
                <p:cNvSpPr>
                  <a:spLocks noChangeArrowheads="1"/>
                </p:cNvSpPr>
                <p:nvPr/>
              </p:nvSpPr>
              <p:spPr bwMode="auto">
                <a:xfrm>
                  <a:off x="1390"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69" name="Rectangle 34"/>
                <p:cNvSpPr>
                  <a:spLocks noChangeArrowheads="1"/>
                </p:cNvSpPr>
                <p:nvPr/>
              </p:nvSpPr>
              <p:spPr bwMode="auto">
                <a:xfrm>
                  <a:off x="1347"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2" name="Group 35"/>
              <p:cNvGrpSpPr>
                <a:grpSpLocks/>
              </p:cNvGrpSpPr>
              <p:nvPr/>
            </p:nvGrpSpPr>
            <p:grpSpPr bwMode="auto">
              <a:xfrm>
                <a:off x="1796" y="374"/>
                <a:ext cx="449" cy="384"/>
                <a:chOff x="1796" y="374"/>
                <a:chExt cx="449" cy="384"/>
              </a:xfrm>
            </p:grpSpPr>
            <p:sp>
              <p:nvSpPr>
                <p:cNvPr id="105566" name="Rectangle 36"/>
                <p:cNvSpPr>
                  <a:spLocks noChangeArrowheads="1"/>
                </p:cNvSpPr>
                <p:nvPr/>
              </p:nvSpPr>
              <p:spPr bwMode="auto">
                <a:xfrm>
                  <a:off x="1839"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67" name="Rectangle 37"/>
                <p:cNvSpPr>
                  <a:spLocks noChangeArrowheads="1"/>
                </p:cNvSpPr>
                <p:nvPr/>
              </p:nvSpPr>
              <p:spPr bwMode="auto">
                <a:xfrm>
                  <a:off x="1796"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3" name="Group 38"/>
              <p:cNvGrpSpPr>
                <a:grpSpLocks/>
              </p:cNvGrpSpPr>
              <p:nvPr/>
            </p:nvGrpSpPr>
            <p:grpSpPr bwMode="auto">
              <a:xfrm>
                <a:off x="2245" y="374"/>
                <a:ext cx="449" cy="384"/>
                <a:chOff x="2245" y="374"/>
                <a:chExt cx="449" cy="384"/>
              </a:xfrm>
            </p:grpSpPr>
            <p:sp>
              <p:nvSpPr>
                <p:cNvPr id="105564" name="Rectangle 39"/>
                <p:cNvSpPr>
                  <a:spLocks noChangeArrowheads="1"/>
                </p:cNvSpPr>
                <p:nvPr/>
              </p:nvSpPr>
              <p:spPr bwMode="auto">
                <a:xfrm>
                  <a:off x="2288" y="374"/>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65" name="Rectangle 40"/>
                <p:cNvSpPr>
                  <a:spLocks noChangeArrowheads="1"/>
                </p:cNvSpPr>
                <p:nvPr/>
              </p:nvSpPr>
              <p:spPr bwMode="auto">
                <a:xfrm>
                  <a:off x="2245" y="374"/>
                  <a:ext cx="4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4" name="Group 41"/>
              <p:cNvGrpSpPr>
                <a:grpSpLocks/>
              </p:cNvGrpSpPr>
              <p:nvPr/>
            </p:nvGrpSpPr>
            <p:grpSpPr bwMode="auto">
              <a:xfrm>
                <a:off x="0" y="758"/>
                <a:ext cx="449" cy="460"/>
                <a:chOff x="0" y="758"/>
                <a:chExt cx="449" cy="460"/>
              </a:xfrm>
            </p:grpSpPr>
            <p:sp>
              <p:nvSpPr>
                <p:cNvPr id="105562" name="Rectangle 42"/>
                <p:cNvSpPr>
                  <a:spLocks noChangeArrowheads="1"/>
                </p:cNvSpPr>
                <p:nvPr/>
              </p:nvSpPr>
              <p:spPr bwMode="auto">
                <a:xfrm>
                  <a:off x="43"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2</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63" name="Rectangle 43"/>
                <p:cNvSpPr>
                  <a:spLocks noChangeArrowheads="1"/>
                </p:cNvSpPr>
                <p:nvPr/>
              </p:nvSpPr>
              <p:spPr bwMode="auto">
                <a:xfrm>
                  <a:off x="0"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5" name="Group 44"/>
              <p:cNvGrpSpPr>
                <a:grpSpLocks/>
              </p:cNvGrpSpPr>
              <p:nvPr/>
            </p:nvGrpSpPr>
            <p:grpSpPr bwMode="auto">
              <a:xfrm>
                <a:off x="449" y="758"/>
                <a:ext cx="449" cy="460"/>
                <a:chOff x="449" y="758"/>
                <a:chExt cx="449" cy="460"/>
              </a:xfrm>
            </p:grpSpPr>
            <p:sp>
              <p:nvSpPr>
                <p:cNvPr id="105560" name="Rectangle 45"/>
                <p:cNvSpPr>
                  <a:spLocks noChangeArrowheads="1"/>
                </p:cNvSpPr>
                <p:nvPr/>
              </p:nvSpPr>
              <p:spPr bwMode="auto">
                <a:xfrm>
                  <a:off x="492"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c, d</a:t>
                  </a:r>
                  <a:endParaRPr lang="en-US" altLang="zh-CN" sz="2400" b="0">
                    <a:latin typeface="Times New Roman" panose="02020603050405020304" pitchFamily="18" charset="0"/>
                  </a:endParaRPr>
                </a:p>
              </p:txBody>
            </p:sp>
            <p:sp>
              <p:nvSpPr>
                <p:cNvPr id="105561" name="Rectangle 46"/>
                <p:cNvSpPr>
                  <a:spLocks noChangeArrowheads="1"/>
                </p:cNvSpPr>
                <p:nvPr/>
              </p:nvSpPr>
              <p:spPr bwMode="auto">
                <a:xfrm>
                  <a:off x="449"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6" name="Group 47"/>
              <p:cNvGrpSpPr>
                <a:grpSpLocks/>
              </p:cNvGrpSpPr>
              <p:nvPr/>
            </p:nvGrpSpPr>
            <p:grpSpPr bwMode="auto">
              <a:xfrm>
                <a:off x="898" y="758"/>
                <a:ext cx="449" cy="460"/>
                <a:chOff x="898" y="758"/>
                <a:chExt cx="449" cy="460"/>
              </a:xfrm>
            </p:grpSpPr>
            <p:sp>
              <p:nvSpPr>
                <p:cNvPr id="105558" name="Rectangle 48"/>
                <p:cNvSpPr>
                  <a:spLocks noChangeArrowheads="1"/>
                </p:cNvSpPr>
                <p:nvPr/>
              </p:nvSpPr>
              <p:spPr bwMode="auto">
                <a:xfrm>
                  <a:off x="941"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59" name="Rectangle 49"/>
                <p:cNvSpPr>
                  <a:spLocks noChangeArrowheads="1"/>
                </p:cNvSpPr>
                <p:nvPr/>
              </p:nvSpPr>
              <p:spPr bwMode="auto">
                <a:xfrm>
                  <a:off x="898"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7" name="Group 50"/>
              <p:cNvGrpSpPr>
                <a:grpSpLocks/>
              </p:cNvGrpSpPr>
              <p:nvPr/>
            </p:nvGrpSpPr>
            <p:grpSpPr bwMode="auto">
              <a:xfrm>
                <a:off x="1347" y="758"/>
                <a:ext cx="449" cy="460"/>
                <a:chOff x="1347" y="758"/>
                <a:chExt cx="449" cy="460"/>
              </a:xfrm>
            </p:grpSpPr>
            <p:sp>
              <p:nvSpPr>
                <p:cNvPr id="105556" name="Rectangle 51"/>
                <p:cNvSpPr>
                  <a:spLocks noChangeArrowheads="1"/>
                </p:cNvSpPr>
                <p:nvPr/>
              </p:nvSpPr>
              <p:spPr bwMode="auto">
                <a:xfrm>
                  <a:off x="1390"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57" name="Rectangle 52"/>
                <p:cNvSpPr>
                  <a:spLocks noChangeArrowheads="1"/>
                </p:cNvSpPr>
                <p:nvPr/>
              </p:nvSpPr>
              <p:spPr bwMode="auto">
                <a:xfrm>
                  <a:off x="1347"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8" name="Group 53"/>
              <p:cNvGrpSpPr>
                <a:grpSpLocks/>
              </p:cNvGrpSpPr>
              <p:nvPr/>
            </p:nvGrpSpPr>
            <p:grpSpPr bwMode="auto">
              <a:xfrm>
                <a:off x="1796" y="758"/>
                <a:ext cx="449" cy="460"/>
                <a:chOff x="1796" y="758"/>
                <a:chExt cx="449" cy="460"/>
              </a:xfrm>
            </p:grpSpPr>
            <p:sp>
              <p:nvSpPr>
                <p:cNvPr id="105554" name="Rectangle 54"/>
                <p:cNvSpPr>
                  <a:spLocks noChangeArrowheads="1"/>
                </p:cNvSpPr>
                <p:nvPr/>
              </p:nvSpPr>
              <p:spPr bwMode="auto">
                <a:xfrm>
                  <a:off x="1839"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55" name="Rectangle 55"/>
                <p:cNvSpPr>
                  <a:spLocks noChangeArrowheads="1"/>
                </p:cNvSpPr>
                <p:nvPr/>
              </p:nvSpPr>
              <p:spPr bwMode="auto">
                <a:xfrm>
                  <a:off x="1796"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499" name="Group 56"/>
              <p:cNvGrpSpPr>
                <a:grpSpLocks/>
              </p:cNvGrpSpPr>
              <p:nvPr/>
            </p:nvGrpSpPr>
            <p:grpSpPr bwMode="auto">
              <a:xfrm>
                <a:off x="2245" y="758"/>
                <a:ext cx="449" cy="460"/>
                <a:chOff x="2245" y="758"/>
                <a:chExt cx="449" cy="460"/>
              </a:xfrm>
            </p:grpSpPr>
            <p:sp>
              <p:nvSpPr>
                <p:cNvPr id="105552" name="Rectangle 57"/>
                <p:cNvSpPr>
                  <a:spLocks noChangeArrowheads="1"/>
                </p:cNvSpPr>
                <p:nvPr/>
              </p:nvSpPr>
              <p:spPr bwMode="auto">
                <a:xfrm>
                  <a:off x="2288" y="75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53" name="Rectangle 58"/>
                <p:cNvSpPr>
                  <a:spLocks noChangeArrowheads="1"/>
                </p:cNvSpPr>
                <p:nvPr/>
              </p:nvSpPr>
              <p:spPr bwMode="auto">
                <a:xfrm>
                  <a:off x="2245" y="75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0" name="Group 59"/>
              <p:cNvGrpSpPr>
                <a:grpSpLocks/>
              </p:cNvGrpSpPr>
              <p:nvPr/>
            </p:nvGrpSpPr>
            <p:grpSpPr bwMode="auto">
              <a:xfrm>
                <a:off x="0" y="1218"/>
                <a:ext cx="449" cy="460"/>
                <a:chOff x="0" y="1218"/>
                <a:chExt cx="449" cy="460"/>
              </a:xfrm>
            </p:grpSpPr>
            <p:sp>
              <p:nvSpPr>
                <p:cNvPr id="105550" name="Rectangle 60"/>
                <p:cNvSpPr>
                  <a:spLocks noChangeArrowheads="1"/>
                </p:cNvSpPr>
                <p:nvPr/>
              </p:nvSpPr>
              <p:spPr bwMode="auto">
                <a:xfrm>
                  <a:off x="43"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3</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51" name="Rectangle 61"/>
                <p:cNvSpPr>
                  <a:spLocks noChangeArrowheads="1"/>
                </p:cNvSpPr>
                <p:nvPr/>
              </p:nvSpPr>
              <p:spPr bwMode="auto">
                <a:xfrm>
                  <a:off x="0"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1" name="Group 62"/>
              <p:cNvGrpSpPr>
                <a:grpSpLocks/>
              </p:cNvGrpSpPr>
              <p:nvPr/>
            </p:nvGrpSpPr>
            <p:grpSpPr bwMode="auto">
              <a:xfrm>
                <a:off x="449" y="1218"/>
                <a:ext cx="449" cy="460"/>
                <a:chOff x="449" y="1218"/>
                <a:chExt cx="449" cy="460"/>
              </a:xfrm>
            </p:grpSpPr>
            <p:sp>
              <p:nvSpPr>
                <p:cNvPr id="105548" name="Rectangle 63"/>
                <p:cNvSpPr>
                  <a:spLocks noChangeArrowheads="1"/>
                </p:cNvSpPr>
                <p:nvPr/>
              </p:nvSpPr>
              <p:spPr bwMode="auto">
                <a:xfrm>
                  <a:off x="492"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49" name="Rectangle 64"/>
                <p:cNvSpPr>
                  <a:spLocks noChangeArrowheads="1"/>
                </p:cNvSpPr>
                <p:nvPr/>
              </p:nvSpPr>
              <p:spPr bwMode="auto">
                <a:xfrm>
                  <a:off x="449"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2" name="Group 65"/>
              <p:cNvGrpSpPr>
                <a:grpSpLocks/>
              </p:cNvGrpSpPr>
              <p:nvPr/>
            </p:nvGrpSpPr>
            <p:grpSpPr bwMode="auto">
              <a:xfrm>
                <a:off x="898" y="1218"/>
                <a:ext cx="449" cy="460"/>
                <a:chOff x="898" y="1218"/>
                <a:chExt cx="449" cy="460"/>
              </a:xfrm>
            </p:grpSpPr>
            <p:sp>
              <p:nvSpPr>
                <p:cNvPr id="105546" name="Rectangle 66"/>
                <p:cNvSpPr>
                  <a:spLocks noChangeArrowheads="1"/>
                </p:cNvSpPr>
                <p:nvPr/>
              </p:nvSpPr>
              <p:spPr bwMode="auto">
                <a:xfrm>
                  <a:off x="941"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c, d</a:t>
                  </a:r>
                  <a:endParaRPr lang="en-US" altLang="zh-CN" sz="2400" b="0">
                    <a:latin typeface="Times New Roman" panose="02020603050405020304" pitchFamily="18" charset="0"/>
                  </a:endParaRPr>
                </a:p>
              </p:txBody>
            </p:sp>
            <p:sp>
              <p:nvSpPr>
                <p:cNvPr id="105547" name="Rectangle 67"/>
                <p:cNvSpPr>
                  <a:spLocks noChangeArrowheads="1"/>
                </p:cNvSpPr>
                <p:nvPr/>
              </p:nvSpPr>
              <p:spPr bwMode="auto">
                <a:xfrm>
                  <a:off x="898"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3" name="Group 68"/>
              <p:cNvGrpSpPr>
                <a:grpSpLocks/>
              </p:cNvGrpSpPr>
              <p:nvPr/>
            </p:nvGrpSpPr>
            <p:grpSpPr bwMode="auto">
              <a:xfrm>
                <a:off x="1347" y="1218"/>
                <a:ext cx="449" cy="460"/>
                <a:chOff x="1347" y="1218"/>
                <a:chExt cx="449" cy="460"/>
              </a:xfrm>
            </p:grpSpPr>
            <p:sp>
              <p:nvSpPr>
                <p:cNvPr id="105544" name="Rectangle 69"/>
                <p:cNvSpPr>
                  <a:spLocks noChangeArrowheads="1"/>
                </p:cNvSpPr>
                <p:nvPr/>
              </p:nvSpPr>
              <p:spPr bwMode="auto">
                <a:xfrm>
                  <a:off x="1390"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45" name="Rectangle 70"/>
                <p:cNvSpPr>
                  <a:spLocks noChangeArrowheads="1"/>
                </p:cNvSpPr>
                <p:nvPr/>
              </p:nvSpPr>
              <p:spPr bwMode="auto">
                <a:xfrm>
                  <a:off x="1347"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4" name="Group 71"/>
              <p:cNvGrpSpPr>
                <a:grpSpLocks/>
              </p:cNvGrpSpPr>
              <p:nvPr/>
            </p:nvGrpSpPr>
            <p:grpSpPr bwMode="auto">
              <a:xfrm>
                <a:off x="1796" y="1218"/>
                <a:ext cx="449" cy="460"/>
                <a:chOff x="1796" y="1218"/>
                <a:chExt cx="449" cy="460"/>
              </a:xfrm>
            </p:grpSpPr>
            <p:sp>
              <p:nvSpPr>
                <p:cNvPr id="105542" name="Rectangle 72"/>
                <p:cNvSpPr>
                  <a:spLocks noChangeArrowheads="1"/>
                </p:cNvSpPr>
                <p:nvPr/>
              </p:nvSpPr>
              <p:spPr bwMode="auto">
                <a:xfrm>
                  <a:off x="1839"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43" name="Rectangle 73"/>
                <p:cNvSpPr>
                  <a:spLocks noChangeArrowheads="1"/>
                </p:cNvSpPr>
                <p:nvPr/>
              </p:nvSpPr>
              <p:spPr bwMode="auto">
                <a:xfrm>
                  <a:off x="1796"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5" name="Group 74"/>
              <p:cNvGrpSpPr>
                <a:grpSpLocks/>
              </p:cNvGrpSpPr>
              <p:nvPr/>
            </p:nvGrpSpPr>
            <p:grpSpPr bwMode="auto">
              <a:xfrm>
                <a:off x="2245" y="1218"/>
                <a:ext cx="449" cy="460"/>
                <a:chOff x="2245" y="1218"/>
                <a:chExt cx="449" cy="460"/>
              </a:xfrm>
            </p:grpSpPr>
            <p:sp>
              <p:nvSpPr>
                <p:cNvPr id="105540" name="Rectangle 75"/>
                <p:cNvSpPr>
                  <a:spLocks noChangeArrowheads="1"/>
                </p:cNvSpPr>
                <p:nvPr/>
              </p:nvSpPr>
              <p:spPr bwMode="auto">
                <a:xfrm>
                  <a:off x="2288" y="121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41" name="Rectangle 76"/>
                <p:cNvSpPr>
                  <a:spLocks noChangeArrowheads="1"/>
                </p:cNvSpPr>
                <p:nvPr/>
              </p:nvSpPr>
              <p:spPr bwMode="auto">
                <a:xfrm>
                  <a:off x="2245" y="121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6" name="Group 77"/>
              <p:cNvGrpSpPr>
                <a:grpSpLocks/>
              </p:cNvGrpSpPr>
              <p:nvPr/>
            </p:nvGrpSpPr>
            <p:grpSpPr bwMode="auto">
              <a:xfrm>
                <a:off x="0" y="1678"/>
                <a:ext cx="449" cy="460"/>
                <a:chOff x="0" y="1678"/>
                <a:chExt cx="449" cy="460"/>
              </a:xfrm>
            </p:grpSpPr>
            <p:sp>
              <p:nvSpPr>
                <p:cNvPr id="105538" name="Rectangle 78"/>
                <p:cNvSpPr>
                  <a:spLocks noChangeArrowheads="1"/>
                </p:cNvSpPr>
                <p:nvPr/>
              </p:nvSpPr>
              <p:spPr bwMode="auto">
                <a:xfrm>
                  <a:off x="43" y="167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4</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39" name="Rectangle 79"/>
                <p:cNvSpPr>
                  <a:spLocks noChangeArrowheads="1"/>
                </p:cNvSpPr>
                <p:nvPr/>
              </p:nvSpPr>
              <p:spPr bwMode="auto">
                <a:xfrm>
                  <a:off x="0"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7" name="Group 80"/>
              <p:cNvGrpSpPr>
                <a:grpSpLocks/>
              </p:cNvGrpSpPr>
              <p:nvPr/>
            </p:nvGrpSpPr>
            <p:grpSpPr bwMode="auto">
              <a:xfrm>
                <a:off x="449" y="1678"/>
                <a:ext cx="449" cy="460"/>
                <a:chOff x="449" y="1678"/>
                <a:chExt cx="449" cy="460"/>
              </a:xfrm>
            </p:grpSpPr>
            <p:sp>
              <p:nvSpPr>
                <p:cNvPr id="105536" name="Rectangle 81"/>
                <p:cNvSpPr>
                  <a:spLocks noChangeArrowheads="1"/>
                </p:cNvSpPr>
                <p:nvPr/>
              </p:nvSpPr>
              <p:spPr bwMode="auto">
                <a:xfrm>
                  <a:off x="492" y="167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d</a:t>
                  </a:r>
                  <a:endParaRPr lang="en-US" altLang="zh-CN" sz="2400" b="0">
                    <a:latin typeface="Times New Roman" panose="02020603050405020304" pitchFamily="18" charset="0"/>
                  </a:endParaRPr>
                </a:p>
              </p:txBody>
            </p:sp>
            <p:sp>
              <p:nvSpPr>
                <p:cNvPr id="105537" name="Rectangle 82"/>
                <p:cNvSpPr>
                  <a:spLocks noChangeArrowheads="1"/>
                </p:cNvSpPr>
                <p:nvPr/>
              </p:nvSpPr>
              <p:spPr bwMode="auto">
                <a:xfrm>
                  <a:off x="449"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8" name="Group 83"/>
              <p:cNvGrpSpPr>
                <a:grpSpLocks/>
              </p:cNvGrpSpPr>
              <p:nvPr/>
            </p:nvGrpSpPr>
            <p:grpSpPr bwMode="auto">
              <a:xfrm>
                <a:off x="898" y="1678"/>
                <a:ext cx="449" cy="571"/>
                <a:chOff x="898" y="1678"/>
                <a:chExt cx="449" cy="571"/>
              </a:xfrm>
            </p:grpSpPr>
            <p:sp>
              <p:nvSpPr>
                <p:cNvPr id="105534" name="Rectangle 84"/>
                <p:cNvSpPr>
                  <a:spLocks noChangeArrowheads="1"/>
                </p:cNvSpPr>
                <p:nvPr/>
              </p:nvSpPr>
              <p:spPr bwMode="auto">
                <a:xfrm>
                  <a:off x="941" y="1789"/>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c</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35" name="Rectangle 85"/>
                <p:cNvSpPr>
                  <a:spLocks noChangeArrowheads="1"/>
                </p:cNvSpPr>
                <p:nvPr/>
              </p:nvSpPr>
              <p:spPr bwMode="auto">
                <a:xfrm>
                  <a:off x="898"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09" name="Group 86"/>
              <p:cNvGrpSpPr>
                <a:grpSpLocks/>
              </p:cNvGrpSpPr>
              <p:nvPr/>
            </p:nvGrpSpPr>
            <p:grpSpPr bwMode="auto">
              <a:xfrm>
                <a:off x="1347" y="1678"/>
                <a:ext cx="449" cy="460"/>
                <a:chOff x="1347" y="1678"/>
                <a:chExt cx="449" cy="460"/>
              </a:xfrm>
            </p:grpSpPr>
            <p:sp>
              <p:nvSpPr>
                <p:cNvPr id="105532" name="Rectangle 87"/>
                <p:cNvSpPr>
                  <a:spLocks noChangeArrowheads="1"/>
                </p:cNvSpPr>
                <p:nvPr/>
              </p:nvSpPr>
              <p:spPr bwMode="auto">
                <a:xfrm>
                  <a:off x="1390" y="167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d</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33" name="Rectangle 88"/>
                <p:cNvSpPr>
                  <a:spLocks noChangeArrowheads="1"/>
                </p:cNvSpPr>
                <p:nvPr/>
              </p:nvSpPr>
              <p:spPr bwMode="auto">
                <a:xfrm>
                  <a:off x="1347"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0" name="Group 89"/>
              <p:cNvGrpSpPr>
                <a:grpSpLocks/>
              </p:cNvGrpSpPr>
              <p:nvPr/>
            </p:nvGrpSpPr>
            <p:grpSpPr bwMode="auto">
              <a:xfrm>
                <a:off x="1796" y="1678"/>
                <a:ext cx="449" cy="460"/>
                <a:chOff x="1796" y="1678"/>
                <a:chExt cx="449" cy="460"/>
              </a:xfrm>
            </p:grpSpPr>
            <p:sp>
              <p:nvSpPr>
                <p:cNvPr id="105530" name="Rectangle 90"/>
                <p:cNvSpPr>
                  <a:spLocks noChangeArrowheads="1"/>
                </p:cNvSpPr>
                <p:nvPr/>
              </p:nvSpPr>
              <p:spPr bwMode="auto">
                <a:xfrm>
                  <a:off x="1839" y="167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31" name="Rectangle 91"/>
                <p:cNvSpPr>
                  <a:spLocks noChangeArrowheads="1"/>
                </p:cNvSpPr>
                <p:nvPr/>
              </p:nvSpPr>
              <p:spPr bwMode="auto">
                <a:xfrm>
                  <a:off x="1796"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1" name="Group 92"/>
              <p:cNvGrpSpPr>
                <a:grpSpLocks/>
              </p:cNvGrpSpPr>
              <p:nvPr/>
            </p:nvGrpSpPr>
            <p:grpSpPr bwMode="auto">
              <a:xfrm>
                <a:off x="2245" y="1678"/>
                <a:ext cx="449" cy="460"/>
                <a:chOff x="2245" y="1678"/>
                <a:chExt cx="449" cy="460"/>
              </a:xfrm>
            </p:grpSpPr>
            <p:sp>
              <p:nvSpPr>
                <p:cNvPr id="105528" name="Rectangle 93"/>
                <p:cNvSpPr>
                  <a:spLocks noChangeArrowheads="1"/>
                </p:cNvSpPr>
                <p:nvPr/>
              </p:nvSpPr>
              <p:spPr bwMode="auto">
                <a:xfrm>
                  <a:off x="2288" y="167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29" name="Rectangle 94"/>
                <p:cNvSpPr>
                  <a:spLocks noChangeArrowheads="1"/>
                </p:cNvSpPr>
                <p:nvPr/>
              </p:nvSpPr>
              <p:spPr bwMode="auto">
                <a:xfrm>
                  <a:off x="2245" y="167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2" name="Group 95"/>
              <p:cNvGrpSpPr>
                <a:grpSpLocks/>
              </p:cNvGrpSpPr>
              <p:nvPr/>
            </p:nvGrpSpPr>
            <p:grpSpPr bwMode="auto">
              <a:xfrm>
                <a:off x="0" y="2138"/>
                <a:ext cx="449" cy="460"/>
                <a:chOff x="0" y="2138"/>
                <a:chExt cx="449" cy="460"/>
              </a:xfrm>
            </p:grpSpPr>
            <p:sp>
              <p:nvSpPr>
                <p:cNvPr id="105526" name="Rectangle 96"/>
                <p:cNvSpPr>
                  <a:spLocks noChangeArrowheads="1"/>
                </p:cNvSpPr>
                <p:nvPr/>
              </p:nvSpPr>
              <p:spPr bwMode="auto">
                <a:xfrm>
                  <a:off x="43" y="213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u</a:t>
                  </a:r>
                  <a:r>
                    <a:rPr lang="en-US" altLang="zh-CN" sz="2400" b="0" i="1" baseline="-30000">
                      <a:latin typeface="Times New Roman" panose="02020603050405020304" pitchFamily="18" charset="0"/>
                    </a:rPr>
                    <a:t>5</a:t>
                  </a:r>
                  <a:endParaRPr lang="en-US" altLang="zh-CN" sz="2400" b="0">
                    <a:latin typeface="Times New Roman" panose="02020603050405020304" pitchFamily="18" charset="0"/>
                  </a:endParaRPr>
                </a:p>
                <a:p>
                  <a:pPr algn="ctr">
                    <a:spcBef>
                      <a:spcPct val="0"/>
                    </a:spcBef>
                    <a:buClrTx/>
                    <a:buSzTx/>
                    <a:buFontTx/>
                    <a:buNone/>
                  </a:pPr>
                  <a:endParaRPr lang="en-US" altLang="zh-CN" sz="2400" b="0">
                    <a:latin typeface="Times New Roman" panose="02020603050405020304" pitchFamily="18" charset="0"/>
                  </a:endParaRPr>
                </a:p>
              </p:txBody>
            </p:sp>
            <p:sp>
              <p:nvSpPr>
                <p:cNvPr id="105527" name="Rectangle 97"/>
                <p:cNvSpPr>
                  <a:spLocks noChangeArrowheads="1"/>
                </p:cNvSpPr>
                <p:nvPr/>
              </p:nvSpPr>
              <p:spPr bwMode="auto">
                <a:xfrm>
                  <a:off x="0"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3" name="Group 98"/>
              <p:cNvGrpSpPr>
                <a:grpSpLocks/>
              </p:cNvGrpSpPr>
              <p:nvPr/>
            </p:nvGrpSpPr>
            <p:grpSpPr bwMode="auto">
              <a:xfrm>
                <a:off x="449" y="2138"/>
                <a:ext cx="449" cy="460"/>
                <a:chOff x="449" y="2138"/>
                <a:chExt cx="449" cy="460"/>
              </a:xfrm>
            </p:grpSpPr>
            <p:sp>
              <p:nvSpPr>
                <p:cNvPr id="105524" name="Rectangle 99"/>
                <p:cNvSpPr>
                  <a:spLocks noChangeArrowheads="1"/>
                </p:cNvSpPr>
                <p:nvPr/>
              </p:nvSpPr>
              <p:spPr bwMode="auto">
                <a:xfrm>
                  <a:off x="492" y="213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25" name="Rectangle 100"/>
                <p:cNvSpPr>
                  <a:spLocks noChangeArrowheads="1"/>
                </p:cNvSpPr>
                <p:nvPr/>
              </p:nvSpPr>
              <p:spPr bwMode="auto">
                <a:xfrm>
                  <a:off x="449"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4" name="Group 101"/>
              <p:cNvGrpSpPr>
                <a:grpSpLocks/>
              </p:cNvGrpSpPr>
              <p:nvPr/>
            </p:nvGrpSpPr>
            <p:grpSpPr bwMode="auto">
              <a:xfrm>
                <a:off x="898" y="2138"/>
                <a:ext cx="449" cy="460"/>
                <a:chOff x="898" y="2138"/>
                <a:chExt cx="449" cy="460"/>
              </a:xfrm>
            </p:grpSpPr>
            <p:sp>
              <p:nvSpPr>
                <p:cNvPr id="105522" name="Rectangle 102"/>
                <p:cNvSpPr>
                  <a:spLocks noChangeArrowheads="1"/>
                </p:cNvSpPr>
                <p:nvPr/>
              </p:nvSpPr>
              <p:spPr bwMode="auto">
                <a:xfrm>
                  <a:off x="941" y="213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b, c, d</a:t>
                  </a:r>
                  <a:endParaRPr lang="en-US" altLang="zh-CN" sz="2400" b="0">
                    <a:latin typeface="Times New Roman" panose="02020603050405020304" pitchFamily="18" charset="0"/>
                  </a:endParaRPr>
                </a:p>
              </p:txBody>
            </p:sp>
            <p:sp>
              <p:nvSpPr>
                <p:cNvPr id="105523" name="Rectangle 103"/>
                <p:cNvSpPr>
                  <a:spLocks noChangeArrowheads="1"/>
                </p:cNvSpPr>
                <p:nvPr/>
              </p:nvSpPr>
              <p:spPr bwMode="auto">
                <a:xfrm>
                  <a:off x="898"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05515" name="Rectangle 106"/>
              <p:cNvSpPr>
                <a:spLocks noChangeArrowheads="1"/>
              </p:cNvSpPr>
              <p:nvPr/>
            </p:nvSpPr>
            <p:spPr bwMode="auto">
              <a:xfrm>
                <a:off x="1347"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105516" name="Group 107"/>
              <p:cNvGrpSpPr>
                <a:grpSpLocks/>
              </p:cNvGrpSpPr>
              <p:nvPr/>
            </p:nvGrpSpPr>
            <p:grpSpPr bwMode="auto">
              <a:xfrm>
                <a:off x="1796" y="2138"/>
                <a:ext cx="449" cy="460"/>
                <a:chOff x="1796" y="2138"/>
                <a:chExt cx="449" cy="460"/>
              </a:xfrm>
            </p:grpSpPr>
            <p:sp>
              <p:nvSpPr>
                <p:cNvPr id="105520" name="Rectangle 108"/>
                <p:cNvSpPr>
                  <a:spLocks noChangeArrowheads="1"/>
                </p:cNvSpPr>
                <p:nvPr/>
              </p:nvSpPr>
              <p:spPr bwMode="auto">
                <a:xfrm>
                  <a:off x="1839" y="213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i="1">
                      <a:latin typeface="Times New Roman" panose="02020603050405020304" pitchFamily="18" charset="0"/>
                    </a:rPr>
                    <a:t>a, b, d</a:t>
                  </a:r>
                  <a:endParaRPr lang="en-US" altLang="zh-CN" sz="2400" b="0">
                    <a:latin typeface="Times New Roman" panose="02020603050405020304" pitchFamily="18" charset="0"/>
                  </a:endParaRPr>
                </a:p>
              </p:txBody>
            </p:sp>
            <p:sp>
              <p:nvSpPr>
                <p:cNvPr id="105521" name="Rectangle 109"/>
                <p:cNvSpPr>
                  <a:spLocks noChangeArrowheads="1"/>
                </p:cNvSpPr>
                <p:nvPr/>
              </p:nvSpPr>
              <p:spPr bwMode="auto">
                <a:xfrm>
                  <a:off x="1796"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5517" name="Group 110"/>
              <p:cNvGrpSpPr>
                <a:grpSpLocks/>
              </p:cNvGrpSpPr>
              <p:nvPr/>
            </p:nvGrpSpPr>
            <p:grpSpPr bwMode="auto">
              <a:xfrm>
                <a:off x="2245" y="2138"/>
                <a:ext cx="449" cy="460"/>
                <a:chOff x="2245" y="2138"/>
                <a:chExt cx="449" cy="460"/>
              </a:xfrm>
            </p:grpSpPr>
            <p:sp>
              <p:nvSpPr>
                <p:cNvPr id="105518" name="Rectangle 111"/>
                <p:cNvSpPr>
                  <a:spLocks noChangeArrowheads="1"/>
                </p:cNvSpPr>
                <p:nvPr/>
              </p:nvSpPr>
              <p:spPr bwMode="auto">
                <a:xfrm>
                  <a:off x="2288" y="2138"/>
                  <a:ext cx="36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 </a:t>
                  </a:r>
                </a:p>
                <a:p>
                  <a:pPr algn="ctr">
                    <a:spcBef>
                      <a:spcPct val="0"/>
                    </a:spcBef>
                    <a:buClrTx/>
                    <a:buSzTx/>
                    <a:buFontTx/>
                    <a:buNone/>
                  </a:pPr>
                  <a:endParaRPr lang="en-US" altLang="zh-CN" sz="2400" b="0">
                    <a:latin typeface="Times New Roman" panose="02020603050405020304" pitchFamily="18" charset="0"/>
                  </a:endParaRPr>
                </a:p>
              </p:txBody>
            </p:sp>
            <p:sp>
              <p:nvSpPr>
                <p:cNvPr id="105519" name="Rectangle 112"/>
                <p:cNvSpPr>
                  <a:spLocks noChangeArrowheads="1"/>
                </p:cNvSpPr>
                <p:nvPr/>
              </p:nvSpPr>
              <p:spPr bwMode="auto">
                <a:xfrm>
                  <a:off x="2245" y="2138"/>
                  <a:ext cx="449"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105481" name="Rectangle 113"/>
            <p:cNvSpPr>
              <a:spLocks noChangeArrowheads="1"/>
            </p:cNvSpPr>
            <p:nvPr/>
          </p:nvSpPr>
          <p:spPr bwMode="auto">
            <a:xfrm>
              <a:off x="-3" y="-3"/>
              <a:ext cx="2700" cy="260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05478" name="Text Box 114"/>
          <p:cNvSpPr txBox="1">
            <a:spLocks noChangeArrowheads="1"/>
          </p:cNvSpPr>
          <p:nvPr/>
        </p:nvSpPr>
        <p:spPr bwMode="auto">
          <a:xfrm>
            <a:off x="869112" y="1888475"/>
            <a:ext cx="79513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由下面的</a:t>
            </a:r>
            <a:r>
              <a:rPr lang="zh-CN" altLang="en-US" sz="2400" b="0" dirty="0">
                <a:latin typeface="Times New Roman" panose="02020603050405020304" pitchFamily="18" charset="0"/>
              </a:rPr>
              <a:t>分明</a:t>
            </a:r>
            <a:r>
              <a:rPr lang="zh-CN" altLang="en-US" sz="2400" b="0" dirty="0">
                <a:latin typeface="宋体" panose="02010600030101010101" pitchFamily="2" charset="-122"/>
              </a:rPr>
              <a:t>矩阵很容易得到核为</a:t>
            </a:r>
            <a:r>
              <a:rPr lang="en-US" altLang="zh-CN" sz="2400" b="0" dirty="0">
                <a:latin typeface="宋体" panose="02010600030101010101" pitchFamily="2" charset="-122"/>
              </a:rPr>
              <a:t>{</a:t>
            </a:r>
            <a:r>
              <a:rPr lang="en-US" altLang="zh-CN" sz="2400" b="0" i="1" dirty="0">
                <a:latin typeface="宋体" panose="02010600030101010101" pitchFamily="2" charset="-122"/>
              </a:rPr>
              <a:t>c</a:t>
            </a:r>
            <a:r>
              <a:rPr lang="en-US" altLang="zh-CN" sz="2400" b="0" dirty="0">
                <a:latin typeface="宋体" panose="02010600030101010101" pitchFamily="2" charset="-122"/>
              </a:rPr>
              <a:t>}</a:t>
            </a:r>
            <a:r>
              <a:rPr lang="zh-CN" altLang="en-US" sz="2400" b="0" dirty="0">
                <a:latin typeface="宋体" panose="02010600030101010101" pitchFamily="2" charset="-122"/>
              </a:rPr>
              <a:t>，</a:t>
            </a:r>
            <a:r>
              <a:rPr lang="zh-CN" altLang="en-US" sz="2400" b="0" dirty="0">
                <a:latin typeface="Times New Roman" panose="02020603050405020304" pitchFamily="18" charset="0"/>
              </a:rPr>
              <a:t>分明</a:t>
            </a:r>
            <a:r>
              <a:rPr lang="zh-CN" altLang="en-US" sz="2400" b="0" dirty="0">
                <a:latin typeface="宋体" panose="02010600030101010101" pitchFamily="2" charset="-122"/>
              </a:rPr>
              <a:t>函数</a:t>
            </a:r>
            <a:r>
              <a:rPr lang="en-US" altLang="zh-CN" sz="2400" b="0" dirty="0" err="1">
                <a:latin typeface="宋体" panose="02010600030101010101" pitchFamily="2" charset="-122"/>
              </a:rPr>
              <a:t>f</a:t>
            </a:r>
            <a:r>
              <a:rPr lang="en-US" altLang="zh-CN" sz="2400" b="0" baseline="-30000" dirty="0" err="1">
                <a:latin typeface="宋体" panose="02010600030101010101" pitchFamily="2" charset="-122"/>
              </a:rPr>
              <a:t>M</a:t>
            </a:r>
            <a:r>
              <a:rPr lang="en-US" altLang="zh-CN" sz="2400" b="0" baseline="-30000" dirty="0">
                <a:latin typeface="宋体" panose="02010600030101010101" pitchFamily="2" charset="-122"/>
              </a:rPr>
              <a:t>(S)</a:t>
            </a:r>
            <a:r>
              <a:rPr lang="zh-CN" altLang="en-US" sz="2400" b="0" dirty="0">
                <a:latin typeface="宋体" panose="02010600030101010101" pitchFamily="2" charset="-122"/>
              </a:rPr>
              <a:t>为</a:t>
            </a:r>
            <a:r>
              <a:rPr lang="en-US" altLang="zh-CN" sz="2400" b="0" i="1" dirty="0">
                <a:latin typeface="宋体" panose="02010600030101010101" pitchFamily="2" charset="-122"/>
              </a:rPr>
              <a:t>c</a:t>
            </a:r>
            <a:r>
              <a:rPr lang="en-US" altLang="zh-CN" sz="2400" b="0" dirty="0">
                <a:latin typeface="宋体" panose="02010600030101010101" pitchFamily="2" charset="-122"/>
              </a:rPr>
              <a:t>∧(</a:t>
            </a:r>
            <a:r>
              <a:rPr lang="en-US" altLang="zh-CN" sz="2400" b="0" i="1" dirty="0" err="1">
                <a:latin typeface="宋体" panose="02010600030101010101" pitchFamily="2" charset="-122"/>
              </a:rPr>
              <a:t>a</a:t>
            </a:r>
            <a:r>
              <a:rPr lang="en-US" altLang="zh-CN" sz="2400" b="0" dirty="0" err="1">
                <a:latin typeface="宋体" panose="02010600030101010101" pitchFamily="2" charset="-122"/>
              </a:rPr>
              <a:t>∨</a:t>
            </a:r>
            <a:r>
              <a:rPr lang="en-US" altLang="zh-CN" sz="2400" b="0" i="1" dirty="0" err="1">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宋体" panose="02010600030101010101" pitchFamily="2" charset="-122"/>
              </a:rPr>
              <a:t>，即</a:t>
            </a:r>
            <a:r>
              <a:rPr lang="en-US" altLang="zh-CN" sz="2400" b="0" dirty="0">
                <a:latin typeface="宋体" panose="02010600030101010101" pitchFamily="2" charset="-122"/>
              </a:rPr>
              <a:t>(</a:t>
            </a:r>
            <a:r>
              <a:rPr lang="en-US" altLang="zh-CN" sz="2400" b="0" i="1" dirty="0" err="1">
                <a:latin typeface="宋体" panose="02010600030101010101" pitchFamily="2" charset="-122"/>
              </a:rPr>
              <a:t>a</a:t>
            </a:r>
            <a:r>
              <a:rPr lang="en-US" altLang="zh-CN" sz="2400" b="0" dirty="0" err="1">
                <a:latin typeface="宋体" panose="02010600030101010101" pitchFamily="2" charset="-122"/>
              </a:rPr>
              <a:t>∧</a:t>
            </a:r>
            <a:r>
              <a:rPr lang="en-US" altLang="zh-CN" sz="2400" b="0" i="1" dirty="0" err="1">
                <a:latin typeface="宋体" panose="02010600030101010101" pitchFamily="2" charset="-122"/>
              </a:rPr>
              <a:t>c</a:t>
            </a:r>
            <a:r>
              <a:rPr lang="en-US" altLang="zh-CN" sz="2400" b="0" dirty="0">
                <a:latin typeface="宋体" panose="02010600030101010101" pitchFamily="2" charset="-122"/>
              </a:rPr>
              <a:t>)∨(</a:t>
            </a:r>
            <a:r>
              <a:rPr lang="en-US" altLang="zh-CN" sz="2400" b="0" i="1" dirty="0" err="1">
                <a:latin typeface="宋体" panose="02010600030101010101" pitchFamily="2" charset="-122"/>
              </a:rPr>
              <a:t>c</a:t>
            </a:r>
            <a:r>
              <a:rPr lang="en-US" altLang="zh-CN" sz="2400" b="0" dirty="0" err="1">
                <a:latin typeface="宋体" panose="02010600030101010101" pitchFamily="2" charset="-122"/>
              </a:rPr>
              <a:t>∧</a:t>
            </a:r>
            <a:r>
              <a:rPr lang="en-US" altLang="zh-CN" sz="2400" b="0" i="1" dirty="0" err="1">
                <a:latin typeface="宋体" panose="02010600030101010101" pitchFamily="2" charset="-122"/>
              </a:rPr>
              <a:t>d</a:t>
            </a:r>
            <a:r>
              <a:rPr lang="en-US" altLang="zh-CN" sz="2400" b="0" dirty="0">
                <a:latin typeface="宋体" panose="02010600030101010101" pitchFamily="2" charset="-122"/>
              </a:rPr>
              <a:t>)</a:t>
            </a:r>
            <a:r>
              <a:rPr lang="zh-CN" altLang="en-US" sz="2400" b="0" dirty="0">
                <a:latin typeface="宋体" panose="02010600030101010101" pitchFamily="2" charset="-122"/>
              </a:rPr>
              <a:t>，得到两个约简</a:t>
            </a:r>
            <a:r>
              <a:rPr lang="en-US" altLang="zh-CN" sz="2400" b="0" dirty="0">
                <a:latin typeface="宋体" panose="02010600030101010101" pitchFamily="2" charset="-122"/>
              </a:rPr>
              <a:t>{</a:t>
            </a:r>
            <a:r>
              <a:rPr lang="en-US" altLang="zh-CN" sz="2400" b="0" i="1" dirty="0">
                <a:latin typeface="宋体" panose="02010600030101010101" pitchFamily="2" charset="-122"/>
              </a:rPr>
              <a:t>a</a:t>
            </a:r>
            <a:r>
              <a:rPr lang="en-US" altLang="zh-CN" sz="2400" b="0" dirty="0">
                <a:latin typeface="宋体" panose="02010600030101010101" pitchFamily="2" charset="-122"/>
              </a:rPr>
              <a:t>, </a:t>
            </a:r>
            <a:r>
              <a:rPr lang="en-US" altLang="zh-CN" sz="2400" b="0" i="1" dirty="0">
                <a:latin typeface="宋体" panose="02010600030101010101" pitchFamily="2" charset="-122"/>
              </a:rPr>
              <a:t>c</a:t>
            </a:r>
            <a:r>
              <a:rPr lang="en-US" altLang="zh-CN" sz="2400" b="0" dirty="0">
                <a:latin typeface="宋体" panose="02010600030101010101" pitchFamily="2" charset="-122"/>
              </a:rPr>
              <a:t>}</a:t>
            </a:r>
            <a:r>
              <a:rPr lang="zh-CN" altLang="en-US" sz="2400" b="0" dirty="0">
                <a:latin typeface="宋体" panose="02010600030101010101" pitchFamily="2" charset="-122"/>
              </a:rPr>
              <a:t>和</a:t>
            </a:r>
            <a:r>
              <a:rPr lang="en-US" altLang="zh-CN" sz="2400" b="0" dirty="0">
                <a:latin typeface="宋体" panose="02010600030101010101" pitchFamily="2" charset="-122"/>
              </a:rPr>
              <a:t>{</a:t>
            </a:r>
            <a:r>
              <a:rPr lang="en-US" altLang="zh-CN" sz="2400" b="0" i="1" dirty="0">
                <a:latin typeface="宋体" panose="02010600030101010101" pitchFamily="2" charset="-122"/>
              </a:rPr>
              <a:t>c</a:t>
            </a:r>
            <a:r>
              <a:rPr lang="en-US" altLang="zh-CN" sz="2400" b="0" dirty="0">
                <a:latin typeface="宋体" panose="02010600030101010101" pitchFamily="2" charset="-122"/>
              </a:rPr>
              <a:t>, </a:t>
            </a:r>
            <a:r>
              <a:rPr lang="en-US" altLang="zh-CN" sz="2400" b="0" i="1" dirty="0">
                <a:latin typeface="宋体" panose="02010600030101010101" pitchFamily="2" charset="-122"/>
              </a:rPr>
              <a:t>d</a:t>
            </a:r>
            <a:r>
              <a:rPr lang="en-US" altLang="zh-CN" sz="2400" b="0" dirty="0">
                <a:latin typeface="宋体" panose="02010600030101010101" pitchFamily="2" charset="-122"/>
              </a:rPr>
              <a:t>} </a:t>
            </a:r>
          </a:p>
        </p:txBody>
      </p:sp>
      <p:sp>
        <p:nvSpPr>
          <p:cNvPr id="105479" name="Rectangle 115"/>
          <p:cNvSpPr>
            <a:spLocks noChangeArrowheads="1"/>
          </p:cNvSpPr>
          <p:nvPr/>
        </p:nvSpPr>
        <p:spPr bwMode="auto">
          <a:xfrm>
            <a:off x="3083106" y="1045763"/>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rgbClr val="2E08CE"/>
                </a:solidFill>
                <a:latin typeface="Times New Roman" panose="02020603050405020304" pitchFamily="18" charset="0"/>
                <a:ea typeface="华文新魏" panose="02010800040101010101" pitchFamily="2" charset="-122"/>
              </a:rPr>
              <a:t>决策表约简</a:t>
            </a:r>
          </a:p>
        </p:txBody>
      </p:sp>
    </p:spTree>
    <p:extLst>
      <p:ext uri="{BB962C8B-B14F-4D97-AF65-F5344CB8AC3E}">
        <p14:creationId xmlns:p14="http://schemas.microsoft.com/office/powerpoint/2010/main" val="16478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F4A6A5-0DDB-40DE-B65D-D6C451B38D6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505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1ABFD6-75C7-40AF-8CF5-22DA2C36F2E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smtClean="0">
              <a:latin typeface="Tahoma" panose="020B0604030504040204" pitchFamily="34" charset="0"/>
              <a:ea typeface="宋体" panose="02010600030101010101" pitchFamily="2" charset="-122"/>
            </a:endParaRPr>
          </a:p>
        </p:txBody>
      </p:sp>
      <p:pic>
        <p:nvPicPr>
          <p:cNvPr id="45060"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49275"/>
            <a:ext cx="4200525"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00525" y="549275"/>
            <a:ext cx="4694238"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文本框 5"/>
          <p:cNvSpPr txBox="1">
            <a:spLocks noChangeArrowheads="1"/>
          </p:cNvSpPr>
          <p:nvPr/>
        </p:nvSpPr>
        <p:spPr bwMode="auto">
          <a:xfrm>
            <a:off x="684213" y="5349875"/>
            <a:ext cx="8459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b="1" dirty="0">
                <a:latin typeface="Tahoma" panose="020B0604030504040204" pitchFamily="34" charset="0"/>
                <a:ea typeface="宋体" panose="02010600030101010101" pitchFamily="2" charset="-122"/>
              </a:rPr>
              <a:t>人类大脑只有</a:t>
            </a:r>
            <a:r>
              <a:rPr lang="en-US" altLang="zh-CN" sz="1600" b="1" dirty="0">
                <a:latin typeface="Tahoma" panose="020B0604030504040204" pitchFamily="34" charset="0"/>
                <a:ea typeface="宋体" panose="02010600030101010101" pitchFamily="2" charset="-122"/>
              </a:rPr>
              <a:t>860</a:t>
            </a:r>
            <a:r>
              <a:rPr lang="zh-CN" altLang="en-US" sz="1600" b="1" dirty="0">
                <a:latin typeface="Tahoma" panose="020B0604030504040204" pitchFamily="34" charset="0"/>
                <a:ea typeface="宋体" panose="02010600030101010101" pitchFamily="2" charset="-122"/>
              </a:rPr>
              <a:t>亿个神经元                          狒狒也拥有大约</a:t>
            </a:r>
            <a:r>
              <a:rPr lang="en-US" altLang="zh-CN" sz="1600" b="1" dirty="0">
                <a:latin typeface="Tahoma" panose="020B0604030504040204" pitchFamily="34" charset="0"/>
                <a:ea typeface="宋体" panose="02010600030101010101" pitchFamily="2" charset="-122"/>
              </a:rPr>
              <a:t>860</a:t>
            </a:r>
            <a:r>
              <a:rPr lang="zh-CN" altLang="en-US" sz="1600" b="1" dirty="0">
                <a:latin typeface="Tahoma" panose="020B0604030504040204" pitchFamily="34" charset="0"/>
                <a:ea typeface="宋体" panose="02010600030101010101" pitchFamily="2" charset="-122"/>
              </a:rPr>
              <a:t>亿个神经元</a:t>
            </a:r>
          </a:p>
        </p:txBody>
      </p:sp>
    </p:spTree>
    <p:extLst>
      <p:ext uri="{BB962C8B-B14F-4D97-AF65-F5344CB8AC3E}">
        <p14:creationId xmlns:p14="http://schemas.microsoft.com/office/powerpoint/2010/main" val="24950962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日期占位符 3"/>
          <p:cNvSpPr>
            <a:spLocks noGrp="1"/>
          </p:cNvSpPr>
          <p:nvPr>
            <p:ph type="dt" sz="quarter" idx="10"/>
          </p:nvPr>
        </p:nvSpPr>
        <p:spPr/>
        <p:txBody>
          <a:bodyPr/>
          <a:lstStyle/>
          <a:p>
            <a:pPr>
              <a:defRPr/>
            </a:pPr>
            <a:fld id="{99744268-A2A5-48E4-825E-9ACE4436F8CD}" type="datetime1">
              <a:rPr lang="zh-CN" altLang="en-US"/>
              <a:pPr>
                <a:defRPr/>
              </a:pPr>
              <a:t>2017/10/23</a:t>
            </a:fld>
            <a:endParaRPr lang="en-US" altLang="zh-CN"/>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A4AE49-3278-4EE6-B3FD-4E57052A0A48}" type="slidenum">
              <a:rPr lang="en-US" altLang="zh-CN" sz="1000" smtClean="0"/>
              <a:pPr>
                <a:spcBef>
                  <a:spcPct val="0"/>
                </a:spcBef>
                <a:buClrTx/>
                <a:buSzTx/>
                <a:buFontTx/>
                <a:buNone/>
              </a:pPr>
              <a:t>150</a:t>
            </a:fld>
            <a:endParaRPr lang="en-US" altLang="zh-CN" sz="1000" smtClean="0"/>
          </a:p>
        </p:txBody>
      </p:sp>
      <p:sp>
        <p:nvSpPr>
          <p:cNvPr id="107524" name="Text Box 118"/>
          <p:cNvSpPr txBox="1">
            <a:spLocks noChangeArrowheads="1"/>
          </p:cNvSpPr>
          <p:nvPr/>
        </p:nvSpPr>
        <p:spPr bwMode="auto">
          <a:xfrm>
            <a:off x="1027113" y="2474913"/>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a:latin typeface="宋体" panose="02010600030101010101" pitchFamily="2" charset="-122"/>
              </a:rPr>
              <a:t>表</a:t>
            </a:r>
            <a:r>
              <a:rPr lang="en-US" altLang="zh-CN" sz="2400" b="0">
                <a:latin typeface="宋体" panose="02010600030101010101" pitchFamily="2" charset="-122"/>
              </a:rPr>
              <a:t>6</a:t>
            </a:r>
          </a:p>
        </p:txBody>
      </p:sp>
      <p:sp>
        <p:nvSpPr>
          <p:cNvPr id="107525" name="Text Box 230"/>
          <p:cNvSpPr txBox="1">
            <a:spLocks noChangeArrowheads="1"/>
          </p:cNvSpPr>
          <p:nvPr/>
        </p:nvSpPr>
        <p:spPr bwMode="auto">
          <a:xfrm>
            <a:off x="866775" y="1887827"/>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根据得到的两个约简，表</a:t>
            </a:r>
            <a:r>
              <a:rPr lang="en-US" altLang="zh-CN" sz="2400" b="0" dirty="0">
                <a:latin typeface="宋体" panose="02010600030101010101" pitchFamily="2" charset="-122"/>
              </a:rPr>
              <a:t>5</a:t>
            </a:r>
            <a:r>
              <a:rPr lang="zh-CN" altLang="en-US" sz="2400" b="0" dirty="0">
                <a:latin typeface="宋体" panose="02010600030101010101" pitchFamily="2" charset="-122"/>
              </a:rPr>
              <a:t>可以简化为表</a:t>
            </a:r>
            <a:r>
              <a:rPr lang="en-US" altLang="zh-CN" sz="2400" b="0" dirty="0">
                <a:latin typeface="宋体" panose="02010600030101010101" pitchFamily="2" charset="-122"/>
              </a:rPr>
              <a:t>6</a:t>
            </a:r>
            <a:r>
              <a:rPr lang="zh-CN" altLang="en-US" sz="2400" b="0" dirty="0">
                <a:latin typeface="宋体" panose="02010600030101010101" pitchFamily="2" charset="-122"/>
              </a:rPr>
              <a:t>和表</a:t>
            </a:r>
            <a:r>
              <a:rPr lang="en-US" altLang="zh-CN" sz="2400" b="0" dirty="0">
                <a:latin typeface="宋体" panose="02010600030101010101" pitchFamily="2" charset="-122"/>
              </a:rPr>
              <a:t>7</a:t>
            </a:r>
          </a:p>
        </p:txBody>
      </p:sp>
      <p:grpSp>
        <p:nvGrpSpPr>
          <p:cNvPr id="107526" name="Group 305"/>
          <p:cNvGrpSpPr>
            <a:grpSpLocks/>
          </p:cNvGrpSpPr>
          <p:nvPr/>
        </p:nvGrpSpPr>
        <p:grpSpPr bwMode="auto">
          <a:xfrm>
            <a:off x="866775" y="2997200"/>
            <a:ext cx="3810000" cy="3124200"/>
            <a:chOff x="-3" y="-3"/>
            <a:chExt cx="1446" cy="2886"/>
          </a:xfrm>
        </p:grpSpPr>
        <p:grpSp>
          <p:nvGrpSpPr>
            <p:cNvPr id="107604" name="Group 303"/>
            <p:cNvGrpSpPr>
              <a:grpSpLocks/>
            </p:cNvGrpSpPr>
            <p:nvPr/>
          </p:nvGrpSpPr>
          <p:grpSpPr bwMode="auto">
            <a:xfrm>
              <a:off x="0" y="0"/>
              <a:ext cx="1440" cy="2880"/>
              <a:chOff x="0" y="0"/>
              <a:chExt cx="1440" cy="2880"/>
            </a:xfrm>
          </p:grpSpPr>
          <p:grpSp>
            <p:nvGrpSpPr>
              <p:cNvPr id="107606" name="Group 256"/>
              <p:cNvGrpSpPr>
                <a:grpSpLocks/>
              </p:cNvGrpSpPr>
              <p:nvPr/>
            </p:nvGrpSpPr>
            <p:grpSpPr bwMode="auto">
              <a:xfrm>
                <a:off x="0" y="0"/>
                <a:ext cx="360" cy="480"/>
                <a:chOff x="0" y="0"/>
                <a:chExt cx="360" cy="480"/>
              </a:xfrm>
            </p:grpSpPr>
            <p:sp>
              <p:nvSpPr>
                <p:cNvPr id="107676" name="Rectangle 231"/>
                <p:cNvSpPr>
                  <a:spLocks noChangeArrowheads="1"/>
                </p:cNvSpPr>
                <p:nvPr/>
              </p:nvSpPr>
              <p:spPr bwMode="auto">
                <a:xfrm>
                  <a:off x="4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a:t>
                  </a:r>
                  <a:endParaRPr lang="en-US" altLang="zh-CN" sz="2000" b="0">
                    <a:latin typeface="Times New Roman" panose="02020603050405020304" pitchFamily="18" charset="0"/>
                  </a:endParaRPr>
                </a:p>
              </p:txBody>
            </p:sp>
            <p:sp>
              <p:nvSpPr>
                <p:cNvPr id="107677" name="Rectangle 255"/>
                <p:cNvSpPr>
                  <a:spLocks noChangeArrowheads="1"/>
                </p:cNvSpPr>
                <p:nvPr/>
              </p:nvSpPr>
              <p:spPr bwMode="auto">
                <a:xfrm>
                  <a:off x="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07" name="Group 258"/>
              <p:cNvGrpSpPr>
                <a:grpSpLocks/>
              </p:cNvGrpSpPr>
              <p:nvPr/>
            </p:nvGrpSpPr>
            <p:grpSpPr bwMode="auto">
              <a:xfrm>
                <a:off x="360" y="0"/>
                <a:ext cx="360" cy="480"/>
                <a:chOff x="360" y="0"/>
                <a:chExt cx="360" cy="480"/>
              </a:xfrm>
            </p:grpSpPr>
            <p:sp>
              <p:nvSpPr>
                <p:cNvPr id="107674" name="Rectangle 232"/>
                <p:cNvSpPr>
                  <a:spLocks noChangeArrowheads="1"/>
                </p:cNvSpPr>
                <p:nvPr/>
              </p:nvSpPr>
              <p:spPr bwMode="auto">
                <a:xfrm>
                  <a:off x="40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a</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75" name="Rectangle 257"/>
                <p:cNvSpPr>
                  <a:spLocks noChangeArrowheads="1"/>
                </p:cNvSpPr>
                <p:nvPr/>
              </p:nvSpPr>
              <p:spPr bwMode="auto">
                <a:xfrm>
                  <a:off x="36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08" name="Group 260"/>
              <p:cNvGrpSpPr>
                <a:grpSpLocks/>
              </p:cNvGrpSpPr>
              <p:nvPr/>
            </p:nvGrpSpPr>
            <p:grpSpPr bwMode="auto">
              <a:xfrm>
                <a:off x="720" y="0"/>
                <a:ext cx="360" cy="480"/>
                <a:chOff x="720" y="0"/>
                <a:chExt cx="360" cy="480"/>
              </a:xfrm>
            </p:grpSpPr>
            <p:sp>
              <p:nvSpPr>
                <p:cNvPr id="107672" name="Rectangle 233"/>
                <p:cNvSpPr>
                  <a:spLocks noChangeArrowheads="1"/>
                </p:cNvSpPr>
                <p:nvPr/>
              </p:nvSpPr>
              <p:spPr bwMode="auto">
                <a:xfrm>
                  <a:off x="76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c</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73" name="Rectangle 259"/>
                <p:cNvSpPr>
                  <a:spLocks noChangeArrowheads="1"/>
                </p:cNvSpPr>
                <p:nvPr/>
              </p:nvSpPr>
              <p:spPr bwMode="auto">
                <a:xfrm>
                  <a:off x="72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09" name="Group 262"/>
              <p:cNvGrpSpPr>
                <a:grpSpLocks/>
              </p:cNvGrpSpPr>
              <p:nvPr/>
            </p:nvGrpSpPr>
            <p:grpSpPr bwMode="auto">
              <a:xfrm>
                <a:off x="1080" y="0"/>
                <a:ext cx="360" cy="480"/>
                <a:chOff x="1080" y="0"/>
                <a:chExt cx="360" cy="480"/>
              </a:xfrm>
            </p:grpSpPr>
            <p:sp>
              <p:nvSpPr>
                <p:cNvPr id="107670" name="Rectangle 234"/>
                <p:cNvSpPr>
                  <a:spLocks noChangeArrowheads="1"/>
                </p:cNvSpPr>
                <p:nvPr/>
              </p:nvSpPr>
              <p:spPr bwMode="auto">
                <a:xfrm>
                  <a:off x="112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e</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71" name="Rectangle 261"/>
                <p:cNvSpPr>
                  <a:spLocks noChangeArrowheads="1"/>
                </p:cNvSpPr>
                <p:nvPr/>
              </p:nvSpPr>
              <p:spPr bwMode="auto">
                <a:xfrm>
                  <a:off x="108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0" name="Group 264"/>
              <p:cNvGrpSpPr>
                <a:grpSpLocks/>
              </p:cNvGrpSpPr>
              <p:nvPr/>
            </p:nvGrpSpPr>
            <p:grpSpPr bwMode="auto">
              <a:xfrm>
                <a:off x="0" y="480"/>
                <a:ext cx="360" cy="480"/>
                <a:chOff x="0" y="480"/>
                <a:chExt cx="360" cy="480"/>
              </a:xfrm>
            </p:grpSpPr>
            <p:sp>
              <p:nvSpPr>
                <p:cNvPr id="107668" name="Rectangle 235"/>
                <p:cNvSpPr>
                  <a:spLocks noChangeArrowheads="1"/>
                </p:cNvSpPr>
                <p:nvPr/>
              </p:nvSpPr>
              <p:spPr bwMode="auto">
                <a:xfrm>
                  <a:off x="4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1</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69" name="Rectangle 263"/>
                <p:cNvSpPr>
                  <a:spLocks noChangeArrowheads="1"/>
                </p:cNvSpPr>
                <p:nvPr/>
              </p:nvSpPr>
              <p:spPr bwMode="auto">
                <a:xfrm>
                  <a:off x="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1" name="Group 266"/>
              <p:cNvGrpSpPr>
                <a:grpSpLocks/>
              </p:cNvGrpSpPr>
              <p:nvPr/>
            </p:nvGrpSpPr>
            <p:grpSpPr bwMode="auto">
              <a:xfrm>
                <a:off x="360" y="480"/>
                <a:ext cx="360" cy="480"/>
                <a:chOff x="360" y="480"/>
                <a:chExt cx="360" cy="480"/>
              </a:xfrm>
            </p:grpSpPr>
            <p:sp>
              <p:nvSpPr>
                <p:cNvPr id="107666" name="Rectangle 236"/>
                <p:cNvSpPr>
                  <a:spLocks noChangeArrowheads="1"/>
                </p:cNvSpPr>
                <p:nvPr/>
              </p:nvSpPr>
              <p:spPr bwMode="auto">
                <a:xfrm>
                  <a:off x="40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667" name="Rectangle 265"/>
                <p:cNvSpPr>
                  <a:spLocks noChangeArrowheads="1"/>
                </p:cNvSpPr>
                <p:nvPr/>
              </p:nvSpPr>
              <p:spPr bwMode="auto">
                <a:xfrm>
                  <a:off x="36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2" name="Group 268"/>
              <p:cNvGrpSpPr>
                <a:grpSpLocks/>
              </p:cNvGrpSpPr>
              <p:nvPr/>
            </p:nvGrpSpPr>
            <p:grpSpPr bwMode="auto">
              <a:xfrm>
                <a:off x="720" y="480"/>
                <a:ext cx="360" cy="480"/>
                <a:chOff x="720" y="480"/>
                <a:chExt cx="360" cy="480"/>
              </a:xfrm>
            </p:grpSpPr>
            <p:sp>
              <p:nvSpPr>
                <p:cNvPr id="107664" name="Rectangle 237"/>
                <p:cNvSpPr>
                  <a:spLocks noChangeArrowheads="1"/>
                </p:cNvSpPr>
                <p:nvPr/>
              </p:nvSpPr>
              <p:spPr bwMode="auto">
                <a:xfrm>
                  <a:off x="76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65" name="Rectangle 267"/>
                <p:cNvSpPr>
                  <a:spLocks noChangeArrowheads="1"/>
                </p:cNvSpPr>
                <p:nvPr/>
              </p:nvSpPr>
              <p:spPr bwMode="auto">
                <a:xfrm>
                  <a:off x="72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3" name="Group 270"/>
              <p:cNvGrpSpPr>
                <a:grpSpLocks/>
              </p:cNvGrpSpPr>
              <p:nvPr/>
            </p:nvGrpSpPr>
            <p:grpSpPr bwMode="auto">
              <a:xfrm>
                <a:off x="1080" y="480"/>
                <a:ext cx="360" cy="480"/>
                <a:chOff x="1080" y="480"/>
                <a:chExt cx="360" cy="480"/>
              </a:xfrm>
            </p:grpSpPr>
            <p:sp>
              <p:nvSpPr>
                <p:cNvPr id="107662" name="Rectangle 238"/>
                <p:cNvSpPr>
                  <a:spLocks noChangeArrowheads="1"/>
                </p:cNvSpPr>
                <p:nvPr/>
              </p:nvSpPr>
              <p:spPr bwMode="auto">
                <a:xfrm>
                  <a:off x="112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663" name="Rectangle 269"/>
                <p:cNvSpPr>
                  <a:spLocks noChangeArrowheads="1"/>
                </p:cNvSpPr>
                <p:nvPr/>
              </p:nvSpPr>
              <p:spPr bwMode="auto">
                <a:xfrm>
                  <a:off x="108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4" name="Group 272"/>
              <p:cNvGrpSpPr>
                <a:grpSpLocks/>
              </p:cNvGrpSpPr>
              <p:nvPr/>
            </p:nvGrpSpPr>
            <p:grpSpPr bwMode="auto">
              <a:xfrm>
                <a:off x="0" y="960"/>
                <a:ext cx="360" cy="480"/>
                <a:chOff x="0" y="960"/>
                <a:chExt cx="360" cy="480"/>
              </a:xfrm>
            </p:grpSpPr>
            <p:sp>
              <p:nvSpPr>
                <p:cNvPr id="107660" name="Rectangle 239"/>
                <p:cNvSpPr>
                  <a:spLocks noChangeArrowheads="1"/>
                </p:cNvSpPr>
                <p:nvPr/>
              </p:nvSpPr>
              <p:spPr bwMode="auto">
                <a:xfrm>
                  <a:off x="4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2</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61" name="Rectangle 271"/>
                <p:cNvSpPr>
                  <a:spLocks noChangeArrowheads="1"/>
                </p:cNvSpPr>
                <p:nvPr/>
              </p:nvSpPr>
              <p:spPr bwMode="auto">
                <a:xfrm>
                  <a:off x="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5" name="Group 274"/>
              <p:cNvGrpSpPr>
                <a:grpSpLocks/>
              </p:cNvGrpSpPr>
              <p:nvPr/>
            </p:nvGrpSpPr>
            <p:grpSpPr bwMode="auto">
              <a:xfrm>
                <a:off x="360" y="960"/>
                <a:ext cx="360" cy="480"/>
                <a:chOff x="360" y="960"/>
                <a:chExt cx="360" cy="480"/>
              </a:xfrm>
            </p:grpSpPr>
            <p:sp>
              <p:nvSpPr>
                <p:cNvPr id="107658" name="Rectangle 240"/>
                <p:cNvSpPr>
                  <a:spLocks noChangeArrowheads="1"/>
                </p:cNvSpPr>
                <p:nvPr/>
              </p:nvSpPr>
              <p:spPr bwMode="auto">
                <a:xfrm>
                  <a:off x="40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659" name="Rectangle 273"/>
                <p:cNvSpPr>
                  <a:spLocks noChangeArrowheads="1"/>
                </p:cNvSpPr>
                <p:nvPr/>
              </p:nvSpPr>
              <p:spPr bwMode="auto">
                <a:xfrm>
                  <a:off x="36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6" name="Group 276"/>
              <p:cNvGrpSpPr>
                <a:grpSpLocks/>
              </p:cNvGrpSpPr>
              <p:nvPr/>
            </p:nvGrpSpPr>
            <p:grpSpPr bwMode="auto">
              <a:xfrm>
                <a:off x="720" y="960"/>
                <a:ext cx="360" cy="480"/>
                <a:chOff x="720" y="960"/>
                <a:chExt cx="360" cy="480"/>
              </a:xfrm>
            </p:grpSpPr>
            <p:sp>
              <p:nvSpPr>
                <p:cNvPr id="107656" name="Rectangle 241"/>
                <p:cNvSpPr>
                  <a:spLocks noChangeArrowheads="1"/>
                </p:cNvSpPr>
                <p:nvPr/>
              </p:nvSpPr>
              <p:spPr bwMode="auto">
                <a:xfrm>
                  <a:off x="76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657" name="Rectangle 275"/>
                <p:cNvSpPr>
                  <a:spLocks noChangeArrowheads="1"/>
                </p:cNvSpPr>
                <p:nvPr/>
              </p:nvSpPr>
              <p:spPr bwMode="auto">
                <a:xfrm>
                  <a:off x="72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7" name="Group 278"/>
              <p:cNvGrpSpPr>
                <a:grpSpLocks/>
              </p:cNvGrpSpPr>
              <p:nvPr/>
            </p:nvGrpSpPr>
            <p:grpSpPr bwMode="auto">
              <a:xfrm>
                <a:off x="1080" y="960"/>
                <a:ext cx="360" cy="480"/>
                <a:chOff x="1080" y="960"/>
                <a:chExt cx="360" cy="480"/>
              </a:xfrm>
            </p:grpSpPr>
            <p:sp>
              <p:nvSpPr>
                <p:cNvPr id="107654" name="Rectangle 242"/>
                <p:cNvSpPr>
                  <a:spLocks noChangeArrowheads="1"/>
                </p:cNvSpPr>
                <p:nvPr/>
              </p:nvSpPr>
              <p:spPr bwMode="auto">
                <a:xfrm>
                  <a:off x="112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655" name="Rectangle 277"/>
                <p:cNvSpPr>
                  <a:spLocks noChangeArrowheads="1"/>
                </p:cNvSpPr>
                <p:nvPr/>
              </p:nvSpPr>
              <p:spPr bwMode="auto">
                <a:xfrm>
                  <a:off x="108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8" name="Group 280"/>
              <p:cNvGrpSpPr>
                <a:grpSpLocks/>
              </p:cNvGrpSpPr>
              <p:nvPr/>
            </p:nvGrpSpPr>
            <p:grpSpPr bwMode="auto">
              <a:xfrm>
                <a:off x="0" y="1440"/>
                <a:ext cx="360" cy="480"/>
                <a:chOff x="0" y="1440"/>
                <a:chExt cx="360" cy="480"/>
              </a:xfrm>
            </p:grpSpPr>
            <p:sp>
              <p:nvSpPr>
                <p:cNvPr id="107652" name="Rectangle 243"/>
                <p:cNvSpPr>
                  <a:spLocks noChangeArrowheads="1"/>
                </p:cNvSpPr>
                <p:nvPr/>
              </p:nvSpPr>
              <p:spPr bwMode="auto">
                <a:xfrm>
                  <a:off x="4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3</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53" name="Rectangle 279"/>
                <p:cNvSpPr>
                  <a:spLocks noChangeArrowheads="1"/>
                </p:cNvSpPr>
                <p:nvPr/>
              </p:nvSpPr>
              <p:spPr bwMode="auto">
                <a:xfrm>
                  <a:off x="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19" name="Group 282"/>
              <p:cNvGrpSpPr>
                <a:grpSpLocks/>
              </p:cNvGrpSpPr>
              <p:nvPr/>
            </p:nvGrpSpPr>
            <p:grpSpPr bwMode="auto">
              <a:xfrm>
                <a:off x="360" y="1440"/>
                <a:ext cx="360" cy="480"/>
                <a:chOff x="360" y="1440"/>
                <a:chExt cx="360" cy="480"/>
              </a:xfrm>
            </p:grpSpPr>
            <p:sp>
              <p:nvSpPr>
                <p:cNvPr id="107650" name="Rectangle 244"/>
                <p:cNvSpPr>
                  <a:spLocks noChangeArrowheads="1"/>
                </p:cNvSpPr>
                <p:nvPr/>
              </p:nvSpPr>
              <p:spPr bwMode="auto">
                <a:xfrm>
                  <a:off x="40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51" name="Rectangle 281"/>
                <p:cNvSpPr>
                  <a:spLocks noChangeArrowheads="1"/>
                </p:cNvSpPr>
                <p:nvPr/>
              </p:nvSpPr>
              <p:spPr bwMode="auto">
                <a:xfrm>
                  <a:off x="36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0" name="Group 284"/>
              <p:cNvGrpSpPr>
                <a:grpSpLocks/>
              </p:cNvGrpSpPr>
              <p:nvPr/>
            </p:nvGrpSpPr>
            <p:grpSpPr bwMode="auto">
              <a:xfrm>
                <a:off x="720" y="1440"/>
                <a:ext cx="360" cy="480"/>
                <a:chOff x="720" y="1440"/>
                <a:chExt cx="360" cy="480"/>
              </a:xfrm>
            </p:grpSpPr>
            <p:sp>
              <p:nvSpPr>
                <p:cNvPr id="107648" name="Rectangle 245"/>
                <p:cNvSpPr>
                  <a:spLocks noChangeArrowheads="1"/>
                </p:cNvSpPr>
                <p:nvPr/>
              </p:nvSpPr>
              <p:spPr bwMode="auto">
                <a:xfrm>
                  <a:off x="76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49" name="Rectangle 283"/>
                <p:cNvSpPr>
                  <a:spLocks noChangeArrowheads="1"/>
                </p:cNvSpPr>
                <p:nvPr/>
              </p:nvSpPr>
              <p:spPr bwMode="auto">
                <a:xfrm>
                  <a:off x="72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1" name="Group 286"/>
              <p:cNvGrpSpPr>
                <a:grpSpLocks/>
              </p:cNvGrpSpPr>
              <p:nvPr/>
            </p:nvGrpSpPr>
            <p:grpSpPr bwMode="auto">
              <a:xfrm>
                <a:off x="1080" y="1440"/>
                <a:ext cx="360" cy="480"/>
                <a:chOff x="1080" y="1440"/>
                <a:chExt cx="360" cy="480"/>
              </a:xfrm>
            </p:grpSpPr>
            <p:sp>
              <p:nvSpPr>
                <p:cNvPr id="107646" name="Rectangle 246"/>
                <p:cNvSpPr>
                  <a:spLocks noChangeArrowheads="1"/>
                </p:cNvSpPr>
                <p:nvPr/>
              </p:nvSpPr>
              <p:spPr bwMode="auto">
                <a:xfrm>
                  <a:off x="112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647" name="Rectangle 285"/>
                <p:cNvSpPr>
                  <a:spLocks noChangeArrowheads="1"/>
                </p:cNvSpPr>
                <p:nvPr/>
              </p:nvSpPr>
              <p:spPr bwMode="auto">
                <a:xfrm>
                  <a:off x="108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2" name="Group 288"/>
              <p:cNvGrpSpPr>
                <a:grpSpLocks/>
              </p:cNvGrpSpPr>
              <p:nvPr/>
            </p:nvGrpSpPr>
            <p:grpSpPr bwMode="auto">
              <a:xfrm>
                <a:off x="0" y="1920"/>
                <a:ext cx="360" cy="480"/>
                <a:chOff x="0" y="1920"/>
                <a:chExt cx="360" cy="480"/>
              </a:xfrm>
            </p:grpSpPr>
            <p:sp>
              <p:nvSpPr>
                <p:cNvPr id="107644" name="Rectangle 247"/>
                <p:cNvSpPr>
                  <a:spLocks noChangeArrowheads="1"/>
                </p:cNvSpPr>
                <p:nvPr/>
              </p:nvSpPr>
              <p:spPr bwMode="auto">
                <a:xfrm>
                  <a:off x="4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4</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45" name="Rectangle 287"/>
                <p:cNvSpPr>
                  <a:spLocks noChangeArrowheads="1"/>
                </p:cNvSpPr>
                <p:nvPr/>
              </p:nvSpPr>
              <p:spPr bwMode="auto">
                <a:xfrm>
                  <a:off x="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3" name="Group 290"/>
              <p:cNvGrpSpPr>
                <a:grpSpLocks/>
              </p:cNvGrpSpPr>
              <p:nvPr/>
            </p:nvGrpSpPr>
            <p:grpSpPr bwMode="auto">
              <a:xfrm>
                <a:off x="360" y="1920"/>
                <a:ext cx="360" cy="480"/>
                <a:chOff x="360" y="1920"/>
                <a:chExt cx="360" cy="480"/>
              </a:xfrm>
            </p:grpSpPr>
            <p:sp>
              <p:nvSpPr>
                <p:cNvPr id="107642" name="Rectangle 248"/>
                <p:cNvSpPr>
                  <a:spLocks noChangeArrowheads="1"/>
                </p:cNvSpPr>
                <p:nvPr/>
              </p:nvSpPr>
              <p:spPr bwMode="auto">
                <a:xfrm>
                  <a:off x="40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643" name="Rectangle 289"/>
                <p:cNvSpPr>
                  <a:spLocks noChangeArrowheads="1"/>
                </p:cNvSpPr>
                <p:nvPr/>
              </p:nvSpPr>
              <p:spPr bwMode="auto">
                <a:xfrm>
                  <a:off x="36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4" name="Group 292"/>
              <p:cNvGrpSpPr>
                <a:grpSpLocks/>
              </p:cNvGrpSpPr>
              <p:nvPr/>
            </p:nvGrpSpPr>
            <p:grpSpPr bwMode="auto">
              <a:xfrm>
                <a:off x="720" y="1920"/>
                <a:ext cx="360" cy="480"/>
                <a:chOff x="720" y="1920"/>
                <a:chExt cx="360" cy="480"/>
              </a:xfrm>
            </p:grpSpPr>
            <p:sp>
              <p:nvSpPr>
                <p:cNvPr id="107640" name="Rectangle 249"/>
                <p:cNvSpPr>
                  <a:spLocks noChangeArrowheads="1"/>
                </p:cNvSpPr>
                <p:nvPr/>
              </p:nvSpPr>
              <p:spPr bwMode="auto">
                <a:xfrm>
                  <a:off x="76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41" name="Rectangle 291"/>
                <p:cNvSpPr>
                  <a:spLocks noChangeArrowheads="1"/>
                </p:cNvSpPr>
                <p:nvPr/>
              </p:nvSpPr>
              <p:spPr bwMode="auto">
                <a:xfrm>
                  <a:off x="72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5" name="Group 294"/>
              <p:cNvGrpSpPr>
                <a:grpSpLocks/>
              </p:cNvGrpSpPr>
              <p:nvPr/>
            </p:nvGrpSpPr>
            <p:grpSpPr bwMode="auto">
              <a:xfrm>
                <a:off x="1080" y="1920"/>
                <a:ext cx="360" cy="480"/>
                <a:chOff x="1080" y="1920"/>
                <a:chExt cx="360" cy="480"/>
              </a:xfrm>
            </p:grpSpPr>
            <p:sp>
              <p:nvSpPr>
                <p:cNvPr id="107638" name="Rectangle 250"/>
                <p:cNvSpPr>
                  <a:spLocks noChangeArrowheads="1"/>
                </p:cNvSpPr>
                <p:nvPr/>
              </p:nvSpPr>
              <p:spPr bwMode="auto">
                <a:xfrm>
                  <a:off x="112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39" name="Rectangle 293"/>
                <p:cNvSpPr>
                  <a:spLocks noChangeArrowheads="1"/>
                </p:cNvSpPr>
                <p:nvPr/>
              </p:nvSpPr>
              <p:spPr bwMode="auto">
                <a:xfrm>
                  <a:off x="108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6" name="Group 296"/>
              <p:cNvGrpSpPr>
                <a:grpSpLocks/>
              </p:cNvGrpSpPr>
              <p:nvPr/>
            </p:nvGrpSpPr>
            <p:grpSpPr bwMode="auto">
              <a:xfrm>
                <a:off x="0" y="2400"/>
                <a:ext cx="360" cy="480"/>
                <a:chOff x="0" y="2400"/>
                <a:chExt cx="360" cy="480"/>
              </a:xfrm>
            </p:grpSpPr>
            <p:sp>
              <p:nvSpPr>
                <p:cNvPr id="107636" name="Rectangle 251"/>
                <p:cNvSpPr>
                  <a:spLocks noChangeArrowheads="1"/>
                </p:cNvSpPr>
                <p:nvPr/>
              </p:nvSpPr>
              <p:spPr bwMode="auto">
                <a:xfrm>
                  <a:off x="4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5</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37" name="Rectangle 295"/>
                <p:cNvSpPr>
                  <a:spLocks noChangeArrowheads="1"/>
                </p:cNvSpPr>
                <p:nvPr/>
              </p:nvSpPr>
              <p:spPr bwMode="auto">
                <a:xfrm>
                  <a:off x="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7" name="Group 298"/>
              <p:cNvGrpSpPr>
                <a:grpSpLocks/>
              </p:cNvGrpSpPr>
              <p:nvPr/>
            </p:nvGrpSpPr>
            <p:grpSpPr bwMode="auto">
              <a:xfrm>
                <a:off x="360" y="2400"/>
                <a:ext cx="360" cy="480"/>
                <a:chOff x="360" y="2400"/>
                <a:chExt cx="360" cy="480"/>
              </a:xfrm>
            </p:grpSpPr>
            <p:sp>
              <p:nvSpPr>
                <p:cNvPr id="107634" name="Rectangle 252"/>
                <p:cNvSpPr>
                  <a:spLocks noChangeArrowheads="1"/>
                </p:cNvSpPr>
                <p:nvPr/>
              </p:nvSpPr>
              <p:spPr bwMode="auto">
                <a:xfrm>
                  <a:off x="40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635" name="Rectangle 297"/>
                <p:cNvSpPr>
                  <a:spLocks noChangeArrowheads="1"/>
                </p:cNvSpPr>
                <p:nvPr/>
              </p:nvSpPr>
              <p:spPr bwMode="auto">
                <a:xfrm>
                  <a:off x="36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8" name="Group 300"/>
              <p:cNvGrpSpPr>
                <a:grpSpLocks/>
              </p:cNvGrpSpPr>
              <p:nvPr/>
            </p:nvGrpSpPr>
            <p:grpSpPr bwMode="auto">
              <a:xfrm>
                <a:off x="720" y="2400"/>
                <a:ext cx="360" cy="480"/>
                <a:chOff x="720" y="2400"/>
                <a:chExt cx="360" cy="480"/>
              </a:xfrm>
            </p:grpSpPr>
            <p:sp>
              <p:nvSpPr>
                <p:cNvPr id="107632" name="Rectangle 253"/>
                <p:cNvSpPr>
                  <a:spLocks noChangeArrowheads="1"/>
                </p:cNvSpPr>
                <p:nvPr/>
              </p:nvSpPr>
              <p:spPr bwMode="auto">
                <a:xfrm>
                  <a:off x="76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633" name="Rectangle 299"/>
                <p:cNvSpPr>
                  <a:spLocks noChangeArrowheads="1"/>
                </p:cNvSpPr>
                <p:nvPr/>
              </p:nvSpPr>
              <p:spPr bwMode="auto">
                <a:xfrm>
                  <a:off x="72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629" name="Group 302"/>
              <p:cNvGrpSpPr>
                <a:grpSpLocks/>
              </p:cNvGrpSpPr>
              <p:nvPr/>
            </p:nvGrpSpPr>
            <p:grpSpPr bwMode="auto">
              <a:xfrm>
                <a:off x="1080" y="2400"/>
                <a:ext cx="360" cy="480"/>
                <a:chOff x="1080" y="2400"/>
                <a:chExt cx="360" cy="480"/>
              </a:xfrm>
            </p:grpSpPr>
            <p:sp>
              <p:nvSpPr>
                <p:cNvPr id="107630" name="Rectangle 254"/>
                <p:cNvSpPr>
                  <a:spLocks noChangeArrowheads="1"/>
                </p:cNvSpPr>
                <p:nvPr/>
              </p:nvSpPr>
              <p:spPr bwMode="auto">
                <a:xfrm>
                  <a:off x="112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631" name="Rectangle 301"/>
                <p:cNvSpPr>
                  <a:spLocks noChangeArrowheads="1"/>
                </p:cNvSpPr>
                <p:nvPr/>
              </p:nvSpPr>
              <p:spPr bwMode="auto">
                <a:xfrm>
                  <a:off x="108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107605" name="Rectangle 304"/>
            <p:cNvSpPr>
              <a:spLocks noChangeArrowheads="1"/>
            </p:cNvSpPr>
            <p:nvPr/>
          </p:nvSpPr>
          <p:spPr bwMode="auto">
            <a:xfrm>
              <a:off x="-3" y="-3"/>
              <a:ext cx="1446" cy="288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27" name="Group 380"/>
          <p:cNvGrpSpPr>
            <a:grpSpLocks/>
          </p:cNvGrpSpPr>
          <p:nvPr/>
        </p:nvGrpSpPr>
        <p:grpSpPr bwMode="auto">
          <a:xfrm>
            <a:off x="4752975" y="2997200"/>
            <a:ext cx="3657600" cy="3124200"/>
            <a:chOff x="-3" y="-3"/>
            <a:chExt cx="1446" cy="2886"/>
          </a:xfrm>
        </p:grpSpPr>
        <p:grpSp>
          <p:nvGrpSpPr>
            <p:cNvPr id="107530" name="Group 378"/>
            <p:cNvGrpSpPr>
              <a:grpSpLocks/>
            </p:cNvGrpSpPr>
            <p:nvPr/>
          </p:nvGrpSpPr>
          <p:grpSpPr bwMode="auto">
            <a:xfrm>
              <a:off x="0" y="0"/>
              <a:ext cx="1440" cy="2880"/>
              <a:chOff x="0" y="0"/>
              <a:chExt cx="1440" cy="2880"/>
            </a:xfrm>
          </p:grpSpPr>
          <p:grpSp>
            <p:nvGrpSpPr>
              <p:cNvPr id="107532" name="Group 331"/>
              <p:cNvGrpSpPr>
                <a:grpSpLocks/>
              </p:cNvGrpSpPr>
              <p:nvPr/>
            </p:nvGrpSpPr>
            <p:grpSpPr bwMode="auto">
              <a:xfrm>
                <a:off x="0" y="0"/>
                <a:ext cx="360" cy="480"/>
                <a:chOff x="0" y="0"/>
                <a:chExt cx="360" cy="480"/>
              </a:xfrm>
            </p:grpSpPr>
            <p:sp>
              <p:nvSpPr>
                <p:cNvPr id="107602" name="Rectangle 306"/>
                <p:cNvSpPr>
                  <a:spLocks noChangeArrowheads="1"/>
                </p:cNvSpPr>
                <p:nvPr/>
              </p:nvSpPr>
              <p:spPr bwMode="auto">
                <a:xfrm>
                  <a:off x="4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03" name="Rectangle 330"/>
                <p:cNvSpPr>
                  <a:spLocks noChangeArrowheads="1"/>
                </p:cNvSpPr>
                <p:nvPr/>
              </p:nvSpPr>
              <p:spPr bwMode="auto">
                <a:xfrm>
                  <a:off x="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3" name="Group 333"/>
              <p:cNvGrpSpPr>
                <a:grpSpLocks/>
              </p:cNvGrpSpPr>
              <p:nvPr/>
            </p:nvGrpSpPr>
            <p:grpSpPr bwMode="auto">
              <a:xfrm>
                <a:off x="360" y="0"/>
                <a:ext cx="360" cy="480"/>
                <a:chOff x="360" y="0"/>
                <a:chExt cx="360" cy="480"/>
              </a:xfrm>
            </p:grpSpPr>
            <p:sp>
              <p:nvSpPr>
                <p:cNvPr id="107600" name="Rectangle 307"/>
                <p:cNvSpPr>
                  <a:spLocks noChangeArrowheads="1"/>
                </p:cNvSpPr>
                <p:nvPr/>
              </p:nvSpPr>
              <p:spPr bwMode="auto">
                <a:xfrm>
                  <a:off x="40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c</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601" name="Rectangle 332"/>
                <p:cNvSpPr>
                  <a:spLocks noChangeArrowheads="1"/>
                </p:cNvSpPr>
                <p:nvPr/>
              </p:nvSpPr>
              <p:spPr bwMode="auto">
                <a:xfrm>
                  <a:off x="36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4" name="Group 335"/>
              <p:cNvGrpSpPr>
                <a:grpSpLocks/>
              </p:cNvGrpSpPr>
              <p:nvPr/>
            </p:nvGrpSpPr>
            <p:grpSpPr bwMode="auto">
              <a:xfrm>
                <a:off x="720" y="0"/>
                <a:ext cx="360" cy="480"/>
                <a:chOff x="720" y="0"/>
                <a:chExt cx="360" cy="480"/>
              </a:xfrm>
            </p:grpSpPr>
            <p:sp>
              <p:nvSpPr>
                <p:cNvPr id="107598" name="Rectangle 308"/>
                <p:cNvSpPr>
                  <a:spLocks noChangeArrowheads="1"/>
                </p:cNvSpPr>
                <p:nvPr/>
              </p:nvSpPr>
              <p:spPr bwMode="auto">
                <a:xfrm>
                  <a:off x="76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d</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99" name="Rectangle 334"/>
                <p:cNvSpPr>
                  <a:spLocks noChangeArrowheads="1"/>
                </p:cNvSpPr>
                <p:nvPr/>
              </p:nvSpPr>
              <p:spPr bwMode="auto">
                <a:xfrm>
                  <a:off x="72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5" name="Group 337"/>
              <p:cNvGrpSpPr>
                <a:grpSpLocks/>
              </p:cNvGrpSpPr>
              <p:nvPr/>
            </p:nvGrpSpPr>
            <p:grpSpPr bwMode="auto">
              <a:xfrm>
                <a:off x="1080" y="0"/>
                <a:ext cx="360" cy="480"/>
                <a:chOff x="1080" y="0"/>
                <a:chExt cx="360" cy="480"/>
              </a:xfrm>
            </p:grpSpPr>
            <p:sp>
              <p:nvSpPr>
                <p:cNvPr id="107596" name="Rectangle 309"/>
                <p:cNvSpPr>
                  <a:spLocks noChangeArrowheads="1"/>
                </p:cNvSpPr>
                <p:nvPr/>
              </p:nvSpPr>
              <p:spPr bwMode="auto">
                <a:xfrm>
                  <a:off x="1123" y="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e</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97" name="Rectangle 336"/>
                <p:cNvSpPr>
                  <a:spLocks noChangeArrowheads="1"/>
                </p:cNvSpPr>
                <p:nvPr/>
              </p:nvSpPr>
              <p:spPr bwMode="auto">
                <a:xfrm>
                  <a:off x="1080" y="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6" name="Group 339"/>
              <p:cNvGrpSpPr>
                <a:grpSpLocks/>
              </p:cNvGrpSpPr>
              <p:nvPr/>
            </p:nvGrpSpPr>
            <p:grpSpPr bwMode="auto">
              <a:xfrm>
                <a:off x="0" y="480"/>
                <a:ext cx="360" cy="480"/>
                <a:chOff x="0" y="480"/>
                <a:chExt cx="360" cy="480"/>
              </a:xfrm>
            </p:grpSpPr>
            <p:sp>
              <p:nvSpPr>
                <p:cNvPr id="107594" name="Rectangle 310"/>
                <p:cNvSpPr>
                  <a:spLocks noChangeArrowheads="1"/>
                </p:cNvSpPr>
                <p:nvPr/>
              </p:nvSpPr>
              <p:spPr bwMode="auto">
                <a:xfrm>
                  <a:off x="4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1</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95" name="Rectangle 338"/>
                <p:cNvSpPr>
                  <a:spLocks noChangeArrowheads="1"/>
                </p:cNvSpPr>
                <p:nvPr/>
              </p:nvSpPr>
              <p:spPr bwMode="auto">
                <a:xfrm>
                  <a:off x="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7" name="Group 341"/>
              <p:cNvGrpSpPr>
                <a:grpSpLocks/>
              </p:cNvGrpSpPr>
              <p:nvPr/>
            </p:nvGrpSpPr>
            <p:grpSpPr bwMode="auto">
              <a:xfrm>
                <a:off x="360" y="480"/>
                <a:ext cx="360" cy="480"/>
                <a:chOff x="360" y="480"/>
                <a:chExt cx="360" cy="480"/>
              </a:xfrm>
            </p:grpSpPr>
            <p:sp>
              <p:nvSpPr>
                <p:cNvPr id="107592" name="Rectangle 311"/>
                <p:cNvSpPr>
                  <a:spLocks noChangeArrowheads="1"/>
                </p:cNvSpPr>
                <p:nvPr/>
              </p:nvSpPr>
              <p:spPr bwMode="auto">
                <a:xfrm>
                  <a:off x="40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93" name="Rectangle 340"/>
                <p:cNvSpPr>
                  <a:spLocks noChangeArrowheads="1"/>
                </p:cNvSpPr>
                <p:nvPr/>
              </p:nvSpPr>
              <p:spPr bwMode="auto">
                <a:xfrm>
                  <a:off x="36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8" name="Group 343"/>
              <p:cNvGrpSpPr>
                <a:grpSpLocks/>
              </p:cNvGrpSpPr>
              <p:nvPr/>
            </p:nvGrpSpPr>
            <p:grpSpPr bwMode="auto">
              <a:xfrm>
                <a:off x="720" y="480"/>
                <a:ext cx="360" cy="480"/>
                <a:chOff x="720" y="480"/>
                <a:chExt cx="360" cy="480"/>
              </a:xfrm>
            </p:grpSpPr>
            <p:sp>
              <p:nvSpPr>
                <p:cNvPr id="107590" name="Rectangle 312"/>
                <p:cNvSpPr>
                  <a:spLocks noChangeArrowheads="1"/>
                </p:cNvSpPr>
                <p:nvPr/>
              </p:nvSpPr>
              <p:spPr bwMode="auto">
                <a:xfrm>
                  <a:off x="76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591" name="Rectangle 342"/>
                <p:cNvSpPr>
                  <a:spLocks noChangeArrowheads="1"/>
                </p:cNvSpPr>
                <p:nvPr/>
              </p:nvSpPr>
              <p:spPr bwMode="auto">
                <a:xfrm>
                  <a:off x="72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39" name="Group 345"/>
              <p:cNvGrpSpPr>
                <a:grpSpLocks/>
              </p:cNvGrpSpPr>
              <p:nvPr/>
            </p:nvGrpSpPr>
            <p:grpSpPr bwMode="auto">
              <a:xfrm>
                <a:off x="1080" y="480"/>
                <a:ext cx="360" cy="480"/>
                <a:chOff x="1080" y="480"/>
                <a:chExt cx="360" cy="480"/>
              </a:xfrm>
            </p:grpSpPr>
            <p:sp>
              <p:nvSpPr>
                <p:cNvPr id="107588" name="Rectangle 313"/>
                <p:cNvSpPr>
                  <a:spLocks noChangeArrowheads="1"/>
                </p:cNvSpPr>
                <p:nvPr/>
              </p:nvSpPr>
              <p:spPr bwMode="auto">
                <a:xfrm>
                  <a:off x="1123" y="48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589" name="Rectangle 344"/>
                <p:cNvSpPr>
                  <a:spLocks noChangeArrowheads="1"/>
                </p:cNvSpPr>
                <p:nvPr/>
              </p:nvSpPr>
              <p:spPr bwMode="auto">
                <a:xfrm>
                  <a:off x="1080" y="48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0" name="Group 347"/>
              <p:cNvGrpSpPr>
                <a:grpSpLocks/>
              </p:cNvGrpSpPr>
              <p:nvPr/>
            </p:nvGrpSpPr>
            <p:grpSpPr bwMode="auto">
              <a:xfrm>
                <a:off x="0" y="960"/>
                <a:ext cx="360" cy="480"/>
                <a:chOff x="0" y="960"/>
                <a:chExt cx="360" cy="480"/>
              </a:xfrm>
            </p:grpSpPr>
            <p:sp>
              <p:nvSpPr>
                <p:cNvPr id="107586" name="Rectangle 314"/>
                <p:cNvSpPr>
                  <a:spLocks noChangeArrowheads="1"/>
                </p:cNvSpPr>
                <p:nvPr/>
              </p:nvSpPr>
              <p:spPr bwMode="auto">
                <a:xfrm>
                  <a:off x="4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2</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87" name="Rectangle 346"/>
                <p:cNvSpPr>
                  <a:spLocks noChangeArrowheads="1"/>
                </p:cNvSpPr>
                <p:nvPr/>
              </p:nvSpPr>
              <p:spPr bwMode="auto">
                <a:xfrm>
                  <a:off x="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1" name="Group 349"/>
              <p:cNvGrpSpPr>
                <a:grpSpLocks/>
              </p:cNvGrpSpPr>
              <p:nvPr/>
            </p:nvGrpSpPr>
            <p:grpSpPr bwMode="auto">
              <a:xfrm>
                <a:off x="360" y="960"/>
                <a:ext cx="360" cy="480"/>
                <a:chOff x="360" y="960"/>
                <a:chExt cx="360" cy="480"/>
              </a:xfrm>
            </p:grpSpPr>
            <p:sp>
              <p:nvSpPr>
                <p:cNvPr id="107584" name="Rectangle 315"/>
                <p:cNvSpPr>
                  <a:spLocks noChangeArrowheads="1"/>
                </p:cNvSpPr>
                <p:nvPr/>
              </p:nvSpPr>
              <p:spPr bwMode="auto">
                <a:xfrm>
                  <a:off x="40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585" name="Rectangle 348"/>
                <p:cNvSpPr>
                  <a:spLocks noChangeArrowheads="1"/>
                </p:cNvSpPr>
                <p:nvPr/>
              </p:nvSpPr>
              <p:spPr bwMode="auto">
                <a:xfrm>
                  <a:off x="36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2" name="Group 351"/>
              <p:cNvGrpSpPr>
                <a:grpSpLocks/>
              </p:cNvGrpSpPr>
              <p:nvPr/>
            </p:nvGrpSpPr>
            <p:grpSpPr bwMode="auto">
              <a:xfrm>
                <a:off x="720" y="960"/>
                <a:ext cx="360" cy="480"/>
                <a:chOff x="720" y="960"/>
                <a:chExt cx="360" cy="480"/>
              </a:xfrm>
            </p:grpSpPr>
            <p:sp>
              <p:nvSpPr>
                <p:cNvPr id="107582" name="Rectangle 316"/>
                <p:cNvSpPr>
                  <a:spLocks noChangeArrowheads="1"/>
                </p:cNvSpPr>
                <p:nvPr/>
              </p:nvSpPr>
              <p:spPr bwMode="auto">
                <a:xfrm>
                  <a:off x="76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83" name="Rectangle 350"/>
                <p:cNvSpPr>
                  <a:spLocks noChangeArrowheads="1"/>
                </p:cNvSpPr>
                <p:nvPr/>
              </p:nvSpPr>
              <p:spPr bwMode="auto">
                <a:xfrm>
                  <a:off x="72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3" name="Group 353"/>
              <p:cNvGrpSpPr>
                <a:grpSpLocks/>
              </p:cNvGrpSpPr>
              <p:nvPr/>
            </p:nvGrpSpPr>
            <p:grpSpPr bwMode="auto">
              <a:xfrm>
                <a:off x="1080" y="960"/>
                <a:ext cx="360" cy="480"/>
                <a:chOff x="1080" y="960"/>
                <a:chExt cx="360" cy="480"/>
              </a:xfrm>
            </p:grpSpPr>
            <p:sp>
              <p:nvSpPr>
                <p:cNvPr id="107580" name="Rectangle 317"/>
                <p:cNvSpPr>
                  <a:spLocks noChangeArrowheads="1"/>
                </p:cNvSpPr>
                <p:nvPr/>
              </p:nvSpPr>
              <p:spPr bwMode="auto">
                <a:xfrm>
                  <a:off x="1123" y="96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581" name="Rectangle 352"/>
                <p:cNvSpPr>
                  <a:spLocks noChangeArrowheads="1"/>
                </p:cNvSpPr>
                <p:nvPr/>
              </p:nvSpPr>
              <p:spPr bwMode="auto">
                <a:xfrm>
                  <a:off x="1080" y="96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4" name="Group 355"/>
              <p:cNvGrpSpPr>
                <a:grpSpLocks/>
              </p:cNvGrpSpPr>
              <p:nvPr/>
            </p:nvGrpSpPr>
            <p:grpSpPr bwMode="auto">
              <a:xfrm>
                <a:off x="0" y="1440"/>
                <a:ext cx="360" cy="480"/>
                <a:chOff x="0" y="1440"/>
                <a:chExt cx="360" cy="480"/>
              </a:xfrm>
            </p:grpSpPr>
            <p:sp>
              <p:nvSpPr>
                <p:cNvPr id="107578" name="Rectangle 318"/>
                <p:cNvSpPr>
                  <a:spLocks noChangeArrowheads="1"/>
                </p:cNvSpPr>
                <p:nvPr/>
              </p:nvSpPr>
              <p:spPr bwMode="auto">
                <a:xfrm>
                  <a:off x="4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3</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79" name="Rectangle 354"/>
                <p:cNvSpPr>
                  <a:spLocks noChangeArrowheads="1"/>
                </p:cNvSpPr>
                <p:nvPr/>
              </p:nvSpPr>
              <p:spPr bwMode="auto">
                <a:xfrm>
                  <a:off x="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5" name="Group 357"/>
              <p:cNvGrpSpPr>
                <a:grpSpLocks/>
              </p:cNvGrpSpPr>
              <p:nvPr/>
            </p:nvGrpSpPr>
            <p:grpSpPr bwMode="auto">
              <a:xfrm>
                <a:off x="360" y="1440"/>
                <a:ext cx="360" cy="480"/>
                <a:chOff x="360" y="1440"/>
                <a:chExt cx="360" cy="480"/>
              </a:xfrm>
            </p:grpSpPr>
            <p:sp>
              <p:nvSpPr>
                <p:cNvPr id="107576" name="Rectangle 319"/>
                <p:cNvSpPr>
                  <a:spLocks noChangeArrowheads="1"/>
                </p:cNvSpPr>
                <p:nvPr/>
              </p:nvSpPr>
              <p:spPr bwMode="auto">
                <a:xfrm>
                  <a:off x="40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77" name="Rectangle 356"/>
                <p:cNvSpPr>
                  <a:spLocks noChangeArrowheads="1"/>
                </p:cNvSpPr>
                <p:nvPr/>
              </p:nvSpPr>
              <p:spPr bwMode="auto">
                <a:xfrm>
                  <a:off x="36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6" name="Group 359"/>
              <p:cNvGrpSpPr>
                <a:grpSpLocks/>
              </p:cNvGrpSpPr>
              <p:nvPr/>
            </p:nvGrpSpPr>
            <p:grpSpPr bwMode="auto">
              <a:xfrm>
                <a:off x="720" y="1440"/>
                <a:ext cx="360" cy="480"/>
                <a:chOff x="720" y="1440"/>
                <a:chExt cx="360" cy="480"/>
              </a:xfrm>
            </p:grpSpPr>
            <p:sp>
              <p:nvSpPr>
                <p:cNvPr id="107574" name="Rectangle 320"/>
                <p:cNvSpPr>
                  <a:spLocks noChangeArrowheads="1"/>
                </p:cNvSpPr>
                <p:nvPr/>
              </p:nvSpPr>
              <p:spPr bwMode="auto">
                <a:xfrm>
                  <a:off x="76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575" name="Rectangle 358"/>
                <p:cNvSpPr>
                  <a:spLocks noChangeArrowheads="1"/>
                </p:cNvSpPr>
                <p:nvPr/>
              </p:nvSpPr>
              <p:spPr bwMode="auto">
                <a:xfrm>
                  <a:off x="72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7" name="Group 361"/>
              <p:cNvGrpSpPr>
                <a:grpSpLocks/>
              </p:cNvGrpSpPr>
              <p:nvPr/>
            </p:nvGrpSpPr>
            <p:grpSpPr bwMode="auto">
              <a:xfrm>
                <a:off x="1080" y="1440"/>
                <a:ext cx="360" cy="480"/>
                <a:chOff x="1080" y="1440"/>
                <a:chExt cx="360" cy="480"/>
              </a:xfrm>
            </p:grpSpPr>
            <p:sp>
              <p:nvSpPr>
                <p:cNvPr id="107572" name="Rectangle 321"/>
                <p:cNvSpPr>
                  <a:spLocks noChangeArrowheads="1"/>
                </p:cNvSpPr>
                <p:nvPr/>
              </p:nvSpPr>
              <p:spPr bwMode="auto">
                <a:xfrm>
                  <a:off x="1123" y="144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573" name="Rectangle 360"/>
                <p:cNvSpPr>
                  <a:spLocks noChangeArrowheads="1"/>
                </p:cNvSpPr>
                <p:nvPr/>
              </p:nvSpPr>
              <p:spPr bwMode="auto">
                <a:xfrm>
                  <a:off x="1080" y="144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8" name="Group 363"/>
              <p:cNvGrpSpPr>
                <a:grpSpLocks/>
              </p:cNvGrpSpPr>
              <p:nvPr/>
            </p:nvGrpSpPr>
            <p:grpSpPr bwMode="auto">
              <a:xfrm>
                <a:off x="0" y="1920"/>
                <a:ext cx="360" cy="480"/>
                <a:chOff x="0" y="1920"/>
                <a:chExt cx="360" cy="480"/>
              </a:xfrm>
            </p:grpSpPr>
            <p:sp>
              <p:nvSpPr>
                <p:cNvPr id="107570" name="Rectangle 322"/>
                <p:cNvSpPr>
                  <a:spLocks noChangeArrowheads="1"/>
                </p:cNvSpPr>
                <p:nvPr/>
              </p:nvSpPr>
              <p:spPr bwMode="auto">
                <a:xfrm>
                  <a:off x="4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4</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71" name="Rectangle 362"/>
                <p:cNvSpPr>
                  <a:spLocks noChangeArrowheads="1"/>
                </p:cNvSpPr>
                <p:nvPr/>
              </p:nvSpPr>
              <p:spPr bwMode="auto">
                <a:xfrm>
                  <a:off x="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49" name="Group 365"/>
              <p:cNvGrpSpPr>
                <a:grpSpLocks/>
              </p:cNvGrpSpPr>
              <p:nvPr/>
            </p:nvGrpSpPr>
            <p:grpSpPr bwMode="auto">
              <a:xfrm>
                <a:off x="360" y="1920"/>
                <a:ext cx="360" cy="480"/>
                <a:chOff x="360" y="1920"/>
                <a:chExt cx="360" cy="480"/>
              </a:xfrm>
            </p:grpSpPr>
            <p:sp>
              <p:nvSpPr>
                <p:cNvPr id="107568" name="Rectangle 323"/>
                <p:cNvSpPr>
                  <a:spLocks noChangeArrowheads="1"/>
                </p:cNvSpPr>
                <p:nvPr/>
              </p:nvSpPr>
              <p:spPr bwMode="auto">
                <a:xfrm>
                  <a:off x="40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69" name="Rectangle 364"/>
                <p:cNvSpPr>
                  <a:spLocks noChangeArrowheads="1"/>
                </p:cNvSpPr>
                <p:nvPr/>
              </p:nvSpPr>
              <p:spPr bwMode="auto">
                <a:xfrm>
                  <a:off x="36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0" name="Group 367"/>
              <p:cNvGrpSpPr>
                <a:grpSpLocks/>
              </p:cNvGrpSpPr>
              <p:nvPr/>
            </p:nvGrpSpPr>
            <p:grpSpPr bwMode="auto">
              <a:xfrm>
                <a:off x="720" y="1920"/>
                <a:ext cx="360" cy="480"/>
                <a:chOff x="720" y="1920"/>
                <a:chExt cx="360" cy="480"/>
              </a:xfrm>
            </p:grpSpPr>
            <p:sp>
              <p:nvSpPr>
                <p:cNvPr id="107566" name="Rectangle 324"/>
                <p:cNvSpPr>
                  <a:spLocks noChangeArrowheads="1"/>
                </p:cNvSpPr>
                <p:nvPr/>
              </p:nvSpPr>
              <p:spPr bwMode="auto">
                <a:xfrm>
                  <a:off x="76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67" name="Rectangle 366"/>
                <p:cNvSpPr>
                  <a:spLocks noChangeArrowheads="1"/>
                </p:cNvSpPr>
                <p:nvPr/>
              </p:nvSpPr>
              <p:spPr bwMode="auto">
                <a:xfrm>
                  <a:off x="72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1" name="Group 369"/>
              <p:cNvGrpSpPr>
                <a:grpSpLocks/>
              </p:cNvGrpSpPr>
              <p:nvPr/>
            </p:nvGrpSpPr>
            <p:grpSpPr bwMode="auto">
              <a:xfrm>
                <a:off x="1080" y="1920"/>
                <a:ext cx="360" cy="480"/>
                <a:chOff x="1080" y="1920"/>
                <a:chExt cx="360" cy="480"/>
              </a:xfrm>
            </p:grpSpPr>
            <p:sp>
              <p:nvSpPr>
                <p:cNvPr id="107564" name="Rectangle 325"/>
                <p:cNvSpPr>
                  <a:spLocks noChangeArrowheads="1"/>
                </p:cNvSpPr>
                <p:nvPr/>
              </p:nvSpPr>
              <p:spPr bwMode="auto">
                <a:xfrm>
                  <a:off x="1123" y="192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65" name="Rectangle 368"/>
                <p:cNvSpPr>
                  <a:spLocks noChangeArrowheads="1"/>
                </p:cNvSpPr>
                <p:nvPr/>
              </p:nvSpPr>
              <p:spPr bwMode="auto">
                <a:xfrm>
                  <a:off x="1080" y="192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2" name="Group 371"/>
              <p:cNvGrpSpPr>
                <a:grpSpLocks/>
              </p:cNvGrpSpPr>
              <p:nvPr/>
            </p:nvGrpSpPr>
            <p:grpSpPr bwMode="auto">
              <a:xfrm>
                <a:off x="0" y="2400"/>
                <a:ext cx="360" cy="480"/>
                <a:chOff x="0" y="2400"/>
                <a:chExt cx="360" cy="480"/>
              </a:xfrm>
            </p:grpSpPr>
            <p:sp>
              <p:nvSpPr>
                <p:cNvPr id="107562" name="Rectangle 326"/>
                <p:cNvSpPr>
                  <a:spLocks noChangeArrowheads="1"/>
                </p:cNvSpPr>
                <p:nvPr/>
              </p:nvSpPr>
              <p:spPr bwMode="auto">
                <a:xfrm>
                  <a:off x="4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5</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07563" name="Rectangle 370"/>
                <p:cNvSpPr>
                  <a:spLocks noChangeArrowheads="1"/>
                </p:cNvSpPr>
                <p:nvPr/>
              </p:nvSpPr>
              <p:spPr bwMode="auto">
                <a:xfrm>
                  <a:off x="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3" name="Group 373"/>
              <p:cNvGrpSpPr>
                <a:grpSpLocks/>
              </p:cNvGrpSpPr>
              <p:nvPr/>
            </p:nvGrpSpPr>
            <p:grpSpPr bwMode="auto">
              <a:xfrm>
                <a:off x="360" y="2400"/>
                <a:ext cx="360" cy="480"/>
                <a:chOff x="360" y="2400"/>
                <a:chExt cx="360" cy="480"/>
              </a:xfrm>
            </p:grpSpPr>
            <p:sp>
              <p:nvSpPr>
                <p:cNvPr id="107560" name="Rectangle 327"/>
                <p:cNvSpPr>
                  <a:spLocks noChangeArrowheads="1"/>
                </p:cNvSpPr>
                <p:nvPr/>
              </p:nvSpPr>
              <p:spPr bwMode="auto">
                <a:xfrm>
                  <a:off x="40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07561" name="Rectangle 372"/>
                <p:cNvSpPr>
                  <a:spLocks noChangeArrowheads="1"/>
                </p:cNvSpPr>
                <p:nvPr/>
              </p:nvSpPr>
              <p:spPr bwMode="auto">
                <a:xfrm>
                  <a:off x="36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4" name="Group 375"/>
              <p:cNvGrpSpPr>
                <a:grpSpLocks/>
              </p:cNvGrpSpPr>
              <p:nvPr/>
            </p:nvGrpSpPr>
            <p:grpSpPr bwMode="auto">
              <a:xfrm>
                <a:off x="720" y="2400"/>
                <a:ext cx="360" cy="480"/>
                <a:chOff x="720" y="2400"/>
                <a:chExt cx="360" cy="480"/>
              </a:xfrm>
            </p:grpSpPr>
            <p:sp>
              <p:nvSpPr>
                <p:cNvPr id="107558" name="Rectangle 328"/>
                <p:cNvSpPr>
                  <a:spLocks noChangeArrowheads="1"/>
                </p:cNvSpPr>
                <p:nvPr/>
              </p:nvSpPr>
              <p:spPr bwMode="auto">
                <a:xfrm>
                  <a:off x="76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07559" name="Rectangle 374"/>
                <p:cNvSpPr>
                  <a:spLocks noChangeArrowheads="1"/>
                </p:cNvSpPr>
                <p:nvPr/>
              </p:nvSpPr>
              <p:spPr bwMode="auto">
                <a:xfrm>
                  <a:off x="72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07555" name="Group 377"/>
              <p:cNvGrpSpPr>
                <a:grpSpLocks/>
              </p:cNvGrpSpPr>
              <p:nvPr/>
            </p:nvGrpSpPr>
            <p:grpSpPr bwMode="auto">
              <a:xfrm>
                <a:off x="1080" y="2400"/>
                <a:ext cx="360" cy="480"/>
                <a:chOff x="1080" y="2400"/>
                <a:chExt cx="360" cy="480"/>
              </a:xfrm>
            </p:grpSpPr>
            <p:sp>
              <p:nvSpPr>
                <p:cNvPr id="107556" name="Rectangle 329"/>
                <p:cNvSpPr>
                  <a:spLocks noChangeArrowheads="1"/>
                </p:cNvSpPr>
                <p:nvPr/>
              </p:nvSpPr>
              <p:spPr bwMode="auto">
                <a:xfrm>
                  <a:off x="1123" y="2400"/>
                  <a:ext cx="2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07557" name="Rectangle 376"/>
                <p:cNvSpPr>
                  <a:spLocks noChangeArrowheads="1"/>
                </p:cNvSpPr>
                <p:nvPr/>
              </p:nvSpPr>
              <p:spPr bwMode="auto">
                <a:xfrm>
                  <a:off x="1080" y="2400"/>
                  <a:ext cx="36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107531" name="Rectangle 379"/>
            <p:cNvSpPr>
              <a:spLocks noChangeArrowheads="1"/>
            </p:cNvSpPr>
            <p:nvPr/>
          </p:nvSpPr>
          <p:spPr bwMode="auto">
            <a:xfrm>
              <a:off x="-3" y="-3"/>
              <a:ext cx="1446" cy="288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07528" name="Text Box 381"/>
          <p:cNvSpPr txBox="1">
            <a:spLocks noChangeArrowheads="1"/>
          </p:cNvSpPr>
          <p:nvPr/>
        </p:nvSpPr>
        <p:spPr bwMode="auto">
          <a:xfrm>
            <a:off x="4748213" y="2478088"/>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a:latin typeface="宋体" panose="02010600030101010101" pitchFamily="2" charset="-122"/>
              </a:rPr>
              <a:t>表</a:t>
            </a:r>
            <a:r>
              <a:rPr lang="en-US" altLang="zh-CN" sz="2400" b="0">
                <a:latin typeface="宋体" panose="02010600030101010101" pitchFamily="2" charset="-122"/>
              </a:rPr>
              <a:t>7</a:t>
            </a:r>
          </a:p>
        </p:txBody>
      </p:sp>
      <p:sp>
        <p:nvSpPr>
          <p:cNvPr id="107529" name="Rectangle 386"/>
          <p:cNvSpPr>
            <a:spLocks noChangeArrowheads="1"/>
          </p:cNvSpPr>
          <p:nvPr/>
        </p:nvSpPr>
        <p:spPr bwMode="auto">
          <a:xfrm>
            <a:off x="3309077" y="1108435"/>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rgbClr val="2E08CE"/>
                </a:solidFill>
                <a:latin typeface="Times New Roman" panose="02020603050405020304" pitchFamily="18" charset="0"/>
                <a:ea typeface="华文新魏" panose="02010800040101010101" pitchFamily="2" charset="-122"/>
              </a:rPr>
              <a:t>决策表约简</a:t>
            </a:r>
          </a:p>
        </p:txBody>
      </p:sp>
    </p:spTree>
    <p:extLst>
      <p:ext uri="{BB962C8B-B14F-4D97-AF65-F5344CB8AC3E}">
        <p14:creationId xmlns:p14="http://schemas.microsoft.com/office/powerpoint/2010/main" val="1399219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A886AD0-E8D3-47EF-88F0-77E1FD32635A}" type="datetime1">
              <a:rPr lang="zh-CN" altLang="en-US"/>
              <a:pPr>
                <a:defRPr/>
              </a:pPr>
              <a:t>2017/10/23</a:t>
            </a:fld>
            <a:endParaRPr lang="en-US" altLang="zh-CN"/>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440585-5799-43FE-A3FF-DDE6851403AE}" type="slidenum">
              <a:rPr lang="en-US" altLang="zh-CN" sz="1000" smtClean="0"/>
              <a:pPr>
                <a:spcBef>
                  <a:spcPct val="0"/>
                </a:spcBef>
                <a:buClrTx/>
                <a:buSzTx/>
                <a:buFontTx/>
                <a:buNone/>
              </a:pPr>
              <a:t>151</a:t>
            </a:fld>
            <a:endParaRPr lang="en-US" altLang="zh-CN" sz="1000" smtClean="0"/>
          </a:p>
        </p:txBody>
      </p:sp>
      <p:sp>
        <p:nvSpPr>
          <p:cNvPr id="109572" name="Rectangle 2"/>
          <p:cNvSpPr>
            <a:spLocks noGrp="1" noChangeArrowheads="1"/>
          </p:cNvSpPr>
          <p:nvPr>
            <p:ph type="title"/>
          </p:nvPr>
        </p:nvSpPr>
        <p:spPr>
          <a:xfrm>
            <a:off x="611560" y="1124744"/>
            <a:ext cx="7772400" cy="606896"/>
          </a:xfrm>
        </p:spPr>
        <p:txBody>
          <a:bodyPr/>
          <a:lstStyle/>
          <a:p>
            <a:pPr algn="ctr" eaLnBrk="1" hangingPunct="1"/>
            <a:r>
              <a:rPr lang="zh-CN" altLang="en-US" sz="3600" dirty="0" smtClean="0">
                <a:solidFill>
                  <a:srgbClr val="2E08CE"/>
                </a:solidFill>
                <a:ea typeface="华文新魏" panose="02010800040101010101" pitchFamily="2" charset="-122"/>
              </a:rPr>
              <a:t>求最优或次优约简</a:t>
            </a:r>
          </a:p>
        </p:txBody>
      </p:sp>
      <p:sp>
        <p:nvSpPr>
          <p:cNvPr id="109573" name="Text Box 4"/>
          <p:cNvSpPr txBox="1">
            <a:spLocks noChangeArrowheads="1"/>
          </p:cNvSpPr>
          <p:nvPr/>
        </p:nvSpPr>
        <p:spPr bwMode="auto">
          <a:xfrm>
            <a:off x="395536" y="2132856"/>
            <a:ext cx="842493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Times New Roman" panose="02020603050405020304" pitchFamily="18" charset="0"/>
              </a:rPr>
              <a:t>所有约简的计算是</a:t>
            </a:r>
            <a:r>
              <a:rPr lang="en-US" altLang="zh-CN" sz="2400" b="0" dirty="0">
                <a:latin typeface="宋体" panose="02010600030101010101" pitchFamily="2" charset="-122"/>
              </a:rPr>
              <a:t>NP-hard</a:t>
            </a:r>
            <a:r>
              <a:rPr lang="zh-CN" altLang="en-US" sz="2400" b="0" dirty="0">
                <a:latin typeface="Times New Roman" panose="02020603050405020304" pitchFamily="18" charset="0"/>
              </a:rPr>
              <a:t>问题，因此运用启发信息来简化计算以找出最优或次优约简是必要的。</a:t>
            </a:r>
            <a:r>
              <a:rPr lang="zh-CN" altLang="en-US" sz="2400" b="0" dirty="0">
                <a:latin typeface="宋体" panose="02010600030101010101" pitchFamily="2" charset="-122"/>
              </a:rPr>
              <a:t>   </a:t>
            </a:r>
          </a:p>
          <a:p>
            <a:pPr eaLnBrk="1" hangingPunct="1">
              <a:spcBef>
                <a:spcPct val="50000"/>
              </a:spcBef>
              <a:buClrTx/>
              <a:buSzTx/>
              <a:buFont typeface="Wingdings" panose="05000000000000000000" pitchFamily="2" charset="2"/>
              <a:buNone/>
            </a:pPr>
            <a:r>
              <a:rPr lang="zh-CN" altLang="en-US" sz="2400" b="0" dirty="0">
                <a:latin typeface="宋体" panose="02010600030101010101" pitchFamily="2" charset="-122"/>
              </a:rPr>
              <a:t>   现在在求最优或次优约简的算法一般都使用核作为计算约简的出发点，计算一个最好的或者用户指定的最小约简。算法将属性的重要性作为启发规则，按照属性的重要度从大到小逐个加入属性，直到该集合是一个约简为止。	</a:t>
            </a:r>
          </a:p>
          <a:p>
            <a:pPr eaLnBrk="1" hangingPunct="1">
              <a:spcBef>
                <a:spcPct val="50000"/>
              </a:spcBef>
              <a:buClrTx/>
              <a:buSzTx/>
              <a:buFont typeface="Wingdings" panose="05000000000000000000" pitchFamily="2" charset="2"/>
              <a:buNone/>
            </a:pPr>
            <a:r>
              <a:rPr lang="zh-CN" altLang="en-US" sz="2400" b="0" dirty="0">
                <a:latin typeface="宋体" panose="02010600030101010101" pitchFamily="2" charset="-122"/>
              </a:rPr>
              <a:t>	  </a:t>
            </a:r>
          </a:p>
        </p:txBody>
      </p:sp>
    </p:spTree>
    <p:extLst>
      <p:ext uri="{BB962C8B-B14F-4D97-AF65-F5344CB8AC3E}">
        <p14:creationId xmlns:p14="http://schemas.microsoft.com/office/powerpoint/2010/main" val="255222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日期占位符 3"/>
          <p:cNvSpPr>
            <a:spLocks noGrp="1"/>
          </p:cNvSpPr>
          <p:nvPr>
            <p:ph type="dt" sz="quarter" idx="10"/>
          </p:nvPr>
        </p:nvSpPr>
        <p:spPr/>
        <p:txBody>
          <a:bodyPr/>
          <a:lstStyle/>
          <a:p>
            <a:pPr>
              <a:defRPr/>
            </a:pPr>
            <a:fld id="{5C51241A-751E-4147-A314-687747041380}" type="datetime1">
              <a:rPr lang="zh-CN" altLang="en-US"/>
              <a:pPr>
                <a:defRPr/>
              </a:pPr>
              <a:t>2017/10/23</a:t>
            </a:fld>
            <a:endParaRPr lang="en-US" altLang="zh-CN"/>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8FA8C0-EB3E-4E72-8F47-B98494A5E302}" type="slidenum">
              <a:rPr lang="en-US" altLang="zh-CN" sz="1000" smtClean="0"/>
              <a:pPr>
                <a:spcBef>
                  <a:spcPct val="0"/>
                </a:spcBef>
                <a:buClrTx/>
                <a:buSzTx/>
                <a:buFontTx/>
                <a:buNone/>
              </a:pPr>
              <a:t>152</a:t>
            </a:fld>
            <a:endParaRPr lang="en-US" altLang="zh-CN" sz="1000" smtClean="0"/>
          </a:p>
        </p:txBody>
      </p:sp>
      <p:sp>
        <p:nvSpPr>
          <p:cNvPr id="111620" name="Rectangle 2"/>
          <p:cNvSpPr>
            <a:spLocks noGrp="1" noChangeArrowheads="1"/>
          </p:cNvSpPr>
          <p:nvPr>
            <p:ph type="title"/>
          </p:nvPr>
        </p:nvSpPr>
        <p:spPr>
          <a:xfrm>
            <a:off x="685799" y="1012278"/>
            <a:ext cx="7772400" cy="606896"/>
          </a:xfrm>
        </p:spPr>
        <p:txBody>
          <a:bodyPr/>
          <a:lstStyle/>
          <a:p>
            <a:pPr algn="ctr" eaLnBrk="1" hangingPunct="1"/>
            <a:r>
              <a:rPr lang="zh-CN" altLang="en-US" sz="3600" dirty="0" smtClean="0">
                <a:solidFill>
                  <a:srgbClr val="2E08CE"/>
                </a:solidFill>
                <a:ea typeface="华文新魏" panose="02010800040101010101" pitchFamily="2" charset="-122"/>
              </a:rPr>
              <a:t>行的约简</a:t>
            </a:r>
          </a:p>
        </p:txBody>
      </p:sp>
      <p:sp>
        <p:nvSpPr>
          <p:cNvPr id="111621" name="Rectangle 3"/>
          <p:cNvSpPr>
            <a:spLocks noGrp="1" noChangeArrowheads="1"/>
          </p:cNvSpPr>
          <p:nvPr>
            <p:ph type="body" idx="1"/>
          </p:nvPr>
        </p:nvSpPr>
        <p:spPr>
          <a:xfrm>
            <a:off x="381801" y="2051008"/>
            <a:ext cx="8380397" cy="829042"/>
          </a:xfrm>
        </p:spPr>
        <p:txBody>
          <a:bodyPr/>
          <a:lstStyle/>
          <a:p>
            <a:pPr algn="just" eaLnBrk="1" hangingPunct="1">
              <a:lnSpc>
                <a:spcPct val="90000"/>
              </a:lnSpc>
              <a:buFont typeface="Wingdings" panose="05000000000000000000" pitchFamily="2" charset="2"/>
              <a:buNone/>
            </a:pPr>
            <a:r>
              <a:rPr lang="en-US" altLang="zh-CN" sz="2100" dirty="0" smtClean="0"/>
              <a:t>	</a:t>
            </a:r>
            <a:r>
              <a:rPr lang="zh-CN" altLang="en-US" sz="2100" dirty="0" smtClean="0"/>
              <a:t>对决策表中的重复的行要删除，因为它们的条件属性和决策属性都相同，都表示同一条决策规则。另外，决策规则的列表顺序不是本质性的，所以表</a:t>
            </a:r>
            <a:r>
              <a:rPr lang="en-US" altLang="zh-CN" sz="2100" dirty="0" smtClean="0"/>
              <a:t>6</a:t>
            </a:r>
            <a:r>
              <a:rPr lang="zh-CN" altLang="en-US" sz="2100" dirty="0" smtClean="0"/>
              <a:t>、表</a:t>
            </a:r>
            <a:r>
              <a:rPr lang="en-US" altLang="zh-CN" sz="2100" dirty="0" smtClean="0"/>
              <a:t>7</a:t>
            </a:r>
            <a:r>
              <a:rPr lang="zh-CN" altLang="en-US" sz="2100" dirty="0" smtClean="0"/>
              <a:t>都可进行约简，如表</a:t>
            </a:r>
            <a:r>
              <a:rPr lang="en-US" altLang="zh-CN" sz="2100" dirty="0" smtClean="0"/>
              <a:t>6</a:t>
            </a:r>
            <a:r>
              <a:rPr lang="zh-CN" altLang="en-US" sz="2100" dirty="0" smtClean="0"/>
              <a:t>可简化为下表：</a:t>
            </a:r>
            <a:endParaRPr lang="zh-CN" altLang="en-US" dirty="0" smtClean="0"/>
          </a:p>
        </p:txBody>
      </p:sp>
      <p:grpSp>
        <p:nvGrpSpPr>
          <p:cNvPr id="111622" name="Group 67"/>
          <p:cNvGrpSpPr>
            <a:grpSpLocks/>
          </p:cNvGrpSpPr>
          <p:nvPr/>
        </p:nvGrpSpPr>
        <p:grpSpPr bwMode="auto">
          <a:xfrm>
            <a:off x="2286000" y="3486150"/>
            <a:ext cx="4572000" cy="2362200"/>
            <a:chOff x="-3" y="-3"/>
            <a:chExt cx="1622" cy="2306"/>
          </a:xfrm>
        </p:grpSpPr>
        <p:grpSp>
          <p:nvGrpSpPr>
            <p:cNvPr id="111624" name="Group 65"/>
            <p:cNvGrpSpPr>
              <a:grpSpLocks/>
            </p:cNvGrpSpPr>
            <p:nvPr/>
          </p:nvGrpSpPr>
          <p:grpSpPr bwMode="auto">
            <a:xfrm>
              <a:off x="0" y="0"/>
              <a:ext cx="1616" cy="2300"/>
              <a:chOff x="0" y="0"/>
              <a:chExt cx="1616" cy="2300"/>
            </a:xfrm>
          </p:grpSpPr>
          <p:grpSp>
            <p:nvGrpSpPr>
              <p:cNvPr id="111626" name="Group 26"/>
              <p:cNvGrpSpPr>
                <a:grpSpLocks/>
              </p:cNvGrpSpPr>
              <p:nvPr/>
            </p:nvGrpSpPr>
            <p:grpSpPr bwMode="auto">
              <a:xfrm>
                <a:off x="0" y="0"/>
                <a:ext cx="404" cy="460"/>
                <a:chOff x="0" y="0"/>
                <a:chExt cx="404" cy="460"/>
              </a:xfrm>
            </p:grpSpPr>
            <p:sp>
              <p:nvSpPr>
                <p:cNvPr id="111684" name="Rectangle 5"/>
                <p:cNvSpPr>
                  <a:spLocks noChangeArrowheads="1"/>
                </p:cNvSpPr>
                <p:nvPr/>
              </p:nvSpPr>
              <p:spPr bwMode="auto">
                <a:xfrm>
                  <a:off x="43" y="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85" name="Rectangle 25"/>
                <p:cNvSpPr>
                  <a:spLocks noChangeArrowheads="1"/>
                </p:cNvSpPr>
                <p:nvPr/>
              </p:nvSpPr>
              <p:spPr bwMode="auto">
                <a:xfrm>
                  <a:off x="0" y="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27" name="Group 28"/>
              <p:cNvGrpSpPr>
                <a:grpSpLocks/>
              </p:cNvGrpSpPr>
              <p:nvPr/>
            </p:nvGrpSpPr>
            <p:grpSpPr bwMode="auto">
              <a:xfrm>
                <a:off x="404" y="0"/>
                <a:ext cx="404" cy="460"/>
                <a:chOff x="404" y="0"/>
                <a:chExt cx="404" cy="460"/>
              </a:xfrm>
            </p:grpSpPr>
            <p:sp>
              <p:nvSpPr>
                <p:cNvPr id="111682" name="Rectangle 6"/>
                <p:cNvSpPr>
                  <a:spLocks noChangeArrowheads="1"/>
                </p:cNvSpPr>
                <p:nvPr/>
              </p:nvSpPr>
              <p:spPr bwMode="auto">
                <a:xfrm>
                  <a:off x="447" y="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a</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83" name="Rectangle 27"/>
                <p:cNvSpPr>
                  <a:spLocks noChangeArrowheads="1"/>
                </p:cNvSpPr>
                <p:nvPr/>
              </p:nvSpPr>
              <p:spPr bwMode="auto">
                <a:xfrm>
                  <a:off x="404" y="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28" name="Group 30"/>
              <p:cNvGrpSpPr>
                <a:grpSpLocks/>
              </p:cNvGrpSpPr>
              <p:nvPr/>
            </p:nvGrpSpPr>
            <p:grpSpPr bwMode="auto">
              <a:xfrm>
                <a:off x="808" y="0"/>
                <a:ext cx="404" cy="460"/>
                <a:chOff x="808" y="0"/>
                <a:chExt cx="404" cy="460"/>
              </a:xfrm>
            </p:grpSpPr>
            <p:sp>
              <p:nvSpPr>
                <p:cNvPr id="111680" name="Rectangle 7"/>
                <p:cNvSpPr>
                  <a:spLocks noChangeArrowheads="1"/>
                </p:cNvSpPr>
                <p:nvPr/>
              </p:nvSpPr>
              <p:spPr bwMode="auto">
                <a:xfrm>
                  <a:off x="851" y="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c</a:t>
                  </a:r>
                </a:p>
                <a:p>
                  <a:pPr algn="ctr">
                    <a:spcBef>
                      <a:spcPct val="0"/>
                    </a:spcBef>
                    <a:buClrTx/>
                    <a:buSzTx/>
                    <a:buFontTx/>
                    <a:buNone/>
                  </a:pPr>
                  <a:endParaRPr lang="en-US" altLang="zh-CN" sz="2000" b="0">
                    <a:latin typeface="Times New Roman" panose="02020603050405020304" pitchFamily="18" charset="0"/>
                  </a:endParaRPr>
                </a:p>
              </p:txBody>
            </p:sp>
            <p:sp>
              <p:nvSpPr>
                <p:cNvPr id="111681" name="Rectangle 29"/>
                <p:cNvSpPr>
                  <a:spLocks noChangeArrowheads="1"/>
                </p:cNvSpPr>
                <p:nvPr/>
              </p:nvSpPr>
              <p:spPr bwMode="auto">
                <a:xfrm>
                  <a:off x="808" y="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29" name="Group 32"/>
              <p:cNvGrpSpPr>
                <a:grpSpLocks/>
              </p:cNvGrpSpPr>
              <p:nvPr/>
            </p:nvGrpSpPr>
            <p:grpSpPr bwMode="auto">
              <a:xfrm>
                <a:off x="1212" y="0"/>
                <a:ext cx="404" cy="460"/>
                <a:chOff x="1212" y="0"/>
                <a:chExt cx="404" cy="460"/>
              </a:xfrm>
            </p:grpSpPr>
            <p:sp>
              <p:nvSpPr>
                <p:cNvPr id="111678" name="Rectangle 8"/>
                <p:cNvSpPr>
                  <a:spLocks noChangeArrowheads="1"/>
                </p:cNvSpPr>
                <p:nvPr/>
              </p:nvSpPr>
              <p:spPr bwMode="auto">
                <a:xfrm>
                  <a:off x="1255" y="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e</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79" name="Rectangle 31"/>
                <p:cNvSpPr>
                  <a:spLocks noChangeArrowheads="1"/>
                </p:cNvSpPr>
                <p:nvPr/>
              </p:nvSpPr>
              <p:spPr bwMode="auto">
                <a:xfrm>
                  <a:off x="1212" y="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0" name="Group 34"/>
              <p:cNvGrpSpPr>
                <a:grpSpLocks/>
              </p:cNvGrpSpPr>
              <p:nvPr/>
            </p:nvGrpSpPr>
            <p:grpSpPr bwMode="auto">
              <a:xfrm>
                <a:off x="0" y="460"/>
                <a:ext cx="404" cy="460"/>
                <a:chOff x="0" y="460"/>
                <a:chExt cx="404" cy="460"/>
              </a:xfrm>
            </p:grpSpPr>
            <p:sp>
              <p:nvSpPr>
                <p:cNvPr id="111676" name="Rectangle 9"/>
                <p:cNvSpPr>
                  <a:spLocks noChangeArrowheads="1"/>
                </p:cNvSpPr>
                <p:nvPr/>
              </p:nvSpPr>
              <p:spPr bwMode="auto">
                <a:xfrm>
                  <a:off x="43" y="46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1</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77" name="Rectangle 33"/>
                <p:cNvSpPr>
                  <a:spLocks noChangeArrowheads="1"/>
                </p:cNvSpPr>
                <p:nvPr/>
              </p:nvSpPr>
              <p:spPr bwMode="auto">
                <a:xfrm>
                  <a:off x="0" y="46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1" name="Group 36"/>
              <p:cNvGrpSpPr>
                <a:grpSpLocks/>
              </p:cNvGrpSpPr>
              <p:nvPr/>
            </p:nvGrpSpPr>
            <p:grpSpPr bwMode="auto">
              <a:xfrm>
                <a:off x="404" y="460"/>
                <a:ext cx="404" cy="460"/>
                <a:chOff x="404" y="460"/>
                <a:chExt cx="404" cy="460"/>
              </a:xfrm>
            </p:grpSpPr>
            <p:sp>
              <p:nvSpPr>
                <p:cNvPr id="111674" name="Rectangle 10"/>
                <p:cNvSpPr>
                  <a:spLocks noChangeArrowheads="1"/>
                </p:cNvSpPr>
                <p:nvPr/>
              </p:nvSpPr>
              <p:spPr bwMode="auto">
                <a:xfrm>
                  <a:off x="447" y="46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11675" name="Rectangle 35"/>
                <p:cNvSpPr>
                  <a:spLocks noChangeArrowheads="1"/>
                </p:cNvSpPr>
                <p:nvPr/>
              </p:nvSpPr>
              <p:spPr bwMode="auto">
                <a:xfrm>
                  <a:off x="404" y="46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2" name="Group 38"/>
              <p:cNvGrpSpPr>
                <a:grpSpLocks/>
              </p:cNvGrpSpPr>
              <p:nvPr/>
            </p:nvGrpSpPr>
            <p:grpSpPr bwMode="auto">
              <a:xfrm>
                <a:off x="808" y="460"/>
                <a:ext cx="404" cy="460"/>
                <a:chOff x="808" y="460"/>
                <a:chExt cx="404" cy="460"/>
              </a:xfrm>
            </p:grpSpPr>
            <p:sp>
              <p:nvSpPr>
                <p:cNvPr id="111672" name="Rectangle 11"/>
                <p:cNvSpPr>
                  <a:spLocks noChangeArrowheads="1"/>
                </p:cNvSpPr>
                <p:nvPr/>
              </p:nvSpPr>
              <p:spPr bwMode="auto">
                <a:xfrm>
                  <a:off x="851" y="46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11673" name="Rectangle 37"/>
                <p:cNvSpPr>
                  <a:spLocks noChangeArrowheads="1"/>
                </p:cNvSpPr>
                <p:nvPr/>
              </p:nvSpPr>
              <p:spPr bwMode="auto">
                <a:xfrm>
                  <a:off x="808" y="46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3" name="Group 40"/>
              <p:cNvGrpSpPr>
                <a:grpSpLocks/>
              </p:cNvGrpSpPr>
              <p:nvPr/>
            </p:nvGrpSpPr>
            <p:grpSpPr bwMode="auto">
              <a:xfrm>
                <a:off x="1212" y="460"/>
                <a:ext cx="404" cy="460"/>
                <a:chOff x="1212" y="460"/>
                <a:chExt cx="404" cy="460"/>
              </a:xfrm>
            </p:grpSpPr>
            <p:sp>
              <p:nvSpPr>
                <p:cNvPr id="111670" name="Rectangle 12"/>
                <p:cNvSpPr>
                  <a:spLocks noChangeArrowheads="1"/>
                </p:cNvSpPr>
                <p:nvPr/>
              </p:nvSpPr>
              <p:spPr bwMode="auto">
                <a:xfrm>
                  <a:off x="1255" y="46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11671" name="Rectangle 39"/>
                <p:cNvSpPr>
                  <a:spLocks noChangeArrowheads="1"/>
                </p:cNvSpPr>
                <p:nvPr/>
              </p:nvSpPr>
              <p:spPr bwMode="auto">
                <a:xfrm>
                  <a:off x="1212" y="46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4" name="Group 42"/>
              <p:cNvGrpSpPr>
                <a:grpSpLocks/>
              </p:cNvGrpSpPr>
              <p:nvPr/>
            </p:nvGrpSpPr>
            <p:grpSpPr bwMode="auto">
              <a:xfrm>
                <a:off x="0" y="920"/>
                <a:ext cx="404" cy="460"/>
                <a:chOff x="0" y="920"/>
                <a:chExt cx="404" cy="460"/>
              </a:xfrm>
            </p:grpSpPr>
            <p:sp>
              <p:nvSpPr>
                <p:cNvPr id="111668" name="Rectangle 13"/>
                <p:cNvSpPr>
                  <a:spLocks noChangeArrowheads="1"/>
                </p:cNvSpPr>
                <p:nvPr/>
              </p:nvSpPr>
              <p:spPr bwMode="auto">
                <a:xfrm>
                  <a:off x="43" y="92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2</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69" name="Rectangle 41"/>
                <p:cNvSpPr>
                  <a:spLocks noChangeArrowheads="1"/>
                </p:cNvSpPr>
                <p:nvPr/>
              </p:nvSpPr>
              <p:spPr bwMode="auto">
                <a:xfrm>
                  <a:off x="0" y="92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5" name="Group 44"/>
              <p:cNvGrpSpPr>
                <a:grpSpLocks/>
              </p:cNvGrpSpPr>
              <p:nvPr/>
            </p:nvGrpSpPr>
            <p:grpSpPr bwMode="auto">
              <a:xfrm>
                <a:off x="404" y="920"/>
                <a:ext cx="404" cy="460"/>
                <a:chOff x="404" y="920"/>
                <a:chExt cx="404" cy="460"/>
              </a:xfrm>
            </p:grpSpPr>
            <p:sp>
              <p:nvSpPr>
                <p:cNvPr id="111666" name="Rectangle 14"/>
                <p:cNvSpPr>
                  <a:spLocks noChangeArrowheads="1"/>
                </p:cNvSpPr>
                <p:nvPr/>
              </p:nvSpPr>
              <p:spPr bwMode="auto">
                <a:xfrm>
                  <a:off x="447" y="92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11667" name="Rectangle 43"/>
                <p:cNvSpPr>
                  <a:spLocks noChangeArrowheads="1"/>
                </p:cNvSpPr>
                <p:nvPr/>
              </p:nvSpPr>
              <p:spPr bwMode="auto">
                <a:xfrm>
                  <a:off x="404" y="92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6" name="Group 46"/>
              <p:cNvGrpSpPr>
                <a:grpSpLocks/>
              </p:cNvGrpSpPr>
              <p:nvPr/>
            </p:nvGrpSpPr>
            <p:grpSpPr bwMode="auto">
              <a:xfrm>
                <a:off x="808" y="920"/>
                <a:ext cx="404" cy="460"/>
                <a:chOff x="808" y="920"/>
                <a:chExt cx="404" cy="460"/>
              </a:xfrm>
            </p:grpSpPr>
            <p:sp>
              <p:nvSpPr>
                <p:cNvPr id="111664" name="Rectangle 15"/>
                <p:cNvSpPr>
                  <a:spLocks noChangeArrowheads="1"/>
                </p:cNvSpPr>
                <p:nvPr/>
              </p:nvSpPr>
              <p:spPr bwMode="auto">
                <a:xfrm>
                  <a:off x="851" y="92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11665" name="Rectangle 45"/>
                <p:cNvSpPr>
                  <a:spLocks noChangeArrowheads="1"/>
                </p:cNvSpPr>
                <p:nvPr/>
              </p:nvSpPr>
              <p:spPr bwMode="auto">
                <a:xfrm>
                  <a:off x="808" y="92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7" name="Group 48"/>
              <p:cNvGrpSpPr>
                <a:grpSpLocks/>
              </p:cNvGrpSpPr>
              <p:nvPr/>
            </p:nvGrpSpPr>
            <p:grpSpPr bwMode="auto">
              <a:xfrm>
                <a:off x="1212" y="920"/>
                <a:ext cx="404" cy="460"/>
                <a:chOff x="1212" y="920"/>
                <a:chExt cx="404" cy="460"/>
              </a:xfrm>
            </p:grpSpPr>
            <p:sp>
              <p:nvSpPr>
                <p:cNvPr id="111662" name="Rectangle 16"/>
                <p:cNvSpPr>
                  <a:spLocks noChangeArrowheads="1"/>
                </p:cNvSpPr>
                <p:nvPr/>
              </p:nvSpPr>
              <p:spPr bwMode="auto">
                <a:xfrm>
                  <a:off x="1255" y="92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a:t>
                  </a:r>
                </a:p>
                <a:p>
                  <a:pPr algn="ctr">
                    <a:spcBef>
                      <a:spcPct val="0"/>
                    </a:spcBef>
                    <a:buClrTx/>
                    <a:buSzTx/>
                    <a:buFontTx/>
                    <a:buNone/>
                  </a:pPr>
                  <a:endParaRPr lang="en-US" altLang="zh-CN" sz="2000" b="0">
                    <a:latin typeface="Times New Roman" panose="02020603050405020304" pitchFamily="18" charset="0"/>
                  </a:endParaRPr>
                </a:p>
              </p:txBody>
            </p:sp>
            <p:sp>
              <p:nvSpPr>
                <p:cNvPr id="111663" name="Rectangle 47"/>
                <p:cNvSpPr>
                  <a:spLocks noChangeArrowheads="1"/>
                </p:cNvSpPr>
                <p:nvPr/>
              </p:nvSpPr>
              <p:spPr bwMode="auto">
                <a:xfrm>
                  <a:off x="1212" y="92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8" name="Group 50"/>
              <p:cNvGrpSpPr>
                <a:grpSpLocks/>
              </p:cNvGrpSpPr>
              <p:nvPr/>
            </p:nvGrpSpPr>
            <p:grpSpPr bwMode="auto">
              <a:xfrm>
                <a:off x="0" y="1380"/>
                <a:ext cx="404" cy="460"/>
                <a:chOff x="0" y="1380"/>
                <a:chExt cx="404" cy="460"/>
              </a:xfrm>
            </p:grpSpPr>
            <p:sp>
              <p:nvSpPr>
                <p:cNvPr id="111660" name="Rectangle 17"/>
                <p:cNvSpPr>
                  <a:spLocks noChangeArrowheads="1"/>
                </p:cNvSpPr>
                <p:nvPr/>
              </p:nvSpPr>
              <p:spPr bwMode="auto">
                <a:xfrm>
                  <a:off x="43" y="138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3</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61" name="Rectangle 49"/>
                <p:cNvSpPr>
                  <a:spLocks noChangeArrowheads="1"/>
                </p:cNvSpPr>
                <p:nvPr/>
              </p:nvSpPr>
              <p:spPr bwMode="auto">
                <a:xfrm>
                  <a:off x="0" y="138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39" name="Group 52"/>
              <p:cNvGrpSpPr>
                <a:grpSpLocks/>
              </p:cNvGrpSpPr>
              <p:nvPr/>
            </p:nvGrpSpPr>
            <p:grpSpPr bwMode="auto">
              <a:xfrm>
                <a:off x="404" y="1380"/>
                <a:ext cx="404" cy="460"/>
                <a:chOff x="404" y="1380"/>
                <a:chExt cx="404" cy="460"/>
              </a:xfrm>
            </p:grpSpPr>
            <p:sp>
              <p:nvSpPr>
                <p:cNvPr id="111658" name="Rectangle 18"/>
                <p:cNvSpPr>
                  <a:spLocks noChangeArrowheads="1"/>
                </p:cNvSpPr>
                <p:nvPr/>
              </p:nvSpPr>
              <p:spPr bwMode="auto">
                <a:xfrm>
                  <a:off x="447" y="138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11659" name="Rectangle 51"/>
                <p:cNvSpPr>
                  <a:spLocks noChangeArrowheads="1"/>
                </p:cNvSpPr>
                <p:nvPr/>
              </p:nvSpPr>
              <p:spPr bwMode="auto">
                <a:xfrm>
                  <a:off x="404" y="138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0" name="Group 54"/>
              <p:cNvGrpSpPr>
                <a:grpSpLocks/>
              </p:cNvGrpSpPr>
              <p:nvPr/>
            </p:nvGrpSpPr>
            <p:grpSpPr bwMode="auto">
              <a:xfrm>
                <a:off x="808" y="1380"/>
                <a:ext cx="404" cy="460"/>
                <a:chOff x="808" y="1380"/>
                <a:chExt cx="404" cy="460"/>
              </a:xfrm>
            </p:grpSpPr>
            <p:sp>
              <p:nvSpPr>
                <p:cNvPr id="111656" name="Rectangle 19"/>
                <p:cNvSpPr>
                  <a:spLocks noChangeArrowheads="1"/>
                </p:cNvSpPr>
                <p:nvPr/>
              </p:nvSpPr>
              <p:spPr bwMode="auto">
                <a:xfrm>
                  <a:off x="851" y="138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11657" name="Rectangle 53"/>
                <p:cNvSpPr>
                  <a:spLocks noChangeArrowheads="1"/>
                </p:cNvSpPr>
                <p:nvPr/>
              </p:nvSpPr>
              <p:spPr bwMode="auto">
                <a:xfrm>
                  <a:off x="808" y="138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1" name="Group 56"/>
              <p:cNvGrpSpPr>
                <a:grpSpLocks/>
              </p:cNvGrpSpPr>
              <p:nvPr/>
            </p:nvGrpSpPr>
            <p:grpSpPr bwMode="auto">
              <a:xfrm>
                <a:off x="1212" y="1380"/>
                <a:ext cx="404" cy="460"/>
                <a:chOff x="1212" y="1380"/>
                <a:chExt cx="404" cy="460"/>
              </a:xfrm>
            </p:grpSpPr>
            <p:sp>
              <p:nvSpPr>
                <p:cNvPr id="111654" name="Rectangle 20"/>
                <p:cNvSpPr>
                  <a:spLocks noChangeArrowheads="1"/>
                </p:cNvSpPr>
                <p:nvPr/>
              </p:nvSpPr>
              <p:spPr bwMode="auto">
                <a:xfrm>
                  <a:off x="1255" y="138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11655" name="Rectangle 55"/>
                <p:cNvSpPr>
                  <a:spLocks noChangeArrowheads="1"/>
                </p:cNvSpPr>
                <p:nvPr/>
              </p:nvSpPr>
              <p:spPr bwMode="auto">
                <a:xfrm>
                  <a:off x="1212" y="138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2" name="Group 58"/>
              <p:cNvGrpSpPr>
                <a:grpSpLocks/>
              </p:cNvGrpSpPr>
              <p:nvPr/>
            </p:nvGrpSpPr>
            <p:grpSpPr bwMode="auto">
              <a:xfrm>
                <a:off x="0" y="1840"/>
                <a:ext cx="404" cy="460"/>
                <a:chOff x="0" y="1840"/>
                <a:chExt cx="404" cy="460"/>
              </a:xfrm>
            </p:grpSpPr>
            <p:sp>
              <p:nvSpPr>
                <p:cNvPr id="111652" name="Rectangle 21"/>
                <p:cNvSpPr>
                  <a:spLocks noChangeArrowheads="1"/>
                </p:cNvSpPr>
                <p:nvPr/>
              </p:nvSpPr>
              <p:spPr bwMode="auto">
                <a:xfrm>
                  <a:off x="43" y="184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latin typeface="Times New Roman" panose="02020603050405020304" pitchFamily="18" charset="0"/>
                    </a:rPr>
                    <a:t>u</a:t>
                  </a:r>
                  <a:r>
                    <a:rPr lang="en-US" altLang="zh-CN" sz="2000" b="0" i="1" baseline="-30000">
                      <a:latin typeface="Times New Roman" panose="02020603050405020304" pitchFamily="18" charset="0"/>
                    </a:rPr>
                    <a:t>4</a:t>
                  </a:r>
                  <a:endParaRPr lang="en-US" altLang="zh-CN" sz="2000" b="0">
                    <a:latin typeface="Times New Roman" panose="02020603050405020304" pitchFamily="18"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11653" name="Rectangle 57"/>
                <p:cNvSpPr>
                  <a:spLocks noChangeArrowheads="1"/>
                </p:cNvSpPr>
                <p:nvPr/>
              </p:nvSpPr>
              <p:spPr bwMode="auto">
                <a:xfrm>
                  <a:off x="0" y="184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3" name="Group 60"/>
              <p:cNvGrpSpPr>
                <a:grpSpLocks/>
              </p:cNvGrpSpPr>
              <p:nvPr/>
            </p:nvGrpSpPr>
            <p:grpSpPr bwMode="auto">
              <a:xfrm>
                <a:off x="404" y="1840"/>
                <a:ext cx="404" cy="460"/>
                <a:chOff x="404" y="1840"/>
                <a:chExt cx="404" cy="460"/>
              </a:xfrm>
            </p:grpSpPr>
            <p:sp>
              <p:nvSpPr>
                <p:cNvPr id="111650" name="Rectangle 22"/>
                <p:cNvSpPr>
                  <a:spLocks noChangeArrowheads="1"/>
                </p:cNvSpPr>
                <p:nvPr/>
              </p:nvSpPr>
              <p:spPr bwMode="auto">
                <a:xfrm>
                  <a:off x="447" y="184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0</a:t>
                  </a:r>
                </a:p>
                <a:p>
                  <a:pPr algn="ctr">
                    <a:spcBef>
                      <a:spcPct val="0"/>
                    </a:spcBef>
                    <a:buClrTx/>
                    <a:buSzTx/>
                    <a:buFontTx/>
                    <a:buNone/>
                  </a:pPr>
                  <a:endParaRPr lang="en-US" altLang="zh-CN" sz="2000" b="0">
                    <a:latin typeface="Times New Roman" panose="02020603050405020304" pitchFamily="18" charset="0"/>
                  </a:endParaRPr>
                </a:p>
              </p:txBody>
            </p:sp>
            <p:sp>
              <p:nvSpPr>
                <p:cNvPr id="111651" name="Rectangle 59"/>
                <p:cNvSpPr>
                  <a:spLocks noChangeArrowheads="1"/>
                </p:cNvSpPr>
                <p:nvPr/>
              </p:nvSpPr>
              <p:spPr bwMode="auto">
                <a:xfrm>
                  <a:off x="404" y="184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4" name="Group 62"/>
              <p:cNvGrpSpPr>
                <a:grpSpLocks/>
              </p:cNvGrpSpPr>
              <p:nvPr/>
            </p:nvGrpSpPr>
            <p:grpSpPr bwMode="auto">
              <a:xfrm>
                <a:off x="808" y="1840"/>
                <a:ext cx="404" cy="460"/>
                <a:chOff x="808" y="1840"/>
                <a:chExt cx="404" cy="460"/>
              </a:xfrm>
            </p:grpSpPr>
            <p:sp>
              <p:nvSpPr>
                <p:cNvPr id="111648" name="Rectangle 23"/>
                <p:cNvSpPr>
                  <a:spLocks noChangeArrowheads="1"/>
                </p:cNvSpPr>
                <p:nvPr/>
              </p:nvSpPr>
              <p:spPr bwMode="auto">
                <a:xfrm>
                  <a:off x="851" y="184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11649" name="Rectangle 61"/>
                <p:cNvSpPr>
                  <a:spLocks noChangeArrowheads="1"/>
                </p:cNvSpPr>
                <p:nvPr/>
              </p:nvSpPr>
              <p:spPr bwMode="auto">
                <a:xfrm>
                  <a:off x="808" y="184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111645" name="Group 64"/>
              <p:cNvGrpSpPr>
                <a:grpSpLocks/>
              </p:cNvGrpSpPr>
              <p:nvPr/>
            </p:nvGrpSpPr>
            <p:grpSpPr bwMode="auto">
              <a:xfrm>
                <a:off x="1212" y="1840"/>
                <a:ext cx="404" cy="460"/>
                <a:chOff x="1212" y="1840"/>
                <a:chExt cx="404" cy="460"/>
              </a:xfrm>
            </p:grpSpPr>
            <p:sp>
              <p:nvSpPr>
                <p:cNvPr id="111646" name="Rectangle 24"/>
                <p:cNvSpPr>
                  <a:spLocks noChangeArrowheads="1"/>
                </p:cNvSpPr>
                <p:nvPr/>
              </p:nvSpPr>
              <p:spPr bwMode="auto">
                <a:xfrm>
                  <a:off x="1255" y="1840"/>
                  <a:ext cx="31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2</a:t>
                  </a:r>
                </a:p>
                <a:p>
                  <a:pPr algn="ctr">
                    <a:spcBef>
                      <a:spcPct val="0"/>
                    </a:spcBef>
                    <a:buClrTx/>
                    <a:buSzTx/>
                    <a:buFontTx/>
                    <a:buNone/>
                  </a:pPr>
                  <a:endParaRPr lang="en-US" altLang="zh-CN" sz="2000" b="0">
                    <a:latin typeface="Times New Roman" panose="02020603050405020304" pitchFamily="18" charset="0"/>
                  </a:endParaRPr>
                </a:p>
              </p:txBody>
            </p:sp>
            <p:sp>
              <p:nvSpPr>
                <p:cNvPr id="111647" name="Rectangle 63"/>
                <p:cNvSpPr>
                  <a:spLocks noChangeArrowheads="1"/>
                </p:cNvSpPr>
                <p:nvPr/>
              </p:nvSpPr>
              <p:spPr bwMode="auto">
                <a:xfrm>
                  <a:off x="1212" y="1840"/>
                  <a:ext cx="40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sp>
          <p:nvSpPr>
            <p:cNvPr id="111625" name="Rectangle 66"/>
            <p:cNvSpPr>
              <a:spLocks noChangeArrowheads="1"/>
            </p:cNvSpPr>
            <p:nvPr/>
          </p:nvSpPr>
          <p:spPr bwMode="auto">
            <a:xfrm>
              <a:off x="-3" y="-3"/>
              <a:ext cx="1622" cy="230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11623" name="Text Box 68"/>
          <p:cNvSpPr txBox="1">
            <a:spLocks noChangeArrowheads="1"/>
          </p:cNvSpPr>
          <p:nvPr/>
        </p:nvSpPr>
        <p:spPr bwMode="auto">
          <a:xfrm>
            <a:off x="2590800" y="2973388"/>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Tx/>
              <a:buSzTx/>
              <a:buFont typeface="Wingdings" panose="05000000000000000000" pitchFamily="2" charset="2"/>
              <a:buNone/>
            </a:pPr>
            <a:r>
              <a:rPr lang="zh-CN" altLang="en-US" sz="2400" b="0">
                <a:latin typeface="宋体" panose="02010600030101010101" pitchFamily="2" charset="-122"/>
              </a:rPr>
              <a:t>表</a:t>
            </a:r>
            <a:r>
              <a:rPr lang="en-US" altLang="zh-CN" sz="2400" b="0">
                <a:latin typeface="宋体" panose="02010600030101010101" pitchFamily="2" charset="-122"/>
              </a:rPr>
              <a:t>8</a:t>
            </a:r>
          </a:p>
        </p:txBody>
      </p:sp>
    </p:spTree>
    <p:extLst>
      <p:ext uri="{BB962C8B-B14F-4D97-AF65-F5344CB8AC3E}">
        <p14:creationId xmlns:p14="http://schemas.microsoft.com/office/powerpoint/2010/main" val="2303516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12D8483-87A0-45AE-AB22-C5631D323DD0}" type="datetime1">
              <a:rPr lang="zh-CN" altLang="en-US"/>
              <a:pPr>
                <a:defRPr/>
              </a:pPr>
              <a:t>2017/10/23</a:t>
            </a:fld>
            <a:endParaRPr lang="en-US" altLang="zh-CN"/>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BE72CB-8C00-40F2-BE15-956AFCF96176}" type="slidenum">
              <a:rPr lang="en-US" altLang="zh-CN" sz="1000" smtClean="0"/>
              <a:pPr>
                <a:spcBef>
                  <a:spcPct val="0"/>
                </a:spcBef>
                <a:buClrTx/>
                <a:buSzTx/>
                <a:buFontTx/>
                <a:buNone/>
              </a:pPr>
              <a:t>153</a:t>
            </a:fld>
            <a:endParaRPr lang="en-US" altLang="zh-CN" sz="1000" smtClean="0"/>
          </a:p>
        </p:txBody>
      </p:sp>
      <p:sp>
        <p:nvSpPr>
          <p:cNvPr id="113668" name="Rectangle 2"/>
          <p:cNvSpPr>
            <a:spLocks noGrp="1" noChangeArrowheads="1"/>
          </p:cNvSpPr>
          <p:nvPr>
            <p:ph type="title"/>
          </p:nvPr>
        </p:nvSpPr>
        <p:spPr>
          <a:xfrm>
            <a:off x="690972" y="692696"/>
            <a:ext cx="7772400" cy="1143000"/>
          </a:xfrm>
        </p:spPr>
        <p:txBody>
          <a:bodyPr/>
          <a:lstStyle/>
          <a:p>
            <a:pPr algn="ctr" eaLnBrk="1" hangingPunct="1"/>
            <a:r>
              <a:rPr lang="zh-CN" altLang="en-US" sz="3600" dirty="0" smtClean="0">
                <a:solidFill>
                  <a:srgbClr val="2E08CE"/>
                </a:solidFill>
                <a:ea typeface="华文新魏" panose="02010800040101010101" pitchFamily="2" charset="-122"/>
              </a:rPr>
              <a:t>属性值的约简</a:t>
            </a:r>
          </a:p>
        </p:txBody>
      </p:sp>
      <p:sp>
        <p:nvSpPr>
          <p:cNvPr id="113669" name="Rectangle 3"/>
          <p:cNvSpPr>
            <a:spLocks noGrp="1" noChangeArrowheads="1"/>
          </p:cNvSpPr>
          <p:nvPr>
            <p:ph type="body" idx="1"/>
          </p:nvPr>
        </p:nvSpPr>
        <p:spPr>
          <a:xfrm>
            <a:off x="467544" y="2276872"/>
            <a:ext cx="8219256" cy="3921125"/>
          </a:xfrm>
        </p:spPr>
        <p:txBody>
          <a:bodyPr/>
          <a:lstStyle/>
          <a:p>
            <a:pPr algn="just" eaLnBrk="1" hangingPunct="1">
              <a:buFont typeface="Wingdings" panose="05000000000000000000" pitchFamily="2" charset="2"/>
              <a:buNone/>
            </a:pPr>
            <a:r>
              <a:rPr lang="en-US" altLang="zh-CN" sz="2600" dirty="0" smtClean="0">
                <a:latin typeface="宋体" panose="02010600030101010101" pitchFamily="2" charset="-122"/>
              </a:rPr>
              <a:t>	</a:t>
            </a:r>
            <a:r>
              <a:rPr lang="zh-CN" altLang="en-US" sz="2600" dirty="0" smtClean="0">
                <a:latin typeface="宋体" panose="02010600030101010101" pitchFamily="2" charset="-122"/>
              </a:rPr>
              <a:t>对于决策表而言，属性值的约简就是决策规则的约简。决策规则的约简是利用决策逻辑消去每个决策规则的不必要条件</a:t>
            </a:r>
            <a:r>
              <a:rPr lang="zh-CN" altLang="en-US" sz="2600" dirty="0" smtClean="0"/>
              <a:t> ，它不是整体上约简属性，而是针对每个决策规则，去掉表达该规则时的冗余属性值，即要计算每条决策规则的核与约简。</a:t>
            </a:r>
          </a:p>
          <a:p>
            <a:pPr algn="just" eaLnBrk="1" hangingPunct="1">
              <a:buFont typeface="Wingdings" panose="05000000000000000000" pitchFamily="2" charset="2"/>
              <a:buNone/>
            </a:pPr>
            <a:endParaRPr lang="en-US" altLang="zh-CN" sz="2600" dirty="0" smtClean="0"/>
          </a:p>
        </p:txBody>
      </p:sp>
    </p:spTree>
    <p:extLst>
      <p:ext uri="{BB962C8B-B14F-4D97-AF65-F5344CB8AC3E}">
        <p14:creationId xmlns:p14="http://schemas.microsoft.com/office/powerpoint/2010/main" val="309399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1B0BFFF-6ECF-49D0-B204-A577B06E0068}" type="datetime1">
              <a:rPr lang="zh-CN" altLang="en-US"/>
              <a:pPr>
                <a:defRPr/>
              </a:pPr>
              <a:t>2017/10/23</a:t>
            </a:fld>
            <a:endParaRPr lang="en-US" altLang="zh-CN"/>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3577B2-91B1-4057-8E9A-73A4D25A43BE}" type="slidenum">
              <a:rPr lang="en-US" altLang="zh-CN" sz="1000" smtClean="0"/>
              <a:pPr>
                <a:spcBef>
                  <a:spcPct val="0"/>
                </a:spcBef>
                <a:buClrTx/>
                <a:buSzTx/>
                <a:buFontTx/>
                <a:buNone/>
              </a:pPr>
              <a:t>154</a:t>
            </a:fld>
            <a:endParaRPr lang="en-US" altLang="zh-CN" sz="1000" smtClean="0"/>
          </a:p>
        </p:txBody>
      </p:sp>
      <p:sp>
        <p:nvSpPr>
          <p:cNvPr id="115716" name="Rectangle 2"/>
          <p:cNvSpPr>
            <a:spLocks noGrp="1" noChangeArrowheads="1"/>
          </p:cNvSpPr>
          <p:nvPr>
            <p:ph type="title"/>
          </p:nvPr>
        </p:nvSpPr>
        <p:spPr>
          <a:xfrm>
            <a:off x="680987" y="548680"/>
            <a:ext cx="7772400" cy="1143000"/>
          </a:xfrm>
        </p:spPr>
        <p:txBody>
          <a:bodyPr/>
          <a:lstStyle/>
          <a:p>
            <a:pPr algn="ctr" eaLnBrk="1" hangingPunct="1"/>
            <a:r>
              <a:rPr lang="zh-CN" altLang="en-US" sz="3600" dirty="0" smtClean="0">
                <a:solidFill>
                  <a:srgbClr val="2E08CE"/>
                </a:solidFill>
                <a:ea typeface="华文新魏" panose="02010800040101010101" pitchFamily="2" charset="-122"/>
              </a:rPr>
              <a:t>非一致决策表的约简</a:t>
            </a:r>
          </a:p>
        </p:txBody>
      </p:sp>
      <p:sp>
        <p:nvSpPr>
          <p:cNvPr id="115717" name="Rectangle 3"/>
          <p:cNvSpPr>
            <a:spLocks noGrp="1" noChangeArrowheads="1"/>
          </p:cNvSpPr>
          <p:nvPr>
            <p:ph type="body" idx="1"/>
          </p:nvPr>
        </p:nvSpPr>
        <p:spPr>
          <a:xfrm>
            <a:off x="682846" y="2398146"/>
            <a:ext cx="7666037" cy="3921125"/>
          </a:xfrm>
        </p:spPr>
        <p:txBody>
          <a:bodyPr/>
          <a:lstStyle/>
          <a:p>
            <a:pPr algn="just" eaLnBrk="1" hangingPunct="1">
              <a:buFont typeface="Wingdings" panose="05000000000000000000" pitchFamily="2" charset="2"/>
              <a:buNone/>
            </a:pPr>
            <a:r>
              <a:rPr lang="en-US" altLang="zh-CN" sz="2100" dirty="0" smtClean="0">
                <a:latin typeface="宋体" panose="02010600030101010101" pitchFamily="2" charset="-122"/>
              </a:rPr>
              <a:t>	</a:t>
            </a:r>
            <a:r>
              <a:rPr lang="zh-CN" altLang="en-US" sz="2100" dirty="0" smtClean="0">
                <a:latin typeface="宋体" panose="02010600030101010101" pitchFamily="2" charset="-122"/>
              </a:rPr>
              <a:t>对于一致的决策表比较容易处理，在进行约简时，只要判断去掉某个属性或某个属性值时是否会导致不一致规则的产生。 </a:t>
            </a:r>
          </a:p>
          <a:p>
            <a:pPr algn="just" eaLnBrk="1" hangingPunct="1">
              <a:buFont typeface="Wingdings" panose="05000000000000000000" pitchFamily="2" charset="2"/>
              <a:buNone/>
            </a:pPr>
            <a:r>
              <a:rPr lang="zh-CN" altLang="en-US" sz="2100" dirty="0" smtClean="0">
                <a:latin typeface="宋体" panose="02010600030101010101" pitchFamily="2" charset="-122"/>
              </a:rPr>
              <a:t>  而对不一致表进行约简时就不能再使用这种方法了，一般采用下面的方法：一种是考虑正域的变化，另外一种是将不一致表分成完全一致表和完全不一致表两个子表</a:t>
            </a:r>
            <a:r>
              <a:rPr lang="zh-CN" altLang="en-US" sz="2100" dirty="0" smtClean="0"/>
              <a:t> 。</a:t>
            </a:r>
          </a:p>
          <a:p>
            <a:pPr algn="just" eaLnBrk="1" hangingPunct="1">
              <a:spcBef>
                <a:spcPct val="50000"/>
              </a:spcBef>
              <a:buFont typeface="Wingdings" panose="05000000000000000000" pitchFamily="2" charset="2"/>
              <a:buNone/>
            </a:pPr>
            <a:r>
              <a:rPr lang="zh-CN" altLang="en-US" sz="2100" dirty="0" smtClean="0"/>
              <a:t>	非一致决策表的约简步骤与一致决策表的约简步骤类似。</a:t>
            </a:r>
          </a:p>
        </p:txBody>
      </p:sp>
    </p:spTree>
    <p:extLst>
      <p:ext uri="{BB962C8B-B14F-4D97-AF65-F5344CB8AC3E}">
        <p14:creationId xmlns:p14="http://schemas.microsoft.com/office/powerpoint/2010/main" val="2543316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B006034-8165-4F65-AE40-50684AE317CC}" type="datetime1">
              <a:rPr lang="zh-CN" altLang="en-US"/>
              <a:pPr>
                <a:defRPr/>
              </a:pPr>
              <a:t>2017/10/23</a:t>
            </a:fld>
            <a:endParaRPr lang="en-US" altLang="zh-CN"/>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C9AACB-0B07-42F3-8975-BC864CF69AB7}" type="slidenum">
              <a:rPr lang="en-US" altLang="zh-CN" sz="1000" smtClean="0"/>
              <a:pPr>
                <a:spcBef>
                  <a:spcPct val="0"/>
                </a:spcBef>
                <a:buClrTx/>
                <a:buSzTx/>
                <a:buFontTx/>
                <a:buNone/>
              </a:pPr>
              <a:t>155</a:t>
            </a:fld>
            <a:endParaRPr lang="en-US" altLang="zh-CN" sz="1000" smtClean="0"/>
          </a:p>
        </p:txBody>
      </p:sp>
      <p:sp>
        <p:nvSpPr>
          <p:cNvPr id="117764" name="Rectangle 2"/>
          <p:cNvSpPr>
            <a:spLocks noGrp="1" noChangeArrowheads="1"/>
          </p:cNvSpPr>
          <p:nvPr>
            <p:ph type="title"/>
          </p:nvPr>
        </p:nvSpPr>
        <p:spPr>
          <a:xfrm>
            <a:off x="755576" y="1124744"/>
            <a:ext cx="7772400" cy="547687"/>
          </a:xfrm>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粗糙集的扩展模型</a:t>
            </a:r>
          </a:p>
        </p:txBody>
      </p:sp>
      <p:sp>
        <p:nvSpPr>
          <p:cNvPr id="117765" name="Text Box 4"/>
          <p:cNvSpPr txBox="1">
            <a:spLocks noChangeArrowheads="1"/>
          </p:cNvSpPr>
          <p:nvPr/>
        </p:nvSpPr>
        <p:spPr bwMode="auto">
          <a:xfrm>
            <a:off x="284882" y="2164159"/>
            <a:ext cx="8713788"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800" b="0" dirty="0">
                <a:latin typeface="Times New Roman" panose="02020603050405020304" pitchFamily="18" charset="0"/>
              </a:rPr>
              <a:t>	</a:t>
            </a:r>
            <a:r>
              <a:rPr lang="zh-CN" altLang="en-US" sz="2800" b="0" dirty="0">
                <a:latin typeface="Times New Roman" panose="02020603050405020304" pitchFamily="18" charset="0"/>
              </a:rPr>
              <a:t>基本粗糙集理论的主要存在的问题是：</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800" b="0" dirty="0">
                <a:latin typeface="宋体" panose="02010600030101010101" pitchFamily="2" charset="-122"/>
              </a:rPr>
              <a:t>1)</a:t>
            </a:r>
            <a:r>
              <a:rPr lang="en-US" altLang="zh-CN" sz="2800" b="0" dirty="0">
                <a:latin typeface="Times New Roman" panose="02020603050405020304" pitchFamily="18" charset="0"/>
                <a:cs typeface="Times New Roman" panose="02020603050405020304" pitchFamily="18" charset="0"/>
              </a:rPr>
              <a:t> </a:t>
            </a:r>
            <a:r>
              <a:rPr lang="zh-CN" altLang="en-US" sz="2800" b="0" dirty="0">
                <a:latin typeface="Times New Roman" panose="02020603050405020304" pitchFamily="18" charset="0"/>
              </a:rPr>
              <a:t>对原始数据本身的模糊性缺乏相应的处理能力；</a:t>
            </a:r>
            <a:endParaRPr lang="zh-CN" altLang="en-US"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800" b="0" dirty="0">
                <a:latin typeface="宋体" panose="02010600030101010101" pitchFamily="2" charset="-122"/>
              </a:rPr>
              <a:t>2)</a:t>
            </a:r>
            <a:r>
              <a:rPr lang="zh-CN" altLang="en-US" sz="2800" b="0" dirty="0">
                <a:latin typeface="Times New Roman" panose="02020603050405020304" pitchFamily="18" charset="0"/>
              </a:rPr>
              <a:t>对于粗糙集的边界区域的刻画过于简单；</a:t>
            </a:r>
            <a:endParaRPr lang="zh-CN" altLang="en-US" sz="2800" b="0" dirty="0">
              <a:latin typeface="宋体" panose="02010600030101010101" pitchFamily="2" charset="-122"/>
            </a:endParaRPr>
          </a:p>
          <a:p>
            <a:pPr eaLnBrk="1" hangingPunct="1">
              <a:spcBef>
                <a:spcPct val="10000"/>
              </a:spcBef>
              <a:buClrTx/>
              <a:buSzTx/>
              <a:buFont typeface="Wingdings" panose="05000000000000000000" pitchFamily="2" charset="2"/>
              <a:buNone/>
            </a:pPr>
            <a:r>
              <a:rPr lang="zh-CN" altLang="en-US" sz="2800" b="0" dirty="0">
                <a:latin typeface="宋体" panose="02010600030101010101" pitchFamily="2" charset="-122"/>
              </a:rPr>
              <a:t>	</a:t>
            </a:r>
            <a:r>
              <a:rPr lang="en-US" altLang="zh-CN" sz="2800" b="0" dirty="0">
                <a:latin typeface="宋体" panose="02010600030101010101" pitchFamily="2" charset="-122"/>
              </a:rPr>
              <a:t>3)</a:t>
            </a:r>
            <a:r>
              <a:rPr lang="zh-CN" altLang="en-US" sz="2800" b="0" dirty="0">
                <a:latin typeface="宋体" panose="02010600030101010101" pitchFamily="2" charset="-122"/>
              </a:rPr>
              <a:t>粗糙集理论的方法在可用信息不完全的情况下将对象们归类于某一具体的类，通常分类是确定的，但并未提供数理统计中所常用的在一个给定错误率的条件下将尽可能多的对象进行分类的方法，而实际中常常遇到这类问题。 </a:t>
            </a:r>
          </a:p>
        </p:txBody>
      </p:sp>
    </p:spTree>
    <p:extLst>
      <p:ext uri="{BB962C8B-B14F-4D97-AF65-F5344CB8AC3E}">
        <p14:creationId xmlns:p14="http://schemas.microsoft.com/office/powerpoint/2010/main" val="27643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B5895FD-1EF2-45E9-9B2F-731A9258450F}" type="datetime1">
              <a:rPr lang="zh-CN" altLang="en-US"/>
              <a:pPr>
                <a:defRPr/>
              </a:pPr>
              <a:t>2017/10/23</a:t>
            </a:fld>
            <a:endParaRPr lang="en-US" altLang="zh-CN"/>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1DEEDC-9133-4BD0-9925-DEE07E9845E5}" type="slidenum">
              <a:rPr lang="en-US" altLang="zh-CN" sz="1000" smtClean="0"/>
              <a:pPr>
                <a:spcBef>
                  <a:spcPct val="0"/>
                </a:spcBef>
                <a:buClrTx/>
                <a:buSzTx/>
                <a:buFontTx/>
                <a:buNone/>
              </a:pPr>
              <a:t>156</a:t>
            </a:fld>
            <a:endParaRPr lang="en-US" altLang="zh-CN" sz="1000" smtClean="0"/>
          </a:p>
        </p:txBody>
      </p:sp>
      <p:sp>
        <p:nvSpPr>
          <p:cNvPr id="119812" name="Rectangle 2"/>
          <p:cNvSpPr>
            <a:spLocks noGrp="1" noChangeArrowheads="1"/>
          </p:cNvSpPr>
          <p:nvPr>
            <p:ph type="title"/>
          </p:nvPr>
        </p:nvSpPr>
        <p:spPr>
          <a:xfrm>
            <a:off x="520390" y="595313"/>
            <a:ext cx="7772400" cy="1143000"/>
          </a:xfrm>
        </p:spPr>
        <p:txBody>
          <a:bodyPr/>
          <a:lstStyle/>
          <a:p>
            <a:pPr algn="ctr" eaLnBrk="1" hangingPunct="1"/>
            <a:r>
              <a:rPr lang="zh-CN" altLang="en-US" sz="3600" dirty="0" smtClean="0">
                <a:solidFill>
                  <a:srgbClr val="2E08CE"/>
                </a:solidFill>
                <a:ea typeface="华文新魏" panose="02010800040101010101" pitchFamily="2" charset="-122"/>
              </a:rPr>
              <a:t>可变精度粗糙集模型</a:t>
            </a:r>
          </a:p>
        </p:txBody>
      </p:sp>
      <p:sp>
        <p:nvSpPr>
          <p:cNvPr id="119813" name="Text Box 4"/>
          <p:cNvSpPr txBox="1">
            <a:spLocks noChangeArrowheads="1"/>
          </p:cNvSpPr>
          <p:nvPr/>
        </p:nvSpPr>
        <p:spPr bwMode="auto">
          <a:xfrm>
            <a:off x="367990" y="1966913"/>
            <a:ext cx="80772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	</a:t>
            </a:r>
            <a:r>
              <a:rPr lang="en-US" altLang="zh-CN" sz="2400" b="0" dirty="0" err="1">
                <a:latin typeface="宋体" panose="02010600030101010101" pitchFamily="2" charset="-122"/>
              </a:rPr>
              <a:t>W.Ziarko</a:t>
            </a:r>
            <a:r>
              <a:rPr lang="zh-CN" altLang="en-US" sz="2400" b="0" dirty="0">
                <a:latin typeface="宋体" panose="02010600030101010101" pitchFamily="2" charset="-122"/>
              </a:rPr>
              <a:t>提出了一种称之为可变精度粗糙集模型，该模型给出了错误率低于预先给定值的分类策略，定义了该精度下的正区域、边界区域和负区域。下面扼要地介绍其思想： </a:t>
            </a:r>
          </a:p>
          <a:p>
            <a:pPr algn="just" eaLnBrk="1" hangingPunct="1">
              <a:spcBef>
                <a:spcPct val="70000"/>
              </a:spcBef>
              <a:buClrTx/>
              <a:buSzTx/>
              <a:buFont typeface="Wingdings" panose="05000000000000000000" pitchFamily="2" charset="2"/>
              <a:buNone/>
            </a:pPr>
            <a:r>
              <a:rPr lang="zh-CN" altLang="en-US" sz="2400" b="0" dirty="0">
                <a:latin typeface="Times New Roman" panose="02020603050405020304" pitchFamily="18" charset="0"/>
              </a:rPr>
              <a:t>	一般地，集合</a:t>
            </a:r>
            <a:r>
              <a:rPr lang="en-US" altLang="zh-CN" sz="2400" b="0" dirty="0">
                <a:latin typeface="宋体" panose="02010600030101010101" pitchFamily="2" charset="-122"/>
              </a:rPr>
              <a:t>X</a:t>
            </a:r>
            <a:r>
              <a:rPr lang="zh-CN" altLang="en-US" sz="2400" b="0" dirty="0">
                <a:latin typeface="Times New Roman" panose="02020603050405020304" pitchFamily="18" charset="0"/>
              </a:rPr>
              <a:t>包含于</a:t>
            </a:r>
            <a:r>
              <a:rPr lang="en-US" altLang="zh-CN" sz="2400" b="0" dirty="0">
                <a:latin typeface="宋体" panose="02010600030101010101" pitchFamily="2" charset="-122"/>
              </a:rPr>
              <a:t>Y</a:t>
            </a:r>
            <a:r>
              <a:rPr lang="zh-CN" altLang="en-US" sz="2400" b="0" dirty="0">
                <a:latin typeface="Times New Roman" panose="02020603050405020304" pitchFamily="18" charset="0"/>
              </a:rPr>
              <a:t>并未反映出集合</a:t>
            </a:r>
            <a:r>
              <a:rPr lang="en-US" altLang="zh-CN" sz="2400" b="0" dirty="0">
                <a:latin typeface="宋体" panose="02010600030101010101" pitchFamily="2" charset="-122"/>
              </a:rPr>
              <a:t>X</a:t>
            </a:r>
            <a:r>
              <a:rPr lang="zh-CN" altLang="en-US" sz="2400" b="0" dirty="0">
                <a:latin typeface="Times New Roman" panose="02020603050405020304" pitchFamily="18" charset="0"/>
              </a:rPr>
              <a:t>的元素属于集合</a:t>
            </a:r>
            <a:r>
              <a:rPr lang="en-US" altLang="zh-CN" sz="2400" b="0" dirty="0">
                <a:latin typeface="宋体" panose="02010600030101010101" pitchFamily="2" charset="-122"/>
              </a:rPr>
              <a:t>Y</a:t>
            </a:r>
            <a:r>
              <a:rPr lang="zh-CN" altLang="en-US" sz="2400" b="0" dirty="0">
                <a:latin typeface="Times New Roman" panose="02020603050405020304" pitchFamily="18" charset="0"/>
              </a:rPr>
              <a:t>的“多少”。为此，</a:t>
            </a:r>
            <a:r>
              <a:rPr lang="en-US" altLang="zh-CN" sz="2400" b="0" dirty="0">
                <a:latin typeface="宋体" panose="02010600030101010101" pitchFamily="2" charset="-122"/>
              </a:rPr>
              <a:t>VPRS</a:t>
            </a:r>
            <a:r>
              <a:rPr lang="zh-CN" altLang="en-US" sz="2400" b="0" dirty="0">
                <a:latin typeface="Times New Roman" panose="02020603050405020304" pitchFamily="18" charset="0"/>
              </a:rPr>
              <a:t>定义了它的量度：</a:t>
            </a:r>
            <a:endParaRPr lang="zh-CN" altLang="en-US" sz="2400" b="0" dirty="0">
              <a:latin typeface="宋体" panose="02010600030101010101" pitchFamily="2" charset="-122"/>
            </a:endParaRPr>
          </a:p>
          <a:p>
            <a:pPr algn="ctr"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C(X, Y)=1</a:t>
            </a:r>
            <a:r>
              <a:rPr lang="en-US" altLang="zh-CN" sz="2400" b="0" dirty="0">
                <a:latin typeface="Times New Roman" panose="02020603050405020304" pitchFamily="18" charset="0"/>
              </a:rPr>
              <a:t>–</a:t>
            </a:r>
            <a:r>
              <a:rPr lang="en-US" altLang="zh-CN" sz="2400" b="0" i="1" dirty="0">
                <a:latin typeface="宋体" panose="02010600030101010101" pitchFamily="2" charset="-122"/>
              </a:rPr>
              <a:t>card</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Y)/</a:t>
            </a:r>
            <a:r>
              <a:rPr lang="en-US" altLang="zh-CN" sz="2400" b="0" i="1" dirty="0">
                <a:latin typeface="宋体" panose="02010600030101010101" pitchFamily="2" charset="-122"/>
              </a:rPr>
              <a:t>card</a:t>
            </a:r>
            <a:r>
              <a:rPr lang="en-US" altLang="zh-CN" sz="2400" b="0" dirty="0">
                <a:latin typeface="宋体" panose="02010600030101010101" pitchFamily="2" charset="-122"/>
              </a:rPr>
              <a:t>(X),  </a:t>
            </a:r>
            <a:r>
              <a:rPr lang="zh-CN" altLang="en-US" sz="2400" b="0" dirty="0">
                <a:latin typeface="Times New Roman" panose="02020603050405020304" pitchFamily="18" charset="0"/>
              </a:rPr>
              <a:t>当</a:t>
            </a:r>
            <a:r>
              <a:rPr lang="en-US" altLang="zh-CN" sz="2400" b="0" i="1" dirty="0">
                <a:latin typeface="宋体" panose="02010600030101010101" pitchFamily="2" charset="-122"/>
              </a:rPr>
              <a:t>card</a:t>
            </a:r>
            <a:r>
              <a:rPr lang="en-US" altLang="zh-CN" sz="2400" b="0" dirty="0">
                <a:latin typeface="宋体" panose="02010600030101010101" pitchFamily="2" charset="-122"/>
              </a:rPr>
              <a:t>(x)&gt;0</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C(X, Y)=0 , </a:t>
            </a:r>
            <a:r>
              <a:rPr lang="zh-CN" altLang="en-US" sz="2400" b="0" dirty="0">
                <a:latin typeface="Times New Roman" panose="02020603050405020304" pitchFamily="18" charset="0"/>
              </a:rPr>
              <a:t>当</a:t>
            </a:r>
            <a:r>
              <a:rPr lang="en-US" altLang="zh-CN" sz="2400" b="0" i="1" dirty="0">
                <a:latin typeface="宋体" panose="02010600030101010101" pitchFamily="2" charset="-122"/>
              </a:rPr>
              <a:t>card</a:t>
            </a:r>
            <a:r>
              <a:rPr lang="en-US" altLang="zh-CN" sz="2400" b="0" dirty="0">
                <a:latin typeface="宋体" panose="02010600030101010101" pitchFamily="2" charset="-122"/>
              </a:rPr>
              <a:t>(x)=0</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C(X, Y)</a:t>
            </a:r>
            <a:r>
              <a:rPr lang="zh-CN" altLang="en-US" sz="2400" b="0" dirty="0">
                <a:latin typeface="宋体" panose="02010600030101010101" pitchFamily="2" charset="-122"/>
              </a:rPr>
              <a:t>表示把集合</a:t>
            </a:r>
            <a:r>
              <a:rPr lang="en-US" altLang="zh-CN" sz="2400" b="0" dirty="0">
                <a:latin typeface="宋体" panose="02010600030101010101" pitchFamily="2" charset="-122"/>
              </a:rPr>
              <a:t>X</a:t>
            </a:r>
            <a:r>
              <a:rPr lang="zh-CN" altLang="en-US" sz="2400" b="0" dirty="0">
                <a:latin typeface="宋体" panose="02010600030101010101" pitchFamily="2" charset="-122"/>
              </a:rPr>
              <a:t>归类于集合</a:t>
            </a:r>
            <a:r>
              <a:rPr lang="en-US" altLang="zh-CN" sz="2400" b="0" dirty="0">
                <a:latin typeface="宋体" panose="02010600030101010101" pitchFamily="2" charset="-122"/>
              </a:rPr>
              <a:t>Y</a:t>
            </a:r>
            <a:r>
              <a:rPr lang="zh-CN" altLang="en-US" sz="2400" b="0" dirty="0">
                <a:latin typeface="宋体" panose="02010600030101010101" pitchFamily="2" charset="-122"/>
              </a:rPr>
              <a:t>的误分类度，即有</a:t>
            </a:r>
            <a:r>
              <a:rPr lang="en-US" altLang="zh-CN" sz="2400" b="0" dirty="0">
                <a:latin typeface="宋体" panose="02010600030101010101" pitchFamily="2" charset="-122"/>
              </a:rPr>
              <a:t>C(X, Y)</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100%</a:t>
            </a:r>
            <a:r>
              <a:rPr lang="zh-CN" altLang="en-US" sz="2400" b="0" dirty="0">
                <a:latin typeface="宋体" panose="02010600030101010101" pitchFamily="2" charset="-122"/>
              </a:rPr>
              <a:t>的元素归类错误。显然，</a:t>
            </a:r>
            <a:r>
              <a:rPr lang="en-US" altLang="zh-CN" sz="2400" b="0" dirty="0">
                <a:latin typeface="宋体" panose="02010600030101010101" pitchFamily="2" charset="-122"/>
              </a:rPr>
              <a:t>C(X, Y)=0</a:t>
            </a:r>
            <a:r>
              <a:rPr lang="zh-CN" altLang="en-US" sz="2400" b="0" dirty="0">
                <a:latin typeface="宋体" panose="02010600030101010101" pitchFamily="2" charset="-122"/>
              </a:rPr>
              <a:t>时有</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Y</a:t>
            </a:r>
            <a:r>
              <a:rPr lang="zh-CN" altLang="en-US" sz="2400" b="0" dirty="0">
                <a:latin typeface="宋体" panose="02010600030101010101" pitchFamily="2" charset="-122"/>
              </a:rPr>
              <a:t>。如此，可事先给定一错误分类率</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(0</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&lt;0.5)</a:t>
            </a:r>
            <a:r>
              <a:rPr lang="zh-CN" altLang="en-US" sz="2400" b="0" dirty="0">
                <a:latin typeface="宋体" panose="02010600030101010101" pitchFamily="2" charset="-122"/>
              </a:rPr>
              <a:t>，基于上述定义，我们有</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Y</a:t>
            </a:r>
            <a:r>
              <a:rPr lang="zh-CN" altLang="en-US" sz="2400" b="0" dirty="0">
                <a:latin typeface="宋体" panose="02010600030101010101" pitchFamily="2" charset="-122"/>
              </a:rPr>
              <a:t>，当且仅当</a:t>
            </a:r>
            <a:r>
              <a:rPr lang="en-US" altLang="zh-CN" sz="2400" b="0" dirty="0">
                <a:latin typeface="宋体" panose="02010600030101010101" pitchFamily="2" charset="-122"/>
              </a:rPr>
              <a:t>C(X, Y)</a:t>
            </a:r>
            <a:r>
              <a:rPr lang="en-US" altLang="zh-CN" sz="2400" b="0" dirty="0">
                <a:latin typeface="Times New Roman" panose="02020603050405020304" pitchFamily="18" charset="0"/>
                <a:sym typeface="Symbol" panose="05050102010706020507" pitchFamily="18" charset="2"/>
              </a:rPr>
              <a:t></a:t>
            </a:r>
            <a:r>
              <a:rPr lang="zh-CN" altLang="en-US" sz="2400" b="0" dirty="0">
                <a:latin typeface="宋体" panose="02010600030101010101" pitchFamily="2" charset="-122"/>
              </a:rPr>
              <a:t>。 </a:t>
            </a:r>
          </a:p>
        </p:txBody>
      </p:sp>
    </p:spTree>
    <p:extLst>
      <p:ext uri="{BB962C8B-B14F-4D97-AF65-F5344CB8AC3E}">
        <p14:creationId xmlns:p14="http://schemas.microsoft.com/office/powerpoint/2010/main" val="131559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D6FF205-65CA-4201-BB09-59144276DBFA}" type="datetime1">
              <a:rPr lang="zh-CN" altLang="en-US"/>
              <a:pPr>
                <a:defRPr/>
              </a:pPr>
              <a:t>2017/10/23</a:t>
            </a:fld>
            <a:endParaRPr lang="en-US" altLang="zh-CN"/>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8F56B6-75B9-4792-9F42-E7140B84216B}" type="slidenum">
              <a:rPr lang="en-US" altLang="zh-CN" sz="1000" smtClean="0"/>
              <a:pPr>
                <a:spcBef>
                  <a:spcPct val="0"/>
                </a:spcBef>
                <a:buClrTx/>
                <a:buSzTx/>
                <a:buFontTx/>
                <a:buNone/>
              </a:pPr>
              <a:t>157</a:t>
            </a:fld>
            <a:endParaRPr lang="en-US" altLang="zh-CN" sz="1000" smtClean="0"/>
          </a:p>
        </p:txBody>
      </p:sp>
      <p:sp>
        <p:nvSpPr>
          <p:cNvPr id="121860" name="Rectangle 2"/>
          <p:cNvSpPr>
            <a:spLocks noGrp="1" noChangeArrowheads="1"/>
          </p:cNvSpPr>
          <p:nvPr>
            <p:ph type="title"/>
          </p:nvPr>
        </p:nvSpPr>
        <p:spPr>
          <a:xfrm>
            <a:off x="683568" y="980728"/>
            <a:ext cx="7772400" cy="678904"/>
          </a:xfrm>
        </p:spPr>
        <p:txBody>
          <a:bodyPr/>
          <a:lstStyle/>
          <a:p>
            <a:pPr algn="ctr" eaLnBrk="1" hangingPunct="1"/>
            <a:r>
              <a:rPr lang="zh-CN" altLang="en-US" sz="3600" dirty="0" smtClean="0">
                <a:solidFill>
                  <a:srgbClr val="2E08CE"/>
                </a:solidFill>
                <a:ea typeface="华文新魏" panose="02010800040101010101" pitchFamily="2" charset="-122"/>
              </a:rPr>
              <a:t>可变精度粗糙集模型</a:t>
            </a:r>
          </a:p>
        </p:txBody>
      </p:sp>
      <p:sp>
        <p:nvSpPr>
          <p:cNvPr id="121861" name="Text Box 4"/>
          <p:cNvSpPr txBox="1">
            <a:spLocks noChangeArrowheads="1"/>
          </p:cNvSpPr>
          <p:nvPr/>
        </p:nvSpPr>
        <p:spPr bwMode="auto">
          <a:xfrm>
            <a:off x="533400" y="2006600"/>
            <a:ext cx="8359080" cy="459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在此基础上，设</a:t>
            </a:r>
            <a:r>
              <a:rPr lang="en-US" altLang="zh-CN" sz="2400" b="0" dirty="0">
                <a:latin typeface="宋体" panose="02010600030101010101" pitchFamily="2" charset="-122"/>
              </a:rPr>
              <a:t>U</a:t>
            </a:r>
            <a:r>
              <a:rPr lang="zh-CN" altLang="en-US" sz="2400" b="0" dirty="0">
                <a:latin typeface="Times New Roman" panose="02020603050405020304" pitchFamily="18" charset="0"/>
              </a:rPr>
              <a:t>为论域且</a:t>
            </a:r>
            <a:r>
              <a:rPr lang="en-US" altLang="zh-CN" sz="2400" b="0" dirty="0">
                <a:latin typeface="宋体" panose="02010600030101010101" pitchFamily="2" charset="-122"/>
              </a:rPr>
              <a:t>R</a:t>
            </a:r>
            <a:r>
              <a:rPr lang="zh-CN" altLang="en-US" sz="2400" b="0" dirty="0">
                <a:latin typeface="Times New Roman" panose="02020603050405020304" pitchFamily="18" charset="0"/>
              </a:rPr>
              <a:t>为</a:t>
            </a:r>
            <a:r>
              <a:rPr lang="en-US" altLang="zh-CN" sz="2400" b="0" dirty="0">
                <a:latin typeface="宋体" panose="02010600030101010101" pitchFamily="2" charset="-122"/>
              </a:rPr>
              <a:t>U</a:t>
            </a:r>
            <a:r>
              <a:rPr lang="zh-CN" altLang="en-US" sz="2400" b="0" dirty="0">
                <a:latin typeface="Times New Roman" panose="02020603050405020304" pitchFamily="18" charset="0"/>
              </a:rPr>
              <a:t>上的等价关系，</a:t>
            </a:r>
            <a:r>
              <a:rPr lang="en-US" altLang="zh-CN" sz="2400" b="0" dirty="0">
                <a:latin typeface="宋体" panose="02010600030101010101" pitchFamily="2" charset="-122"/>
              </a:rPr>
              <a:t>U/R=A={X</a:t>
            </a:r>
            <a:r>
              <a:rPr lang="en-US" altLang="zh-CN" sz="2400" b="0" baseline="-30000" dirty="0">
                <a:latin typeface="宋体" panose="02010600030101010101" pitchFamily="2" charset="-122"/>
              </a:rPr>
              <a:t>1</a:t>
            </a:r>
            <a:r>
              <a:rPr lang="en-US" altLang="zh-CN" sz="2400" b="0" dirty="0">
                <a:latin typeface="宋体" panose="02010600030101010101" pitchFamily="2" charset="-122"/>
              </a:rPr>
              <a:t>, X</a:t>
            </a:r>
            <a:r>
              <a:rPr lang="en-US" altLang="zh-CN" sz="2400" b="0" baseline="-30000" dirty="0">
                <a:latin typeface="宋体" panose="02010600030101010101" pitchFamily="2" charset="-122"/>
              </a:rPr>
              <a:t>2</a:t>
            </a:r>
            <a:r>
              <a:rPr lang="en-US" altLang="zh-CN" sz="2400" b="0" dirty="0">
                <a:latin typeface="宋体" panose="02010600030101010101" pitchFamily="2" charset="-122"/>
              </a:rPr>
              <a:t>, </a:t>
            </a:r>
            <a:r>
              <a:rPr lang="en-US" altLang="zh-CN" sz="2400" b="0" dirty="0">
                <a:latin typeface="Times New Roman" panose="02020603050405020304" pitchFamily="18" charset="0"/>
              </a:rPr>
              <a:t>…</a:t>
            </a:r>
            <a:r>
              <a:rPr lang="en-US" altLang="zh-CN" sz="2400" b="0" dirty="0">
                <a:latin typeface="宋体" panose="02010600030101010101" pitchFamily="2" charset="-122"/>
              </a:rPr>
              <a:t>, </a:t>
            </a:r>
            <a:r>
              <a:rPr lang="en-US" altLang="zh-CN" sz="2400" b="0" dirty="0" err="1">
                <a:latin typeface="宋体" panose="02010600030101010101" pitchFamily="2" charset="-122"/>
              </a:rPr>
              <a:t>X</a:t>
            </a:r>
            <a:r>
              <a:rPr lang="en-US" altLang="zh-CN" sz="2400" b="0" baseline="-30000" dirty="0" err="1">
                <a:latin typeface="宋体" panose="02010600030101010101" pitchFamily="2" charset="-122"/>
              </a:rPr>
              <a:t>k</a:t>
            </a:r>
            <a:r>
              <a:rPr lang="en-US" altLang="zh-CN" sz="2400" b="0" dirty="0">
                <a:latin typeface="宋体" panose="02010600030101010101" pitchFamily="2" charset="-122"/>
              </a:rPr>
              <a:t> }</a:t>
            </a:r>
            <a:r>
              <a:rPr lang="zh-CN" altLang="en-US" sz="2400" b="0" dirty="0">
                <a:latin typeface="Times New Roman" panose="02020603050405020304" pitchFamily="18" charset="0"/>
              </a:rPr>
              <a:t>，这样，可定义集合</a:t>
            </a:r>
            <a:r>
              <a:rPr lang="en-US" altLang="zh-CN" sz="2400" b="0" dirty="0">
                <a:latin typeface="宋体" panose="02010600030101010101" pitchFamily="2" charset="-122"/>
              </a:rPr>
              <a:t>X</a:t>
            </a:r>
            <a:r>
              <a:rPr lang="zh-CN" altLang="en-US" sz="2400" b="0" dirty="0">
                <a:latin typeface="Times New Roman" panose="02020603050405020304" pitchFamily="18" charset="0"/>
              </a:rPr>
              <a:t>的</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Times New Roman" panose="02020603050405020304" pitchFamily="18" charset="0"/>
              </a:rPr>
              <a:t>下近似</a:t>
            </a:r>
            <a:r>
              <a:rPr lang="zh-CN" altLang="en-US" sz="2400" b="0" dirty="0">
                <a:latin typeface="Times New Roman" panose="02020603050405020304" pitchFamily="18" charset="0"/>
              </a:rPr>
              <a:t>为</a:t>
            </a:r>
            <a:endParaRPr lang="zh-CN" altLang="en-US" sz="2400" b="0" dirty="0">
              <a:latin typeface="宋体" panose="02010600030101010101" pitchFamily="2" charset="-122"/>
            </a:endParaRPr>
          </a:p>
          <a:p>
            <a:pPr algn="ct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(X</a:t>
            </a:r>
            <a:r>
              <a:rPr lang="en-US" altLang="zh-CN" sz="2400" b="0" baseline="-30000" dirty="0">
                <a:latin typeface="宋体" panose="02010600030101010101" pitchFamily="2" charset="-122"/>
              </a:rPr>
              <a:t>i</a:t>
            </a:r>
            <a:r>
              <a:rPr lang="en-US" altLang="zh-CN" sz="2400" b="0"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 </a:t>
            </a:r>
            <a:r>
              <a:rPr lang="en-US" altLang="zh-CN" sz="2400" b="0" dirty="0" err="1">
                <a:latin typeface="宋体" panose="02010600030101010101" pitchFamily="2" charset="-122"/>
              </a:rPr>
              <a:t>i</a:t>
            </a:r>
            <a:r>
              <a:rPr lang="en-US" altLang="zh-CN" sz="2400" b="0" dirty="0">
                <a:latin typeface="宋体" panose="02010600030101010101" pitchFamily="2" charset="-122"/>
              </a:rPr>
              <a:t>=1, 2, </a:t>
            </a:r>
            <a:r>
              <a:rPr lang="en-US" altLang="zh-CN" sz="2400" b="0" dirty="0">
                <a:latin typeface="Times New Roman" panose="02020603050405020304" pitchFamily="18" charset="0"/>
              </a:rPr>
              <a:t>…</a:t>
            </a:r>
            <a:r>
              <a:rPr lang="en-US" altLang="zh-CN" sz="2400" b="0" dirty="0">
                <a:latin typeface="宋体" panose="02010600030101010101" pitchFamily="2" charset="-122"/>
              </a:rPr>
              <a:t>, k)</a:t>
            </a:r>
          </a:p>
          <a:p>
            <a:pPr algn="just" eaLnBrk="1" hangingPunct="1">
              <a:spcBef>
                <a:spcPct val="1000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或</a:t>
            </a:r>
            <a:r>
              <a:rPr lang="zh-CN" altLang="en-US" sz="2400" b="0" dirty="0">
                <a:latin typeface="宋体" panose="02010600030101010101" pitchFamily="2" charset="-122"/>
              </a:rPr>
              <a:t>     </a:t>
            </a:r>
            <a:r>
              <a:rPr lang="en-US" altLang="zh-CN" sz="2400" b="0" dirty="0">
                <a:latin typeface="宋体" panose="02010600030101010101" pitchFamily="2" charset="-122"/>
              </a:rPr>
              <a:t>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(C(X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 </a:t>
            </a:r>
            <a:r>
              <a:rPr lang="en-US" altLang="zh-CN" sz="2400" b="0" dirty="0" err="1">
                <a:latin typeface="宋体" panose="02010600030101010101" pitchFamily="2" charset="-122"/>
              </a:rPr>
              <a:t>i</a:t>
            </a:r>
            <a:r>
              <a:rPr lang="en-US" altLang="zh-CN" sz="2400" b="0" dirty="0">
                <a:latin typeface="宋体" panose="02010600030101010101" pitchFamily="2" charset="-122"/>
              </a:rPr>
              <a:t>=1, 2, </a:t>
            </a:r>
            <a:r>
              <a:rPr lang="en-US" altLang="zh-CN" sz="2400" b="0" dirty="0">
                <a:latin typeface="Times New Roman" panose="02020603050405020304" pitchFamily="18" charset="0"/>
              </a:rPr>
              <a:t>…</a:t>
            </a:r>
            <a:r>
              <a:rPr lang="en-US" altLang="zh-CN" sz="2400" b="0" dirty="0">
                <a:latin typeface="宋体" panose="02010600030101010101" pitchFamily="2" charset="-122"/>
              </a:rPr>
              <a:t>, k)</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并且</a:t>
            </a:r>
            <a:r>
              <a:rPr lang="en-US" altLang="zh-CN" sz="2400" b="0" dirty="0">
                <a:latin typeface="宋体" panose="02010600030101010101" pitchFamily="2" charset="-122"/>
              </a:rPr>
              <a:t>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zh-CN" altLang="en-US" sz="2400" b="0" dirty="0">
                <a:latin typeface="Times New Roman" panose="02020603050405020304" pitchFamily="18" charset="0"/>
              </a:rPr>
              <a:t>称为集合</a:t>
            </a:r>
            <a:r>
              <a:rPr lang="en-US" altLang="zh-CN" sz="2400" b="0" dirty="0">
                <a:latin typeface="宋体" panose="02010600030101010101" pitchFamily="2" charset="-122"/>
              </a:rPr>
              <a:t>X</a:t>
            </a:r>
            <a:r>
              <a:rPr lang="zh-CN" altLang="en-US" sz="2400" b="0" dirty="0">
                <a:latin typeface="Times New Roman" panose="02020603050405020304" pitchFamily="18" charset="0"/>
              </a:rPr>
              <a:t>的</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Times New Roman" panose="02020603050405020304" pitchFamily="18" charset="0"/>
              </a:rPr>
              <a:t>正区域</a:t>
            </a:r>
            <a:r>
              <a:rPr lang="zh-CN" altLang="en-US" sz="2400" b="0" dirty="0">
                <a:latin typeface="Times New Roman" panose="02020603050405020304" pitchFamily="18" charset="0"/>
              </a:rPr>
              <a:t>，集合</a:t>
            </a:r>
            <a:r>
              <a:rPr lang="en-US" altLang="zh-CN" sz="2400" b="0" dirty="0">
                <a:latin typeface="宋体" panose="02010600030101010101" pitchFamily="2" charset="-122"/>
              </a:rPr>
              <a:t>X</a:t>
            </a:r>
            <a:r>
              <a:rPr lang="zh-CN" altLang="en-US" sz="2400" b="0" dirty="0">
                <a:latin typeface="Times New Roman" panose="02020603050405020304" pitchFamily="18" charset="0"/>
              </a:rPr>
              <a:t>的</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Times New Roman" panose="02020603050405020304" pitchFamily="18" charset="0"/>
              </a:rPr>
              <a:t>上近似</a:t>
            </a:r>
            <a:r>
              <a:rPr lang="zh-CN" altLang="en-US" sz="2400" b="0" dirty="0">
                <a:latin typeface="Times New Roman" panose="02020603050405020304" pitchFamily="18" charset="0"/>
              </a:rPr>
              <a:t>为</a:t>
            </a:r>
            <a:endParaRPr lang="zh-CN" altLang="en-US" sz="2400" b="0" dirty="0">
              <a:latin typeface="宋体" panose="02010600030101010101" pitchFamily="2" charset="-122"/>
            </a:endParaRPr>
          </a:p>
          <a:p>
            <a:pPr algn="ctr"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rPr>
              <a:t>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(C(X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X)&lt;1</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 </a:t>
            </a:r>
            <a:r>
              <a:rPr lang="en-US" altLang="zh-CN" sz="2400" b="0" dirty="0" err="1">
                <a:latin typeface="宋体" panose="02010600030101010101" pitchFamily="2" charset="-122"/>
              </a:rPr>
              <a:t>i</a:t>
            </a:r>
            <a:r>
              <a:rPr lang="en-US" altLang="zh-CN" sz="2400" b="0" dirty="0">
                <a:latin typeface="宋体" panose="02010600030101010101" pitchFamily="2" charset="-122"/>
              </a:rPr>
              <a:t>=1, 2, </a:t>
            </a:r>
            <a:r>
              <a:rPr lang="en-US" altLang="zh-CN" sz="2400" b="0" dirty="0">
                <a:latin typeface="Times New Roman" panose="02020603050405020304" pitchFamily="18" charset="0"/>
              </a:rPr>
              <a:t>…</a:t>
            </a:r>
            <a:r>
              <a:rPr lang="en-US" altLang="zh-CN" sz="2400" b="0" dirty="0">
                <a:latin typeface="宋体" panose="02010600030101010101" pitchFamily="2" charset="-122"/>
              </a:rPr>
              <a:t>, k)</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rPr>
              <a:t>	这样，</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Times New Roman" panose="02020603050405020304" pitchFamily="18" charset="0"/>
              </a:rPr>
              <a:t>边界区域</a:t>
            </a:r>
            <a:r>
              <a:rPr lang="zh-CN" altLang="en-US" sz="2400" b="0" dirty="0">
                <a:latin typeface="Times New Roman" panose="02020603050405020304" pitchFamily="18" charset="0"/>
              </a:rPr>
              <a:t>就定义为：</a:t>
            </a:r>
            <a:endParaRPr lang="zh-CN" altLang="en-US" sz="2400" b="0" dirty="0">
              <a:latin typeface="宋体" panose="02010600030101010101" pitchFamily="2" charset="-122"/>
            </a:endParaRPr>
          </a:p>
          <a:p>
            <a:pPr algn="ctr" eaLnBrk="1" hangingPunct="1">
              <a:spcBef>
                <a:spcPct val="10000"/>
              </a:spcBef>
              <a:buClrTx/>
              <a:buSzTx/>
              <a:buFont typeface="Wingdings" panose="05000000000000000000" pitchFamily="2" charset="2"/>
              <a:buNone/>
            </a:pPr>
            <a:r>
              <a:rPr lang="en-US" altLang="zh-CN" sz="2400" b="0" i="1" dirty="0">
                <a:latin typeface="宋体" panose="02010600030101010101" pitchFamily="2" charset="-122"/>
              </a:rPr>
              <a:t>BNR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&lt;C(X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X)&lt;1</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Times New Roman" panose="02020603050405020304" pitchFamily="18" charset="0"/>
                <a:sym typeface="Symbol" panose="05050102010706020507" pitchFamily="18" charset="2"/>
              </a:rPr>
              <a:t>	</a:t>
            </a:r>
            <a:r>
              <a:rPr lang="en-US" altLang="zh-CN" sz="2400" b="0" dirty="0">
                <a:latin typeface="宋体" panose="02010600030101010101" pitchFamily="2" charset="-122"/>
              </a:rPr>
              <a:t>-</a:t>
            </a:r>
            <a:r>
              <a:rPr lang="zh-CN" altLang="en-US" sz="2400" dirty="0">
                <a:latin typeface="Times New Roman" panose="02020603050405020304" pitchFamily="18" charset="0"/>
              </a:rPr>
              <a:t>负区域</a:t>
            </a:r>
            <a:r>
              <a:rPr lang="zh-CN" altLang="en-US" sz="2400" b="0" dirty="0">
                <a:latin typeface="Times New Roman" panose="02020603050405020304" pitchFamily="18" charset="0"/>
              </a:rPr>
              <a:t>为：</a:t>
            </a:r>
            <a:r>
              <a:rPr lang="en-US" altLang="zh-CN" sz="2400" b="0" i="1" dirty="0">
                <a:latin typeface="宋体" panose="02010600030101010101" pitchFamily="2" charset="-122"/>
              </a:rPr>
              <a:t>NEGR</a:t>
            </a:r>
            <a:r>
              <a:rPr lang="en-US" altLang="zh-CN" sz="2400" b="0" baseline="-3000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(C(X</a:t>
            </a:r>
            <a:r>
              <a:rPr lang="en-US" altLang="zh-CN" sz="2400" b="0" baseline="-30000" dirty="0">
                <a:latin typeface="宋体" panose="02010600030101010101" pitchFamily="2" charset="-122"/>
              </a:rPr>
              <a:t>i</a:t>
            </a:r>
            <a:r>
              <a:rPr lang="en-US" altLang="zh-CN" sz="2400" b="0" dirty="0">
                <a:latin typeface="宋体" panose="02010600030101010101" pitchFamily="2" charset="-122"/>
              </a:rPr>
              <a:t>, X)</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1</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b="0" dirty="0">
                <a:latin typeface="Times New Roman" panose="02020603050405020304" pitchFamily="18" charset="0"/>
              </a:rPr>
              <a:t>。</a:t>
            </a:r>
            <a:endParaRPr lang="zh-CN" altLang="en-US" sz="2400" b="0" dirty="0">
              <a:latin typeface="宋体" panose="02010600030101010101" pitchFamily="2" charset="-122"/>
            </a:endParaRPr>
          </a:p>
          <a:p>
            <a:pPr algn="just" eaLnBrk="1" hangingPunct="1">
              <a:spcBef>
                <a:spcPct val="50000"/>
              </a:spcBef>
              <a:buClrTx/>
              <a:buSzTx/>
              <a:buFont typeface="Wingdings" panose="05000000000000000000" pitchFamily="2" charset="2"/>
              <a:buNone/>
            </a:pPr>
            <a:r>
              <a:rPr lang="zh-CN" altLang="en-US" sz="2400" b="0" dirty="0">
                <a:latin typeface="宋体" panose="02010600030101010101" pitchFamily="2" charset="-122"/>
              </a:rPr>
              <a:t>	以此类推，我们还可以定义</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宋体" panose="02010600030101010101" pitchFamily="2" charset="-122"/>
              </a:rPr>
              <a:t>依赖</a:t>
            </a:r>
            <a:r>
              <a:rPr lang="zh-CN" altLang="en-US" sz="2400" b="0" dirty="0">
                <a:latin typeface="宋体" panose="02010600030101010101" pitchFamily="2" charset="-122"/>
              </a:rPr>
              <a:t>、</a:t>
            </a:r>
            <a:r>
              <a:rPr lang="zh-CN" altLang="en-US" sz="2400" b="0" dirty="0">
                <a:latin typeface="Times New Roman" panose="02020603050405020304" pitchFamily="18" charset="0"/>
                <a:sym typeface="Symbol" panose="05050102010706020507" pitchFamily="18" charset="2"/>
              </a:rPr>
              <a:t></a:t>
            </a:r>
            <a:r>
              <a:rPr lang="en-US" altLang="zh-CN" sz="2400" b="0" dirty="0">
                <a:latin typeface="宋体" panose="02010600030101010101" pitchFamily="2" charset="-122"/>
              </a:rPr>
              <a:t>-</a:t>
            </a:r>
            <a:r>
              <a:rPr lang="zh-CN" altLang="en-US" sz="2400" dirty="0">
                <a:latin typeface="宋体" panose="02010600030101010101" pitchFamily="2" charset="-122"/>
              </a:rPr>
              <a:t>约简</a:t>
            </a:r>
            <a:r>
              <a:rPr lang="zh-CN" altLang="en-US" sz="2400" b="0" dirty="0">
                <a:latin typeface="宋体" panose="02010600030101010101" pitchFamily="2" charset="-122"/>
              </a:rPr>
              <a:t>等与传统粗糙集模型相对应的概念。 </a:t>
            </a:r>
          </a:p>
        </p:txBody>
      </p:sp>
    </p:spTree>
    <p:extLst>
      <p:ext uri="{BB962C8B-B14F-4D97-AF65-F5344CB8AC3E}">
        <p14:creationId xmlns:p14="http://schemas.microsoft.com/office/powerpoint/2010/main" val="9424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7E3B66F-70A1-4794-957B-8758D4E8F160}" type="datetime1">
              <a:rPr lang="zh-CN" altLang="en-US"/>
              <a:pPr>
                <a:defRPr/>
              </a:pPr>
              <a:t>2017/10/23</a:t>
            </a:fld>
            <a:endParaRPr lang="en-US" altLang="zh-CN"/>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3027C-4A67-4ECC-BD5B-BF720042313F}" type="slidenum">
              <a:rPr lang="en-US" altLang="zh-CN" sz="1000" smtClean="0"/>
              <a:pPr>
                <a:spcBef>
                  <a:spcPct val="0"/>
                </a:spcBef>
                <a:buClrTx/>
                <a:buSzTx/>
                <a:buFontTx/>
                <a:buNone/>
              </a:pPr>
              <a:t>158</a:t>
            </a:fld>
            <a:endParaRPr lang="en-US" altLang="zh-CN" sz="1000" smtClean="0"/>
          </a:p>
        </p:txBody>
      </p:sp>
      <p:sp>
        <p:nvSpPr>
          <p:cNvPr id="123908" name="Rectangle 2"/>
          <p:cNvSpPr>
            <a:spLocks noGrp="1" noChangeArrowheads="1"/>
          </p:cNvSpPr>
          <p:nvPr>
            <p:ph type="title"/>
          </p:nvPr>
        </p:nvSpPr>
        <p:spPr>
          <a:xfrm>
            <a:off x="611560" y="1110523"/>
            <a:ext cx="7772400" cy="606896"/>
          </a:xfrm>
        </p:spPr>
        <p:txBody>
          <a:bodyPr/>
          <a:lstStyle/>
          <a:p>
            <a:pPr algn="ctr" eaLnBrk="1" hangingPunct="1"/>
            <a:r>
              <a:rPr lang="zh-CN" altLang="en-US" sz="3600" dirty="0" smtClean="0">
                <a:solidFill>
                  <a:srgbClr val="2E08CE"/>
                </a:solidFill>
                <a:ea typeface="华文新魏" panose="02010800040101010101" pitchFamily="2" charset="-122"/>
              </a:rPr>
              <a:t>相似模型</a:t>
            </a:r>
          </a:p>
        </p:txBody>
      </p:sp>
      <p:sp>
        <p:nvSpPr>
          <p:cNvPr id="123909" name="Text Box 4"/>
          <p:cNvSpPr txBox="1">
            <a:spLocks noChangeArrowheads="1"/>
          </p:cNvSpPr>
          <p:nvPr/>
        </p:nvSpPr>
        <p:spPr bwMode="auto">
          <a:xfrm>
            <a:off x="251520" y="2143125"/>
            <a:ext cx="8568952"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400" b="0" dirty="0">
                <a:latin typeface="Times New Roman" panose="02020603050405020304" pitchFamily="18" charset="0"/>
              </a:rPr>
              <a:t>      </a:t>
            </a:r>
            <a:r>
              <a:rPr lang="zh-CN" altLang="en-US" sz="2400" b="0" dirty="0">
                <a:latin typeface="Times New Roman" panose="02020603050405020304" pitchFamily="18" charset="0"/>
              </a:rPr>
              <a:t>在数据中存在缺失的属性值的时候（在数据库中很普遍），不分明关系或等价关系无法处理这种情形。为扩展粗糙集的能力，有许多作者提出了用相似关系来代替不分明关系作为粗糙集的基础。</a:t>
            </a:r>
          </a:p>
          <a:p>
            <a:pPr algn="just" eaLnBrk="1" hangingPunct="1">
              <a:spcBef>
                <a:spcPct val="10000"/>
              </a:spcBef>
              <a:buClrTx/>
              <a:buSzTx/>
              <a:buFont typeface="Wingdings" panose="05000000000000000000" pitchFamily="2" charset="2"/>
              <a:buNone/>
            </a:pPr>
            <a:endParaRPr lang="zh-CN" altLang="en-US"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zh-CN" altLang="en-US" sz="2400" b="0" dirty="0">
                <a:latin typeface="宋体" panose="02010600030101010101" pitchFamily="2" charset="-122"/>
              </a:rPr>
              <a:t>   在使用相似关系代替粗糙集的不分明关系后，最重要的变化就是相似类不再形成对集合的划分了，它们之间是相互重叠的。类似于等价类，可以定义相似集，即所有和某各元素</a:t>
            </a:r>
            <a:r>
              <a:rPr lang="en-US" altLang="zh-CN" sz="2400" b="0" dirty="0">
                <a:latin typeface="宋体" panose="02010600030101010101" pitchFamily="2" charset="-122"/>
              </a:rPr>
              <a:t>x</a:t>
            </a:r>
            <a:r>
              <a:rPr lang="zh-CN" altLang="en-US" sz="2400" b="0" dirty="0">
                <a:latin typeface="宋体" panose="02010600030101010101" pitchFamily="2" charset="-122"/>
              </a:rPr>
              <a:t>在属性集合</a:t>
            </a:r>
            <a:r>
              <a:rPr lang="en-US" altLang="zh-CN" sz="2400" b="0" dirty="0">
                <a:latin typeface="宋体" panose="02010600030101010101" pitchFamily="2" charset="-122"/>
              </a:rPr>
              <a:t>B</a:t>
            </a:r>
            <a:r>
              <a:rPr lang="zh-CN" altLang="en-US" sz="2400" b="0" dirty="0">
                <a:latin typeface="宋体" panose="02010600030101010101" pitchFamily="2" charset="-122"/>
              </a:rPr>
              <a:t>上相似的集合</a:t>
            </a:r>
            <a:r>
              <a:rPr lang="en-US" altLang="zh-CN" sz="2400" b="0" dirty="0" err="1">
                <a:latin typeface="宋体" panose="02010600030101010101" pitchFamily="2" charset="-122"/>
              </a:rPr>
              <a:t>SIM</a:t>
            </a:r>
            <a:r>
              <a:rPr lang="en-US" altLang="zh-CN" sz="2400" b="0" baseline="-30000" dirty="0" err="1">
                <a:latin typeface="宋体" panose="02010600030101010101" pitchFamily="2" charset="-122"/>
              </a:rPr>
              <a:t>b</a:t>
            </a:r>
            <a:r>
              <a:rPr lang="en-US" altLang="zh-CN" sz="2400" b="0" dirty="0">
                <a:latin typeface="宋体" panose="02010600030101010101" pitchFamily="2" charset="-122"/>
              </a:rPr>
              <a:t>(x)</a:t>
            </a:r>
            <a:r>
              <a:rPr lang="zh-CN" altLang="en-US" sz="2400" b="0" dirty="0">
                <a:latin typeface="宋体" panose="02010600030101010101" pitchFamily="2" charset="-122"/>
              </a:rPr>
              <a:t>。值得注意的是</a:t>
            </a:r>
            <a:r>
              <a:rPr lang="en-US" altLang="zh-CN" sz="2400" b="0" dirty="0" err="1">
                <a:latin typeface="宋体" panose="02010600030101010101" pitchFamily="2" charset="-122"/>
              </a:rPr>
              <a:t>SIM</a:t>
            </a:r>
            <a:r>
              <a:rPr lang="en-US" altLang="zh-CN" sz="2400" b="0" baseline="-30000" dirty="0" err="1">
                <a:latin typeface="宋体" panose="02010600030101010101" pitchFamily="2" charset="-122"/>
              </a:rPr>
              <a:t>b</a:t>
            </a:r>
            <a:r>
              <a:rPr lang="en-US" altLang="zh-CN" sz="2400" b="0" dirty="0">
                <a:latin typeface="宋体" panose="02010600030101010101" pitchFamily="2" charset="-122"/>
              </a:rPr>
              <a:t>(x)</a:t>
            </a:r>
            <a:r>
              <a:rPr lang="zh-CN" altLang="en-US" sz="2400" b="0" dirty="0">
                <a:latin typeface="宋体" panose="02010600030101010101" pitchFamily="2" charset="-122"/>
              </a:rPr>
              <a:t>中的元素不一定属于同一决策类， 因此还需要定义相似决策类，即相似集对应的决策类集合。 </a:t>
            </a:r>
          </a:p>
        </p:txBody>
      </p:sp>
    </p:spTree>
    <p:extLst>
      <p:ext uri="{BB962C8B-B14F-4D97-AF65-F5344CB8AC3E}">
        <p14:creationId xmlns:p14="http://schemas.microsoft.com/office/powerpoint/2010/main" val="190668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A6D781-1AF1-4C27-B7AC-5167EB3442D0}" type="datetime1">
              <a:rPr lang="zh-CN" altLang="en-US"/>
              <a:pPr>
                <a:defRPr/>
              </a:pPr>
              <a:t>2017/10/23</a:t>
            </a:fld>
            <a:endParaRPr lang="en-US" altLang="zh-CN"/>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5C9199-57E2-4E28-ABF7-6C12F5C6486C}" type="slidenum">
              <a:rPr lang="en-US" altLang="zh-CN" sz="1000" smtClean="0"/>
              <a:pPr>
                <a:spcBef>
                  <a:spcPct val="0"/>
                </a:spcBef>
                <a:buClrTx/>
                <a:buSzTx/>
                <a:buFontTx/>
                <a:buNone/>
              </a:pPr>
              <a:t>159</a:t>
            </a:fld>
            <a:endParaRPr lang="en-US" altLang="zh-CN" sz="1000" smtClean="0"/>
          </a:p>
        </p:txBody>
      </p:sp>
      <p:sp>
        <p:nvSpPr>
          <p:cNvPr id="125956"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基于粗糙集的非单调逻辑</a:t>
            </a:r>
          </a:p>
        </p:txBody>
      </p:sp>
      <p:sp>
        <p:nvSpPr>
          <p:cNvPr id="125957" name="Text Box 4"/>
          <p:cNvSpPr txBox="1">
            <a:spLocks noChangeArrowheads="1"/>
          </p:cNvSpPr>
          <p:nvPr/>
        </p:nvSpPr>
        <p:spPr bwMode="auto">
          <a:xfrm>
            <a:off x="467544" y="2132856"/>
            <a:ext cx="80772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endParaRPr lang="en-US" altLang="zh-CN" sz="28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a:t>
            </a:r>
            <a:r>
              <a:rPr lang="zh-CN" altLang="en-US" sz="3200" b="0" dirty="0">
                <a:latin typeface="宋体" panose="02010600030101010101" pitchFamily="2" charset="-122"/>
              </a:rPr>
              <a:t>自粗糙集理论提出以来，粗糙集理论的研究者都很重视它的逻辑研究，试图通过粗糙集建立粗糙逻辑，也相应地发表了一系列的粗糙逻辑方面的论文</a:t>
            </a:r>
            <a:r>
              <a:rPr lang="zh-CN" altLang="en-US" sz="3200" b="0" dirty="0">
                <a:latin typeface="Times New Roman" panose="02020603050405020304" pitchFamily="18" charset="0"/>
              </a:rPr>
              <a:t> 。</a:t>
            </a:r>
          </a:p>
        </p:txBody>
      </p:sp>
    </p:spTree>
    <p:extLst>
      <p:ext uri="{BB962C8B-B14F-4D97-AF65-F5344CB8AC3E}">
        <p14:creationId xmlns:p14="http://schemas.microsoft.com/office/powerpoint/2010/main" val="267542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2118C7-4F8E-4206-8800-90E1A7E552D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9FBD5F-EED7-4B09-837D-D7F2460AA83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smtClean="0">
              <a:latin typeface="Tahoma" panose="020B0604030504040204" pitchFamily="34" charset="0"/>
              <a:ea typeface="宋体" panose="02010600030101010101" pitchFamily="2" charset="-122"/>
            </a:endParaRPr>
          </a:p>
        </p:txBody>
      </p:sp>
      <p:sp>
        <p:nvSpPr>
          <p:cNvPr id="46084" name="Rectangle 2"/>
          <p:cNvSpPr>
            <a:spLocks noGrp="1" noChangeArrowheads="1"/>
          </p:cNvSpPr>
          <p:nvPr>
            <p:ph type="title"/>
          </p:nvPr>
        </p:nvSpPr>
        <p:spPr/>
        <p:txBody>
          <a:bodyPr/>
          <a:lstStyle/>
          <a:p>
            <a:pPr eaLnBrk="1" hangingPunct="1"/>
            <a:r>
              <a:rPr lang="zh-CN" altLang="en-US" smtClean="0"/>
              <a:t>生物和人工神经网络间的对比</a:t>
            </a:r>
          </a:p>
        </p:txBody>
      </p:sp>
      <p:graphicFrame>
        <p:nvGraphicFramePr>
          <p:cNvPr id="256025" name="Group 25"/>
          <p:cNvGraphicFramePr>
            <a:graphicFrameLocks noGrp="1"/>
          </p:cNvGraphicFramePr>
          <p:nvPr>
            <p:ph idx="1"/>
          </p:nvPr>
        </p:nvGraphicFramePr>
        <p:xfrm>
          <a:off x="1476375" y="2349500"/>
          <a:ext cx="4895850" cy="2254250"/>
        </p:xfrm>
        <a:graphic>
          <a:graphicData uri="http://schemas.openxmlformats.org/drawingml/2006/table">
            <a:tbl>
              <a:tblPr/>
              <a:tblGrid>
                <a:gridCol w="2159000">
                  <a:extLst>
                    <a:ext uri="{9D8B030D-6E8A-4147-A177-3AD203B41FA5}">
                      <a16:colId xmlns:a16="http://schemas.microsoft.com/office/drawing/2014/main" xmlns="" val="20000"/>
                    </a:ext>
                  </a:extLst>
                </a:gridCol>
                <a:gridCol w="2736850">
                  <a:extLst>
                    <a:ext uri="{9D8B030D-6E8A-4147-A177-3AD203B41FA5}">
                      <a16:colId xmlns:a16="http://schemas.microsoft.com/office/drawing/2014/main" xmlns="" val="20001"/>
                    </a:ext>
                  </a:extLst>
                </a:gridCol>
              </a:tblGrid>
              <a:tr h="146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生物神经网络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人工神经网络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797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细胞体</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树突</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轴突</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突触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神经元</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输入</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输出</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rPr>
                        <a:t>权重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705957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91FE514-B19F-4915-9262-C0E96EE2FDDB}" type="datetime1">
              <a:rPr lang="zh-CN" altLang="en-US"/>
              <a:pPr>
                <a:defRPr/>
              </a:pPr>
              <a:t>2017/10/23</a:t>
            </a:fld>
            <a:endParaRPr lang="en-US" altLang="zh-CN"/>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C5D5C39-9EA1-4E83-919E-58F32F3734B1}" type="slidenum">
              <a:rPr lang="en-US" altLang="zh-CN" sz="1000" smtClean="0"/>
              <a:pPr>
                <a:spcBef>
                  <a:spcPct val="0"/>
                </a:spcBef>
                <a:buClrTx/>
                <a:buSzTx/>
                <a:buFontTx/>
                <a:buNone/>
              </a:pPr>
              <a:t>160</a:t>
            </a:fld>
            <a:endParaRPr lang="en-US" altLang="zh-CN" sz="1000" smtClean="0"/>
          </a:p>
        </p:txBody>
      </p:sp>
      <p:sp>
        <p:nvSpPr>
          <p:cNvPr id="128004"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与其它数学工具的结合</a:t>
            </a:r>
          </a:p>
        </p:txBody>
      </p:sp>
      <p:sp>
        <p:nvSpPr>
          <p:cNvPr id="128005" name="Text Box 4"/>
          <p:cNvSpPr txBox="1">
            <a:spLocks noChangeArrowheads="1"/>
          </p:cNvSpPr>
          <p:nvPr/>
        </p:nvSpPr>
        <p:spPr bwMode="auto">
          <a:xfrm>
            <a:off x="539750" y="1844675"/>
            <a:ext cx="80772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endParaRPr lang="en-US" altLang="zh-CN" sz="2800" b="0">
              <a:latin typeface="宋体" panose="02010600030101010101" pitchFamily="2" charset="-122"/>
            </a:endParaRPr>
          </a:p>
          <a:p>
            <a:pPr algn="just" eaLnBrk="1" hangingPunct="1">
              <a:spcBef>
                <a:spcPct val="10000"/>
              </a:spcBef>
              <a:buClrTx/>
              <a:buSzTx/>
              <a:buFont typeface="Wingdings" panose="05000000000000000000" pitchFamily="2" charset="2"/>
              <a:buChar char="Ø"/>
            </a:pPr>
            <a:r>
              <a:rPr lang="en-US" altLang="zh-CN" sz="2800" b="0">
                <a:latin typeface="宋体" panose="02010600030101010101" pitchFamily="2" charset="-122"/>
              </a:rPr>
              <a:t> </a:t>
            </a:r>
            <a:r>
              <a:rPr lang="en-US" altLang="zh-CN" sz="2800" b="0">
                <a:latin typeface="Times New Roman" panose="02020603050405020304" pitchFamily="18" charset="0"/>
              </a:rPr>
              <a:t>D.Dudios</a:t>
            </a:r>
            <a:r>
              <a:rPr lang="zh-CN" altLang="en-US" sz="2800" b="0">
                <a:latin typeface="宋体" panose="02010600030101010101" pitchFamily="2" charset="-122"/>
              </a:rPr>
              <a:t>和</a:t>
            </a:r>
            <a:r>
              <a:rPr lang="en-US" altLang="zh-CN" sz="2800" b="0">
                <a:latin typeface="Times New Roman" panose="02020603050405020304" pitchFamily="18" charset="0"/>
              </a:rPr>
              <a:t>H.Prade</a:t>
            </a:r>
            <a:r>
              <a:rPr lang="zh-CN" altLang="en-US" sz="2800" b="0">
                <a:latin typeface="宋体" panose="02010600030101010101" pitchFamily="2" charset="-122"/>
              </a:rPr>
              <a:t>由此提出了</a:t>
            </a:r>
            <a:r>
              <a:rPr lang="en-US" altLang="zh-CN" sz="2800" b="0">
                <a:latin typeface="Times New Roman" panose="02020603050405020304" pitchFamily="18" charset="0"/>
              </a:rPr>
              <a:t>Rough Fuzzy Set</a:t>
            </a:r>
            <a:r>
              <a:rPr lang="zh-CN" altLang="en-US" sz="2800" b="0">
                <a:latin typeface="宋体" panose="02010600030101010101" pitchFamily="2" charset="-122"/>
              </a:rPr>
              <a:t>和</a:t>
            </a:r>
            <a:r>
              <a:rPr lang="en-US" altLang="zh-CN" sz="2800" b="0">
                <a:latin typeface="Times New Roman" panose="02020603050405020304" pitchFamily="18" charset="0"/>
              </a:rPr>
              <a:t>Fuzzy Rough Set</a:t>
            </a:r>
            <a:r>
              <a:rPr lang="zh-CN" altLang="en-US" sz="2800" b="0">
                <a:latin typeface="宋体" panose="02010600030101010101" pitchFamily="2" charset="-122"/>
              </a:rPr>
              <a:t>的概念</a:t>
            </a:r>
            <a:r>
              <a:rPr lang="zh-CN" altLang="en-US" sz="3200" b="0">
                <a:latin typeface="Times New Roman" panose="02020603050405020304" pitchFamily="18" charset="0"/>
              </a:rPr>
              <a:t> </a:t>
            </a:r>
          </a:p>
          <a:p>
            <a:pPr algn="just" eaLnBrk="1" hangingPunct="1">
              <a:spcBef>
                <a:spcPct val="10000"/>
              </a:spcBef>
              <a:buClrTx/>
              <a:buSzTx/>
              <a:buFont typeface="Wingdings" panose="05000000000000000000" pitchFamily="2" charset="2"/>
              <a:buChar char="Ø"/>
            </a:pPr>
            <a:r>
              <a:rPr lang="en-US" altLang="zh-CN" sz="2800" b="0">
                <a:latin typeface="Times New Roman" panose="02020603050405020304" pitchFamily="18" charset="0"/>
              </a:rPr>
              <a:t>A.Skowron</a:t>
            </a:r>
            <a:r>
              <a:rPr lang="zh-CN" altLang="en-US" sz="2800" b="0">
                <a:latin typeface="宋体" panose="02010600030101010101" pitchFamily="2" charset="-122"/>
              </a:rPr>
              <a:t>和</a:t>
            </a:r>
            <a:r>
              <a:rPr lang="en-US" altLang="zh-CN" sz="2800" b="0">
                <a:latin typeface="Times New Roman" panose="02020603050405020304" pitchFamily="18" charset="0"/>
              </a:rPr>
              <a:t>J.Grazymala-Buss</a:t>
            </a:r>
            <a:r>
              <a:rPr lang="zh-CN" altLang="en-US" sz="2800" b="0">
                <a:latin typeface="宋体" panose="02010600030101010101" pitchFamily="2" charset="-122"/>
              </a:rPr>
              <a:t>认为，粗糙集理论可以看作证据理论的基础。并在粗糙集理论的框架上重新解释了证据理论的基本概念，特别是用上近似和下近似的术语解释了信念</a:t>
            </a:r>
            <a:r>
              <a:rPr lang="en-US" altLang="zh-CN" sz="2800" b="0">
                <a:latin typeface="Times New Roman" panose="02020603050405020304" pitchFamily="18" charset="0"/>
              </a:rPr>
              <a:t>(belief)</a:t>
            </a:r>
            <a:r>
              <a:rPr lang="zh-CN" altLang="en-US" sz="2800" b="0">
                <a:latin typeface="宋体" panose="02010600030101010101" pitchFamily="2" charset="-122"/>
              </a:rPr>
              <a:t>和似然</a:t>
            </a:r>
            <a:r>
              <a:rPr lang="en-US" altLang="zh-CN" sz="2800" b="0">
                <a:latin typeface="Times New Roman" panose="02020603050405020304" pitchFamily="18" charset="0"/>
              </a:rPr>
              <a:t>(plausibility)</a:t>
            </a:r>
            <a:r>
              <a:rPr lang="zh-CN" altLang="en-US" sz="2800" b="0">
                <a:latin typeface="宋体" panose="02010600030101010101" pitchFamily="2" charset="-122"/>
              </a:rPr>
              <a:t>函数，进而讨论了两者之间的互补问题。</a:t>
            </a:r>
            <a:r>
              <a:rPr lang="zh-CN" altLang="en-US" sz="3200" b="0">
                <a:latin typeface="Times New Roman" panose="02020603050405020304" pitchFamily="18" charset="0"/>
              </a:rPr>
              <a:t> </a:t>
            </a:r>
          </a:p>
        </p:txBody>
      </p:sp>
    </p:spTree>
    <p:extLst>
      <p:ext uri="{BB962C8B-B14F-4D97-AF65-F5344CB8AC3E}">
        <p14:creationId xmlns:p14="http://schemas.microsoft.com/office/powerpoint/2010/main" val="390266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C368092-19C7-4527-8C4E-C1A2BD15E8DF}" type="datetime1">
              <a:rPr lang="zh-CN" altLang="en-US"/>
              <a:pPr>
                <a:defRPr/>
              </a:pPr>
              <a:t>2017/10/23</a:t>
            </a:fld>
            <a:endParaRPr lang="en-US" altLang="zh-CN"/>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B748A1-0454-4976-BE81-58FD793522D1}" type="slidenum">
              <a:rPr lang="en-US" altLang="zh-CN" sz="1000" smtClean="0"/>
              <a:pPr>
                <a:spcBef>
                  <a:spcPct val="0"/>
                </a:spcBef>
                <a:buClrTx/>
                <a:buSzTx/>
                <a:buFontTx/>
                <a:buNone/>
              </a:pPr>
              <a:t>161</a:t>
            </a:fld>
            <a:endParaRPr lang="en-US" altLang="zh-CN" sz="1000" smtClean="0"/>
          </a:p>
        </p:txBody>
      </p:sp>
      <p:sp>
        <p:nvSpPr>
          <p:cNvPr id="130052"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粗糙集的实验系统</a:t>
            </a:r>
          </a:p>
        </p:txBody>
      </p:sp>
      <p:sp>
        <p:nvSpPr>
          <p:cNvPr id="130053" name="Text Box 4"/>
          <p:cNvSpPr txBox="1">
            <a:spLocks noChangeArrowheads="1"/>
          </p:cNvSpPr>
          <p:nvPr/>
        </p:nvSpPr>
        <p:spPr bwMode="auto">
          <a:xfrm>
            <a:off x="533400" y="2125663"/>
            <a:ext cx="8153400" cy="318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a:t>
            </a:r>
            <a:r>
              <a:rPr lang="zh-CN" altLang="en-US" sz="2400" b="0" dirty="0">
                <a:latin typeface="宋体" panose="02010600030101010101" pitchFamily="2" charset="-122"/>
              </a:rPr>
              <a:t>在过去几年中，建立了不少基于粗糙集的</a:t>
            </a:r>
            <a:r>
              <a:rPr lang="en-US" altLang="zh-CN" sz="2400" b="0" dirty="0">
                <a:latin typeface="宋体" panose="02010600030101010101" pitchFamily="2" charset="-122"/>
              </a:rPr>
              <a:t>KDD</a:t>
            </a:r>
            <a:r>
              <a:rPr lang="zh-CN" altLang="en-US" sz="2400" b="0" dirty="0">
                <a:latin typeface="宋体" panose="02010600030101010101" pitchFamily="2" charset="-122"/>
              </a:rPr>
              <a:t>系统，其中最有代表性的有</a:t>
            </a:r>
            <a:r>
              <a:rPr lang="en-US" altLang="zh-CN" sz="2400" b="0" dirty="0">
                <a:latin typeface="宋体" panose="02010600030101010101" pitchFamily="2" charset="-122"/>
              </a:rPr>
              <a:t>LERS</a:t>
            </a:r>
            <a:r>
              <a:rPr lang="zh-CN" altLang="en-US" sz="2400" b="0" dirty="0">
                <a:latin typeface="宋体" panose="02010600030101010101" pitchFamily="2" charset="-122"/>
              </a:rPr>
              <a:t>、</a:t>
            </a:r>
            <a:r>
              <a:rPr lang="en-US" altLang="zh-CN" sz="2400" b="0" dirty="0">
                <a:latin typeface="宋体" panose="02010600030101010101" pitchFamily="2" charset="-122"/>
              </a:rPr>
              <a:t>ROSE</a:t>
            </a:r>
            <a:r>
              <a:rPr lang="zh-CN" altLang="en-US" sz="2400" b="0" dirty="0">
                <a:latin typeface="宋体" panose="02010600030101010101" pitchFamily="2" charset="-122"/>
              </a:rPr>
              <a:t>、</a:t>
            </a:r>
            <a:r>
              <a:rPr lang="en-US" altLang="zh-CN" sz="2400" b="0" dirty="0">
                <a:latin typeface="宋体" panose="02010600030101010101" pitchFamily="2" charset="-122"/>
              </a:rPr>
              <a:t>KDD-R</a:t>
            </a:r>
            <a:r>
              <a:rPr lang="zh-CN" altLang="en-US" sz="2400" b="0" dirty="0">
                <a:latin typeface="宋体" panose="02010600030101010101" pitchFamily="2" charset="-122"/>
              </a:rPr>
              <a:t>等。</a:t>
            </a:r>
          </a:p>
          <a:p>
            <a:pPr eaLnBrk="1" hangingPunct="1">
              <a:spcBef>
                <a:spcPct val="10000"/>
              </a:spcBef>
              <a:buClrTx/>
              <a:buSzTx/>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a:t>
            </a:r>
            <a:r>
              <a:rPr lang="en-US" altLang="zh-CN" sz="2400" dirty="0">
                <a:latin typeface="宋体" panose="02010600030101010101" pitchFamily="2" charset="-122"/>
              </a:rPr>
              <a:t>LERS</a:t>
            </a:r>
            <a:endParaRPr lang="en-US" altLang="zh-CN"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LERS(Learning from examples based on Rough Set)</a:t>
            </a:r>
            <a:r>
              <a:rPr lang="zh-CN" altLang="en-US" sz="2400" b="0" dirty="0">
                <a:latin typeface="宋体" panose="02010600030101010101" pitchFamily="2" charset="-122"/>
                <a:cs typeface="Times New Roman" panose="02020603050405020304" pitchFamily="18" charset="0"/>
              </a:rPr>
              <a:t>系统是美国</a:t>
            </a:r>
            <a:r>
              <a:rPr lang="en-US" altLang="zh-CN" sz="2400" b="0" dirty="0">
                <a:latin typeface="宋体" panose="02010600030101010101" pitchFamily="2" charset="-122"/>
                <a:cs typeface="Times New Roman" panose="02020603050405020304" pitchFamily="18" charset="0"/>
              </a:rPr>
              <a:t>Kansas</a:t>
            </a:r>
            <a:r>
              <a:rPr lang="zh-CN" altLang="en-US" sz="2400" b="0" dirty="0">
                <a:latin typeface="宋体" panose="02010600030101010101" pitchFamily="2" charset="-122"/>
                <a:cs typeface="Times New Roman" panose="02020603050405020304" pitchFamily="18" charset="0"/>
              </a:rPr>
              <a:t>大学开发的基于粗糙集的实例学习系统。它是用</a:t>
            </a:r>
            <a:r>
              <a:rPr lang="en-US" altLang="zh-CN" sz="2400" b="0" dirty="0">
                <a:latin typeface="宋体" panose="02010600030101010101" pitchFamily="2" charset="-122"/>
                <a:cs typeface="Times New Roman" panose="02020603050405020304" pitchFamily="18" charset="0"/>
              </a:rPr>
              <a:t>Common Lisp</a:t>
            </a:r>
            <a:r>
              <a:rPr lang="zh-CN" altLang="en-US" sz="2400" b="0" dirty="0">
                <a:latin typeface="宋体" panose="02010600030101010101" pitchFamily="2" charset="-122"/>
                <a:cs typeface="Times New Roman" panose="02020603050405020304" pitchFamily="18" charset="0"/>
              </a:rPr>
              <a:t>在</a:t>
            </a:r>
            <a:r>
              <a:rPr lang="en-US" altLang="zh-CN" sz="2400" b="0" dirty="0">
                <a:latin typeface="宋体" panose="02010600030101010101" pitchFamily="2" charset="-122"/>
                <a:cs typeface="Times New Roman" panose="02020603050405020304" pitchFamily="18" charset="0"/>
              </a:rPr>
              <a:t>VAX9000</a:t>
            </a:r>
            <a:r>
              <a:rPr lang="zh-CN" altLang="en-US" sz="2400" b="0" dirty="0">
                <a:latin typeface="宋体" panose="02010600030101010101" pitchFamily="2" charset="-122"/>
                <a:cs typeface="Times New Roman" panose="02020603050405020304" pitchFamily="18" charset="0"/>
              </a:rPr>
              <a:t>上实现的。</a:t>
            </a:r>
            <a:r>
              <a:rPr lang="en-US" altLang="zh-CN" sz="2400" b="0" dirty="0">
                <a:latin typeface="宋体" panose="02010600030101010101" pitchFamily="2" charset="-122"/>
                <a:cs typeface="Times New Roman" panose="02020603050405020304" pitchFamily="18" charset="0"/>
              </a:rPr>
              <a:t>LERS</a:t>
            </a:r>
            <a:r>
              <a:rPr lang="zh-CN" altLang="en-US" sz="2400" b="0" dirty="0">
                <a:latin typeface="宋体" panose="02010600030101010101" pitchFamily="2" charset="-122"/>
                <a:cs typeface="Times New Roman" panose="02020603050405020304" pitchFamily="18" charset="0"/>
              </a:rPr>
              <a:t>已经为</a:t>
            </a:r>
            <a:r>
              <a:rPr lang="en-US" altLang="zh-CN" sz="2400" b="0" dirty="0">
                <a:latin typeface="宋体" panose="02010600030101010101" pitchFamily="2" charset="-122"/>
                <a:cs typeface="Times New Roman" panose="02020603050405020304" pitchFamily="18" charset="0"/>
              </a:rPr>
              <a:t>NASA</a:t>
            </a:r>
            <a:r>
              <a:rPr lang="zh-CN" altLang="en-US" sz="2400" b="0" dirty="0">
                <a:latin typeface="宋体" panose="02010600030101010101" pitchFamily="2" charset="-122"/>
                <a:cs typeface="Times New Roman" panose="02020603050405020304" pitchFamily="18" charset="0"/>
              </a:rPr>
              <a:t>的</a:t>
            </a:r>
            <a:r>
              <a:rPr lang="en-US" altLang="zh-CN" sz="2400" b="0" dirty="0">
                <a:latin typeface="宋体" panose="02010600030101010101" pitchFamily="2" charset="-122"/>
                <a:cs typeface="Times New Roman" panose="02020603050405020304" pitchFamily="18" charset="0"/>
              </a:rPr>
              <a:t>Johnson</a:t>
            </a:r>
            <a:r>
              <a:rPr lang="zh-CN" altLang="en-US" sz="2400" b="0" dirty="0">
                <a:latin typeface="宋体" panose="02010600030101010101" pitchFamily="2" charset="-122"/>
                <a:cs typeface="Times New Roman" panose="02020603050405020304" pitchFamily="18" charset="0"/>
              </a:rPr>
              <a:t>空间中心应用了两年。此外，</a:t>
            </a:r>
            <a:r>
              <a:rPr lang="en-US" altLang="zh-CN" sz="2400" b="0" dirty="0">
                <a:latin typeface="宋体" panose="02010600030101010101" pitchFamily="2" charset="-122"/>
                <a:cs typeface="Times New Roman" panose="02020603050405020304" pitchFamily="18" charset="0"/>
              </a:rPr>
              <a:t>LERS</a:t>
            </a:r>
            <a:r>
              <a:rPr lang="zh-CN" altLang="en-US" sz="2400" b="0" dirty="0">
                <a:latin typeface="宋体" panose="02010600030101010101" pitchFamily="2" charset="-122"/>
                <a:cs typeface="Times New Roman" panose="02020603050405020304" pitchFamily="18" charset="0"/>
              </a:rPr>
              <a:t>还被广泛地用于环境保护、气候研究和医疗研究</a:t>
            </a:r>
            <a:r>
              <a:rPr lang="zh-CN" altLang="en-US" sz="2400" b="0" dirty="0">
                <a:latin typeface="宋体" panose="02010600030101010101" pitchFamily="2" charset="-122"/>
              </a:rPr>
              <a:t> </a:t>
            </a:r>
            <a:endParaRPr lang="zh-CN" altLang="en-US" sz="3200" b="0" dirty="0">
              <a:latin typeface="Times New Roman" panose="02020603050405020304" pitchFamily="18" charset="0"/>
            </a:endParaRPr>
          </a:p>
        </p:txBody>
      </p:sp>
    </p:spTree>
    <p:extLst>
      <p:ext uri="{BB962C8B-B14F-4D97-AF65-F5344CB8AC3E}">
        <p14:creationId xmlns:p14="http://schemas.microsoft.com/office/powerpoint/2010/main" val="303742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83BF40C-0DD7-465C-8945-32A1154956CF}" type="datetime1">
              <a:rPr lang="zh-CN" altLang="en-US"/>
              <a:pPr>
                <a:defRPr/>
              </a:pPr>
              <a:t>2017/10/23</a:t>
            </a:fld>
            <a:endParaRPr lang="en-US" altLang="zh-CN"/>
          </a:p>
        </p:txBody>
      </p:sp>
      <p:sp>
        <p:nvSpPr>
          <p:cNvPr id="132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22B287-FE5D-4875-80D1-CFD8BF7502B8}" type="slidenum">
              <a:rPr lang="en-US" altLang="zh-CN" sz="1000" smtClean="0"/>
              <a:pPr>
                <a:spcBef>
                  <a:spcPct val="0"/>
                </a:spcBef>
                <a:buClrTx/>
                <a:buSzTx/>
                <a:buFontTx/>
                <a:buNone/>
              </a:pPr>
              <a:t>162</a:t>
            </a:fld>
            <a:endParaRPr lang="en-US" altLang="zh-CN" sz="1000" smtClean="0"/>
          </a:p>
        </p:txBody>
      </p:sp>
      <p:sp>
        <p:nvSpPr>
          <p:cNvPr id="132100"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粗糙集的实验系统</a:t>
            </a:r>
          </a:p>
        </p:txBody>
      </p:sp>
      <p:sp>
        <p:nvSpPr>
          <p:cNvPr id="132101" name="Text Box 4"/>
          <p:cNvSpPr txBox="1">
            <a:spLocks noChangeArrowheads="1"/>
          </p:cNvSpPr>
          <p:nvPr/>
        </p:nvSpPr>
        <p:spPr bwMode="auto">
          <a:xfrm>
            <a:off x="323527" y="2073958"/>
            <a:ext cx="8620447" cy="43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buClrTx/>
              <a:buSzTx/>
              <a:buFont typeface="Wingdings" panose="05000000000000000000" pitchFamily="2" charset="2"/>
              <a:buNone/>
            </a:pPr>
            <a:r>
              <a:rPr lang="en-US" altLang="zh-CN" sz="2800" b="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ROSE</a:t>
            </a:r>
            <a:endParaRPr lang="en-US" altLang="zh-CN"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a:t>
            </a:r>
            <a:r>
              <a:rPr lang="zh-CN" altLang="en-US" sz="2400" b="0" dirty="0">
                <a:latin typeface="宋体" panose="02010600030101010101" pitchFamily="2" charset="-122"/>
                <a:cs typeface="Times New Roman" panose="02020603050405020304" pitchFamily="18" charset="0"/>
              </a:rPr>
              <a:t>波兰</a:t>
            </a:r>
            <a:r>
              <a:rPr lang="en-US" altLang="zh-CN" sz="2400" b="0" dirty="0">
                <a:latin typeface="宋体" panose="02010600030101010101" pitchFamily="2" charset="-122"/>
                <a:cs typeface="Times New Roman" panose="02020603050405020304" pitchFamily="18" charset="0"/>
              </a:rPr>
              <a:t>Poznan</a:t>
            </a:r>
            <a:r>
              <a:rPr lang="zh-CN" altLang="en-US" sz="2400" b="0" dirty="0">
                <a:latin typeface="宋体" panose="02010600030101010101" pitchFamily="2" charset="-122"/>
                <a:cs typeface="Times New Roman" panose="02020603050405020304" pitchFamily="18" charset="0"/>
              </a:rPr>
              <a:t>科技大学基于粗糙集开发了</a:t>
            </a:r>
            <a:r>
              <a:rPr lang="en-US" altLang="zh-CN" sz="2400" b="0" dirty="0">
                <a:latin typeface="宋体" panose="02010600030101010101" pitchFamily="2" charset="-122"/>
                <a:cs typeface="Times New Roman" panose="02020603050405020304" pitchFamily="18" charset="0"/>
              </a:rPr>
              <a:t>ROSE(Rough Set data Explorer), </a:t>
            </a:r>
            <a:r>
              <a:rPr lang="zh-CN" altLang="en-US" sz="2400" b="0" dirty="0">
                <a:latin typeface="宋体" panose="02010600030101010101" pitchFamily="2" charset="-122"/>
                <a:cs typeface="Times New Roman" panose="02020603050405020304" pitchFamily="18" charset="0"/>
              </a:rPr>
              <a:t>用于决策分析。 它是</a:t>
            </a:r>
            <a:r>
              <a:rPr lang="en-US" altLang="zh-CN" sz="2400" b="0" dirty="0">
                <a:latin typeface="宋体" panose="02010600030101010101" pitchFamily="2" charset="-122"/>
                <a:cs typeface="Times New Roman" panose="02020603050405020304" pitchFamily="18" charset="0"/>
              </a:rPr>
              <a:t>Rough Das &amp; Rough Class</a:t>
            </a:r>
            <a:r>
              <a:rPr lang="zh-CN" altLang="en-US" sz="2400" b="0" dirty="0">
                <a:latin typeface="宋体" panose="02010600030101010101" pitchFamily="2" charset="-122"/>
                <a:cs typeface="Times New Roman" panose="02020603050405020304" pitchFamily="18" charset="0"/>
              </a:rPr>
              <a:t>系统的新版，其中</a:t>
            </a:r>
            <a:r>
              <a:rPr lang="en-US" altLang="zh-CN" sz="2400" b="0" dirty="0" err="1">
                <a:latin typeface="宋体" panose="02010600030101010101" pitchFamily="2" charset="-122"/>
                <a:cs typeface="Times New Roman" panose="02020603050405020304" pitchFamily="18" charset="0"/>
              </a:rPr>
              <a:t>RoughDas</a:t>
            </a:r>
            <a:r>
              <a:rPr lang="zh-CN" altLang="en-US" sz="2400" b="0" dirty="0">
                <a:latin typeface="宋体" panose="02010600030101010101" pitchFamily="2" charset="-122"/>
                <a:cs typeface="Times New Roman" panose="02020603050405020304" pitchFamily="18" charset="0"/>
              </a:rPr>
              <a:t>执行信息系统数据分析任务，</a:t>
            </a:r>
            <a:r>
              <a:rPr lang="en-US" altLang="zh-CN" sz="2400" b="0" dirty="0" err="1">
                <a:latin typeface="宋体" panose="02010600030101010101" pitchFamily="2" charset="-122"/>
                <a:cs typeface="Times New Roman" panose="02020603050405020304" pitchFamily="18" charset="0"/>
              </a:rPr>
              <a:t>RoughClass</a:t>
            </a:r>
            <a:r>
              <a:rPr lang="zh-CN" altLang="en-US" sz="2400" b="0" dirty="0">
                <a:latin typeface="宋体" panose="02010600030101010101" pitchFamily="2" charset="-122"/>
                <a:cs typeface="Times New Roman" panose="02020603050405020304" pitchFamily="18" charset="0"/>
              </a:rPr>
              <a:t>支持新对象的分类，这两个系统已经在许多实际领域中得到应用。</a:t>
            </a:r>
            <a:r>
              <a:rPr lang="zh-CN" altLang="en-US" sz="2400" b="0" dirty="0">
                <a:latin typeface="宋体" panose="02010600030101010101" pitchFamily="2" charset="-122"/>
              </a:rPr>
              <a:t> </a:t>
            </a:r>
          </a:p>
          <a:p>
            <a:pPr eaLnBrk="1" hangingPunct="1">
              <a:spcBef>
                <a:spcPct val="10000"/>
              </a:spcBef>
              <a:buClrTx/>
              <a:buSzTx/>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a:t>
            </a:r>
            <a:r>
              <a:rPr lang="en-US" altLang="zh-CN" sz="2400" dirty="0">
                <a:latin typeface="宋体" panose="02010600030101010101" pitchFamily="2" charset="-122"/>
              </a:rPr>
              <a:t>KDD</a:t>
            </a:r>
            <a:r>
              <a:rPr lang="en-US" altLang="zh-CN" sz="2400" dirty="0">
                <a:latin typeface="Times New Roman" panose="02020603050405020304" pitchFamily="18" charset="0"/>
              </a:rPr>
              <a:t>—</a:t>
            </a:r>
            <a:r>
              <a:rPr lang="en-US" altLang="zh-CN" sz="2400" dirty="0">
                <a:latin typeface="宋体" panose="02010600030101010101" pitchFamily="2" charset="-122"/>
              </a:rPr>
              <a:t>R</a:t>
            </a:r>
            <a:endParaRPr lang="en-US" altLang="zh-CN" sz="2400" b="0" dirty="0">
              <a:latin typeface="宋体" panose="02010600030101010101" pitchFamily="2" charset="-122"/>
            </a:endParaRPr>
          </a:p>
          <a:p>
            <a:pPr algn="just" eaLnBrk="1" hangingPunct="1">
              <a:spcBef>
                <a:spcPct val="10000"/>
              </a:spcBef>
              <a:buClrTx/>
              <a:buSzTx/>
              <a:buFont typeface="Wingdings" panose="05000000000000000000" pitchFamily="2" charset="2"/>
              <a:buNone/>
            </a:pPr>
            <a:r>
              <a:rPr lang="en-US" altLang="zh-CN" sz="2400" b="0" dirty="0">
                <a:latin typeface="宋体" panose="02010600030101010101" pitchFamily="2" charset="-122"/>
                <a:cs typeface="Times New Roman" panose="02020603050405020304" pitchFamily="18" charset="0"/>
              </a:rPr>
              <a:t>	KDD-R</a:t>
            </a:r>
            <a:r>
              <a:rPr lang="zh-CN" altLang="en-US" sz="2400" b="0" dirty="0">
                <a:latin typeface="宋体" panose="02010600030101010101" pitchFamily="2" charset="-122"/>
                <a:cs typeface="Times New Roman" panose="02020603050405020304" pitchFamily="18" charset="0"/>
              </a:rPr>
              <a:t>是由加拿大的</a:t>
            </a:r>
            <a:r>
              <a:rPr lang="en-US" altLang="zh-CN" sz="2400" b="0" dirty="0">
                <a:latin typeface="宋体" panose="02010600030101010101" pitchFamily="2" charset="-122"/>
                <a:cs typeface="Times New Roman" panose="02020603050405020304" pitchFamily="18" charset="0"/>
              </a:rPr>
              <a:t>Regina</a:t>
            </a:r>
            <a:r>
              <a:rPr lang="zh-CN" altLang="en-US" sz="2400" b="0" dirty="0">
                <a:latin typeface="宋体" panose="02010600030101010101" pitchFamily="2" charset="-122"/>
                <a:cs typeface="Times New Roman" panose="02020603050405020304" pitchFamily="18" charset="0"/>
              </a:rPr>
              <a:t>大学</a:t>
            </a:r>
            <a:r>
              <a:rPr lang="en-US" altLang="zh-CN" sz="2400" b="0" dirty="0">
                <a:latin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rPr>
              <a:t>里贾纳大学</a:t>
            </a:r>
            <a:r>
              <a:rPr lang="en-US" altLang="zh-CN" sz="2400" b="0" dirty="0">
                <a:latin typeface="宋体" panose="02010600030101010101" pitchFamily="2" charset="-122"/>
                <a:cs typeface="Times New Roman" panose="02020603050405020304" pitchFamily="18" charset="0"/>
              </a:rPr>
              <a:t>)</a:t>
            </a:r>
            <a:r>
              <a:rPr lang="zh-CN" altLang="en-US" sz="2400" b="0" dirty="0">
                <a:latin typeface="宋体" panose="02010600030101010101" pitchFamily="2" charset="-122"/>
                <a:cs typeface="Times New Roman" panose="02020603050405020304" pitchFamily="18" charset="0"/>
              </a:rPr>
              <a:t>开发的基于可变精度粗糙集模型，采用知识发现的决策矩阵方法开发了</a:t>
            </a:r>
            <a:r>
              <a:rPr lang="en-US" altLang="zh-CN" sz="2400" b="0" dirty="0">
                <a:latin typeface="宋体" panose="02010600030101010101" pitchFamily="2" charset="-122"/>
                <a:cs typeface="Times New Roman" panose="02020603050405020304" pitchFamily="18" charset="0"/>
              </a:rPr>
              <a:t>KDD-R</a:t>
            </a:r>
            <a:r>
              <a:rPr lang="zh-CN" altLang="en-US" sz="2400" b="0" dirty="0">
                <a:latin typeface="宋体" panose="02010600030101010101" pitchFamily="2" charset="-122"/>
                <a:cs typeface="Times New Roman" panose="02020603050405020304" pitchFamily="18" charset="0"/>
              </a:rPr>
              <a:t>系统，这个系统被用来对医学数据分析，以此产生症状与病证之间新的联系，另外它还支持电信工业的市场研究。</a:t>
            </a:r>
            <a:r>
              <a:rPr lang="zh-CN" altLang="en-US" sz="2400" b="0" dirty="0">
                <a:latin typeface="宋体" panose="02010600030101010101" pitchFamily="2" charset="-122"/>
              </a:rPr>
              <a:t> </a:t>
            </a:r>
          </a:p>
        </p:txBody>
      </p:sp>
    </p:spTree>
    <p:extLst>
      <p:ext uri="{BB962C8B-B14F-4D97-AF65-F5344CB8AC3E}">
        <p14:creationId xmlns:p14="http://schemas.microsoft.com/office/powerpoint/2010/main" val="55177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C6F4694-B92B-4AB2-9A3E-E24222666C55}" type="datetime1">
              <a:rPr lang="zh-CN" altLang="en-US"/>
              <a:pPr>
                <a:defRPr/>
              </a:pPr>
              <a:t>2017/10/23</a:t>
            </a:fld>
            <a:endParaRPr lang="en-US" altLang="zh-CN"/>
          </a:p>
        </p:txBody>
      </p:sp>
      <p:sp>
        <p:nvSpPr>
          <p:cNvPr id="134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348A39-825D-43E1-A636-06478B2197AE}" type="slidenum">
              <a:rPr lang="en-US" altLang="zh-CN" sz="1000" smtClean="0"/>
              <a:pPr>
                <a:spcBef>
                  <a:spcPct val="0"/>
                </a:spcBef>
                <a:buClrTx/>
                <a:buSzTx/>
                <a:buFontTx/>
                <a:buNone/>
              </a:pPr>
              <a:t>163</a:t>
            </a:fld>
            <a:endParaRPr lang="en-US" altLang="zh-CN" sz="1000" smtClean="0"/>
          </a:p>
        </p:txBody>
      </p:sp>
      <p:sp>
        <p:nvSpPr>
          <p:cNvPr id="134148" name="Rectangle 2"/>
          <p:cNvSpPr>
            <a:spLocks noGrp="1" noChangeArrowheads="1"/>
          </p:cNvSpPr>
          <p:nvPr>
            <p:ph type="title"/>
          </p:nvPr>
        </p:nvSpPr>
        <p:spPr>
          <a:xfrm>
            <a:off x="893763" y="989856"/>
            <a:ext cx="7793037" cy="854968"/>
          </a:xfrm>
        </p:spPr>
        <p:txBody>
          <a:bodyPr/>
          <a:lstStyle/>
          <a:p>
            <a:pPr algn="ctr" eaLnBrk="1" hangingPunct="1"/>
            <a:r>
              <a:rPr lang="zh-CN" altLang="en-US" sz="3600" dirty="0" smtClean="0">
                <a:solidFill>
                  <a:srgbClr val="2E08CE"/>
                </a:solidFill>
                <a:ea typeface="华文新魏" panose="02010800040101010101" pitchFamily="2" charset="-122"/>
              </a:rPr>
              <a:t>粒度计算</a:t>
            </a:r>
          </a:p>
        </p:txBody>
      </p:sp>
      <p:sp>
        <p:nvSpPr>
          <p:cNvPr id="134149" name="Rectangle 3"/>
          <p:cNvSpPr>
            <a:spLocks noGrp="1" noChangeArrowheads="1"/>
          </p:cNvSpPr>
          <p:nvPr>
            <p:ph type="body" idx="1"/>
          </p:nvPr>
        </p:nvSpPr>
        <p:spPr>
          <a:xfrm>
            <a:off x="683568" y="2017713"/>
            <a:ext cx="8271520" cy="4114800"/>
          </a:xfrm>
        </p:spPr>
        <p:txBody>
          <a:bodyPr/>
          <a:lstStyle/>
          <a:p>
            <a:pPr eaLnBrk="1" hangingPunct="1"/>
            <a:r>
              <a:rPr lang="zh-CN" altLang="en-US" dirty="0" smtClean="0">
                <a:latin typeface="宋体" panose="02010600030101010101" pitchFamily="2" charset="-122"/>
              </a:rPr>
              <a:t>粒度计算从广义上来说是一种看待客观世界的世界观和方法论。</a:t>
            </a:r>
            <a:r>
              <a:rPr lang="zh-CN" altLang="en-US" dirty="0" smtClean="0"/>
              <a:t> </a:t>
            </a:r>
          </a:p>
          <a:p>
            <a:pPr eaLnBrk="1" hangingPunct="1"/>
            <a:r>
              <a:rPr lang="zh-CN" altLang="en-US" dirty="0" smtClean="0">
                <a:latin typeface="宋体" panose="02010600030101010101" pitchFamily="2" charset="-122"/>
              </a:rPr>
              <a:t>粒度计算的基本思想</a:t>
            </a:r>
            <a:r>
              <a:rPr lang="zh-CN" altLang="en-US" dirty="0" smtClean="0"/>
              <a:t>就是使用</a:t>
            </a:r>
            <a:r>
              <a:rPr lang="zh-CN" altLang="en-US" dirty="0" smtClean="0">
                <a:solidFill>
                  <a:srgbClr val="FF0000"/>
                </a:solidFill>
              </a:rPr>
              <a:t>粒</a:t>
            </a:r>
            <a:r>
              <a:rPr lang="zh-CN" altLang="en-US" dirty="0" smtClean="0"/>
              <a:t>而不是</a:t>
            </a:r>
            <a:r>
              <a:rPr lang="zh-CN" altLang="en-US" dirty="0" smtClean="0">
                <a:solidFill>
                  <a:srgbClr val="FF0000"/>
                </a:solidFill>
              </a:rPr>
              <a:t>对象</a:t>
            </a:r>
            <a:r>
              <a:rPr lang="zh-CN" altLang="en-US" dirty="0" smtClean="0"/>
              <a:t>为计算单元，使用粒、粒集以及粒间关系进行计算或问题求解。</a:t>
            </a:r>
          </a:p>
        </p:txBody>
      </p:sp>
    </p:spTree>
    <p:extLst>
      <p:ext uri="{BB962C8B-B14F-4D97-AF65-F5344CB8AC3E}">
        <p14:creationId xmlns:p14="http://schemas.microsoft.com/office/powerpoint/2010/main" val="84280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6D0976D-C7F8-4909-881C-7971B7A1ABAC}" type="datetime1">
              <a:rPr lang="zh-CN" altLang="en-US"/>
              <a:pPr>
                <a:defRPr/>
              </a:pPr>
              <a:t>2017/10/23</a:t>
            </a:fld>
            <a:endParaRPr lang="en-US" altLang="zh-CN"/>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FF76D7-66EA-4061-8A0C-3C4314EE39AE}" type="slidenum">
              <a:rPr lang="en-US" altLang="zh-CN" sz="1000" smtClean="0"/>
              <a:pPr>
                <a:spcBef>
                  <a:spcPct val="0"/>
                </a:spcBef>
                <a:buClrTx/>
                <a:buSzTx/>
                <a:buFontTx/>
                <a:buNone/>
              </a:pPr>
              <a:t>164</a:t>
            </a:fld>
            <a:endParaRPr lang="en-US" altLang="zh-CN" sz="1000" smtClean="0"/>
          </a:p>
        </p:txBody>
      </p:sp>
      <p:sp>
        <p:nvSpPr>
          <p:cNvPr id="136196" name="Rectangle 2"/>
          <p:cNvSpPr>
            <a:spLocks noGrp="1" noChangeArrowheads="1"/>
          </p:cNvSpPr>
          <p:nvPr>
            <p:ph type="title"/>
          </p:nvPr>
        </p:nvSpPr>
        <p:spPr>
          <a:xfrm>
            <a:off x="1150938" y="836712"/>
            <a:ext cx="7793037" cy="923826"/>
          </a:xfrm>
        </p:spPr>
        <p:txBody>
          <a:bodyPr/>
          <a:lstStyle/>
          <a:p>
            <a:pPr algn="ctr" eaLnBrk="1" hangingPunct="1"/>
            <a:r>
              <a:rPr lang="zh-CN" altLang="en-US" sz="3600" dirty="0" smtClean="0">
                <a:solidFill>
                  <a:srgbClr val="2E08CE"/>
                </a:solidFill>
                <a:ea typeface="华文新魏" panose="02010800040101010101" pitchFamily="2" charset="-122"/>
              </a:rPr>
              <a:t>粒度计算</a:t>
            </a:r>
          </a:p>
        </p:txBody>
      </p:sp>
      <p:sp>
        <p:nvSpPr>
          <p:cNvPr id="136197" name="Rectangle 3"/>
          <p:cNvSpPr>
            <a:spLocks noGrp="1" noChangeArrowheads="1"/>
          </p:cNvSpPr>
          <p:nvPr>
            <p:ph type="body" idx="1"/>
          </p:nvPr>
        </p:nvSpPr>
        <p:spPr>
          <a:xfrm>
            <a:off x="462109" y="1876210"/>
            <a:ext cx="8481865" cy="4721141"/>
          </a:xfrm>
        </p:spPr>
        <p:txBody>
          <a:bodyPr/>
          <a:lstStyle/>
          <a:p>
            <a:pPr eaLnBrk="1" hangingPunct="1"/>
            <a:r>
              <a:rPr lang="en-US" altLang="zh-CN" sz="2200" dirty="0" smtClean="0"/>
              <a:t>1997</a:t>
            </a:r>
            <a:r>
              <a:rPr lang="zh-CN" altLang="en-US" sz="2200" dirty="0" smtClean="0"/>
              <a:t>年</a:t>
            </a:r>
            <a:r>
              <a:rPr lang="en-US" altLang="zh-CN" sz="2200" dirty="0" err="1" smtClean="0"/>
              <a:t>Lotfi</a:t>
            </a:r>
            <a:r>
              <a:rPr lang="en-US" altLang="zh-CN" sz="2200" dirty="0" smtClean="0"/>
              <a:t> A. </a:t>
            </a:r>
            <a:r>
              <a:rPr lang="en-US" altLang="zh-CN" sz="2200" dirty="0" err="1" smtClean="0"/>
              <a:t>Zadeh</a:t>
            </a:r>
            <a:r>
              <a:rPr lang="en-US" altLang="zh-CN" sz="2200" dirty="0" smtClean="0"/>
              <a:t> </a:t>
            </a:r>
            <a:r>
              <a:rPr lang="zh-CN" altLang="en-US" sz="2200" dirty="0" smtClean="0"/>
              <a:t>提出了粒度的概念，他认为在人类认知中存在三种概念：</a:t>
            </a:r>
            <a:r>
              <a:rPr lang="zh-CN" altLang="en-US" sz="2200" dirty="0" smtClean="0">
                <a:solidFill>
                  <a:srgbClr val="C00000"/>
                </a:solidFill>
              </a:rPr>
              <a:t>粒度，组织与因果关系</a:t>
            </a:r>
            <a:r>
              <a:rPr lang="zh-CN" altLang="en-US" sz="2200" dirty="0" smtClean="0"/>
              <a:t>。从直观的来讲，</a:t>
            </a:r>
            <a:r>
              <a:rPr lang="zh-CN" altLang="en-US" sz="2200" dirty="0" smtClean="0">
                <a:solidFill>
                  <a:srgbClr val="C00000"/>
                </a:solidFill>
              </a:rPr>
              <a:t>粒化</a:t>
            </a:r>
            <a:r>
              <a:rPr lang="zh-CN" altLang="en-US" sz="2200" dirty="0" smtClean="0"/>
              <a:t>涉及到从整体到部分的分解，而</a:t>
            </a:r>
            <a:r>
              <a:rPr lang="zh-CN" altLang="en-US" sz="2200" dirty="0" smtClean="0">
                <a:solidFill>
                  <a:srgbClr val="C00000"/>
                </a:solidFill>
              </a:rPr>
              <a:t>组织</a:t>
            </a:r>
            <a:r>
              <a:rPr lang="zh-CN" altLang="en-US" sz="2200" dirty="0" smtClean="0"/>
              <a:t>却是从部分到整体的集成，而</a:t>
            </a:r>
            <a:r>
              <a:rPr lang="zh-CN" altLang="en-US" sz="2200" dirty="0" smtClean="0">
                <a:solidFill>
                  <a:srgbClr val="C00000"/>
                </a:solidFill>
              </a:rPr>
              <a:t>因果关系</a:t>
            </a:r>
            <a:r>
              <a:rPr lang="zh-CN" altLang="en-US" sz="2200" dirty="0" smtClean="0"/>
              <a:t>涉及原因与结果之间的联系。对一个事物的粒化就是以</a:t>
            </a:r>
            <a:r>
              <a:rPr lang="zh-CN" altLang="en-US" sz="2200" dirty="0" smtClean="0">
                <a:solidFill>
                  <a:srgbClr val="C00000"/>
                </a:solidFill>
              </a:rPr>
              <a:t>可分辨性、相似性、邻近性与功能性</a:t>
            </a:r>
            <a:r>
              <a:rPr lang="zh-CN" altLang="en-US" sz="2200" dirty="0" smtClean="0"/>
              <a:t>集聚有关的事物。</a:t>
            </a:r>
          </a:p>
          <a:p>
            <a:pPr eaLnBrk="1" hangingPunct="1"/>
            <a:r>
              <a:rPr lang="zh-CN" altLang="en-US" sz="2200" dirty="0" smtClean="0"/>
              <a:t>粒度计算是信息处理的一种新的概念和计算范式，覆盖了所有有关粒度的理论、方法、技术和工具的研究，主要用于处理不确定的、模糊的、不完整的和海量的信息。</a:t>
            </a:r>
            <a:endParaRPr lang="en-US" altLang="zh-CN" sz="2200" dirty="0" smtClean="0"/>
          </a:p>
          <a:p>
            <a:pPr eaLnBrk="1" hangingPunct="1"/>
            <a:r>
              <a:rPr lang="zh-CN" altLang="en-US" sz="2200" dirty="0" smtClean="0"/>
              <a:t>粗略地讲，一方面它是模糊信息粒度理论、粗糙集理论、商空间理论、区间计算等的超集，另一方面是粒度数学的子集。具体地讲，凡是在分析问题和求解问题中，应用了分组、分类、聚类以及层次化手段的一切理论与方法均属于粒度计算的范畴。信息粒度在粒度计算，词计算，感知计算理论和精化自然语言中都有反映   </a:t>
            </a:r>
          </a:p>
        </p:txBody>
      </p:sp>
    </p:spTree>
    <p:extLst>
      <p:ext uri="{BB962C8B-B14F-4D97-AF65-F5344CB8AC3E}">
        <p14:creationId xmlns:p14="http://schemas.microsoft.com/office/powerpoint/2010/main" val="1569551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A5BE417-EECD-41A3-BE05-EF166929E896}" type="datetime1">
              <a:rPr lang="zh-CN" altLang="en-US"/>
              <a:pPr>
                <a:defRPr/>
              </a:pPr>
              <a:t>2017/10/23</a:t>
            </a:fld>
            <a:endParaRPr lang="en-US" altLang="zh-CN"/>
          </a:p>
        </p:txBody>
      </p:sp>
      <p:sp>
        <p:nvSpPr>
          <p:cNvPr id="138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4601DF-5629-4E3E-89F1-332F83AA7559}" type="slidenum">
              <a:rPr lang="en-US" altLang="zh-CN" sz="1000" smtClean="0"/>
              <a:pPr>
                <a:spcBef>
                  <a:spcPct val="0"/>
                </a:spcBef>
                <a:buClrTx/>
                <a:buSzTx/>
                <a:buFontTx/>
                <a:buNone/>
              </a:pPr>
              <a:t>165</a:t>
            </a:fld>
            <a:endParaRPr lang="en-US" altLang="zh-CN" sz="1000" smtClean="0"/>
          </a:p>
        </p:txBody>
      </p:sp>
      <p:sp>
        <p:nvSpPr>
          <p:cNvPr id="138244"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粒度计算的必要性</a:t>
            </a:r>
          </a:p>
        </p:txBody>
      </p:sp>
      <p:sp>
        <p:nvSpPr>
          <p:cNvPr id="138245" name="Rectangle 3"/>
          <p:cNvSpPr>
            <a:spLocks noGrp="1" noChangeArrowheads="1"/>
          </p:cNvSpPr>
          <p:nvPr>
            <p:ph type="body" idx="1"/>
          </p:nvPr>
        </p:nvSpPr>
        <p:spPr>
          <a:xfrm>
            <a:off x="468380" y="1988840"/>
            <a:ext cx="8475595" cy="4335760"/>
          </a:xfrm>
        </p:spPr>
        <p:txBody>
          <a:bodyPr/>
          <a:lstStyle/>
          <a:p>
            <a:pPr eaLnBrk="1" hangingPunct="1"/>
            <a:r>
              <a:rPr lang="zh-CN" altLang="en-US" b="1" dirty="0" smtClean="0">
                <a:latin typeface="宋体" panose="02010600030101010101" pitchFamily="2" charset="-122"/>
              </a:rPr>
              <a:t>从哲学的角度看</a:t>
            </a:r>
            <a:r>
              <a:rPr lang="zh-CN" altLang="en-US" dirty="0" smtClean="0"/>
              <a:t> </a:t>
            </a:r>
          </a:p>
          <a:p>
            <a:pPr eaLnBrk="1" hangingPunct="1">
              <a:buFont typeface="Wingdings" panose="05000000000000000000" pitchFamily="2" charset="2"/>
              <a:buNone/>
            </a:pPr>
            <a:r>
              <a:rPr lang="zh-CN" altLang="en-US" sz="1900" dirty="0" smtClean="0">
                <a:latin typeface="宋体" panose="02010600030101010101" pitchFamily="2" charset="-122"/>
              </a:rPr>
              <a:t>	</a:t>
            </a:r>
            <a:r>
              <a:rPr lang="en-US" altLang="zh-CN" sz="2200" dirty="0" err="1" smtClean="0">
                <a:latin typeface="宋体" panose="02010600030101010101" pitchFamily="2" charset="-122"/>
              </a:rPr>
              <a:t>Yager</a:t>
            </a:r>
            <a:r>
              <a:rPr lang="zh-CN" altLang="en-US" sz="2200" dirty="0" smtClean="0">
                <a:latin typeface="宋体" panose="02010600030101010101" pitchFamily="2" charset="-122"/>
              </a:rPr>
              <a:t>和</a:t>
            </a:r>
            <a:r>
              <a:rPr lang="en-US" altLang="zh-CN" sz="2200" dirty="0" err="1" smtClean="0">
                <a:latin typeface="宋体" panose="02010600030101010101" pitchFamily="2" charset="-122"/>
              </a:rPr>
              <a:t>Filev</a:t>
            </a:r>
            <a:r>
              <a:rPr lang="zh-CN" altLang="en-US" sz="2200" dirty="0" smtClean="0">
                <a:latin typeface="宋体" panose="02010600030101010101" pitchFamily="2" charset="-122"/>
              </a:rPr>
              <a:t>指出</a:t>
            </a:r>
            <a:r>
              <a:rPr lang="zh-CN" altLang="en-US" sz="2200" dirty="0" smtClean="0"/>
              <a:t>“</a:t>
            </a:r>
            <a:r>
              <a:rPr lang="zh-CN" altLang="en-US" sz="2200" dirty="0" smtClean="0">
                <a:latin typeface="宋体" panose="02010600030101010101" pitchFamily="2" charset="-122"/>
              </a:rPr>
              <a:t>人类已经形成了世界就是一个粒度的观点</a:t>
            </a:r>
            <a:r>
              <a:rPr lang="zh-CN" altLang="en-US" sz="2200" dirty="0" smtClean="0"/>
              <a:t>”</a:t>
            </a:r>
            <a:r>
              <a:rPr lang="zh-CN" altLang="en-US" sz="2200" dirty="0" smtClean="0">
                <a:latin typeface="宋体" panose="02010600030101010101" pitchFamily="2" charset="-122"/>
              </a:rPr>
              <a:t>以及 </a:t>
            </a:r>
            <a:r>
              <a:rPr lang="zh-CN" altLang="en-US" sz="2200" dirty="0" smtClean="0"/>
              <a:t>“</a:t>
            </a:r>
            <a:r>
              <a:rPr lang="zh-CN" altLang="en-US" sz="2200" dirty="0" smtClean="0">
                <a:latin typeface="宋体" panose="02010600030101010101" pitchFamily="2" charset="-122"/>
              </a:rPr>
              <a:t>人们观察、度量、定义和推理的实体都是粒度</a:t>
            </a:r>
            <a:r>
              <a:rPr lang="zh-CN" altLang="en-US" sz="2200" dirty="0" smtClean="0"/>
              <a:t>” 。信息粒是一种抽象，它如同数学中的“点”、“线”、“面”一样，在人类的思维和活动中占有重要地位。</a:t>
            </a:r>
          </a:p>
          <a:p>
            <a:pPr eaLnBrk="1" hangingPunct="1"/>
            <a:r>
              <a:rPr lang="zh-CN" altLang="en-US" b="1" dirty="0" smtClean="0">
                <a:latin typeface="宋体" panose="02010600030101010101" pitchFamily="2" charset="-122"/>
              </a:rPr>
              <a:t>从人工智能的角度看</a:t>
            </a:r>
            <a:r>
              <a:rPr lang="zh-CN" altLang="en-US" dirty="0" smtClean="0"/>
              <a:t> </a:t>
            </a:r>
          </a:p>
          <a:p>
            <a:pPr eaLnBrk="1" hangingPunct="1">
              <a:buFont typeface="Wingdings" panose="05000000000000000000" pitchFamily="2" charset="2"/>
              <a:buNone/>
            </a:pPr>
            <a:r>
              <a:rPr lang="zh-CN" altLang="en-US" sz="2100" dirty="0" smtClean="0">
                <a:latin typeface="宋体" panose="02010600030101010101" pitchFamily="2" charset="-122"/>
              </a:rPr>
              <a:t>	</a:t>
            </a:r>
            <a:r>
              <a:rPr lang="zh-CN" altLang="en-US" sz="2200" dirty="0" smtClean="0">
                <a:latin typeface="宋体" panose="02010600030101010101" pitchFamily="2" charset="-122"/>
              </a:rPr>
              <a:t>张钹院士指出</a:t>
            </a:r>
            <a:r>
              <a:rPr lang="zh-CN" altLang="en-US" sz="2200" dirty="0" smtClean="0"/>
              <a:t>“</a:t>
            </a:r>
            <a:r>
              <a:rPr lang="zh-CN" altLang="en-US" sz="2200" dirty="0" smtClean="0">
                <a:latin typeface="宋体" panose="02010600030101010101" pitchFamily="2" charset="-122"/>
              </a:rPr>
              <a:t>人类智能的公认特点，就是人们能从极不相同的粒度上观察和分析同一问题。人们不仅能在不同粒度的世界上进行问题求解，而且能够很快地从一个粒度世界跳到另一个粒度的世界，往返自如，毫无困难。这种处理不同世界的能力，正是人类问题求解的强有力的表现</a:t>
            </a:r>
            <a:r>
              <a:rPr lang="zh-CN" altLang="en-US" sz="2200" dirty="0" smtClean="0"/>
              <a:t>” 。</a:t>
            </a:r>
          </a:p>
        </p:txBody>
      </p:sp>
    </p:spTree>
    <p:extLst>
      <p:ext uri="{BB962C8B-B14F-4D97-AF65-F5344CB8AC3E}">
        <p14:creationId xmlns:p14="http://schemas.microsoft.com/office/powerpoint/2010/main" val="898054035"/>
      </p:ext>
    </p:extLst>
  </p:cSld>
  <p:clrMapOvr>
    <a:masterClrMapping/>
  </p:clrMapOvr>
  <p:transition>
    <p:random/>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847D9ED-5826-40C1-ABBD-7267A4E8B654}" type="datetime1">
              <a:rPr lang="zh-CN" altLang="en-US"/>
              <a:pPr>
                <a:defRPr/>
              </a:pPr>
              <a:t>2017/10/23</a:t>
            </a:fld>
            <a:endParaRPr lang="en-US" altLang="zh-CN"/>
          </a:p>
        </p:txBody>
      </p:sp>
      <p:sp>
        <p:nvSpPr>
          <p:cNvPr id="140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1B5E4-A545-4165-858A-758A63109B35}" type="slidenum">
              <a:rPr lang="en-US" altLang="zh-CN" sz="1000" smtClean="0"/>
              <a:pPr>
                <a:spcBef>
                  <a:spcPct val="0"/>
                </a:spcBef>
                <a:buClrTx/>
                <a:buSzTx/>
                <a:buFontTx/>
                <a:buNone/>
              </a:pPr>
              <a:t>166</a:t>
            </a:fld>
            <a:endParaRPr lang="en-US" altLang="zh-CN" sz="1000" smtClean="0"/>
          </a:p>
        </p:txBody>
      </p:sp>
      <p:sp>
        <p:nvSpPr>
          <p:cNvPr id="140292"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粒度计算的必要性</a:t>
            </a:r>
          </a:p>
        </p:txBody>
      </p:sp>
      <p:sp>
        <p:nvSpPr>
          <p:cNvPr id="140293" name="Rectangle 3"/>
          <p:cNvSpPr>
            <a:spLocks noGrp="1" noChangeArrowheads="1"/>
          </p:cNvSpPr>
          <p:nvPr>
            <p:ph type="body" idx="1"/>
          </p:nvPr>
        </p:nvSpPr>
        <p:spPr>
          <a:xfrm>
            <a:off x="611560" y="2017713"/>
            <a:ext cx="8343528" cy="4114800"/>
          </a:xfrm>
        </p:spPr>
        <p:txBody>
          <a:bodyPr/>
          <a:lstStyle/>
          <a:p>
            <a:pPr eaLnBrk="1" hangingPunct="1"/>
            <a:r>
              <a:rPr lang="zh-CN" altLang="en-US" b="1" dirty="0" smtClean="0">
                <a:latin typeface="宋体" panose="02010600030101010101" pitchFamily="2" charset="-122"/>
              </a:rPr>
              <a:t>从优化论的角度来看</a:t>
            </a:r>
            <a:r>
              <a:rPr lang="zh-CN" altLang="en-US" dirty="0" smtClean="0"/>
              <a:t> </a:t>
            </a:r>
          </a:p>
          <a:p>
            <a:pPr eaLnBrk="1" hangingPunct="1">
              <a:buFont typeface="Wingdings" panose="05000000000000000000" pitchFamily="2" charset="2"/>
              <a:buNone/>
            </a:pPr>
            <a:r>
              <a:rPr lang="zh-CN" altLang="en-US" sz="2100" dirty="0" smtClean="0">
                <a:latin typeface="宋体" panose="02010600030101010101" pitchFamily="2" charset="-122"/>
              </a:rPr>
              <a:t>	</a:t>
            </a:r>
            <a:r>
              <a:rPr lang="zh-CN" altLang="en-US" sz="2400" dirty="0" smtClean="0">
                <a:latin typeface="宋体" panose="02010600030101010101" pitchFamily="2" charset="-122"/>
              </a:rPr>
              <a:t>粒度计算的理论与方法在观念上突破了传统优化思想的束缚，不再以数学上的精确解为目标，即：需要的是很好地理解和刻画一个问题，而不是沉溺于那些用处不大的细节信息上。粒度计算的方法不要求目标函数和约束函数的连续性与凸性，甚至有时连解析表达式都不要求，而且对计算中数据的不确定性也有很强地适应能力，计算速度也快，这些优点使粒度计算具有更广泛地应用前景，所以，粒度计算理论的研究对推动优化领域的发展极其重要。</a:t>
            </a:r>
            <a:r>
              <a:rPr lang="zh-CN" altLang="en-US" sz="2400" dirty="0" smtClean="0"/>
              <a:t> </a:t>
            </a:r>
          </a:p>
        </p:txBody>
      </p:sp>
    </p:spTree>
    <p:extLst>
      <p:ext uri="{BB962C8B-B14F-4D97-AF65-F5344CB8AC3E}">
        <p14:creationId xmlns:p14="http://schemas.microsoft.com/office/powerpoint/2010/main" val="3233359946"/>
      </p:ext>
    </p:extLst>
  </p:cSld>
  <p:clrMapOvr>
    <a:masterClrMapping/>
  </p:clrMapOvr>
  <p:transition>
    <p:random/>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3F648FA-6B0F-4A99-A627-A373F82B51DE}" type="datetime1">
              <a:rPr lang="zh-CN" altLang="en-US"/>
              <a:pPr>
                <a:defRPr/>
              </a:pPr>
              <a:t>2017/10/23</a:t>
            </a:fld>
            <a:endParaRPr lang="en-US" altLang="zh-CN"/>
          </a:p>
        </p:txBody>
      </p:sp>
      <p:sp>
        <p:nvSpPr>
          <p:cNvPr id="142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C40F61-0978-42CD-B194-8E1F031B04FA}" type="slidenum">
              <a:rPr lang="en-US" altLang="zh-CN" sz="1000" smtClean="0"/>
              <a:pPr>
                <a:spcBef>
                  <a:spcPct val="0"/>
                </a:spcBef>
                <a:buClrTx/>
                <a:buSzTx/>
                <a:buFontTx/>
                <a:buNone/>
              </a:pPr>
              <a:t>167</a:t>
            </a:fld>
            <a:endParaRPr lang="en-US" altLang="zh-CN" sz="1000" smtClean="0"/>
          </a:p>
        </p:txBody>
      </p:sp>
      <p:sp>
        <p:nvSpPr>
          <p:cNvPr id="142340" name="Rectangle 2"/>
          <p:cNvSpPr>
            <a:spLocks noGrp="1" noChangeArrowheads="1"/>
          </p:cNvSpPr>
          <p:nvPr>
            <p:ph type="title"/>
          </p:nvPr>
        </p:nvSpPr>
        <p:spPr/>
        <p:txBody>
          <a:bodyPr/>
          <a:lstStyle/>
          <a:p>
            <a:pPr algn="ctr" eaLnBrk="1" hangingPunct="1"/>
            <a:r>
              <a:rPr lang="zh-CN" altLang="en-US" sz="3600" dirty="0" smtClean="0">
                <a:solidFill>
                  <a:srgbClr val="2E08CE"/>
                </a:solidFill>
                <a:ea typeface="华文新魏" panose="02010800040101010101" pitchFamily="2" charset="-122"/>
              </a:rPr>
              <a:t>粒度计算的必要性</a:t>
            </a:r>
          </a:p>
        </p:txBody>
      </p:sp>
      <p:sp>
        <p:nvSpPr>
          <p:cNvPr id="142341" name="Rectangle 3"/>
          <p:cNvSpPr>
            <a:spLocks noGrp="1" noChangeArrowheads="1"/>
          </p:cNvSpPr>
          <p:nvPr>
            <p:ph type="body" idx="1"/>
          </p:nvPr>
        </p:nvSpPr>
        <p:spPr>
          <a:xfrm>
            <a:off x="539552" y="2017713"/>
            <a:ext cx="8415536" cy="4114800"/>
          </a:xfrm>
        </p:spPr>
        <p:txBody>
          <a:bodyPr/>
          <a:lstStyle/>
          <a:p>
            <a:pPr eaLnBrk="1" hangingPunct="1"/>
            <a:r>
              <a:rPr lang="zh-CN" altLang="en-US" b="1" dirty="0" smtClean="0">
                <a:latin typeface="宋体" panose="02010600030101010101" pitchFamily="2" charset="-122"/>
              </a:rPr>
              <a:t>从问题求解的角度看</a:t>
            </a:r>
            <a:r>
              <a:rPr lang="zh-CN" altLang="en-US" dirty="0" smtClean="0"/>
              <a:t> </a:t>
            </a:r>
          </a:p>
          <a:p>
            <a:pPr eaLnBrk="1" hangingPunct="1">
              <a:buFont typeface="Wingdings" panose="05000000000000000000" pitchFamily="2" charset="2"/>
              <a:buNone/>
            </a:pPr>
            <a:r>
              <a:rPr lang="zh-CN" altLang="en-US" sz="1900" dirty="0" smtClean="0">
                <a:latin typeface="宋体" panose="02010600030101010101" pitchFamily="2" charset="-122"/>
              </a:rPr>
              <a:t>	用粒度计算的观点来分析解决问题显得尤为重要，这样就不用局限于具体对象的细节。除此之外，将复杂问题划分为一系列更容易管理和更小的子任务，可以降低全局计算代价。</a:t>
            </a:r>
            <a:r>
              <a:rPr lang="zh-CN" altLang="en-US" dirty="0" smtClean="0"/>
              <a:t> </a:t>
            </a:r>
          </a:p>
          <a:p>
            <a:pPr eaLnBrk="1" hangingPunct="1"/>
            <a:r>
              <a:rPr lang="zh-CN" altLang="en-US" b="1" dirty="0" smtClean="0">
                <a:latin typeface="宋体" panose="02010600030101010101" pitchFamily="2" charset="-122"/>
              </a:rPr>
              <a:t>从应用技术的角度看</a:t>
            </a:r>
            <a:r>
              <a:rPr lang="zh-CN" altLang="en-US" dirty="0" smtClean="0"/>
              <a:t> </a:t>
            </a:r>
          </a:p>
          <a:p>
            <a:pPr eaLnBrk="1" hangingPunct="1">
              <a:buFont typeface="Wingdings" panose="05000000000000000000" pitchFamily="2" charset="2"/>
              <a:buNone/>
            </a:pPr>
            <a:r>
              <a:rPr lang="zh-CN" altLang="en-US" sz="1900" dirty="0" smtClean="0">
                <a:latin typeface="宋体" panose="02010600030101010101" pitchFamily="2" charset="-122"/>
              </a:rPr>
              <a:t>	图像处理、语音与字符识别等，是计算机多媒体的核心技术。这些信息处理质量的好坏直接依赖于分割的方法和技术</a:t>
            </a:r>
            <a:r>
              <a:rPr lang="zh-CN" altLang="en-US" sz="1900" dirty="0" smtClean="0"/>
              <a:t>，而粒度计算的研究或许能够解决这一问题。</a:t>
            </a:r>
          </a:p>
        </p:txBody>
      </p:sp>
    </p:spTree>
    <p:extLst>
      <p:ext uri="{BB962C8B-B14F-4D97-AF65-F5344CB8AC3E}">
        <p14:creationId xmlns:p14="http://schemas.microsoft.com/office/powerpoint/2010/main" val="3747738043"/>
      </p:ext>
    </p:extLst>
  </p:cSld>
  <p:clrMapOvr>
    <a:masterClrMapping/>
  </p:clrMapOvr>
  <p:transition>
    <p:random/>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A74FD4C-7E5A-43B8-80C2-1101A90AF2E0}" type="datetime1">
              <a:rPr lang="zh-CN" altLang="en-US"/>
              <a:pPr>
                <a:defRPr/>
              </a:pPr>
              <a:t>2017/10/23</a:t>
            </a:fld>
            <a:endParaRPr lang="en-US" altLang="zh-CN"/>
          </a:p>
        </p:txBody>
      </p:sp>
      <p:sp>
        <p:nvSpPr>
          <p:cNvPr id="144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CC4114-BB9D-4BF4-A389-CE1ED1B2D420}" type="slidenum">
              <a:rPr lang="en-US" altLang="zh-CN" sz="1000" smtClean="0"/>
              <a:pPr>
                <a:spcBef>
                  <a:spcPct val="0"/>
                </a:spcBef>
                <a:buClrTx/>
                <a:buSzTx/>
                <a:buFontTx/>
                <a:buNone/>
              </a:pPr>
              <a:t>168</a:t>
            </a:fld>
            <a:endParaRPr lang="en-US" altLang="zh-CN" sz="1000" smtClean="0"/>
          </a:p>
        </p:txBody>
      </p:sp>
      <p:sp>
        <p:nvSpPr>
          <p:cNvPr id="144388" name="Rectangle 2"/>
          <p:cNvSpPr>
            <a:spLocks noGrp="1" noChangeArrowheads="1"/>
          </p:cNvSpPr>
          <p:nvPr>
            <p:ph type="title"/>
          </p:nvPr>
        </p:nvSpPr>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粒度计算的基本问题</a:t>
            </a:r>
            <a:r>
              <a:rPr lang="zh-CN" altLang="en-US" sz="3600" dirty="0" smtClean="0">
                <a:solidFill>
                  <a:schemeClr val="accent2"/>
                </a:solidFill>
              </a:rPr>
              <a:t> </a:t>
            </a:r>
          </a:p>
        </p:txBody>
      </p:sp>
      <p:sp>
        <p:nvSpPr>
          <p:cNvPr id="144389" name="Rectangle 3"/>
          <p:cNvSpPr>
            <a:spLocks noGrp="1" noChangeArrowheads="1"/>
          </p:cNvSpPr>
          <p:nvPr>
            <p:ph type="body" idx="1"/>
          </p:nvPr>
        </p:nvSpPr>
        <p:spPr>
          <a:xfrm>
            <a:off x="611560" y="2017713"/>
            <a:ext cx="8343528" cy="4114800"/>
          </a:xfrm>
        </p:spPr>
        <p:txBody>
          <a:bodyPr/>
          <a:lstStyle/>
          <a:p>
            <a:pPr eaLnBrk="1" hangingPunct="1"/>
            <a:r>
              <a:rPr lang="zh-CN" altLang="en-US" sz="2600" dirty="0" smtClean="0">
                <a:latin typeface="宋体" panose="02010600030101010101" pitchFamily="2" charset="-122"/>
              </a:rPr>
              <a:t>两大问题</a:t>
            </a:r>
          </a:p>
          <a:p>
            <a:pPr lvl="1" eaLnBrk="1" hangingPunct="1"/>
            <a:r>
              <a:rPr lang="zh-CN" altLang="en-US" sz="2200" dirty="0" smtClean="0">
                <a:latin typeface="宋体" panose="02010600030101010101" pitchFamily="2" charset="-122"/>
              </a:rPr>
              <a:t>粒的构造</a:t>
            </a:r>
            <a:r>
              <a:rPr lang="zh-CN" altLang="en-US" sz="2200" dirty="0" smtClean="0"/>
              <a:t> ：</a:t>
            </a:r>
            <a:r>
              <a:rPr lang="zh-CN" altLang="en-US" sz="2200" dirty="0" smtClean="0">
                <a:latin typeface="宋体" panose="02010600030101010101" pitchFamily="2" charset="-122"/>
              </a:rPr>
              <a:t>处理粒的形成、表示和解释</a:t>
            </a:r>
            <a:r>
              <a:rPr lang="zh-CN" altLang="en-US" sz="2200" dirty="0" smtClean="0"/>
              <a:t> </a:t>
            </a:r>
          </a:p>
          <a:p>
            <a:pPr lvl="1" eaLnBrk="1" hangingPunct="1"/>
            <a:r>
              <a:rPr lang="zh-CN" altLang="en-US" sz="2200" dirty="0" smtClean="0">
                <a:latin typeface="宋体" panose="02010600030101010101" pitchFamily="2" charset="-122"/>
              </a:rPr>
              <a:t>使用粒的计算：处理在问题求解中粒的运用</a:t>
            </a:r>
            <a:r>
              <a:rPr lang="zh-CN" altLang="en-US" sz="2200" dirty="0" smtClean="0"/>
              <a:t> </a:t>
            </a:r>
          </a:p>
          <a:p>
            <a:pPr eaLnBrk="1" hangingPunct="1"/>
            <a:r>
              <a:rPr lang="zh-CN" altLang="en-US" sz="2600" dirty="0" smtClean="0">
                <a:latin typeface="宋体" panose="02010600030101010101" pitchFamily="2" charset="-122"/>
              </a:rPr>
              <a:t>两个方面</a:t>
            </a:r>
          </a:p>
          <a:p>
            <a:pPr lvl="1" eaLnBrk="1" hangingPunct="1"/>
            <a:r>
              <a:rPr lang="zh-CN" altLang="en-US" sz="2200" dirty="0" smtClean="0">
                <a:latin typeface="宋体" panose="02010600030101010101" pitchFamily="2" charset="-122"/>
              </a:rPr>
              <a:t>从语义</a:t>
            </a:r>
            <a:r>
              <a:rPr lang="zh-CN" altLang="en-US" sz="2200" dirty="0" smtClean="0"/>
              <a:t> 上：</a:t>
            </a:r>
            <a:r>
              <a:rPr lang="zh-CN" altLang="en-US" sz="2200" dirty="0" smtClean="0">
                <a:latin typeface="宋体" panose="02010600030101010101" pitchFamily="2" charset="-122"/>
              </a:rPr>
              <a:t>侧重于对粒的解释</a:t>
            </a:r>
            <a:r>
              <a:rPr lang="zh-CN" altLang="en-US" sz="2200" dirty="0" smtClean="0"/>
              <a:t> </a:t>
            </a:r>
            <a:r>
              <a:rPr lang="zh-CN" altLang="en-US" sz="2200" dirty="0" smtClean="0">
                <a:latin typeface="宋体" panose="02010600030101010101" pitchFamily="2" charset="-122"/>
              </a:rPr>
              <a:t>，如为什么两个对象会在同一个粒之中，为什么不同的粒会相关。</a:t>
            </a:r>
            <a:r>
              <a:rPr lang="zh-CN" altLang="en-US" sz="2200" dirty="0" smtClean="0"/>
              <a:t> </a:t>
            </a:r>
          </a:p>
          <a:p>
            <a:pPr lvl="1" eaLnBrk="1" hangingPunct="1"/>
            <a:r>
              <a:rPr lang="zh-CN" altLang="en-US" sz="2200" dirty="0" smtClean="0"/>
              <a:t>从算法上：</a:t>
            </a:r>
            <a:r>
              <a:rPr lang="zh-CN" altLang="en-US" sz="2200" dirty="0" smtClean="0">
                <a:latin typeface="宋体" panose="02010600030101010101" pitchFamily="2" charset="-122"/>
              </a:rPr>
              <a:t>如何进行粒化和如何进行基于粒的计算。对粒的分解与合并方法的研究，是构建任何粒度体系结构的本质要求。</a:t>
            </a:r>
            <a:r>
              <a:rPr lang="zh-CN" altLang="en-US" sz="2200" dirty="0" smtClean="0"/>
              <a:t> </a:t>
            </a:r>
          </a:p>
        </p:txBody>
      </p:sp>
    </p:spTree>
    <p:extLst>
      <p:ext uri="{BB962C8B-B14F-4D97-AF65-F5344CB8AC3E}">
        <p14:creationId xmlns:p14="http://schemas.microsoft.com/office/powerpoint/2010/main" val="616931003"/>
      </p:ext>
    </p:extLst>
  </p:cSld>
  <p:clrMapOvr>
    <a:masterClrMapping/>
  </p:clrMapOvr>
  <p:transition>
    <p:random/>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0E9E10C-8F00-4D31-873E-955D16F1107E}" type="datetime1">
              <a:rPr lang="zh-CN" altLang="en-US"/>
              <a:pPr>
                <a:defRPr/>
              </a:pPr>
              <a:t>2017/10/23</a:t>
            </a:fld>
            <a:endParaRPr lang="en-US" altLang="zh-CN"/>
          </a:p>
        </p:txBody>
      </p:sp>
      <p:sp>
        <p:nvSpPr>
          <p:cNvPr id="146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D0DA5B-5CEC-4D14-A1B3-38859D83AE0B}" type="slidenum">
              <a:rPr lang="en-US" altLang="zh-CN" sz="1000" smtClean="0"/>
              <a:pPr>
                <a:spcBef>
                  <a:spcPct val="0"/>
                </a:spcBef>
                <a:buClrTx/>
                <a:buSzTx/>
                <a:buFontTx/>
                <a:buNone/>
              </a:pPr>
              <a:t>169</a:t>
            </a:fld>
            <a:endParaRPr lang="en-US" altLang="zh-CN" sz="1000" smtClean="0"/>
          </a:p>
        </p:txBody>
      </p:sp>
      <p:sp>
        <p:nvSpPr>
          <p:cNvPr id="146436" name="Rectangle 2"/>
          <p:cNvSpPr>
            <a:spLocks noGrp="1" noChangeArrowheads="1"/>
          </p:cNvSpPr>
          <p:nvPr>
            <p:ph type="title"/>
          </p:nvPr>
        </p:nvSpPr>
        <p:spPr/>
        <p:txBody>
          <a:bodyPr/>
          <a:lstStyle/>
          <a:p>
            <a:pPr algn="ctr" eaLnBrk="1" hangingPunct="1"/>
            <a:r>
              <a:rPr lang="zh-CN" altLang="en-US" sz="3600" dirty="0" smtClean="0">
                <a:solidFill>
                  <a:srgbClr val="2E08CE"/>
                </a:solidFill>
                <a:latin typeface="华文新魏" panose="02010800040101010101" pitchFamily="2" charset="-122"/>
                <a:ea typeface="华文新魏" panose="02010800040101010101" pitchFamily="2" charset="-122"/>
              </a:rPr>
              <a:t>粒度计算的国内外研究现状</a:t>
            </a:r>
            <a:r>
              <a:rPr lang="zh-CN" altLang="en-US" sz="3600" dirty="0" smtClean="0">
                <a:solidFill>
                  <a:schemeClr val="accent2"/>
                </a:solidFill>
              </a:rPr>
              <a:t> </a:t>
            </a:r>
          </a:p>
        </p:txBody>
      </p:sp>
      <p:sp>
        <p:nvSpPr>
          <p:cNvPr id="146437" name="Rectangle 3"/>
          <p:cNvSpPr>
            <a:spLocks noGrp="1" noChangeArrowheads="1"/>
          </p:cNvSpPr>
          <p:nvPr>
            <p:ph type="body" idx="1"/>
          </p:nvPr>
        </p:nvSpPr>
        <p:spPr>
          <a:xfrm>
            <a:off x="755576" y="2017713"/>
            <a:ext cx="8199512" cy="4114800"/>
          </a:xfrm>
        </p:spPr>
        <p:txBody>
          <a:bodyPr/>
          <a:lstStyle/>
          <a:p>
            <a:pPr eaLnBrk="1" hangingPunct="1">
              <a:lnSpc>
                <a:spcPct val="90000"/>
              </a:lnSpc>
            </a:pPr>
            <a:r>
              <a:rPr lang="zh-CN" altLang="en-US" sz="2600" dirty="0" smtClean="0"/>
              <a:t>粗糙集理论</a:t>
            </a:r>
          </a:p>
          <a:p>
            <a:pPr lvl="1" eaLnBrk="1" hangingPunct="1">
              <a:lnSpc>
                <a:spcPct val="90000"/>
              </a:lnSpc>
            </a:pPr>
            <a:r>
              <a:rPr lang="zh-CN" altLang="en-US" sz="2200" dirty="0" smtClean="0"/>
              <a:t>粒：等价类，子集</a:t>
            </a:r>
          </a:p>
          <a:p>
            <a:pPr lvl="1" eaLnBrk="1" hangingPunct="1">
              <a:lnSpc>
                <a:spcPct val="90000"/>
              </a:lnSpc>
            </a:pPr>
            <a:r>
              <a:rPr lang="zh-CN" altLang="en-US" sz="2200" dirty="0" smtClean="0"/>
              <a:t>粒的计算：粒之间的近似</a:t>
            </a:r>
          </a:p>
          <a:p>
            <a:pPr eaLnBrk="1" hangingPunct="1">
              <a:lnSpc>
                <a:spcPct val="90000"/>
              </a:lnSpc>
            </a:pPr>
            <a:r>
              <a:rPr lang="zh-CN" altLang="en-US" sz="2600" dirty="0" smtClean="0"/>
              <a:t>商空间理论</a:t>
            </a:r>
          </a:p>
          <a:p>
            <a:pPr lvl="1" eaLnBrk="1" hangingPunct="1">
              <a:lnSpc>
                <a:spcPct val="90000"/>
              </a:lnSpc>
            </a:pPr>
            <a:r>
              <a:rPr lang="zh-CN" altLang="en-US" sz="2200" dirty="0" smtClean="0"/>
              <a:t>粒：等价类，子集，粒之间具有拓扑关系</a:t>
            </a:r>
          </a:p>
          <a:p>
            <a:pPr lvl="1" eaLnBrk="1" hangingPunct="1">
              <a:lnSpc>
                <a:spcPct val="90000"/>
              </a:lnSpc>
            </a:pPr>
            <a:r>
              <a:rPr lang="zh-CN" altLang="en-US" sz="2200" dirty="0" smtClean="0"/>
              <a:t>粒的计算：合成、分解</a:t>
            </a:r>
          </a:p>
          <a:p>
            <a:pPr eaLnBrk="1" hangingPunct="1">
              <a:lnSpc>
                <a:spcPct val="90000"/>
              </a:lnSpc>
            </a:pPr>
            <a:r>
              <a:rPr lang="zh-CN" altLang="en-US" sz="2600" dirty="0" smtClean="0"/>
              <a:t>词计算理论</a:t>
            </a:r>
          </a:p>
          <a:p>
            <a:pPr lvl="1" eaLnBrk="1" hangingPunct="1">
              <a:lnSpc>
                <a:spcPct val="90000"/>
              </a:lnSpc>
            </a:pPr>
            <a:r>
              <a:rPr lang="zh-CN" altLang="en-US" sz="2200" dirty="0" smtClean="0"/>
              <a:t>粒：词</a:t>
            </a:r>
          </a:p>
          <a:p>
            <a:pPr lvl="1" eaLnBrk="1" hangingPunct="1">
              <a:lnSpc>
                <a:spcPct val="90000"/>
              </a:lnSpc>
            </a:pPr>
            <a:r>
              <a:rPr lang="zh-CN" altLang="en-US" sz="2200" dirty="0" smtClean="0"/>
              <a:t>粒的计算：模糊数学</a:t>
            </a:r>
          </a:p>
        </p:txBody>
      </p:sp>
    </p:spTree>
    <p:extLst>
      <p:ext uri="{BB962C8B-B14F-4D97-AF65-F5344CB8AC3E}">
        <p14:creationId xmlns:p14="http://schemas.microsoft.com/office/powerpoint/2010/main" val="14031143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561BE9-A609-4CFD-9118-5150E3B7D47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2C9D3B-0EED-4A4C-AF9C-5EC6E094ECF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a:t>
            </a:fld>
            <a:endParaRPr kumimoji="0" lang="en-US" altLang="zh-CN" sz="1400" smtClean="0">
              <a:latin typeface="Tahoma" panose="020B0604030504040204" pitchFamily="34" charset="0"/>
              <a:ea typeface="宋体" panose="02010600030101010101" pitchFamily="2" charset="-122"/>
            </a:endParaRPr>
          </a:p>
        </p:txBody>
      </p:sp>
      <p:sp>
        <p:nvSpPr>
          <p:cNvPr id="47108"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47109" name="Rectangle 3"/>
          <p:cNvSpPr>
            <a:spLocks noGrp="1" noChangeArrowheads="1"/>
          </p:cNvSpPr>
          <p:nvPr>
            <p:ph type="body" idx="1"/>
          </p:nvPr>
        </p:nvSpPr>
        <p:spPr>
          <a:xfrm>
            <a:off x="684213" y="2017713"/>
            <a:ext cx="8270875" cy="4611687"/>
          </a:xfrm>
        </p:spPr>
        <p:txBody>
          <a:bodyPr/>
          <a:lstStyle/>
          <a:p>
            <a:pPr eaLnBrk="1" hangingPunct="1"/>
            <a:r>
              <a:rPr lang="zh-CN" altLang="en-US" smtClean="0">
                <a:latin typeface="华文新魏" panose="02010800040101010101" pitchFamily="2" charset="-122"/>
              </a:rPr>
              <a:t>神经元</a:t>
            </a:r>
          </a:p>
          <a:p>
            <a:pPr lvl="1" algn="just" eaLnBrk="1" hangingPunct="1"/>
            <a:r>
              <a:rPr lang="zh-CN" altLang="en-US" smtClean="0">
                <a:latin typeface="华文新魏" panose="02010800040101010101" pitchFamily="2" charset="-122"/>
              </a:rPr>
              <a:t>每一个细胞处于两种状态。突触联接有强度。多输入单输出。实质上传播的是脉冲信号，信号的强弱与脉冲频率成正比。 </a:t>
            </a:r>
          </a:p>
          <a:p>
            <a:pPr algn="just" eaLnBrk="1" hangingPunct="1"/>
            <a:r>
              <a:rPr lang="zh-CN" altLang="en-US" smtClean="0">
                <a:latin typeface="华文新魏" panose="02010800040101010101" pitchFamily="2" charset="-122"/>
              </a:rPr>
              <a:t>转移函数</a:t>
            </a:r>
          </a:p>
          <a:p>
            <a:pPr lvl="1" algn="just" eaLnBrk="1" hangingPunct="1"/>
            <a:r>
              <a:rPr lang="zh-CN" altLang="en-US" smtClean="0">
                <a:latin typeface="华文新魏" panose="02010800040101010101" pitchFamily="2" charset="-122"/>
              </a:rPr>
              <a:t>神经细胞的输出对输入的反映。典型的转移函数是非线性的。 </a:t>
            </a:r>
          </a:p>
        </p:txBody>
      </p:sp>
    </p:spTree>
    <p:extLst>
      <p:ext uri="{BB962C8B-B14F-4D97-AF65-F5344CB8AC3E}">
        <p14:creationId xmlns:p14="http://schemas.microsoft.com/office/powerpoint/2010/main" val="377368098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B7CF1D8-01D7-4C8B-9402-349F86BDF24C}" type="datetime1">
              <a:rPr lang="zh-CN" altLang="en-US"/>
              <a:pPr>
                <a:defRPr/>
              </a:pPr>
              <a:t>2017/10/23</a:t>
            </a:fld>
            <a:endParaRPr lang="en-US" altLang="zh-CN"/>
          </a:p>
        </p:txBody>
      </p:sp>
      <p:sp>
        <p:nvSpPr>
          <p:cNvPr id="150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F3D9A7-002B-4094-9A11-A2CD472AD5B2}" type="slidenum">
              <a:rPr lang="en-US" altLang="zh-CN" sz="1000" smtClean="0"/>
              <a:pPr>
                <a:spcBef>
                  <a:spcPct val="0"/>
                </a:spcBef>
                <a:buClrTx/>
                <a:buSzTx/>
                <a:buFontTx/>
                <a:buNone/>
              </a:pPr>
              <a:t>170</a:t>
            </a:fld>
            <a:endParaRPr lang="en-US" altLang="zh-CN" sz="1000" smtClean="0"/>
          </a:p>
        </p:txBody>
      </p:sp>
      <p:sp>
        <p:nvSpPr>
          <p:cNvPr id="150532" name="Rectangle 2"/>
          <p:cNvSpPr>
            <a:spLocks noGrp="1" noChangeArrowheads="1"/>
          </p:cNvSpPr>
          <p:nvPr>
            <p:ph type="title"/>
          </p:nvPr>
        </p:nvSpPr>
        <p:spPr>
          <a:xfrm>
            <a:off x="611560" y="1052736"/>
            <a:ext cx="7772400" cy="638646"/>
          </a:xfrm>
        </p:spPr>
        <p:txBody>
          <a:bodyPr/>
          <a:lstStyle/>
          <a:p>
            <a:pPr algn="ctr" eaLnBrk="1" hangingPunct="1"/>
            <a:r>
              <a:rPr lang="zh-CN" altLang="en-US" sz="3600" dirty="0" smtClean="0">
                <a:solidFill>
                  <a:srgbClr val="2E08CE"/>
                </a:solidFill>
                <a:ea typeface="华文新魏" panose="02010800040101010101" pitchFamily="2" charset="-122"/>
              </a:rPr>
              <a:t>存在的问题</a:t>
            </a:r>
          </a:p>
        </p:txBody>
      </p:sp>
      <p:sp>
        <p:nvSpPr>
          <p:cNvPr id="150533" name="Rectangle 3"/>
          <p:cNvSpPr>
            <a:spLocks noGrp="1" noChangeArrowheads="1"/>
          </p:cNvSpPr>
          <p:nvPr>
            <p:ph type="body" idx="1"/>
          </p:nvPr>
        </p:nvSpPr>
        <p:spPr>
          <a:xfrm>
            <a:off x="611560" y="2132856"/>
            <a:ext cx="7772400" cy="4114800"/>
          </a:xfrm>
        </p:spPr>
        <p:txBody>
          <a:bodyPr/>
          <a:lstStyle/>
          <a:p>
            <a:pPr eaLnBrk="1" hangingPunct="1"/>
            <a:r>
              <a:rPr lang="zh-CN" altLang="en-US" dirty="0" smtClean="0"/>
              <a:t>粒的定义：子集，没有内涵，无法区分粒和类</a:t>
            </a:r>
          </a:p>
          <a:p>
            <a:pPr eaLnBrk="1" hangingPunct="1"/>
            <a:r>
              <a:rPr lang="zh-CN" altLang="en-US" dirty="0" smtClean="0"/>
              <a:t>粒的元素：粒的元素为基本对象，不能为粒</a:t>
            </a:r>
          </a:p>
          <a:p>
            <a:pPr eaLnBrk="1" hangingPunct="1"/>
            <a:r>
              <a:rPr lang="zh-CN" altLang="en-US" dirty="0" smtClean="0"/>
              <a:t>粒的嵌套层次结构简单</a:t>
            </a:r>
          </a:p>
          <a:p>
            <a:pPr eaLnBrk="1" hangingPunct="1"/>
            <a:r>
              <a:rPr lang="zh-CN" altLang="en-US" dirty="0" smtClean="0"/>
              <a:t>粒的功能是用于描述和近似，而对于问题求解作用不大（明显）</a:t>
            </a:r>
          </a:p>
        </p:txBody>
      </p:sp>
    </p:spTree>
    <p:extLst>
      <p:ext uri="{BB962C8B-B14F-4D97-AF65-F5344CB8AC3E}">
        <p14:creationId xmlns:p14="http://schemas.microsoft.com/office/powerpoint/2010/main" val="159357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4158EC4-BC81-4FDF-A799-F3CE77D837A9}" type="datetime1">
              <a:rPr lang="zh-CN" altLang="en-US"/>
              <a:pPr>
                <a:defRPr/>
              </a:pPr>
              <a:t>2017/10/23</a:t>
            </a:fld>
            <a:endParaRPr lang="en-US" altLang="zh-CN"/>
          </a:p>
        </p:txBody>
      </p:sp>
      <p:sp>
        <p:nvSpPr>
          <p:cNvPr id="152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A6250C-8DAF-409A-B53B-48FEFEC10AF7}" type="slidenum">
              <a:rPr lang="en-US" altLang="zh-CN" sz="1000" smtClean="0"/>
              <a:pPr>
                <a:spcBef>
                  <a:spcPct val="0"/>
                </a:spcBef>
                <a:buClrTx/>
                <a:buSzTx/>
                <a:buFontTx/>
                <a:buNone/>
              </a:pPr>
              <a:t>171</a:t>
            </a:fld>
            <a:endParaRPr lang="en-US" altLang="zh-CN" sz="1000" smtClean="0"/>
          </a:p>
        </p:txBody>
      </p:sp>
      <p:sp>
        <p:nvSpPr>
          <p:cNvPr id="152580" name="Rectangle 2"/>
          <p:cNvSpPr>
            <a:spLocks noGrp="1" noChangeArrowheads="1"/>
          </p:cNvSpPr>
          <p:nvPr>
            <p:ph type="title"/>
          </p:nvPr>
        </p:nvSpPr>
        <p:spPr>
          <a:xfrm>
            <a:off x="873710" y="476672"/>
            <a:ext cx="7793037" cy="1143000"/>
          </a:xfrm>
        </p:spPr>
        <p:txBody>
          <a:bodyPr/>
          <a:lstStyle/>
          <a:p>
            <a:pPr algn="ctr" eaLnBrk="1" hangingPunct="1"/>
            <a:r>
              <a:rPr lang="zh-CN" altLang="en-US" sz="3600" dirty="0" smtClean="0">
                <a:solidFill>
                  <a:srgbClr val="2E08CE"/>
                </a:solidFill>
                <a:ea typeface="华文新魏" panose="02010800040101010101" pitchFamily="2" charset="-122"/>
              </a:rPr>
              <a:t>相关工作</a:t>
            </a:r>
          </a:p>
        </p:txBody>
      </p:sp>
      <p:sp>
        <p:nvSpPr>
          <p:cNvPr id="152581" name="Rectangle 3"/>
          <p:cNvSpPr>
            <a:spLocks noGrp="1" noChangeArrowheads="1"/>
          </p:cNvSpPr>
          <p:nvPr>
            <p:ph type="body" idx="1"/>
          </p:nvPr>
        </p:nvSpPr>
        <p:spPr>
          <a:xfrm>
            <a:off x="755576" y="2017713"/>
            <a:ext cx="8199512" cy="4114800"/>
          </a:xfrm>
        </p:spPr>
        <p:txBody>
          <a:bodyPr/>
          <a:lstStyle/>
          <a:p>
            <a:pPr eaLnBrk="1" hangingPunct="1">
              <a:lnSpc>
                <a:spcPct val="90000"/>
              </a:lnSpc>
            </a:pPr>
            <a:r>
              <a:rPr lang="zh-CN" altLang="en-US" dirty="0" smtClean="0">
                <a:latin typeface="宋体" panose="02010600030101010101" pitchFamily="2" charset="-122"/>
              </a:rPr>
              <a:t>基于近似和相容关系的粒度模型</a:t>
            </a:r>
            <a:r>
              <a:rPr lang="zh-CN" altLang="en-US" dirty="0" smtClean="0"/>
              <a:t> </a:t>
            </a:r>
          </a:p>
          <a:p>
            <a:pPr lvl="1" eaLnBrk="1" hangingPunct="1">
              <a:lnSpc>
                <a:spcPct val="90000"/>
              </a:lnSpc>
            </a:pPr>
            <a:r>
              <a:rPr lang="zh-CN" altLang="en-US" dirty="0" smtClean="0">
                <a:latin typeface="宋体" panose="02010600030101010101" pitchFamily="2" charset="-122"/>
              </a:rPr>
              <a:t>近似空间</a:t>
            </a:r>
            <a:r>
              <a:rPr lang="zh-CN" altLang="en-US" dirty="0" smtClean="0"/>
              <a:t> </a:t>
            </a:r>
          </a:p>
          <a:p>
            <a:pPr lvl="1" eaLnBrk="1" hangingPunct="1">
              <a:lnSpc>
                <a:spcPct val="90000"/>
              </a:lnSpc>
            </a:pPr>
            <a:r>
              <a:rPr lang="zh-CN" altLang="en-US" dirty="0" smtClean="0">
                <a:latin typeface="宋体" panose="02010600030101010101" pitchFamily="2" charset="-122"/>
              </a:rPr>
              <a:t>变精度粗糙集模型</a:t>
            </a:r>
            <a:r>
              <a:rPr lang="zh-CN" altLang="en-US" dirty="0" smtClean="0"/>
              <a:t> </a:t>
            </a:r>
          </a:p>
          <a:p>
            <a:pPr lvl="1" eaLnBrk="1" hangingPunct="1">
              <a:lnSpc>
                <a:spcPct val="90000"/>
              </a:lnSpc>
            </a:pPr>
            <a:r>
              <a:rPr lang="zh-CN" altLang="en-US" dirty="0" smtClean="0">
                <a:latin typeface="宋体" panose="02010600030101010101" pitchFamily="2" charset="-122"/>
              </a:rPr>
              <a:t>相容空间</a:t>
            </a:r>
            <a:r>
              <a:rPr lang="zh-CN" altLang="en-US" dirty="0" smtClean="0"/>
              <a:t> </a:t>
            </a:r>
          </a:p>
          <a:p>
            <a:pPr eaLnBrk="1" hangingPunct="1">
              <a:lnSpc>
                <a:spcPct val="90000"/>
              </a:lnSpc>
            </a:pPr>
            <a:r>
              <a:rPr lang="zh-CN" altLang="en-US" dirty="0" smtClean="0">
                <a:latin typeface="宋体" panose="02010600030101010101" pitchFamily="2" charset="-122"/>
              </a:rPr>
              <a:t>层次和嵌套模型</a:t>
            </a:r>
          </a:p>
          <a:p>
            <a:pPr lvl="1" eaLnBrk="1" hangingPunct="1">
              <a:lnSpc>
                <a:spcPct val="90000"/>
              </a:lnSpc>
            </a:pPr>
            <a:r>
              <a:rPr lang="zh-CN" altLang="en-US" dirty="0" smtClean="0">
                <a:latin typeface="宋体" panose="02010600030101010101" pitchFamily="2" charset="-122"/>
              </a:rPr>
              <a:t>由嵌套等价关系序列引导的嵌套粗糙集近似</a:t>
            </a:r>
            <a:r>
              <a:rPr lang="zh-CN" altLang="en-US" dirty="0" smtClean="0"/>
              <a:t> </a:t>
            </a:r>
          </a:p>
          <a:p>
            <a:pPr lvl="1" eaLnBrk="1" hangingPunct="1">
              <a:lnSpc>
                <a:spcPct val="90000"/>
              </a:lnSpc>
            </a:pPr>
            <a:r>
              <a:rPr lang="zh-CN" altLang="en-US" dirty="0" smtClean="0">
                <a:latin typeface="宋体" panose="02010600030101010101" pitchFamily="2" charset="-122"/>
              </a:rPr>
              <a:t>由层次结构引导的层次粗糙集近似</a:t>
            </a:r>
            <a:r>
              <a:rPr lang="zh-CN" altLang="en-US" dirty="0" smtClean="0"/>
              <a:t> </a:t>
            </a:r>
          </a:p>
          <a:p>
            <a:pPr lvl="1" eaLnBrk="1" hangingPunct="1">
              <a:lnSpc>
                <a:spcPct val="90000"/>
              </a:lnSpc>
            </a:pPr>
            <a:r>
              <a:rPr lang="zh-CN" altLang="en-US" dirty="0" smtClean="0">
                <a:latin typeface="宋体" panose="02010600030101010101" pitchFamily="2" charset="-122"/>
              </a:rPr>
              <a:t>由邻域系统引导的层次粗糙集近似</a:t>
            </a:r>
            <a:r>
              <a:rPr lang="zh-CN" altLang="en-US" dirty="0" smtClean="0"/>
              <a:t> </a:t>
            </a:r>
          </a:p>
        </p:txBody>
      </p:sp>
    </p:spTree>
    <p:extLst>
      <p:ext uri="{BB962C8B-B14F-4D97-AF65-F5344CB8AC3E}">
        <p14:creationId xmlns:p14="http://schemas.microsoft.com/office/powerpoint/2010/main" val="245694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C3121C-5C21-48CE-BCAB-8CAF7FD510E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941E79-0E48-4B43-B277-88A87EE2DEE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172</a:t>
            </a:fld>
            <a:endParaRPr kumimoji="0" lang="en-US" altLang="zh-CN" sz="1400" smtClean="0">
              <a:latin typeface="Tahoma" panose="020B0604030504040204" pitchFamily="34" charset="0"/>
              <a:ea typeface="宋体" panose="02010600030101010101" pitchFamily="2" charset="-122"/>
            </a:endParaRPr>
          </a:p>
        </p:txBody>
      </p:sp>
      <p:sp>
        <p:nvSpPr>
          <p:cNvPr id="103428"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endParaRPr lang="zh-CN" altLang="en-US" sz="4800" dirty="0" smtClean="0">
              <a:ea typeface="华文新魏" panose="02010800040101010101" pitchFamily="2" charset="-122"/>
              <a:sym typeface="Symbol" panose="05050102010706020507" pitchFamily="18" charset="2"/>
            </a:endParaRPr>
          </a:p>
        </p:txBody>
      </p:sp>
      <p:sp>
        <p:nvSpPr>
          <p:cNvPr id="103429" name="Rectangle 3"/>
          <p:cNvSpPr>
            <a:spLocks noGrp="1" noChangeArrowheads="1"/>
          </p:cNvSpPr>
          <p:nvPr>
            <p:ph type="body" idx="1"/>
          </p:nvPr>
        </p:nvSpPr>
        <p:spPr>
          <a:xfrm>
            <a:off x="838200" y="2017713"/>
            <a:ext cx="8153400" cy="4459287"/>
          </a:xfrm>
        </p:spPr>
        <p:txBody>
          <a:bodyPr/>
          <a:lstStyle/>
          <a:p>
            <a:pPr eaLnBrk="1" hangingPunct="1"/>
            <a:r>
              <a:rPr lang="zh-CN" altLang="en-US" smtClean="0"/>
              <a:t>人工生命是指具有生命特征的人造系统。</a:t>
            </a:r>
          </a:p>
          <a:p>
            <a:pPr eaLnBrk="1" hangingPunct="1"/>
            <a:r>
              <a:rPr lang="zh-CN" altLang="en-US" smtClean="0"/>
              <a:t>人工生命是</a:t>
            </a:r>
            <a:r>
              <a:rPr lang="en-US" altLang="zh-CN" smtClean="0"/>
              <a:t>20</a:t>
            </a:r>
            <a:r>
              <a:rPr lang="zh-CN" altLang="en-US" smtClean="0"/>
              <a:t>世纪</a:t>
            </a:r>
            <a:r>
              <a:rPr lang="en-US" altLang="zh-CN" smtClean="0"/>
              <a:t>80</a:t>
            </a:r>
            <a:r>
              <a:rPr lang="zh-CN" altLang="en-US" smtClean="0"/>
              <a:t>年代后期开始兴起的一种新的学科领域，也是计算机科学继人工智能之后出现的新的发展方向之一。</a:t>
            </a:r>
          </a:p>
          <a:p>
            <a:pPr eaLnBrk="1" hangingPunct="1"/>
            <a:r>
              <a:rPr lang="zh-CN" altLang="en-US" smtClean="0"/>
              <a:t>世界上首先提出“人工生命”概念的人，是美国洛斯</a:t>
            </a:r>
            <a:r>
              <a:rPr lang="en-US" altLang="zh-CN" smtClean="0"/>
              <a:t>·</a:t>
            </a:r>
            <a:r>
              <a:rPr lang="zh-CN" altLang="en-US" smtClean="0"/>
              <a:t>阿莫斯国家实验室的克里斯</a:t>
            </a:r>
            <a:r>
              <a:rPr lang="en-US" altLang="zh-CN" smtClean="0"/>
              <a:t>·</a:t>
            </a:r>
            <a:r>
              <a:rPr lang="zh-CN" altLang="en-US" smtClean="0"/>
              <a:t>兰顿博士</a:t>
            </a:r>
            <a:r>
              <a:rPr lang="en-US" altLang="zh-CN" smtClean="0"/>
              <a:t>1987</a:t>
            </a:r>
            <a:r>
              <a:rPr lang="zh-CN" altLang="en-US" smtClean="0"/>
              <a:t>年提出的。</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73E810-C18B-4EA7-80C6-15B4E0609A7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44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C7ED20-CDDA-4E07-AE04-3D383578E54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173</a:t>
            </a:fld>
            <a:endParaRPr kumimoji="0" lang="en-US" altLang="zh-CN" sz="1400" smtClean="0">
              <a:latin typeface="Tahoma" panose="020B0604030504040204" pitchFamily="34" charset="0"/>
              <a:ea typeface="宋体" panose="02010600030101010101" pitchFamily="2" charset="-122"/>
            </a:endParaRPr>
          </a:p>
        </p:txBody>
      </p:sp>
      <p:sp>
        <p:nvSpPr>
          <p:cNvPr id="104452"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p>
        </p:txBody>
      </p:sp>
      <p:sp>
        <p:nvSpPr>
          <p:cNvPr id="104453" name="Rectangle 3"/>
          <p:cNvSpPr>
            <a:spLocks noGrp="1" noChangeArrowheads="1"/>
          </p:cNvSpPr>
          <p:nvPr>
            <p:ph type="body" idx="1"/>
          </p:nvPr>
        </p:nvSpPr>
        <p:spPr>
          <a:xfrm>
            <a:off x="838200" y="2017713"/>
            <a:ext cx="8116888" cy="4114800"/>
          </a:xfrm>
        </p:spPr>
        <p:txBody>
          <a:bodyPr/>
          <a:lstStyle/>
          <a:p>
            <a:pPr eaLnBrk="1" hangingPunct="1"/>
            <a:r>
              <a:rPr lang="zh-CN" altLang="en-US" smtClean="0"/>
              <a:t>人工生命是形成新的信息处理体系强大的推动力，并成为研究生物的一个特别有用的工具。人工生命的研究可能将信息科学和生命科学结合起来，形成生命信息科学。在</a:t>
            </a:r>
            <a:r>
              <a:rPr lang="en-US" altLang="zh-CN" smtClean="0"/>
              <a:t>21</a:t>
            </a:r>
            <a:r>
              <a:rPr lang="zh-CN" altLang="en-US" smtClean="0"/>
              <a:t>世纪初人工生命的研究将会蓬勃发展，并取得突破性进展。 </a:t>
            </a:r>
          </a:p>
          <a:p>
            <a:pPr eaLnBrk="1" hangingPunct="1"/>
            <a:r>
              <a:rPr lang="zh-CN" altLang="en-US" smtClean="0"/>
              <a:t>人工生命研究的科学问题如下：</a:t>
            </a:r>
          </a:p>
          <a:p>
            <a:pPr eaLnBrk="1" hangingPunct="1">
              <a:buFont typeface="Wingdings" panose="05000000000000000000" pitchFamily="2" charset="2"/>
              <a:buNone/>
            </a:pPr>
            <a:r>
              <a:rPr lang="zh-CN" altLang="en-US" sz="2000" smtClean="0"/>
              <a:t>      </a:t>
            </a:r>
            <a:r>
              <a:rPr lang="zh-CN" altLang="en-US" sz="2400" smtClean="0"/>
              <a:t>生命自组织和自复制</a:t>
            </a:r>
            <a:r>
              <a:rPr lang="en-US" altLang="zh-CN" sz="2400" smtClean="0"/>
              <a:t>,</a:t>
            </a:r>
            <a:r>
              <a:rPr lang="zh-CN" altLang="en-US" sz="2400" smtClean="0"/>
              <a:t>发育和变异</a:t>
            </a:r>
            <a:r>
              <a:rPr lang="en-US" altLang="zh-CN" sz="2400" smtClean="0"/>
              <a:t>,</a:t>
            </a:r>
            <a:r>
              <a:rPr lang="zh-CN" altLang="en-US" sz="2400" smtClean="0"/>
              <a:t>系统复杂性</a:t>
            </a:r>
            <a:r>
              <a:rPr lang="en-US" altLang="zh-CN" sz="2400" smtClean="0"/>
              <a:t>,</a:t>
            </a:r>
            <a:r>
              <a:rPr lang="zh-CN" altLang="en-US" sz="2400" smtClean="0"/>
              <a:t>进化和适应动力学</a:t>
            </a:r>
            <a:r>
              <a:rPr lang="en-US" altLang="zh-CN" sz="2400" smtClean="0"/>
              <a:t>,</a:t>
            </a:r>
            <a:r>
              <a:rPr lang="zh-CN" altLang="en-US" sz="2400" smtClean="0"/>
              <a:t>智能主体</a:t>
            </a:r>
            <a:r>
              <a:rPr lang="en-US" altLang="zh-CN" sz="2400" smtClean="0"/>
              <a:t>,</a:t>
            </a:r>
            <a:r>
              <a:rPr lang="zh-CN" altLang="en-US" sz="2400" smtClean="0"/>
              <a:t>自主系统</a:t>
            </a:r>
            <a:r>
              <a:rPr lang="en-US" altLang="zh-CN" sz="2400" smtClean="0"/>
              <a:t>,</a:t>
            </a:r>
            <a:r>
              <a:rPr lang="zh-CN" altLang="en-US" sz="2400" smtClean="0"/>
              <a:t>机器人和人工脑。</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86F554-15A3-4D70-80F0-23429DB8B27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54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F99CA3-26E3-482A-AA62-BE4511481A0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174</a:t>
            </a:fld>
            <a:endParaRPr kumimoji="0" lang="en-US" altLang="zh-CN" sz="1400" smtClean="0">
              <a:latin typeface="Tahoma" panose="020B0604030504040204" pitchFamily="34" charset="0"/>
              <a:ea typeface="宋体" panose="02010600030101010101" pitchFamily="2" charset="-122"/>
            </a:endParaRPr>
          </a:p>
        </p:txBody>
      </p:sp>
      <p:sp>
        <p:nvSpPr>
          <p:cNvPr id="96260" name="Rectangle 2"/>
          <p:cNvSpPr>
            <a:spLocks noGrp="1" noChangeArrowheads="1"/>
          </p:cNvSpPr>
          <p:nvPr>
            <p:ph type="title"/>
          </p:nvPr>
        </p:nvSpPr>
        <p:spPr/>
        <p:txBody>
          <a:bodyPr/>
          <a:lstStyle/>
          <a:p>
            <a:pPr eaLnBrk="1" hangingPunct="1">
              <a:lnSpc>
                <a:spcPct val="80000"/>
              </a:lnSpc>
              <a:defRPr/>
            </a:pPr>
            <a:r>
              <a:rPr lang="en-US" altLang="zh-CN" sz="4800" dirty="0" smtClean="0"/>
              <a:t>5.6 </a:t>
            </a:r>
            <a:r>
              <a:rPr lang="zh-CN" altLang="en-US" sz="4800" dirty="0" smtClean="0"/>
              <a:t>人工生命</a:t>
            </a:r>
            <a:r>
              <a:rPr lang="zh-CN" altLang="en-US" sz="4800" dirty="0" smtClean="0">
                <a:sym typeface="Symbol" pitchFamily="18" charset="2"/>
              </a:rPr>
              <a:t></a:t>
            </a:r>
            <a:r>
              <a:rPr lang="zh-CN" altLang="en-US" sz="2400" dirty="0" smtClean="0">
                <a:solidFill>
                  <a:schemeClr val="tx1"/>
                </a:solidFill>
                <a:latin typeface="+mn-lt"/>
                <a:ea typeface="+mn-ea"/>
                <a:cs typeface="+mn-cs"/>
              </a:rPr>
              <a:t>人工脑</a:t>
            </a:r>
          </a:p>
        </p:txBody>
      </p:sp>
      <p:sp>
        <p:nvSpPr>
          <p:cNvPr id="105477" name="Rectangle 3"/>
          <p:cNvSpPr>
            <a:spLocks noGrp="1" noChangeArrowheads="1"/>
          </p:cNvSpPr>
          <p:nvPr>
            <p:ph type="body" idx="1"/>
          </p:nvPr>
        </p:nvSpPr>
        <p:spPr>
          <a:xfrm>
            <a:off x="358775" y="1916113"/>
            <a:ext cx="8534400" cy="4652962"/>
          </a:xfrm>
        </p:spPr>
        <p:txBody>
          <a:bodyPr/>
          <a:lstStyle/>
          <a:p>
            <a:pPr eaLnBrk="1" hangingPunct="1">
              <a:lnSpc>
                <a:spcPct val="80000"/>
              </a:lnSpc>
              <a:buFont typeface="Arial" panose="020B0604020202020204" pitchFamily="34" charset="0"/>
              <a:buChar char="•"/>
            </a:pPr>
            <a:r>
              <a:rPr lang="zh-CN" altLang="en-US" sz="2400" smtClean="0"/>
              <a:t> 日本电器通信进程技术研究所开发了称为“人工脑”的信息处理系统，系统具有自制能力和创造性。自发的形成新的功能，自主的形成自身的结构。</a:t>
            </a:r>
            <a:endParaRPr lang="en-US" altLang="zh-CN" sz="2400" smtClean="0"/>
          </a:p>
          <a:p>
            <a:pPr eaLnBrk="1" hangingPunct="1">
              <a:lnSpc>
                <a:spcPct val="80000"/>
              </a:lnSpc>
            </a:pPr>
            <a:r>
              <a:rPr lang="en-US" altLang="zh-CN" sz="2400" smtClean="0"/>
              <a:t>2011</a:t>
            </a:r>
            <a:r>
              <a:rPr lang="zh-CN" altLang="en-US" sz="2400" smtClean="0"/>
              <a:t>年</a:t>
            </a:r>
            <a:r>
              <a:rPr lang="en-US" altLang="zh-CN" sz="2400" smtClean="0"/>
              <a:t>9</a:t>
            </a:r>
            <a:r>
              <a:rPr lang="zh-CN" altLang="en-US" sz="2400" smtClean="0"/>
              <a:t>月</a:t>
            </a:r>
            <a:r>
              <a:rPr lang="en-US" altLang="zh-CN" sz="2400" smtClean="0"/>
              <a:t>29</a:t>
            </a:r>
            <a:r>
              <a:rPr lang="zh-CN" altLang="en-US" sz="2400" smtClean="0"/>
              <a:t>日，</a:t>
            </a:r>
            <a:r>
              <a:rPr lang="en-US" altLang="zh-CN" sz="2400" smtClean="0"/>
              <a:t>IBM</a:t>
            </a:r>
            <a:r>
              <a:rPr lang="zh-CN" altLang="en-US" sz="2400" smtClean="0"/>
              <a:t>公司与瑞士洛桑联邦理工大学脑神经研究所的科学家们进行合作，运用世界上运行速度最快的超级计算机，开始了一个实现人工大脑的“蓝脑工程计划”。以达到治疗阿尔茨海默氏症和帕金森氏症的目的。</a:t>
            </a:r>
            <a:endParaRPr lang="en-US" altLang="zh-CN" sz="2400" smtClean="0"/>
          </a:p>
          <a:p>
            <a:pPr eaLnBrk="1" hangingPunct="1">
              <a:lnSpc>
                <a:spcPct val="80000"/>
              </a:lnSpc>
            </a:pPr>
            <a:r>
              <a:rPr lang="zh-CN" altLang="en-US" sz="2400" smtClean="0"/>
              <a:t>蓝脑计划的主要研究对象集中在人类思考和记忆方面，通过对大脑运行过程的精确模拟，科学家还可以揭开隐藏在精神失常背后的秘密。</a:t>
            </a:r>
            <a:endParaRPr lang="en-US" altLang="zh-CN" sz="2400" smtClean="0"/>
          </a:p>
          <a:p>
            <a:pPr eaLnBrk="1" hangingPunct="1">
              <a:lnSpc>
                <a:spcPct val="80000"/>
              </a:lnSpc>
            </a:pPr>
            <a:r>
              <a:rPr lang="en-US" altLang="zh-CN" sz="2400" smtClean="0"/>
              <a:t>2009</a:t>
            </a:r>
            <a:r>
              <a:rPr lang="zh-CN" altLang="en-US" sz="2400" smtClean="0"/>
              <a:t>年</a:t>
            </a:r>
            <a:r>
              <a:rPr lang="en-US" altLang="zh-CN" sz="2400" smtClean="0"/>
              <a:t>8</a:t>
            </a:r>
            <a:r>
              <a:rPr lang="zh-CN" altLang="en-US" sz="2400" smtClean="0"/>
              <a:t>月</a:t>
            </a:r>
            <a:r>
              <a:rPr lang="en-US" altLang="zh-CN" sz="2400" smtClean="0"/>
              <a:t>11</a:t>
            </a:r>
            <a:r>
              <a:rPr lang="zh-CN" altLang="en-US" sz="2400" smtClean="0"/>
              <a:t>日，负责蓝脑计划的科学家宣称，他们有望在</a:t>
            </a:r>
            <a:r>
              <a:rPr lang="en-US" altLang="zh-CN" sz="2400" smtClean="0"/>
              <a:t>2020</a:t>
            </a:r>
            <a:r>
              <a:rPr lang="zh-CN" altLang="en-US" sz="2400" smtClean="0"/>
              <a:t>年左右制造出科学史上第一台会“思考”的机器，它将可能拥有感觉、痛苦、愿望甚至恐惧感。。</a:t>
            </a:r>
            <a:endParaRPr lang="en-US" altLang="zh-CN" sz="2400" smtClean="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endParaRPr lang="zh-CN" altLang="en-US" smtClean="0"/>
          </a:p>
        </p:txBody>
      </p:sp>
      <p:sp>
        <p:nvSpPr>
          <p:cNvPr id="106499" name="内容占位符 2"/>
          <p:cNvSpPr>
            <a:spLocks noGrp="1"/>
          </p:cNvSpPr>
          <p:nvPr>
            <p:ph idx="1"/>
          </p:nvPr>
        </p:nvSpPr>
        <p:spPr>
          <a:xfrm>
            <a:off x="468313" y="1773238"/>
            <a:ext cx="8064500" cy="4679950"/>
          </a:xfrm>
        </p:spPr>
        <p:txBody>
          <a:bodyPr/>
          <a:lstStyle/>
          <a:p>
            <a:r>
              <a:rPr lang="zh-CN" altLang="en-US" sz="2400" smtClean="0"/>
              <a:t>瑞士洛桑综合理工学院电脑工程师亨利</a:t>
            </a:r>
            <a:r>
              <a:rPr lang="en-US" altLang="zh-CN" sz="2400" smtClean="0"/>
              <a:t>-</a:t>
            </a:r>
            <a:r>
              <a:rPr lang="zh-CN" altLang="en-US" sz="2400" smtClean="0"/>
              <a:t>马克拉姆</a:t>
            </a:r>
            <a:r>
              <a:rPr lang="en-US" altLang="zh-CN" sz="2400" smtClean="0"/>
              <a:t>(Henry Markram)</a:t>
            </a:r>
            <a:r>
              <a:rPr lang="zh-CN" altLang="en-US" sz="2400" smtClean="0"/>
              <a:t>教授计划在</a:t>
            </a:r>
            <a:r>
              <a:rPr lang="en-US" altLang="zh-CN" sz="2400" smtClean="0"/>
              <a:t>2018</a:t>
            </a:r>
            <a:r>
              <a:rPr lang="zh-CN" altLang="en-US" sz="2400" smtClean="0"/>
              <a:t>年前开发出世界上第一个具有意识和智能的人造大脑。虽然面临种种质疑，马克拉姆仍对未来充满信心，稳步推进他的“蓝脑”计划。</a:t>
            </a:r>
            <a:endParaRPr lang="en-US" altLang="zh-CN" sz="2400" smtClean="0"/>
          </a:p>
          <a:p>
            <a:r>
              <a:rPr lang="zh-CN" altLang="en-US" sz="2400" smtClean="0"/>
              <a:t>资助者当中包括瑞士政府、欧盟和私人企业，如电脑巨头</a:t>
            </a:r>
            <a:r>
              <a:rPr lang="en-US" altLang="zh-CN" sz="2400" smtClean="0"/>
              <a:t>IBM</a:t>
            </a:r>
            <a:r>
              <a:rPr lang="zh-CN" altLang="en-US" sz="2400" smtClean="0"/>
              <a:t>公司。</a:t>
            </a:r>
            <a:endParaRPr lang="en-US" altLang="zh-CN" sz="2400" smtClean="0"/>
          </a:p>
          <a:p>
            <a:r>
              <a:rPr lang="zh-CN" altLang="en-US" sz="2400" smtClean="0"/>
              <a:t>在英国曼彻斯特大学</a:t>
            </a:r>
            <a:r>
              <a:rPr lang="en-US" altLang="zh-CN" sz="2400" smtClean="0"/>
              <a:t>,</a:t>
            </a:r>
            <a:r>
              <a:rPr lang="zh-CN" altLang="en-US" sz="2400" smtClean="0"/>
              <a:t>“大脑盒子”</a:t>
            </a:r>
            <a:r>
              <a:rPr lang="en-US" altLang="zh-CN" sz="2400" smtClean="0"/>
              <a:t> </a:t>
            </a:r>
            <a:r>
              <a:rPr lang="zh-CN" altLang="en-US" sz="2400" smtClean="0"/>
              <a:t>计划也试图模仿人脑功能。他们实际上正在同马克拉姆的团队展开一场竞争，而且只能凭借聪明才智而非资金赢得最终的胜利。</a:t>
            </a:r>
          </a:p>
        </p:txBody>
      </p:sp>
      <p:sp>
        <p:nvSpPr>
          <p:cNvPr id="1065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98CCB9-3EEC-4200-8349-03D70ADE2B1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65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A70DB1-D10C-4D81-B794-F5B9FD7770F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smtClean="0"/>
              <a:t>2007</a:t>
            </a:r>
            <a:r>
              <a:rPr lang="zh-CN" altLang="en-US" smtClean="0"/>
              <a:t>年</a:t>
            </a:r>
          </a:p>
        </p:txBody>
      </p:sp>
      <p:sp>
        <p:nvSpPr>
          <p:cNvPr id="107523" name="内容占位符 2"/>
          <p:cNvSpPr>
            <a:spLocks noGrp="1"/>
          </p:cNvSpPr>
          <p:nvPr>
            <p:ph idx="1"/>
          </p:nvPr>
        </p:nvSpPr>
        <p:spPr>
          <a:xfrm>
            <a:off x="611188" y="2017713"/>
            <a:ext cx="8353425" cy="4435475"/>
          </a:xfrm>
        </p:spPr>
        <p:txBody>
          <a:bodyPr/>
          <a:lstStyle/>
          <a:p>
            <a:r>
              <a:rPr lang="zh-CN" altLang="en-US" smtClean="0"/>
              <a:t>被誉为“人工大脑之父”的雨果</a:t>
            </a:r>
            <a:r>
              <a:rPr lang="en-US" altLang="zh-CN" smtClean="0"/>
              <a:t>·</a:t>
            </a:r>
            <a:r>
              <a:rPr lang="zh-CN" altLang="en-US" smtClean="0"/>
              <a:t>德</a:t>
            </a:r>
            <a:r>
              <a:rPr lang="en-US" altLang="zh-CN" smtClean="0"/>
              <a:t>·</a:t>
            </a:r>
            <a:r>
              <a:rPr lang="zh-CN" altLang="en-US" smtClean="0"/>
              <a:t>加里斯教授走进清华大学讲堂，给大家描述了一个“人工智能的世界”</a:t>
            </a:r>
            <a:r>
              <a:rPr lang="en-US" altLang="zh-CN" smtClean="0"/>
              <a:t>:“</a:t>
            </a:r>
            <a:r>
              <a:rPr lang="zh-CN" altLang="en-US" smtClean="0"/>
              <a:t>可能</a:t>
            </a:r>
            <a:r>
              <a:rPr lang="en-US" altLang="zh-CN" smtClean="0"/>
              <a:t>20</a:t>
            </a:r>
            <a:r>
              <a:rPr lang="zh-CN" altLang="en-US" smtClean="0"/>
              <a:t>年、</a:t>
            </a:r>
            <a:r>
              <a:rPr lang="en-US" altLang="zh-CN" smtClean="0"/>
              <a:t>30</a:t>
            </a:r>
            <a:r>
              <a:rPr lang="zh-CN" altLang="en-US" smtClean="0"/>
              <a:t>年后人工智能机器就可以和人做朋友了，但</a:t>
            </a:r>
            <a:r>
              <a:rPr lang="en-US" altLang="zh-CN" smtClean="0"/>
              <a:t>50</a:t>
            </a:r>
            <a:r>
              <a:rPr lang="zh-CN" altLang="en-US" smtClean="0"/>
              <a:t>年后，人工智能将成为人类最大的威胁。世界最终会因人工智能超过人类而爆发一场战争，这场智能战争也许会夺去数十亿人的生命。”这种听起来像“骇客帝国”一样的描述却是建立在科学研究的基础上。他的著作</a:t>
            </a:r>
            <a:r>
              <a:rPr lang="en-US" altLang="zh-CN" smtClean="0"/>
              <a:t>《</a:t>
            </a:r>
            <a:r>
              <a:rPr lang="zh-CN" altLang="en-US" smtClean="0"/>
              <a:t>智能简史</a:t>
            </a:r>
            <a:r>
              <a:rPr lang="en-US" altLang="zh-CN" smtClean="0"/>
              <a:t>》</a:t>
            </a:r>
            <a:r>
              <a:rPr lang="zh-CN" altLang="en-US" smtClean="0"/>
              <a:t>已经由清华大学出版社翻译成中文正式出版。</a:t>
            </a:r>
          </a:p>
        </p:txBody>
      </p:sp>
      <p:sp>
        <p:nvSpPr>
          <p:cNvPr id="1075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E83070-150E-4546-A4B7-5595B7AC58D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75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666446-9BCD-4DE0-8CFD-09CC47E133C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684213" y="617538"/>
            <a:ext cx="8259762" cy="1143000"/>
          </a:xfrm>
        </p:spPr>
        <p:txBody>
          <a:bodyPr/>
          <a:lstStyle/>
          <a:p>
            <a:r>
              <a:rPr lang="zh-CN" altLang="en-US" sz="2800" b="1" smtClean="0"/>
              <a:t>人工智能未来或取代人类</a:t>
            </a:r>
          </a:p>
        </p:txBody>
      </p:sp>
      <p:sp>
        <p:nvSpPr>
          <p:cNvPr id="108547" name="内容占位符 2"/>
          <p:cNvSpPr>
            <a:spLocks noGrp="1"/>
          </p:cNvSpPr>
          <p:nvPr>
            <p:ph idx="1"/>
          </p:nvPr>
        </p:nvSpPr>
        <p:spPr>
          <a:xfrm>
            <a:off x="539750" y="1844675"/>
            <a:ext cx="3887788" cy="4114800"/>
          </a:xfrm>
        </p:spPr>
        <p:txBody>
          <a:bodyPr/>
          <a:lstStyle/>
          <a:p>
            <a:r>
              <a:rPr lang="en-US" altLang="zh-CN" smtClean="0"/>
              <a:t>2007</a:t>
            </a:r>
            <a:r>
              <a:rPr lang="zh-CN" altLang="en-US" smtClean="0"/>
              <a:t>年世界人工大脑之父雨果教授做客新浪网，就人工智能及机器人的发展趋势、人工智能研究的利弊以及未来机器人是否会替代或威胁人类等有关问题与网友进行在线交流。</a:t>
            </a:r>
          </a:p>
        </p:txBody>
      </p:sp>
      <p:sp>
        <p:nvSpPr>
          <p:cNvPr id="1085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D83257F-1BE5-45EE-B48D-3AAB3FFCDF3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85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66904E-6AF2-4816-83F0-A45A69FABC3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177</a:t>
            </a:fld>
            <a:endParaRPr kumimoji="0" lang="en-US" altLang="zh-CN" sz="1400" smtClean="0">
              <a:latin typeface="Tahoma" panose="020B0604030504040204" pitchFamily="34" charset="0"/>
              <a:ea typeface="宋体" panose="02010600030101010101" pitchFamily="2" charset="-122"/>
            </a:endParaRPr>
          </a:p>
        </p:txBody>
      </p:sp>
      <p:pic>
        <p:nvPicPr>
          <p:cNvPr id="108550" name="图片 5" descr="U1235P2DT2007062118223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196975"/>
            <a:ext cx="3743325"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b="1" smtClean="0"/>
              <a:t>雨果：人工大脑之父</a:t>
            </a:r>
            <a:endParaRPr lang="zh-CN" altLang="en-US" smtClean="0"/>
          </a:p>
        </p:txBody>
      </p:sp>
      <p:pic>
        <p:nvPicPr>
          <p:cNvPr id="109571" name="内容占位符 5" descr="20070518155326766.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060575"/>
            <a:ext cx="5832475" cy="4259263"/>
          </a:xfrm>
        </p:spPr>
      </p:pic>
      <p:sp>
        <p:nvSpPr>
          <p:cNvPr id="1095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2D0B91-0952-4DAD-BAF9-0FC0BA4F0A6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95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B25039-BB33-4D45-B326-6EF90ACBA56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178</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6BDED3-10B2-4D60-852D-9FF9AF32992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EF72D3-624C-42DB-84F3-44DA5EEA03B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179</a:t>
            </a:fld>
            <a:endParaRPr kumimoji="0" lang="en-US" altLang="zh-CN" sz="1400" smtClean="0">
              <a:latin typeface="Tahoma" panose="020B0604030504040204" pitchFamily="34" charset="0"/>
              <a:ea typeface="宋体" panose="02010600030101010101" pitchFamily="2" charset="-122"/>
            </a:endParaRPr>
          </a:p>
        </p:txBody>
      </p:sp>
      <p:sp>
        <p:nvSpPr>
          <p:cNvPr id="110596"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r>
              <a:rPr lang="zh-CN" altLang="en-US" sz="4800" dirty="0" smtClean="0">
                <a:sym typeface="Symbol" panose="05050102010706020507" pitchFamily="18" charset="2"/>
              </a:rPr>
              <a:t></a:t>
            </a:r>
            <a:r>
              <a:rPr lang="zh-CN" altLang="en-US" sz="3600" dirty="0" smtClean="0">
                <a:ea typeface="华文新魏" panose="02010800040101010101" pitchFamily="2" charset="-122"/>
                <a:sym typeface="Symbol" panose="05050102010706020507" pitchFamily="18" charset="2"/>
              </a:rPr>
              <a:t>实例</a:t>
            </a:r>
          </a:p>
        </p:txBody>
      </p:sp>
      <p:sp>
        <p:nvSpPr>
          <p:cNvPr id="110597" name="Rectangle 3"/>
          <p:cNvSpPr>
            <a:spLocks noGrp="1" noChangeArrowheads="1"/>
          </p:cNvSpPr>
          <p:nvPr>
            <p:ph type="body" idx="1"/>
          </p:nvPr>
        </p:nvSpPr>
        <p:spPr>
          <a:xfrm>
            <a:off x="755650" y="2017713"/>
            <a:ext cx="8199438" cy="4114800"/>
          </a:xfrm>
        </p:spPr>
        <p:txBody>
          <a:bodyPr/>
          <a:lstStyle/>
          <a:p>
            <a:pPr eaLnBrk="1" hangingPunct="1"/>
            <a:r>
              <a:rPr lang="zh-CN" altLang="en-US" sz="3200" smtClean="0"/>
              <a:t>计算机病毒</a:t>
            </a:r>
          </a:p>
          <a:p>
            <a:pPr eaLnBrk="1" hangingPunct="1">
              <a:buFont typeface="Wingdings" panose="05000000000000000000" pitchFamily="2" charset="2"/>
              <a:buNone/>
            </a:pPr>
            <a:r>
              <a:rPr lang="zh-CN" altLang="en-US" smtClean="0"/>
              <a:t>     </a:t>
            </a:r>
            <a:r>
              <a:rPr lang="en-US" altLang="zh-CN" smtClean="0"/>
              <a:t>20</a:t>
            </a:r>
            <a:r>
              <a:rPr lang="zh-CN" altLang="en-US" smtClean="0"/>
              <a:t>世纪</a:t>
            </a:r>
            <a:r>
              <a:rPr lang="en-US" altLang="zh-CN" smtClean="0"/>
              <a:t>80</a:t>
            </a:r>
            <a:r>
              <a:rPr lang="zh-CN" altLang="en-US" smtClean="0"/>
              <a:t>年代，计算机技术的飞速发展带来的负面效应。计算机病毒指在计算机上传染的与生物学中的病毒具有相似生命现象的有害程序。它能够通过自身繁殖，把自己复制到计算机内已存储的其他程序上的计算机程序。</a:t>
            </a:r>
          </a:p>
          <a:p>
            <a:pPr eaLnBrk="1" hangingPunct="1">
              <a:buFont typeface="Wingdings" panose="05000000000000000000" pitchFamily="2" charset="2"/>
              <a:buNone/>
            </a:pPr>
            <a:r>
              <a:rPr lang="zh-CN" altLang="en-US" smtClean="0"/>
              <a:t>     计算机病毒一般是恶性的，人为的用计算机语言写成的可存储的、可执行的计算机非法程序。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BE4C2E-32F8-436E-A36F-D832143B134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47CDAA-3848-435C-90B0-55E017C3D9F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a:t>
            </a:fld>
            <a:endParaRPr kumimoji="0" lang="en-US" altLang="zh-CN" sz="1400" smtClean="0">
              <a:latin typeface="Tahoma" panose="020B0604030504040204" pitchFamily="34" charset="0"/>
              <a:ea typeface="宋体" panose="02010600030101010101" pitchFamily="2" charset="-122"/>
            </a:endParaRPr>
          </a:p>
        </p:txBody>
      </p:sp>
      <p:sp>
        <p:nvSpPr>
          <p:cNvPr id="48132"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48133" name="Rectangle 3"/>
          <p:cNvSpPr>
            <a:spLocks noGrp="1" noChangeArrowheads="1"/>
          </p:cNvSpPr>
          <p:nvPr>
            <p:ph type="body" idx="1"/>
          </p:nvPr>
        </p:nvSpPr>
        <p:spPr>
          <a:xfrm>
            <a:off x="0" y="2017713"/>
            <a:ext cx="8955088" cy="4306887"/>
          </a:xfrm>
        </p:spPr>
        <p:txBody>
          <a:bodyPr/>
          <a:lstStyle/>
          <a:p>
            <a:pPr lvl="1" eaLnBrk="1" hangingPunct="1"/>
            <a:r>
              <a:rPr lang="zh-CN" altLang="en-US" sz="2800" dirty="0" smtClean="0">
                <a:latin typeface="华文新魏" panose="02010800040101010101" pitchFamily="2" charset="-122"/>
              </a:rPr>
              <a:t>模型化形式</a:t>
            </a:r>
          </a:p>
          <a:p>
            <a:pPr lvl="2" eaLnBrk="1" hangingPunct="1"/>
            <a:r>
              <a:rPr lang="zh-CN" altLang="en-US" sz="2400" dirty="0" smtClean="0">
                <a:latin typeface="华文新魏" panose="02010800040101010101" pitchFamily="2" charset="-122"/>
              </a:rPr>
              <a:t>前馈网络：每层只与前层相联接，网络中没有反馈。节点分为输入单元和计算单元，每个计算单元可以有多个输入名单只有一个输出。 </a:t>
            </a:r>
          </a:p>
          <a:p>
            <a:pPr lvl="2" eaLnBrk="1" hangingPunct="1"/>
            <a:r>
              <a:rPr lang="zh-CN" altLang="en-US" sz="2400" dirty="0" smtClean="0">
                <a:latin typeface="华文新魏" panose="02010800040101010101" pitchFamily="2" charset="-122"/>
              </a:rPr>
              <a:t>输入输出有反馈的前馈网络：输出层上存在一个反馈回路，将信号反馈到输入层。而网络本身还是前馈型的。 </a:t>
            </a:r>
          </a:p>
          <a:p>
            <a:pPr lvl="2" eaLnBrk="1" hangingPunct="1"/>
            <a:r>
              <a:rPr lang="zh-CN" altLang="en-US" sz="2400" dirty="0" smtClean="0">
                <a:latin typeface="华文新魏" panose="02010800040101010101" pitchFamily="2" charset="-122"/>
              </a:rPr>
              <a:t>前馈内层互联网络：外部看还是一个前向网络，内部有很多自组织网络在层内互联着。</a:t>
            </a:r>
          </a:p>
          <a:p>
            <a:pPr lvl="2" eaLnBrk="1" hangingPunct="1">
              <a:buFont typeface="Wingdings" panose="05000000000000000000" pitchFamily="2" charset="2"/>
              <a:buNone/>
            </a:pPr>
            <a:r>
              <a:rPr lang="en-US" altLang="zh-CN" sz="2400" dirty="0" smtClean="0">
                <a:solidFill>
                  <a:schemeClr val="hlink"/>
                </a:solidFill>
              </a:rPr>
              <a:t>………</a:t>
            </a:r>
            <a:r>
              <a:rPr lang="en-US" altLang="zh-CN" sz="2400" dirty="0" smtClean="0">
                <a:solidFill>
                  <a:schemeClr val="hlink"/>
                </a:solidFill>
                <a:latin typeface="华文新魏" panose="02010800040101010101" pitchFamily="2" charset="-122"/>
              </a:rPr>
              <a:t>.</a:t>
            </a:r>
          </a:p>
        </p:txBody>
      </p:sp>
    </p:spTree>
    <p:extLst>
      <p:ext uri="{BB962C8B-B14F-4D97-AF65-F5344CB8AC3E}">
        <p14:creationId xmlns:p14="http://schemas.microsoft.com/office/powerpoint/2010/main" val="417806299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D258DD-A8CF-4F48-ABBE-2D89E5D1F74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715365-2C22-4798-A24F-1705DA30EDE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180</a:t>
            </a:fld>
            <a:endParaRPr kumimoji="0" lang="en-US" altLang="zh-CN" sz="1400" smtClean="0">
              <a:latin typeface="Tahoma" panose="020B0604030504040204" pitchFamily="34" charset="0"/>
              <a:ea typeface="宋体" panose="02010600030101010101" pitchFamily="2" charset="-122"/>
            </a:endParaRPr>
          </a:p>
        </p:txBody>
      </p:sp>
      <p:sp>
        <p:nvSpPr>
          <p:cNvPr id="111620"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r>
              <a:rPr lang="zh-CN" altLang="en-US" sz="4800" dirty="0" smtClean="0">
                <a:sym typeface="Symbol" panose="05050102010706020507" pitchFamily="18" charset="2"/>
              </a:rPr>
              <a:t></a:t>
            </a:r>
            <a:r>
              <a:rPr lang="zh-CN" altLang="en-US" sz="3600" dirty="0" smtClean="0">
                <a:ea typeface="华文新魏" panose="02010800040101010101" pitchFamily="2" charset="-122"/>
                <a:sym typeface="Symbol" panose="05050102010706020507" pitchFamily="18" charset="2"/>
              </a:rPr>
              <a:t>实例</a:t>
            </a:r>
          </a:p>
        </p:txBody>
      </p:sp>
      <p:sp>
        <p:nvSpPr>
          <p:cNvPr id="111621" name="Rectangle 3"/>
          <p:cNvSpPr>
            <a:spLocks noGrp="1" noChangeArrowheads="1"/>
          </p:cNvSpPr>
          <p:nvPr>
            <p:ph type="body" idx="1"/>
          </p:nvPr>
        </p:nvSpPr>
        <p:spPr>
          <a:xfrm>
            <a:off x="827088" y="2017713"/>
            <a:ext cx="8128000" cy="4114800"/>
          </a:xfrm>
        </p:spPr>
        <p:txBody>
          <a:bodyPr/>
          <a:lstStyle/>
          <a:p>
            <a:pPr eaLnBrk="1" hangingPunct="1"/>
            <a:r>
              <a:rPr lang="zh-CN" altLang="en-US" sz="3200" smtClean="0"/>
              <a:t>计算机进程</a:t>
            </a:r>
          </a:p>
          <a:p>
            <a:pPr eaLnBrk="1" hangingPunct="1">
              <a:buFont typeface="Wingdings" panose="05000000000000000000" pitchFamily="2" charset="2"/>
              <a:buNone/>
            </a:pPr>
            <a:r>
              <a:rPr lang="zh-CN" altLang="en-US" sz="3200" smtClean="0"/>
              <a:t>    类似于计算机病毒，把进程当作生命体，可在时间空间中繁殖，从环境中汲取信息，修改所在的环境。计算机进程可在内存某个地方之外活着，等待适当的条件重新出现以便恢复它们的活动状态。</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07DC61-F9CB-4500-A31F-3F1611397D9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6EECF7-40B2-4004-9B1C-8532E2FD089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181</a:t>
            </a:fld>
            <a:endParaRPr kumimoji="0" lang="en-US" altLang="zh-CN" sz="1400" smtClean="0">
              <a:latin typeface="Tahoma" panose="020B0604030504040204" pitchFamily="34" charset="0"/>
              <a:ea typeface="宋体" panose="02010600030101010101" pitchFamily="2" charset="-122"/>
            </a:endParaRPr>
          </a:p>
        </p:txBody>
      </p:sp>
      <p:sp>
        <p:nvSpPr>
          <p:cNvPr id="112644"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r>
              <a:rPr lang="zh-CN" altLang="en-US" sz="4800" dirty="0" smtClean="0">
                <a:sym typeface="Symbol" panose="05050102010706020507" pitchFamily="18" charset="2"/>
              </a:rPr>
              <a:t></a:t>
            </a:r>
            <a:r>
              <a:rPr lang="zh-CN" altLang="en-US" sz="3600" dirty="0" smtClean="0">
                <a:ea typeface="华文新魏" panose="02010800040101010101" pitchFamily="2" charset="-122"/>
                <a:sym typeface="Symbol" panose="05050102010706020507" pitchFamily="18" charset="2"/>
              </a:rPr>
              <a:t>实例</a:t>
            </a:r>
          </a:p>
        </p:txBody>
      </p:sp>
      <p:sp>
        <p:nvSpPr>
          <p:cNvPr id="112645" name="Rectangle 3"/>
          <p:cNvSpPr>
            <a:spLocks noGrp="1" noChangeArrowheads="1"/>
          </p:cNvSpPr>
          <p:nvPr>
            <p:ph type="body" idx="1"/>
          </p:nvPr>
        </p:nvSpPr>
        <p:spPr>
          <a:xfrm>
            <a:off x="684213" y="2017713"/>
            <a:ext cx="8270875" cy="4114800"/>
          </a:xfrm>
        </p:spPr>
        <p:txBody>
          <a:bodyPr/>
          <a:lstStyle/>
          <a:p>
            <a:pPr eaLnBrk="1" hangingPunct="1"/>
            <a:r>
              <a:rPr lang="zh-CN" altLang="en-US" smtClean="0"/>
              <a:t>细胞自动机</a:t>
            </a:r>
          </a:p>
          <a:p>
            <a:pPr eaLnBrk="1" hangingPunct="1">
              <a:buFont typeface="Wingdings" panose="05000000000000000000" pitchFamily="2" charset="2"/>
              <a:buNone/>
            </a:pPr>
            <a:r>
              <a:rPr lang="zh-CN" altLang="en-US" smtClean="0"/>
              <a:t>    它是一种人工细胞陈列，每个细胞具有离散结构。按照预先规定的规则，这些细胞的状态可随时间变化，通过陈列传递规则，计算每个细胞的当前状态及其邻近细胞状态。所有细胞均自发的更新状态。</a:t>
            </a:r>
          </a:p>
          <a:p>
            <a:pPr eaLnBrk="1" hangingPunct="1">
              <a:buFont typeface="Wingdings" panose="05000000000000000000" pitchFamily="2" charset="2"/>
              <a:buNone/>
            </a:pPr>
            <a:r>
              <a:rPr lang="zh-CN" altLang="en-US" smtClean="0"/>
              <a:t>    细胞自动机是</a:t>
            </a:r>
            <a:r>
              <a:rPr lang="en-US" altLang="zh-CN" smtClean="0"/>
              <a:t>1940</a:t>
            </a:r>
            <a:r>
              <a:rPr lang="zh-CN" altLang="en-US" smtClean="0"/>
              <a:t>年由冯</a:t>
            </a:r>
            <a:r>
              <a:rPr lang="en-US" altLang="zh-CN" smtClean="0"/>
              <a:t>.</a:t>
            </a:r>
            <a:r>
              <a:rPr lang="zh-CN" altLang="en-US" smtClean="0"/>
              <a:t>诺依曼发明的，它以数学和逻辑形式提供了理解自然系统的一种方法，也是理解模拟和数字计算机的一种系统理论。</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387E78-B61B-4D71-B703-BC62A5D1441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C820EC-7D04-4916-B35B-36821977BC1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182</a:t>
            </a:fld>
            <a:endParaRPr kumimoji="0" lang="en-US" altLang="zh-CN" sz="1400" smtClean="0">
              <a:latin typeface="Tahoma" panose="020B0604030504040204" pitchFamily="34" charset="0"/>
              <a:ea typeface="宋体" panose="02010600030101010101" pitchFamily="2" charset="-122"/>
            </a:endParaRPr>
          </a:p>
        </p:txBody>
      </p:sp>
      <p:sp>
        <p:nvSpPr>
          <p:cNvPr id="113668"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人工生命</a:t>
            </a:r>
            <a:r>
              <a:rPr lang="zh-CN" altLang="en-US" sz="4800" dirty="0" smtClean="0">
                <a:sym typeface="Symbol" panose="05050102010706020507" pitchFamily="18" charset="2"/>
              </a:rPr>
              <a:t></a:t>
            </a:r>
            <a:r>
              <a:rPr lang="zh-CN" altLang="en-US" sz="3600" dirty="0" smtClean="0">
                <a:ea typeface="华文新魏" panose="02010800040101010101" pitchFamily="2" charset="-122"/>
                <a:sym typeface="Symbol" panose="05050102010706020507" pitchFamily="18" charset="2"/>
              </a:rPr>
              <a:t>实例</a:t>
            </a:r>
          </a:p>
        </p:txBody>
      </p:sp>
      <p:sp>
        <p:nvSpPr>
          <p:cNvPr id="113669" name="Rectangle 3"/>
          <p:cNvSpPr>
            <a:spLocks noGrp="1" noChangeArrowheads="1"/>
          </p:cNvSpPr>
          <p:nvPr>
            <p:ph type="body" idx="1"/>
          </p:nvPr>
        </p:nvSpPr>
        <p:spPr>
          <a:xfrm>
            <a:off x="827088" y="2017713"/>
            <a:ext cx="8128000" cy="4114800"/>
          </a:xfrm>
        </p:spPr>
        <p:txBody>
          <a:bodyPr/>
          <a:lstStyle/>
          <a:p>
            <a:pPr eaLnBrk="1" hangingPunct="1">
              <a:lnSpc>
                <a:spcPct val="90000"/>
              </a:lnSpc>
            </a:pPr>
            <a:r>
              <a:rPr lang="zh-CN" altLang="en-US" smtClean="0"/>
              <a:t>人工核苷酸</a:t>
            </a:r>
          </a:p>
          <a:p>
            <a:pPr eaLnBrk="1" hangingPunct="1">
              <a:lnSpc>
                <a:spcPct val="90000"/>
              </a:lnSpc>
              <a:buFont typeface="Wingdings" panose="05000000000000000000" pitchFamily="2" charset="2"/>
              <a:buNone/>
            </a:pPr>
            <a:r>
              <a:rPr lang="zh-CN" altLang="en-US" smtClean="0"/>
              <a:t>    人工生命并不局限于计算机，许多被酶作用的物质可以支持生命，化学系统所形成的各种生命正在被开发。</a:t>
            </a:r>
          </a:p>
          <a:p>
            <a:pPr eaLnBrk="1" hangingPunct="1">
              <a:lnSpc>
                <a:spcPct val="90000"/>
              </a:lnSpc>
              <a:buFont typeface="Wingdings" panose="05000000000000000000" pitchFamily="2" charset="2"/>
              <a:buNone/>
            </a:pPr>
            <a:r>
              <a:rPr lang="zh-CN" altLang="en-US" smtClean="0"/>
              <a:t>     </a:t>
            </a:r>
            <a:r>
              <a:rPr lang="en-US" altLang="zh-CN" smtClean="0"/>
              <a:t>1960</a:t>
            </a:r>
            <a:r>
              <a:rPr lang="zh-CN" altLang="en-US" smtClean="0"/>
              <a:t>年索尔</a:t>
            </a:r>
            <a:r>
              <a:rPr lang="en-US" altLang="zh-CN" smtClean="0"/>
              <a:t>.</a:t>
            </a:r>
            <a:r>
              <a:rPr lang="zh-CN" altLang="en-US" smtClean="0"/>
              <a:t>施皮格尔和他的同事在一个试管中进行核糖核酸的自复制，产生了一些</a:t>
            </a:r>
            <a:r>
              <a:rPr lang="en-US" altLang="zh-CN" smtClean="0"/>
              <a:t>RNA</a:t>
            </a:r>
            <a:r>
              <a:rPr lang="zh-CN" altLang="en-US" smtClean="0"/>
              <a:t>的雏形。细菌噬菌体</a:t>
            </a:r>
            <a:r>
              <a:rPr lang="en-US" altLang="zh-CN" smtClean="0"/>
              <a:t>RNA</a:t>
            </a:r>
            <a:r>
              <a:rPr lang="zh-CN" altLang="en-US" smtClean="0"/>
              <a:t>分子不再需要感染的细菌宿主，就可以很快的复制以保持合适的频率。这些复制和进化的</a:t>
            </a:r>
            <a:r>
              <a:rPr lang="en-US" altLang="zh-CN" smtClean="0"/>
              <a:t>RNA</a:t>
            </a:r>
            <a:r>
              <a:rPr lang="zh-CN" altLang="en-US" smtClean="0"/>
              <a:t>分子是与原始人工生命形式向类似的。</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827088" y="549275"/>
            <a:ext cx="7793037" cy="1143000"/>
          </a:xfrm>
        </p:spPr>
        <p:txBody>
          <a:bodyPr/>
          <a:lstStyle/>
          <a:p>
            <a:pPr eaLnBrk="1" hangingPunct="1"/>
            <a:r>
              <a:rPr lang="en-US" altLang="zh-CN" smtClean="0"/>
              <a:t>5.7 </a:t>
            </a:r>
            <a:r>
              <a:rPr lang="zh-CN" altLang="en-US" smtClean="0"/>
              <a:t>粒子群优化算法</a:t>
            </a:r>
          </a:p>
        </p:txBody>
      </p:sp>
      <p:sp>
        <p:nvSpPr>
          <p:cNvPr id="116739" name="内容占位符 2"/>
          <p:cNvSpPr>
            <a:spLocks noGrp="1"/>
          </p:cNvSpPr>
          <p:nvPr>
            <p:ph idx="1"/>
          </p:nvPr>
        </p:nvSpPr>
        <p:spPr>
          <a:xfrm>
            <a:off x="539750" y="2017713"/>
            <a:ext cx="8415338" cy="4114800"/>
          </a:xfrm>
        </p:spPr>
        <p:txBody>
          <a:bodyPr/>
          <a:lstStyle/>
          <a:p>
            <a:pPr>
              <a:lnSpc>
                <a:spcPct val="90000"/>
              </a:lnSpc>
            </a:pPr>
            <a:r>
              <a:rPr lang="zh-CN" altLang="en-US" sz="2400" u="sng" smtClean="0">
                <a:hlinkClick r:id="rId2"/>
              </a:rPr>
              <a:t>粒子群优化算法</a:t>
            </a:r>
            <a:r>
              <a:rPr lang="en-US" altLang="zh-CN" sz="2400" smtClean="0"/>
              <a:t>(PSO)</a:t>
            </a:r>
            <a:r>
              <a:rPr lang="zh-CN" altLang="en-US" sz="2400" smtClean="0"/>
              <a:t>是一种进化计算技术，</a:t>
            </a:r>
            <a:r>
              <a:rPr lang="en-US" altLang="zh-CN" sz="2400" smtClean="0"/>
              <a:t>1995 </a:t>
            </a:r>
            <a:r>
              <a:rPr lang="zh-CN" altLang="en-US" sz="2400" smtClean="0"/>
              <a:t>年由</a:t>
            </a:r>
            <a:r>
              <a:rPr lang="en-US" altLang="zh-CN" sz="2400" smtClean="0"/>
              <a:t>Eberhart </a:t>
            </a:r>
            <a:r>
              <a:rPr lang="zh-CN" altLang="en-US" sz="2400" smtClean="0"/>
              <a:t>博士和</a:t>
            </a:r>
            <a:r>
              <a:rPr lang="en-US" altLang="zh-CN" sz="2400" smtClean="0"/>
              <a:t>kennedy </a:t>
            </a:r>
            <a:r>
              <a:rPr lang="zh-CN" altLang="en-US" sz="2400" smtClean="0"/>
              <a:t>博士提出，源于对鸟群捕食的行为研究 。在对动物集群活动行为观察基础上，利用群体中的个体对信息的共享使整个群体的运动在问题求解空间中产生从无序到有序的演化过程，从而获得最优解。</a:t>
            </a:r>
            <a:endParaRPr lang="en-US" altLang="zh-CN" sz="2400" smtClean="0"/>
          </a:p>
          <a:p>
            <a:pPr>
              <a:lnSpc>
                <a:spcPct val="90000"/>
              </a:lnSpc>
            </a:pPr>
            <a:r>
              <a:rPr lang="zh-CN" altLang="en-US" sz="2400" smtClean="0"/>
              <a:t>是一种基于迭代的优化算法。</a:t>
            </a:r>
            <a:r>
              <a:rPr lang="zh-CN" altLang="en-US" sz="2400" smtClean="0">
                <a:hlinkClick r:id="rId3"/>
              </a:rPr>
              <a:t>系统初始化</a:t>
            </a:r>
            <a:r>
              <a:rPr lang="zh-CN" altLang="en-US" sz="2400" smtClean="0"/>
              <a:t>为一组随机解，通过迭代搜寻</a:t>
            </a:r>
            <a:r>
              <a:rPr lang="zh-CN" altLang="en-US" sz="2400" smtClean="0">
                <a:hlinkClick r:id="rId4"/>
              </a:rPr>
              <a:t>最优值</a:t>
            </a:r>
            <a:r>
              <a:rPr lang="zh-CN" altLang="en-US" sz="2400" smtClean="0"/>
              <a:t>。但是它没有遗传算法用的交叉</a:t>
            </a:r>
            <a:r>
              <a:rPr lang="en-US" altLang="zh-CN" sz="2400" smtClean="0"/>
              <a:t>(crossover)</a:t>
            </a:r>
            <a:r>
              <a:rPr lang="zh-CN" altLang="en-US" sz="2400" smtClean="0"/>
              <a:t>以及变异</a:t>
            </a:r>
            <a:r>
              <a:rPr lang="en-US" altLang="zh-CN" sz="2400" smtClean="0"/>
              <a:t>(mutation)</a:t>
            </a:r>
            <a:r>
              <a:rPr lang="zh-CN" altLang="en-US" sz="2400" smtClean="0"/>
              <a:t>，而是粒子在</a:t>
            </a:r>
            <a:r>
              <a:rPr lang="zh-CN" altLang="en-US" sz="2400" smtClean="0">
                <a:hlinkClick r:id="rId5"/>
              </a:rPr>
              <a:t>解空间</a:t>
            </a:r>
            <a:r>
              <a:rPr lang="zh-CN" altLang="en-US" sz="2400" smtClean="0"/>
              <a:t>追随最优的粒子进行搜索。同遗传算法比较，</a:t>
            </a:r>
            <a:r>
              <a:rPr lang="en-US" altLang="zh-CN" sz="2400" smtClean="0"/>
              <a:t>PSO</a:t>
            </a:r>
            <a:r>
              <a:rPr lang="zh-CN" altLang="en-US" sz="2400" smtClean="0"/>
              <a:t>的优势在于简单容易实现并且没有许多参数需要调整。目前已广泛应用于函数优化，神经网络训练，模糊系统控制以及其他遗传算法的应用领域。</a:t>
            </a:r>
            <a:endParaRPr lang="en-US" altLang="zh-CN" sz="2400" smtClean="0"/>
          </a:p>
        </p:txBody>
      </p:sp>
      <p:sp>
        <p:nvSpPr>
          <p:cNvPr id="1167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49775F-A1C5-4E36-9ED1-2C76AA649D6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67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6"/>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7"/>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6"/>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8"/>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6B1B0EC-870F-4D9B-BA36-10046F763C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827088" y="549275"/>
            <a:ext cx="8128000" cy="1143000"/>
          </a:xfrm>
        </p:spPr>
        <p:txBody>
          <a:bodyPr/>
          <a:lstStyle/>
          <a:p>
            <a:pPr eaLnBrk="1" hangingPunct="1">
              <a:defRPr/>
            </a:pPr>
            <a:r>
              <a:rPr lang="en-US" altLang="zh-CN" dirty="0" smtClean="0"/>
              <a:t>5.7 </a:t>
            </a:r>
            <a:r>
              <a:rPr lang="zh-CN" altLang="en-US" dirty="0" smtClean="0"/>
              <a:t>粒子群优化算法</a:t>
            </a:r>
            <a:r>
              <a:rPr lang="en-US" altLang="zh-CN" dirty="0" smtClean="0"/>
              <a:t>——</a:t>
            </a:r>
            <a:r>
              <a:rPr lang="zh-CN" altLang="en-US" sz="2800" dirty="0" smtClean="0">
                <a:solidFill>
                  <a:schemeClr val="tx1"/>
                </a:solidFill>
                <a:latin typeface="+mn-lt"/>
                <a:ea typeface="+mn-ea"/>
                <a:cs typeface="+mn-cs"/>
              </a:rPr>
              <a:t>基本原理</a:t>
            </a:r>
            <a:endParaRPr lang="zh-CN" altLang="en-US" sz="2800" dirty="0">
              <a:solidFill>
                <a:schemeClr val="tx1"/>
              </a:solidFill>
              <a:latin typeface="+mn-lt"/>
              <a:ea typeface="+mn-ea"/>
              <a:cs typeface="+mn-cs"/>
            </a:endParaRPr>
          </a:p>
        </p:txBody>
      </p:sp>
      <p:sp>
        <p:nvSpPr>
          <p:cNvPr id="117763" name="内容占位符 2"/>
          <p:cNvSpPr>
            <a:spLocks noGrp="1"/>
          </p:cNvSpPr>
          <p:nvPr>
            <p:ph idx="1"/>
          </p:nvPr>
        </p:nvSpPr>
        <p:spPr>
          <a:xfrm>
            <a:off x="395288" y="2017713"/>
            <a:ext cx="8559800" cy="4114800"/>
          </a:xfrm>
        </p:spPr>
        <p:txBody>
          <a:bodyPr/>
          <a:lstStyle/>
          <a:p>
            <a:pPr>
              <a:lnSpc>
                <a:spcPct val="90000"/>
              </a:lnSpc>
            </a:pPr>
            <a:r>
              <a:rPr lang="zh-CN" altLang="en-US" sz="2400" smtClean="0"/>
              <a:t>源于对鸟群捕食行为的研究。一群鸟在随机搜索食物，如果这个区域里只有一块食物，那么找到食物的最简单有效的策略就是搜寻目前离食物最近的鸟的周围区域。</a:t>
            </a:r>
            <a:endParaRPr lang="en-US" altLang="zh-CN" sz="2400" smtClean="0"/>
          </a:p>
          <a:p>
            <a:pPr>
              <a:lnSpc>
                <a:spcPct val="90000"/>
              </a:lnSpc>
            </a:pPr>
            <a:r>
              <a:rPr lang="zh-CN" altLang="en-US" sz="2400" smtClean="0"/>
              <a:t>该算法在求解优化问题时，问题的解对应于搜索空间中一只鸟的位置，称这些鸟为“粒子”或“主体”。</a:t>
            </a:r>
            <a:endParaRPr lang="en-US" altLang="zh-CN" sz="2400" smtClean="0"/>
          </a:p>
          <a:p>
            <a:pPr>
              <a:lnSpc>
                <a:spcPct val="90000"/>
              </a:lnSpc>
            </a:pPr>
            <a:r>
              <a:rPr lang="zh-CN" altLang="en-US" sz="2400" smtClean="0"/>
              <a:t>每个粒子都有自己的位置和速度，一个被优化函数决定的适应值。各个粒子记忆、追随当前的最优粒子，在解空间中搜索。每次迭代的过程不是完全随机的，如果找到较好解，将会以此为依据来寻找下一个解。</a:t>
            </a:r>
            <a:endParaRPr lang="en-US" altLang="zh-CN" sz="2400" smtClean="0"/>
          </a:p>
        </p:txBody>
      </p:sp>
      <p:sp>
        <p:nvSpPr>
          <p:cNvPr id="1177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1BE8BA1-33AA-4B42-B2B5-2B684C79A9C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77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4C98AC-1330-4288-BF64-424E83BE35B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184</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粒子群算法</a:t>
            </a:r>
            <a:r>
              <a:rPr lang="en-US" altLang="zh-CN" smtClean="0">
                <a:latin typeface="Times New Roman" panose="02020603050405020304" pitchFamily="18" charset="0"/>
                <a:cs typeface="Times New Roman" panose="02020603050405020304" pitchFamily="18" charset="0"/>
              </a:rPr>
              <a:t>(PSO)</a:t>
            </a:r>
            <a:endParaRPr lang="zh-CN" altLang="en-US" smtClean="0"/>
          </a:p>
        </p:txBody>
      </p:sp>
      <p:sp>
        <p:nvSpPr>
          <p:cNvPr id="119811" name="内容占位符 2"/>
          <p:cNvSpPr>
            <a:spLocks noGrp="1"/>
          </p:cNvSpPr>
          <p:nvPr>
            <p:ph idx="1"/>
          </p:nvPr>
        </p:nvSpPr>
        <p:spPr>
          <a:xfrm>
            <a:off x="684213" y="2017713"/>
            <a:ext cx="8270875" cy="4114800"/>
          </a:xfrm>
        </p:spPr>
        <p:txBody>
          <a:bodyPr/>
          <a:lstStyle/>
          <a:p>
            <a:r>
              <a:rPr lang="zh-CN" altLang="en-US" sz="2400" smtClean="0">
                <a:cs typeface="Times New Roman" panose="02020603050405020304" pitchFamily="18" charset="0"/>
              </a:rPr>
              <a:t>粒子群算法</a:t>
            </a:r>
            <a:r>
              <a:rPr lang="en-US" altLang="zh-CN" sz="2400" smtClean="0">
                <a:cs typeface="Times New Roman" panose="02020603050405020304" pitchFamily="18" charset="0"/>
              </a:rPr>
              <a:t>(PSO)</a:t>
            </a:r>
            <a:r>
              <a:rPr lang="zh-CN" altLang="en-US" sz="2400" smtClean="0">
                <a:cs typeface="Times New Roman" panose="02020603050405020304" pitchFamily="18" charset="0"/>
              </a:rPr>
              <a:t>是一种进化算法，</a:t>
            </a:r>
            <a:r>
              <a:rPr lang="zh-CN" altLang="zh-CN" sz="2400" smtClean="0">
                <a:cs typeface="Times New Roman" panose="02020603050405020304" pitchFamily="18" charset="0"/>
              </a:rPr>
              <a:t>它是通过模拟鸟群觅食行为而发展起来的一种基于群体协作的随机搜索算法。</a:t>
            </a:r>
            <a:endParaRPr lang="en-US" altLang="zh-CN" sz="2400" smtClean="0">
              <a:cs typeface="Times New Roman" panose="02020603050405020304" pitchFamily="18" charset="0"/>
            </a:endParaRPr>
          </a:p>
          <a:p>
            <a:r>
              <a:rPr lang="en-US" altLang="zh-CN" sz="2400" smtClean="0">
                <a:cs typeface="Times New Roman" panose="02020603050405020304" pitchFamily="18" charset="0"/>
              </a:rPr>
              <a:t>PSO</a:t>
            </a:r>
            <a:r>
              <a:rPr lang="zh-CN" altLang="zh-CN" sz="2400" smtClean="0">
                <a:cs typeface="Times New Roman" panose="02020603050405020304" pitchFamily="18" charset="0"/>
              </a:rPr>
              <a:t>初始化为一群随机粒子，通过迭代来找到最优解。每个粒子被看作</a:t>
            </a:r>
            <a:r>
              <a:rPr lang="en-US" altLang="zh-CN" sz="2400" i="1" smtClean="0">
                <a:cs typeface="Times New Roman" panose="02020603050405020304" pitchFamily="18" charset="0"/>
              </a:rPr>
              <a:t>d</a:t>
            </a:r>
            <a:r>
              <a:rPr lang="zh-CN" altLang="zh-CN" sz="2400" smtClean="0">
                <a:cs typeface="Times New Roman" panose="02020603050405020304" pitchFamily="18" charset="0"/>
              </a:rPr>
              <a:t>维空间中的一个点。第</a:t>
            </a:r>
            <a:r>
              <a:rPr lang="en-US" altLang="zh-CN" sz="2400" i="1" smtClean="0">
                <a:cs typeface="Times New Roman" panose="02020603050405020304" pitchFamily="18" charset="0"/>
              </a:rPr>
              <a:t>i</a:t>
            </a:r>
            <a:r>
              <a:rPr lang="zh-CN" altLang="zh-CN" sz="2400" smtClean="0">
                <a:cs typeface="Times New Roman" panose="02020603050405020304" pitchFamily="18" charset="0"/>
              </a:rPr>
              <a:t>个粒子表示</a:t>
            </a:r>
            <a:r>
              <a:rPr lang="en-US" altLang="zh-CN" sz="2400" i="1" smtClean="0">
                <a:cs typeface="Times New Roman" panose="02020603050405020304" pitchFamily="18" charset="0"/>
              </a:rPr>
              <a:t>x</a:t>
            </a:r>
            <a:r>
              <a:rPr lang="en-US" altLang="zh-CN" sz="2400" i="1" baseline="-25000" smtClean="0">
                <a:cs typeface="Times New Roman" panose="02020603050405020304" pitchFamily="18" charset="0"/>
              </a:rPr>
              <a:t>i</a:t>
            </a:r>
            <a:r>
              <a:rPr lang="en-US" altLang="zh-CN" sz="2400" smtClean="0">
                <a:cs typeface="Times New Roman" panose="02020603050405020304" pitchFamily="18" charset="0"/>
              </a:rPr>
              <a:t>=(</a:t>
            </a:r>
            <a:r>
              <a:rPr lang="en-US" altLang="zh-CN" sz="2400" i="1" smtClean="0">
                <a:cs typeface="Times New Roman" panose="02020603050405020304" pitchFamily="18" charset="0"/>
              </a:rPr>
              <a:t>x</a:t>
            </a:r>
            <a:r>
              <a:rPr lang="en-US" altLang="zh-CN" sz="2400" i="1" baseline="-25000" smtClean="0">
                <a:cs typeface="Times New Roman" panose="02020603050405020304" pitchFamily="18" charset="0"/>
              </a:rPr>
              <a:t>i1</a:t>
            </a:r>
            <a:r>
              <a:rPr lang="en-US" altLang="zh-CN" sz="2400" smtClean="0">
                <a:cs typeface="Times New Roman" panose="02020603050405020304" pitchFamily="18" charset="0"/>
              </a:rPr>
              <a:t>,</a:t>
            </a:r>
            <a:r>
              <a:rPr lang="en-US" altLang="zh-CN" sz="2400" i="1" smtClean="0">
                <a:cs typeface="Times New Roman" panose="02020603050405020304" pitchFamily="18" charset="0"/>
              </a:rPr>
              <a:t>x</a:t>
            </a:r>
            <a:r>
              <a:rPr lang="en-US" altLang="zh-CN" sz="2400" i="1" baseline="-25000" smtClean="0">
                <a:cs typeface="Times New Roman" panose="02020603050405020304" pitchFamily="18" charset="0"/>
              </a:rPr>
              <a:t>i2</a:t>
            </a:r>
            <a:r>
              <a:rPr lang="en-US" altLang="zh-CN" sz="2400" smtClean="0">
                <a:cs typeface="Times New Roman" panose="02020603050405020304" pitchFamily="18" charset="0"/>
              </a:rPr>
              <a:t>,…,</a:t>
            </a:r>
            <a:r>
              <a:rPr lang="en-US" altLang="zh-CN" sz="2400" i="1" smtClean="0">
                <a:cs typeface="Times New Roman" panose="02020603050405020304" pitchFamily="18" charset="0"/>
              </a:rPr>
              <a:t>x</a:t>
            </a:r>
            <a:r>
              <a:rPr lang="en-US" altLang="zh-CN" sz="2400" i="1" baseline="-25000" smtClean="0">
                <a:cs typeface="Times New Roman" panose="02020603050405020304" pitchFamily="18" charset="0"/>
              </a:rPr>
              <a:t>id</a:t>
            </a:r>
            <a:r>
              <a:rPr lang="en-US" altLang="zh-CN" sz="2400" smtClean="0">
                <a:cs typeface="Times New Roman" panose="02020603050405020304" pitchFamily="18" charset="0"/>
              </a:rPr>
              <a:t>) , </a:t>
            </a:r>
            <a:r>
              <a:rPr lang="zh-CN" altLang="zh-CN" sz="2400" smtClean="0">
                <a:cs typeface="Times New Roman" panose="02020603050405020304" pitchFamily="18" charset="0"/>
              </a:rPr>
              <a:t>它的飞行速度为</a:t>
            </a:r>
            <a:r>
              <a:rPr lang="en-US" altLang="zh-CN" sz="2400" i="1" smtClean="0">
                <a:cs typeface="Times New Roman" panose="02020603050405020304" pitchFamily="18" charset="0"/>
              </a:rPr>
              <a:t>v</a:t>
            </a:r>
            <a:r>
              <a:rPr lang="en-US" altLang="zh-CN" sz="2400" i="1" baseline="-25000" smtClean="0">
                <a:cs typeface="Times New Roman" panose="02020603050405020304" pitchFamily="18" charset="0"/>
              </a:rPr>
              <a:t>i</a:t>
            </a:r>
            <a:r>
              <a:rPr lang="en-US" altLang="zh-CN" sz="2400" smtClean="0">
                <a:cs typeface="Times New Roman" panose="02020603050405020304" pitchFamily="18" charset="0"/>
              </a:rPr>
              <a:t>=(</a:t>
            </a:r>
            <a:r>
              <a:rPr lang="en-US" altLang="zh-CN" sz="2400" i="1" smtClean="0">
                <a:cs typeface="Times New Roman" panose="02020603050405020304" pitchFamily="18" charset="0"/>
              </a:rPr>
              <a:t>v</a:t>
            </a:r>
            <a:r>
              <a:rPr lang="en-US" altLang="zh-CN" sz="2400" i="1" baseline="-25000" smtClean="0">
                <a:cs typeface="Times New Roman" panose="02020603050405020304" pitchFamily="18" charset="0"/>
              </a:rPr>
              <a:t>i1</a:t>
            </a:r>
            <a:r>
              <a:rPr lang="en-US" altLang="zh-CN" sz="2400" smtClean="0">
                <a:cs typeface="Times New Roman" panose="02020603050405020304" pitchFamily="18" charset="0"/>
              </a:rPr>
              <a:t>,</a:t>
            </a:r>
            <a:r>
              <a:rPr lang="en-US" altLang="zh-CN" sz="2400" i="1" smtClean="0">
                <a:cs typeface="Times New Roman" panose="02020603050405020304" pitchFamily="18" charset="0"/>
              </a:rPr>
              <a:t>v</a:t>
            </a:r>
            <a:r>
              <a:rPr lang="en-US" altLang="zh-CN" sz="2400" i="1" baseline="-25000" smtClean="0">
                <a:cs typeface="Times New Roman" panose="02020603050405020304" pitchFamily="18" charset="0"/>
              </a:rPr>
              <a:t>i2</a:t>
            </a:r>
            <a:r>
              <a:rPr lang="en-US" altLang="zh-CN" sz="2400" smtClean="0">
                <a:cs typeface="Times New Roman" panose="02020603050405020304" pitchFamily="18" charset="0"/>
              </a:rPr>
              <a:t>,…,</a:t>
            </a:r>
            <a:r>
              <a:rPr lang="en-US" altLang="zh-CN" sz="2400" i="1" smtClean="0">
                <a:cs typeface="Times New Roman" panose="02020603050405020304" pitchFamily="18" charset="0"/>
              </a:rPr>
              <a:t>v</a:t>
            </a:r>
            <a:r>
              <a:rPr lang="en-US" altLang="zh-CN" sz="2400" i="1" baseline="-25000" smtClean="0">
                <a:cs typeface="Times New Roman" panose="02020603050405020304" pitchFamily="18" charset="0"/>
              </a:rPr>
              <a:t>id</a:t>
            </a:r>
            <a:r>
              <a:rPr lang="en-US" altLang="zh-CN" sz="2400" smtClean="0">
                <a:cs typeface="Times New Roman" panose="02020603050405020304" pitchFamily="18" charset="0"/>
              </a:rPr>
              <a:t>) ,  </a:t>
            </a:r>
            <a:r>
              <a:rPr lang="zh-CN" altLang="en-US" sz="2400" smtClean="0">
                <a:cs typeface="Times New Roman" panose="02020603050405020304" pitchFamily="18" charset="0"/>
              </a:rPr>
              <a:t>在每次迭代中，粒子都会根据两个极值对自己进行更新。</a:t>
            </a:r>
            <a:endParaRPr lang="en-US" altLang="zh-CN" sz="2400" smtClean="0">
              <a:cs typeface="Times New Roman" panose="02020603050405020304" pitchFamily="18" charset="0"/>
            </a:endParaRPr>
          </a:p>
          <a:p>
            <a:r>
              <a:rPr lang="zh-CN" altLang="en-US" sz="2400" smtClean="0">
                <a:cs typeface="Times New Roman" panose="02020603050405020304" pitchFamily="18" charset="0"/>
              </a:rPr>
              <a:t>第一个极值是粒子本身找到的最优解</a:t>
            </a:r>
            <a:r>
              <a:rPr lang="en-US" altLang="zh-CN" sz="2400" i="1" smtClean="0">
                <a:cs typeface="Times New Roman" panose="02020603050405020304" pitchFamily="18" charset="0"/>
              </a:rPr>
              <a:t>P</a:t>
            </a:r>
            <a:r>
              <a:rPr lang="en-US" altLang="zh-CN" sz="2400" i="1" baseline="-25000" smtClean="0">
                <a:cs typeface="Times New Roman" panose="02020603050405020304" pitchFamily="18" charset="0"/>
              </a:rPr>
              <a:t>best</a:t>
            </a:r>
            <a:r>
              <a:rPr lang="en-US" altLang="zh-CN" sz="2400" baseline="-25000" smtClean="0">
                <a:cs typeface="Times New Roman" panose="02020603050405020304" pitchFamily="18" charset="0"/>
              </a:rPr>
              <a:t>, </a:t>
            </a:r>
            <a:r>
              <a:rPr lang="zh-CN" altLang="zh-CN" sz="2400" smtClean="0">
                <a:cs typeface="Times New Roman" panose="02020603050405020304" pitchFamily="18" charset="0"/>
              </a:rPr>
              <a:t>第</a:t>
            </a:r>
            <a:r>
              <a:rPr lang="en-US" altLang="zh-CN" sz="2400" i="1" smtClean="0">
                <a:cs typeface="Times New Roman" panose="02020603050405020304" pitchFamily="18" charset="0"/>
              </a:rPr>
              <a:t>i</a:t>
            </a:r>
            <a:r>
              <a:rPr lang="zh-CN" altLang="zh-CN" sz="2400" smtClean="0">
                <a:cs typeface="Times New Roman" panose="02020603050405020304" pitchFamily="18" charset="0"/>
              </a:rPr>
              <a:t>个粒子本身的最优解可以表示为</a:t>
            </a:r>
            <a:r>
              <a:rPr lang="en-US" altLang="zh-CN" sz="2400" smtClean="0">
                <a:cs typeface="Times New Roman" panose="02020603050405020304" pitchFamily="18" charset="0"/>
              </a:rPr>
              <a:t> </a:t>
            </a:r>
            <a:r>
              <a:rPr lang="en-US" altLang="zh-CN" sz="2400" i="1" smtClean="0">
                <a:cs typeface="Times New Roman" panose="02020603050405020304" pitchFamily="18" charset="0"/>
              </a:rPr>
              <a:t>p</a:t>
            </a:r>
            <a:r>
              <a:rPr lang="en-US" altLang="zh-CN" sz="2400" i="1" baseline="-25000" smtClean="0">
                <a:cs typeface="Times New Roman" panose="02020603050405020304" pitchFamily="18" charset="0"/>
              </a:rPr>
              <a:t>i</a:t>
            </a:r>
            <a:r>
              <a:rPr lang="en-US" altLang="zh-CN" sz="2400" smtClean="0">
                <a:cs typeface="Times New Roman" panose="02020603050405020304" pitchFamily="18" charset="0"/>
              </a:rPr>
              <a:t>=(</a:t>
            </a:r>
            <a:r>
              <a:rPr lang="en-US" altLang="zh-CN" sz="2400" i="1" smtClean="0">
                <a:cs typeface="Times New Roman" panose="02020603050405020304" pitchFamily="18" charset="0"/>
              </a:rPr>
              <a:t>p</a:t>
            </a:r>
            <a:r>
              <a:rPr lang="en-US" altLang="zh-CN" sz="2400" i="1" baseline="-25000" smtClean="0">
                <a:cs typeface="Times New Roman" panose="02020603050405020304" pitchFamily="18" charset="0"/>
              </a:rPr>
              <a:t>i1</a:t>
            </a:r>
            <a:r>
              <a:rPr lang="en-US" altLang="zh-CN" sz="2400" smtClean="0">
                <a:cs typeface="Times New Roman" panose="02020603050405020304" pitchFamily="18" charset="0"/>
              </a:rPr>
              <a:t>,</a:t>
            </a:r>
            <a:r>
              <a:rPr lang="en-US" altLang="zh-CN" sz="2400" i="1" smtClean="0">
                <a:cs typeface="Times New Roman" panose="02020603050405020304" pitchFamily="18" charset="0"/>
              </a:rPr>
              <a:t>p</a:t>
            </a:r>
            <a:r>
              <a:rPr lang="en-US" altLang="zh-CN" sz="2400" i="1" baseline="-25000" smtClean="0">
                <a:cs typeface="Times New Roman" panose="02020603050405020304" pitchFamily="18" charset="0"/>
              </a:rPr>
              <a:t>i2</a:t>
            </a:r>
            <a:r>
              <a:rPr lang="en-US" altLang="zh-CN" sz="2400" smtClean="0">
                <a:cs typeface="Times New Roman" panose="02020603050405020304" pitchFamily="18" charset="0"/>
              </a:rPr>
              <a:t>,…,</a:t>
            </a:r>
            <a:r>
              <a:rPr lang="en-US" altLang="zh-CN" sz="2400" i="1" smtClean="0">
                <a:cs typeface="Times New Roman" panose="02020603050405020304" pitchFamily="18" charset="0"/>
              </a:rPr>
              <a:t>p</a:t>
            </a:r>
            <a:r>
              <a:rPr lang="en-US" altLang="zh-CN" sz="2400" i="1" baseline="-25000" smtClean="0">
                <a:cs typeface="Times New Roman" panose="02020603050405020304" pitchFamily="18" charset="0"/>
              </a:rPr>
              <a:t>id</a:t>
            </a:r>
            <a:r>
              <a:rPr lang="en-US" altLang="zh-CN" sz="2400" smtClean="0">
                <a:cs typeface="Times New Roman" panose="02020603050405020304" pitchFamily="18" charset="0"/>
              </a:rPr>
              <a:t>) , </a:t>
            </a:r>
            <a:r>
              <a:rPr lang="zh-CN" altLang="zh-CN" sz="2400" smtClean="0">
                <a:cs typeface="Times New Roman" panose="02020603050405020304" pitchFamily="18" charset="0"/>
              </a:rPr>
              <a:t>第二个极值是整个种群目前找到的最优解，这个极值是全局极值</a:t>
            </a:r>
            <a:r>
              <a:rPr lang="en-US" altLang="zh-CN" sz="2400" i="1" smtClean="0">
                <a:cs typeface="Times New Roman" panose="02020603050405020304" pitchFamily="18" charset="0"/>
              </a:rPr>
              <a:t>gbset</a:t>
            </a:r>
            <a:r>
              <a:rPr lang="zh-CN" altLang="zh-CN" sz="2400" smtClean="0">
                <a:cs typeface="Times New Roman" panose="02020603050405020304" pitchFamily="18" charset="0"/>
              </a:rPr>
              <a:t>。</a:t>
            </a:r>
            <a:r>
              <a:rPr lang="en-US" altLang="zh-CN" sz="2400" smtClean="0">
                <a:cs typeface="Times New Roman" panose="02020603050405020304" pitchFamily="18" charset="0"/>
              </a:rPr>
              <a:t>                         </a:t>
            </a:r>
            <a:endParaRPr lang="zh-CN" altLang="en-US" sz="2400" smtClean="0">
              <a:cs typeface="Times New Roman" panose="02020603050405020304" pitchFamily="18" charset="0"/>
            </a:endParaRPr>
          </a:p>
        </p:txBody>
      </p:sp>
      <p:sp>
        <p:nvSpPr>
          <p:cNvPr id="1198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E06928-0BF6-4A5D-A77D-1F0358FD0A7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98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BFADFC-C566-43F3-AF83-089C787D672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225" y="476250"/>
            <a:ext cx="7693025" cy="5689600"/>
          </a:xfrm>
        </p:spPr>
        <p:txBody>
          <a:bodyPr/>
          <a:lstStyle/>
          <a:p>
            <a:pPr marL="0" indent="0">
              <a:buFont typeface="Wingdings" panose="05000000000000000000" pitchFamily="2" charset="2"/>
              <a:buNone/>
              <a:defRPr/>
            </a:pPr>
            <a:r>
              <a:rPr lang="en-US" altLang="zh-CN" sz="2400" dirty="0" smtClean="0">
                <a:cs typeface="Times New Roman" panose="02020603050405020304" pitchFamily="18" charset="0"/>
              </a:rPr>
              <a:t>Step1:</a:t>
            </a:r>
            <a:r>
              <a:rPr lang="zh-CN" altLang="en-US" sz="2400" dirty="0" smtClean="0">
                <a:cs typeface="Times New Roman" panose="02020603050405020304" pitchFamily="18" charset="0"/>
              </a:rPr>
              <a:t>初始化粒子的速度</a:t>
            </a:r>
            <a:r>
              <a:rPr lang="en-US" altLang="zh-CN" sz="2400" i="1" dirty="0" smtClean="0">
                <a:cs typeface="Times New Roman" panose="02020603050405020304" pitchFamily="18" charset="0"/>
              </a:rPr>
              <a:t>v</a:t>
            </a:r>
            <a:r>
              <a:rPr lang="en-US" altLang="zh-CN" sz="2400" i="1" baseline="-25000" dirty="0" smtClean="0">
                <a:cs typeface="Times New Roman" panose="02020603050405020304" pitchFamily="18" charset="0"/>
              </a:rPr>
              <a:t>i</a:t>
            </a:r>
            <a:r>
              <a:rPr lang="zh-CN" altLang="en-US" sz="2400" dirty="0" smtClean="0">
                <a:cs typeface="Times New Roman" panose="02020603050405020304" pitchFamily="18" charset="0"/>
              </a:rPr>
              <a:t>和位置</a:t>
            </a:r>
            <a:r>
              <a:rPr lang="en-US" altLang="zh-CN" sz="2400" i="1" dirty="0" smtClean="0">
                <a:cs typeface="Times New Roman" panose="02020603050405020304" pitchFamily="18" charset="0"/>
              </a:rPr>
              <a:t>x</a:t>
            </a:r>
            <a:r>
              <a:rPr lang="en-US" altLang="zh-CN" sz="2400" i="1" baseline="-25000" dirty="0" smtClean="0">
                <a:cs typeface="Times New Roman" panose="02020603050405020304" pitchFamily="18" charset="0"/>
              </a:rPr>
              <a:t>i</a:t>
            </a:r>
            <a:r>
              <a:rPr lang="zh-CN" altLang="en-US" sz="2400" dirty="0" smtClean="0">
                <a:cs typeface="Times New Roman" panose="02020603050405020304" pitchFamily="18" charset="0"/>
              </a:rPr>
              <a:t>；</a:t>
            </a:r>
            <a:endParaRPr lang="en-US" altLang="zh-CN" sz="2400" dirty="0" smtClean="0">
              <a:cs typeface="Times New Roman" panose="02020603050405020304" pitchFamily="18" charset="0"/>
            </a:endParaRPr>
          </a:p>
          <a:p>
            <a:pPr marL="0" indent="0">
              <a:buFont typeface="Wingdings" panose="05000000000000000000" pitchFamily="2" charset="2"/>
              <a:buNone/>
              <a:defRPr/>
            </a:pPr>
            <a:r>
              <a:rPr lang="en-US" altLang="zh-CN" sz="2400" dirty="0" smtClean="0">
                <a:cs typeface="Times New Roman" panose="02020603050405020304" pitchFamily="18" charset="0"/>
              </a:rPr>
              <a:t>Step2:Do</a:t>
            </a:r>
          </a:p>
          <a:p>
            <a:pPr marL="0" indent="0">
              <a:buFont typeface="Wingdings" panose="05000000000000000000" pitchFamily="2" charset="2"/>
              <a:buNone/>
              <a:defRPr/>
            </a:pPr>
            <a:r>
              <a:rPr lang="en-US" altLang="zh-CN" sz="2400" dirty="0" smtClean="0">
                <a:cs typeface="Times New Roman" panose="02020603050405020304" pitchFamily="18" charset="0"/>
              </a:rPr>
              <a:t>               for </a:t>
            </a:r>
            <a:r>
              <a:rPr lang="zh-CN" altLang="en-US" sz="2400" dirty="0" smtClean="0">
                <a:cs typeface="Times New Roman" panose="02020603050405020304" pitchFamily="18" charset="0"/>
              </a:rPr>
              <a:t>（对于每个粒子）</a:t>
            </a:r>
            <a:endParaRPr lang="en-US" altLang="zh-CN" sz="2400" dirty="0" smtClean="0">
              <a:cs typeface="Times New Roman" panose="02020603050405020304" pitchFamily="18" charset="0"/>
            </a:endParaRPr>
          </a:p>
          <a:p>
            <a:pPr marL="0" indent="0">
              <a:buFont typeface="Wingdings" panose="05000000000000000000" pitchFamily="2" charset="2"/>
              <a:buNone/>
              <a:defRPr/>
            </a:pP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       计算它们的适应度值；</a:t>
            </a:r>
            <a:endParaRPr lang="en-US" altLang="zh-CN" sz="2400" dirty="0" smtClean="0">
              <a:cs typeface="Times New Roman" panose="02020603050405020304" pitchFamily="18" charset="0"/>
            </a:endParaRPr>
          </a:p>
          <a:p>
            <a:pPr marL="989013" indent="-989013">
              <a:buFont typeface="Wingdings" panose="05000000000000000000" pitchFamily="2" charset="2"/>
              <a:buNone/>
              <a:defRPr/>
            </a:pPr>
            <a:r>
              <a:rPr lang="zh-CN" altLang="en-US" sz="2400" dirty="0" smtClean="0">
                <a:cs typeface="Times New Roman" panose="02020603050405020304" pitchFamily="18" charset="0"/>
              </a:rPr>
              <a:t>                 如果粒子适应度值优于它本身的最优解</a:t>
            </a:r>
            <a:r>
              <a:rPr lang="en-US" altLang="zh-CN" sz="2400" dirty="0" smtClean="0">
                <a:cs typeface="Times New Roman" panose="02020603050405020304" pitchFamily="18" charset="0"/>
              </a:rPr>
              <a:t>;</a:t>
            </a:r>
          </a:p>
          <a:p>
            <a:pPr marL="989013" indent="-989013">
              <a:buFont typeface="Wingdings" panose="05000000000000000000" pitchFamily="2" charset="2"/>
              <a:buNone/>
              <a:defRPr/>
            </a:pP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则将最优解进行更新</a:t>
            </a:r>
            <a:r>
              <a:rPr lang="en-US" altLang="zh-CN" sz="2400" dirty="0" smtClean="0">
                <a:cs typeface="Times New Roman" panose="02020603050405020304" pitchFamily="18" charset="0"/>
              </a:rPr>
              <a:t>;</a:t>
            </a:r>
          </a:p>
          <a:p>
            <a:pPr marL="0" indent="0">
              <a:buFont typeface="Wingdings" panose="05000000000000000000" pitchFamily="2" charset="2"/>
              <a:buNone/>
              <a:defRPr/>
            </a:pPr>
            <a:r>
              <a:rPr lang="en-US" altLang="zh-CN" sz="2400" dirty="0" smtClean="0">
                <a:cs typeface="Times New Roman" panose="02020603050405020304" pitchFamily="18" charset="0"/>
              </a:rPr>
              <a:t>              end</a:t>
            </a:r>
          </a:p>
          <a:p>
            <a:pPr marL="0" indent="0">
              <a:buFont typeface="Wingdings" panose="05000000000000000000" pitchFamily="2" charset="2"/>
              <a:buNone/>
              <a:defRPr/>
            </a:pPr>
            <a:r>
              <a:rPr lang="zh-CN" altLang="en-US" sz="2400" dirty="0" smtClean="0">
                <a:cs typeface="Times New Roman" panose="02020603050405020304" pitchFamily="18" charset="0"/>
              </a:rPr>
              <a:t>         选择适应度值最高的粒子作为种群的最优值</a:t>
            </a:r>
            <a:r>
              <a:rPr lang="en-US" altLang="zh-CN" sz="2400" dirty="0" smtClean="0">
                <a:cs typeface="Times New Roman" panose="02020603050405020304" pitchFamily="18" charset="0"/>
              </a:rPr>
              <a:t>;</a:t>
            </a:r>
          </a:p>
          <a:p>
            <a:pPr marL="0" indent="0">
              <a:buFont typeface="Wingdings" panose="05000000000000000000" pitchFamily="2" charset="2"/>
              <a:buNone/>
              <a:defRPr/>
            </a:pPr>
            <a:r>
              <a:rPr lang="en-US" altLang="zh-CN" sz="2400" dirty="0" smtClean="0">
                <a:cs typeface="Times New Roman" panose="02020603050405020304" pitchFamily="18" charset="0"/>
              </a:rPr>
              <a:t>              for</a:t>
            </a:r>
            <a:r>
              <a:rPr lang="zh-CN" altLang="en-US" sz="2400" dirty="0" smtClean="0">
                <a:cs typeface="Times New Roman" panose="02020603050405020304" pitchFamily="18" charset="0"/>
              </a:rPr>
              <a:t>（对于每个粒子）</a:t>
            </a:r>
            <a:endParaRPr lang="en-US" altLang="zh-CN" sz="2400" dirty="0" smtClean="0">
              <a:cs typeface="Times New Roman" panose="02020603050405020304" pitchFamily="18" charset="0"/>
            </a:endParaRPr>
          </a:p>
          <a:p>
            <a:pPr marL="0" indent="0">
              <a:buFont typeface="Wingdings" panose="05000000000000000000" pitchFamily="2" charset="2"/>
              <a:buNone/>
              <a:defRPr/>
            </a:pP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更新速度</a:t>
            </a: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更新位置</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  </a:t>
            </a:r>
            <a:endParaRPr lang="en-US" altLang="zh-CN" sz="2400" dirty="0" smtClean="0">
              <a:cs typeface="Times New Roman" panose="02020603050405020304" pitchFamily="18" charset="0"/>
            </a:endParaRPr>
          </a:p>
          <a:p>
            <a:pPr marL="0" indent="0">
              <a:buFont typeface="Wingdings" panose="05000000000000000000" pitchFamily="2" charset="2"/>
              <a:buNone/>
              <a:defRPr/>
            </a:pPr>
            <a:r>
              <a:rPr lang="en-US" altLang="zh-CN" sz="2400" dirty="0" smtClean="0">
                <a:cs typeface="Times New Roman" panose="02020603050405020304" pitchFamily="18" charset="0"/>
              </a:rPr>
              <a:t>              End</a:t>
            </a:r>
          </a:p>
          <a:p>
            <a:pPr marL="0" indent="0">
              <a:buFont typeface="Wingdings" panose="05000000000000000000" pitchFamily="2" charset="2"/>
              <a:buNone/>
              <a:defRPr/>
            </a:pPr>
            <a:r>
              <a:rPr lang="en-US" altLang="zh-CN" sz="2400" dirty="0" smtClean="0">
                <a:cs typeface="Times New Roman" panose="02020603050405020304" pitchFamily="18" charset="0"/>
              </a:rPr>
              <a:t>         While(</a:t>
            </a:r>
            <a:r>
              <a:rPr lang="zh-CN" altLang="en-US" sz="2400" dirty="0" smtClean="0">
                <a:cs typeface="Times New Roman" panose="02020603050405020304" pitchFamily="18" charset="0"/>
              </a:rPr>
              <a:t>最大迭代次数不满足或者适应度值不满足</a:t>
            </a:r>
            <a:r>
              <a:rPr lang="en-US" altLang="zh-CN" sz="2400" dirty="0" smtClean="0">
                <a:cs typeface="Times New Roman" panose="02020603050405020304" pitchFamily="18" charset="0"/>
              </a:rPr>
              <a:t>)</a:t>
            </a:r>
            <a:r>
              <a:rPr lang="zh-CN" altLang="en-US" dirty="0" smtClean="0">
                <a:cs typeface="Times New Roman" panose="02020603050405020304" pitchFamily="18" charset="0"/>
              </a:rPr>
              <a:t>。</a:t>
            </a:r>
          </a:p>
          <a:p>
            <a:pPr marL="0" indent="0">
              <a:buFont typeface="Wingdings" panose="05000000000000000000" pitchFamily="2" charset="2"/>
              <a:buNone/>
              <a:defRPr/>
            </a:pPr>
            <a:endParaRPr lang="zh-CN" altLang="en-US" dirty="0" smtClean="0"/>
          </a:p>
          <a:p>
            <a:pPr>
              <a:defRPr/>
            </a:pPr>
            <a:endParaRPr lang="zh-CN" altLang="en-US" dirty="0"/>
          </a:p>
        </p:txBody>
      </p:sp>
      <p:sp>
        <p:nvSpPr>
          <p:cNvPr id="12083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B67A86-D642-4EAA-9EEA-BFD6EF3A2D8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2083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3BA726-7D00-40CE-AF9F-8FB5CC78941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dirty="0" smtClean="0"/>
              <a:t>5.8 </a:t>
            </a:r>
            <a:r>
              <a:rPr lang="zh-CN" altLang="en-US" dirty="0" smtClean="0"/>
              <a:t>蚁群算法</a:t>
            </a:r>
          </a:p>
        </p:txBody>
      </p:sp>
      <p:sp>
        <p:nvSpPr>
          <p:cNvPr id="114691" name="内容占位符 2"/>
          <p:cNvSpPr>
            <a:spLocks noGrp="1"/>
          </p:cNvSpPr>
          <p:nvPr>
            <p:ph idx="1"/>
          </p:nvPr>
        </p:nvSpPr>
        <p:spPr>
          <a:xfrm>
            <a:off x="68263" y="2217738"/>
            <a:ext cx="9134475" cy="1625600"/>
          </a:xfrm>
        </p:spPr>
        <p:txBody>
          <a:bodyPr/>
          <a:lstStyle/>
          <a:p>
            <a:r>
              <a:rPr lang="en-US" altLang="zh-CN" sz="2400" smtClean="0"/>
              <a:t>1991</a:t>
            </a:r>
            <a:r>
              <a:rPr lang="zh-CN" altLang="en-US" sz="2400" smtClean="0"/>
              <a:t>年意大利的多利格提出的，模仿真实的蚁群的寻径行为。</a:t>
            </a:r>
            <a:endParaRPr lang="en-US" altLang="zh-CN" sz="2400" smtClean="0"/>
          </a:p>
          <a:p>
            <a:r>
              <a:rPr lang="zh-CN" altLang="en-US" sz="2400" smtClean="0"/>
              <a:t>蚁群个体间通过外激素进行信息传递，指导其运动方向，大量蚂蚁组成的蚁群的集体行为便表现出正反馈现象：某一路径上走过的蚂蚁越多，则后来者选择该路径的概率就越大。</a:t>
            </a:r>
          </a:p>
        </p:txBody>
      </p:sp>
      <p:sp>
        <p:nvSpPr>
          <p:cNvPr id="1146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9665E3C-1268-4B62-A47C-44DBF8D133A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46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610C401-17D8-4DF4-B7A2-68541DB3B79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187</a:t>
            </a:fld>
            <a:endParaRPr kumimoji="0" lang="en-US" altLang="zh-CN" sz="1400" smtClean="0">
              <a:latin typeface="Tahoma" panose="020B0604030504040204" pitchFamily="34" charset="0"/>
              <a:ea typeface="宋体" panose="02010600030101010101" pitchFamily="2" charset="-122"/>
            </a:endParaRPr>
          </a:p>
        </p:txBody>
      </p:sp>
      <p:cxnSp>
        <p:nvCxnSpPr>
          <p:cNvPr id="114694" name="直接连接符 2"/>
          <p:cNvCxnSpPr>
            <a:cxnSpLocks noChangeShapeType="1"/>
          </p:cNvCxnSpPr>
          <p:nvPr/>
        </p:nvCxnSpPr>
        <p:spPr bwMode="auto">
          <a:xfrm>
            <a:off x="827088" y="5373688"/>
            <a:ext cx="1800225" cy="0"/>
          </a:xfrm>
          <a:prstGeom prst="line">
            <a:avLst/>
          </a:prstGeom>
          <a:noFill/>
          <a:ln w="28575" algn="ctr">
            <a:solidFill>
              <a:srgbClr val="0070C0"/>
            </a:solidFill>
            <a:round/>
            <a:headEnd/>
            <a:tailEnd/>
          </a:ln>
          <a:extLst>
            <a:ext uri="{909E8E84-426E-40DD-AFC4-6F175D3DCCD1}">
              <a14:hiddenFill xmlns:a14="http://schemas.microsoft.com/office/drawing/2010/main">
                <a:noFill/>
              </a14:hiddenFill>
            </a:ext>
          </a:extLst>
        </p:spPr>
      </p:cxnSp>
      <p:cxnSp>
        <p:nvCxnSpPr>
          <p:cNvPr id="114695" name="直接连接符 4"/>
          <p:cNvCxnSpPr>
            <a:cxnSpLocks noChangeShapeType="1"/>
          </p:cNvCxnSpPr>
          <p:nvPr/>
        </p:nvCxnSpPr>
        <p:spPr bwMode="auto">
          <a:xfrm flipV="1">
            <a:off x="827088" y="4724400"/>
            <a:ext cx="1441450" cy="636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696" name="直接连接符 6"/>
          <p:cNvCxnSpPr>
            <a:cxnSpLocks noChangeShapeType="1"/>
          </p:cNvCxnSpPr>
          <p:nvPr/>
        </p:nvCxnSpPr>
        <p:spPr bwMode="auto">
          <a:xfrm>
            <a:off x="2268538" y="4724400"/>
            <a:ext cx="358775" cy="6619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697" name="直接连接符 10"/>
          <p:cNvCxnSpPr>
            <a:cxnSpLocks noChangeShapeType="1"/>
          </p:cNvCxnSpPr>
          <p:nvPr/>
        </p:nvCxnSpPr>
        <p:spPr bwMode="auto">
          <a:xfrm>
            <a:off x="827088" y="5373688"/>
            <a:ext cx="1223962" cy="5032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698" name="直接连接符 12"/>
          <p:cNvCxnSpPr>
            <a:cxnSpLocks noChangeShapeType="1"/>
          </p:cNvCxnSpPr>
          <p:nvPr/>
        </p:nvCxnSpPr>
        <p:spPr bwMode="auto">
          <a:xfrm flipV="1">
            <a:off x="2051050" y="5386388"/>
            <a:ext cx="576263" cy="5032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699" name="直接连接符 15"/>
          <p:cNvCxnSpPr>
            <a:cxnSpLocks noChangeShapeType="1"/>
          </p:cNvCxnSpPr>
          <p:nvPr/>
        </p:nvCxnSpPr>
        <p:spPr bwMode="auto">
          <a:xfrm>
            <a:off x="2268538" y="4149725"/>
            <a:ext cx="0" cy="5746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00" name="直接连接符 17"/>
          <p:cNvCxnSpPr>
            <a:cxnSpLocks noChangeShapeType="1"/>
          </p:cNvCxnSpPr>
          <p:nvPr/>
        </p:nvCxnSpPr>
        <p:spPr bwMode="auto">
          <a:xfrm>
            <a:off x="2051050" y="5889625"/>
            <a:ext cx="0" cy="4349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4701" name="文本框 18"/>
          <p:cNvSpPr txBox="1">
            <a:spLocks noChangeArrowheads="1"/>
          </p:cNvSpPr>
          <p:nvPr/>
        </p:nvSpPr>
        <p:spPr bwMode="auto">
          <a:xfrm>
            <a:off x="1995488" y="5832475"/>
            <a:ext cx="431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Tahoma" panose="020B0604030504040204" pitchFamily="34" charset="0"/>
                <a:ea typeface="宋体" panose="02010600030101010101" pitchFamily="2" charset="-122"/>
              </a:rPr>
              <a:t>B</a:t>
            </a:r>
          </a:p>
          <a:p>
            <a:pPr>
              <a:spcBef>
                <a:spcPct val="0"/>
              </a:spcBef>
              <a:buClrTx/>
              <a:buSzTx/>
              <a:buFontTx/>
              <a:buNone/>
            </a:pPr>
            <a:r>
              <a:rPr lang="en-US" altLang="zh-CN" sz="1600" b="1">
                <a:solidFill>
                  <a:srgbClr val="FF0000"/>
                </a:solidFill>
                <a:latin typeface="Tahoma" panose="020B0604030504040204" pitchFamily="34" charset="0"/>
                <a:ea typeface="宋体" panose="02010600030101010101" pitchFamily="2" charset="-122"/>
              </a:rPr>
              <a:t>A</a:t>
            </a:r>
            <a:endParaRPr lang="zh-CN" altLang="en-US" sz="1600" b="1">
              <a:solidFill>
                <a:srgbClr val="FF0000"/>
              </a:solidFill>
              <a:latin typeface="Tahoma" panose="020B0604030504040204" pitchFamily="34" charset="0"/>
              <a:ea typeface="宋体" panose="02010600030101010101" pitchFamily="2" charset="-122"/>
            </a:endParaRPr>
          </a:p>
        </p:txBody>
      </p:sp>
      <p:sp>
        <p:nvSpPr>
          <p:cNvPr id="114702" name="文本框 23"/>
          <p:cNvSpPr txBox="1">
            <a:spLocks noChangeArrowheads="1"/>
          </p:cNvSpPr>
          <p:nvPr/>
        </p:nvSpPr>
        <p:spPr bwMode="auto">
          <a:xfrm>
            <a:off x="2225675" y="4206875"/>
            <a:ext cx="43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C00000"/>
                </a:solidFill>
                <a:latin typeface="Tahoma" panose="020B0604030504040204" pitchFamily="34" charset="0"/>
                <a:ea typeface="宋体" panose="02010600030101010101" pitchFamily="2" charset="-122"/>
              </a:rPr>
              <a:t>E</a:t>
            </a:r>
          </a:p>
          <a:p>
            <a:pPr>
              <a:spcBef>
                <a:spcPct val="0"/>
              </a:spcBef>
              <a:buClrTx/>
              <a:buSzTx/>
              <a:buFontTx/>
              <a:buNone/>
            </a:pPr>
            <a:r>
              <a:rPr lang="en-US" altLang="zh-CN" sz="1600" b="1">
                <a:latin typeface="Tahoma" panose="020B0604030504040204" pitchFamily="34" charset="0"/>
                <a:ea typeface="宋体" panose="02010600030101010101" pitchFamily="2" charset="-122"/>
              </a:rPr>
              <a:t>D</a:t>
            </a:r>
            <a:endParaRPr lang="zh-CN" altLang="en-US" sz="1600" b="1">
              <a:latin typeface="Tahoma" panose="020B0604030504040204" pitchFamily="34" charset="0"/>
              <a:ea typeface="宋体" panose="02010600030101010101" pitchFamily="2" charset="-122"/>
            </a:endParaRPr>
          </a:p>
        </p:txBody>
      </p:sp>
      <p:sp>
        <p:nvSpPr>
          <p:cNvPr id="114703" name="文本框 24"/>
          <p:cNvSpPr txBox="1">
            <a:spLocks noChangeArrowheads="1"/>
          </p:cNvSpPr>
          <p:nvPr/>
        </p:nvSpPr>
        <p:spPr bwMode="auto">
          <a:xfrm>
            <a:off x="503238" y="51911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Tahoma" panose="020B0604030504040204" pitchFamily="34" charset="0"/>
                <a:ea typeface="宋体" panose="02010600030101010101" pitchFamily="2" charset="-122"/>
              </a:rPr>
              <a:t>H</a:t>
            </a:r>
          </a:p>
        </p:txBody>
      </p:sp>
      <p:sp>
        <p:nvSpPr>
          <p:cNvPr id="114704" name="文本框 25"/>
          <p:cNvSpPr txBox="1">
            <a:spLocks noChangeArrowheads="1"/>
          </p:cNvSpPr>
          <p:nvPr/>
        </p:nvSpPr>
        <p:spPr bwMode="auto">
          <a:xfrm>
            <a:off x="2592388" y="51689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Tahoma" panose="020B0604030504040204" pitchFamily="34" charset="0"/>
                <a:ea typeface="宋体" panose="02010600030101010101" pitchFamily="2" charset="-122"/>
              </a:rPr>
              <a:t>C</a:t>
            </a:r>
          </a:p>
        </p:txBody>
      </p:sp>
      <p:sp>
        <p:nvSpPr>
          <p:cNvPr id="114705" name="文本框 26"/>
          <p:cNvSpPr txBox="1">
            <a:spLocks noChangeArrowheads="1"/>
          </p:cNvSpPr>
          <p:nvPr/>
        </p:nvSpPr>
        <p:spPr bwMode="auto">
          <a:xfrm>
            <a:off x="719138" y="4873625"/>
            <a:ext cx="647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Tahoma" panose="020B0604030504040204" pitchFamily="34" charset="0"/>
                <a:ea typeface="宋体" panose="02010600030101010101" pitchFamily="2" charset="-122"/>
              </a:rPr>
              <a:t>d=1</a:t>
            </a:r>
            <a:endParaRPr lang="zh-CN" altLang="en-US" sz="1600">
              <a:latin typeface="Tahoma" panose="020B0604030504040204" pitchFamily="34" charset="0"/>
              <a:ea typeface="宋体" panose="02010600030101010101" pitchFamily="2" charset="-122"/>
            </a:endParaRPr>
          </a:p>
        </p:txBody>
      </p:sp>
      <p:sp>
        <p:nvSpPr>
          <p:cNvPr id="114706" name="文本框 27"/>
          <p:cNvSpPr txBox="1">
            <a:spLocks noChangeArrowheads="1"/>
          </p:cNvSpPr>
          <p:nvPr/>
        </p:nvSpPr>
        <p:spPr bwMode="auto">
          <a:xfrm>
            <a:off x="758825" y="5497513"/>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Tahoma" panose="020B0604030504040204" pitchFamily="34" charset="0"/>
                <a:ea typeface="宋体" panose="02010600030101010101" pitchFamily="2" charset="-122"/>
              </a:rPr>
              <a:t>d=1</a:t>
            </a:r>
            <a:endParaRPr lang="zh-CN" altLang="en-US" sz="1600">
              <a:latin typeface="Tahoma" panose="020B0604030504040204" pitchFamily="34" charset="0"/>
              <a:ea typeface="宋体" panose="02010600030101010101" pitchFamily="2" charset="-122"/>
            </a:endParaRPr>
          </a:p>
        </p:txBody>
      </p:sp>
      <p:sp>
        <p:nvSpPr>
          <p:cNvPr id="114707" name="文本框 28"/>
          <p:cNvSpPr txBox="1">
            <a:spLocks noChangeArrowheads="1"/>
          </p:cNvSpPr>
          <p:nvPr/>
        </p:nvSpPr>
        <p:spPr bwMode="auto">
          <a:xfrm>
            <a:off x="2536825" y="4938713"/>
            <a:ext cx="847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Tahoma" panose="020B0604030504040204" pitchFamily="34" charset="0"/>
                <a:ea typeface="宋体" panose="02010600030101010101" pitchFamily="2" charset="-122"/>
              </a:rPr>
              <a:t>d=0.5</a:t>
            </a:r>
            <a:endParaRPr lang="zh-CN" altLang="en-US" sz="1600">
              <a:latin typeface="Tahoma" panose="020B0604030504040204" pitchFamily="34" charset="0"/>
              <a:ea typeface="宋体" panose="02010600030101010101" pitchFamily="2" charset="-122"/>
            </a:endParaRPr>
          </a:p>
        </p:txBody>
      </p:sp>
      <p:sp>
        <p:nvSpPr>
          <p:cNvPr id="114708" name="文本框 29"/>
          <p:cNvSpPr txBox="1">
            <a:spLocks noChangeArrowheads="1"/>
          </p:cNvSpPr>
          <p:nvPr/>
        </p:nvSpPr>
        <p:spPr bwMode="auto">
          <a:xfrm>
            <a:off x="2484438" y="5516563"/>
            <a:ext cx="847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Tahoma" panose="020B0604030504040204" pitchFamily="34" charset="0"/>
                <a:ea typeface="宋体" panose="02010600030101010101" pitchFamily="2" charset="-122"/>
              </a:rPr>
              <a:t>d=0.5</a:t>
            </a:r>
            <a:endParaRPr lang="zh-CN" altLang="en-US" sz="1600">
              <a:latin typeface="Tahoma" panose="020B0604030504040204" pitchFamily="34" charset="0"/>
              <a:ea typeface="宋体" panose="02010600030101010101" pitchFamily="2" charset="-122"/>
            </a:endParaRPr>
          </a:p>
        </p:txBody>
      </p:sp>
      <p:grpSp>
        <p:nvGrpSpPr>
          <p:cNvPr id="114709" name="组合 30"/>
          <p:cNvGrpSpPr>
            <a:grpSpLocks/>
          </p:cNvGrpSpPr>
          <p:nvPr/>
        </p:nvGrpSpPr>
        <p:grpSpPr bwMode="auto">
          <a:xfrm>
            <a:off x="3143250" y="4227513"/>
            <a:ext cx="2427288" cy="2533650"/>
            <a:chOff x="0" y="0"/>
            <a:chExt cx="2523911" cy="2534369"/>
          </a:xfrm>
        </p:grpSpPr>
        <p:cxnSp>
          <p:nvCxnSpPr>
            <p:cNvPr id="114728" name="直接连接符 31"/>
            <p:cNvCxnSpPr>
              <a:cxnSpLocks noChangeShapeType="1"/>
            </p:cNvCxnSpPr>
            <p:nvPr/>
          </p:nvCxnSpPr>
          <p:spPr bwMode="auto">
            <a:xfrm>
              <a:off x="329184" y="1221638"/>
              <a:ext cx="18002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29" name="直接连接符 32"/>
            <p:cNvCxnSpPr>
              <a:cxnSpLocks noChangeShapeType="1"/>
            </p:cNvCxnSpPr>
            <p:nvPr/>
          </p:nvCxnSpPr>
          <p:spPr bwMode="auto">
            <a:xfrm flipV="1">
              <a:off x="329184" y="577901"/>
              <a:ext cx="1441026" cy="63554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30" name="直接连接符 33"/>
            <p:cNvCxnSpPr>
              <a:cxnSpLocks noChangeShapeType="1"/>
            </p:cNvCxnSpPr>
            <p:nvPr/>
          </p:nvCxnSpPr>
          <p:spPr bwMode="auto">
            <a:xfrm>
              <a:off x="1762963" y="577901"/>
              <a:ext cx="360040" cy="660599"/>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31" name="直接连接符 34"/>
            <p:cNvCxnSpPr>
              <a:cxnSpLocks noChangeShapeType="1"/>
            </p:cNvCxnSpPr>
            <p:nvPr/>
          </p:nvCxnSpPr>
          <p:spPr bwMode="auto">
            <a:xfrm>
              <a:off x="329184" y="1221638"/>
              <a:ext cx="1225002" cy="50405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32" name="直接连接符 35"/>
            <p:cNvCxnSpPr>
              <a:cxnSpLocks noChangeShapeType="1"/>
            </p:cNvCxnSpPr>
            <p:nvPr/>
          </p:nvCxnSpPr>
          <p:spPr bwMode="auto">
            <a:xfrm flipV="1">
              <a:off x="1550823" y="1236269"/>
              <a:ext cx="576064" cy="50405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33" name="直接连接符 36"/>
            <p:cNvCxnSpPr>
              <a:cxnSpLocks noChangeShapeType="1"/>
            </p:cNvCxnSpPr>
            <p:nvPr/>
          </p:nvCxnSpPr>
          <p:spPr bwMode="auto">
            <a:xfrm>
              <a:off x="1762963" y="0"/>
              <a:ext cx="0" cy="57606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34" name="直接连接符 37"/>
            <p:cNvCxnSpPr>
              <a:cxnSpLocks noChangeShapeType="1"/>
            </p:cNvCxnSpPr>
            <p:nvPr/>
          </p:nvCxnSpPr>
          <p:spPr bwMode="auto">
            <a:xfrm>
              <a:off x="1550823" y="1741017"/>
              <a:ext cx="0" cy="43480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4735" name="文本框 18"/>
            <p:cNvSpPr txBox="1">
              <a:spLocks noChangeArrowheads="1"/>
            </p:cNvSpPr>
            <p:nvPr/>
          </p:nvSpPr>
          <p:spPr bwMode="auto">
            <a:xfrm>
              <a:off x="1470967" y="1650449"/>
              <a:ext cx="431800"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B</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A</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36" name="文本框 23"/>
            <p:cNvSpPr txBox="1">
              <a:spLocks noChangeArrowheads="1"/>
            </p:cNvSpPr>
            <p:nvPr/>
          </p:nvSpPr>
          <p:spPr bwMode="auto">
            <a:xfrm>
              <a:off x="1711792" y="18406"/>
              <a:ext cx="431800"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E</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D</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37" name="文本框 24"/>
            <p:cNvSpPr txBox="1">
              <a:spLocks noChangeArrowheads="1"/>
            </p:cNvSpPr>
            <p:nvPr/>
          </p:nvSpPr>
          <p:spPr bwMode="auto">
            <a:xfrm>
              <a:off x="0" y="1046015"/>
              <a:ext cx="431800"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H</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38" name="文本框 25"/>
            <p:cNvSpPr txBox="1">
              <a:spLocks noChangeArrowheads="1"/>
            </p:cNvSpPr>
            <p:nvPr/>
          </p:nvSpPr>
          <p:spPr bwMode="auto">
            <a:xfrm>
              <a:off x="2092111" y="1024071"/>
              <a:ext cx="431800"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C</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39" name="文本框 26"/>
            <p:cNvSpPr txBox="1">
              <a:spLocks noChangeArrowheads="1"/>
            </p:cNvSpPr>
            <p:nvPr/>
          </p:nvSpPr>
          <p:spPr bwMode="auto">
            <a:xfrm>
              <a:off x="561637" y="561039"/>
              <a:ext cx="648335" cy="40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15</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40" name="文本框 27"/>
            <p:cNvSpPr txBox="1">
              <a:spLocks noChangeArrowheads="1"/>
            </p:cNvSpPr>
            <p:nvPr/>
          </p:nvSpPr>
          <p:spPr bwMode="auto">
            <a:xfrm>
              <a:off x="385301" y="1367866"/>
              <a:ext cx="648335" cy="46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15</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41" name="文本框 28"/>
            <p:cNvSpPr txBox="1">
              <a:spLocks noChangeArrowheads="1"/>
            </p:cNvSpPr>
            <p:nvPr/>
          </p:nvSpPr>
          <p:spPr bwMode="auto">
            <a:xfrm>
              <a:off x="1916775" y="680276"/>
              <a:ext cx="597602"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15</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42" name="文本框 29"/>
            <p:cNvSpPr txBox="1">
              <a:spLocks noChangeArrowheads="1"/>
            </p:cNvSpPr>
            <p:nvPr/>
          </p:nvSpPr>
          <p:spPr bwMode="auto">
            <a:xfrm>
              <a:off x="1885859" y="1367866"/>
              <a:ext cx="600725"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15</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grpSp>
      <p:sp>
        <p:nvSpPr>
          <p:cNvPr id="114710" name="文本框 28"/>
          <p:cNvSpPr txBox="1">
            <a:spLocks noChangeArrowheads="1"/>
          </p:cNvSpPr>
          <p:nvPr/>
        </p:nvSpPr>
        <p:spPr bwMode="auto">
          <a:xfrm>
            <a:off x="4810125" y="6202363"/>
            <a:ext cx="774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latin typeface="Tahoma" panose="020B0604030504040204" pitchFamily="34" charset="0"/>
                <a:ea typeface="宋体" panose="02010600030101010101" pitchFamily="2" charset="-122"/>
                <a:cs typeface="Times New Roman" panose="02020603050405020304" pitchFamily="18" charset="0"/>
              </a:rPr>
              <a:t>t=0</a:t>
            </a:r>
            <a:r>
              <a:rPr lang="zh-CN" altLang="zh-CN" sz="1200">
                <a:solidFill>
                  <a:srgbClr val="000000"/>
                </a:solidFill>
                <a:latin typeface="Tahoma" panose="020B0604030504040204" pitchFamily="34" charset="0"/>
                <a:ea typeface="宋体" panose="02010600030101010101" pitchFamily="2" charset="-122"/>
                <a:cs typeface="Times New Roman" panose="02020603050405020304" pitchFamily="18" charset="0"/>
              </a:rPr>
              <a:t>时刻</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11" name="文本框 28"/>
          <p:cNvSpPr txBox="1">
            <a:spLocks noChangeArrowheads="1"/>
          </p:cNvSpPr>
          <p:nvPr/>
        </p:nvSpPr>
        <p:spPr bwMode="auto">
          <a:xfrm>
            <a:off x="7421563" y="6208713"/>
            <a:ext cx="7762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latin typeface="Tahoma" panose="020B0604030504040204" pitchFamily="34" charset="0"/>
                <a:ea typeface="宋体" panose="02010600030101010101" pitchFamily="2" charset="-122"/>
                <a:cs typeface="Times New Roman" panose="02020603050405020304" pitchFamily="18" charset="0"/>
              </a:rPr>
              <a:t>t=1</a:t>
            </a:r>
            <a:r>
              <a:rPr lang="zh-CN" altLang="zh-CN" sz="1200">
                <a:solidFill>
                  <a:srgbClr val="000000"/>
                </a:solidFill>
                <a:latin typeface="Tahoma" panose="020B0604030504040204" pitchFamily="34" charset="0"/>
                <a:ea typeface="宋体" panose="02010600030101010101" pitchFamily="2" charset="-122"/>
                <a:cs typeface="Times New Roman" panose="02020603050405020304" pitchFamily="18" charset="0"/>
              </a:rPr>
              <a:t>时刻</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grpSp>
        <p:nvGrpSpPr>
          <p:cNvPr id="114712" name="组合 48"/>
          <p:cNvGrpSpPr>
            <a:grpSpLocks/>
          </p:cNvGrpSpPr>
          <p:nvPr/>
        </p:nvGrpSpPr>
        <p:grpSpPr bwMode="auto">
          <a:xfrm>
            <a:off x="5738813" y="4251325"/>
            <a:ext cx="2530475" cy="2589213"/>
            <a:chOff x="0" y="-55088"/>
            <a:chExt cx="2631295" cy="2589457"/>
          </a:xfrm>
        </p:grpSpPr>
        <p:cxnSp>
          <p:nvCxnSpPr>
            <p:cNvPr id="114713" name="直接连接符 49"/>
            <p:cNvCxnSpPr>
              <a:cxnSpLocks noChangeShapeType="1"/>
            </p:cNvCxnSpPr>
            <p:nvPr/>
          </p:nvCxnSpPr>
          <p:spPr bwMode="auto">
            <a:xfrm>
              <a:off x="329184" y="1221638"/>
              <a:ext cx="18002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14" name="直接连接符 50"/>
            <p:cNvCxnSpPr>
              <a:cxnSpLocks noChangeShapeType="1"/>
            </p:cNvCxnSpPr>
            <p:nvPr/>
          </p:nvCxnSpPr>
          <p:spPr bwMode="auto">
            <a:xfrm flipV="1">
              <a:off x="329184" y="577901"/>
              <a:ext cx="1441026" cy="63554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15" name="直接连接符 51"/>
            <p:cNvCxnSpPr>
              <a:cxnSpLocks noChangeShapeType="1"/>
            </p:cNvCxnSpPr>
            <p:nvPr/>
          </p:nvCxnSpPr>
          <p:spPr bwMode="auto">
            <a:xfrm>
              <a:off x="1762963" y="577901"/>
              <a:ext cx="360040" cy="660599"/>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114716" name="直接连接符 52"/>
            <p:cNvCxnSpPr>
              <a:cxnSpLocks noChangeShapeType="1"/>
            </p:cNvCxnSpPr>
            <p:nvPr/>
          </p:nvCxnSpPr>
          <p:spPr bwMode="auto">
            <a:xfrm>
              <a:off x="329184" y="1221638"/>
              <a:ext cx="1225002" cy="50405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17" name="直接连接符 53"/>
            <p:cNvCxnSpPr>
              <a:cxnSpLocks noChangeShapeType="1"/>
            </p:cNvCxnSpPr>
            <p:nvPr/>
          </p:nvCxnSpPr>
          <p:spPr bwMode="auto">
            <a:xfrm flipV="1">
              <a:off x="1550823" y="1236269"/>
              <a:ext cx="576064" cy="504055"/>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114718" name="直接连接符 54"/>
            <p:cNvCxnSpPr>
              <a:cxnSpLocks noChangeShapeType="1"/>
            </p:cNvCxnSpPr>
            <p:nvPr/>
          </p:nvCxnSpPr>
          <p:spPr bwMode="auto">
            <a:xfrm>
              <a:off x="1762963" y="0"/>
              <a:ext cx="0" cy="57606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4719" name="直接连接符 55"/>
            <p:cNvCxnSpPr>
              <a:cxnSpLocks noChangeShapeType="1"/>
            </p:cNvCxnSpPr>
            <p:nvPr/>
          </p:nvCxnSpPr>
          <p:spPr bwMode="auto">
            <a:xfrm>
              <a:off x="1550823" y="1741017"/>
              <a:ext cx="0" cy="43480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4720" name="文本框 18"/>
            <p:cNvSpPr txBox="1">
              <a:spLocks noChangeArrowheads="1"/>
            </p:cNvSpPr>
            <p:nvPr/>
          </p:nvSpPr>
          <p:spPr bwMode="auto">
            <a:xfrm>
              <a:off x="1470967" y="1650449"/>
              <a:ext cx="431800"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B</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A</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1" name="文本框 23"/>
            <p:cNvSpPr txBox="1">
              <a:spLocks noChangeArrowheads="1"/>
            </p:cNvSpPr>
            <p:nvPr/>
          </p:nvSpPr>
          <p:spPr bwMode="auto">
            <a:xfrm>
              <a:off x="1715261" y="-55088"/>
              <a:ext cx="431800" cy="7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E</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D</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2" name="文本框 24"/>
            <p:cNvSpPr txBox="1">
              <a:spLocks noChangeArrowheads="1"/>
            </p:cNvSpPr>
            <p:nvPr/>
          </p:nvSpPr>
          <p:spPr bwMode="auto">
            <a:xfrm>
              <a:off x="0" y="1046015"/>
              <a:ext cx="431800"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H</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3" name="文本框 25"/>
            <p:cNvSpPr txBox="1">
              <a:spLocks noChangeArrowheads="1"/>
            </p:cNvSpPr>
            <p:nvPr/>
          </p:nvSpPr>
          <p:spPr bwMode="auto">
            <a:xfrm>
              <a:off x="2092111" y="1024071"/>
              <a:ext cx="431800"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ahoma" panose="020B0604030504040204" pitchFamily="34" charset="0"/>
                  <a:ea typeface="宋体" panose="02010600030101010101" pitchFamily="2" charset="-122"/>
                  <a:cs typeface="Times New Roman" panose="02020603050405020304" pitchFamily="18" charset="0"/>
                </a:rPr>
                <a:t>C</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4" name="文本框 26"/>
            <p:cNvSpPr txBox="1">
              <a:spLocks noChangeArrowheads="1"/>
            </p:cNvSpPr>
            <p:nvPr/>
          </p:nvSpPr>
          <p:spPr bwMode="auto">
            <a:xfrm>
              <a:off x="691452" y="597795"/>
              <a:ext cx="648335"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10</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5" name="文本框 27"/>
            <p:cNvSpPr txBox="1">
              <a:spLocks noChangeArrowheads="1"/>
            </p:cNvSpPr>
            <p:nvPr/>
          </p:nvSpPr>
          <p:spPr bwMode="auto">
            <a:xfrm>
              <a:off x="655218" y="1421150"/>
              <a:ext cx="648335"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10</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6" name="文本框 28"/>
            <p:cNvSpPr txBox="1">
              <a:spLocks noChangeArrowheads="1"/>
            </p:cNvSpPr>
            <p:nvPr/>
          </p:nvSpPr>
          <p:spPr bwMode="auto">
            <a:xfrm>
              <a:off x="2033693" y="643361"/>
              <a:ext cx="597602"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20</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sp>
          <p:nvSpPr>
            <p:cNvPr id="114727" name="文本框 29"/>
            <p:cNvSpPr txBox="1">
              <a:spLocks noChangeArrowheads="1"/>
            </p:cNvSpPr>
            <p:nvPr/>
          </p:nvSpPr>
          <p:spPr bwMode="auto">
            <a:xfrm>
              <a:off x="1885859" y="1367866"/>
              <a:ext cx="600725"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Tahoma" panose="020B0604030504040204" pitchFamily="34" charset="0"/>
                  <a:ea typeface="宋体" panose="02010600030101010101" pitchFamily="2" charset="-122"/>
                  <a:cs typeface="Times New Roman" panose="02020603050405020304" pitchFamily="18" charset="0"/>
                </a:rPr>
                <a:t>20</a:t>
              </a:r>
              <a:endParaRPr lang="zh-CN" altLang="zh-CN" sz="1200">
                <a:latin typeface="宋体" panose="02010600030101010101" pitchFamily="2" charset="-122"/>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2535667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2C13F6-7558-42CC-B0BF-B1E9ADFBB8E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571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C0EAC1-2BFE-4C86-AB42-562E8AF9089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188</a:t>
            </a:fld>
            <a:endParaRPr kumimoji="0" lang="en-US" altLang="zh-CN" sz="1400" smtClean="0">
              <a:latin typeface="Tahoma" panose="020B0604030504040204" pitchFamily="34" charset="0"/>
              <a:ea typeface="宋体" panose="02010600030101010101" pitchFamily="2" charset="-122"/>
            </a:endParaRPr>
          </a:p>
        </p:txBody>
      </p:sp>
      <p:sp>
        <p:nvSpPr>
          <p:cNvPr id="115716" name="流程图: 可选过程 3"/>
          <p:cNvSpPr>
            <a:spLocks noChangeArrowheads="1"/>
          </p:cNvSpPr>
          <p:nvPr/>
        </p:nvSpPr>
        <p:spPr bwMode="auto">
          <a:xfrm>
            <a:off x="6926263" y="2947988"/>
            <a:ext cx="647700" cy="374650"/>
          </a:xfrm>
          <a:prstGeom prst="flowChartAlternate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结束</a:t>
            </a:r>
          </a:p>
        </p:txBody>
      </p:sp>
      <p:sp>
        <p:nvSpPr>
          <p:cNvPr id="115717" name="流程图: 过程 4"/>
          <p:cNvSpPr>
            <a:spLocks noChangeArrowheads="1"/>
          </p:cNvSpPr>
          <p:nvPr/>
        </p:nvSpPr>
        <p:spPr bwMode="auto">
          <a:xfrm>
            <a:off x="2051050" y="836613"/>
            <a:ext cx="4443413" cy="338137"/>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latin typeface="Tahoma" panose="020B0604030504040204" pitchFamily="34" charset="0"/>
                <a:ea typeface="宋体" panose="02010600030101010101" pitchFamily="2" charset="-122"/>
              </a:rPr>
              <a:t>nc=0,</a:t>
            </a:r>
            <a:r>
              <a:rPr lang="zh-CN" altLang="en-US" sz="1600">
                <a:latin typeface="Tahoma" panose="020B0604030504040204" pitchFamily="34" charset="0"/>
                <a:ea typeface="宋体" panose="02010600030101010101" pitchFamily="2" charset="-122"/>
              </a:rPr>
              <a:t>初始路径信息</a:t>
            </a:r>
            <a:r>
              <a:rPr lang="en-US" altLang="zh-CN" sz="1600">
                <a:latin typeface="Tahoma" panose="020B0604030504040204" pitchFamily="34" charset="0"/>
                <a:ea typeface="宋体" panose="02010600030101010101" pitchFamily="2" charset="-122"/>
              </a:rPr>
              <a:t>c</a:t>
            </a:r>
            <a:r>
              <a:rPr lang="zh-CN" altLang="en-US" sz="1600">
                <a:latin typeface="Tahoma" panose="020B0604030504040204" pitchFamily="34" charset="0"/>
                <a:ea typeface="宋体" panose="02010600030101010101" pitchFamily="2" charset="-122"/>
              </a:rPr>
              <a:t>，将</a:t>
            </a:r>
            <a:r>
              <a:rPr lang="en-US" altLang="zh-CN" sz="1600">
                <a:latin typeface="Tahoma" panose="020B0604030504040204" pitchFamily="34" charset="0"/>
                <a:ea typeface="宋体" panose="02010600030101010101" pitchFamily="2" charset="-122"/>
              </a:rPr>
              <a:t>m</a:t>
            </a:r>
            <a:r>
              <a:rPr lang="zh-CN" altLang="en-US" sz="1600">
                <a:latin typeface="Tahoma" panose="020B0604030504040204" pitchFamily="34" charset="0"/>
                <a:ea typeface="宋体" panose="02010600030101010101" pitchFamily="2" charset="-122"/>
              </a:rPr>
              <a:t>只蚂蚁放到</a:t>
            </a:r>
            <a:r>
              <a:rPr lang="en-US" altLang="zh-CN" sz="1600">
                <a:latin typeface="Tahoma" panose="020B0604030504040204" pitchFamily="34" charset="0"/>
                <a:ea typeface="宋体" panose="02010600030101010101" pitchFamily="2" charset="-122"/>
              </a:rPr>
              <a:t>n</a:t>
            </a:r>
            <a:r>
              <a:rPr lang="zh-CN" altLang="en-US" sz="1600">
                <a:latin typeface="Tahoma" panose="020B0604030504040204" pitchFamily="34" charset="0"/>
                <a:ea typeface="宋体" panose="02010600030101010101" pitchFamily="2" charset="-122"/>
              </a:rPr>
              <a:t>个节点</a:t>
            </a:r>
          </a:p>
        </p:txBody>
      </p:sp>
      <p:sp>
        <p:nvSpPr>
          <p:cNvPr id="115718" name="流程图: 过程 5"/>
          <p:cNvSpPr>
            <a:spLocks noChangeArrowheads="1"/>
          </p:cNvSpPr>
          <p:nvPr/>
        </p:nvSpPr>
        <p:spPr bwMode="auto">
          <a:xfrm>
            <a:off x="2447925" y="1449388"/>
            <a:ext cx="3348038" cy="338137"/>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Tahoma" panose="020B0604030504040204" pitchFamily="34" charset="0"/>
                <a:ea typeface="宋体" panose="02010600030101010101" pitchFamily="2" charset="-122"/>
              </a:rPr>
              <a:t>对所有蚂蚁置初始城市到</a:t>
            </a:r>
            <a:r>
              <a:rPr lang="en-US" altLang="zh-CN" sz="1600">
                <a:latin typeface="Tahoma" panose="020B0604030504040204" pitchFamily="34" charset="0"/>
                <a:ea typeface="宋体" panose="02010600030101010101" pitchFamily="2" charset="-122"/>
              </a:rPr>
              <a:t>tabu(k)</a:t>
            </a:r>
            <a:endParaRPr lang="zh-CN" altLang="en-US" sz="1600">
              <a:latin typeface="Tahoma" panose="020B0604030504040204" pitchFamily="34" charset="0"/>
              <a:ea typeface="宋体" panose="02010600030101010101" pitchFamily="2" charset="-122"/>
            </a:endParaRPr>
          </a:p>
        </p:txBody>
      </p:sp>
      <p:sp>
        <p:nvSpPr>
          <p:cNvPr id="115719" name="流程图: 决策 6"/>
          <p:cNvSpPr>
            <a:spLocks noChangeArrowheads="1"/>
          </p:cNvSpPr>
          <p:nvPr/>
        </p:nvSpPr>
        <p:spPr bwMode="auto">
          <a:xfrm>
            <a:off x="2803525" y="2119313"/>
            <a:ext cx="1873250" cy="673100"/>
          </a:xfrm>
          <a:prstGeom prst="flowChartDecision">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nc=max</a:t>
            </a:r>
            <a:endParaRPr lang="zh-CN" altLang="en-US" sz="1600">
              <a:latin typeface="Tahoma" panose="020B0604030504040204" pitchFamily="34" charset="0"/>
              <a:ea typeface="宋体" panose="02010600030101010101" pitchFamily="2" charset="-122"/>
            </a:endParaRPr>
          </a:p>
        </p:txBody>
      </p:sp>
      <p:sp>
        <p:nvSpPr>
          <p:cNvPr id="115720" name="流程图: 过程 7"/>
          <p:cNvSpPr>
            <a:spLocks noChangeArrowheads="1"/>
          </p:cNvSpPr>
          <p:nvPr/>
        </p:nvSpPr>
        <p:spPr bwMode="auto">
          <a:xfrm>
            <a:off x="2195513" y="3044825"/>
            <a:ext cx="4441825" cy="585788"/>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Tahoma" panose="020B0604030504040204" pitchFamily="34" charset="0"/>
                <a:ea typeface="宋体" panose="02010600030101010101" pitchFamily="2" charset="-122"/>
              </a:rPr>
              <a:t>对所有蚂蚁计算概率</a:t>
            </a:r>
            <a:r>
              <a:rPr lang="en-US" altLang="zh-CN" sz="1600">
                <a:latin typeface="Tahoma" panose="020B0604030504040204" pitchFamily="34" charset="0"/>
                <a:ea typeface="宋体" panose="02010600030101010101" pitchFamily="2" charset="-122"/>
              </a:rPr>
              <a:t>p</a:t>
            </a:r>
            <a:r>
              <a:rPr lang="zh-CN" altLang="en-US" sz="1600">
                <a:latin typeface="Tahoma" panose="020B0604030504040204" pitchFamily="34" charset="0"/>
                <a:ea typeface="宋体" panose="02010600030101010101" pitchFamily="2" charset="-122"/>
              </a:rPr>
              <a:t>，选择下一个城市，将蚂蚁移到下一个城市</a:t>
            </a:r>
            <a:r>
              <a:rPr lang="en-US" altLang="zh-CN" sz="1600">
                <a:latin typeface="Tahoma" panose="020B0604030504040204" pitchFamily="34" charset="0"/>
                <a:ea typeface="宋体" panose="02010600030101010101" pitchFamily="2" charset="-122"/>
              </a:rPr>
              <a:t>j</a:t>
            </a:r>
            <a:r>
              <a:rPr lang="zh-CN" altLang="en-US" sz="1600">
                <a:latin typeface="Tahoma" panose="020B0604030504040204" pitchFamily="34" charset="0"/>
                <a:ea typeface="宋体" panose="02010600030101010101" pitchFamily="2" charset="-122"/>
              </a:rPr>
              <a:t>，并将</a:t>
            </a:r>
            <a:r>
              <a:rPr lang="en-US" altLang="zh-CN" sz="1600">
                <a:latin typeface="Tahoma" panose="020B0604030504040204" pitchFamily="34" charset="0"/>
                <a:ea typeface="宋体" panose="02010600030101010101" pitchFamily="2" charset="-122"/>
              </a:rPr>
              <a:t>j</a:t>
            </a:r>
            <a:r>
              <a:rPr lang="zh-CN" altLang="en-US" sz="1600">
                <a:latin typeface="Tahoma" panose="020B0604030504040204" pitchFamily="34" charset="0"/>
                <a:ea typeface="宋体" panose="02010600030101010101" pitchFamily="2" charset="-122"/>
              </a:rPr>
              <a:t>加入到</a:t>
            </a:r>
            <a:r>
              <a:rPr lang="en-US" altLang="zh-CN" sz="1600">
                <a:latin typeface="Tahoma" panose="020B0604030504040204" pitchFamily="34" charset="0"/>
                <a:ea typeface="宋体" panose="02010600030101010101" pitchFamily="2" charset="-122"/>
              </a:rPr>
              <a:t>tabu(k)</a:t>
            </a:r>
            <a:endParaRPr lang="zh-CN" altLang="en-US" sz="1600">
              <a:latin typeface="Tahoma" panose="020B0604030504040204" pitchFamily="34" charset="0"/>
              <a:ea typeface="宋体" panose="02010600030101010101" pitchFamily="2" charset="-122"/>
            </a:endParaRPr>
          </a:p>
        </p:txBody>
      </p:sp>
      <p:sp>
        <p:nvSpPr>
          <p:cNvPr id="115721" name="流程图: 决策 8"/>
          <p:cNvSpPr>
            <a:spLocks noChangeArrowheads="1"/>
          </p:cNvSpPr>
          <p:nvPr/>
        </p:nvSpPr>
        <p:spPr bwMode="auto">
          <a:xfrm>
            <a:off x="2252663" y="4068763"/>
            <a:ext cx="2987675" cy="673100"/>
          </a:xfrm>
          <a:prstGeom prst="flowChartDecision">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latin typeface="Tahoma" panose="020B0604030504040204" pitchFamily="34" charset="0"/>
                <a:ea typeface="宋体" panose="02010600030101010101" pitchFamily="2" charset="-122"/>
              </a:rPr>
              <a:t>tabu(k)</a:t>
            </a:r>
            <a:r>
              <a:rPr lang="zh-CN" altLang="en-US" sz="1600">
                <a:latin typeface="Tahoma" panose="020B0604030504040204" pitchFamily="34" charset="0"/>
                <a:ea typeface="宋体" panose="02010600030101010101" pitchFamily="2" charset="-122"/>
              </a:rPr>
              <a:t>满了吗？</a:t>
            </a:r>
          </a:p>
        </p:txBody>
      </p:sp>
      <p:sp>
        <p:nvSpPr>
          <p:cNvPr id="115722" name="流程图: 过程 10"/>
          <p:cNvSpPr>
            <a:spLocks noChangeArrowheads="1"/>
          </p:cNvSpPr>
          <p:nvPr/>
        </p:nvSpPr>
        <p:spPr bwMode="auto">
          <a:xfrm>
            <a:off x="2293938" y="5362575"/>
            <a:ext cx="3348037" cy="338138"/>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Tahoma" panose="020B0604030504040204" pitchFamily="34" charset="0"/>
                <a:ea typeface="宋体" panose="02010600030101010101" pitchFamily="2" charset="-122"/>
              </a:rPr>
              <a:t>更新最佳路径，清空</a:t>
            </a:r>
            <a:r>
              <a:rPr lang="en-US" altLang="zh-CN" sz="1600">
                <a:latin typeface="Tahoma" panose="020B0604030504040204" pitchFamily="34" charset="0"/>
                <a:ea typeface="宋体" panose="02010600030101010101" pitchFamily="2" charset="-122"/>
              </a:rPr>
              <a:t>tabu(k)</a:t>
            </a:r>
            <a:r>
              <a:rPr lang="zh-CN" altLang="en-US" sz="1600">
                <a:latin typeface="Tahoma" panose="020B0604030504040204" pitchFamily="34" charset="0"/>
                <a:ea typeface="宋体" panose="02010600030101010101" pitchFamily="2" charset="-122"/>
              </a:rPr>
              <a:t>，</a:t>
            </a:r>
            <a:r>
              <a:rPr lang="en-US" altLang="zh-CN" sz="1600">
                <a:latin typeface="Tahoma" panose="020B0604030504040204" pitchFamily="34" charset="0"/>
                <a:ea typeface="宋体" panose="02010600030101010101" pitchFamily="2" charset="-122"/>
              </a:rPr>
              <a:t>nc+1</a:t>
            </a:r>
            <a:endParaRPr lang="zh-CN" altLang="en-US" sz="1600">
              <a:latin typeface="Tahoma" panose="020B0604030504040204" pitchFamily="34" charset="0"/>
              <a:ea typeface="宋体" panose="02010600030101010101" pitchFamily="2" charset="-122"/>
            </a:endParaRPr>
          </a:p>
        </p:txBody>
      </p:sp>
      <p:sp>
        <p:nvSpPr>
          <p:cNvPr id="115723" name="流程图: 过程 11"/>
          <p:cNvSpPr>
            <a:spLocks noChangeArrowheads="1"/>
          </p:cNvSpPr>
          <p:nvPr/>
        </p:nvSpPr>
        <p:spPr bwMode="auto">
          <a:xfrm>
            <a:off x="6494463" y="2243138"/>
            <a:ext cx="1528762" cy="338137"/>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Tahoma" panose="020B0604030504040204" pitchFamily="34" charset="0"/>
                <a:ea typeface="宋体" panose="02010600030101010101" pitchFamily="2" charset="-122"/>
              </a:rPr>
              <a:t>得到最佳路径</a:t>
            </a:r>
          </a:p>
        </p:txBody>
      </p:sp>
      <p:sp>
        <p:nvSpPr>
          <p:cNvPr id="115724" name="流程图: 可选过程 12"/>
          <p:cNvSpPr>
            <a:spLocks noChangeArrowheads="1"/>
          </p:cNvSpPr>
          <p:nvPr/>
        </p:nvSpPr>
        <p:spPr bwMode="auto">
          <a:xfrm>
            <a:off x="3422650" y="215900"/>
            <a:ext cx="647700" cy="374650"/>
          </a:xfrm>
          <a:prstGeom prst="flowChartAlternate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开始</a:t>
            </a:r>
          </a:p>
        </p:txBody>
      </p:sp>
      <p:cxnSp>
        <p:nvCxnSpPr>
          <p:cNvPr id="115725" name="直接箭头连接符 14"/>
          <p:cNvCxnSpPr>
            <a:cxnSpLocks noChangeShapeType="1"/>
          </p:cNvCxnSpPr>
          <p:nvPr/>
        </p:nvCxnSpPr>
        <p:spPr bwMode="auto">
          <a:xfrm flipH="1">
            <a:off x="3740150" y="612775"/>
            <a:ext cx="6350" cy="252413"/>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26" name="直接箭头连接符 16"/>
          <p:cNvCxnSpPr>
            <a:cxnSpLocks noChangeShapeType="1"/>
          </p:cNvCxnSpPr>
          <p:nvPr/>
        </p:nvCxnSpPr>
        <p:spPr bwMode="auto">
          <a:xfrm>
            <a:off x="3740150" y="1174750"/>
            <a:ext cx="0" cy="23018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27" name="直接箭头连接符 18"/>
          <p:cNvCxnSpPr>
            <a:cxnSpLocks noChangeShapeType="1"/>
            <a:endCxn id="115719" idx="0"/>
          </p:cNvCxnSpPr>
          <p:nvPr/>
        </p:nvCxnSpPr>
        <p:spPr bwMode="auto">
          <a:xfrm>
            <a:off x="3740150" y="1787525"/>
            <a:ext cx="0" cy="33178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28" name="直接箭头连接符 20"/>
          <p:cNvCxnSpPr>
            <a:cxnSpLocks noChangeShapeType="1"/>
            <a:stCxn id="115719" idx="2"/>
          </p:cNvCxnSpPr>
          <p:nvPr/>
        </p:nvCxnSpPr>
        <p:spPr bwMode="auto">
          <a:xfrm>
            <a:off x="3740150" y="2792413"/>
            <a:ext cx="0" cy="230187"/>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29" name="直接箭头连接符 26"/>
          <p:cNvCxnSpPr>
            <a:cxnSpLocks noChangeShapeType="1"/>
          </p:cNvCxnSpPr>
          <p:nvPr/>
        </p:nvCxnSpPr>
        <p:spPr bwMode="auto">
          <a:xfrm>
            <a:off x="3740150" y="3630613"/>
            <a:ext cx="0" cy="45085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30" name="直接箭头连接符 28"/>
          <p:cNvCxnSpPr>
            <a:cxnSpLocks noChangeShapeType="1"/>
            <a:stCxn id="115721" idx="2"/>
          </p:cNvCxnSpPr>
          <p:nvPr/>
        </p:nvCxnSpPr>
        <p:spPr bwMode="auto">
          <a:xfrm flipH="1">
            <a:off x="3740150" y="4741863"/>
            <a:ext cx="6350" cy="631825"/>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31" name="直接箭头连接符 33"/>
          <p:cNvCxnSpPr>
            <a:cxnSpLocks noChangeShapeType="1"/>
            <a:stCxn id="115719" idx="3"/>
          </p:cNvCxnSpPr>
          <p:nvPr/>
        </p:nvCxnSpPr>
        <p:spPr bwMode="auto">
          <a:xfrm flipV="1">
            <a:off x="4676775" y="2455863"/>
            <a:ext cx="1817688" cy="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32" name="直接箭头连接符 35"/>
          <p:cNvCxnSpPr>
            <a:cxnSpLocks noChangeShapeType="1"/>
            <a:stCxn id="115723" idx="2"/>
          </p:cNvCxnSpPr>
          <p:nvPr/>
        </p:nvCxnSpPr>
        <p:spPr bwMode="auto">
          <a:xfrm>
            <a:off x="7259638" y="2581275"/>
            <a:ext cx="0" cy="366713"/>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33" name="直接连接符 37"/>
          <p:cNvCxnSpPr>
            <a:cxnSpLocks noChangeShapeType="1"/>
            <a:stCxn id="115721" idx="3"/>
          </p:cNvCxnSpPr>
          <p:nvPr/>
        </p:nvCxnSpPr>
        <p:spPr bwMode="auto">
          <a:xfrm flipV="1">
            <a:off x="5240338" y="4405313"/>
            <a:ext cx="16351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5734" name="直接连接符 39"/>
          <p:cNvCxnSpPr>
            <a:cxnSpLocks noChangeShapeType="1"/>
          </p:cNvCxnSpPr>
          <p:nvPr/>
        </p:nvCxnSpPr>
        <p:spPr bwMode="auto">
          <a:xfrm flipV="1">
            <a:off x="6926263" y="3490913"/>
            <a:ext cx="0" cy="9302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5735" name="直接箭头连接符 41"/>
          <p:cNvCxnSpPr>
            <a:cxnSpLocks noChangeShapeType="1"/>
          </p:cNvCxnSpPr>
          <p:nvPr/>
        </p:nvCxnSpPr>
        <p:spPr bwMode="auto">
          <a:xfrm flipH="1">
            <a:off x="6637338" y="3500438"/>
            <a:ext cx="288925" cy="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5736" name="矩形 42"/>
          <p:cNvSpPr>
            <a:spLocks noChangeArrowheads="1"/>
          </p:cNvSpPr>
          <p:nvPr/>
        </p:nvSpPr>
        <p:spPr bwMode="auto">
          <a:xfrm>
            <a:off x="3708400" y="4862513"/>
            <a:ext cx="520700" cy="338137"/>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是</a:t>
            </a:r>
          </a:p>
        </p:txBody>
      </p:sp>
      <p:sp>
        <p:nvSpPr>
          <p:cNvPr id="115737" name="矩形 43"/>
          <p:cNvSpPr>
            <a:spLocks noChangeArrowheads="1"/>
          </p:cNvSpPr>
          <p:nvPr/>
        </p:nvSpPr>
        <p:spPr bwMode="auto">
          <a:xfrm>
            <a:off x="4964113" y="2132013"/>
            <a:ext cx="519112" cy="338137"/>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是</a:t>
            </a:r>
          </a:p>
        </p:txBody>
      </p:sp>
      <p:sp>
        <p:nvSpPr>
          <p:cNvPr id="115738" name="矩形 44"/>
          <p:cNvSpPr>
            <a:spLocks noChangeArrowheads="1"/>
          </p:cNvSpPr>
          <p:nvPr/>
        </p:nvSpPr>
        <p:spPr bwMode="auto">
          <a:xfrm>
            <a:off x="5480050" y="4105275"/>
            <a:ext cx="520700" cy="339725"/>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否</a:t>
            </a:r>
          </a:p>
        </p:txBody>
      </p:sp>
      <p:sp>
        <p:nvSpPr>
          <p:cNvPr id="115739" name="矩形 45"/>
          <p:cNvSpPr>
            <a:spLocks noChangeArrowheads="1"/>
          </p:cNvSpPr>
          <p:nvPr/>
        </p:nvSpPr>
        <p:spPr bwMode="auto">
          <a:xfrm>
            <a:off x="3862388" y="2706688"/>
            <a:ext cx="520700" cy="338137"/>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否</a:t>
            </a:r>
          </a:p>
        </p:txBody>
      </p:sp>
      <p:cxnSp>
        <p:nvCxnSpPr>
          <p:cNvPr id="115740" name="直接连接符 2"/>
          <p:cNvCxnSpPr>
            <a:cxnSpLocks noChangeShapeType="1"/>
          </p:cNvCxnSpPr>
          <p:nvPr/>
        </p:nvCxnSpPr>
        <p:spPr bwMode="auto">
          <a:xfrm>
            <a:off x="3746500" y="5716588"/>
            <a:ext cx="0" cy="2714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5741" name="直接连接符 4"/>
          <p:cNvCxnSpPr>
            <a:cxnSpLocks noChangeShapeType="1"/>
          </p:cNvCxnSpPr>
          <p:nvPr/>
        </p:nvCxnSpPr>
        <p:spPr bwMode="auto">
          <a:xfrm flipH="1">
            <a:off x="1763713" y="5949950"/>
            <a:ext cx="1976437"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5742" name="直接连接符 6"/>
          <p:cNvCxnSpPr>
            <a:cxnSpLocks noChangeShapeType="1"/>
          </p:cNvCxnSpPr>
          <p:nvPr/>
        </p:nvCxnSpPr>
        <p:spPr bwMode="auto">
          <a:xfrm flipV="1">
            <a:off x="1763713" y="1916113"/>
            <a:ext cx="0" cy="40719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5743" name="直接箭头连接符 10"/>
          <p:cNvCxnSpPr>
            <a:cxnSpLocks noChangeShapeType="1"/>
          </p:cNvCxnSpPr>
          <p:nvPr/>
        </p:nvCxnSpPr>
        <p:spPr bwMode="auto">
          <a:xfrm>
            <a:off x="1768475" y="1916113"/>
            <a:ext cx="1944688" cy="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34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69BB42-8694-40C1-9764-6ADF315E165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A3DFE8-7F62-47BF-BA0A-0C1A87ABCC1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19</a:t>
            </a:fld>
            <a:endParaRPr kumimoji="0" lang="en-US" altLang="zh-CN" sz="1400" smtClean="0">
              <a:latin typeface="Tahoma" panose="020B0604030504040204" pitchFamily="34" charset="0"/>
              <a:ea typeface="宋体" panose="02010600030101010101" pitchFamily="2" charset="-122"/>
            </a:endParaRPr>
          </a:p>
        </p:txBody>
      </p:sp>
      <p:sp>
        <p:nvSpPr>
          <p:cNvPr id="49156"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49157" name="Rectangle 3"/>
          <p:cNvSpPr>
            <a:spLocks noGrp="1" noChangeArrowheads="1"/>
          </p:cNvSpPr>
          <p:nvPr>
            <p:ph type="body" idx="1"/>
          </p:nvPr>
        </p:nvSpPr>
        <p:spPr>
          <a:xfrm>
            <a:off x="323528" y="2017713"/>
            <a:ext cx="8631560" cy="4114800"/>
          </a:xfrm>
        </p:spPr>
        <p:txBody>
          <a:bodyPr/>
          <a:lstStyle/>
          <a:p>
            <a:pPr lvl="2" eaLnBrk="1" hangingPunct="1">
              <a:buFont typeface="Wingdings" panose="05000000000000000000" pitchFamily="2" charset="2"/>
              <a:buNone/>
            </a:pPr>
            <a:r>
              <a:rPr lang="en-US" altLang="zh-CN" sz="2400" dirty="0" smtClean="0">
                <a:solidFill>
                  <a:schemeClr val="hlink"/>
                </a:solidFill>
              </a:rPr>
              <a:t>………</a:t>
            </a:r>
            <a:r>
              <a:rPr lang="en-US" altLang="zh-CN" sz="2400" dirty="0" smtClean="0">
                <a:solidFill>
                  <a:schemeClr val="hlink"/>
                </a:solidFill>
                <a:latin typeface="华文新魏" panose="02010800040101010101" pitchFamily="2" charset="-122"/>
              </a:rPr>
              <a:t>.</a:t>
            </a:r>
            <a:endParaRPr lang="en-US" altLang="zh-CN" sz="2400" dirty="0" smtClean="0">
              <a:latin typeface="华文新魏" panose="02010800040101010101" pitchFamily="2" charset="-122"/>
            </a:endParaRPr>
          </a:p>
          <a:p>
            <a:pPr lvl="2" eaLnBrk="1" hangingPunct="1"/>
            <a:r>
              <a:rPr lang="zh-CN" altLang="en-US" sz="2400" dirty="0" smtClean="0">
                <a:latin typeface="华文新魏" panose="02010800040101010101" pitchFamily="2" charset="-122"/>
              </a:rPr>
              <a:t>反馈型全互联网络：所有节点都是计算单元，同时也可接受输入，并向外界输出。有计算单元之间都有联接。如：</a:t>
            </a:r>
            <a:r>
              <a:rPr lang="en-US" altLang="zh-CN" sz="2400" dirty="0" smtClean="0">
                <a:latin typeface="华文新魏" panose="02010800040101010101" pitchFamily="2" charset="-122"/>
              </a:rPr>
              <a:t>Hopfield</a:t>
            </a:r>
            <a:r>
              <a:rPr lang="zh-CN" altLang="en-US" sz="2400" dirty="0" smtClean="0">
                <a:latin typeface="华文新魏" panose="02010800040101010101" pitchFamily="2" charset="-122"/>
              </a:rPr>
              <a:t>网络 </a:t>
            </a:r>
          </a:p>
          <a:p>
            <a:pPr lvl="2" eaLnBrk="1" hangingPunct="1"/>
            <a:r>
              <a:rPr lang="zh-CN" altLang="en-US" sz="2400" dirty="0" smtClean="0">
                <a:latin typeface="华文新魏" panose="02010800040101010101" pitchFamily="2" charset="-122"/>
              </a:rPr>
              <a:t>反馈型局部联接网络：特例，每个神经元的输出只与其周围的神经元相连，形成反馈网络。 </a:t>
            </a:r>
          </a:p>
          <a:p>
            <a:pPr lvl="1" eaLnBrk="1" hangingPunct="1"/>
            <a:r>
              <a:rPr lang="zh-CN" altLang="en-US" sz="2800" dirty="0" smtClean="0">
                <a:latin typeface="华文新魏" panose="02010800040101010101" pitchFamily="2" charset="-122"/>
              </a:rPr>
              <a:t>分类</a:t>
            </a:r>
          </a:p>
          <a:p>
            <a:pPr lvl="2" eaLnBrk="1" hangingPunct="1"/>
            <a:r>
              <a:rPr lang="zh-CN" altLang="en-US" sz="2400" dirty="0" smtClean="0">
                <a:latin typeface="华文新魏" panose="02010800040101010101" pitchFamily="2" charset="-122"/>
              </a:rPr>
              <a:t>前馈型；反馈型；自组织竞争；其它</a:t>
            </a:r>
          </a:p>
          <a:p>
            <a:pPr lvl="2" eaLnBrk="1" hangingPunct="1"/>
            <a:endParaRPr lang="en-US" altLang="zh-CN" dirty="0" smtClean="0">
              <a:latin typeface="华文新魏" panose="02010800040101010101" pitchFamily="2" charset="-122"/>
            </a:endParaRPr>
          </a:p>
        </p:txBody>
      </p:sp>
    </p:spTree>
    <p:extLst>
      <p:ext uri="{BB962C8B-B14F-4D97-AF65-F5344CB8AC3E}">
        <p14:creationId xmlns:p14="http://schemas.microsoft.com/office/powerpoint/2010/main" val="2415754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8672F6-EFAE-441A-83F7-1AC1B750DB7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2F2935-F7D5-49EB-BF76-48C785D8D67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defRPr/>
            </a:pPr>
            <a:r>
              <a:rPr lang="en-US" altLang="zh-CN" smtClean="0"/>
              <a:t>5.1 </a:t>
            </a:r>
            <a:r>
              <a:rPr lang="zh-CN" altLang="en-US" smtClean="0"/>
              <a:t>最优化</a:t>
            </a:r>
            <a:r>
              <a:rPr lang="zh-CN" altLang="en-US" dirty="0" smtClean="0"/>
              <a:t>问题</a:t>
            </a:r>
            <a:r>
              <a:rPr lang="en-US" altLang="zh-CN" dirty="0" smtClean="0"/>
              <a:t>-</a:t>
            </a:r>
            <a:r>
              <a:rPr lang="zh-CN" altLang="en-US" sz="3600" dirty="0">
                <a:solidFill>
                  <a:schemeClr val="tx1"/>
                </a:solidFill>
                <a:latin typeface="+mn-lt"/>
                <a:ea typeface="+mn-ea"/>
                <a:cs typeface="+mn-cs"/>
              </a:rPr>
              <a:t>定义</a:t>
            </a:r>
          </a:p>
        </p:txBody>
      </p:sp>
      <p:sp>
        <p:nvSpPr>
          <p:cNvPr id="5125" name="Rectangle 3"/>
          <p:cNvSpPr>
            <a:spLocks noGrp="1" noChangeArrowheads="1"/>
          </p:cNvSpPr>
          <p:nvPr>
            <p:ph type="body" idx="1"/>
          </p:nvPr>
        </p:nvSpPr>
        <p:spPr>
          <a:xfrm>
            <a:off x="395288" y="2017713"/>
            <a:ext cx="8497887" cy="4579937"/>
          </a:xfrm>
        </p:spPr>
        <p:txBody>
          <a:bodyPr/>
          <a:lstStyle/>
          <a:p>
            <a:pPr eaLnBrk="1" hangingPunct="1">
              <a:defRPr/>
            </a:pPr>
            <a:r>
              <a:rPr lang="zh-CN" altLang="en-US" dirty="0" smtClean="0"/>
              <a:t>最优化问题就是在给定条件下寻找最佳方案的问题。</a:t>
            </a:r>
          </a:p>
          <a:p>
            <a:pPr eaLnBrk="1" hangingPunct="1">
              <a:defRPr/>
            </a:pPr>
            <a:r>
              <a:rPr lang="zh-CN" altLang="en-US" dirty="0" smtClean="0"/>
              <a:t>定义：</a:t>
            </a:r>
            <a:endParaRPr lang="en-US" altLang="zh-CN" dirty="0" smtClean="0"/>
          </a:p>
          <a:p>
            <a:pPr marL="0" indent="0" eaLnBrk="1" hangingPunct="1">
              <a:buFont typeface="Wingdings" panose="05000000000000000000" pitchFamily="2" charset="2"/>
              <a:buNone/>
              <a:defRPr/>
            </a:pPr>
            <a:r>
              <a:rPr lang="en-US" altLang="zh-CN" dirty="0"/>
              <a:t> </a:t>
            </a:r>
            <a:r>
              <a:rPr lang="en-US" altLang="zh-CN" dirty="0" smtClean="0"/>
              <a:t>   </a:t>
            </a:r>
            <a:r>
              <a:rPr lang="zh-CN" altLang="en-US" dirty="0" smtClean="0"/>
              <a:t>目标函数为：</a:t>
            </a:r>
            <a:r>
              <a:rPr lang="en-US" altLang="zh-CN" i="1" dirty="0" smtClean="0"/>
              <a:t>J</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p>
          <a:p>
            <a:pPr marL="0" indent="0" eaLnBrk="1" hangingPunct="1">
              <a:buFont typeface="Wingdings" panose="05000000000000000000" pitchFamily="2" charset="2"/>
              <a:buNone/>
              <a:defRPr/>
            </a:pPr>
            <a:r>
              <a:rPr lang="en-US" altLang="zh-CN" dirty="0"/>
              <a:t> </a:t>
            </a:r>
            <a:r>
              <a:rPr lang="en-US" altLang="zh-CN" dirty="0" smtClean="0"/>
              <a:t>   </a:t>
            </a:r>
            <a:r>
              <a:rPr lang="zh-CN" altLang="en-US" dirty="0" smtClean="0"/>
              <a:t>约束条件为</a:t>
            </a:r>
            <a:r>
              <a:rPr lang="en-US" altLang="zh-CN" dirty="0" smtClean="0"/>
              <a:t>:</a:t>
            </a:r>
            <a:r>
              <a:rPr lang="en-US" altLang="zh-CN" i="1" dirty="0" smtClean="0"/>
              <a:t>c</a:t>
            </a:r>
            <a:r>
              <a:rPr lang="en-US" altLang="zh-CN" i="1" baseline="-25000" dirty="0" smtClean="0"/>
              <a:t>i</a:t>
            </a:r>
            <a:r>
              <a:rPr lang="en-US" altLang="zh-CN" dirty="0" smtClean="0"/>
              <a:t>(</a:t>
            </a:r>
            <a:r>
              <a:rPr lang="en-US" altLang="zh-CN" i="1" dirty="0" smtClean="0"/>
              <a:t>x</a:t>
            </a:r>
            <a:r>
              <a:rPr lang="en-US" altLang="zh-CN" dirty="0" smtClean="0"/>
              <a:t>)=0,i=1,2,…,</a:t>
            </a:r>
            <a:r>
              <a:rPr lang="en-US" altLang="zh-CN" i="1" dirty="0" smtClean="0"/>
              <a:t>m</a:t>
            </a:r>
            <a:r>
              <a:rPr lang="en-US" altLang="zh-CN" dirty="0" smtClean="0"/>
              <a:t>’-----</a:t>
            </a:r>
            <a:r>
              <a:rPr lang="zh-CN" altLang="en-US" dirty="0" smtClean="0"/>
              <a:t>等式约束</a:t>
            </a:r>
            <a:endParaRPr lang="en-US" altLang="zh-CN" dirty="0" smtClean="0"/>
          </a:p>
          <a:p>
            <a:pPr marL="0" indent="0" eaLnBrk="1" hangingPunct="1">
              <a:buFont typeface="Wingdings" panose="05000000000000000000" pitchFamily="2" charset="2"/>
              <a:buNone/>
              <a:defRPr/>
            </a:pPr>
            <a:r>
              <a:rPr lang="en-US" altLang="zh-CN" dirty="0" smtClean="0"/>
              <a:t>                        </a:t>
            </a:r>
            <a:r>
              <a:rPr lang="en-US" altLang="zh-CN" i="1" dirty="0" smtClean="0"/>
              <a:t>c</a:t>
            </a:r>
            <a:r>
              <a:rPr lang="en-US" altLang="zh-CN" i="1" baseline="-25000" dirty="0" smtClean="0"/>
              <a:t>i</a:t>
            </a:r>
            <a:r>
              <a:rPr lang="en-US" altLang="zh-CN" dirty="0" smtClean="0"/>
              <a:t>(</a:t>
            </a:r>
            <a:r>
              <a:rPr lang="en-US" altLang="zh-CN" i="1" dirty="0" smtClean="0"/>
              <a:t>x</a:t>
            </a:r>
            <a:r>
              <a:rPr lang="en-US" altLang="zh-CN" dirty="0" smtClean="0"/>
              <a:t>)</a:t>
            </a:r>
            <a:r>
              <a:rPr lang="en-US" altLang="zh-CN" dirty="0" smtClean="0">
                <a:sym typeface="Symbol" panose="05050102010706020507" pitchFamily="18" charset="2"/>
              </a:rPr>
              <a:t></a:t>
            </a:r>
            <a:r>
              <a:rPr lang="en-US" altLang="zh-CN" dirty="0" smtClean="0"/>
              <a:t>0,i=</a:t>
            </a:r>
            <a:r>
              <a:rPr lang="en-US" altLang="zh-CN" i="1" dirty="0" smtClean="0"/>
              <a:t> m</a:t>
            </a:r>
            <a:r>
              <a:rPr lang="en-US" altLang="zh-CN" dirty="0" smtClean="0"/>
              <a:t>’+1,</a:t>
            </a:r>
            <a:r>
              <a:rPr lang="en-US" altLang="zh-CN" i="1" dirty="0" smtClean="0"/>
              <a:t> m</a:t>
            </a:r>
            <a:r>
              <a:rPr lang="en-US" altLang="zh-CN" dirty="0" smtClean="0"/>
              <a:t>’+2,…,</a:t>
            </a:r>
            <a:r>
              <a:rPr lang="en-US" altLang="zh-CN" i="1" dirty="0" smtClean="0"/>
              <a:t>m----</a:t>
            </a:r>
            <a:r>
              <a:rPr lang="zh-CN" altLang="en-US" dirty="0" smtClean="0"/>
              <a:t>等式约束</a:t>
            </a:r>
            <a:endParaRPr lang="en-US" altLang="zh-CN" dirty="0" smtClean="0"/>
          </a:p>
          <a:p>
            <a:pPr marL="0" indent="0" eaLnBrk="1" hangingPunct="1">
              <a:buFont typeface="Wingdings" panose="05000000000000000000" pitchFamily="2" charset="2"/>
              <a:buNone/>
              <a:defRPr/>
            </a:pPr>
            <a:r>
              <a:rPr lang="zh-CN" altLang="en-US" dirty="0" smtClean="0"/>
              <a:t>求使目标函数</a:t>
            </a:r>
            <a:r>
              <a:rPr lang="en-US" altLang="zh-CN" i="1" dirty="0" smtClean="0"/>
              <a:t>J</a:t>
            </a:r>
            <a:r>
              <a:rPr lang="zh-CN" altLang="en-US" dirty="0" smtClean="0"/>
              <a:t>为最小或最大的</a:t>
            </a:r>
            <a:r>
              <a:rPr lang="en-US" altLang="zh-CN" i="1" dirty="0" smtClean="0"/>
              <a:t>x</a:t>
            </a:r>
            <a:r>
              <a:rPr lang="zh-CN" altLang="en-US" dirty="0" smtClean="0"/>
              <a:t>值。</a:t>
            </a:r>
            <a:endParaRPr lang="en-US" altLang="zh-CN" dirty="0" smtClean="0"/>
          </a:p>
          <a:p>
            <a:pPr marL="0" indent="0" eaLnBrk="1" hangingPunct="1">
              <a:buFont typeface="Wingdings" panose="05000000000000000000" pitchFamily="2" charset="2"/>
              <a:buNone/>
              <a:defRPr/>
            </a:pPr>
            <a:r>
              <a:rPr lang="en-US" altLang="zh-CN" dirty="0" smtClean="0"/>
              <a:t>    </a:t>
            </a:r>
            <a:r>
              <a:rPr lang="en-US" altLang="zh-CN" i="1" dirty="0" smtClean="0"/>
              <a:t>x</a:t>
            </a:r>
            <a:r>
              <a:rPr lang="en-US" altLang="zh-CN" dirty="0" smtClean="0"/>
              <a:t>=(</a:t>
            </a:r>
            <a:r>
              <a:rPr lang="en-US" altLang="zh-CN" i="1" dirty="0" smtClean="0"/>
              <a:t>x</a:t>
            </a:r>
            <a:r>
              <a:rPr lang="en-US" altLang="zh-CN" baseline="-25000" dirty="0" smtClean="0"/>
              <a:t>1</a:t>
            </a:r>
            <a:r>
              <a:rPr lang="en-US" altLang="zh-CN" dirty="0" smtClean="0"/>
              <a:t>,</a:t>
            </a:r>
            <a:r>
              <a:rPr lang="en-US" altLang="zh-CN" i="1" dirty="0" smtClean="0"/>
              <a:t>x</a:t>
            </a:r>
            <a:r>
              <a:rPr lang="en-US" altLang="zh-CN" baseline="-25000" dirty="0"/>
              <a:t>2</a:t>
            </a:r>
            <a:r>
              <a:rPr lang="en-US" altLang="zh-CN" dirty="0" smtClean="0"/>
              <a:t>,…,</a:t>
            </a:r>
            <a:r>
              <a:rPr lang="en-US" altLang="zh-CN" i="1" dirty="0" err="1" smtClean="0"/>
              <a:t>x</a:t>
            </a:r>
            <a:r>
              <a:rPr lang="en-US" altLang="zh-CN" i="1" baseline="-25000" dirty="0" err="1"/>
              <a:t>n</a:t>
            </a:r>
            <a:r>
              <a:rPr lang="en-US" altLang="zh-CN" dirty="0" smtClean="0"/>
              <a:t>)</a:t>
            </a:r>
            <a:r>
              <a:rPr lang="zh-CN" altLang="en-US" dirty="0" smtClean="0"/>
              <a:t>是</a:t>
            </a:r>
            <a:r>
              <a:rPr lang="en-US" altLang="zh-CN" dirty="0" smtClean="0"/>
              <a:t>n</a:t>
            </a:r>
            <a:r>
              <a:rPr lang="zh-CN" altLang="en-US" dirty="0" smtClean="0"/>
              <a:t>维向量</a:t>
            </a:r>
            <a:endParaRPr lang="en-US" altLang="zh-CN" dirty="0" smtClean="0"/>
          </a:p>
          <a:p>
            <a:pPr marL="0" indent="0" eaLnBrk="1" hangingPunct="1">
              <a:buFont typeface="Wingdings" panose="05000000000000000000" pitchFamily="2" charset="2"/>
              <a:buNone/>
              <a:defRPr/>
            </a:pPr>
            <a:r>
              <a:rPr lang="en-US" altLang="zh-CN" i="1" dirty="0" smtClean="0"/>
              <a:t>    f</a:t>
            </a:r>
            <a:r>
              <a:rPr lang="en-US" altLang="zh-CN" dirty="0" smtClean="0"/>
              <a:t>(</a:t>
            </a:r>
            <a:r>
              <a:rPr lang="en-US" altLang="zh-CN" i="1" dirty="0" smtClean="0"/>
              <a:t>x</a:t>
            </a:r>
            <a:r>
              <a:rPr lang="en-US" altLang="zh-CN" dirty="0" smtClean="0"/>
              <a:t>*)=min</a:t>
            </a:r>
            <a:r>
              <a:rPr lang="en-US" altLang="zh-CN" i="1" dirty="0"/>
              <a:t> </a:t>
            </a:r>
            <a:r>
              <a:rPr lang="en-US" altLang="zh-CN" i="1" dirty="0" smtClean="0"/>
              <a:t>f</a:t>
            </a:r>
            <a:r>
              <a:rPr lang="en-US" altLang="zh-CN" dirty="0" smtClean="0"/>
              <a:t>(</a:t>
            </a:r>
            <a:r>
              <a:rPr lang="en-US" altLang="zh-CN" i="1" dirty="0" smtClean="0"/>
              <a:t>x</a:t>
            </a:r>
            <a:r>
              <a:rPr lang="en-US" altLang="zh-CN" dirty="0" smtClean="0"/>
              <a:t>), </a:t>
            </a:r>
            <a:r>
              <a:rPr lang="en-US" altLang="zh-CN" i="1" dirty="0" smtClean="0"/>
              <a:t>x</a:t>
            </a:r>
            <a:r>
              <a:rPr lang="en-US" altLang="zh-CN" dirty="0" smtClean="0"/>
              <a:t>*</a:t>
            </a:r>
            <a:r>
              <a:rPr lang="zh-CN" altLang="en-US" dirty="0" smtClean="0"/>
              <a:t>是全局或局部最优解</a:t>
            </a:r>
            <a:endParaRPr lang="en-US" altLang="zh-CN" dirty="0"/>
          </a:p>
          <a:p>
            <a:pPr marL="0" indent="0" eaLnBrk="1" hangingPunct="1">
              <a:buFont typeface="Wingdings" panose="05000000000000000000" pitchFamily="2" charset="2"/>
              <a:buNone/>
              <a:defRPr/>
            </a:pPr>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AD097C-E3A7-4E52-AF09-AEFE3C763C5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5DFEAB-A286-4F24-85C8-24755D0E979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smtClean="0">
              <a:latin typeface="Tahoma" panose="020B0604030504040204" pitchFamily="34" charset="0"/>
              <a:ea typeface="宋体" panose="02010600030101010101" pitchFamily="2" charset="-122"/>
            </a:endParaRPr>
          </a:p>
        </p:txBody>
      </p:sp>
      <p:sp>
        <p:nvSpPr>
          <p:cNvPr id="50180"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50181" name="Rectangle 3"/>
          <p:cNvSpPr>
            <a:spLocks noGrp="1" noChangeArrowheads="1"/>
          </p:cNvSpPr>
          <p:nvPr>
            <p:ph type="body" idx="1"/>
          </p:nvPr>
        </p:nvSpPr>
        <p:spPr>
          <a:xfrm>
            <a:off x="684213" y="2017713"/>
            <a:ext cx="8459787" cy="4506912"/>
          </a:xfrm>
        </p:spPr>
        <p:txBody>
          <a:bodyPr/>
          <a:lstStyle/>
          <a:p>
            <a:pPr eaLnBrk="1" hangingPunct="1">
              <a:lnSpc>
                <a:spcPct val="90000"/>
              </a:lnSpc>
            </a:pPr>
            <a:r>
              <a:rPr lang="zh-CN" altLang="en-US" smtClean="0">
                <a:latin typeface="华文新魏" panose="02010800040101010101" pitchFamily="2" charset="-122"/>
              </a:rPr>
              <a:t>基本属性</a:t>
            </a:r>
          </a:p>
          <a:p>
            <a:pPr lvl="1" eaLnBrk="1" hangingPunct="1">
              <a:lnSpc>
                <a:spcPct val="90000"/>
              </a:lnSpc>
            </a:pPr>
            <a:r>
              <a:rPr lang="zh-CN" altLang="en-US" smtClean="0">
                <a:latin typeface="华文新魏" panose="02010800040101010101" pitchFamily="2" charset="-122"/>
              </a:rPr>
              <a:t>非线性：</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非线性关系是自然界的普遍特性。大脑的智慧就是一种非线性现象。人工神经元处于激活或抑制两种不同的状态。这种行为在数学上表现为一种非线性。 </a:t>
            </a:r>
          </a:p>
          <a:p>
            <a:pPr lvl="1" eaLnBrk="1" hangingPunct="1">
              <a:lnSpc>
                <a:spcPct val="90000"/>
              </a:lnSpc>
            </a:pPr>
            <a:r>
              <a:rPr lang="zh-CN" altLang="en-US" smtClean="0">
                <a:latin typeface="华文新魏" panose="02010800040101010101" pitchFamily="2" charset="-122"/>
              </a:rPr>
              <a:t>非局域性：</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一个神经网络通常由多个神经元广泛联接而成。一个系统的整体行为不仅取决于单个神经元的特征，而且可能主要由单元之间的相互作用、相互联接所决定。通过单元之间的大量联接模拟大脑的非局域性。联想记忆是非局域性的典型例子。 </a:t>
            </a:r>
          </a:p>
        </p:txBody>
      </p:sp>
    </p:spTree>
    <p:extLst>
      <p:ext uri="{BB962C8B-B14F-4D97-AF65-F5344CB8AC3E}">
        <p14:creationId xmlns:p14="http://schemas.microsoft.com/office/powerpoint/2010/main" val="1817349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923E45-07B5-4B74-B7EB-04E6BE3E9B1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D08D81D-1C78-434F-B694-26E3417FA07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smtClean="0">
              <a:latin typeface="Tahoma" panose="020B0604030504040204" pitchFamily="34" charset="0"/>
              <a:ea typeface="宋体" panose="02010600030101010101" pitchFamily="2" charset="-122"/>
            </a:endParaRPr>
          </a:p>
        </p:txBody>
      </p:sp>
      <p:sp>
        <p:nvSpPr>
          <p:cNvPr id="51204"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en-US" altLang="zh-CN" sz="32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2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51205" name="Rectangle 3"/>
          <p:cNvSpPr>
            <a:spLocks noGrp="1" noChangeArrowheads="1"/>
          </p:cNvSpPr>
          <p:nvPr>
            <p:ph type="body" idx="1"/>
          </p:nvPr>
        </p:nvSpPr>
        <p:spPr>
          <a:xfrm>
            <a:off x="539750" y="2017713"/>
            <a:ext cx="8415338" cy="4364037"/>
          </a:xfrm>
        </p:spPr>
        <p:txBody>
          <a:bodyPr/>
          <a:lstStyle/>
          <a:p>
            <a:pPr lvl="1" eaLnBrk="1" hangingPunct="1">
              <a:lnSpc>
                <a:spcPct val="90000"/>
              </a:lnSpc>
            </a:pPr>
            <a:r>
              <a:rPr lang="zh-CN" altLang="en-US" smtClean="0">
                <a:latin typeface="华文新魏" panose="02010800040101010101" pitchFamily="2" charset="-122"/>
              </a:rPr>
              <a:t>非定常性：</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人工神经网络具有自适应、自组织、自学习能力。神经网络不但处理的信息有各种各样，而且在处理信息的同时，非线性动力系统本身也在不断变化。经常采用迭代过程描写动力系统的演化过程。 </a:t>
            </a:r>
          </a:p>
          <a:p>
            <a:pPr lvl="1" eaLnBrk="1" hangingPunct="1">
              <a:lnSpc>
                <a:spcPct val="90000"/>
              </a:lnSpc>
              <a:spcBef>
                <a:spcPct val="50000"/>
              </a:spcBef>
            </a:pPr>
            <a:r>
              <a:rPr lang="zh-CN" altLang="en-US" smtClean="0">
                <a:latin typeface="华文新魏" panose="02010800040101010101" pitchFamily="2" charset="-122"/>
              </a:rPr>
              <a:t>非凸性：</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一个系统的演化方向，在一定条件下，将取决于某个特定的状态函数，如能量函数，它的极值相应于系统比较稳定的状态。非凸性是指这种函数有多个极值，故系统具有多个较稳定的平衡态，这将导致系统演化的多样性。 </a:t>
            </a:r>
          </a:p>
        </p:txBody>
      </p:sp>
    </p:spTree>
    <p:extLst>
      <p:ext uri="{BB962C8B-B14F-4D97-AF65-F5344CB8AC3E}">
        <p14:creationId xmlns:p14="http://schemas.microsoft.com/office/powerpoint/2010/main" val="394887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DFE80D-79C2-48A7-9318-EEF717A6650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2BF75D-90C4-4CF6-980B-5E86EC9B5F2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smtClean="0">
              <a:latin typeface="Tahoma" panose="020B0604030504040204" pitchFamily="34" charset="0"/>
              <a:ea typeface="宋体" panose="02010600030101010101" pitchFamily="2" charset="-122"/>
            </a:endParaRPr>
          </a:p>
        </p:txBody>
      </p:sp>
      <p:sp>
        <p:nvSpPr>
          <p:cNvPr id="52228"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6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600" dirty="0" smtClean="0">
                <a:latin typeface="华文新魏" panose="02010800040101010101" pitchFamily="2" charset="-122"/>
                <a:ea typeface="华文新魏" panose="02010800040101010101" pitchFamily="2" charset="-122"/>
                <a:sym typeface="Symbol" panose="05050102010706020507" pitchFamily="18" charset="2"/>
              </a:rPr>
              <a:t>的结构</a:t>
            </a:r>
          </a:p>
        </p:txBody>
      </p:sp>
      <p:sp>
        <p:nvSpPr>
          <p:cNvPr id="52229" name="Rectangle 3"/>
          <p:cNvSpPr>
            <a:spLocks noGrp="1" noChangeArrowheads="1"/>
          </p:cNvSpPr>
          <p:nvPr>
            <p:ph type="body" idx="1"/>
          </p:nvPr>
        </p:nvSpPr>
        <p:spPr>
          <a:xfrm>
            <a:off x="251520" y="2017713"/>
            <a:ext cx="8641655" cy="4506912"/>
          </a:xfrm>
        </p:spPr>
        <p:txBody>
          <a:bodyPr/>
          <a:lstStyle/>
          <a:p>
            <a:pPr eaLnBrk="1" hangingPunct="1"/>
            <a:r>
              <a:rPr lang="zh-CN" altLang="en-US" dirty="0" smtClean="0">
                <a:latin typeface="华文新魏" panose="02010800040101010101" pitchFamily="2" charset="-122"/>
              </a:rPr>
              <a:t>评价</a:t>
            </a:r>
          </a:p>
          <a:p>
            <a:pPr lvl="1" eaLnBrk="1" hangingPunct="1">
              <a:spcBef>
                <a:spcPct val="40000"/>
              </a:spcBef>
            </a:pPr>
            <a:r>
              <a:rPr lang="zh-CN" altLang="en-US" dirty="0" smtClean="0">
                <a:latin typeface="华文新魏" panose="02010800040101010101" pitchFamily="2" charset="-122"/>
              </a:rPr>
              <a:t>优点：</a:t>
            </a:r>
          </a:p>
          <a:p>
            <a:pPr lvl="1" eaLnBrk="1" hangingPunct="1">
              <a:buFont typeface="Wingdings" panose="05000000000000000000" pitchFamily="2" charset="2"/>
              <a:buNone/>
            </a:pPr>
            <a:r>
              <a:rPr lang="zh-CN" altLang="en-US" dirty="0" smtClean="0">
                <a:latin typeface="华文新魏" panose="02010800040101010101" pitchFamily="2" charset="-122"/>
              </a:rPr>
              <a:t>	并行性；分布存储；容错性；学习能力 </a:t>
            </a:r>
          </a:p>
          <a:p>
            <a:pPr lvl="1" eaLnBrk="1" hangingPunct="1">
              <a:spcBef>
                <a:spcPct val="40000"/>
              </a:spcBef>
            </a:pPr>
            <a:r>
              <a:rPr lang="zh-CN" altLang="en-US" dirty="0" smtClean="0">
                <a:latin typeface="华文新魏" panose="02010800040101010101" pitchFamily="2" charset="-122"/>
              </a:rPr>
              <a:t>缺点：</a:t>
            </a:r>
          </a:p>
          <a:p>
            <a:pPr lvl="1" eaLnBrk="1" hangingPunct="1">
              <a:buFont typeface="Wingdings" panose="05000000000000000000" pitchFamily="2" charset="2"/>
              <a:buNone/>
            </a:pPr>
            <a:r>
              <a:rPr lang="zh-CN" altLang="en-US" dirty="0" smtClean="0">
                <a:latin typeface="华文新魏" panose="02010800040101010101" pitchFamily="2" charset="-122"/>
              </a:rPr>
              <a:t>	不适合高精度计算；学习问题没有根本解决，慢；目前没有完整的设计方法，经验参数太多。 </a:t>
            </a:r>
          </a:p>
        </p:txBody>
      </p:sp>
    </p:spTree>
    <p:extLst>
      <p:ext uri="{BB962C8B-B14F-4D97-AF65-F5344CB8AC3E}">
        <p14:creationId xmlns:p14="http://schemas.microsoft.com/office/powerpoint/2010/main" val="199782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9DBF8E-BBC6-485B-8C61-9D2FE03BB46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9F4069-8DAE-4B28-A8B1-F3A4FFD33AB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smtClean="0">
              <a:latin typeface="Tahoma" panose="020B0604030504040204" pitchFamily="34" charset="0"/>
              <a:ea typeface="宋体" panose="02010600030101010101" pitchFamily="2" charset="-122"/>
            </a:endParaRPr>
          </a:p>
        </p:txBody>
      </p:sp>
      <p:sp>
        <p:nvSpPr>
          <p:cNvPr id="53252" name="Rectangle 2"/>
          <p:cNvSpPr>
            <a:spLocks noGrp="1" noChangeArrowheads="1"/>
          </p:cNvSpPr>
          <p:nvPr>
            <p:ph type="title"/>
          </p:nvPr>
        </p:nvSpPr>
        <p:spPr>
          <a:xfrm>
            <a:off x="946737" y="682626"/>
            <a:ext cx="7416179" cy="1143000"/>
          </a:xfrm>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32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3200" dirty="0" smtClean="0">
                <a:latin typeface="华文新魏" panose="02010800040101010101" pitchFamily="2" charset="-122"/>
                <a:ea typeface="华文新魏" panose="02010800040101010101" pitchFamily="2" charset="-122"/>
                <a:sym typeface="Symbol" panose="05050102010706020507" pitchFamily="18" charset="2"/>
              </a:rPr>
              <a:t>的功能和特征</a:t>
            </a:r>
          </a:p>
        </p:txBody>
      </p:sp>
      <p:sp>
        <p:nvSpPr>
          <p:cNvPr id="53253" name="Rectangle 3"/>
          <p:cNvSpPr>
            <a:spLocks noGrp="1" noChangeArrowheads="1"/>
          </p:cNvSpPr>
          <p:nvPr>
            <p:ph type="body" idx="1"/>
          </p:nvPr>
        </p:nvSpPr>
        <p:spPr/>
        <p:txBody>
          <a:bodyPr/>
          <a:lstStyle/>
          <a:p>
            <a:pPr eaLnBrk="1" hangingPunct="1"/>
            <a:endParaRPr lang="en-US" altLang="zh-CN" smtClean="0"/>
          </a:p>
          <a:p>
            <a:pPr eaLnBrk="1" hangingPunct="1">
              <a:buFont typeface="Wingdings" panose="05000000000000000000" pitchFamily="2" charset="2"/>
              <a:buNone/>
            </a:pPr>
            <a:r>
              <a:rPr lang="en-US" altLang="zh-CN" b="1" smtClean="0"/>
              <a:t> </a:t>
            </a:r>
            <a:r>
              <a:rPr lang="en-US" altLang="zh-CN" smtClean="0"/>
              <a:t>(1)</a:t>
            </a:r>
            <a:r>
              <a:rPr lang="zh-CN" altLang="en-US" smtClean="0"/>
              <a:t>记忆和存储功能</a:t>
            </a:r>
          </a:p>
          <a:p>
            <a:pPr eaLnBrk="1" hangingPunct="1">
              <a:buFont typeface="Wingdings" panose="05000000000000000000" pitchFamily="2" charset="2"/>
              <a:buNone/>
            </a:pPr>
            <a:r>
              <a:rPr lang="zh-CN" altLang="en-US" smtClean="0"/>
              <a:t> </a:t>
            </a:r>
            <a:r>
              <a:rPr lang="en-US" altLang="zh-CN" smtClean="0"/>
              <a:t>(2)</a:t>
            </a:r>
            <a:r>
              <a:rPr lang="zh-CN" altLang="en-US" smtClean="0"/>
              <a:t>高度并行性</a:t>
            </a:r>
          </a:p>
          <a:p>
            <a:pPr eaLnBrk="1" hangingPunct="1">
              <a:buFont typeface="Wingdings" panose="05000000000000000000" pitchFamily="2" charset="2"/>
              <a:buNone/>
            </a:pPr>
            <a:r>
              <a:rPr lang="zh-CN" altLang="en-US" smtClean="0"/>
              <a:t> </a:t>
            </a:r>
            <a:r>
              <a:rPr lang="en-US" altLang="zh-CN" smtClean="0"/>
              <a:t>(3)</a:t>
            </a:r>
            <a:r>
              <a:rPr lang="zh-CN" altLang="en-US" smtClean="0"/>
              <a:t>分布式功能</a:t>
            </a:r>
          </a:p>
          <a:p>
            <a:pPr eaLnBrk="1" hangingPunct="1">
              <a:buFont typeface="Wingdings" panose="05000000000000000000" pitchFamily="2" charset="2"/>
              <a:buNone/>
            </a:pPr>
            <a:r>
              <a:rPr lang="zh-CN" altLang="en-US" smtClean="0"/>
              <a:t> </a:t>
            </a:r>
            <a:r>
              <a:rPr lang="en-US" altLang="zh-CN" smtClean="0"/>
              <a:t>(4)</a:t>
            </a:r>
            <a:r>
              <a:rPr lang="zh-CN" altLang="en-US" smtClean="0"/>
              <a:t>容错功能</a:t>
            </a:r>
          </a:p>
          <a:p>
            <a:pPr eaLnBrk="1" hangingPunct="1">
              <a:buFont typeface="Wingdings" panose="05000000000000000000" pitchFamily="2" charset="2"/>
              <a:buNone/>
            </a:pPr>
            <a:r>
              <a:rPr lang="zh-CN" altLang="en-US" smtClean="0"/>
              <a:t> </a:t>
            </a:r>
            <a:r>
              <a:rPr lang="en-US" altLang="zh-CN" smtClean="0"/>
              <a:t>(5)</a:t>
            </a:r>
            <a:r>
              <a:rPr lang="zh-CN" altLang="en-US" smtClean="0"/>
              <a:t>联想功能</a:t>
            </a:r>
          </a:p>
          <a:p>
            <a:pPr eaLnBrk="1" hangingPunct="1">
              <a:buFont typeface="Wingdings" panose="05000000000000000000" pitchFamily="2" charset="2"/>
              <a:buNone/>
            </a:pPr>
            <a:r>
              <a:rPr lang="zh-CN" altLang="en-US" smtClean="0"/>
              <a:t> </a:t>
            </a:r>
            <a:r>
              <a:rPr lang="en-US" altLang="zh-CN" smtClean="0"/>
              <a:t>(6)</a:t>
            </a:r>
            <a:r>
              <a:rPr lang="zh-CN" altLang="en-US" smtClean="0"/>
              <a:t>自组织和自学习功能</a:t>
            </a:r>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1329888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3B67F8-24E9-49C3-9600-280B2B6DAAB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C0805E-C6E7-4FFC-8598-48A7D5DFC0F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smtClean="0">
              <a:latin typeface="Tahoma" panose="020B0604030504040204" pitchFamily="34" charset="0"/>
              <a:ea typeface="宋体" panose="02010600030101010101" pitchFamily="2" charset="-122"/>
            </a:endParaRPr>
          </a:p>
        </p:txBody>
      </p:sp>
      <p:sp>
        <p:nvSpPr>
          <p:cNvPr id="54276" name="Rectangle 2"/>
          <p:cNvSpPr>
            <a:spLocks noGrp="1" noChangeArrowheads="1"/>
          </p:cNvSpPr>
          <p:nvPr>
            <p:ph type="title"/>
          </p:nvPr>
        </p:nvSpPr>
        <p:spPr>
          <a:xfrm>
            <a:off x="960438" y="666750"/>
            <a:ext cx="8010525" cy="1143000"/>
          </a:xfrm>
        </p:spPr>
        <p:txBody>
          <a:bodyPr/>
          <a:lstStyle/>
          <a:p>
            <a:pPr eaLnBrk="1" hangingPunct="1"/>
            <a:r>
              <a:rPr lang="en-US" altLang="zh-CN" dirty="0" smtClean="0"/>
              <a:t>5.2 </a:t>
            </a:r>
            <a:r>
              <a:rPr lang="zh-CN" altLang="en-US" dirty="0" smtClean="0"/>
              <a:t>神经计算</a:t>
            </a:r>
            <a:r>
              <a:rPr lang="zh-CN" altLang="en-US" dirty="0" smtClean="0">
                <a:sym typeface="Symbol" panose="05050102010706020507" pitchFamily="18" charset="2"/>
              </a:rPr>
              <a:t></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ANN</a:t>
            </a:r>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的功能和特征</a:t>
            </a:r>
          </a:p>
        </p:txBody>
      </p:sp>
      <p:sp>
        <p:nvSpPr>
          <p:cNvPr id="54277" name="Rectangle 3"/>
          <p:cNvSpPr>
            <a:spLocks noGrp="1" noChangeArrowheads="1"/>
          </p:cNvSpPr>
          <p:nvPr>
            <p:ph type="body" idx="1"/>
          </p:nvPr>
        </p:nvSpPr>
        <p:spPr>
          <a:xfrm>
            <a:off x="611188" y="2017713"/>
            <a:ext cx="8343900" cy="1716087"/>
          </a:xfrm>
        </p:spPr>
        <p:txBody>
          <a:bodyPr/>
          <a:lstStyle/>
          <a:p>
            <a:pPr eaLnBrk="1" hangingPunct="1"/>
            <a:r>
              <a:rPr lang="zh-CN" altLang="en-US" smtClean="0">
                <a:solidFill>
                  <a:srgbClr val="000000"/>
                </a:solidFill>
              </a:rPr>
              <a:t>模拟神经网络是由模拟神经元组成，可把</a:t>
            </a:r>
            <a:r>
              <a:rPr lang="en-US" altLang="zh-CN" smtClean="0">
                <a:solidFill>
                  <a:srgbClr val="000000"/>
                </a:solidFill>
              </a:rPr>
              <a:t>ANN</a:t>
            </a:r>
            <a:r>
              <a:rPr lang="zh-CN" altLang="en-US" smtClean="0">
                <a:solidFill>
                  <a:srgbClr val="000000"/>
                </a:solidFill>
              </a:rPr>
              <a:t>看成是以处理单元</a:t>
            </a:r>
            <a:r>
              <a:rPr lang="en-US" altLang="zh-CN" smtClean="0">
                <a:solidFill>
                  <a:srgbClr val="000000"/>
                </a:solidFill>
              </a:rPr>
              <a:t>PE</a:t>
            </a:r>
            <a:r>
              <a:rPr lang="zh-CN" altLang="en-US" smtClean="0">
                <a:solidFill>
                  <a:srgbClr val="000000"/>
                </a:solidFill>
              </a:rPr>
              <a:t>（</a:t>
            </a:r>
            <a:r>
              <a:rPr lang="en-US" altLang="zh-CN" smtClean="0">
                <a:solidFill>
                  <a:srgbClr val="000000"/>
                </a:solidFill>
              </a:rPr>
              <a:t>processing element</a:t>
            </a:r>
            <a:r>
              <a:rPr lang="zh-CN" altLang="en-US" smtClean="0">
                <a:solidFill>
                  <a:srgbClr val="000000"/>
                </a:solidFill>
              </a:rPr>
              <a:t>）为节点，用加权有向弧（链）相互连接而成的有向图。</a:t>
            </a:r>
            <a:r>
              <a:rPr lang="zh-CN" altLang="en-US" smtClean="0"/>
              <a:t> </a:t>
            </a:r>
          </a:p>
          <a:p>
            <a:pPr eaLnBrk="1" hangingPunct="1"/>
            <a:endParaRPr lang="en-US" altLang="zh-CN" smtClean="0"/>
          </a:p>
        </p:txBody>
      </p:sp>
      <p:sp>
        <p:nvSpPr>
          <p:cNvPr id="54278" name="Oval 4"/>
          <p:cNvSpPr>
            <a:spLocks noChangeArrowheads="1"/>
          </p:cNvSpPr>
          <p:nvPr/>
        </p:nvSpPr>
        <p:spPr bwMode="auto">
          <a:xfrm>
            <a:off x="3995738" y="4437063"/>
            <a:ext cx="1368425" cy="129698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54279" name="Line 5"/>
          <p:cNvSpPr>
            <a:spLocks noChangeShapeType="1"/>
          </p:cNvSpPr>
          <p:nvPr/>
        </p:nvSpPr>
        <p:spPr bwMode="auto">
          <a:xfrm>
            <a:off x="4641850" y="4437063"/>
            <a:ext cx="0" cy="1296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0" name="Line 6"/>
          <p:cNvSpPr>
            <a:spLocks noChangeShapeType="1"/>
          </p:cNvSpPr>
          <p:nvPr/>
        </p:nvSpPr>
        <p:spPr bwMode="auto">
          <a:xfrm>
            <a:off x="5364163" y="5084763"/>
            <a:ext cx="863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1" name="Line 7"/>
          <p:cNvSpPr>
            <a:spLocks noChangeShapeType="1"/>
          </p:cNvSpPr>
          <p:nvPr/>
        </p:nvSpPr>
        <p:spPr bwMode="auto">
          <a:xfrm>
            <a:off x="4067175" y="4005263"/>
            <a:ext cx="288925"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2" name="Line 8"/>
          <p:cNvSpPr>
            <a:spLocks noChangeShapeType="1"/>
          </p:cNvSpPr>
          <p:nvPr/>
        </p:nvSpPr>
        <p:spPr bwMode="auto">
          <a:xfrm>
            <a:off x="3276600" y="4292600"/>
            <a:ext cx="863600" cy="43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3" name="Line 9"/>
          <p:cNvSpPr>
            <a:spLocks noChangeShapeType="1"/>
          </p:cNvSpPr>
          <p:nvPr/>
        </p:nvSpPr>
        <p:spPr bwMode="auto">
          <a:xfrm>
            <a:off x="3124200" y="5105400"/>
            <a:ext cx="942975" cy="174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4" name="Line 10"/>
          <p:cNvSpPr>
            <a:spLocks noChangeShapeType="1"/>
          </p:cNvSpPr>
          <p:nvPr/>
        </p:nvSpPr>
        <p:spPr bwMode="auto">
          <a:xfrm flipV="1">
            <a:off x="3492500" y="5516563"/>
            <a:ext cx="647700" cy="4333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5" name="Text Box 11"/>
          <p:cNvSpPr txBox="1">
            <a:spLocks noChangeArrowheads="1"/>
          </p:cNvSpPr>
          <p:nvPr/>
        </p:nvSpPr>
        <p:spPr bwMode="auto">
          <a:xfrm>
            <a:off x="4211638" y="4941888"/>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a:t>
            </a:r>
          </a:p>
        </p:txBody>
      </p:sp>
      <p:sp>
        <p:nvSpPr>
          <p:cNvPr id="54286" name="Text Box 12"/>
          <p:cNvSpPr txBox="1">
            <a:spLocks noChangeArrowheads="1"/>
          </p:cNvSpPr>
          <p:nvPr/>
        </p:nvSpPr>
        <p:spPr bwMode="auto">
          <a:xfrm>
            <a:off x="4643438" y="49418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sym typeface="Symbol" panose="05050102010706020507" pitchFamily="18" charset="2"/>
              </a:rPr>
              <a:t>f( )</a:t>
            </a:r>
          </a:p>
        </p:txBody>
      </p:sp>
      <p:sp>
        <p:nvSpPr>
          <p:cNvPr id="54287" name="Text Box 13"/>
          <p:cNvSpPr txBox="1">
            <a:spLocks noChangeArrowheads="1"/>
          </p:cNvSpPr>
          <p:nvPr/>
        </p:nvSpPr>
        <p:spPr bwMode="auto">
          <a:xfrm>
            <a:off x="3851275" y="3644900"/>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a:t>
            </a:r>
          </a:p>
        </p:txBody>
      </p:sp>
      <p:sp>
        <p:nvSpPr>
          <p:cNvPr id="54288" name="Text Box 14"/>
          <p:cNvSpPr txBox="1">
            <a:spLocks noChangeArrowheads="1"/>
          </p:cNvSpPr>
          <p:nvPr/>
        </p:nvSpPr>
        <p:spPr bwMode="auto">
          <a:xfrm>
            <a:off x="4211638" y="4005263"/>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a:t>
            </a:r>
          </a:p>
        </p:txBody>
      </p:sp>
      <p:sp>
        <p:nvSpPr>
          <p:cNvPr id="54289" name="Text Box 15"/>
          <p:cNvSpPr txBox="1">
            <a:spLocks noChangeArrowheads="1"/>
          </p:cNvSpPr>
          <p:nvPr/>
        </p:nvSpPr>
        <p:spPr bwMode="auto">
          <a:xfrm>
            <a:off x="2743200" y="3886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r>
              <a:rPr lang="en-US" altLang="zh-CN" sz="2000" baseline="-25000">
                <a:latin typeface="Tahoma" panose="020B0604030504040204" pitchFamily="34" charset="0"/>
                <a:ea typeface="宋体" panose="02010600030101010101" pitchFamily="2" charset="-122"/>
              </a:rPr>
              <a:t>1</a:t>
            </a:r>
          </a:p>
        </p:txBody>
      </p:sp>
      <p:sp>
        <p:nvSpPr>
          <p:cNvPr id="54290" name="Text Box 16"/>
          <p:cNvSpPr txBox="1">
            <a:spLocks noChangeArrowheads="1"/>
          </p:cNvSpPr>
          <p:nvPr/>
        </p:nvSpPr>
        <p:spPr bwMode="auto">
          <a:xfrm>
            <a:off x="2667000" y="48006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r>
              <a:rPr lang="en-US" altLang="zh-CN" sz="2000" baseline="-25000">
                <a:latin typeface="Tahoma" panose="020B0604030504040204" pitchFamily="34" charset="0"/>
                <a:ea typeface="宋体" panose="02010600030101010101" pitchFamily="2" charset="-122"/>
              </a:rPr>
              <a:t>2</a:t>
            </a:r>
          </a:p>
        </p:txBody>
      </p:sp>
      <p:sp>
        <p:nvSpPr>
          <p:cNvPr id="54291" name="Text Box 17"/>
          <p:cNvSpPr txBox="1">
            <a:spLocks noChangeArrowheads="1"/>
          </p:cNvSpPr>
          <p:nvPr/>
        </p:nvSpPr>
        <p:spPr bwMode="auto">
          <a:xfrm>
            <a:off x="3048000" y="58674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r>
              <a:rPr lang="en-US" altLang="zh-CN" sz="2000" baseline="-25000">
                <a:latin typeface="Tahoma" panose="020B0604030504040204" pitchFamily="34" charset="0"/>
                <a:ea typeface="宋体" panose="02010600030101010101" pitchFamily="2" charset="-122"/>
              </a:rPr>
              <a:t>n</a:t>
            </a:r>
          </a:p>
        </p:txBody>
      </p:sp>
      <p:sp>
        <p:nvSpPr>
          <p:cNvPr id="54292" name="Text Box 18"/>
          <p:cNvSpPr txBox="1">
            <a:spLocks noChangeArrowheads="1"/>
          </p:cNvSpPr>
          <p:nvPr/>
        </p:nvSpPr>
        <p:spPr bwMode="auto">
          <a:xfrm>
            <a:off x="3419475" y="40767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a:t>
            </a:r>
            <a:r>
              <a:rPr lang="en-US" altLang="zh-CN" sz="2000" baseline="-25000">
                <a:latin typeface="Tahoma" panose="020B0604030504040204" pitchFamily="34" charset="0"/>
                <a:ea typeface="宋体" panose="02010600030101010101" pitchFamily="2" charset="-122"/>
              </a:rPr>
              <a:t>1</a:t>
            </a:r>
          </a:p>
        </p:txBody>
      </p:sp>
      <p:sp>
        <p:nvSpPr>
          <p:cNvPr id="54293" name="Text Box 19"/>
          <p:cNvSpPr txBox="1">
            <a:spLocks noChangeArrowheads="1"/>
          </p:cNvSpPr>
          <p:nvPr/>
        </p:nvSpPr>
        <p:spPr bwMode="auto">
          <a:xfrm>
            <a:off x="3708400" y="56610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a:t>
            </a:r>
            <a:r>
              <a:rPr lang="en-US" altLang="zh-CN" sz="2000" baseline="-25000">
                <a:latin typeface="Tahoma" panose="020B0604030504040204" pitchFamily="34" charset="0"/>
                <a:ea typeface="宋体" panose="02010600030101010101" pitchFamily="2" charset="-122"/>
              </a:rPr>
              <a:t>n</a:t>
            </a:r>
          </a:p>
        </p:txBody>
      </p:sp>
      <p:sp>
        <p:nvSpPr>
          <p:cNvPr id="54294" name="Text Box 20"/>
          <p:cNvSpPr txBox="1">
            <a:spLocks noChangeArrowheads="1"/>
          </p:cNvSpPr>
          <p:nvPr/>
        </p:nvSpPr>
        <p:spPr bwMode="auto">
          <a:xfrm>
            <a:off x="3203575" y="47244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a:t>
            </a:r>
            <a:r>
              <a:rPr lang="en-US" altLang="zh-CN" sz="2000" baseline="-25000">
                <a:latin typeface="Tahoma" panose="020B0604030504040204" pitchFamily="34" charset="0"/>
                <a:ea typeface="宋体" panose="02010600030101010101" pitchFamily="2" charset="-122"/>
              </a:rPr>
              <a:t>2</a:t>
            </a:r>
          </a:p>
        </p:txBody>
      </p:sp>
      <p:sp>
        <p:nvSpPr>
          <p:cNvPr id="54295" name="Text Box 21"/>
          <p:cNvSpPr txBox="1">
            <a:spLocks noChangeArrowheads="1"/>
          </p:cNvSpPr>
          <p:nvPr/>
        </p:nvSpPr>
        <p:spPr bwMode="auto">
          <a:xfrm>
            <a:off x="6300788" y="49418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y</a:t>
            </a:r>
          </a:p>
        </p:txBody>
      </p:sp>
    </p:spTree>
    <p:extLst>
      <p:ext uri="{BB962C8B-B14F-4D97-AF65-F5344CB8AC3E}">
        <p14:creationId xmlns:p14="http://schemas.microsoft.com/office/powerpoint/2010/main" val="2026153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F97063-7D0A-4FD6-A7FE-CED451F2D15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229F27-6EC4-4C1F-87AC-CECAEF0A83F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smtClean="0">
              <a:latin typeface="Tahoma" panose="020B0604030504040204" pitchFamily="34" charset="0"/>
              <a:ea typeface="宋体" panose="02010600030101010101" pitchFamily="2" charset="-122"/>
            </a:endParaRPr>
          </a:p>
        </p:txBody>
      </p:sp>
      <p:sp>
        <p:nvSpPr>
          <p:cNvPr id="55300"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ANN</a:t>
            </a:r>
            <a:r>
              <a:rPr lang="zh-CN" altLang="en-US" sz="2800" dirty="0" smtClean="0">
                <a:latin typeface="华文新魏" panose="02010800040101010101" pitchFamily="2" charset="-122"/>
                <a:ea typeface="华文新魏" panose="02010800040101010101" pitchFamily="2" charset="-122"/>
              </a:rPr>
              <a:t>的数学描述</a:t>
            </a:r>
          </a:p>
        </p:txBody>
      </p:sp>
      <p:sp>
        <p:nvSpPr>
          <p:cNvPr id="55301" name="Rectangle 3"/>
          <p:cNvSpPr>
            <a:spLocks noGrp="1" noChangeArrowheads="1"/>
          </p:cNvSpPr>
          <p:nvPr>
            <p:ph type="body" idx="1"/>
          </p:nvPr>
        </p:nvSpPr>
        <p:spPr>
          <a:xfrm>
            <a:off x="684213" y="2017713"/>
            <a:ext cx="8270875" cy="4306887"/>
          </a:xfrm>
        </p:spPr>
        <p:txBody>
          <a:bodyPr/>
          <a:lstStyle/>
          <a:p>
            <a:pPr eaLnBrk="1" hangingPunct="1">
              <a:lnSpc>
                <a:spcPct val="90000"/>
              </a:lnSpc>
            </a:pPr>
            <a:r>
              <a:rPr lang="en-US" altLang="zh-CN" sz="2400" smtClean="0">
                <a:latin typeface="华文新魏" panose="02010800040101010101" pitchFamily="2" charset="-122"/>
              </a:rPr>
              <a:t> x1,x2,...,xn</a:t>
            </a:r>
            <a:r>
              <a:rPr lang="zh-CN" altLang="en-US" sz="2400" smtClean="0">
                <a:latin typeface="华文新魏" panose="02010800040101010101" pitchFamily="2" charset="-122"/>
              </a:rPr>
              <a:t>表示某一神经元的</a:t>
            </a:r>
            <a:r>
              <a:rPr lang="en-US" altLang="zh-CN" sz="2400" smtClean="0">
                <a:latin typeface="华文新魏" panose="02010800040101010101" pitchFamily="2" charset="-122"/>
              </a:rPr>
              <a:t>n</a:t>
            </a:r>
            <a:r>
              <a:rPr lang="zh-CN" altLang="en-US" sz="2400" smtClean="0">
                <a:latin typeface="华文新魏" panose="02010800040101010101" pitchFamily="2" charset="-122"/>
              </a:rPr>
              <a:t>个输入；</a:t>
            </a:r>
            <a:r>
              <a:rPr lang="en-US" altLang="zh-CN" sz="2400" smtClean="0">
                <a:latin typeface="华文新魏" panose="02010800040101010101" pitchFamily="2" charset="-122"/>
              </a:rPr>
              <a:t>wi</a:t>
            </a:r>
            <a:r>
              <a:rPr lang="zh-CN" altLang="en-US" sz="2400" smtClean="0">
                <a:latin typeface="华文新魏" panose="02010800040101010101" pitchFamily="2" charset="-122"/>
              </a:rPr>
              <a:t>表示第</a:t>
            </a:r>
            <a:r>
              <a:rPr lang="en-US" altLang="zh-CN" sz="2400" smtClean="0">
                <a:latin typeface="华文新魏" panose="02010800040101010101" pitchFamily="2" charset="-122"/>
              </a:rPr>
              <a:t>i</a:t>
            </a:r>
            <a:r>
              <a:rPr lang="zh-CN" altLang="en-US" sz="2400" smtClean="0">
                <a:latin typeface="华文新魏" panose="02010800040101010101" pitchFamily="2" charset="-122"/>
              </a:rPr>
              <a:t>个输入的连接强度，称为连接权值；</a:t>
            </a:r>
            <a:r>
              <a:rPr lang="en-US" altLang="zh-CN" sz="2400" smtClean="0">
                <a:latin typeface="华文新魏" panose="02010800040101010101" pitchFamily="2" charset="-122"/>
              </a:rPr>
              <a:t>θ</a:t>
            </a:r>
            <a:r>
              <a:rPr lang="zh-CN" altLang="en-US" sz="2400" smtClean="0">
                <a:latin typeface="华文新魏" panose="02010800040101010101" pitchFamily="2" charset="-122"/>
              </a:rPr>
              <a:t>为神经元的阈值；</a:t>
            </a:r>
            <a:r>
              <a:rPr lang="en-US" altLang="zh-CN" sz="2400" smtClean="0">
                <a:latin typeface="华文新魏" panose="02010800040101010101" pitchFamily="2" charset="-122"/>
              </a:rPr>
              <a:t>y</a:t>
            </a:r>
            <a:r>
              <a:rPr lang="zh-CN" altLang="en-US" sz="2400" smtClean="0">
                <a:latin typeface="华文新魏" panose="02010800040101010101" pitchFamily="2" charset="-122"/>
              </a:rPr>
              <a:t>为神经元的输出</a:t>
            </a:r>
            <a:r>
              <a:rPr lang="en-US" altLang="zh-CN" sz="2400" smtClean="0">
                <a:latin typeface="华文新魏" panose="02010800040101010101" pitchFamily="2" charset="-122"/>
              </a:rPr>
              <a:t>(</a:t>
            </a:r>
            <a:r>
              <a:rPr lang="zh-CN" altLang="en-US" sz="2400" smtClean="0">
                <a:latin typeface="华文新魏" panose="02010800040101010101" pitchFamily="2" charset="-122"/>
              </a:rPr>
              <a:t>轴突</a:t>
            </a:r>
            <a:r>
              <a:rPr lang="en-US" altLang="zh-CN" sz="2400" smtClean="0">
                <a:latin typeface="华文新魏" panose="02010800040101010101" pitchFamily="2" charset="-122"/>
              </a:rPr>
              <a:t>)</a:t>
            </a:r>
            <a:r>
              <a:rPr lang="zh-CN" altLang="en-US" sz="2400" smtClean="0">
                <a:latin typeface="华文新魏" panose="02010800040101010101" pitchFamily="2" charset="-122"/>
              </a:rPr>
              <a:t>。可见，人工神经元是一个具有多输入，单输出的非线性器件。它的输入为</a:t>
            </a:r>
            <a:r>
              <a:rPr lang="en-US" altLang="zh-CN" sz="2400" smtClean="0">
                <a:latin typeface="华文新魏" panose="02010800040101010101" pitchFamily="2" charset="-122"/>
              </a:rPr>
              <a:t>:</a:t>
            </a:r>
            <a:r>
              <a:rPr lang="zh-CN" altLang="en-US" sz="2400" smtClean="0">
                <a:latin typeface="华文新魏" panose="02010800040101010101" pitchFamily="2" charset="-122"/>
              </a:rPr>
              <a:t> </a:t>
            </a: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      </a:t>
            </a:r>
          </a:p>
          <a:p>
            <a:pPr eaLnBrk="1" hangingPunct="1">
              <a:lnSpc>
                <a:spcPct val="90000"/>
              </a:lnSpc>
              <a:buFont typeface="Wingdings" panose="05000000000000000000" pitchFamily="2" charset="2"/>
              <a:buNone/>
            </a:pPr>
            <a:endParaRPr lang="zh-CN" altLang="en-US" sz="2400" smtClean="0">
              <a:latin typeface="华文新魏" panose="02010800040101010101" pitchFamily="2" charset="-122"/>
            </a:endParaRP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输出为</a:t>
            </a:r>
            <a:r>
              <a:rPr lang="en-US" altLang="zh-CN" sz="2400" smtClean="0">
                <a:latin typeface="华文新魏" panose="02010800040101010101" pitchFamily="2" charset="-122"/>
              </a:rPr>
              <a:t>:</a:t>
            </a:r>
            <a:endParaRPr lang="zh-CN" altLang="en-US" sz="2400" smtClean="0">
              <a:latin typeface="华文新魏" panose="02010800040101010101" pitchFamily="2" charset="-122"/>
            </a:endParaRP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 </a:t>
            </a:r>
          </a:p>
          <a:p>
            <a:pPr eaLnBrk="1" hangingPunct="1">
              <a:lnSpc>
                <a:spcPct val="90000"/>
              </a:lnSpc>
              <a:buFont typeface="Wingdings" panose="05000000000000000000" pitchFamily="2" charset="2"/>
              <a:buNone/>
            </a:pPr>
            <a:endParaRPr lang="zh-CN" altLang="en-US" sz="2400" smtClean="0">
              <a:latin typeface="华文新魏" panose="02010800040101010101" pitchFamily="2" charset="-122"/>
            </a:endParaRPr>
          </a:p>
          <a:p>
            <a:pPr eaLnBrk="1" hangingPunct="1">
              <a:lnSpc>
                <a:spcPct val="90000"/>
              </a:lnSpc>
              <a:buFont typeface="Wingdings" panose="05000000000000000000" pitchFamily="2" charset="2"/>
              <a:buNone/>
            </a:pPr>
            <a:r>
              <a:rPr lang="en-US" altLang="zh-CN" sz="2400" i="1" smtClean="0">
                <a:latin typeface="华文新魏" panose="02010800040101010101" pitchFamily="2" charset="-122"/>
              </a:rPr>
              <a:t> </a:t>
            </a:r>
            <a:r>
              <a:rPr lang="en-US" altLang="zh-CN" sz="2400" i="1" smtClean="0"/>
              <a:t>f</a:t>
            </a:r>
            <a:r>
              <a:rPr lang="en-US" altLang="zh-CN" sz="2400" i="1" smtClean="0">
                <a:ea typeface="PMingLiU-ExtB" panose="02020500000000000000" pitchFamily="18" charset="-120"/>
              </a:rPr>
              <a:t> </a:t>
            </a:r>
            <a:r>
              <a:rPr lang="zh-CN" altLang="en-US" sz="2400" smtClean="0">
                <a:latin typeface="华文新魏" panose="02010800040101010101" pitchFamily="2" charset="-122"/>
              </a:rPr>
              <a:t>为神经元功能函数或作用函数。</a:t>
            </a:r>
          </a:p>
        </p:txBody>
      </p:sp>
      <p:graphicFrame>
        <p:nvGraphicFramePr>
          <p:cNvPr id="55302" name="Object 4"/>
          <p:cNvGraphicFramePr>
            <a:graphicFrameLocks noChangeAspect="1"/>
          </p:cNvGraphicFramePr>
          <p:nvPr/>
        </p:nvGraphicFramePr>
        <p:xfrm>
          <a:off x="2697163" y="3429000"/>
          <a:ext cx="2517775" cy="936625"/>
        </p:xfrm>
        <a:graphic>
          <a:graphicData uri="http://schemas.openxmlformats.org/presentationml/2006/ole">
            <mc:AlternateContent xmlns:mc="http://schemas.openxmlformats.org/markup-compatibility/2006">
              <mc:Choice xmlns:v="urn:schemas-microsoft-com:vml" Requires="v">
                <p:oleObj spid="_x0000_s138286" name="公式" r:id="rId6" imgW="710891" imgH="431613" progId="Equation.3">
                  <p:embed/>
                </p:oleObj>
              </mc:Choice>
              <mc:Fallback>
                <p:oleObj name="公式" r:id="rId6" imgW="710891" imgH="431613" progId="Equation.3">
                  <p:embed/>
                  <p:pic>
                    <p:nvPicPr>
                      <p:cNvPr id="5530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7163" y="3429000"/>
                        <a:ext cx="25177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对象 1"/>
          <p:cNvGraphicFramePr>
            <a:graphicFrameLocks noChangeAspect="1"/>
          </p:cNvGraphicFramePr>
          <p:nvPr/>
        </p:nvGraphicFramePr>
        <p:xfrm>
          <a:off x="2435225" y="4622800"/>
          <a:ext cx="3033713" cy="533400"/>
        </p:xfrm>
        <a:graphic>
          <a:graphicData uri="http://schemas.openxmlformats.org/presentationml/2006/ole">
            <mc:AlternateContent xmlns:mc="http://schemas.openxmlformats.org/markup-compatibility/2006">
              <mc:Choice xmlns:v="urn:schemas-microsoft-com:vml" Requires="v">
                <p:oleObj spid="_x0000_s138287" name="公式" r:id="rId8" imgW="1155700" imgH="203200" progId="Equation.3">
                  <p:embed/>
                </p:oleObj>
              </mc:Choice>
              <mc:Fallback>
                <p:oleObj name="公式" r:id="rId8" imgW="1155700" imgH="203200" progId="Equation.3">
                  <p:embed/>
                  <p:pic>
                    <p:nvPicPr>
                      <p:cNvPr id="55303"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5225" y="4622800"/>
                        <a:ext cx="3033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1417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人工神经元模型的三个要素</a:t>
            </a:r>
          </a:p>
        </p:txBody>
      </p:sp>
      <p:sp>
        <p:nvSpPr>
          <p:cNvPr id="56323" name="内容占位符 2"/>
          <p:cNvSpPr>
            <a:spLocks noGrp="1"/>
          </p:cNvSpPr>
          <p:nvPr>
            <p:ph idx="1"/>
          </p:nvPr>
        </p:nvSpPr>
        <p:spPr>
          <a:xfrm>
            <a:off x="684213" y="2017713"/>
            <a:ext cx="8270875" cy="4114800"/>
          </a:xfrm>
        </p:spPr>
        <p:txBody>
          <a:bodyPr/>
          <a:lstStyle/>
          <a:p>
            <a:r>
              <a:rPr lang="zh-CN" altLang="en-US" smtClean="0"/>
              <a:t>连接权：对应与生物神经元的突触，各个神经元之间的连接强度由连接权的权值表示，正值表示激活，负值表示抑制。</a:t>
            </a:r>
            <a:endParaRPr lang="en-US" altLang="zh-CN" smtClean="0"/>
          </a:p>
          <a:p>
            <a:r>
              <a:rPr lang="zh-CN" altLang="en-US" smtClean="0"/>
              <a:t>求和单元：用于求取各输入信号的加权和</a:t>
            </a:r>
            <a:r>
              <a:rPr lang="en-US" altLang="zh-CN" smtClean="0"/>
              <a:t>(</a:t>
            </a:r>
            <a:r>
              <a:rPr lang="zh-CN" altLang="en-US" smtClean="0"/>
              <a:t>线性组合</a:t>
            </a:r>
            <a:r>
              <a:rPr lang="en-US" altLang="zh-CN" smtClean="0"/>
              <a:t>)</a:t>
            </a:r>
            <a:r>
              <a:rPr lang="zh-CN" altLang="en-US" smtClean="0"/>
              <a:t>。</a:t>
            </a:r>
            <a:endParaRPr lang="en-US" altLang="zh-CN" smtClean="0"/>
          </a:p>
          <a:p>
            <a:r>
              <a:rPr lang="zh-CN" altLang="en-US" smtClean="0"/>
              <a:t>激活函数：起非线性映射作用，将神经元的输出幅度限制在一定范围内，</a:t>
            </a:r>
            <a:r>
              <a:rPr lang="en-US" altLang="zh-CN" smtClean="0"/>
              <a:t>(0,1),(-1,1)</a:t>
            </a:r>
            <a:r>
              <a:rPr lang="zh-CN" altLang="en-US" smtClean="0"/>
              <a:t>之间。</a:t>
            </a:r>
          </a:p>
        </p:txBody>
      </p:sp>
      <p:sp>
        <p:nvSpPr>
          <p:cNvPr id="563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06C49D-8E61-44BF-892C-B6DF163A3D1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63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06B634-1E63-4DA8-A0F9-26C9FAF59DC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smtClean="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21395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E60DE4-338D-4570-9DD4-7AEE2EAD7E4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5E25D6-5F43-4C0E-8E0B-07484A7D2C2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smtClean="0">
              <a:latin typeface="Tahoma" panose="020B0604030504040204" pitchFamily="34" charset="0"/>
              <a:ea typeface="宋体" panose="02010600030101010101" pitchFamily="2" charset="-122"/>
            </a:endParaRPr>
          </a:p>
        </p:txBody>
      </p:sp>
      <p:sp>
        <p:nvSpPr>
          <p:cNvPr id="57348" name="Rectangle 2"/>
          <p:cNvSpPr>
            <a:spLocks noGrp="1" noChangeArrowheads="1"/>
          </p:cNvSpPr>
          <p:nvPr>
            <p:ph type="title"/>
          </p:nvPr>
        </p:nvSpPr>
        <p:spPr>
          <a:xfrm>
            <a:off x="931863" y="647700"/>
            <a:ext cx="8259762" cy="1143000"/>
          </a:xfrm>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400" dirty="0" smtClean="0">
                <a:latin typeface="华文新魏" panose="02010800040101010101" pitchFamily="2" charset="-122"/>
                <a:ea typeface="华文新魏" panose="02010800040101010101" pitchFamily="2" charset="-122"/>
              </a:rPr>
              <a:t>ANN</a:t>
            </a:r>
            <a:r>
              <a:rPr lang="zh-CN" altLang="en-US" sz="2400" dirty="0" smtClean="0">
                <a:latin typeface="华文新魏" panose="02010800040101010101" pitchFamily="2" charset="-122"/>
                <a:ea typeface="华文新魏" panose="02010800040101010101" pitchFamily="2" charset="-122"/>
              </a:rPr>
              <a:t>常见输入输出特性</a:t>
            </a:r>
          </a:p>
        </p:txBody>
      </p:sp>
      <p:sp>
        <p:nvSpPr>
          <p:cNvPr id="57349" name="Rectangle 3"/>
          <p:cNvSpPr>
            <a:spLocks noGrp="1" noChangeArrowheads="1"/>
          </p:cNvSpPr>
          <p:nvPr>
            <p:ph type="body" idx="1"/>
          </p:nvPr>
        </p:nvSpPr>
        <p:spPr>
          <a:xfrm>
            <a:off x="914400" y="2017713"/>
            <a:ext cx="8040688" cy="4435475"/>
          </a:xfrm>
        </p:spPr>
        <p:txBody>
          <a:bodyPr/>
          <a:lstStyle/>
          <a:p>
            <a:pPr eaLnBrk="1" hangingPunct="1"/>
            <a:r>
              <a:rPr lang="zh-CN" altLang="en-US" smtClean="0"/>
              <a:t>阈值型</a:t>
            </a:r>
            <a:r>
              <a:rPr lang="en-US" altLang="zh-CN" smtClean="0"/>
              <a:t>(Threshold)</a:t>
            </a:r>
          </a:p>
          <a:p>
            <a:pPr eaLnBrk="1" hangingPunct="1">
              <a:buFont typeface="Wingdings" panose="05000000000000000000" pitchFamily="2" charset="2"/>
              <a:buNone/>
            </a:pPr>
            <a:r>
              <a:rPr lang="en-US" altLang="zh-CN" smtClean="0"/>
              <a:t>   </a:t>
            </a:r>
            <a:r>
              <a:rPr lang="zh-CN" altLang="en-US" smtClean="0"/>
              <a:t>神经元没有内部状态，激活函数为一阶跃函数。如图</a:t>
            </a:r>
            <a:r>
              <a:rPr lang="en-US" altLang="zh-CN" smtClean="0"/>
              <a:t>(a)</a:t>
            </a:r>
            <a:r>
              <a:rPr lang="zh-CN" altLang="en-US" smtClean="0"/>
              <a:t>所示。</a:t>
            </a:r>
          </a:p>
          <a:p>
            <a:pPr eaLnBrk="1" hangingPunct="1">
              <a:buFont typeface="Wingdings" panose="05000000000000000000" pitchFamily="2" charset="2"/>
              <a:buNone/>
            </a:pPr>
            <a:r>
              <a:rPr lang="zh-CN" altLang="en-US" smtClean="0"/>
              <a:t>     </a:t>
            </a:r>
          </a:p>
        </p:txBody>
      </p:sp>
      <p:sp>
        <p:nvSpPr>
          <p:cNvPr id="57350"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57351" name="TextBox 14"/>
          <p:cNvSpPr txBox="1">
            <a:spLocks noChangeArrowheads="1"/>
          </p:cNvSpPr>
          <p:nvPr/>
        </p:nvSpPr>
        <p:spPr bwMode="auto">
          <a:xfrm>
            <a:off x="3563938" y="6237288"/>
            <a:ext cx="2592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i="1">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0                                         </a:t>
            </a:r>
            <a:r>
              <a:rPr lang="en-US" altLang="zh-CN" sz="1600" i="1">
                <a:latin typeface="Tahoma" panose="020B0604030504040204" pitchFamily="34" charset="0"/>
                <a:ea typeface="宋体" panose="02010600030101010101" pitchFamily="2" charset="-122"/>
              </a:rPr>
              <a:t>x</a:t>
            </a:r>
            <a:endParaRPr lang="zh-CN" altLang="en-US" sz="1600" i="1">
              <a:latin typeface="Tahoma" panose="020B0604030504040204" pitchFamily="34" charset="0"/>
              <a:ea typeface="宋体" panose="02010600030101010101" pitchFamily="2" charset="-122"/>
            </a:endParaRPr>
          </a:p>
        </p:txBody>
      </p:sp>
      <p:grpSp>
        <p:nvGrpSpPr>
          <p:cNvPr id="57352" name="组合 16"/>
          <p:cNvGrpSpPr>
            <a:grpSpLocks/>
          </p:cNvGrpSpPr>
          <p:nvPr/>
        </p:nvGrpSpPr>
        <p:grpSpPr bwMode="auto">
          <a:xfrm>
            <a:off x="2700338" y="4581525"/>
            <a:ext cx="3024187" cy="1727200"/>
            <a:chOff x="2699792" y="4581128"/>
            <a:chExt cx="3024336" cy="1728192"/>
          </a:xfrm>
        </p:grpSpPr>
        <p:grpSp>
          <p:nvGrpSpPr>
            <p:cNvPr id="57354" name="Group 8"/>
            <p:cNvGrpSpPr>
              <a:grpSpLocks/>
            </p:cNvGrpSpPr>
            <p:nvPr/>
          </p:nvGrpSpPr>
          <p:grpSpPr bwMode="auto">
            <a:xfrm>
              <a:off x="2771800" y="4581128"/>
              <a:ext cx="2952328" cy="1728192"/>
              <a:chOff x="1910" y="1520"/>
              <a:chExt cx="1500" cy="1250"/>
            </a:xfrm>
          </p:grpSpPr>
          <p:cxnSp>
            <p:nvCxnSpPr>
              <p:cNvPr id="57357" name="AutoShape 11"/>
              <p:cNvCxnSpPr>
                <a:cxnSpLocks noChangeShapeType="1"/>
              </p:cNvCxnSpPr>
              <p:nvPr/>
            </p:nvCxnSpPr>
            <p:spPr bwMode="auto">
              <a:xfrm flipV="1">
                <a:off x="1910" y="2670"/>
                <a:ext cx="1500" cy="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58" name="AutoShape 10"/>
              <p:cNvCxnSpPr>
                <a:cxnSpLocks noChangeShapeType="1"/>
              </p:cNvCxnSpPr>
              <p:nvPr/>
            </p:nvCxnSpPr>
            <p:spPr bwMode="auto">
              <a:xfrm flipV="1">
                <a:off x="2100" y="1520"/>
                <a:ext cx="0" cy="1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359" name="AutoShape 9"/>
              <p:cNvCxnSpPr>
                <a:cxnSpLocks noChangeShapeType="1"/>
              </p:cNvCxnSpPr>
              <p:nvPr/>
            </p:nvCxnSpPr>
            <p:spPr bwMode="auto">
              <a:xfrm flipV="1">
                <a:off x="2390" y="2320"/>
                <a:ext cx="711" cy="350"/>
              </a:xfrm>
              <a:prstGeom prst="bentConnector3">
                <a:avLst>
                  <a:gd name="adj1" fmla="val -704"/>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355" name="TextBox 13"/>
            <p:cNvSpPr txBox="1">
              <a:spLocks noChangeArrowheads="1"/>
            </p:cNvSpPr>
            <p:nvPr/>
          </p:nvSpPr>
          <p:spPr bwMode="auto">
            <a:xfrm>
              <a:off x="2699792" y="4581128"/>
              <a:ext cx="4320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f(x)</a:t>
              </a:r>
              <a:endParaRPr lang="zh-CN" altLang="en-US" sz="1600">
                <a:latin typeface="Tahoma" panose="020B0604030504040204" pitchFamily="34" charset="0"/>
                <a:ea typeface="宋体" panose="02010600030101010101" pitchFamily="2" charset="-122"/>
              </a:endParaRPr>
            </a:p>
          </p:txBody>
        </p:sp>
        <p:sp>
          <p:nvSpPr>
            <p:cNvPr id="57356" name="TextBox 15"/>
            <p:cNvSpPr txBox="1">
              <a:spLocks noChangeArrowheads="1"/>
            </p:cNvSpPr>
            <p:nvPr/>
          </p:nvSpPr>
          <p:spPr bwMode="auto">
            <a:xfrm>
              <a:off x="2771800" y="5589240"/>
              <a:ext cx="296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endParaRPr lang="zh-CN" altLang="en-US" sz="1600">
                <a:latin typeface="Tahoma" panose="020B0604030504040204" pitchFamily="34" charset="0"/>
                <a:ea typeface="宋体" panose="02010600030101010101" pitchFamily="2" charset="-122"/>
              </a:endParaRPr>
            </a:p>
          </p:txBody>
        </p:sp>
      </p:grpSp>
      <p:graphicFrame>
        <p:nvGraphicFramePr>
          <p:cNvPr id="57353" name="Object 14"/>
          <p:cNvGraphicFramePr>
            <a:graphicFrameLocks noChangeAspect="1"/>
          </p:cNvGraphicFramePr>
          <p:nvPr/>
        </p:nvGraphicFramePr>
        <p:xfrm>
          <a:off x="3348038" y="3500438"/>
          <a:ext cx="2879725" cy="865187"/>
        </p:xfrm>
        <a:graphic>
          <a:graphicData uri="http://schemas.openxmlformats.org/presentationml/2006/ole">
            <mc:AlternateContent xmlns:mc="http://schemas.openxmlformats.org/markup-compatibility/2006">
              <mc:Choice xmlns:v="urn:schemas-microsoft-com:vml" Requires="v">
                <p:oleObj spid="_x0000_s139288" name="公式" r:id="rId6" imgW="1054100" imgH="457200" progId="Equation.3">
                  <p:embed/>
                </p:oleObj>
              </mc:Choice>
              <mc:Fallback>
                <p:oleObj name="公式" r:id="rId6" imgW="1054100" imgH="457200" progId="Equation.3">
                  <p:embed/>
                  <p:pic>
                    <p:nvPicPr>
                      <p:cNvPr id="5735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3500438"/>
                        <a:ext cx="28797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9443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1E130F-B4B6-4B84-8E1E-D7D8A925E11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5D519A-A795-4C2E-B9F8-AD072848D28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28</a:t>
            </a:fld>
            <a:endParaRPr kumimoji="0" lang="en-US" altLang="zh-CN" sz="1400" smtClean="0">
              <a:latin typeface="Tahoma" panose="020B0604030504040204" pitchFamily="34" charset="0"/>
              <a:ea typeface="宋体" panose="02010600030101010101" pitchFamily="2" charset="-122"/>
            </a:endParaRPr>
          </a:p>
        </p:txBody>
      </p:sp>
      <p:sp>
        <p:nvSpPr>
          <p:cNvPr id="58372" name="Rectangle 2"/>
          <p:cNvSpPr>
            <a:spLocks noGrp="1" noChangeArrowheads="1"/>
          </p:cNvSpPr>
          <p:nvPr>
            <p:ph type="title"/>
          </p:nvPr>
        </p:nvSpPr>
        <p:spPr>
          <a:xfrm>
            <a:off x="1091773" y="620688"/>
            <a:ext cx="7560195" cy="1143000"/>
          </a:xfrm>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ANN</a:t>
            </a:r>
            <a:r>
              <a:rPr lang="zh-CN" altLang="en-US" sz="2800" dirty="0" smtClean="0">
                <a:latin typeface="华文新魏" panose="02010800040101010101" pitchFamily="2" charset="-122"/>
                <a:ea typeface="华文新魏" panose="02010800040101010101" pitchFamily="2" charset="-122"/>
              </a:rPr>
              <a:t>常见输入输出特性</a:t>
            </a:r>
          </a:p>
        </p:txBody>
      </p:sp>
      <p:sp>
        <p:nvSpPr>
          <p:cNvPr id="58373" name="Rectangle 3"/>
          <p:cNvSpPr>
            <a:spLocks noGrp="1" noChangeArrowheads="1"/>
          </p:cNvSpPr>
          <p:nvPr>
            <p:ph type="body" idx="1"/>
          </p:nvPr>
        </p:nvSpPr>
        <p:spPr>
          <a:xfrm>
            <a:off x="914400" y="2017713"/>
            <a:ext cx="8040688" cy="1944687"/>
          </a:xfrm>
        </p:spPr>
        <p:txBody>
          <a:bodyPr/>
          <a:lstStyle/>
          <a:p>
            <a:pPr eaLnBrk="1" hangingPunct="1"/>
            <a:r>
              <a:rPr lang="zh-CN" altLang="en-US" smtClean="0"/>
              <a:t>分段线性强饱和型</a:t>
            </a:r>
            <a:r>
              <a:rPr lang="en-US" altLang="zh-CN" smtClean="0"/>
              <a:t>(Linear Saturation)</a:t>
            </a:r>
          </a:p>
          <a:p>
            <a:pPr eaLnBrk="1" hangingPunct="1">
              <a:buFont typeface="Wingdings" panose="05000000000000000000" pitchFamily="2" charset="2"/>
              <a:buNone/>
            </a:pPr>
            <a:r>
              <a:rPr lang="en-US" altLang="zh-CN" smtClean="0"/>
              <a:t>   </a:t>
            </a:r>
            <a:r>
              <a:rPr lang="zh-CN" altLang="en-US" smtClean="0"/>
              <a:t>又称伪线性，其输入</a:t>
            </a:r>
            <a:r>
              <a:rPr lang="en-US" altLang="zh-CN" smtClean="0"/>
              <a:t>/</a:t>
            </a:r>
            <a:r>
              <a:rPr lang="zh-CN" altLang="en-US" smtClean="0"/>
              <a:t>输出在一定范围内满足线性关系，一直延续到输出为最大值</a:t>
            </a:r>
            <a:r>
              <a:rPr lang="en-US" altLang="zh-CN" smtClean="0"/>
              <a:t>1</a:t>
            </a:r>
            <a:r>
              <a:rPr lang="zh-CN" altLang="en-US" smtClean="0"/>
              <a:t>后，输出就不再增大。如图</a:t>
            </a:r>
            <a:r>
              <a:rPr lang="en-US" altLang="zh-CN" smtClean="0"/>
              <a:t>(b)</a:t>
            </a:r>
            <a:r>
              <a:rPr lang="zh-CN" altLang="en-US" smtClean="0"/>
              <a:t>所示。</a:t>
            </a:r>
          </a:p>
        </p:txBody>
      </p:sp>
      <p:graphicFrame>
        <p:nvGraphicFramePr>
          <p:cNvPr id="58374" name="Object 4"/>
          <p:cNvGraphicFramePr>
            <a:graphicFrameLocks noChangeAspect="1"/>
          </p:cNvGraphicFramePr>
          <p:nvPr/>
        </p:nvGraphicFramePr>
        <p:xfrm>
          <a:off x="2209800" y="4038600"/>
          <a:ext cx="3343275" cy="2133600"/>
        </p:xfrm>
        <a:graphic>
          <a:graphicData uri="http://schemas.openxmlformats.org/presentationml/2006/ole">
            <mc:AlternateContent xmlns:mc="http://schemas.openxmlformats.org/markup-compatibility/2006">
              <mc:Choice xmlns:v="urn:schemas-microsoft-com:vml" Requires="v">
                <p:oleObj spid="_x0000_s140313" name="位图图像" r:id="rId6" imgW="2657846" imgH="1771429" progId="Paint.Picture">
                  <p:embed/>
                </p:oleObj>
              </mc:Choice>
              <mc:Fallback>
                <p:oleObj name="位图图像" r:id="rId6" imgW="2657846" imgH="1771429" progId="Paint.Picture">
                  <p:embed/>
                  <p:pic>
                    <p:nvPicPr>
                      <p:cNvPr id="5837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038600"/>
                        <a:ext cx="33432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48463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F89826-DFFA-45D3-AF6A-0F68FEBD30B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75B1F2-FDAA-47B3-A120-D6E7CAA38DC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smtClean="0">
              <a:latin typeface="Tahoma" panose="020B0604030504040204" pitchFamily="34" charset="0"/>
              <a:ea typeface="宋体" panose="02010600030101010101" pitchFamily="2" charset="-122"/>
            </a:endParaRPr>
          </a:p>
        </p:txBody>
      </p:sp>
      <p:sp>
        <p:nvSpPr>
          <p:cNvPr id="59396" name="Rectangle 2"/>
          <p:cNvSpPr>
            <a:spLocks noGrp="1" noChangeArrowheads="1"/>
          </p:cNvSpPr>
          <p:nvPr>
            <p:ph type="title"/>
          </p:nvPr>
        </p:nvSpPr>
        <p:spPr>
          <a:xfrm>
            <a:off x="914400" y="609005"/>
            <a:ext cx="7560195" cy="1143000"/>
          </a:xfrm>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ANN</a:t>
            </a:r>
            <a:r>
              <a:rPr lang="zh-CN" altLang="en-US" sz="2800" dirty="0" smtClean="0">
                <a:latin typeface="华文新魏" panose="02010800040101010101" pitchFamily="2" charset="-122"/>
                <a:ea typeface="华文新魏" panose="02010800040101010101" pitchFamily="2" charset="-122"/>
              </a:rPr>
              <a:t>常见输入输出特性</a:t>
            </a:r>
          </a:p>
        </p:txBody>
      </p:sp>
      <p:sp>
        <p:nvSpPr>
          <p:cNvPr id="59397" name="Rectangle 3"/>
          <p:cNvSpPr>
            <a:spLocks noGrp="1" noChangeArrowheads="1"/>
          </p:cNvSpPr>
          <p:nvPr>
            <p:ph type="body" idx="1"/>
          </p:nvPr>
        </p:nvSpPr>
        <p:spPr>
          <a:xfrm>
            <a:off x="914400" y="2017713"/>
            <a:ext cx="8040688" cy="1716087"/>
          </a:xfrm>
        </p:spPr>
        <p:txBody>
          <a:bodyPr/>
          <a:lstStyle/>
          <a:p>
            <a:pPr eaLnBrk="1" hangingPunct="1"/>
            <a:r>
              <a:rPr lang="en-US" altLang="zh-CN" smtClean="0"/>
              <a:t>S</a:t>
            </a:r>
            <a:r>
              <a:rPr lang="zh-CN" altLang="en-US" smtClean="0"/>
              <a:t>型</a:t>
            </a:r>
            <a:r>
              <a:rPr lang="en-US" altLang="zh-CN" smtClean="0"/>
              <a:t>(Sigmoid)</a:t>
            </a:r>
          </a:p>
          <a:p>
            <a:pPr eaLnBrk="1" hangingPunct="1">
              <a:buFont typeface="Wingdings" panose="05000000000000000000" pitchFamily="2" charset="2"/>
              <a:buNone/>
            </a:pPr>
            <a:r>
              <a:rPr lang="en-US" altLang="zh-CN" smtClean="0"/>
              <a:t>   </a:t>
            </a:r>
            <a:r>
              <a:rPr lang="zh-CN" altLang="en-US" smtClean="0"/>
              <a:t>其输入输出特性常用对数曲线或正切曲线等表示。反映了神经元的饱和特性。如图</a:t>
            </a:r>
            <a:r>
              <a:rPr lang="en-US" altLang="zh-CN" smtClean="0"/>
              <a:t>(c)</a:t>
            </a:r>
            <a:r>
              <a:rPr lang="zh-CN" altLang="en-US" smtClean="0"/>
              <a:t>所示。</a:t>
            </a:r>
          </a:p>
        </p:txBody>
      </p:sp>
      <p:graphicFrame>
        <p:nvGraphicFramePr>
          <p:cNvPr id="59398" name="Object 4"/>
          <p:cNvGraphicFramePr>
            <a:graphicFrameLocks noChangeAspect="1"/>
          </p:cNvGraphicFramePr>
          <p:nvPr/>
        </p:nvGraphicFramePr>
        <p:xfrm>
          <a:off x="2286000" y="3657600"/>
          <a:ext cx="3276600" cy="2390775"/>
        </p:xfrm>
        <a:graphic>
          <a:graphicData uri="http://schemas.openxmlformats.org/presentationml/2006/ole">
            <mc:AlternateContent xmlns:mc="http://schemas.openxmlformats.org/markup-compatibility/2006">
              <mc:Choice xmlns:v="urn:schemas-microsoft-com:vml" Requires="v">
                <p:oleObj spid="_x0000_s141337" name="位图图像" r:id="rId6" imgW="2505425" imgH="2010056" progId="Paint.Picture">
                  <p:embed/>
                </p:oleObj>
              </mc:Choice>
              <mc:Fallback>
                <p:oleObj name="位图图像" r:id="rId6" imgW="2505425" imgH="2010056" progId="Paint.Picture">
                  <p:embed/>
                  <p:pic>
                    <p:nvPicPr>
                      <p:cNvPr id="5939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657600"/>
                        <a:ext cx="32766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3411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3DC1B4-6F53-4715-81C4-2328D834927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1CB8D5-F015-4110-88FE-3CD0DC240E6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defRPr/>
            </a:pPr>
            <a:r>
              <a:rPr lang="en-US" altLang="zh-CN" dirty="0" smtClean="0"/>
              <a:t>5.1 </a:t>
            </a:r>
            <a:r>
              <a:rPr lang="zh-CN" altLang="en-US" dirty="0" smtClean="0"/>
              <a:t>最优化问题</a:t>
            </a:r>
            <a:r>
              <a:rPr lang="en-US" altLang="zh-CN" dirty="0" smtClean="0"/>
              <a:t>-</a:t>
            </a:r>
            <a:r>
              <a:rPr lang="zh-CN" altLang="en-US" sz="3600" dirty="0">
                <a:solidFill>
                  <a:schemeClr val="tx1"/>
                </a:solidFill>
                <a:latin typeface="+mn-lt"/>
                <a:ea typeface="+mn-ea"/>
                <a:cs typeface="+mn-cs"/>
              </a:rPr>
              <a:t>分类</a:t>
            </a:r>
          </a:p>
        </p:txBody>
      </p:sp>
      <p:sp>
        <p:nvSpPr>
          <p:cNvPr id="7173" name="Rectangle 3"/>
          <p:cNvSpPr>
            <a:spLocks noGrp="1" noChangeArrowheads="1"/>
          </p:cNvSpPr>
          <p:nvPr>
            <p:ph type="body" idx="1"/>
          </p:nvPr>
        </p:nvSpPr>
        <p:spPr>
          <a:xfrm>
            <a:off x="755650" y="2017713"/>
            <a:ext cx="8137525" cy="4579937"/>
          </a:xfrm>
        </p:spPr>
        <p:txBody>
          <a:bodyPr/>
          <a:lstStyle/>
          <a:p>
            <a:pPr eaLnBrk="1" hangingPunct="1"/>
            <a:r>
              <a:rPr lang="zh-CN" altLang="en-US" dirty="0" smtClean="0"/>
              <a:t>单变量函数与多变量函数最优化问题</a:t>
            </a:r>
            <a:endParaRPr lang="en-US" altLang="zh-CN" dirty="0" smtClean="0"/>
          </a:p>
          <a:p>
            <a:pPr eaLnBrk="1" hangingPunct="1"/>
            <a:r>
              <a:rPr lang="zh-CN" altLang="en-US" dirty="0" smtClean="0"/>
              <a:t>无约束与有约束最优化问题</a:t>
            </a:r>
          </a:p>
          <a:p>
            <a:pPr eaLnBrk="1" hangingPunct="1"/>
            <a:r>
              <a:rPr lang="zh-CN" altLang="en-US" dirty="0" smtClean="0"/>
              <a:t>确定性和随机性最优化问题</a:t>
            </a:r>
            <a:endParaRPr lang="en-US" altLang="zh-CN" dirty="0" smtClean="0"/>
          </a:p>
          <a:p>
            <a:pPr eaLnBrk="1" hangingPunct="1"/>
            <a:r>
              <a:rPr lang="zh-CN" altLang="en-US" dirty="0" smtClean="0"/>
              <a:t>线性和非线性最优化问题</a:t>
            </a:r>
            <a:endParaRPr lang="en-US" altLang="zh-CN" dirty="0" smtClean="0"/>
          </a:p>
          <a:p>
            <a:pPr eaLnBrk="1" hangingPunct="1"/>
            <a:r>
              <a:rPr lang="zh-CN" altLang="en-US" dirty="0" smtClean="0"/>
              <a:t>静态和动态最优化问题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E24E0E-3720-4B3A-8BC8-D543AC6897E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F9517B-5B02-4414-AD24-F860B57C96C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smtClean="0">
              <a:latin typeface="Tahoma" panose="020B0604030504040204" pitchFamily="34" charset="0"/>
              <a:ea typeface="宋体" panose="02010600030101010101" pitchFamily="2" charset="-122"/>
            </a:endParaRPr>
          </a:p>
        </p:txBody>
      </p:sp>
      <p:sp>
        <p:nvSpPr>
          <p:cNvPr id="60420" name="Rectangle 2"/>
          <p:cNvSpPr>
            <a:spLocks noGrp="1" noChangeArrowheads="1"/>
          </p:cNvSpPr>
          <p:nvPr>
            <p:ph type="title"/>
          </p:nvPr>
        </p:nvSpPr>
        <p:spPr>
          <a:xfrm>
            <a:off x="1043608" y="665361"/>
            <a:ext cx="7417320" cy="1143000"/>
          </a:xfrm>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en-US" altLang="zh-CN" sz="2800" dirty="0" smtClean="0">
                <a:sym typeface="Symbol" panose="05050102010706020507" pitchFamily="18" charset="2"/>
              </a:rPr>
              <a:t>A</a:t>
            </a:r>
            <a:r>
              <a:rPr lang="en-US" altLang="zh-CN" sz="2800" dirty="0" smtClean="0">
                <a:latin typeface="华文新魏" panose="02010800040101010101" pitchFamily="2" charset="-122"/>
                <a:ea typeface="华文新魏" panose="02010800040101010101" pitchFamily="2" charset="-122"/>
              </a:rPr>
              <a:t>NN</a:t>
            </a:r>
            <a:r>
              <a:rPr lang="zh-CN" altLang="en-US" sz="2800" dirty="0" smtClean="0">
                <a:latin typeface="华文新魏" panose="02010800040101010101" pitchFamily="2" charset="-122"/>
                <a:ea typeface="华文新魏" panose="02010800040101010101" pitchFamily="2" charset="-122"/>
              </a:rPr>
              <a:t>常见输入输出特性</a:t>
            </a:r>
          </a:p>
        </p:txBody>
      </p:sp>
      <p:sp>
        <p:nvSpPr>
          <p:cNvPr id="60421" name="Rectangle 3"/>
          <p:cNvSpPr>
            <a:spLocks noGrp="1" noChangeArrowheads="1"/>
          </p:cNvSpPr>
          <p:nvPr>
            <p:ph type="body" idx="1"/>
          </p:nvPr>
        </p:nvSpPr>
        <p:spPr>
          <a:xfrm>
            <a:off x="827088" y="2017713"/>
            <a:ext cx="8128000" cy="4114800"/>
          </a:xfrm>
        </p:spPr>
        <p:txBody>
          <a:bodyPr/>
          <a:lstStyle/>
          <a:p>
            <a:pPr eaLnBrk="1" hangingPunct="1"/>
            <a:r>
              <a:rPr lang="zh-CN" altLang="en-US" smtClean="0"/>
              <a:t>子阈累积型</a:t>
            </a:r>
          </a:p>
          <a:p>
            <a:pPr eaLnBrk="1" hangingPunct="1">
              <a:buFont typeface="Wingdings" panose="05000000000000000000" pitchFamily="2" charset="2"/>
              <a:buNone/>
            </a:pPr>
            <a:r>
              <a:rPr lang="zh-CN" altLang="en-US" smtClean="0"/>
              <a:t>   当产生的激活值超过</a:t>
            </a:r>
            <a:r>
              <a:rPr lang="en-US" altLang="zh-CN" smtClean="0"/>
              <a:t>T</a:t>
            </a:r>
            <a:r>
              <a:rPr lang="zh-CN" altLang="en-US" smtClean="0"/>
              <a:t>值时，该神经元被激活产生一个反响。在线性范围内，系统的反响是线性的。如图</a:t>
            </a:r>
            <a:r>
              <a:rPr lang="en-US" altLang="zh-CN" smtClean="0"/>
              <a:t>(d)</a:t>
            </a:r>
            <a:r>
              <a:rPr lang="zh-CN" altLang="en-US" smtClean="0"/>
              <a:t>所示。</a:t>
            </a:r>
          </a:p>
          <a:p>
            <a:pPr eaLnBrk="1" hangingPunct="1"/>
            <a:endParaRPr lang="en-US" altLang="zh-CN" smtClean="0"/>
          </a:p>
        </p:txBody>
      </p:sp>
      <p:graphicFrame>
        <p:nvGraphicFramePr>
          <p:cNvPr id="60422" name="Object 4"/>
          <p:cNvGraphicFramePr>
            <a:graphicFrameLocks noChangeAspect="1"/>
          </p:cNvGraphicFramePr>
          <p:nvPr/>
        </p:nvGraphicFramePr>
        <p:xfrm>
          <a:off x="2438400" y="3962400"/>
          <a:ext cx="3314700" cy="2286000"/>
        </p:xfrm>
        <a:graphic>
          <a:graphicData uri="http://schemas.openxmlformats.org/presentationml/2006/ole">
            <mc:AlternateContent xmlns:mc="http://schemas.openxmlformats.org/markup-compatibility/2006">
              <mc:Choice xmlns:v="urn:schemas-microsoft-com:vml" Requires="v">
                <p:oleObj spid="_x0000_s142361" name="位图图像" r:id="rId6" imgW="2704762" imgH="2038095" progId="Paint.Picture">
                  <p:embed/>
                </p:oleObj>
              </mc:Choice>
              <mc:Fallback>
                <p:oleObj name="位图图像" r:id="rId6" imgW="2704762" imgH="2038095" progId="Paint.Picture">
                  <p:embed/>
                  <p:pic>
                    <p:nvPicPr>
                      <p:cNvPr id="6042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962400"/>
                        <a:ext cx="3314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3481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0EEAF6-4A1E-4C00-AB7B-58DD15CCDD6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811F26-8D46-4BD1-8C37-DFAC7D4FE3A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smtClean="0">
              <a:latin typeface="Tahoma" panose="020B0604030504040204" pitchFamily="34" charset="0"/>
              <a:ea typeface="宋体" panose="02010600030101010101" pitchFamily="2" charset="-122"/>
            </a:endParaRPr>
          </a:p>
        </p:txBody>
      </p:sp>
      <p:sp>
        <p:nvSpPr>
          <p:cNvPr id="61444" name="Rectangle 1026"/>
          <p:cNvSpPr>
            <a:spLocks noGrp="1" noChangeArrowheads="1"/>
          </p:cNvSpPr>
          <p:nvPr>
            <p:ph type="title"/>
          </p:nvPr>
        </p:nvSpPr>
        <p:spPr>
          <a:xfrm>
            <a:off x="1043608" y="617538"/>
            <a:ext cx="8188325" cy="1143000"/>
          </a:xfrm>
        </p:spPr>
        <p:txBody>
          <a:bodyPr/>
          <a:lstStyle/>
          <a:p>
            <a:pPr eaLnBrk="1" hangingPunct="1"/>
            <a:r>
              <a:rPr lang="en-US" altLang="zh-CN" sz="4000" dirty="0" smtClean="0"/>
              <a:t>5.2 </a:t>
            </a:r>
            <a:r>
              <a:rPr lang="zh-CN" altLang="en-US" sz="4000" dirty="0" smtClean="0"/>
              <a:t>神经计算</a:t>
            </a:r>
            <a:r>
              <a:rPr lang="zh-CN" altLang="en-US" dirty="0" smtClean="0">
                <a:sym typeface="Symbol" panose="05050102010706020507" pitchFamily="18" charset="2"/>
              </a:rPr>
              <a:t></a:t>
            </a:r>
            <a:r>
              <a:rPr lang="zh-CN" altLang="en-US" sz="3200" dirty="0" smtClean="0">
                <a:ea typeface="华文新魏" panose="02010800040101010101" pitchFamily="2" charset="-122"/>
                <a:sym typeface="Symbol" panose="05050102010706020507" pitchFamily="18" charset="2"/>
              </a:rPr>
              <a:t>人工神经网络的结构</a:t>
            </a:r>
          </a:p>
        </p:txBody>
      </p:sp>
      <p:sp>
        <p:nvSpPr>
          <p:cNvPr id="61445" name="Rectangle 1027"/>
          <p:cNvSpPr>
            <a:spLocks noGrp="1" noChangeArrowheads="1"/>
          </p:cNvSpPr>
          <p:nvPr>
            <p:ph type="body" idx="1"/>
          </p:nvPr>
        </p:nvSpPr>
        <p:spPr>
          <a:xfrm>
            <a:off x="611188" y="2017713"/>
            <a:ext cx="8343900" cy="4506912"/>
          </a:xfrm>
        </p:spPr>
        <p:txBody>
          <a:bodyPr/>
          <a:lstStyle/>
          <a:p>
            <a:pPr eaLnBrk="1" hangingPunct="1"/>
            <a:r>
              <a:rPr lang="zh-CN" altLang="en-US" smtClean="0"/>
              <a:t>按网络拓扑结构</a:t>
            </a:r>
          </a:p>
          <a:p>
            <a:pPr lvl="1" eaLnBrk="1" hangingPunct="1">
              <a:spcBef>
                <a:spcPct val="40000"/>
              </a:spcBef>
            </a:pPr>
            <a:r>
              <a:rPr lang="zh-CN" altLang="en-US" smtClean="0"/>
              <a:t>递归网络</a:t>
            </a:r>
            <a:r>
              <a:rPr lang="en-US" altLang="zh-CN" smtClean="0"/>
              <a:t>(</a:t>
            </a:r>
            <a:r>
              <a:rPr lang="zh-CN" altLang="en-US" smtClean="0"/>
              <a:t>反馈网络</a:t>
            </a:r>
            <a:r>
              <a:rPr lang="en-US" altLang="zh-CN" smtClean="0"/>
              <a:t>)</a:t>
            </a:r>
          </a:p>
          <a:p>
            <a:pPr lvl="1" eaLnBrk="1" hangingPunct="1">
              <a:spcBef>
                <a:spcPct val="40000"/>
              </a:spcBef>
              <a:buFont typeface="Wingdings" panose="05000000000000000000" pitchFamily="2" charset="2"/>
              <a:buNone/>
            </a:pPr>
            <a:r>
              <a:rPr lang="en-US" altLang="zh-CN" smtClean="0"/>
              <a:t>   </a:t>
            </a:r>
            <a:r>
              <a:rPr lang="zh-CN" altLang="en-US" smtClean="0"/>
              <a:t>多个神经互联以组织一个互联神经网络。有些神经元的输出被反馈至同层或前层神经元，信号能够从正向和反向流通。</a:t>
            </a:r>
            <a:r>
              <a:rPr lang="en-US" altLang="zh-CN" smtClean="0"/>
              <a:t>Hopfield</a:t>
            </a:r>
          </a:p>
          <a:p>
            <a:pPr lvl="1" eaLnBrk="1" hangingPunct="1">
              <a:spcBef>
                <a:spcPct val="40000"/>
              </a:spcBef>
            </a:pPr>
            <a:r>
              <a:rPr lang="zh-CN" altLang="en-US" smtClean="0"/>
              <a:t>前馈网络</a:t>
            </a:r>
            <a:endParaRPr lang="zh-CN" altLang="en-US" smtClean="0">
              <a:latin typeface="华文新魏" panose="02010800040101010101" pitchFamily="2" charset="-122"/>
            </a:endParaRPr>
          </a:p>
          <a:p>
            <a:pPr lvl="1" eaLnBrk="1" hangingPunct="1">
              <a:buFont typeface="Wingdings" panose="05000000000000000000" pitchFamily="2" charset="2"/>
              <a:buNone/>
            </a:pPr>
            <a:r>
              <a:rPr lang="zh-CN" altLang="en-US" smtClean="0">
                <a:latin typeface="华文新魏" panose="02010800040101010101" pitchFamily="2" charset="-122"/>
              </a:rPr>
              <a:t>	</a:t>
            </a:r>
            <a:r>
              <a:rPr lang="zh-CN" altLang="en-US" smtClean="0"/>
              <a:t> 具有递阶分层结构，由一些同层神经元间不存在互联的层级组成。从输入层到输出层的信号通过单项连接流通；神经元从一层连接至下一层，不存在同层神经元间的连接。</a:t>
            </a:r>
            <a:r>
              <a:rPr lang="en-US" altLang="zh-CN" smtClean="0"/>
              <a:t>BP</a:t>
            </a:r>
          </a:p>
        </p:txBody>
      </p:sp>
    </p:spTree>
    <p:extLst>
      <p:ext uri="{BB962C8B-B14F-4D97-AF65-F5344CB8AC3E}">
        <p14:creationId xmlns:p14="http://schemas.microsoft.com/office/powerpoint/2010/main" val="2827308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727196-2796-4F85-8500-19DA243BCD9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513BD9-6DFC-4412-A4C6-AC26D48D5A1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32</a:t>
            </a:fld>
            <a:endParaRPr kumimoji="0" lang="en-US" altLang="zh-CN" sz="1400" smtClean="0">
              <a:latin typeface="Tahoma" panose="020B0604030504040204" pitchFamily="34" charset="0"/>
              <a:ea typeface="宋体" panose="02010600030101010101" pitchFamily="2" charset="-122"/>
            </a:endParaRPr>
          </a:p>
        </p:txBody>
      </p:sp>
      <p:sp>
        <p:nvSpPr>
          <p:cNvPr id="62468" name="Rectangle 1026"/>
          <p:cNvSpPr>
            <a:spLocks noGrp="1" noChangeArrowheads="1"/>
          </p:cNvSpPr>
          <p:nvPr>
            <p:ph type="title"/>
          </p:nvPr>
        </p:nvSpPr>
        <p:spPr>
          <a:xfrm>
            <a:off x="1043608" y="671435"/>
            <a:ext cx="8153400" cy="1143000"/>
          </a:xfrm>
        </p:spPr>
        <p:txBody>
          <a:bodyPr/>
          <a:lstStyle/>
          <a:p>
            <a:pPr eaLnBrk="1" hangingPunct="1"/>
            <a:r>
              <a:rPr lang="en-US" altLang="zh-CN" sz="3600" dirty="0" smtClean="0"/>
              <a:t>5.2 </a:t>
            </a:r>
            <a:r>
              <a:rPr lang="zh-CN" altLang="en-US" sz="3600" dirty="0" smtClean="0"/>
              <a:t>神经计算</a:t>
            </a:r>
            <a:r>
              <a:rPr lang="zh-CN" altLang="en-US" sz="3600" dirty="0" smtClean="0">
                <a:sym typeface="Symbol" panose="05050102010706020507" pitchFamily="18" charset="2"/>
              </a:rPr>
              <a:t></a:t>
            </a:r>
            <a:r>
              <a:rPr lang="zh-CN" altLang="en-US" sz="2800" dirty="0" smtClean="0">
                <a:ea typeface="华文新魏" panose="02010800040101010101" pitchFamily="2" charset="-122"/>
                <a:sym typeface="Symbol" panose="05050102010706020507" pitchFamily="18" charset="2"/>
              </a:rPr>
              <a:t>人工神经网络的学习</a:t>
            </a:r>
          </a:p>
        </p:txBody>
      </p:sp>
      <p:sp>
        <p:nvSpPr>
          <p:cNvPr id="62469" name="Rectangle 1027"/>
          <p:cNvSpPr>
            <a:spLocks noGrp="1" noChangeArrowheads="1"/>
          </p:cNvSpPr>
          <p:nvPr>
            <p:ph type="body" idx="1"/>
          </p:nvPr>
        </p:nvSpPr>
        <p:spPr>
          <a:xfrm>
            <a:off x="323850" y="1916113"/>
            <a:ext cx="8640763" cy="4941887"/>
          </a:xfrm>
        </p:spPr>
        <p:txBody>
          <a:bodyPr/>
          <a:lstStyle/>
          <a:p>
            <a:pPr eaLnBrk="1" hangingPunct="1"/>
            <a:r>
              <a:rPr lang="zh-CN" altLang="en-US" sz="2000" dirty="0" smtClean="0"/>
              <a:t>学习方式</a:t>
            </a:r>
          </a:p>
          <a:p>
            <a:pPr lvl="1" eaLnBrk="1" hangingPunct="1">
              <a:spcBef>
                <a:spcPct val="40000"/>
              </a:spcBef>
            </a:pPr>
            <a:r>
              <a:rPr lang="zh-CN" altLang="en-US" sz="2000" dirty="0" smtClean="0"/>
              <a:t>有师学习</a:t>
            </a:r>
            <a:r>
              <a:rPr lang="en-US" altLang="zh-CN" sz="2000" dirty="0" smtClean="0"/>
              <a:t>(</a:t>
            </a:r>
            <a:r>
              <a:rPr lang="zh-CN" altLang="en-US" sz="2000" dirty="0" smtClean="0"/>
              <a:t>有监督的学习</a:t>
            </a:r>
            <a:r>
              <a:rPr lang="en-US" altLang="zh-CN" sz="2000" dirty="0" smtClean="0"/>
              <a:t>)</a:t>
            </a:r>
            <a:endParaRPr lang="zh-CN" altLang="en-US" sz="2000" dirty="0" smtClean="0">
              <a:latin typeface="华文新魏" panose="02010800040101010101" pitchFamily="2" charset="-122"/>
            </a:endParaRPr>
          </a:p>
          <a:p>
            <a:pPr lvl="1" eaLnBrk="1" hangingPunct="1">
              <a:buFont typeface="Wingdings" panose="05000000000000000000" pitchFamily="2" charset="2"/>
              <a:buNone/>
            </a:pPr>
            <a:r>
              <a:rPr lang="zh-CN" altLang="en-US" sz="2000" dirty="0" smtClean="0"/>
              <a:t>   能够根据期望的和实际的网络输出之间的差来调整神经元间的连接的强度或权。需要有老师或导师来提供期望或目标输出信号。</a:t>
            </a:r>
          </a:p>
          <a:p>
            <a:pPr lvl="1" eaLnBrk="1" hangingPunct="1">
              <a:spcBef>
                <a:spcPct val="40000"/>
              </a:spcBef>
            </a:pPr>
            <a:r>
              <a:rPr lang="zh-CN" altLang="en-US" sz="2000" dirty="0" smtClean="0"/>
              <a:t>无师学习</a:t>
            </a:r>
            <a:r>
              <a:rPr lang="en-US" altLang="zh-CN" sz="2000" dirty="0" smtClean="0"/>
              <a:t>(</a:t>
            </a:r>
            <a:r>
              <a:rPr lang="zh-CN" altLang="en-US" sz="2000" dirty="0" smtClean="0"/>
              <a:t>无监督的学习</a:t>
            </a:r>
            <a:r>
              <a:rPr lang="en-US" altLang="zh-CN" sz="2000" dirty="0" smtClean="0"/>
              <a:t>)</a:t>
            </a:r>
            <a:endParaRPr lang="zh-CN" altLang="en-US" sz="2000" dirty="0" smtClean="0"/>
          </a:p>
          <a:p>
            <a:pPr eaLnBrk="1" hangingPunct="1">
              <a:buFont typeface="Wingdings" panose="05000000000000000000" pitchFamily="2" charset="2"/>
              <a:buNone/>
            </a:pPr>
            <a:r>
              <a:rPr lang="zh-CN" altLang="en-US" sz="2000" dirty="0" smtClean="0"/>
              <a:t>          不需要知道期望输出。在训练过程中，只要向神经网络提供输入模式，神经网络就能够自动地适应连接权，以便按相似特征把输入模式分组聚集。</a:t>
            </a:r>
            <a:endParaRPr lang="en-US" altLang="zh-CN" sz="2000" dirty="0" smtClean="0"/>
          </a:p>
          <a:p>
            <a:pPr lvl="1" eaLnBrk="1" hangingPunct="1">
              <a:spcBef>
                <a:spcPct val="40000"/>
              </a:spcBef>
            </a:pPr>
            <a:r>
              <a:rPr lang="zh-CN" altLang="en-US" sz="2000" dirty="0" smtClean="0"/>
              <a:t>强化学习 </a:t>
            </a:r>
            <a:r>
              <a:rPr lang="en-US" altLang="zh-CN" sz="2000" dirty="0" smtClean="0"/>
              <a:t>(</a:t>
            </a:r>
            <a:r>
              <a:rPr lang="zh-CN" altLang="en-US" sz="2000" dirty="0" smtClean="0"/>
              <a:t>再励学习</a:t>
            </a:r>
            <a:r>
              <a:rPr lang="en-US" altLang="zh-CN" sz="2000" dirty="0" smtClean="0"/>
              <a:t>)</a:t>
            </a:r>
            <a:endParaRPr lang="zh-CN" altLang="en-US" sz="2000" dirty="0" smtClean="0">
              <a:latin typeface="华文新魏" panose="02010800040101010101" pitchFamily="2" charset="-122"/>
            </a:endParaRPr>
          </a:p>
          <a:p>
            <a:pPr lvl="1" eaLnBrk="1" hangingPunct="1">
              <a:buFont typeface="Wingdings" panose="05000000000000000000" pitchFamily="2" charset="2"/>
              <a:buNone/>
            </a:pPr>
            <a:r>
              <a:rPr lang="zh-CN" altLang="en-US" sz="2000" dirty="0" smtClean="0"/>
              <a:t>    介于上述两者之间，外部环境对系统输出结果只给出评价</a:t>
            </a:r>
            <a:r>
              <a:rPr lang="en-US" altLang="zh-CN" sz="2000" dirty="0" smtClean="0"/>
              <a:t>(</a:t>
            </a:r>
            <a:r>
              <a:rPr lang="zh-CN" altLang="en-US" sz="2000" dirty="0" smtClean="0"/>
              <a:t>奖或罚</a:t>
            </a:r>
            <a:r>
              <a:rPr lang="en-US" altLang="zh-CN" sz="2000" dirty="0" smtClean="0"/>
              <a:t>)</a:t>
            </a:r>
            <a:r>
              <a:rPr lang="zh-CN" altLang="en-US" sz="2000" dirty="0" smtClean="0"/>
              <a:t>而不是给出正确答案，学习系统通过强化那些受奖励的动作来改善自身的性能。不需要老师给出目标输出。采用一个“评论员”来评价与给定输入相对应的神经网络输出的优度。例遗传算法。</a:t>
            </a:r>
            <a:endParaRPr lang="en-US" altLang="zh-CN" sz="2000" dirty="0" smtClean="0"/>
          </a:p>
          <a:p>
            <a:pPr eaLnBrk="1" hangingPunct="1">
              <a:buFont typeface="Wingdings" panose="05000000000000000000" pitchFamily="2" charset="2"/>
              <a:buNone/>
            </a:pPr>
            <a:endParaRPr lang="en-US" altLang="zh-CN" sz="3200" dirty="0" smtClean="0"/>
          </a:p>
          <a:p>
            <a:pPr eaLnBrk="1" hangingPunct="1">
              <a:buFont typeface="Wingdings" panose="05000000000000000000" pitchFamily="2" charset="2"/>
              <a:buNone/>
            </a:pPr>
            <a:r>
              <a:rPr lang="en-US" altLang="zh-CN" dirty="0" smtClean="0">
                <a:solidFill>
                  <a:srgbClr val="FF0000"/>
                </a:solidFill>
              </a:rPr>
              <a:t>                             </a:t>
            </a:r>
            <a:endParaRPr lang="zh-CN" altLang="en-US" dirty="0" smtClean="0">
              <a:solidFill>
                <a:srgbClr val="FF0000"/>
              </a:solidFill>
            </a:endParaRPr>
          </a:p>
        </p:txBody>
      </p:sp>
    </p:spTree>
    <p:extLst>
      <p:ext uri="{BB962C8B-B14F-4D97-AF65-F5344CB8AC3E}">
        <p14:creationId xmlns:p14="http://schemas.microsoft.com/office/powerpoint/2010/main" val="28917765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D056CE-AEE2-44DF-9ECA-358B144A58C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31FF993-9F61-460C-BC40-0FD158B98BD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33</a:t>
            </a:fld>
            <a:endParaRPr kumimoji="0" lang="en-US" altLang="zh-CN" sz="1400" smtClean="0">
              <a:latin typeface="Tahoma" panose="020B0604030504040204" pitchFamily="34" charset="0"/>
              <a:ea typeface="宋体" panose="02010600030101010101" pitchFamily="2" charset="-122"/>
            </a:endParaRPr>
          </a:p>
        </p:txBody>
      </p:sp>
      <p:sp>
        <p:nvSpPr>
          <p:cNvPr id="63492"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ANN</a:t>
            </a:r>
            <a:r>
              <a:rPr lang="zh-CN" altLang="en-US" sz="2800" dirty="0" smtClean="0">
                <a:latin typeface="华文新魏" panose="02010800040101010101" pitchFamily="2" charset="-122"/>
                <a:ea typeface="华文新魏" panose="02010800040101010101" pitchFamily="2" charset="-122"/>
              </a:rPr>
              <a:t>的典型模型</a:t>
            </a:r>
          </a:p>
        </p:txBody>
      </p:sp>
      <p:sp>
        <p:nvSpPr>
          <p:cNvPr id="63493" name="Rectangle 3"/>
          <p:cNvSpPr>
            <a:spLocks noGrp="1" noChangeArrowheads="1"/>
          </p:cNvSpPr>
          <p:nvPr>
            <p:ph type="body" idx="1"/>
          </p:nvPr>
        </p:nvSpPr>
        <p:spPr>
          <a:xfrm>
            <a:off x="611188" y="2017713"/>
            <a:ext cx="8343900" cy="4114800"/>
          </a:xfrm>
        </p:spPr>
        <p:txBody>
          <a:bodyPr/>
          <a:lstStyle/>
          <a:p>
            <a:pPr eaLnBrk="1" hangingPunct="1"/>
            <a:r>
              <a:rPr lang="zh-CN" altLang="en-US" b="1" smtClean="0">
                <a:solidFill>
                  <a:srgbClr val="000000"/>
                </a:solidFill>
              </a:rPr>
              <a:t>反向传播</a:t>
            </a:r>
            <a:r>
              <a:rPr lang="zh-CN" altLang="en-US" smtClean="0">
                <a:solidFill>
                  <a:srgbClr val="000000"/>
                </a:solidFill>
              </a:rPr>
              <a:t>（</a:t>
            </a:r>
            <a:r>
              <a:rPr lang="en-US" altLang="zh-CN" smtClean="0">
                <a:solidFill>
                  <a:srgbClr val="000000"/>
                </a:solidFill>
              </a:rPr>
              <a:t>back-propagation</a:t>
            </a:r>
            <a:r>
              <a:rPr lang="zh-CN" altLang="en-US" smtClean="0">
                <a:solidFill>
                  <a:srgbClr val="000000"/>
                </a:solidFill>
              </a:rPr>
              <a:t>，</a:t>
            </a:r>
            <a:r>
              <a:rPr lang="en-US" altLang="zh-CN" smtClean="0">
                <a:solidFill>
                  <a:srgbClr val="000000"/>
                </a:solidFill>
              </a:rPr>
              <a:t>BP</a:t>
            </a:r>
            <a:r>
              <a:rPr lang="zh-CN" altLang="en-US" smtClean="0">
                <a:solidFill>
                  <a:srgbClr val="000000"/>
                </a:solidFill>
              </a:rPr>
              <a:t>）算法是一种计算单个权值变化引起网络性能变化值的较为简单的方法。</a:t>
            </a:r>
            <a:r>
              <a:rPr lang="zh-CN" altLang="en-US" smtClean="0"/>
              <a:t> </a:t>
            </a:r>
          </a:p>
          <a:p>
            <a:pPr eaLnBrk="1" hangingPunct="1"/>
            <a:r>
              <a:rPr lang="zh-CN" altLang="en-US" smtClean="0"/>
              <a:t>反向传播网络的结构 </a:t>
            </a:r>
          </a:p>
          <a:p>
            <a:pPr eaLnBrk="1" hangingPunct="1">
              <a:buFont typeface="Wingdings" panose="05000000000000000000" pitchFamily="2" charset="2"/>
              <a:buNone/>
            </a:pPr>
            <a:r>
              <a:rPr lang="zh-CN" altLang="en-US" smtClean="0"/>
              <a:t>   从结构上看，</a:t>
            </a:r>
            <a:r>
              <a:rPr lang="en-US" altLang="zh-CN" smtClean="0"/>
              <a:t>B-P</a:t>
            </a:r>
            <a:r>
              <a:rPr lang="zh-CN" altLang="en-US" smtClean="0"/>
              <a:t>网络是典型的多层网络，它不仅有输入层节点，而且有一层或多层隐含节点。在</a:t>
            </a:r>
            <a:r>
              <a:rPr lang="en-US" altLang="zh-CN" smtClean="0"/>
              <a:t>B-P</a:t>
            </a:r>
            <a:r>
              <a:rPr lang="zh-CN" altLang="en-US" smtClean="0"/>
              <a:t>网络中，层与层之间多采用全互连方式，但同一层的节点之间不存在相互连接。</a:t>
            </a:r>
          </a:p>
        </p:txBody>
      </p:sp>
    </p:spTree>
    <p:extLst>
      <p:ext uri="{BB962C8B-B14F-4D97-AF65-F5344CB8AC3E}">
        <p14:creationId xmlns:p14="http://schemas.microsoft.com/office/powerpoint/2010/main" val="2852957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37A10A-E399-424F-9A1E-87936BAAEDC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029B5D-E90D-43D6-9F32-AD977217C9E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34</a:t>
            </a:fld>
            <a:endParaRPr kumimoji="0" lang="en-US" altLang="zh-CN" sz="1400" smtClean="0">
              <a:latin typeface="Tahoma" panose="020B0604030504040204" pitchFamily="34" charset="0"/>
              <a:ea typeface="宋体" panose="02010600030101010101" pitchFamily="2" charset="-122"/>
            </a:endParaRPr>
          </a:p>
        </p:txBody>
      </p:sp>
      <p:sp>
        <p:nvSpPr>
          <p:cNvPr id="64516"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dirty="0" smtClean="0">
                <a:sym typeface="Symbol" panose="05050102010706020507" pitchFamily="18" charset="2"/>
              </a:rPr>
              <a:t></a:t>
            </a:r>
            <a:r>
              <a:rPr lang="zh-CN" altLang="en-US" dirty="0" smtClean="0"/>
              <a:t> </a:t>
            </a:r>
            <a:r>
              <a:rPr lang="en-US" altLang="zh-CN" sz="3600" dirty="0" smtClean="0">
                <a:latin typeface="华文新魏" panose="02010800040101010101" pitchFamily="2" charset="-122"/>
                <a:ea typeface="华文新魏" panose="02010800040101010101" pitchFamily="2" charset="-122"/>
              </a:rPr>
              <a:t>BP</a:t>
            </a:r>
            <a:r>
              <a:rPr lang="zh-CN" altLang="en-US" sz="3600" dirty="0" smtClean="0">
                <a:latin typeface="华文新魏" panose="02010800040101010101" pitchFamily="2" charset="-122"/>
                <a:ea typeface="华文新魏" panose="02010800040101010101" pitchFamily="2" charset="-122"/>
              </a:rPr>
              <a:t>网络的结构</a:t>
            </a:r>
          </a:p>
        </p:txBody>
      </p:sp>
      <p:pic>
        <p:nvPicPr>
          <p:cNvPr id="3" name="图片 2"/>
          <p:cNvPicPr>
            <a:picLocks noChangeAspect="1"/>
          </p:cNvPicPr>
          <p:nvPr/>
        </p:nvPicPr>
        <p:blipFill>
          <a:blip r:embed="rId5"/>
          <a:stretch>
            <a:fillRect/>
          </a:stretch>
        </p:blipFill>
        <p:spPr>
          <a:xfrm>
            <a:off x="1150938" y="2322566"/>
            <a:ext cx="6733711" cy="3626713"/>
          </a:xfrm>
          <a:prstGeom prst="rect">
            <a:avLst/>
          </a:prstGeom>
        </p:spPr>
      </p:pic>
    </p:spTree>
    <p:extLst>
      <p:ext uri="{BB962C8B-B14F-4D97-AF65-F5344CB8AC3E}">
        <p14:creationId xmlns:p14="http://schemas.microsoft.com/office/powerpoint/2010/main" val="4184496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4560719-E8B5-4F10-8CD4-F15854E2334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880D7D-557B-4134-8006-56496D8C79B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35</a:t>
            </a:fld>
            <a:endParaRPr kumimoji="0" lang="en-US" altLang="zh-CN" sz="1400" smtClean="0">
              <a:latin typeface="Tahoma" panose="020B0604030504040204" pitchFamily="34" charset="0"/>
              <a:ea typeface="宋体" panose="02010600030101010101" pitchFamily="2" charset="-122"/>
            </a:endParaRPr>
          </a:p>
        </p:txBody>
      </p:sp>
      <p:sp>
        <p:nvSpPr>
          <p:cNvPr id="65540"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dirty="0" smtClean="0">
                <a:sym typeface="Symbol" panose="05050102010706020507" pitchFamily="18" charset="2"/>
              </a:rPr>
              <a:t></a:t>
            </a:r>
            <a:r>
              <a:rPr lang="zh-CN" altLang="en-US" dirty="0" smtClean="0"/>
              <a:t> </a:t>
            </a:r>
            <a:r>
              <a:rPr lang="en-US" altLang="zh-CN" sz="3600" dirty="0" smtClean="0">
                <a:latin typeface="华文新魏" panose="02010800040101010101" pitchFamily="2" charset="-122"/>
                <a:ea typeface="华文新魏" panose="02010800040101010101" pitchFamily="2" charset="-122"/>
              </a:rPr>
              <a:t>BP</a:t>
            </a:r>
            <a:r>
              <a:rPr lang="zh-CN" altLang="en-US" sz="3600" dirty="0" smtClean="0">
                <a:latin typeface="华文新魏" panose="02010800040101010101" pitchFamily="2" charset="-122"/>
                <a:ea typeface="华文新魏" panose="02010800040101010101" pitchFamily="2" charset="-122"/>
              </a:rPr>
              <a:t>网络的结构</a:t>
            </a:r>
          </a:p>
        </p:txBody>
      </p:sp>
      <p:sp>
        <p:nvSpPr>
          <p:cNvPr id="65541" name="Rectangle 3"/>
          <p:cNvSpPr>
            <a:spLocks noGrp="1" noChangeArrowheads="1"/>
          </p:cNvSpPr>
          <p:nvPr>
            <p:ph type="body" idx="1"/>
          </p:nvPr>
        </p:nvSpPr>
        <p:spPr>
          <a:xfrm>
            <a:off x="914400" y="1985963"/>
            <a:ext cx="8029575" cy="4114800"/>
          </a:xfrm>
        </p:spPr>
        <p:txBody>
          <a:bodyPr/>
          <a:lstStyle/>
          <a:p>
            <a:pPr eaLnBrk="1" hangingPunct="1"/>
            <a:r>
              <a:rPr lang="en-US" altLang="zh-CN" smtClean="0"/>
              <a:t>B-P</a:t>
            </a:r>
            <a:r>
              <a:rPr lang="zh-CN" altLang="en-US" smtClean="0"/>
              <a:t>网络的每一层之间的连接权值都是可调的；</a:t>
            </a:r>
          </a:p>
          <a:p>
            <a:pPr eaLnBrk="1" hangingPunct="1">
              <a:buFont typeface="Wingdings" panose="05000000000000000000" pitchFamily="2" charset="2"/>
              <a:buNone/>
            </a:pPr>
            <a:r>
              <a:rPr lang="zh-CN" altLang="en-US" smtClean="0"/>
              <a:t>    </a:t>
            </a:r>
            <a:r>
              <a:rPr lang="en-US" altLang="zh-CN" smtClean="0"/>
              <a:t>B-P</a:t>
            </a:r>
            <a:r>
              <a:rPr lang="zh-CN" altLang="en-US" smtClean="0"/>
              <a:t>网络除输入层处理单元外，其他层的处理单元均为非线性输入</a:t>
            </a:r>
            <a:r>
              <a:rPr lang="en-US" altLang="zh-CN" smtClean="0"/>
              <a:t>/</a:t>
            </a:r>
            <a:r>
              <a:rPr lang="zh-CN" altLang="en-US" smtClean="0"/>
              <a:t>输出关系，即要求这些处理单元的特征函数应该是可微的，通常采用的</a:t>
            </a:r>
            <a:r>
              <a:rPr lang="en-US" altLang="zh-CN" smtClean="0"/>
              <a:t>S</a:t>
            </a:r>
            <a:r>
              <a:rPr lang="zh-CN" altLang="en-US" smtClean="0"/>
              <a:t>型函数为</a:t>
            </a:r>
          </a:p>
          <a:p>
            <a:pPr eaLnBrk="1" hangingPunct="1">
              <a:buFont typeface="Wingdings" panose="05000000000000000000" pitchFamily="2" charset="2"/>
              <a:buNone/>
            </a:pPr>
            <a:r>
              <a:rPr lang="zh-CN" altLang="en-US" b="1" smtClean="0"/>
              <a:t>       </a:t>
            </a:r>
            <a:endParaRPr lang="zh-CN" altLang="en-US" smtClean="0"/>
          </a:p>
          <a:p>
            <a:pPr eaLnBrk="1" hangingPunct="1">
              <a:buFont typeface="Wingdings" panose="05000000000000000000" pitchFamily="2" charset="2"/>
              <a:buNone/>
            </a:pPr>
            <a:r>
              <a:rPr lang="zh-CN" altLang="en-US" smtClean="0"/>
              <a:t>　</a:t>
            </a:r>
          </a:p>
          <a:p>
            <a:pPr eaLnBrk="1" hangingPunct="1"/>
            <a:endParaRPr lang="en-US" altLang="zh-CN" smtClean="0"/>
          </a:p>
        </p:txBody>
      </p:sp>
      <p:graphicFrame>
        <p:nvGraphicFramePr>
          <p:cNvPr id="65542" name="Object 4"/>
          <p:cNvGraphicFramePr>
            <a:graphicFrameLocks noChangeAspect="1"/>
          </p:cNvGraphicFramePr>
          <p:nvPr/>
        </p:nvGraphicFramePr>
        <p:xfrm>
          <a:off x="2971800" y="4495800"/>
          <a:ext cx="1905000" cy="842963"/>
        </p:xfrm>
        <a:graphic>
          <a:graphicData uri="http://schemas.openxmlformats.org/presentationml/2006/ole">
            <mc:AlternateContent xmlns:mc="http://schemas.openxmlformats.org/markup-compatibility/2006">
              <mc:Choice xmlns:v="urn:schemas-microsoft-com:vml" Requires="v">
                <p:oleObj spid="_x0000_s144409" name="Equation" r:id="rId6" imgW="888614" imgH="393529" progId="Equation.3">
                  <p:embed/>
                </p:oleObj>
              </mc:Choice>
              <mc:Fallback>
                <p:oleObj name="Equation" r:id="rId6" imgW="888614" imgH="393529" progId="Equation.3">
                  <p:embed/>
                  <p:pic>
                    <p:nvPicPr>
                      <p:cNvPr id="6554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495800"/>
                        <a:ext cx="1905000"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1109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740305-811E-44DB-A0AB-72F56D7CF62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D80969-51C1-49D0-B570-686691C1774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smtClean="0">
              <a:latin typeface="Tahoma" panose="020B0604030504040204" pitchFamily="34" charset="0"/>
              <a:ea typeface="宋体" panose="02010600030101010101" pitchFamily="2" charset="-122"/>
            </a:endParaRPr>
          </a:p>
        </p:txBody>
      </p:sp>
      <p:sp>
        <p:nvSpPr>
          <p:cNvPr id="66564" name="Rectangle 2"/>
          <p:cNvSpPr>
            <a:spLocks noGrp="1" noChangeArrowheads="1"/>
          </p:cNvSpPr>
          <p:nvPr>
            <p:ph type="title"/>
          </p:nvPr>
        </p:nvSpPr>
        <p:spPr>
          <a:xfrm>
            <a:off x="914400" y="617538"/>
            <a:ext cx="8029575" cy="1143000"/>
          </a:xfrm>
        </p:spPr>
        <p:txBody>
          <a:bodyPr/>
          <a:lstStyle/>
          <a:p>
            <a:pPr eaLnBrk="1" hangingPunct="1"/>
            <a:r>
              <a:rPr lang="en-US" altLang="zh-CN" sz="4000" dirty="0" smtClean="0"/>
              <a:t>5.2 </a:t>
            </a:r>
            <a:r>
              <a:rPr lang="zh-CN" altLang="en-US" sz="4000" dirty="0" smtClean="0"/>
              <a:t>神经计算</a:t>
            </a:r>
            <a:r>
              <a:rPr lang="zh-CN" altLang="en-US" dirty="0" smtClean="0">
                <a:sym typeface="Symbol" panose="05050102010706020507" pitchFamily="18" charset="2"/>
              </a:rPr>
              <a:t></a:t>
            </a:r>
            <a:r>
              <a:rPr lang="zh-CN" altLang="en-US" dirty="0" smtClean="0"/>
              <a:t> </a:t>
            </a:r>
            <a:r>
              <a:rPr lang="en-US" altLang="zh-CN" sz="3600" dirty="0" smtClean="0">
                <a:latin typeface="华文新魏" panose="02010800040101010101" pitchFamily="2" charset="-122"/>
                <a:ea typeface="华文新魏" panose="02010800040101010101" pitchFamily="2" charset="-122"/>
              </a:rPr>
              <a:t>BP</a:t>
            </a:r>
            <a:r>
              <a:rPr lang="zh-CN" altLang="en-US" sz="3600" dirty="0" smtClean="0">
                <a:latin typeface="华文新魏" panose="02010800040101010101" pitchFamily="2" charset="-122"/>
                <a:ea typeface="华文新魏" panose="02010800040101010101" pitchFamily="2" charset="-122"/>
              </a:rPr>
              <a:t>网络的结构</a:t>
            </a:r>
          </a:p>
        </p:txBody>
      </p:sp>
      <p:sp>
        <p:nvSpPr>
          <p:cNvPr id="66565" name="Rectangle 3"/>
          <p:cNvSpPr>
            <a:spLocks noGrp="1" noChangeArrowheads="1"/>
          </p:cNvSpPr>
          <p:nvPr>
            <p:ph type="body" idx="1"/>
          </p:nvPr>
        </p:nvSpPr>
        <p:spPr>
          <a:xfrm>
            <a:off x="684213" y="2017713"/>
            <a:ext cx="8270875" cy="4114800"/>
          </a:xfrm>
        </p:spPr>
        <p:txBody>
          <a:bodyPr/>
          <a:lstStyle/>
          <a:p>
            <a:pPr eaLnBrk="1" hangingPunct="1"/>
            <a:r>
              <a:rPr lang="zh-CN" altLang="en-US" smtClean="0"/>
              <a:t>网络学习的传播公式是网络学习中用来调整网络连接权值和阈值的公式。实际上，网络学习过程就是一个对给定训练模式，利用传播公式，沿着减小误差的方向不断调整网络连接权值和阈值的过程</a:t>
            </a:r>
            <a:r>
              <a:rPr lang="zh-CN" altLang="en-US" b="1" smtClean="0">
                <a:ea typeface="宋体" panose="02010600030101010101" pitchFamily="2" charset="-122"/>
              </a:rPr>
              <a:t>。</a:t>
            </a:r>
          </a:p>
          <a:p>
            <a:pPr eaLnBrk="1" hangingPunct="1"/>
            <a:r>
              <a:rPr lang="zh-CN" altLang="en-US" smtClean="0"/>
              <a:t>当参数</a:t>
            </a:r>
            <a:r>
              <a:rPr lang="zh-CN" altLang="en-US" smtClean="0">
                <a:ea typeface="宋体" panose="02010600030101010101" pitchFamily="2" charset="-122"/>
              </a:rPr>
              <a:t> </a:t>
            </a:r>
            <a:r>
              <a:rPr lang="zh-CN" altLang="en-US" smtClean="0"/>
              <a:t>适当时，此网络能够收敛到较小的均方差，是目前应用最广的网络之一。不足是训练时间较长，且易陷入局部极小。</a:t>
            </a:r>
          </a:p>
        </p:txBody>
      </p:sp>
    </p:spTree>
    <p:extLst>
      <p:ext uri="{BB962C8B-B14F-4D97-AF65-F5344CB8AC3E}">
        <p14:creationId xmlns:p14="http://schemas.microsoft.com/office/powerpoint/2010/main" val="1292025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1E8698-A9DC-47CD-8614-C952A443B73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DD8339-717E-46D4-B27C-E83AF7A0CDA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smtClean="0">
              <a:latin typeface="Tahoma" panose="020B0604030504040204" pitchFamily="34" charset="0"/>
              <a:ea typeface="宋体" panose="02010600030101010101" pitchFamily="2" charset="-122"/>
            </a:endParaRPr>
          </a:p>
        </p:txBody>
      </p:sp>
      <p:sp>
        <p:nvSpPr>
          <p:cNvPr id="67588"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3200" dirty="0" smtClean="0">
                <a:latin typeface="华文新魏" panose="02010800040101010101" pitchFamily="2" charset="-122"/>
                <a:ea typeface="华文新魏" panose="02010800040101010101" pitchFamily="2" charset="-122"/>
              </a:rPr>
              <a:t>BP</a:t>
            </a:r>
            <a:r>
              <a:rPr lang="zh-CN" altLang="en-US" sz="3200" dirty="0" smtClean="0">
                <a:latin typeface="华文新魏" panose="02010800040101010101" pitchFamily="2" charset="-122"/>
                <a:ea typeface="华文新魏" panose="02010800040101010101" pitchFamily="2" charset="-122"/>
              </a:rPr>
              <a:t>网络学习算法</a:t>
            </a:r>
            <a:endParaRPr lang="zh-CN" altLang="en-US" sz="4000" dirty="0" smtClean="0"/>
          </a:p>
        </p:txBody>
      </p:sp>
      <p:sp>
        <p:nvSpPr>
          <p:cNvPr id="67589" name="Rectangle 3"/>
          <p:cNvSpPr>
            <a:spLocks noGrp="1" noChangeArrowheads="1"/>
          </p:cNvSpPr>
          <p:nvPr>
            <p:ph type="body" idx="1"/>
          </p:nvPr>
        </p:nvSpPr>
        <p:spPr>
          <a:xfrm>
            <a:off x="755650" y="2017713"/>
            <a:ext cx="8208963" cy="4435475"/>
          </a:xfrm>
        </p:spPr>
        <p:txBody>
          <a:bodyPr/>
          <a:lstStyle/>
          <a:p>
            <a:pPr eaLnBrk="1" hangingPunct="1"/>
            <a:r>
              <a:rPr lang="en-US" altLang="zh-CN" sz="2400" dirty="0" smtClean="0"/>
              <a:t>(1)</a:t>
            </a:r>
            <a:r>
              <a:rPr lang="zh-CN" altLang="en-US" sz="2400" dirty="0" smtClean="0">
                <a:solidFill>
                  <a:srgbClr val="000000"/>
                </a:solidFill>
              </a:rPr>
              <a:t>初始化：置所有的加权系数为最小的随机数；</a:t>
            </a:r>
            <a:endParaRPr lang="en-US" altLang="zh-CN" sz="2400" dirty="0" smtClean="0">
              <a:solidFill>
                <a:srgbClr val="000000"/>
              </a:solidFill>
            </a:endParaRPr>
          </a:p>
          <a:p>
            <a:r>
              <a:rPr lang="en-US" altLang="zh-CN" sz="2400" dirty="0" smtClean="0"/>
              <a:t>(2)</a:t>
            </a:r>
            <a:r>
              <a:rPr lang="zh-CN" altLang="en-US" sz="2400" dirty="0" smtClean="0"/>
              <a:t>提供训练集：给出顺序赋值的输入向量</a:t>
            </a:r>
            <a:r>
              <a:rPr lang="en-US" altLang="zh-CN" sz="2400" dirty="0" smtClean="0"/>
              <a:t>x</a:t>
            </a:r>
            <a:r>
              <a:rPr lang="en-US" altLang="zh-CN" sz="2400" baseline="30000" dirty="0" smtClean="0"/>
              <a:t>(1)</a:t>
            </a:r>
            <a:r>
              <a:rPr lang="en-US" altLang="zh-CN" sz="2400" dirty="0" smtClean="0"/>
              <a:t>, x</a:t>
            </a:r>
            <a:r>
              <a:rPr lang="en-US" altLang="zh-CN" sz="2400" baseline="30000" dirty="0" smtClean="0"/>
              <a:t>(2)</a:t>
            </a:r>
            <a:r>
              <a:rPr lang="en-US" altLang="zh-CN" sz="2400" dirty="0" smtClean="0"/>
              <a:t>,…, x</a:t>
            </a:r>
            <a:r>
              <a:rPr lang="en-US" altLang="zh-CN" sz="2400" baseline="30000" dirty="0" smtClean="0"/>
              <a:t>(m)</a:t>
            </a:r>
            <a:r>
              <a:rPr lang="en-US" altLang="zh-CN" sz="2400" dirty="0" smtClean="0"/>
              <a:t>,   </a:t>
            </a:r>
            <a:r>
              <a:rPr lang="zh-CN" altLang="en-US" sz="2400" dirty="0" smtClean="0"/>
              <a:t>和期望的输出向量</a:t>
            </a:r>
            <a:r>
              <a:rPr lang="en-US" altLang="zh-CN" sz="2400" dirty="0" smtClean="0"/>
              <a:t>t</a:t>
            </a:r>
            <a:r>
              <a:rPr lang="en-US" altLang="zh-CN" sz="2400" baseline="30000" dirty="0" smtClean="0"/>
              <a:t>(1)</a:t>
            </a:r>
            <a:r>
              <a:rPr lang="en-US" altLang="zh-CN" sz="2400" dirty="0" smtClean="0"/>
              <a:t>, t</a:t>
            </a:r>
            <a:r>
              <a:rPr lang="en-US" altLang="zh-CN" sz="2400" baseline="30000" dirty="0" smtClean="0"/>
              <a:t>(2)</a:t>
            </a:r>
            <a:r>
              <a:rPr lang="en-US" altLang="zh-CN" sz="2400" dirty="0" smtClean="0"/>
              <a:t>,…, </a:t>
            </a:r>
            <a:r>
              <a:rPr lang="en-US" altLang="zh-CN" sz="2400" dirty="0" err="1" smtClean="0"/>
              <a:t>t</a:t>
            </a:r>
            <a:r>
              <a:rPr lang="en-US" altLang="zh-CN" sz="2400" baseline="30000" dirty="0" err="1" smtClean="0"/>
              <a:t>N</a:t>
            </a:r>
            <a:r>
              <a:rPr lang="zh-CN" altLang="en-US" sz="2400" baseline="30000" dirty="0" smtClean="0"/>
              <a:t>；</a:t>
            </a:r>
            <a:endParaRPr lang="en-US" altLang="zh-CN" sz="2400" baseline="30000" dirty="0" smtClean="0"/>
          </a:p>
          <a:p>
            <a:r>
              <a:rPr lang="en-US" altLang="zh-CN" sz="2400" dirty="0" smtClean="0"/>
              <a:t>(3)</a:t>
            </a:r>
            <a:r>
              <a:rPr lang="zh-CN" altLang="en-US" sz="2400" dirty="0" smtClean="0"/>
              <a:t>计算实际输出：计算隐含层、输出层各神经元的输出；</a:t>
            </a:r>
            <a:endParaRPr lang="en-US" altLang="zh-CN" sz="2400" dirty="0" smtClean="0"/>
          </a:p>
          <a:p>
            <a:r>
              <a:rPr lang="en-US" altLang="zh-CN" sz="2400" dirty="0" smtClean="0"/>
              <a:t>(4)</a:t>
            </a:r>
            <a:r>
              <a:rPr lang="zh-CN" altLang="en-US" sz="2400" dirty="0" smtClean="0"/>
              <a:t>计算期望值与实际输出的误差；</a:t>
            </a:r>
            <a:endParaRPr lang="en-US" altLang="zh-CN" sz="2400" dirty="0" smtClean="0"/>
          </a:p>
          <a:p>
            <a:r>
              <a:rPr lang="en-US" altLang="zh-CN" sz="2400" dirty="0" smtClean="0"/>
              <a:t>(5)</a:t>
            </a:r>
            <a:r>
              <a:rPr lang="zh-CN" altLang="en-US" sz="2400" dirty="0" smtClean="0"/>
              <a:t>调整输出层的加权系数；</a:t>
            </a:r>
            <a:endParaRPr lang="en-US" altLang="zh-CN" sz="2400" dirty="0" smtClean="0"/>
          </a:p>
          <a:p>
            <a:r>
              <a:rPr lang="en-US" altLang="zh-CN" sz="2400" dirty="0" smtClean="0"/>
              <a:t>(6)</a:t>
            </a:r>
            <a:r>
              <a:rPr lang="zh-CN" altLang="en-US" sz="2400" dirty="0" smtClean="0"/>
              <a:t>调整隐含层的加权系数；</a:t>
            </a:r>
            <a:endParaRPr lang="en-US" altLang="zh-CN" sz="2400" dirty="0" smtClean="0"/>
          </a:p>
          <a:p>
            <a:r>
              <a:rPr lang="en-US" altLang="zh-CN" sz="2400" dirty="0" smtClean="0"/>
              <a:t>(7)</a:t>
            </a:r>
            <a:r>
              <a:rPr lang="zh-CN" altLang="en-US" sz="2400" dirty="0" smtClean="0"/>
              <a:t>返回步骤</a:t>
            </a:r>
            <a:r>
              <a:rPr lang="en-US" altLang="zh-CN" sz="2400" dirty="0" smtClean="0"/>
              <a:t>(3),</a:t>
            </a:r>
            <a:r>
              <a:rPr lang="zh-CN" altLang="en-US" sz="2400" dirty="0" smtClean="0"/>
              <a:t>直到误差满足要求为止。</a:t>
            </a:r>
          </a:p>
          <a:p>
            <a:pPr eaLnBrk="1" hangingPunct="1"/>
            <a:endParaRPr lang="en-US" altLang="zh-CN" dirty="0" smtClean="0"/>
          </a:p>
        </p:txBody>
      </p:sp>
    </p:spTree>
    <p:extLst>
      <p:ext uri="{BB962C8B-B14F-4D97-AF65-F5344CB8AC3E}">
        <p14:creationId xmlns:p14="http://schemas.microsoft.com/office/powerpoint/2010/main" val="2839487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914400" y="676275"/>
            <a:ext cx="7793038" cy="1143000"/>
          </a:xfrm>
        </p:spPr>
        <p:txBody>
          <a:bodyPr/>
          <a:lstStyle/>
          <a:p>
            <a:r>
              <a:rPr lang="en-US" altLang="zh-CN" sz="4000" dirty="0" smtClean="0"/>
              <a:t>5.2 </a:t>
            </a:r>
            <a:r>
              <a:rPr lang="zh-CN" altLang="en-US" sz="4000" dirty="0" smtClean="0"/>
              <a:t>神经计算</a:t>
            </a:r>
            <a:r>
              <a:rPr lang="zh-CN" altLang="en-US" dirty="0" smtClean="0">
                <a:sym typeface="Symbol" panose="05050102010706020507" pitchFamily="18" charset="2"/>
              </a:rPr>
              <a:t></a:t>
            </a:r>
            <a:r>
              <a:rPr lang="zh-CN" altLang="en-US" dirty="0" smtClean="0"/>
              <a:t> </a:t>
            </a:r>
            <a:r>
              <a:rPr lang="en-US" altLang="zh-CN" sz="2800" dirty="0" smtClean="0">
                <a:latin typeface="华文新魏" panose="02010800040101010101" pitchFamily="2" charset="-122"/>
                <a:ea typeface="华文新魏" panose="02010800040101010101" pitchFamily="2" charset="-122"/>
              </a:rPr>
              <a:t>BP</a:t>
            </a:r>
            <a:r>
              <a:rPr lang="zh-CN" altLang="en-US" sz="2800" dirty="0" smtClean="0">
                <a:latin typeface="华文新魏" panose="02010800040101010101" pitchFamily="2" charset="-122"/>
                <a:ea typeface="华文新魏" panose="02010800040101010101" pitchFamily="2" charset="-122"/>
              </a:rPr>
              <a:t>网络学习算法</a:t>
            </a:r>
            <a:endParaRPr lang="zh-CN" altLang="en-US" sz="2800" dirty="0" smtClean="0"/>
          </a:p>
        </p:txBody>
      </p:sp>
      <p:sp>
        <p:nvSpPr>
          <p:cNvPr id="68611" name="内容占位符 2"/>
          <p:cNvSpPr>
            <a:spLocks noGrp="1"/>
          </p:cNvSpPr>
          <p:nvPr>
            <p:ph idx="1"/>
          </p:nvPr>
        </p:nvSpPr>
        <p:spPr>
          <a:xfrm>
            <a:off x="468313" y="2017713"/>
            <a:ext cx="8675687" cy="4579937"/>
          </a:xfrm>
        </p:spPr>
        <p:txBody>
          <a:bodyPr/>
          <a:lstStyle/>
          <a:p>
            <a:r>
              <a:rPr lang="zh-CN" altLang="zh-CN" smtClean="0">
                <a:solidFill>
                  <a:srgbClr val="000000"/>
                </a:solidFill>
              </a:rPr>
              <a:t>BP算法的不足：</a:t>
            </a:r>
          </a:p>
          <a:p>
            <a:pPr>
              <a:buFontTx/>
              <a:buNone/>
            </a:pPr>
            <a:r>
              <a:rPr lang="zh-CN" altLang="zh-CN" sz="2400" smtClean="0">
                <a:solidFill>
                  <a:srgbClr val="000000"/>
                </a:solidFill>
              </a:rPr>
              <a:t>(1)该学习算法收敛速度太慢，常常需要成千上万次的迭代，而且随着训练样例维数的增加，网络性能会变差</a:t>
            </a:r>
          </a:p>
          <a:p>
            <a:pPr>
              <a:buFontTx/>
              <a:buNone/>
            </a:pPr>
            <a:r>
              <a:rPr lang="zh-CN" altLang="zh-CN" sz="2400" smtClean="0">
                <a:solidFill>
                  <a:srgbClr val="000000"/>
                </a:solidFill>
              </a:rPr>
              <a:t>(2)从数学上看该算法是一梯度最速下降法，这就有可能出现局部极小问题，这样算法所求得的就不是问题的解，所以BP算法是不完备的</a:t>
            </a:r>
          </a:p>
          <a:p>
            <a:pPr>
              <a:buFontTx/>
              <a:buNone/>
            </a:pPr>
            <a:r>
              <a:rPr lang="zh-CN" altLang="zh-CN" sz="2400" smtClean="0">
                <a:solidFill>
                  <a:srgbClr val="000000"/>
                </a:solidFill>
              </a:rPr>
              <a:t>(3)网络中隐节点个数的选取还没有理论的指导</a:t>
            </a:r>
          </a:p>
          <a:p>
            <a:pPr>
              <a:buFontTx/>
              <a:buNone/>
            </a:pPr>
            <a:r>
              <a:rPr lang="zh-CN" altLang="zh-CN" sz="2400" smtClean="0">
                <a:solidFill>
                  <a:srgbClr val="000000"/>
                </a:solidFill>
              </a:rPr>
              <a:t>(4)当有新样例加入时，将影响到已学习过的样例，而且要求刻画每个输入样例的特征数目相同</a:t>
            </a:r>
          </a:p>
          <a:p>
            <a:endParaRPr lang="zh-CN" altLang="en-US" smtClean="0"/>
          </a:p>
        </p:txBody>
      </p:sp>
      <p:sp>
        <p:nvSpPr>
          <p:cNvPr id="686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937D7A-F063-43EA-84A3-9FB9CC80728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86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EE4EF1-35CE-4E06-B674-BDC250C450A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smtClean="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49929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B494DB-90AE-4FAA-B8EA-C6D9DB13CCD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61A83A-F2FE-4B8B-858E-7607F27124F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smtClean="0">
              <a:latin typeface="Tahoma" panose="020B0604030504040204" pitchFamily="34" charset="0"/>
              <a:ea typeface="宋体" panose="02010600030101010101" pitchFamily="2" charset="-122"/>
            </a:endParaRPr>
          </a:p>
        </p:txBody>
      </p:sp>
      <p:sp>
        <p:nvSpPr>
          <p:cNvPr id="69636" name="Rectangle 2"/>
          <p:cNvSpPr>
            <a:spLocks noGrp="1" noChangeArrowheads="1"/>
          </p:cNvSpPr>
          <p:nvPr>
            <p:ph type="title"/>
          </p:nvPr>
        </p:nvSpPr>
        <p:spPr>
          <a:xfrm>
            <a:off x="755650" y="617538"/>
            <a:ext cx="8188325" cy="1143000"/>
          </a:xfrm>
        </p:spPr>
        <p:txBody>
          <a:bodyPr/>
          <a:lstStyle/>
          <a:p>
            <a:r>
              <a:rPr lang="en-US" altLang="zh-CN" sz="3600" dirty="0" smtClean="0"/>
              <a:t>5.2 </a:t>
            </a:r>
            <a:r>
              <a:rPr lang="zh-CN" altLang="en-US" sz="3600" dirty="0" smtClean="0"/>
              <a:t>神经计算</a:t>
            </a:r>
            <a:r>
              <a:rPr lang="zh-CN" altLang="en-US" sz="3600" dirty="0" smtClean="0">
                <a:sym typeface="Symbol" panose="05050102010706020507" pitchFamily="18" charset="2"/>
              </a:rPr>
              <a:t></a:t>
            </a:r>
            <a:r>
              <a:rPr lang="zh-CN" altLang="en-US" sz="2800" dirty="0" smtClean="0">
                <a:ea typeface="华文新魏" panose="02010800040101010101" pitchFamily="2" charset="-122"/>
                <a:sym typeface="Symbol" panose="05050102010706020507" pitchFamily="18" charset="2"/>
              </a:rPr>
              <a:t>学习规则</a:t>
            </a:r>
            <a:r>
              <a:rPr lang="en-US" altLang="zh-CN" sz="2800" dirty="0" smtClean="0">
                <a:ea typeface="华文新魏" panose="02010800040101010101" pitchFamily="2" charset="-122"/>
                <a:sym typeface="Symbol" panose="05050102010706020507" pitchFamily="18" charset="2"/>
              </a:rPr>
              <a:t>(</a:t>
            </a:r>
            <a:r>
              <a:rPr lang="zh-CN" altLang="en-US" sz="2800" dirty="0" smtClean="0">
                <a:ea typeface="华文新魏" panose="02010800040101010101" pitchFamily="2" charset="-122"/>
                <a:sym typeface="Symbol" panose="05050102010706020507" pitchFamily="18" charset="2"/>
              </a:rPr>
              <a:t>误差纠正规则</a:t>
            </a:r>
            <a:r>
              <a:rPr lang="en-US" altLang="zh-CN" sz="2800" dirty="0" smtClean="0">
                <a:ea typeface="华文新魏" panose="02010800040101010101" pitchFamily="2" charset="-122"/>
                <a:sym typeface="Symbol" panose="05050102010706020507" pitchFamily="18" charset="2"/>
              </a:rPr>
              <a:t>)</a:t>
            </a:r>
            <a:endParaRPr lang="zh-CN" altLang="en-US" sz="2800" dirty="0" smtClean="0">
              <a:ea typeface="华文新魏" panose="02010800040101010101" pitchFamily="2" charset="-122"/>
              <a:sym typeface="Symbol" panose="05050102010706020507" pitchFamily="18" charset="2"/>
            </a:endParaRPr>
          </a:p>
        </p:txBody>
      </p:sp>
      <p:pic>
        <p:nvPicPr>
          <p:cNvPr id="6963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1989138"/>
            <a:ext cx="7796212"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2553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FCF573-9565-43C9-A7E4-D7EB86EDEC5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D88C7B-F7B1-4BD1-9EA8-2CBECCCC1C3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a:t>
            </a:fld>
            <a:endParaRPr kumimoji="0" lang="en-US" altLang="zh-CN" sz="1400" smtClean="0">
              <a:latin typeface="Tahoma" panose="020B0604030504040204" pitchFamily="34" charset="0"/>
              <a:ea typeface="宋体" panose="02010600030101010101" pitchFamily="2" charset="-122"/>
            </a:endParaRPr>
          </a:p>
        </p:txBody>
      </p:sp>
      <p:sp>
        <p:nvSpPr>
          <p:cNvPr id="33796" name="Rectangle 2"/>
          <p:cNvSpPr>
            <a:spLocks noGrp="1" noChangeArrowheads="1"/>
          </p:cNvSpPr>
          <p:nvPr>
            <p:ph type="title"/>
          </p:nvPr>
        </p:nvSpPr>
        <p:spPr/>
        <p:txBody>
          <a:bodyPr/>
          <a:lstStyle/>
          <a:p>
            <a:pPr eaLnBrk="1" hangingPunct="1"/>
            <a:r>
              <a:rPr lang="en-US" altLang="zh-CN" dirty="0" smtClean="0"/>
              <a:t>5.2 </a:t>
            </a:r>
            <a:r>
              <a:rPr lang="zh-CN" altLang="en-US" dirty="0" smtClean="0"/>
              <a:t>神经</a:t>
            </a:r>
            <a:r>
              <a:rPr lang="zh-CN" altLang="en-US" dirty="0"/>
              <a:t>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3797" name="Rectangle 3"/>
          <p:cNvSpPr>
            <a:spLocks noGrp="1" noChangeArrowheads="1"/>
          </p:cNvSpPr>
          <p:nvPr>
            <p:ph type="body" idx="1"/>
          </p:nvPr>
        </p:nvSpPr>
        <p:spPr>
          <a:xfrm>
            <a:off x="272057" y="2046288"/>
            <a:ext cx="8424862" cy="4506912"/>
          </a:xfrm>
        </p:spPr>
        <p:txBody>
          <a:bodyPr/>
          <a:lstStyle/>
          <a:p>
            <a:pPr eaLnBrk="1" hangingPunct="1"/>
            <a:r>
              <a:rPr lang="zh-CN" altLang="en-US" smtClean="0">
                <a:latin typeface="华文新魏" panose="02010800040101010101" pitchFamily="2" charset="-122"/>
              </a:rPr>
              <a:t>什么叫人工神经网络</a:t>
            </a:r>
          </a:p>
          <a:p>
            <a:pPr lvl="1" eaLnBrk="1" hangingPunct="1"/>
            <a:r>
              <a:rPr lang="zh-CN" altLang="en-US" smtClean="0">
                <a:latin typeface="华文新魏" panose="02010800040101010101" pitchFamily="2" charset="-122"/>
              </a:rPr>
              <a:t>采用物理可实现的系统来模仿人脑神经细胞的</a:t>
            </a:r>
            <a:r>
              <a:rPr lang="zh-CN" altLang="en-US" smtClean="0">
                <a:solidFill>
                  <a:schemeClr val="tx2"/>
                </a:solidFill>
                <a:latin typeface="华文新魏" panose="02010800040101010101" pitchFamily="2" charset="-122"/>
              </a:rPr>
              <a:t>结构和功能</a:t>
            </a:r>
            <a:r>
              <a:rPr lang="zh-CN" altLang="en-US" smtClean="0">
                <a:latin typeface="华文新魏" panose="02010800040101010101" pitchFamily="2" charset="-122"/>
              </a:rPr>
              <a:t>的系统。</a:t>
            </a:r>
          </a:p>
          <a:p>
            <a:pPr eaLnBrk="1" hangingPunct="1"/>
            <a:r>
              <a:rPr lang="zh-CN" altLang="en-US" smtClean="0">
                <a:latin typeface="华文新魏" panose="02010800040101010101" pitchFamily="2" charset="-122"/>
              </a:rPr>
              <a:t>为什么要研究神经网络</a:t>
            </a:r>
          </a:p>
          <a:p>
            <a:pPr lvl="1" eaLnBrk="1" hangingPunct="1"/>
            <a:r>
              <a:rPr lang="zh-CN" altLang="en-US" smtClean="0">
                <a:latin typeface="华文新魏" panose="02010800040101010101" pitchFamily="2" charset="-122"/>
              </a:rPr>
              <a:t>用计算机代替人的脑力劳动。 </a:t>
            </a:r>
          </a:p>
          <a:p>
            <a:pPr lvl="1" eaLnBrk="1" hangingPunct="1"/>
            <a:r>
              <a:rPr lang="zh-CN" altLang="en-US" smtClean="0">
                <a:latin typeface="华文新魏" panose="02010800040101010101" pitchFamily="2" charset="-122"/>
              </a:rPr>
              <a:t>计算机速度为纳秒级，人脑细胞反应时间是毫秒级。而计算机不如人。 </a:t>
            </a:r>
          </a:p>
          <a:p>
            <a:pPr lvl="1" eaLnBrk="1" hangingPunct="1"/>
            <a:r>
              <a:rPr lang="zh-CN" altLang="en-US" smtClean="0">
                <a:latin typeface="华文新魏" panose="02010800040101010101" pitchFamily="2" charset="-122"/>
              </a:rPr>
              <a:t>长期以来人类的梦想，机器既能超越人的计算能力，又有类似于人的识别、分析、联想等能力。</a:t>
            </a:r>
          </a:p>
        </p:txBody>
      </p:sp>
    </p:spTree>
    <p:extLst>
      <p:ext uri="{BB962C8B-B14F-4D97-AF65-F5344CB8AC3E}">
        <p14:creationId xmlns:p14="http://schemas.microsoft.com/office/powerpoint/2010/main" val="1136444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endParaRPr lang="zh-CN" altLang="en-US" smtClean="0"/>
          </a:p>
        </p:txBody>
      </p:sp>
      <p:sp>
        <p:nvSpPr>
          <p:cNvPr id="706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CD4802-6F30-4A06-AA59-659DA6D60B0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066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D752B4-DCA5-4E54-B732-CB430AAFE55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smtClean="0">
              <a:latin typeface="Tahoma" panose="020B0604030504040204" pitchFamily="34" charset="0"/>
              <a:ea typeface="宋体" panose="02010600030101010101" pitchFamily="2" charset="-122"/>
            </a:endParaRPr>
          </a:p>
        </p:txBody>
      </p:sp>
      <p:pic>
        <p:nvPicPr>
          <p:cNvPr id="706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2286000"/>
            <a:ext cx="8307387"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817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endParaRPr lang="zh-CN" altLang="en-US" smtClean="0"/>
          </a:p>
        </p:txBody>
      </p:sp>
      <p:sp>
        <p:nvSpPr>
          <p:cNvPr id="7168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BEC97F-BE44-438C-B14B-FFC26A7E683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16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1F6262-0C87-4799-AA26-E12170288DB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smtClean="0">
              <a:latin typeface="Tahoma" panose="020B0604030504040204" pitchFamily="34" charset="0"/>
              <a:ea typeface="宋体" panose="02010600030101010101" pitchFamily="2" charset="-122"/>
            </a:endParaRPr>
          </a:p>
        </p:txBody>
      </p:sp>
      <p:pic>
        <p:nvPicPr>
          <p:cNvPr id="716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2286000"/>
            <a:ext cx="892968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60406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endParaRPr lang="zh-CN" altLang="en-US" smtClean="0"/>
          </a:p>
        </p:txBody>
      </p:sp>
      <p:sp>
        <p:nvSpPr>
          <p:cNvPr id="72707"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7C52D0-6DA6-478E-8C7B-20149CF8054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B204B3-C901-4186-8A8A-A4D4AD508FE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smtClean="0">
              <a:latin typeface="Tahoma" panose="020B0604030504040204" pitchFamily="34" charset="0"/>
              <a:ea typeface="宋体" panose="02010600030101010101" pitchFamily="2" charset="-122"/>
            </a:endParaRPr>
          </a:p>
        </p:txBody>
      </p:sp>
      <p:pic>
        <p:nvPicPr>
          <p:cNvPr id="7270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2000250"/>
            <a:ext cx="8393113"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801082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785813" y="571500"/>
            <a:ext cx="8169275" cy="839788"/>
          </a:xfrm>
        </p:spPr>
        <p:txBody>
          <a:bodyPr/>
          <a:lstStyle/>
          <a:p>
            <a:r>
              <a:rPr lang="en-US" altLang="zh-CN" sz="2400" dirty="0" smtClean="0"/>
              <a:t>200</a:t>
            </a:r>
            <a:r>
              <a:rPr lang="zh-CN" altLang="en-US" sz="2400" dirty="0" smtClean="0"/>
              <a:t>个点分属</a:t>
            </a:r>
            <a:r>
              <a:rPr lang="en-US" altLang="zh-CN" sz="2400" dirty="0" smtClean="0"/>
              <a:t>2</a:t>
            </a:r>
            <a:r>
              <a:rPr lang="zh-CN" altLang="en-US" sz="2400" dirty="0" smtClean="0"/>
              <a:t>类（标准 </a:t>
            </a:r>
            <a:r>
              <a:rPr lang="en-US" altLang="zh-CN" sz="2400" dirty="0" smtClean="0"/>
              <a:t>BP </a:t>
            </a:r>
            <a:r>
              <a:rPr lang="zh-CN" altLang="en-US" sz="2400" dirty="0" smtClean="0"/>
              <a:t>算法加动量法优化） ：</a:t>
            </a:r>
          </a:p>
        </p:txBody>
      </p:sp>
      <p:sp>
        <p:nvSpPr>
          <p:cNvPr id="7373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5464F1-CAF5-4689-A084-D74FD1EF640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37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0F54D0-592B-4B5B-AA02-670B37F0F89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smtClean="0">
              <a:latin typeface="Tahoma" panose="020B0604030504040204" pitchFamily="34" charset="0"/>
              <a:ea typeface="宋体" panose="02010600030101010101" pitchFamily="2" charset="-122"/>
            </a:endParaRPr>
          </a:p>
        </p:txBody>
      </p:sp>
      <p:pic>
        <p:nvPicPr>
          <p:cNvPr id="737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28750"/>
            <a:ext cx="69818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99918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en-US" altLang="zh-CN" sz="3600" dirty="0" smtClean="0"/>
              <a:t>5.2 </a:t>
            </a:r>
            <a:r>
              <a:rPr lang="zh-CN" altLang="en-US" sz="3600" dirty="0" smtClean="0"/>
              <a:t>神经计算</a:t>
            </a:r>
            <a:r>
              <a:rPr lang="zh-CN" altLang="en-US" sz="3600" dirty="0" smtClean="0">
                <a:sym typeface="Symbol" panose="05050102010706020507" pitchFamily="18" charset="2"/>
              </a:rPr>
              <a:t></a:t>
            </a:r>
            <a:r>
              <a:rPr lang="zh-CN" altLang="en-US" sz="3600" dirty="0" smtClean="0"/>
              <a:t> </a:t>
            </a:r>
            <a:r>
              <a:rPr lang="en-US" altLang="zh-CN" sz="2800" dirty="0" smtClean="0">
                <a:latin typeface="华文新魏" panose="02010800040101010101" pitchFamily="2" charset="-122"/>
                <a:ea typeface="华文新魏" panose="02010800040101010101" pitchFamily="2" charset="-122"/>
              </a:rPr>
              <a:t>Hopfield</a:t>
            </a:r>
            <a:r>
              <a:rPr lang="zh-CN" altLang="en-US" sz="2800" dirty="0" smtClean="0">
                <a:latin typeface="华文新魏" panose="02010800040101010101" pitchFamily="2" charset="-122"/>
                <a:ea typeface="华文新魏" panose="02010800040101010101" pitchFamily="2" charset="-122"/>
              </a:rPr>
              <a:t>网络的结构</a:t>
            </a:r>
            <a:endParaRPr lang="zh-CN" altLang="en-US" sz="2800" dirty="0" smtClean="0"/>
          </a:p>
        </p:txBody>
      </p:sp>
      <p:sp>
        <p:nvSpPr>
          <p:cNvPr id="74755" name="内容占位符 2"/>
          <p:cNvSpPr>
            <a:spLocks noGrp="1"/>
          </p:cNvSpPr>
          <p:nvPr>
            <p:ph idx="1"/>
          </p:nvPr>
        </p:nvSpPr>
        <p:spPr>
          <a:xfrm>
            <a:off x="684213" y="2017713"/>
            <a:ext cx="8270875" cy="4114800"/>
          </a:xfrm>
        </p:spPr>
        <p:txBody>
          <a:bodyPr/>
          <a:lstStyle/>
          <a:p>
            <a:r>
              <a:rPr lang="en-US" altLang="zh-CN" smtClean="0">
                <a:solidFill>
                  <a:srgbClr val="000000"/>
                </a:solidFill>
              </a:rPr>
              <a:t>BP</a:t>
            </a:r>
            <a:r>
              <a:rPr lang="zh-CN" altLang="en-US" smtClean="0">
                <a:solidFill>
                  <a:srgbClr val="000000"/>
                </a:solidFill>
              </a:rPr>
              <a:t>网络是一种典型的前馈神经网络，还有一类人工神经网络，即</a:t>
            </a:r>
            <a:r>
              <a:rPr lang="zh-CN" altLang="en-US" b="1" smtClean="0">
                <a:solidFill>
                  <a:srgbClr val="000000"/>
                </a:solidFill>
              </a:rPr>
              <a:t>反馈神经网络</a:t>
            </a:r>
            <a:r>
              <a:rPr lang="zh-CN" altLang="en-US" smtClean="0">
                <a:solidFill>
                  <a:srgbClr val="000000"/>
                </a:solidFill>
              </a:rPr>
              <a:t>，它是一种动态反馈系统，比前馈具有更强的计算能力。</a:t>
            </a:r>
            <a:endParaRPr lang="en-US" altLang="zh-CN" smtClean="0">
              <a:solidFill>
                <a:srgbClr val="000000"/>
              </a:solidFill>
            </a:endParaRPr>
          </a:p>
          <a:p>
            <a:r>
              <a:rPr lang="en-US" altLang="zh-CN" smtClean="0">
                <a:solidFill>
                  <a:srgbClr val="000000"/>
                </a:solidFill>
              </a:rPr>
              <a:t>Hopfield</a:t>
            </a:r>
            <a:r>
              <a:rPr lang="zh-CN" altLang="en-US" smtClean="0">
                <a:solidFill>
                  <a:srgbClr val="000000"/>
                </a:solidFill>
              </a:rPr>
              <a:t>网络</a:t>
            </a:r>
            <a:r>
              <a:rPr lang="zh-CN" altLang="en-US" smtClean="0"/>
              <a:t>是由若干基本神经元构成的一个单层全互连的神经网络，其任意神经元之间均有连接，是一种对称连接结构。一个典型的单层</a:t>
            </a:r>
            <a:r>
              <a:rPr lang="en-US" altLang="zh-CN" smtClean="0">
                <a:solidFill>
                  <a:srgbClr val="000000"/>
                </a:solidFill>
              </a:rPr>
              <a:t>Hopfield</a:t>
            </a:r>
            <a:r>
              <a:rPr lang="zh-CN" altLang="en-US" smtClean="0">
                <a:solidFill>
                  <a:srgbClr val="000000"/>
                </a:solidFill>
              </a:rPr>
              <a:t>网络</a:t>
            </a:r>
            <a:r>
              <a:rPr lang="zh-CN" altLang="en-US" smtClean="0"/>
              <a:t>结构如下图所示。</a:t>
            </a:r>
          </a:p>
          <a:p>
            <a:endParaRPr lang="zh-CN" altLang="en-US" smtClean="0"/>
          </a:p>
        </p:txBody>
      </p:sp>
      <p:sp>
        <p:nvSpPr>
          <p:cNvPr id="747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5065E8-E1EB-462B-B27C-2E862F82DAB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47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05779A-25B8-4BB9-B316-6FACD54E96B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smtClean="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802666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8D4A95-8989-4DE5-B602-5423A4B5422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4B8F9F-0D03-4941-B7A5-9C76C716A44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smtClean="0">
              <a:latin typeface="Tahoma" panose="020B0604030504040204" pitchFamily="34" charset="0"/>
              <a:ea typeface="宋体" panose="02010600030101010101" pitchFamily="2" charset="-122"/>
            </a:endParaRPr>
          </a:p>
        </p:txBody>
      </p:sp>
      <p:sp>
        <p:nvSpPr>
          <p:cNvPr id="75780"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Hopfield</a:t>
            </a:r>
            <a:r>
              <a:rPr lang="zh-CN" altLang="en-US" sz="2800" dirty="0" smtClean="0">
                <a:latin typeface="华文新魏" panose="02010800040101010101" pitchFamily="2" charset="-122"/>
                <a:ea typeface="华文新魏" panose="02010800040101010101" pitchFamily="2" charset="-122"/>
              </a:rPr>
              <a:t>网络的结构</a:t>
            </a:r>
          </a:p>
        </p:txBody>
      </p:sp>
      <p:pic>
        <p:nvPicPr>
          <p:cNvPr id="2" name="图片 1"/>
          <p:cNvPicPr>
            <a:picLocks noChangeAspect="1"/>
          </p:cNvPicPr>
          <p:nvPr/>
        </p:nvPicPr>
        <p:blipFill>
          <a:blip r:embed="rId5"/>
          <a:stretch>
            <a:fillRect/>
          </a:stretch>
        </p:blipFill>
        <p:spPr>
          <a:xfrm>
            <a:off x="2051720" y="2011489"/>
            <a:ext cx="4320480" cy="4541711"/>
          </a:xfrm>
          <a:prstGeom prst="rect">
            <a:avLst/>
          </a:prstGeom>
        </p:spPr>
      </p:pic>
    </p:spTree>
    <p:extLst>
      <p:ext uri="{BB962C8B-B14F-4D97-AF65-F5344CB8AC3E}">
        <p14:creationId xmlns:p14="http://schemas.microsoft.com/office/powerpoint/2010/main" val="19182608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C39869-B319-476F-BEE9-C31DAEBACF2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D08DB3-A195-4E51-AE4B-FED6670B4FE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smtClean="0">
              <a:latin typeface="Tahoma" panose="020B0604030504040204" pitchFamily="34" charset="0"/>
              <a:ea typeface="宋体" panose="02010600030101010101" pitchFamily="2" charset="-122"/>
            </a:endParaRPr>
          </a:p>
        </p:txBody>
      </p:sp>
      <p:sp>
        <p:nvSpPr>
          <p:cNvPr id="76804"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Hopfield</a:t>
            </a:r>
            <a:r>
              <a:rPr lang="zh-CN" altLang="en-US" sz="2800" dirty="0" smtClean="0">
                <a:latin typeface="华文新魏" panose="02010800040101010101" pitchFamily="2" charset="-122"/>
                <a:ea typeface="华文新魏" panose="02010800040101010101" pitchFamily="2" charset="-122"/>
              </a:rPr>
              <a:t>网络的结构</a:t>
            </a:r>
          </a:p>
        </p:txBody>
      </p:sp>
      <p:sp>
        <p:nvSpPr>
          <p:cNvPr id="76805" name="Rectangle 3"/>
          <p:cNvSpPr>
            <a:spLocks noGrp="1" noChangeArrowheads="1"/>
          </p:cNvSpPr>
          <p:nvPr>
            <p:ph type="body" idx="1"/>
          </p:nvPr>
        </p:nvSpPr>
        <p:spPr>
          <a:xfrm>
            <a:off x="755650" y="2017713"/>
            <a:ext cx="8199438" cy="4114800"/>
          </a:xfrm>
        </p:spPr>
        <p:txBody>
          <a:bodyPr/>
          <a:lstStyle/>
          <a:p>
            <a:pPr eaLnBrk="1" hangingPunct="1">
              <a:lnSpc>
                <a:spcPct val="90000"/>
              </a:lnSpc>
            </a:pPr>
            <a:r>
              <a:rPr lang="zh-CN" altLang="en-US" smtClean="0">
                <a:solidFill>
                  <a:srgbClr val="000000"/>
                </a:solidFill>
              </a:rPr>
              <a:t>霍普菲尔特提出的离散网络模型是一个离散时间系统，每个神经元只有两种状态，可用</a:t>
            </a:r>
            <a:r>
              <a:rPr lang="en-US" altLang="zh-CN" smtClean="0">
                <a:solidFill>
                  <a:srgbClr val="000000"/>
                </a:solidFill>
              </a:rPr>
              <a:t>0</a:t>
            </a:r>
            <a:r>
              <a:rPr lang="zh-CN" altLang="en-US" smtClean="0">
                <a:solidFill>
                  <a:srgbClr val="000000"/>
                </a:solidFill>
              </a:rPr>
              <a:t>和</a:t>
            </a:r>
            <a:r>
              <a:rPr lang="en-US" altLang="zh-CN" smtClean="0">
                <a:solidFill>
                  <a:srgbClr val="000000"/>
                </a:solidFill>
              </a:rPr>
              <a:t>1(</a:t>
            </a:r>
            <a:r>
              <a:rPr lang="zh-CN" altLang="en-US" smtClean="0">
                <a:solidFill>
                  <a:srgbClr val="000000"/>
                </a:solidFill>
              </a:rPr>
              <a:t>或有</a:t>
            </a:r>
            <a:r>
              <a:rPr lang="en-US" altLang="zh-CN" smtClean="0">
                <a:solidFill>
                  <a:srgbClr val="000000"/>
                </a:solidFill>
              </a:rPr>
              <a:t>-1</a:t>
            </a:r>
            <a:r>
              <a:rPr lang="zh-CN" altLang="en-US" smtClean="0">
                <a:solidFill>
                  <a:srgbClr val="000000"/>
                </a:solidFill>
              </a:rPr>
              <a:t>和</a:t>
            </a:r>
            <a:r>
              <a:rPr lang="en-US" altLang="zh-CN" smtClean="0">
                <a:solidFill>
                  <a:srgbClr val="000000"/>
                </a:solidFill>
              </a:rPr>
              <a:t>1)</a:t>
            </a:r>
            <a:r>
              <a:rPr lang="zh-CN" altLang="en-US" smtClean="0">
                <a:solidFill>
                  <a:srgbClr val="000000"/>
                </a:solidFill>
              </a:rPr>
              <a:t>表示。 有连接权值</a:t>
            </a:r>
            <a:endParaRPr lang="zh-CN" altLang="en-US" smtClean="0"/>
          </a:p>
          <a:p>
            <a:pPr eaLnBrk="1" hangingPunct="1">
              <a:lnSpc>
                <a:spcPct val="90000"/>
              </a:lnSpc>
              <a:buFont typeface="Wingdings" panose="05000000000000000000" pitchFamily="2" charset="2"/>
              <a:buNone/>
            </a:pPr>
            <a:r>
              <a:rPr lang="zh-CN" altLang="en-US" smtClean="0"/>
              <a:t> </a:t>
            </a:r>
          </a:p>
          <a:p>
            <a:pPr eaLnBrk="1" hangingPunct="1">
              <a:lnSpc>
                <a:spcPct val="90000"/>
              </a:lnSpc>
              <a:buFont typeface="Wingdings" panose="05000000000000000000" pitchFamily="2" charset="2"/>
              <a:buNone/>
            </a:pPr>
            <a:r>
              <a:rPr lang="zh-CN" altLang="en-US" smtClean="0"/>
              <a:t>　</a:t>
            </a:r>
          </a:p>
          <a:p>
            <a:pPr eaLnBrk="1" hangingPunct="1">
              <a:lnSpc>
                <a:spcPct val="90000"/>
              </a:lnSpc>
            </a:pPr>
            <a:r>
              <a:rPr lang="zh-CN" altLang="en-US" smtClean="0"/>
              <a:t>所构成的矩形是一个零对角的对称矩阵。在该网络中，每当有信息进入输入层时，在输入层不作任何计算，直接将输入信号分布地传送给下一层各有关节点。</a:t>
            </a:r>
          </a:p>
        </p:txBody>
      </p:sp>
      <p:graphicFrame>
        <p:nvGraphicFramePr>
          <p:cNvPr id="76806" name="Object 0"/>
          <p:cNvGraphicFramePr>
            <a:graphicFrameLocks noChangeAspect="1"/>
          </p:cNvGraphicFramePr>
          <p:nvPr/>
        </p:nvGraphicFramePr>
        <p:xfrm>
          <a:off x="3048000" y="3200400"/>
          <a:ext cx="2209800" cy="1147763"/>
        </p:xfrm>
        <a:graphic>
          <a:graphicData uri="http://schemas.openxmlformats.org/presentationml/2006/ole">
            <mc:AlternateContent xmlns:mc="http://schemas.openxmlformats.org/markup-compatibility/2006">
              <mc:Choice xmlns:v="urn:schemas-microsoft-com:vml" Requires="v">
                <p:oleObj spid="_x0000_s145433" name="Equation" r:id="rId6" imgW="850900" imgH="457200" progId="Equation.3">
                  <p:embed/>
                </p:oleObj>
              </mc:Choice>
              <mc:Fallback>
                <p:oleObj name="Equation" r:id="rId6" imgW="850900" imgH="457200" progId="Equation.3">
                  <p:embed/>
                  <p:pic>
                    <p:nvPicPr>
                      <p:cNvPr id="76806"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200400"/>
                        <a:ext cx="22098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27795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D5D270-1CD0-4246-8510-B283E20BA9C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52F664-F71F-4D0E-A47C-CB2B06482AC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smtClean="0">
              <a:latin typeface="Tahoma" panose="020B0604030504040204" pitchFamily="34" charset="0"/>
              <a:ea typeface="宋体" panose="02010600030101010101" pitchFamily="2" charset="-122"/>
            </a:endParaRPr>
          </a:p>
        </p:txBody>
      </p:sp>
      <p:sp>
        <p:nvSpPr>
          <p:cNvPr id="77828"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a:t>
            </a:r>
            <a:r>
              <a:rPr lang="zh-CN" altLang="en-US" sz="4000" dirty="0" smtClean="0"/>
              <a:t> </a:t>
            </a:r>
            <a:r>
              <a:rPr lang="en-US" altLang="zh-CN" sz="2800" dirty="0" smtClean="0">
                <a:latin typeface="华文新魏" panose="02010800040101010101" pitchFamily="2" charset="-122"/>
                <a:ea typeface="华文新魏" panose="02010800040101010101" pitchFamily="2" charset="-122"/>
              </a:rPr>
              <a:t>Hopfield</a:t>
            </a:r>
            <a:r>
              <a:rPr lang="zh-CN" altLang="en-US" sz="2800" dirty="0" smtClean="0">
                <a:latin typeface="华文新魏" panose="02010800040101010101" pitchFamily="2" charset="-122"/>
                <a:ea typeface="华文新魏" panose="02010800040101010101" pitchFamily="2" charset="-122"/>
              </a:rPr>
              <a:t>网络的结构</a:t>
            </a:r>
          </a:p>
        </p:txBody>
      </p:sp>
      <p:sp>
        <p:nvSpPr>
          <p:cNvPr id="77829" name="Rectangle 3"/>
          <p:cNvSpPr>
            <a:spLocks noGrp="1" noChangeArrowheads="1"/>
          </p:cNvSpPr>
          <p:nvPr>
            <p:ph type="body" idx="1"/>
          </p:nvPr>
        </p:nvSpPr>
        <p:spPr>
          <a:xfrm>
            <a:off x="611188" y="2017713"/>
            <a:ext cx="8343900" cy="4114800"/>
          </a:xfrm>
        </p:spPr>
        <p:txBody>
          <a:bodyPr/>
          <a:lstStyle/>
          <a:p>
            <a:pPr eaLnBrk="1" hangingPunct="1"/>
            <a:r>
              <a:rPr lang="zh-CN" altLang="en-US" smtClean="0"/>
              <a:t>离散</a:t>
            </a:r>
            <a:r>
              <a:rPr lang="en-US" altLang="zh-CN" smtClean="0"/>
              <a:t>Hopfield</a:t>
            </a:r>
            <a:r>
              <a:rPr lang="zh-CN" altLang="en-US" smtClean="0"/>
              <a:t>网络中的神经元与生物神经元的差别较大，因为生物神经元的输入、输出是连续的，并且生物神经元存在延时。为此，霍普菲尔特后来又提出了延续时间的神经网络。在这种网络中，神经元的状态可取</a:t>
            </a:r>
            <a:r>
              <a:rPr lang="en-US" altLang="zh-CN" smtClean="0"/>
              <a:t>0</a:t>
            </a:r>
            <a:r>
              <a:rPr lang="zh-CN" altLang="en-US" smtClean="0"/>
              <a:t>到</a:t>
            </a:r>
            <a:r>
              <a:rPr lang="en-US" altLang="zh-CN" smtClean="0"/>
              <a:t>1</a:t>
            </a:r>
            <a:r>
              <a:rPr lang="zh-CN" altLang="en-US" smtClean="0"/>
              <a:t>之间的任一实数值。</a:t>
            </a:r>
          </a:p>
          <a:p>
            <a:pPr eaLnBrk="1" hangingPunct="1"/>
            <a:r>
              <a:rPr lang="en-US" altLang="zh-CN" smtClean="0"/>
              <a:t>Hopfield</a:t>
            </a:r>
            <a:r>
              <a:rPr lang="zh-CN" altLang="en-US" smtClean="0"/>
              <a:t>网络模型是由一组可使某个能量函数最小的微分方程组成。其不足是在于计算机代价较高，而且需要对称连接。</a:t>
            </a:r>
          </a:p>
        </p:txBody>
      </p:sp>
    </p:spTree>
    <p:extLst>
      <p:ext uri="{BB962C8B-B14F-4D97-AF65-F5344CB8AC3E}">
        <p14:creationId xmlns:p14="http://schemas.microsoft.com/office/powerpoint/2010/main" val="19150233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4000" smtClean="0">
                <a:latin typeface="黑体" panose="02010609060101010101" pitchFamily="49" charset="-122"/>
                <a:ea typeface="黑体" panose="02010609060101010101" pitchFamily="49" charset="-122"/>
              </a:rPr>
              <a:t>感知机</a:t>
            </a:r>
            <a:endParaRPr lang="en-US" altLang="zh-CN" sz="4000" smtClean="0">
              <a:latin typeface="黑体" panose="02010609060101010101" pitchFamily="49" charset="-122"/>
              <a:ea typeface="黑体" panose="02010609060101010101" pitchFamily="49" charset="-122"/>
            </a:endParaRPr>
          </a:p>
        </p:txBody>
      </p:sp>
      <p:sp>
        <p:nvSpPr>
          <p:cNvPr id="78851" name="Rectangle 3"/>
          <p:cNvSpPr>
            <a:spLocks noGrp="1" noChangeArrowheads="1"/>
          </p:cNvSpPr>
          <p:nvPr>
            <p:ph type="body" idx="1"/>
          </p:nvPr>
        </p:nvSpPr>
        <p:spPr>
          <a:xfrm>
            <a:off x="684213" y="1981200"/>
            <a:ext cx="8110537" cy="4876800"/>
          </a:xfrm>
        </p:spPr>
        <p:txBody>
          <a:bodyPr/>
          <a:lstStyle/>
          <a:p>
            <a:r>
              <a:rPr lang="zh-CN" altLang="en-US" smtClean="0">
                <a:ea typeface="宋体" panose="02010600030101010101" pitchFamily="2" charset="-122"/>
                <a:sym typeface="Symbol" panose="05050102010706020507" pitchFamily="18" charset="2"/>
              </a:rPr>
              <a:t> 例子1</a:t>
            </a:r>
          </a:p>
          <a:p>
            <a:pPr>
              <a:buFontTx/>
              <a:buNone/>
            </a:pPr>
            <a:r>
              <a:rPr lang="zh-CN" altLang="en-US" smtClean="0">
                <a:ea typeface="宋体" panose="02010600030101010101" pitchFamily="2" charset="-122"/>
                <a:sym typeface="Symbol" panose="05050102010706020507" pitchFamily="18" charset="2"/>
              </a:rPr>
              <a:t>构建一个神经元，它能够计算逻辑操作：</a:t>
            </a:r>
            <a:r>
              <a:rPr lang="en-US" altLang="zh-CN" smtClean="0">
                <a:ea typeface="宋体" panose="02010600030101010101" pitchFamily="2" charset="-122"/>
                <a:sym typeface="Symbol" panose="05050102010706020507" pitchFamily="18" charset="2"/>
              </a:rPr>
              <a:t>AND</a:t>
            </a:r>
            <a:endParaRPr lang="zh-CN" altLang="zh-CN" smtClean="0">
              <a:ea typeface="宋体" panose="02010600030101010101" pitchFamily="2" charset="-122"/>
              <a:sym typeface="Symbol" panose="05050102010706020507" pitchFamily="18" charset="2"/>
            </a:endParaRPr>
          </a:p>
        </p:txBody>
      </p:sp>
      <p:sp>
        <p:nvSpPr>
          <p:cNvPr id="78852" name="Rectangle 5"/>
          <p:cNvSpPr>
            <a:spLocks noChangeArrowheads="1"/>
          </p:cNvSpPr>
          <p:nvPr/>
        </p:nvSpPr>
        <p:spPr bwMode="auto">
          <a:xfrm>
            <a:off x="3856038" y="285273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pic>
        <p:nvPicPr>
          <p:cNvPr id="7885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213100"/>
            <a:ext cx="41529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188350"/>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r>
              <a:rPr lang="zh-CN" altLang="en-US" sz="4000" smtClean="0">
                <a:latin typeface="黑体" panose="02010609060101010101" pitchFamily="49" charset="-122"/>
                <a:ea typeface="黑体" panose="02010609060101010101" pitchFamily="49" charset="-122"/>
              </a:rPr>
              <a:t>感知机</a:t>
            </a:r>
            <a:endParaRPr lang="en-US" altLang="zh-CN" sz="4000" smtClean="0">
              <a:latin typeface="黑体" panose="02010609060101010101" pitchFamily="49" charset="-122"/>
              <a:ea typeface="黑体" panose="02010609060101010101" pitchFamily="49" charset="-122"/>
            </a:endParaRPr>
          </a:p>
        </p:txBody>
      </p:sp>
      <p:sp>
        <p:nvSpPr>
          <p:cNvPr id="80899" name="Rectangle 1027"/>
          <p:cNvSpPr>
            <a:spLocks noGrp="1" noChangeArrowheads="1"/>
          </p:cNvSpPr>
          <p:nvPr>
            <p:ph type="body" idx="1"/>
          </p:nvPr>
        </p:nvSpPr>
        <p:spPr>
          <a:xfrm>
            <a:off x="827088" y="1981200"/>
            <a:ext cx="8112125" cy="4256088"/>
          </a:xfrm>
        </p:spPr>
        <p:txBody>
          <a:bodyPr/>
          <a:lstStyle/>
          <a:p>
            <a:pPr>
              <a:lnSpc>
                <a:spcPct val="90000"/>
              </a:lnSpc>
            </a:pPr>
            <a:r>
              <a:rPr lang="zh-CN" altLang="en-US" sz="2000" smtClean="0">
                <a:ea typeface="宋体" panose="02010600030101010101" pitchFamily="2" charset="-122"/>
                <a:sym typeface="Symbol" panose="05050102010706020507" pitchFamily="18" charset="2"/>
              </a:rPr>
              <a:t> </a:t>
            </a:r>
            <a:r>
              <a:rPr lang="zh-CN" altLang="en-US" sz="2400" smtClean="0">
                <a:ea typeface="宋体" panose="02010600030101010101" pitchFamily="2" charset="-122"/>
                <a:sym typeface="Symbol" panose="05050102010706020507" pitchFamily="18" charset="2"/>
              </a:rPr>
              <a:t>例子2</a:t>
            </a:r>
          </a:p>
          <a:p>
            <a:pPr algn="just">
              <a:lnSpc>
                <a:spcPct val="90000"/>
              </a:lnSpc>
              <a:buFontTx/>
              <a:buNone/>
            </a:pPr>
            <a:r>
              <a:rPr lang="zh-CN" altLang="en-US" sz="2400" smtClean="0">
                <a:ea typeface="宋体" panose="02010600030101010101" pitchFamily="2" charset="-122"/>
                <a:sym typeface="Symbol" panose="05050102010706020507" pitchFamily="18" charset="2"/>
              </a:rPr>
              <a:t>异或</a:t>
            </a:r>
            <a:r>
              <a:rPr lang="en-US" altLang="zh-CN" sz="2400" smtClean="0">
                <a:ea typeface="宋体" panose="02010600030101010101" pitchFamily="2" charset="-122"/>
                <a:sym typeface="Symbol" panose="05050102010706020507" pitchFamily="18" charset="2"/>
              </a:rPr>
              <a:t>XOR，</a:t>
            </a:r>
            <a:r>
              <a:rPr lang="zh-CN" altLang="en-US" sz="2400" smtClean="0">
                <a:ea typeface="宋体" panose="02010600030101010101" pitchFamily="2" charset="-122"/>
                <a:sym typeface="Symbol" panose="05050102010706020507" pitchFamily="18" charset="2"/>
              </a:rPr>
              <a:t>异或的真值表如下：</a:t>
            </a:r>
          </a:p>
          <a:p>
            <a:pPr algn="just">
              <a:lnSpc>
                <a:spcPct val="90000"/>
              </a:lnSpc>
              <a:buFontTx/>
              <a:buNone/>
            </a:pPr>
            <a:endParaRPr lang="zh-CN" altLang="en-US" sz="2400" smtClean="0">
              <a:ea typeface="宋体" panose="02010600030101010101" pitchFamily="2" charset="-122"/>
              <a:sym typeface="Symbol" panose="05050102010706020507" pitchFamily="18" charset="2"/>
            </a:endParaRPr>
          </a:p>
          <a:p>
            <a:pPr algn="just">
              <a:lnSpc>
                <a:spcPct val="90000"/>
              </a:lnSpc>
              <a:buFontTx/>
              <a:buNone/>
            </a:pPr>
            <a:endParaRPr lang="zh-CN" altLang="en-US" sz="2400" smtClean="0">
              <a:ea typeface="宋体" panose="02010600030101010101" pitchFamily="2" charset="-122"/>
              <a:sym typeface="Symbol" panose="05050102010706020507" pitchFamily="18" charset="2"/>
            </a:endParaRPr>
          </a:p>
          <a:p>
            <a:pPr algn="just">
              <a:lnSpc>
                <a:spcPct val="90000"/>
              </a:lnSpc>
              <a:buFontTx/>
              <a:buNone/>
            </a:pPr>
            <a:endParaRPr lang="zh-CN" altLang="en-US" sz="2400" smtClean="0">
              <a:ea typeface="宋体" panose="02010600030101010101" pitchFamily="2" charset="-122"/>
              <a:sym typeface="Symbol" panose="05050102010706020507" pitchFamily="18" charset="2"/>
            </a:endParaRPr>
          </a:p>
          <a:p>
            <a:pPr algn="just">
              <a:lnSpc>
                <a:spcPct val="90000"/>
              </a:lnSpc>
              <a:buFontTx/>
              <a:buNone/>
            </a:pPr>
            <a:endParaRPr lang="zh-CN" altLang="en-US" sz="2400" smtClean="0">
              <a:ea typeface="宋体" panose="02010600030101010101" pitchFamily="2" charset="-122"/>
              <a:sym typeface="Symbol" panose="05050102010706020507" pitchFamily="18" charset="2"/>
            </a:endParaRPr>
          </a:p>
          <a:p>
            <a:pPr algn="just">
              <a:lnSpc>
                <a:spcPct val="90000"/>
              </a:lnSpc>
              <a:buFontTx/>
              <a:buNone/>
            </a:pPr>
            <a:r>
              <a:rPr lang="zh-CN" altLang="en-US" sz="2400" smtClean="0">
                <a:ea typeface="宋体" panose="02010600030101010101" pitchFamily="2" charset="-122"/>
                <a:sym typeface="Symbol" panose="05050102010706020507" pitchFamily="18" charset="2"/>
              </a:rPr>
              <a:t>                    </a:t>
            </a:r>
          </a:p>
          <a:p>
            <a:pPr algn="just">
              <a:lnSpc>
                <a:spcPct val="90000"/>
              </a:lnSpc>
              <a:buFontTx/>
              <a:buNone/>
            </a:pPr>
            <a:r>
              <a:rPr lang="zh-CN" altLang="en-US" sz="2400" smtClean="0">
                <a:ea typeface="宋体" panose="02010600030101010101" pitchFamily="2" charset="-122"/>
                <a:sym typeface="Symbol" panose="05050102010706020507" pitchFamily="18" charset="2"/>
              </a:rPr>
              <a:t>   </a:t>
            </a:r>
            <a:endParaRPr lang="en-US" altLang="zh-CN" sz="2400" smtClean="0">
              <a:ea typeface="宋体" panose="02010600030101010101" pitchFamily="2" charset="-122"/>
              <a:sym typeface="Symbol" panose="05050102010706020507" pitchFamily="18" charset="2"/>
            </a:endParaRPr>
          </a:p>
          <a:p>
            <a:pPr algn="just">
              <a:lnSpc>
                <a:spcPct val="90000"/>
              </a:lnSpc>
              <a:buFontTx/>
              <a:buNone/>
            </a:pPr>
            <a:r>
              <a:rPr lang="zh-CN" altLang="en-US" sz="2400" smtClean="0">
                <a:ea typeface="宋体" panose="02010600030101010101" pitchFamily="2" charset="-122"/>
                <a:sym typeface="Symbol" panose="05050102010706020507" pitchFamily="18" charset="2"/>
              </a:rPr>
              <a:t>在二维空间中没有可分离点集</a:t>
            </a:r>
          </a:p>
          <a:p>
            <a:pPr algn="just">
              <a:lnSpc>
                <a:spcPct val="90000"/>
              </a:lnSpc>
              <a:buFontTx/>
              <a:buNone/>
            </a:pPr>
            <a:r>
              <a:rPr lang="zh-CN" altLang="en-US" sz="2400" smtClean="0">
                <a:ea typeface="宋体" panose="02010600030101010101" pitchFamily="2" charset="-122"/>
                <a:sym typeface="Symbol" panose="05050102010706020507" pitchFamily="18" charset="2"/>
              </a:rPr>
              <a:t>{ (0，0)，（1，1）}和{(0，1)，（1，0）}的直线      </a:t>
            </a:r>
          </a:p>
          <a:p>
            <a:pPr algn="just">
              <a:lnSpc>
                <a:spcPct val="90000"/>
              </a:lnSpc>
              <a:buFontTx/>
              <a:buNone/>
            </a:pPr>
            <a:r>
              <a:rPr lang="zh-CN" altLang="en-US" sz="2000" smtClean="0">
                <a:ea typeface="宋体" panose="02010600030101010101" pitchFamily="2" charset="-122"/>
                <a:sym typeface="Symbol" panose="05050102010706020507" pitchFamily="18" charset="2"/>
              </a:rPr>
              <a:t>         </a:t>
            </a:r>
          </a:p>
        </p:txBody>
      </p:sp>
      <p:sp>
        <p:nvSpPr>
          <p:cNvPr id="80900" name="Rectangle 1028"/>
          <p:cNvSpPr>
            <a:spLocks noChangeArrowheads="1"/>
          </p:cNvSpPr>
          <p:nvPr/>
        </p:nvSpPr>
        <p:spPr bwMode="auto">
          <a:xfrm>
            <a:off x="3856038" y="285273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0901" name="Rectangle 1031"/>
          <p:cNvSpPr>
            <a:spLocks noChangeArrowheads="1"/>
          </p:cNvSpPr>
          <p:nvPr/>
        </p:nvSpPr>
        <p:spPr bwMode="auto">
          <a:xfrm>
            <a:off x="3305175" y="25146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80902" name="Object 2"/>
          <p:cNvGraphicFramePr>
            <a:graphicFrameLocks noChangeAspect="1"/>
          </p:cNvGraphicFramePr>
          <p:nvPr/>
        </p:nvGraphicFramePr>
        <p:xfrm>
          <a:off x="4859338" y="2781300"/>
          <a:ext cx="2533650" cy="1828800"/>
        </p:xfrm>
        <a:graphic>
          <a:graphicData uri="http://schemas.openxmlformats.org/presentationml/2006/ole">
            <mc:AlternateContent xmlns:mc="http://schemas.openxmlformats.org/markup-compatibility/2006">
              <mc:Choice xmlns:v="urn:schemas-microsoft-com:vml" Requires="v">
                <p:oleObj spid="_x0000_s146478" name="Picture" r:id="rId7" imgW="2751221" imgH="1836821" progId="Word.Picture.8">
                  <p:embed/>
                </p:oleObj>
              </mc:Choice>
              <mc:Fallback>
                <p:oleObj name="Picture" r:id="rId7" imgW="2751221" imgH="1836821" progId="Word.Picture.8">
                  <p:embed/>
                  <p:pic>
                    <p:nvPicPr>
                      <p:cNvPr id="8090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781300"/>
                        <a:ext cx="25336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Rectangle 1033"/>
          <p:cNvSpPr>
            <a:spLocks noChangeArrowheads="1"/>
          </p:cNvSpPr>
          <p:nvPr/>
        </p:nvSpPr>
        <p:spPr bwMode="auto">
          <a:xfrm>
            <a:off x="3305175" y="25146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4"/>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5"/>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4"/>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6"/>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80904" name="Object 9"/>
          <p:cNvGraphicFramePr>
            <a:graphicFrameLocks noChangeAspect="1"/>
          </p:cNvGraphicFramePr>
          <p:nvPr/>
        </p:nvGraphicFramePr>
        <p:xfrm>
          <a:off x="1835150" y="3141663"/>
          <a:ext cx="2743200" cy="1727200"/>
        </p:xfrm>
        <a:graphic>
          <a:graphicData uri="http://schemas.openxmlformats.org/presentationml/2006/ole">
            <mc:AlternateContent xmlns:mc="http://schemas.openxmlformats.org/markup-compatibility/2006">
              <mc:Choice xmlns:v="urn:schemas-microsoft-com:vml" Requires="v">
                <p:oleObj spid="_x0000_s146479" name="Picture" r:id="rId9" imgW="2751221" imgH="1836821" progId="Word.Picture.8">
                  <p:embed/>
                </p:oleObj>
              </mc:Choice>
              <mc:Fallback>
                <p:oleObj name="Picture" r:id="rId9" imgW="2751221" imgH="1836821" progId="Word.Picture.8">
                  <p:embed/>
                  <p:pic>
                    <p:nvPicPr>
                      <p:cNvPr id="80904"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141663"/>
                        <a:ext cx="2743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913417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CD8C35-10C4-491D-A8E8-81BF15BDDC0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B81160-2297-4999-9974-DF317EE539C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a:t>
            </a:fld>
            <a:endParaRPr kumimoji="0" lang="en-US" altLang="zh-CN" sz="1400" smtClean="0">
              <a:latin typeface="Tahoma" panose="020B0604030504040204" pitchFamily="34" charset="0"/>
              <a:ea typeface="宋体" panose="02010600030101010101" pitchFamily="2" charset="-122"/>
            </a:endParaRPr>
          </a:p>
        </p:txBody>
      </p:sp>
      <p:sp>
        <p:nvSpPr>
          <p:cNvPr id="34820" name="Rectangle 2"/>
          <p:cNvSpPr>
            <a:spLocks noGrp="1" noChangeArrowheads="1"/>
          </p:cNvSpPr>
          <p:nvPr>
            <p:ph type="title"/>
          </p:nvPr>
        </p:nvSpPr>
        <p:spPr>
          <a:xfrm>
            <a:off x="914400" y="651794"/>
            <a:ext cx="7793037" cy="1143000"/>
          </a:xfrm>
        </p:spPr>
        <p:txBody>
          <a:bodyPr/>
          <a:lstStyle/>
          <a:p>
            <a:pPr eaLnBrk="1" hangingPunct="1"/>
            <a:r>
              <a:rPr lang="en-US" altLang="zh-CN" dirty="0" smtClean="0"/>
              <a:t>5.2 </a:t>
            </a:r>
            <a:r>
              <a:rPr lang="zh-CN" altLang="en-US" dirty="0" smtClean="0"/>
              <a:t>神经计算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4821" name="Rectangle 3"/>
          <p:cNvSpPr>
            <a:spLocks noGrp="1" noChangeArrowheads="1"/>
          </p:cNvSpPr>
          <p:nvPr>
            <p:ph type="body" idx="1"/>
          </p:nvPr>
        </p:nvSpPr>
        <p:spPr>
          <a:xfrm>
            <a:off x="468313" y="2017713"/>
            <a:ext cx="8486775" cy="4114800"/>
          </a:xfrm>
        </p:spPr>
        <p:txBody>
          <a:bodyPr/>
          <a:lstStyle/>
          <a:p>
            <a:pPr eaLnBrk="1" hangingPunct="1"/>
            <a:r>
              <a:rPr lang="zh-CN" altLang="en-US" sz="3200" smtClean="0">
                <a:latin typeface="华文新魏" panose="02010800040101010101" pitchFamily="2" charset="-122"/>
              </a:rPr>
              <a:t>发展史</a:t>
            </a:r>
          </a:p>
          <a:p>
            <a:pPr lvl="1" eaLnBrk="1" hangingPunct="1"/>
            <a:r>
              <a:rPr lang="en-US" altLang="zh-CN" sz="2800" smtClean="0">
                <a:latin typeface="华文新魏" panose="02010800040101010101" pitchFamily="2" charset="-122"/>
              </a:rPr>
              <a:t>1890</a:t>
            </a:r>
            <a:r>
              <a:rPr lang="zh-CN" altLang="en-US" sz="2800" smtClean="0">
                <a:latin typeface="华文新魏" panose="02010800040101010101" pitchFamily="2" charset="-122"/>
              </a:rPr>
              <a:t>年，美国生物学家</a:t>
            </a:r>
            <a:r>
              <a:rPr lang="en-US" altLang="zh-CN" sz="2800" smtClean="0">
                <a:latin typeface="华文新魏" panose="02010800040101010101" pitchFamily="2" charset="-122"/>
              </a:rPr>
              <a:t>W.James</a:t>
            </a:r>
            <a:r>
              <a:rPr lang="zh-CN" altLang="en-US" sz="2800" smtClean="0">
                <a:latin typeface="华文新魏" panose="02010800040101010101" pitchFamily="2" charset="-122"/>
              </a:rPr>
              <a:t>出版了</a:t>
            </a:r>
            <a:r>
              <a:rPr lang="en-US" altLang="zh-CN" sz="2800" smtClean="0">
                <a:latin typeface="华文新魏" panose="02010800040101010101" pitchFamily="2" charset="-122"/>
              </a:rPr>
              <a:t>《Physiology》</a:t>
            </a:r>
            <a:r>
              <a:rPr lang="zh-CN" altLang="en-US" sz="2800" smtClean="0">
                <a:latin typeface="华文新魏" panose="02010800040101010101" pitchFamily="2" charset="-122"/>
              </a:rPr>
              <a:t>（生理学）一书。首次阐明了有关人脑结构及其功能，以及相关学习、联想、记忆的基本规律。指出：人脑中当两个基本处理单元同时活动，或两个单元靠得比较近时，一个单元的兴奋会传到另一个单元。而且一个单元的活动程度与他周围的活动数目和活动密度成正比。 </a:t>
            </a:r>
          </a:p>
        </p:txBody>
      </p:sp>
    </p:spTree>
    <p:extLst>
      <p:ext uri="{BB962C8B-B14F-4D97-AF65-F5344CB8AC3E}">
        <p14:creationId xmlns:p14="http://schemas.microsoft.com/office/powerpoint/2010/main" val="3046575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4000" smtClean="0">
                <a:latin typeface="黑体" panose="02010609060101010101" pitchFamily="49" charset="-122"/>
                <a:ea typeface="黑体" panose="02010609060101010101" pitchFamily="49" charset="-122"/>
              </a:rPr>
              <a:t>感知机</a:t>
            </a:r>
            <a:endParaRPr lang="en-US" altLang="zh-CN" sz="4000" smtClean="0">
              <a:latin typeface="黑体" panose="02010609060101010101" pitchFamily="49" charset="-122"/>
              <a:ea typeface="黑体" panose="02010609060101010101" pitchFamily="49" charset="-122"/>
            </a:endParaRPr>
          </a:p>
        </p:txBody>
      </p:sp>
      <p:sp>
        <p:nvSpPr>
          <p:cNvPr id="82947" name="Rectangle 3"/>
          <p:cNvSpPr>
            <a:spLocks noGrp="1" noChangeArrowheads="1"/>
          </p:cNvSpPr>
          <p:nvPr>
            <p:ph type="body" idx="1"/>
          </p:nvPr>
        </p:nvSpPr>
        <p:spPr>
          <a:xfrm>
            <a:off x="611188" y="1981200"/>
            <a:ext cx="8110537" cy="4543425"/>
          </a:xfrm>
        </p:spPr>
        <p:txBody>
          <a:bodyPr/>
          <a:lstStyle/>
          <a:p>
            <a:pPr algn="just">
              <a:lnSpc>
                <a:spcPct val="90000"/>
              </a:lnSpc>
            </a:pPr>
            <a:r>
              <a:rPr lang="zh-CN" altLang="en-US" sz="2400" smtClean="0">
                <a:ea typeface="宋体" panose="02010600030101010101" pitchFamily="2" charset="-122"/>
                <a:sym typeface="Symbol" panose="05050102010706020507" pitchFamily="18" charset="2"/>
              </a:rPr>
              <a:t>考虑这样一个感知机，其输入为</a:t>
            </a:r>
            <a:r>
              <a:rPr lang="en-US" altLang="zh-CN" sz="2400" smtClean="0">
                <a:ea typeface="宋体" panose="02010600030101010101" pitchFamily="2" charset="-122"/>
                <a:cs typeface="Times New Roman" panose="02020603050405020304" pitchFamily="18" charset="0"/>
                <a:sym typeface="Symbol" panose="05050102010706020507" pitchFamily="18" charset="2"/>
              </a:rPr>
              <a:t>X</a:t>
            </a:r>
            <a:r>
              <a:rPr lang="en-US" altLang="zh-CN" sz="2400" baseline="-30000" smtClean="0">
                <a:ea typeface="宋体" panose="02010600030101010101" pitchFamily="2" charset="-122"/>
                <a:cs typeface="Times New Roman" panose="02020603050405020304" pitchFamily="18" charset="0"/>
                <a:sym typeface="Symbol" panose="05050102010706020507" pitchFamily="18" charset="2"/>
              </a:rPr>
              <a:t>1</a:t>
            </a:r>
            <a:r>
              <a:rPr lang="en-US" altLang="zh-CN" sz="2400" smtClean="0">
                <a:ea typeface="宋体" panose="02010600030101010101" pitchFamily="2" charset="-122"/>
                <a:sym typeface="Symbol" panose="05050102010706020507" pitchFamily="18" charset="2"/>
              </a:rPr>
              <a:t>，X</a:t>
            </a:r>
            <a:r>
              <a:rPr lang="en-US" altLang="zh-CN" sz="2400" baseline="-30000" smtClean="0">
                <a:ea typeface="宋体" panose="02010600030101010101" pitchFamily="2" charset="-122"/>
                <a:sym typeface="Symbol" panose="05050102010706020507" pitchFamily="18" charset="2"/>
              </a:rPr>
              <a:t>2</a:t>
            </a:r>
            <a:r>
              <a:rPr lang="en-US" altLang="zh-CN" sz="2400" smtClean="0">
                <a:ea typeface="宋体" panose="02010600030101010101" pitchFamily="2" charset="-122"/>
                <a:sym typeface="Symbol" panose="05050102010706020507" pitchFamily="18" charset="2"/>
              </a:rPr>
              <a:t>；</a:t>
            </a:r>
            <a:r>
              <a:rPr lang="zh-CN" altLang="en-US" sz="2400" smtClean="0">
                <a:ea typeface="宋体" panose="02010600030101010101" pitchFamily="2" charset="-122"/>
                <a:sym typeface="Symbol" panose="05050102010706020507" pitchFamily="18" charset="2"/>
              </a:rPr>
              <a:t>权值为 </a:t>
            </a:r>
            <a:r>
              <a:rPr lang="en-US" altLang="zh-CN" sz="2400" smtClean="0">
                <a:ea typeface="宋体" panose="02010600030101010101" pitchFamily="2" charset="-122"/>
                <a:sym typeface="Symbol" panose="05050102010706020507" pitchFamily="18" charset="2"/>
              </a:rPr>
              <a:t>W</a:t>
            </a:r>
            <a:r>
              <a:rPr lang="en-US" altLang="zh-CN" sz="2400" baseline="-30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，W</a:t>
            </a:r>
            <a:r>
              <a:rPr lang="en-US" altLang="zh-CN" sz="2400" baseline="-30000" smtClean="0">
                <a:ea typeface="宋体" panose="02010600030101010101" pitchFamily="2" charset="-122"/>
                <a:sym typeface="Symbol" panose="05050102010706020507" pitchFamily="18" charset="2"/>
              </a:rPr>
              <a:t>2</a:t>
            </a:r>
            <a:r>
              <a:rPr lang="en-US" altLang="zh-CN" sz="2400" smtClean="0">
                <a:ea typeface="宋体" panose="02010600030101010101" pitchFamily="2" charset="-122"/>
                <a:sym typeface="Symbol" panose="05050102010706020507" pitchFamily="18" charset="2"/>
              </a:rPr>
              <a:t> ； </a:t>
            </a:r>
            <a:r>
              <a:rPr lang="zh-CN" altLang="en-US" sz="2400" smtClean="0">
                <a:ea typeface="宋体" panose="02010600030101010101" pitchFamily="2" charset="-122"/>
                <a:sym typeface="Symbol" panose="05050102010706020507" pitchFamily="18" charset="2"/>
              </a:rPr>
              <a:t>阀值是</a:t>
            </a:r>
            <a:r>
              <a:rPr lang="en-US" altLang="zh-CN" sz="2400" smtClean="0">
                <a:ea typeface="宋体" panose="02010600030101010101" pitchFamily="2" charset="-122"/>
                <a:sym typeface="Symbol" panose="05050102010706020507" pitchFamily="18" charset="2"/>
              </a:rPr>
              <a:t>t。</a:t>
            </a:r>
            <a:r>
              <a:rPr lang="zh-CN" altLang="en-US" sz="2400" smtClean="0">
                <a:ea typeface="宋体" panose="02010600030101010101" pitchFamily="2" charset="-122"/>
                <a:sym typeface="Symbol" panose="05050102010706020507" pitchFamily="18" charset="2"/>
              </a:rPr>
              <a:t>为了学习这个函数，这个神经网络必须找到这样一组值，它满足如下的不等式方程：</a:t>
            </a:r>
          </a:p>
          <a:p>
            <a:pPr algn="just">
              <a:lnSpc>
                <a:spcPct val="90000"/>
              </a:lnSpc>
              <a:buFontTx/>
              <a:buNone/>
            </a:pPr>
            <a:r>
              <a:rPr lang="zh-CN" altLang="en-US" sz="2400" smtClean="0">
                <a:ea typeface="宋体" panose="02010600030101010101" pitchFamily="2" charset="-122"/>
                <a:sym typeface="Symbol" panose="05050102010706020507" pitchFamily="18" charset="2"/>
              </a:rPr>
              <a:t>      </a:t>
            </a:r>
            <a:r>
              <a:rPr lang="en-US" altLang="zh-CN" sz="2400" smtClean="0">
                <a:solidFill>
                  <a:srgbClr val="C00000"/>
                </a:solidFill>
                <a:ea typeface="宋体" panose="02010600030101010101" pitchFamily="2" charset="-122"/>
                <a:sym typeface="Symbol" panose="05050102010706020507" pitchFamily="18" charset="2"/>
              </a:rPr>
              <a:t>W</a:t>
            </a:r>
            <a:r>
              <a:rPr lang="en-US" altLang="zh-CN" sz="2400" baseline="-30000" smtClean="0">
                <a:solidFill>
                  <a:srgbClr val="C00000"/>
                </a:solidFill>
                <a:ea typeface="宋体" panose="02010600030101010101" pitchFamily="2" charset="-122"/>
                <a:sym typeface="Symbol" panose="05050102010706020507" pitchFamily="18" charset="2"/>
              </a:rPr>
              <a:t>1</a:t>
            </a:r>
            <a:r>
              <a:rPr lang="en-US" altLang="zh-CN" sz="2400" smtClean="0">
                <a:solidFill>
                  <a:srgbClr val="C00000"/>
                </a:solidFill>
                <a:ea typeface="宋体" panose="02010600030101010101" pitchFamily="2" charset="-122"/>
                <a:sym typeface="Symbol" panose="05050102010706020507" pitchFamily="18" charset="2"/>
              </a:rPr>
              <a:t>*1 ＋ W</a:t>
            </a:r>
            <a:r>
              <a:rPr lang="en-US" altLang="zh-CN" sz="2400" baseline="-30000" smtClean="0">
                <a:solidFill>
                  <a:srgbClr val="C00000"/>
                </a:solidFill>
                <a:ea typeface="宋体" panose="02010600030101010101" pitchFamily="2" charset="-122"/>
                <a:sym typeface="Symbol" panose="05050102010706020507" pitchFamily="18" charset="2"/>
              </a:rPr>
              <a:t>2</a:t>
            </a:r>
            <a:r>
              <a:rPr lang="en-US" altLang="zh-CN" sz="2400" smtClean="0">
                <a:solidFill>
                  <a:srgbClr val="C00000"/>
                </a:solidFill>
                <a:ea typeface="宋体" panose="02010600030101010101" pitchFamily="2" charset="-122"/>
                <a:sym typeface="Symbol" panose="05050102010706020507" pitchFamily="18" charset="2"/>
              </a:rPr>
              <a:t>*1 &lt; t，       </a:t>
            </a:r>
            <a:r>
              <a:rPr lang="zh-CN" altLang="en-US" sz="2400" smtClean="0">
                <a:solidFill>
                  <a:srgbClr val="C00000"/>
                </a:solidFill>
                <a:ea typeface="宋体" panose="02010600030101010101" pitchFamily="2" charset="-122"/>
                <a:sym typeface="Symbol" panose="05050102010706020507" pitchFamily="18" charset="2"/>
              </a:rPr>
              <a:t>真值表的第一行；</a:t>
            </a:r>
          </a:p>
          <a:p>
            <a:pPr algn="just">
              <a:lnSpc>
                <a:spcPct val="90000"/>
              </a:lnSpc>
              <a:buFontTx/>
              <a:buNone/>
            </a:pPr>
            <a:r>
              <a:rPr lang="zh-CN" altLang="en-US" sz="2400" smtClean="0">
                <a:solidFill>
                  <a:srgbClr val="C00000"/>
                </a:solidFill>
                <a:ea typeface="宋体" panose="02010600030101010101" pitchFamily="2" charset="-122"/>
                <a:sym typeface="Symbol" panose="05050102010706020507" pitchFamily="18" charset="2"/>
              </a:rPr>
              <a:t>      </a:t>
            </a:r>
            <a:r>
              <a:rPr lang="en-US" altLang="zh-CN" sz="2400" smtClean="0">
                <a:solidFill>
                  <a:srgbClr val="C00000"/>
                </a:solidFill>
                <a:ea typeface="宋体" panose="02010600030101010101" pitchFamily="2" charset="-122"/>
                <a:sym typeface="Symbol" panose="05050102010706020507" pitchFamily="18" charset="2"/>
              </a:rPr>
              <a:t>W</a:t>
            </a:r>
            <a:r>
              <a:rPr lang="en-US" altLang="zh-CN" sz="2400" baseline="-30000" smtClean="0">
                <a:solidFill>
                  <a:srgbClr val="C00000"/>
                </a:solidFill>
                <a:ea typeface="宋体" panose="02010600030101010101" pitchFamily="2" charset="-122"/>
                <a:sym typeface="Symbol" panose="05050102010706020507" pitchFamily="18" charset="2"/>
              </a:rPr>
              <a:t>1</a:t>
            </a:r>
            <a:r>
              <a:rPr lang="en-US" altLang="zh-CN" sz="2400" smtClean="0">
                <a:solidFill>
                  <a:srgbClr val="C00000"/>
                </a:solidFill>
                <a:ea typeface="宋体" panose="02010600030101010101" pitchFamily="2" charset="-122"/>
                <a:sym typeface="Symbol" panose="05050102010706020507" pitchFamily="18" charset="2"/>
              </a:rPr>
              <a:t>*1 ＋ 0 ≥ t，              </a:t>
            </a:r>
            <a:r>
              <a:rPr lang="zh-CN" altLang="en-US" sz="2400" smtClean="0">
                <a:solidFill>
                  <a:srgbClr val="C00000"/>
                </a:solidFill>
                <a:ea typeface="宋体" panose="02010600030101010101" pitchFamily="2" charset="-122"/>
                <a:sym typeface="Symbol" panose="05050102010706020507" pitchFamily="18" charset="2"/>
              </a:rPr>
              <a:t>真值表的第二行；</a:t>
            </a:r>
          </a:p>
          <a:p>
            <a:pPr algn="just">
              <a:lnSpc>
                <a:spcPct val="90000"/>
              </a:lnSpc>
              <a:buFontTx/>
              <a:buNone/>
            </a:pPr>
            <a:r>
              <a:rPr lang="zh-CN" altLang="en-US" sz="2400" smtClean="0">
                <a:solidFill>
                  <a:srgbClr val="C00000"/>
                </a:solidFill>
                <a:ea typeface="宋体" panose="02010600030101010101" pitchFamily="2" charset="-122"/>
                <a:sym typeface="Symbol" panose="05050102010706020507" pitchFamily="18" charset="2"/>
              </a:rPr>
              <a:t>      0 ＋ </a:t>
            </a:r>
            <a:r>
              <a:rPr lang="en-US" altLang="zh-CN" sz="2400" smtClean="0">
                <a:solidFill>
                  <a:srgbClr val="C00000"/>
                </a:solidFill>
                <a:ea typeface="宋体" panose="02010600030101010101" pitchFamily="2" charset="-122"/>
                <a:sym typeface="Symbol" panose="05050102010706020507" pitchFamily="18" charset="2"/>
              </a:rPr>
              <a:t>W</a:t>
            </a:r>
            <a:r>
              <a:rPr lang="en-US" altLang="zh-CN" sz="2400" baseline="-30000" smtClean="0">
                <a:solidFill>
                  <a:srgbClr val="C00000"/>
                </a:solidFill>
                <a:ea typeface="宋体" panose="02010600030101010101" pitchFamily="2" charset="-122"/>
                <a:sym typeface="Symbol" panose="05050102010706020507" pitchFamily="18" charset="2"/>
              </a:rPr>
              <a:t>2</a:t>
            </a:r>
            <a:r>
              <a:rPr lang="en-US" altLang="zh-CN" sz="2400" smtClean="0">
                <a:solidFill>
                  <a:srgbClr val="C00000"/>
                </a:solidFill>
                <a:ea typeface="宋体" panose="02010600030101010101" pitchFamily="2" charset="-122"/>
                <a:sym typeface="Symbol" panose="05050102010706020507" pitchFamily="18" charset="2"/>
              </a:rPr>
              <a:t>*1 ≥ t,                 </a:t>
            </a:r>
            <a:r>
              <a:rPr lang="zh-CN" altLang="en-US" sz="2400" smtClean="0">
                <a:solidFill>
                  <a:srgbClr val="C00000"/>
                </a:solidFill>
                <a:ea typeface="宋体" panose="02010600030101010101" pitchFamily="2" charset="-122"/>
                <a:sym typeface="Symbol" panose="05050102010706020507" pitchFamily="18" charset="2"/>
              </a:rPr>
              <a:t>真值表的第三行；</a:t>
            </a:r>
          </a:p>
          <a:p>
            <a:pPr algn="just">
              <a:lnSpc>
                <a:spcPct val="90000"/>
              </a:lnSpc>
              <a:buFontTx/>
              <a:buNone/>
            </a:pPr>
            <a:r>
              <a:rPr lang="zh-CN" altLang="en-US" sz="2400" smtClean="0">
                <a:solidFill>
                  <a:srgbClr val="C00000"/>
                </a:solidFill>
                <a:ea typeface="宋体" panose="02010600030101010101" pitchFamily="2" charset="-122"/>
                <a:sym typeface="Symbol" panose="05050102010706020507" pitchFamily="18" charset="2"/>
              </a:rPr>
              <a:t>      0 ＋ 0 &lt; </a:t>
            </a:r>
            <a:r>
              <a:rPr lang="en-US" altLang="zh-CN" sz="2400" smtClean="0">
                <a:solidFill>
                  <a:srgbClr val="C00000"/>
                </a:solidFill>
                <a:ea typeface="宋体" panose="02010600030101010101" pitchFamily="2" charset="-122"/>
                <a:sym typeface="Symbol" panose="05050102010706020507" pitchFamily="18" charset="2"/>
              </a:rPr>
              <a:t>t </a:t>
            </a:r>
            <a:r>
              <a:rPr lang="zh-CN" altLang="en-US" sz="2400" smtClean="0">
                <a:solidFill>
                  <a:srgbClr val="C00000"/>
                </a:solidFill>
                <a:ea typeface="宋体" panose="02010600030101010101" pitchFamily="2" charset="-122"/>
                <a:sym typeface="Symbol" panose="05050102010706020507" pitchFamily="18" charset="2"/>
              </a:rPr>
              <a:t>，                    最后一行。</a:t>
            </a:r>
          </a:p>
          <a:p>
            <a:pPr>
              <a:lnSpc>
                <a:spcPct val="90000"/>
              </a:lnSpc>
              <a:buFontTx/>
              <a:buNone/>
            </a:pPr>
            <a:r>
              <a:rPr lang="zh-CN" altLang="en-US" sz="2400" smtClean="0">
                <a:ea typeface="宋体" panose="02010600030101010101" pitchFamily="2" charset="-122"/>
                <a:sym typeface="Symbol" panose="05050102010706020507" pitchFamily="18" charset="2"/>
              </a:rPr>
              <a:t>     这组关于</a:t>
            </a:r>
            <a:r>
              <a:rPr lang="en-US" altLang="zh-CN" sz="2400" smtClean="0">
                <a:ea typeface="宋体" panose="02010600030101010101" pitchFamily="2" charset="-122"/>
                <a:sym typeface="Symbol" panose="05050102010706020507" pitchFamily="18" charset="2"/>
              </a:rPr>
              <a:t>W</a:t>
            </a:r>
            <a:r>
              <a:rPr lang="en-US" altLang="zh-CN" sz="2400" baseline="-30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，W</a:t>
            </a:r>
            <a:r>
              <a:rPr lang="en-US" altLang="zh-CN" sz="2400" baseline="-30000" smtClean="0">
                <a:ea typeface="宋体" panose="02010600030101010101" pitchFamily="2" charset="-122"/>
                <a:sym typeface="Symbol" panose="05050102010706020507" pitchFamily="18" charset="2"/>
              </a:rPr>
              <a:t>2</a:t>
            </a:r>
            <a:r>
              <a:rPr lang="zh-CN" altLang="en-US" sz="2400" smtClean="0">
                <a:ea typeface="宋体" panose="02010600030101010101" pitchFamily="2" charset="-122"/>
                <a:sym typeface="Symbol" panose="05050102010706020507" pitchFamily="18" charset="2"/>
              </a:rPr>
              <a:t>和 </a:t>
            </a:r>
            <a:r>
              <a:rPr lang="en-US" altLang="zh-CN" sz="2400" smtClean="0">
                <a:ea typeface="宋体" panose="02010600030101010101" pitchFamily="2" charset="-122"/>
                <a:sym typeface="Symbol" panose="05050102010706020507" pitchFamily="18" charset="2"/>
              </a:rPr>
              <a:t>t </a:t>
            </a:r>
            <a:r>
              <a:rPr lang="zh-CN" altLang="en-US" sz="2400" smtClean="0">
                <a:ea typeface="宋体" panose="02010600030101010101" pitchFamily="2" charset="-122"/>
                <a:sym typeface="Symbol" panose="05050102010706020507" pitchFamily="18" charset="2"/>
              </a:rPr>
              <a:t>的不等式方程组没有解，这就证明了感知机不能解决异或问题。 </a:t>
            </a:r>
          </a:p>
          <a:p>
            <a:pPr>
              <a:lnSpc>
                <a:spcPct val="90000"/>
              </a:lnSpc>
              <a:buFont typeface="Wingdings" panose="05000000000000000000" pitchFamily="2" charset="2"/>
              <a:buChar char="•"/>
            </a:pPr>
            <a:r>
              <a:rPr lang="zh-CN" altLang="en-US" sz="2400" smtClean="0">
                <a:ea typeface="宋体" panose="02010600030101010101" pitchFamily="2" charset="-122"/>
                <a:sym typeface="Symbol" panose="05050102010706020507" pitchFamily="18" charset="2"/>
              </a:rPr>
              <a:t>待识别的类别不是线性可分，这是异或问题不能用感知机来解决的原因 </a:t>
            </a:r>
            <a:endParaRPr lang="zh-CN" altLang="zh-CN" sz="2400" smtClean="0">
              <a:ea typeface="宋体" panose="02010600030101010101" pitchFamily="2" charset="-122"/>
              <a:sym typeface="Symbol" panose="05050102010706020507" pitchFamily="18" charset="2"/>
            </a:endParaRPr>
          </a:p>
        </p:txBody>
      </p:sp>
      <p:graphicFrame>
        <p:nvGraphicFramePr>
          <p:cNvPr id="82948" name="Object 9"/>
          <p:cNvGraphicFramePr>
            <a:graphicFrameLocks noChangeAspect="1"/>
          </p:cNvGraphicFramePr>
          <p:nvPr/>
        </p:nvGraphicFramePr>
        <p:xfrm>
          <a:off x="4500563" y="227013"/>
          <a:ext cx="3578225" cy="1924050"/>
        </p:xfrm>
        <a:graphic>
          <a:graphicData uri="http://schemas.openxmlformats.org/presentationml/2006/ole">
            <mc:AlternateContent xmlns:mc="http://schemas.openxmlformats.org/markup-compatibility/2006">
              <mc:Choice xmlns:v="urn:schemas-microsoft-com:vml" Requires="v">
                <p:oleObj spid="_x0000_s147480" name="Picture" r:id="rId4" imgW="2751221" imgH="1836821" progId="Word.Picture.8">
                  <p:embed/>
                </p:oleObj>
              </mc:Choice>
              <mc:Fallback>
                <p:oleObj name="Picture" r:id="rId4" imgW="2751221" imgH="1836821" progId="Word.Picture.8">
                  <p:embed/>
                  <p:pic>
                    <p:nvPicPr>
                      <p:cNvPr id="82948"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227013"/>
                        <a:ext cx="35782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0390834"/>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4000" smtClean="0">
                <a:latin typeface="黑体" panose="02010609060101010101" pitchFamily="49" charset="-122"/>
                <a:ea typeface="黑体" panose="02010609060101010101" pitchFamily="49" charset="-122"/>
              </a:rPr>
              <a:t>感知机</a:t>
            </a:r>
            <a:endParaRPr lang="en-US" altLang="zh-CN" sz="4000" smtClean="0">
              <a:latin typeface="黑体" panose="02010609060101010101" pitchFamily="49" charset="-122"/>
              <a:ea typeface="黑体" panose="02010609060101010101" pitchFamily="49" charset="-122"/>
            </a:endParaRPr>
          </a:p>
        </p:txBody>
      </p:sp>
      <p:sp>
        <p:nvSpPr>
          <p:cNvPr id="84995" name="Rectangle 3"/>
          <p:cNvSpPr>
            <a:spLocks noGrp="1" noChangeArrowheads="1"/>
          </p:cNvSpPr>
          <p:nvPr>
            <p:ph type="body" sz="half" idx="1"/>
          </p:nvPr>
        </p:nvSpPr>
        <p:spPr>
          <a:xfrm>
            <a:off x="369888" y="2149475"/>
            <a:ext cx="5097462" cy="4114800"/>
          </a:xfrm>
        </p:spPr>
        <p:txBody>
          <a:bodyPr/>
          <a:lstStyle/>
          <a:p>
            <a:r>
              <a:rPr lang="zh-CN" altLang="en-US" sz="2400" smtClean="0">
                <a:ea typeface="宋体" panose="02010600030101010101" pitchFamily="2" charset="-122"/>
                <a:sym typeface="Symbol" panose="05050102010706020507" pitchFamily="18" charset="2"/>
              </a:rPr>
              <a:t>加一个隐层 </a:t>
            </a:r>
            <a:endParaRPr lang="en-US" altLang="zh-CN" sz="2400" smtClean="0">
              <a:ea typeface="宋体" panose="02010600030101010101" pitchFamily="2" charset="-122"/>
              <a:sym typeface="Symbol" panose="05050102010706020507" pitchFamily="18" charset="2"/>
            </a:endParaRPr>
          </a:p>
          <a:p>
            <a:r>
              <a:rPr lang="zh-CN" altLang="en-US" sz="2400" smtClean="0">
                <a:ea typeface="宋体" panose="02010600030101010101" pitchFamily="2" charset="-122"/>
                <a:sym typeface="Symbol" panose="05050102010706020507" pitchFamily="18" charset="2"/>
              </a:rPr>
              <a:t>取权值（</a:t>
            </a:r>
            <a:r>
              <a:rPr lang="en-US" altLang="zh-CN" sz="2400" smtClean="0">
                <a:ea typeface="宋体" panose="02010600030101010101" pitchFamily="2" charset="-122"/>
                <a:sym typeface="Symbol" panose="05050102010706020507" pitchFamily="18" charset="2"/>
              </a:rPr>
              <a:t>w1,w2,…,w5)</a:t>
            </a:r>
            <a:r>
              <a:rPr lang="zh-CN" altLang="en-US" sz="2400" smtClean="0">
                <a:ea typeface="宋体" panose="02010600030101010101" pitchFamily="2" charset="-122"/>
                <a:sym typeface="Symbol" panose="05050102010706020507" pitchFamily="18" charset="2"/>
              </a:rPr>
              <a:t>为</a:t>
            </a:r>
            <a:r>
              <a:rPr lang="en-US" altLang="zh-CN" sz="2400" smtClean="0">
                <a:ea typeface="宋体" panose="02010600030101010101" pitchFamily="2" charset="-122"/>
                <a:sym typeface="Symbol" panose="05050102010706020507" pitchFamily="18" charset="2"/>
              </a:rPr>
              <a:t>(0.3,0.3,1,1,-2)</a:t>
            </a:r>
          </a:p>
          <a:p>
            <a:r>
              <a:rPr lang="en-US" altLang="zh-CN" sz="2400" smtClean="0">
                <a:ea typeface="宋体" panose="02010600030101010101" pitchFamily="2" charset="-122"/>
                <a:sym typeface="Symbol" panose="05050102010706020507" pitchFamily="18" charset="2"/>
              </a:rPr>
              <a:t>y=f(x1 ·w3+x2 ·w4+z ·w5)</a:t>
            </a:r>
          </a:p>
          <a:p>
            <a:r>
              <a:rPr lang="en-US" altLang="zh-CN" sz="2400" smtClean="0">
                <a:ea typeface="宋体" panose="02010600030101010101" pitchFamily="2" charset="-122"/>
                <a:sym typeface="Symbol" panose="05050102010706020507" pitchFamily="18" charset="2"/>
              </a:rPr>
              <a:t>z</a:t>
            </a:r>
            <a:r>
              <a:rPr lang="zh-CN" altLang="en-US" sz="2400" smtClean="0">
                <a:ea typeface="宋体" panose="02010600030101010101" pitchFamily="2" charset="-122"/>
                <a:sym typeface="Symbol" panose="05050102010706020507" pitchFamily="18" charset="2"/>
              </a:rPr>
              <a:t>为隐节点</a:t>
            </a:r>
            <a:r>
              <a:rPr lang="en-US" altLang="zh-CN" sz="2400" smtClean="0">
                <a:ea typeface="宋体" panose="02010600030101010101" pitchFamily="2" charset="-122"/>
                <a:sym typeface="Symbol" panose="05050102010706020507" pitchFamily="18" charset="2"/>
              </a:rPr>
              <a:t>N</a:t>
            </a:r>
            <a:r>
              <a:rPr lang="en-US" altLang="zh-CN" sz="2400" baseline="-25000" smtClean="0">
                <a:ea typeface="宋体" panose="02010600030101010101" pitchFamily="2" charset="-122"/>
                <a:sym typeface="Symbol" panose="05050102010706020507" pitchFamily="18" charset="2"/>
              </a:rPr>
              <a:t>h</a:t>
            </a:r>
            <a:r>
              <a:rPr lang="zh-CN" altLang="en-US" sz="2400" smtClean="0">
                <a:ea typeface="宋体" panose="02010600030101010101" pitchFamily="2" charset="-122"/>
                <a:sym typeface="Symbol" panose="05050102010706020507" pitchFamily="18" charset="2"/>
              </a:rPr>
              <a:t>的输出</a:t>
            </a:r>
            <a:r>
              <a:rPr lang="en-US" altLang="zh-CN" sz="2400" smtClean="0">
                <a:ea typeface="宋体" panose="02010600030101010101" pitchFamily="2" charset="-122"/>
                <a:sym typeface="Symbol" panose="05050102010706020507" pitchFamily="18" charset="2"/>
              </a:rPr>
              <a:t>z=f((x1 ·w1+x2 ·w2)</a:t>
            </a:r>
          </a:p>
          <a:p>
            <a:r>
              <a:rPr lang="en-US" altLang="zh-CN" sz="2400" smtClean="0"/>
              <a:t>θ </a:t>
            </a:r>
            <a:r>
              <a:rPr lang="zh-CN" altLang="en-US" sz="2400" smtClean="0"/>
              <a:t>均为</a:t>
            </a:r>
            <a:r>
              <a:rPr lang="en-US" altLang="zh-CN" sz="2400" smtClean="0"/>
              <a:t>0.5.</a:t>
            </a:r>
            <a:r>
              <a:rPr lang="en-US" altLang="zh-CN" sz="2400" smtClean="0">
                <a:ea typeface="宋体" panose="02010600030101010101" pitchFamily="2" charset="-122"/>
                <a:sym typeface="Symbol" panose="05050102010706020507" pitchFamily="18" charset="2"/>
              </a:rPr>
              <a:t> </a:t>
            </a:r>
          </a:p>
          <a:p>
            <a:endParaRPr lang="zh-CN" altLang="en-US" sz="2000" smtClean="0">
              <a:ea typeface="宋体" panose="02010600030101010101" pitchFamily="2" charset="-122"/>
              <a:sym typeface="Symbol" panose="05050102010706020507" pitchFamily="18" charset="2"/>
            </a:endParaRPr>
          </a:p>
          <a:p>
            <a:pPr algn="just"/>
            <a:endParaRPr lang="zh-CN" altLang="en-US" sz="2000" smtClean="0">
              <a:latin typeface="宋体" panose="02010600030101010101" pitchFamily="2" charset="-122"/>
              <a:ea typeface="宋体" panose="02010600030101010101" pitchFamily="2" charset="-122"/>
              <a:sym typeface="Symbol" panose="05050102010706020507" pitchFamily="18" charset="2"/>
            </a:endParaRPr>
          </a:p>
        </p:txBody>
      </p:sp>
      <p:sp>
        <p:nvSpPr>
          <p:cNvPr id="84996" name="Text Box 48"/>
          <p:cNvSpPr txBox="1">
            <a:spLocks noChangeArrowheads="1"/>
          </p:cNvSpPr>
          <p:nvPr/>
        </p:nvSpPr>
        <p:spPr bwMode="auto">
          <a:xfrm>
            <a:off x="6372225" y="4724400"/>
            <a:ext cx="503238"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600">
                <a:latin typeface="Calibri" panose="020F0502020204030204" pitchFamily="34" charset="0"/>
                <a:ea typeface="宋体" panose="02010600030101010101" pitchFamily="2" charset="-122"/>
              </a:rPr>
              <a:t>W</a:t>
            </a:r>
            <a:r>
              <a:rPr lang="en-US" altLang="zh-CN" sz="1600" baseline="-25000">
                <a:latin typeface="Calibri" panose="020F0502020204030204" pitchFamily="34" charset="0"/>
                <a:ea typeface="宋体" panose="02010600030101010101" pitchFamily="2" charset="-122"/>
              </a:rPr>
              <a:t>1</a:t>
            </a:r>
            <a:endParaRPr lang="zh-CN" altLang="zh-CN" sz="2400">
              <a:latin typeface="Tahoma" panose="020B0604030504040204" pitchFamily="34" charset="0"/>
              <a:ea typeface="宋体" panose="02010600030101010101" pitchFamily="2" charset="-122"/>
            </a:endParaRPr>
          </a:p>
        </p:txBody>
      </p:sp>
      <p:grpSp>
        <p:nvGrpSpPr>
          <p:cNvPr id="84997" name="组合 56"/>
          <p:cNvGrpSpPr>
            <a:grpSpLocks/>
          </p:cNvGrpSpPr>
          <p:nvPr/>
        </p:nvGrpSpPr>
        <p:grpSpPr bwMode="auto">
          <a:xfrm>
            <a:off x="5037138" y="1808163"/>
            <a:ext cx="3711575" cy="4284662"/>
            <a:chOff x="5036802" y="1808820"/>
            <a:chExt cx="3711660" cy="4284476"/>
          </a:xfrm>
        </p:grpSpPr>
        <p:grpSp>
          <p:nvGrpSpPr>
            <p:cNvPr id="84999" name="组合 52"/>
            <p:cNvGrpSpPr>
              <a:grpSpLocks/>
            </p:cNvGrpSpPr>
            <p:nvPr/>
          </p:nvGrpSpPr>
          <p:grpSpPr bwMode="auto">
            <a:xfrm>
              <a:off x="5036802" y="1808820"/>
              <a:ext cx="3711660" cy="4284476"/>
              <a:chOff x="5036802" y="1808820"/>
              <a:chExt cx="3711660" cy="4284476"/>
            </a:xfrm>
          </p:grpSpPr>
          <p:grpSp>
            <p:nvGrpSpPr>
              <p:cNvPr id="85001" name="Group 23"/>
              <p:cNvGrpSpPr>
                <a:grpSpLocks/>
              </p:cNvGrpSpPr>
              <p:nvPr/>
            </p:nvGrpSpPr>
            <p:grpSpPr bwMode="auto">
              <a:xfrm>
                <a:off x="5036802" y="1808820"/>
                <a:ext cx="3711660" cy="4284476"/>
                <a:chOff x="2524" y="1180"/>
                <a:chExt cx="2596" cy="2380"/>
              </a:xfrm>
            </p:grpSpPr>
            <p:sp>
              <p:nvSpPr>
                <p:cNvPr id="85003" name="Oval 24"/>
                <p:cNvSpPr>
                  <a:spLocks noChangeArrowheads="1"/>
                </p:cNvSpPr>
                <p:nvPr/>
              </p:nvSpPr>
              <p:spPr bwMode="auto">
                <a:xfrm>
                  <a:off x="3600" y="2380"/>
                  <a:ext cx="280" cy="260"/>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1800">
                    <a:latin typeface="Tahoma" panose="020B0604030504040204" pitchFamily="34" charset="0"/>
                    <a:ea typeface="宋体" panose="02010600030101010101" pitchFamily="2" charset="-122"/>
                  </a:endParaRPr>
                </a:p>
              </p:txBody>
            </p:sp>
            <p:grpSp>
              <p:nvGrpSpPr>
                <p:cNvPr id="85004" name="Group 25"/>
                <p:cNvGrpSpPr>
                  <a:grpSpLocks/>
                </p:cNvGrpSpPr>
                <p:nvPr/>
              </p:nvGrpSpPr>
              <p:grpSpPr bwMode="auto">
                <a:xfrm>
                  <a:off x="2524" y="1180"/>
                  <a:ext cx="2596" cy="2380"/>
                  <a:chOff x="2524" y="1180"/>
                  <a:chExt cx="2596" cy="2380"/>
                </a:xfrm>
              </p:grpSpPr>
              <p:sp>
                <p:nvSpPr>
                  <p:cNvPr id="85005" name="Text Box 26"/>
                  <p:cNvSpPr txBox="1">
                    <a:spLocks noChangeArrowheads="1"/>
                  </p:cNvSpPr>
                  <p:nvPr/>
                </p:nvSpPr>
                <p:spPr bwMode="auto">
                  <a:xfrm>
                    <a:off x="3996" y="2822"/>
                    <a:ext cx="465" cy="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W</a:t>
                    </a:r>
                    <a:r>
                      <a:rPr lang="en-US" altLang="zh-CN" sz="1800" baseline="-25000">
                        <a:latin typeface="Calibri" panose="020F0502020204030204" pitchFamily="34" charset="0"/>
                        <a:ea typeface="宋体" panose="02010600030101010101" pitchFamily="2" charset="-122"/>
                      </a:rPr>
                      <a:t>2</a:t>
                    </a:r>
                    <a:endParaRPr lang="zh-CN" altLang="zh-CN" sz="1800">
                      <a:latin typeface="Tahoma" panose="020B0604030504040204" pitchFamily="34" charset="0"/>
                      <a:ea typeface="宋体" panose="02010600030101010101" pitchFamily="2" charset="-122"/>
                    </a:endParaRPr>
                  </a:p>
                </p:txBody>
              </p:sp>
              <p:sp>
                <p:nvSpPr>
                  <p:cNvPr id="85006" name="Text Box 27"/>
                  <p:cNvSpPr txBox="1">
                    <a:spLocks noChangeArrowheads="1"/>
                  </p:cNvSpPr>
                  <p:nvPr/>
                </p:nvSpPr>
                <p:spPr bwMode="auto">
                  <a:xfrm>
                    <a:off x="3420" y="1930"/>
                    <a:ext cx="53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W</a:t>
                    </a:r>
                    <a:r>
                      <a:rPr lang="en-US" altLang="zh-CN" sz="1800" baseline="-25000">
                        <a:latin typeface="Calibri" panose="020F0502020204030204" pitchFamily="34" charset="0"/>
                        <a:ea typeface="宋体" panose="02010600030101010101" pitchFamily="2" charset="-122"/>
                      </a:rPr>
                      <a:t>5</a:t>
                    </a:r>
                    <a:endParaRPr lang="zh-CN" altLang="zh-CN" sz="1800">
                      <a:latin typeface="Tahoma" panose="020B0604030504040204" pitchFamily="34" charset="0"/>
                      <a:ea typeface="宋体" panose="02010600030101010101" pitchFamily="2" charset="-122"/>
                    </a:endParaRPr>
                  </a:p>
                </p:txBody>
              </p:sp>
              <p:sp>
                <p:nvSpPr>
                  <p:cNvPr id="85007" name="Oval 28"/>
                  <p:cNvSpPr>
                    <a:spLocks noChangeArrowheads="1"/>
                  </p:cNvSpPr>
                  <p:nvPr/>
                </p:nvSpPr>
                <p:spPr bwMode="auto">
                  <a:xfrm>
                    <a:off x="2900" y="2980"/>
                    <a:ext cx="280" cy="260"/>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1800">
                      <a:latin typeface="Tahoma" panose="020B0604030504040204" pitchFamily="34" charset="0"/>
                      <a:ea typeface="宋体" panose="02010600030101010101" pitchFamily="2" charset="-122"/>
                    </a:endParaRPr>
                  </a:p>
                </p:txBody>
              </p:sp>
              <p:sp>
                <p:nvSpPr>
                  <p:cNvPr id="85008" name="Oval 29"/>
                  <p:cNvSpPr>
                    <a:spLocks noChangeArrowheads="1"/>
                  </p:cNvSpPr>
                  <p:nvPr/>
                </p:nvSpPr>
                <p:spPr bwMode="auto">
                  <a:xfrm>
                    <a:off x="4290" y="2980"/>
                    <a:ext cx="280" cy="260"/>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1800">
                      <a:latin typeface="Tahoma" panose="020B0604030504040204" pitchFamily="34" charset="0"/>
                      <a:ea typeface="宋体" panose="02010600030101010101" pitchFamily="2" charset="-122"/>
                    </a:endParaRPr>
                  </a:p>
                </p:txBody>
              </p:sp>
              <p:sp>
                <p:nvSpPr>
                  <p:cNvPr id="85009" name="Oval 30"/>
                  <p:cNvSpPr>
                    <a:spLocks noChangeArrowheads="1"/>
                  </p:cNvSpPr>
                  <p:nvPr/>
                </p:nvSpPr>
                <p:spPr bwMode="auto">
                  <a:xfrm>
                    <a:off x="3600" y="1480"/>
                    <a:ext cx="280" cy="260"/>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1800">
                      <a:latin typeface="Tahoma" panose="020B0604030504040204" pitchFamily="34" charset="0"/>
                      <a:ea typeface="宋体" panose="02010600030101010101" pitchFamily="2" charset="-122"/>
                    </a:endParaRPr>
                  </a:p>
                </p:txBody>
              </p:sp>
              <p:cxnSp>
                <p:nvCxnSpPr>
                  <p:cNvPr id="85010" name="AutoShape 31"/>
                  <p:cNvCxnSpPr>
                    <a:cxnSpLocks noChangeShapeType="1"/>
                  </p:cNvCxnSpPr>
                  <p:nvPr/>
                </p:nvCxnSpPr>
                <p:spPr bwMode="auto">
                  <a:xfrm flipV="1">
                    <a:off x="3020" y="3240"/>
                    <a:ext cx="1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1" name="AutoShape 32"/>
                  <p:cNvCxnSpPr>
                    <a:cxnSpLocks noChangeShapeType="1"/>
                  </p:cNvCxnSpPr>
                  <p:nvPr/>
                </p:nvCxnSpPr>
                <p:spPr bwMode="auto">
                  <a:xfrm flipV="1">
                    <a:off x="4420" y="3240"/>
                    <a:ext cx="1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2" name="AutoShape 33"/>
                  <p:cNvCxnSpPr>
                    <a:cxnSpLocks noChangeShapeType="1"/>
                  </p:cNvCxnSpPr>
                  <p:nvPr/>
                </p:nvCxnSpPr>
                <p:spPr bwMode="auto">
                  <a:xfrm flipV="1">
                    <a:off x="3180" y="2550"/>
                    <a:ext cx="420" cy="5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3" name="AutoShape 34"/>
                  <p:cNvCxnSpPr>
                    <a:cxnSpLocks noChangeShapeType="1"/>
                    <a:stCxn id="85008" idx="1"/>
                  </p:cNvCxnSpPr>
                  <p:nvPr/>
                </p:nvCxnSpPr>
                <p:spPr bwMode="auto">
                  <a:xfrm flipH="1" flipV="1">
                    <a:off x="3880" y="2550"/>
                    <a:ext cx="45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4" name="AutoShape 35"/>
                  <p:cNvCxnSpPr>
                    <a:cxnSpLocks noChangeShapeType="1"/>
                  </p:cNvCxnSpPr>
                  <p:nvPr/>
                </p:nvCxnSpPr>
                <p:spPr bwMode="auto">
                  <a:xfrm flipV="1">
                    <a:off x="3020" y="1640"/>
                    <a:ext cx="570" cy="13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5" name="AutoShape 36"/>
                  <p:cNvCxnSpPr>
                    <a:cxnSpLocks noChangeShapeType="1"/>
                  </p:cNvCxnSpPr>
                  <p:nvPr/>
                </p:nvCxnSpPr>
                <p:spPr bwMode="auto">
                  <a:xfrm flipH="1" flipV="1">
                    <a:off x="3880" y="1640"/>
                    <a:ext cx="550" cy="13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016" name="AutoShape 37"/>
                  <p:cNvCxnSpPr>
                    <a:cxnSpLocks noChangeShapeType="1"/>
                  </p:cNvCxnSpPr>
                  <p:nvPr/>
                </p:nvCxnSpPr>
                <p:spPr bwMode="auto">
                  <a:xfrm flipV="1">
                    <a:off x="3730" y="1180"/>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5017" name="Text Box 38"/>
                  <p:cNvSpPr txBox="1">
                    <a:spLocks noChangeArrowheads="1"/>
                  </p:cNvSpPr>
                  <p:nvPr/>
                </p:nvSpPr>
                <p:spPr bwMode="auto">
                  <a:xfrm>
                    <a:off x="3408" y="1200"/>
                    <a:ext cx="278"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y</a:t>
                    </a:r>
                    <a:endParaRPr lang="zh-CN" altLang="zh-CN" sz="1800">
                      <a:latin typeface="Tahoma" panose="020B0604030504040204" pitchFamily="34" charset="0"/>
                      <a:ea typeface="宋体" panose="02010600030101010101" pitchFamily="2" charset="-122"/>
                    </a:endParaRPr>
                  </a:p>
                </p:txBody>
              </p:sp>
              <p:sp>
                <p:nvSpPr>
                  <p:cNvPr id="85018" name="Text Box 39"/>
                  <p:cNvSpPr txBox="1">
                    <a:spLocks noChangeArrowheads="1"/>
                  </p:cNvSpPr>
                  <p:nvPr/>
                </p:nvSpPr>
                <p:spPr bwMode="auto">
                  <a:xfrm>
                    <a:off x="2652" y="3280"/>
                    <a:ext cx="323" cy="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X</a:t>
                    </a:r>
                    <a:r>
                      <a:rPr lang="en-US" altLang="zh-CN" sz="1800" baseline="-25000">
                        <a:latin typeface="Calibri" panose="020F0502020204030204" pitchFamily="34" charset="0"/>
                        <a:ea typeface="宋体" panose="02010600030101010101" pitchFamily="2" charset="-122"/>
                      </a:rPr>
                      <a:t>1</a:t>
                    </a:r>
                    <a:endParaRPr lang="zh-CN" altLang="zh-CN" sz="1800">
                      <a:latin typeface="Tahoma" panose="020B0604030504040204" pitchFamily="34" charset="0"/>
                      <a:ea typeface="宋体" panose="02010600030101010101" pitchFamily="2" charset="-122"/>
                    </a:endParaRPr>
                  </a:p>
                </p:txBody>
              </p:sp>
              <p:sp>
                <p:nvSpPr>
                  <p:cNvPr id="85019" name="Text Box 40"/>
                  <p:cNvSpPr txBox="1">
                    <a:spLocks noChangeArrowheads="1"/>
                  </p:cNvSpPr>
                  <p:nvPr/>
                </p:nvSpPr>
                <p:spPr bwMode="auto">
                  <a:xfrm>
                    <a:off x="4062" y="3280"/>
                    <a:ext cx="333"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X</a:t>
                    </a:r>
                    <a:r>
                      <a:rPr lang="en-US" altLang="zh-CN" sz="1800" baseline="-25000">
                        <a:latin typeface="Calibri" panose="020F0502020204030204" pitchFamily="34" charset="0"/>
                        <a:ea typeface="宋体" panose="02010600030101010101" pitchFamily="2" charset="-122"/>
                      </a:rPr>
                      <a:t>2</a:t>
                    </a:r>
                    <a:endParaRPr lang="zh-CN" altLang="zh-CN" sz="1800">
                      <a:latin typeface="Tahoma" panose="020B0604030504040204" pitchFamily="34" charset="0"/>
                      <a:ea typeface="宋体" panose="02010600030101010101" pitchFamily="2" charset="-122"/>
                    </a:endParaRPr>
                  </a:p>
                </p:txBody>
              </p:sp>
              <p:sp>
                <p:nvSpPr>
                  <p:cNvPr id="85020" name="Text Box 41"/>
                  <p:cNvSpPr txBox="1">
                    <a:spLocks noChangeArrowheads="1"/>
                  </p:cNvSpPr>
                  <p:nvPr/>
                </p:nvSpPr>
                <p:spPr bwMode="auto">
                  <a:xfrm>
                    <a:off x="2524" y="3000"/>
                    <a:ext cx="353"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N</a:t>
                    </a:r>
                    <a:r>
                      <a:rPr lang="en-US" altLang="zh-CN" sz="1800" baseline="-25000">
                        <a:latin typeface="Calibri" panose="020F0502020204030204" pitchFamily="34" charset="0"/>
                        <a:ea typeface="宋体" panose="02010600030101010101" pitchFamily="2" charset="-122"/>
                      </a:rPr>
                      <a:t>11</a:t>
                    </a:r>
                    <a:endParaRPr lang="zh-CN" altLang="zh-CN" sz="1800">
                      <a:latin typeface="Tahoma" panose="020B0604030504040204" pitchFamily="34" charset="0"/>
                      <a:ea typeface="宋体" panose="02010600030101010101" pitchFamily="2" charset="-122"/>
                    </a:endParaRPr>
                  </a:p>
                </p:txBody>
              </p:sp>
              <p:sp>
                <p:nvSpPr>
                  <p:cNvPr id="85021" name="Text Box 42"/>
                  <p:cNvSpPr txBox="1">
                    <a:spLocks noChangeArrowheads="1"/>
                  </p:cNvSpPr>
                  <p:nvPr/>
                </p:nvSpPr>
                <p:spPr bwMode="auto">
                  <a:xfrm>
                    <a:off x="4570" y="2870"/>
                    <a:ext cx="55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N</a:t>
                    </a:r>
                    <a:r>
                      <a:rPr lang="en-US" altLang="zh-CN" sz="1800" baseline="-25000">
                        <a:latin typeface="Calibri" panose="020F0502020204030204" pitchFamily="34" charset="0"/>
                        <a:ea typeface="宋体" panose="02010600030101010101" pitchFamily="2" charset="-122"/>
                      </a:rPr>
                      <a:t>12</a:t>
                    </a:r>
                    <a:endParaRPr lang="zh-CN" altLang="zh-CN" sz="1800">
                      <a:latin typeface="Tahoma" panose="020B0604030504040204" pitchFamily="34" charset="0"/>
                      <a:ea typeface="宋体" panose="02010600030101010101" pitchFamily="2" charset="-122"/>
                    </a:endParaRPr>
                  </a:p>
                </p:txBody>
              </p:sp>
              <p:sp>
                <p:nvSpPr>
                  <p:cNvPr id="85022" name="Text Box 43"/>
                  <p:cNvSpPr txBox="1">
                    <a:spLocks noChangeArrowheads="1"/>
                  </p:cNvSpPr>
                  <p:nvPr/>
                </p:nvSpPr>
                <p:spPr bwMode="auto">
                  <a:xfrm>
                    <a:off x="4090" y="1370"/>
                    <a:ext cx="55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N</a:t>
                    </a:r>
                    <a:r>
                      <a:rPr lang="en-US" altLang="zh-CN" sz="1800" baseline="-25000">
                        <a:latin typeface="Calibri" panose="020F0502020204030204" pitchFamily="34" charset="0"/>
                        <a:ea typeface="宋体" panose="02010600030101010101" pitchFamily="2" charset="-122"/>
                      </a:rPr>
                      <a:t>O</a:t>
                    </a:r>
                    <a:endParaRPr lang="zh-CN" altLang="zh-CN" sz="1800">
                      <a:latin typeface="Tahoma" panose="020B0604030504040204" pitchFamily="34" charset="0"/>
                      <a:ea typeface="宋体" panose="02010600030101010101" pitchFamily="2" charset="-122"/>
                    </a:endParaRPr>
                  </a:p>
                </p:txBody>
              </p:sp>
              <p:sp>
                <p:nvSpPr>
                  <p:cNvPr id="85023" name="Text Box 44"/>
                  <p:cNvSpPr txBox="1">
                    <a:spLocks noChangeArrowheads="1"/>
                  </p:cNvSpPr>
                  <p:nvPr/>
                </p:nvSpPr>
                <p:spPr bwMode="auto">
                  <a:xfrm>
                    <a:off x="2700" y="2010"/>
                    <a:ext cx="53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W</a:t>
                    </a:r>
                    <a:r>
                      <a:rPr lang="en-US" altLang="zh-CN" sz="1800" baseline="-25000">
                        <a:latin typeface="Calibri" panose="020F0502020204030204" pitchFamily="34" charset="0"/>
                        <a:ea typeface="宋体" panose="02010600030101010101" pitchFamily="2" charset="-122"/>
                      </a:rPr>
                      <a:t>3</a:t>
                    </a:r>
                    <a:endParaRPr lang="zh-CN" altLang="zh-CN" sz="1800">
                      <a:latin typeface="Tahoma" panose="020B0604030504040204" pitchFamily="34" charset="0"/>
                      <a:ea typeface="宋体" panose="02010600030101010101" pitchFamily="2" charset="-122"/>
                    </a:endParaRPr>
                  </a:p>
                </p:txBody>
              </p:sp>
              <p:sp>
                <p:nvSpPr>
                  <p:cNvPr id="85024" name="Text Box 45"/>
                  <p:cNvSpPr txBox="1">
                    <a:spLocks noChangeArrowheads="1"/>
                  </p:cNvSpPr>
                  <p:nvPr/>
                </p:nvSpPr>
                <p:spPr bwMode="auto">
                  <a:xfrm>
                    <a:off x="4290" y="2120"/>
                    <a:ext cx="53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800">
                        <a:latin typeface="Calibri" panose="020F0502020204030204" pitchFamily="34" charset="0"/>
                        <a:ea typeface="宋体" panose="02010600030101010101" pitchFamily="2" charset="-122"/>
                      </a:rPr>
                      <a:t>W</a:t>
                    </a:r>
                    <a:r>
                      <a:rPr lang="en-US" altLang="zh-CN" sz="1800" baseline="-25000">
                        <a:latin typeface="Calibri" panose="020F0502020204030204" pitchFamily="34" charset="0"/>
                        <a:ea typeface="宋体" panose="02010600030101010101" pitchFamily="2" charset="-122"/>
                      </a:rPr>
                      <a:t>4</a:t>
                    </a:r>
                    <a:endParaRPr lang="zh-CN" altLang="zh-CN" sz="1800">
                      <a:latin typeface="Tahoma" panose="020B0604030504040204" pitchFamily="34" charset="0"/>
                      <a:ea typeface="宋体" panose="02010600030101010101" pitchFamily="2" charset="-122"/>
                    </a:endParaRPr>
                  </a:p>
                </p:txBody>
              </p:sp>
            </p:grpSp>
          </p:grpSp>
          <p:cxnSp>
            <p:nvCxnSpPr>
              <p:cNvPr id="85002" name="AutoShape 46"/>
              <p:cNvCxnSpPr>
                <a:cxnSpLocks noChangeShapeType="1"/>
                <a:endCxn id="85009" idx="4"/>
              </p:cNvCxnSpPr>
              <p:nvPr/>
            </p:nvCxnSpPr>
            <p:spPr bwMode="auto">
              <a:xfrm flipH="1" flipV="1">
                <a:off x="6775393" y="2816932"/>
                <a:ext cx="28855" cy="1090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85000" name="Text Box 49"/>
            <p:cNvSpPr txBox="1">
              <a:spLocks noChangeArrowheads="1"/>
            </p:cNvSpPr>
            <p:nvPr/>
          </p:nvSpPr>
          <p:spPr bwMode="auto">
            <a:xfrm>
              <a:off x="6588224" y="4509120"/>
              <a:ext cx="555650"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600">
                  <a:latin typeface="Calibri" panose="020F0502020204030204" pitchFamily="34" charset="0"/>
                  <a:ea typeface="宋体" panose="02010600030101010101" pitchFamily="2" charset="-122"/>
                </a:rPr>
                <a:t>N</a:t>
              </a:r>
              <a:r>
                <a:rPr lang="en-US" altLang="zh-CN" sz="1600" baseline="-25000">
                  <a:latin typeface="Calibri" panose="020F0502020204030204" pitchFamily="34" charset="0"/>
                  <a:ea typeface="宋体" panose="02010600030101010101" pitchFamily="2" charset="-122"/>
                </a:rPr>
                <a:t>h</a:t>
              </a:r>
              <a:endParaRPr lang="zh-CN" altLang="zh-CN" sz="1600">
                <a:latin typeface="Tahoma" panose="020B0604030504040204" pitchFamily="34" charset="0"/>
                <a:ea typeface="宋体" panose="02010600030101010101" pitchFamily="2" charset="-122"/>
              </a:endParaRPr>
            </a:p>
          </p:txBody>
        </p:sp>
      </p:grpSp>
      <p:sp>
        <p:nvSpPr>
          <p:cNvPr id="84998" name="文本框 1"/>
          <p:cNvSpPr txBox="1">
            <a:spLocks noChangeArrowheads="1"/>
          </p:cNvSpPr>
          <p:nvPr/>
        </p:nvSpPr>
        <p:spPr bwMode="auto">
          <a:xfrm>
            <a:off x="6842125" y="3359150"/>
            <a:ext cx="26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Tahoma" panose="020B0604030504040204" pitchFamily="34" charset="0"/>
                <a:ea typeface="宋体" panose="02010600030101010101" pitchFamily="2" charset="-122"/>
              </a:rPr>
              <a:t>z</a:t>
            </a:r>
            <a:endParaRPr lang="zh-CN" altLang="en-US" sz="2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40810693"/>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BB49DD-4288-48FC-9C02-F0CF9F414AF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536DE5-A5CA-4CD5-AE90-6B75D5E4AE0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smtClean="0">
              <a:latin typeface="Tahoma" panose="020B0604030504040204" pitchFamily="34" charset="0"/>
              <a:ea typeface="宋体" panose="02010600030101010101" pitchFamily="2" charset="-122"/>
            </a:endParaRPr>
          </a:p>
        </p:txBody>
      </p:sp>
      <p:sp>
        <p:nvSpPr>
          <p:cNvPr id="87044" name="Rectangle 2"/>
          <p:cNvSpPr>
            <a:spLocks noGrp="1" noChangeArrowheads="1"/>
          </p:cNvSpPr>
          <p:nvPr>
            <p:ph type="title"/>
          </p:nvPr>
        </p:nvSpPr>
        <p:spPr/>
        <p:txBody>
          <a:bodyPr/>
          <a:lstStyle/>
          <a:p>
            <a:r>
              <a:rPr lang="zh-CN" altLang="en-US" smtClean="0"/>
              <a:t>实现网络不唯一</a:t>
            </a:r>
          </a:p>
        </p:txBody>
      </p:sp>
      <p:sp>
        <p:nvSpPr>
          <p:cNvPr id="87045" name="Rectangle 3"/>
          <p:cNvSpPr>
            <a:spLocks noGrp="1" noChangeArrowheads="1"/>
          </p:cNvSpPr>
          <p:nvPr>
            <p:ph type="body" idx="1"/>
          </p:nvPr>
        </p:nvSpPr>
        <p:spPr>
          <a:xfrm>
            <a:off x="1182688" y="2017713"/>
            <a:ext cx="7421562" cy="2132012"/>
          </a:xfrm>
        </p:spPr>
        <p:txBody>
          <a:bodyPr/>
          <a:lstStyle/>
          <a:p>
            <a:pPr>
              <a:buFont typeface="Wingdings" panose="05000000000000000000" pitchFamily="2" charset="2"/>
              <a:buNone/>
            </a:pPr>
            <a:r>
              <a:rPr lang="en-US" altLang="zh-CN" smtClean="0"/>
              <a:t>N</a:t>
            </a:r>
            <a:r>
              <a:rPr lang="en-US" altLang="zh-CN" baseline="-25000" smtClean="0"/>
              <a:t>h1</a:t>
            </a:r>
            <a:r>
              <a:rPr lang="en-US" altLang="zh-CN" smtClean="0"/>
              <a:t>=f(x</a:t>
            </a:r>
            <a:r>
              <a:rPr lang="en-US" altLang="zh-CN" baseline="-25000" smtClean="0"/>
              <a:t>1</a:t>
            </a:r>
            <a:r>
              <a:rPr lang="en-US" altLang="zh-CN" smtClean="0"/>
              <a:t>×1.6+ x</a:t>
            </a:r>
            <a:r>
              <a:rPr lang="en-US" altLang="zh-CN" baseline="-25000" smtClean="0"/>
              <a:t>2</a:t>
            </a:r>
            <a:r>
              <a:rPr lang="en-US" altLang="zh-CN" smtClean="0"/>
              <a:t>×(-1.6)-1)</a:t>
            </a:r>
          </a:p>
          <a:p>
            <a:pPr>
              <a:buFont typeface="Wingdings" panose="05000000000000000000" pitchFamily="2" charset="2"/>
              <a:buNone/>
            </a:pPr>
            <a:r>
              <a:rPr lang="en-US" altLang="zh-CN" smtClean="0"/>
              <a:t>N</a:t>
            </a:r>
            <a:r>
              <a:rPr lang="en-US" altLang="zh-CN" baseline="-25000" smtClean="0"/>
              <a:t>h2</a:t>
            </a:r>
            <a:r>
              <a:rPr lang="en-US" altLang="zh-CN" smtClean="0"/>
              <a:t>=f(x</a:t>
            </a:r>
            <a:r>
              <a:rPr lang="en-US" altLang="zh-CN" baseline="-25000" smtClean="0"/>
              <a:t>1</a:t>
            </a:r>
            <a:r>
              <a:rPr lang="en-US" altLang="zh-CN" smtClean="0"/>
              <a:t>× (-0.7)+ x</a:t>
            </a:r>
            <a:r>
              <a:rPr lang="en-US" altLang="zh-CN" baseline="-25000" smtClean="0"/>
              <a:t>2</a:t>
            </a:r>
            <a:r>
              <a:rPr lang="en-US" altLang="zh-CN" smtClean="0"/>
              <a:t>×2.8-2.0)</a:t>
            </a:r>
          </a:p>
          <a:p>
            <a:pPr>
              <a:buFont typeface="Wingdings" panose="05000000000000000000" pitchFamily="2" charset="2"/>
              <a:buNone/>
            </a:pPr>
            <a:r>
              <a:rPr lang="en-US" altLang="zh-CN" smtClean="0"/>
              <a:t>y=f(N</a:t>
            </a:r>
            <a:r>
              <a:rPr lang="en-US" altLang="zh-CN" baseline="-25000" smtClean="0"/>
              <a:t>h1</a:t>
            </a:r>
            <a:r>
              <a:rPr lang="en-US" altLang="zh-CN" smtClean="0"/>
              <a:t>×2.102+N</a:t>
            </a:r>
            <a:r>
              <a:rPr lang="en-US" altLang="zh-CN" baseline="-25000" smtClean="0"/>
              <a:t>h2</a:t>
            </a:r>
            <a:r>
              <a:rPr lang="en-US" altLang="zh-CN" smtClean="0"/>
              <a:t> ×3.121)</a:t>
            </a:r>
          </a:p>
          <a:p>
            <a:pPr>
              <a:buFont typeface="Wingdings" panose="05000000000000000000" pitchFamily="2" charset="2"/>
              <a:buNone/>
            </a:pPr>
            <a:r>
              <a:rPr lang="zh-CN" altLang="en-US" smtClean="0"/>
              <a:t>应用二层感知器解决了异或逻辑运算问题。</a:t>
            </a:r>
          </a:p>
          <a:p>
            <a:pPr>
              <a:buFont typeface="Wingdings" panose="05000000000000000000" pitchFamily="2" charset="2"/>
              <a:buNone/>
            </a:pPr>
            <a:endParaRPr lang="en-US" altLang="zh-CN" smtClean="0"/>
          </a:p>
        </p:txBody>
      </p:sp>
      <p:sp>
        <p:nvSpPr>
          <p:cNvPr id="87046" name="Oval 4"/>
          <p:cNvSpPr>
            <a:spLocks noChangeArrowheads="1"/>
          </p:cNvSpPr>
          <p:nvPr/>
        </p:nvSpPr>
        <p:spPr bwMode="auto">
          <a:xfrm>
            <a:off x="1595438" y="4694238"/>
            <a:ext cx="314325" cy="3635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0</a:t>
            </a:r>
          </a:p>
        </p:txBody>
      </p:sp>
      <p:sp>
        <p:nvSpPr>
          <p:cNvPr id="87047" name="Oval 5"/>
          <p:cNvSpPr>
            <a:spLocks noChangeArrowheads="1"/>
          </p:cNvSpPr>
          <p:nvPr/>
        </p:nvSpPr>
        <p:spPr bwMode="auto">
          <a:xfrm>
            <a:off x="2743200" y="4711700"/>
            <a:ext cx="669925" cy="3889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-1</a:t>
            </a:r>
          </a:p>
        </p:txBody>
      </p:sp>
      <p:sp>
        <p:nvSpPr>
          <p:cNvPr id="87048" name="Oval 6"/>
          <p:cNvSpPr>
            <a:spLocks noChangeArrowheads="1"/>
          </p:cNvSpPr>
          <p:nvPr/>
        </p:nvSpPr>
        <p:spPr bwMode="auto">
          <a:xfrm>
            <a:off x="1595438" y="5684838"/>
            <a:ext cx="314325" cy="3635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0</a:t>
            </a:r>
          </a:p>
        </p:txBody>
      </p:sp>
      <p:sp>
        <p:nvSpPr>
          <p:cNvPr id="87049" name="Oval 7"/>
          <p:cNvSpPr>
            <a:spLocks noChangeArrowheads="1"/>
          </p:cNvSpPr>
          <p:nvPr/>
        </p:nvSpPr>
        <p:spPr bwMode="auto">
          <a:xfrm>
            <a:off x="2743200" y="5715000"/>
            <a:ext cx="608013" cy="3635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-2</a:t>
            </a:r>
          </a:p>
        </p:txBody>
      </p:sp>
      <p:sp>
        <p:nvSpPr>
          <p:cNvPr id="87050" name="Oval 8"/>
          <p:cNvSpPr>
            <a:spLocks noChangeArrowheads="1"/>
          </p:cNvSpPr>
          <p:nvPr/>
        </p:nvSpPr>
        <p:spPr bwMode="auto">
          <a:xfrm>
            <a:off x="3886200" y="5310188"/>
            <a:ext cx="608013" cy="3889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-0</a:t>
            </a:r>
          </a:p>
        </p:txBody>
      </p:sp>
      <p:sp>
        <p:nvSpPr>
          <p:cNvPr id="87051" name="Line 9"/>
          <p:cNvSpPr>
            <a:spLocks noChangeShapeType="1"/>
          </p:cNvSpPr>
          <p:nvPr/>
        </p:nvSpPr>
        <p:spPr bwMode="auto">
          <a:xfrm>
            <a:off x="1066800" y="48006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2" name="Line 10"/>
          <p:cNvSpPr>
            <a:spLocks noChangeShapeType="1"/>
          </p:cNvSpPr>
          <p:nvPr/>
        </p:nvSpPr>
        <p:spPr bwMode="auto">
          <a:xfrm>
            <a:off x="1905000" y="4876800"/>
            <a:ext cx="838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3" name="Line 11"/>
          <p:cNvSpPr>
            <a:spLocks noChangeShapeType="1"/>
          </p:cNvSpPr>
          <p:nvPr/>
        </p:nvSpPr>
        <p:spPr bwMode="auto">
          <a:xfrm>
            <a:off x="1905000" y="5867400"/>
            <a:ext cx="838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4" name="Line 12"/>
          <p:cNvSpPr>
            <a:spLocks noChangeShapeType="1"/>
          </p:cNvSpPr>
          <p:nvPr/>
        </p:nvSpPr>
        <p:spPr bwMode="auto">
          <a:xfrm>
            <a:off x="1143000" y="58674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5" name="Line 13"/>
          <p:cNvSpPr>
            <a:spLocks noChangeShapeType="1"/>
          </p:cNvSpPr>
          <p:nvPr/>
        </p:nvSpPr>
        <p:spPr bwMode="auto">
          <a:xfrm>
            <a:off x="3352800" y="5029200"/>
            <a:ext cx="685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6" name="Line 14"/>
          <p:cNvSpPr>
            <a:spLocks noChangeShapeType="1"/>
          </p:cNvSpPr>
          <p:nvPr/>
        </p:nvSpPr>
        <p:spPr bwMode="auto">
          <a:xfrm flipV="1">
            <a:off x="3352800" y="5562600"/>
            <a:ext cx="533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7" name="Line 15"/>
          <p:cNvSpPr>
            <a:spLocks noChangeShapeType="1"/>
          </p:cNvSpPr>
          <p:nvPr/>
        </p:nvSpPr>
        <p:spPr bwMode="auto">
          <a:xfrm flipV="1">
            <a:off x="1905000" y="5029200"/>
            <a:ext cx="9144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8" name="Line 16"/>
          <p:cNvSpPr>
            <a:spLocks noChangeShapeType="1"/>
          </p:cNvSpPr>
          <p:nvPr/>
        </p:nvSpPr>
        <p:spPr bwMode="auto">
          <a:xfrm>
            <a:off x="1905000" y="5029200"/>
            <a:ext cx="1011238" cy="704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59" name="Line 17"/>
          <p:cNvSpPr>
            <a:spLocks noChangeShapeType="1"/>
          </p:cNvSpPr>
          <p:nvPr/>
        </p:nvSpPr>
        <p:spPr bwMode="auto">
          <a:xfrm>
            <a:off x="4495800" y="54864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060" name="Text Box 18"/>
          <p:cNvSpPr txBox="1">
            <a:spLocks noChangeArrowheads="1"/>
          </p:cNvSpPr>
          <p:nvPr/>
        </p:nvSpPr>
        <p:spPr bwMode="auto">
          <a:xfrm>
            <a:off x="762000" y="47244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x1</a:t>
            </a:r>
          </a:p>
        </p:txBody>
      </p:sp>
      <p:sp>
        <p:nvSpPr>
          <p:cNvPr id="87061" name="Text Box 19"/>
          <p:cNvSpPr txBox="1">
            <a:spLocks noChangeArrowheads="1"/>
          </p:cNvSpPr>
          <p:nvPr/>
        </p:nvSpPr>
        <p:spPr bwMode="auto">
          <a:xfrm>
            <a:off x="685800" y="57150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x2</a:t>
            </a:r>
          </a:p>
        </p:txBody>
      </p:sp>
      <p:sp>
        <p:nvSpPr>
          <p:cNvPr id="87062" name="Text Box 20"/>
          <p:cNvSpPr txBox="1">
            <a:spLocks noChangeArrowheads="1"/>
          </p:cNvSpPr>
          <p:nvPr/>
        </p:nvSpPr>
        <p:spPr bwMode="auto">
          <a:xfrm>
            <a:off x="1981200" y="4572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1.6</a:t>
            </a:r>
          </a:p>
        </p:txBody>
      </p:sp>
      <p:sp>
        <p:nvSpPr>
          <p:cNvPr id="87063" name="Text Box 21"/>
          <p:cNvSpPr txBox="1">
            <a:spLocks noChangeArrowheads="1"/>
          </p:cNvSpPr>
          <p:nvPr/>
        </p:nvSpPr>
        <p:spPr bwMode="auto">
          <a:xfrm>
            <a:off x="1981200" y="58674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2.8</a:t>
            </a:r>
          </a:p>
        </p:txBody>
      </p:sp>
      <p:sp>
        <p:nvSpPr>
          <p:cNvPr id="87064" name="Text Box 22"/>
          <p:cNvSpPr txBox="1">
            <a:spLocks noChangeArrowheads="1"/>
          </p:cNvSpPr>
          <p:nvPr/>
        </p:nvSpPr>
        <p:spPr bwMode="auto">
          <a:xfrm>
            <a:off x="1619250" y="5013325"/>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-0.7</a:t>
            </a:r>
          </a:p>
        </p:txBody>
      </p:sp>
      <p:sp>
        <p:nvSpPr>
          <p:cNvPr id="87065" name="Text Box 23"/>
          <p:cNvSpPr txBox="1">
            <a:spLocks noChangeArrowheads="1"/>
          </p:cNvSpPr>
          <p:nvPr/>
        </p:nvSpPr>
        <p:spPr bwMode="auto">
          <a:xfrm>
            <a:off x="1692275" y="5445125"/>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-0.6</a:t>
            </a:r>
          </a:p>
        </p:txBody>
      </p:sp>
      <p:sp>
        <p:nvSpPr>
          <p:cNvPr id="87066" name="Text Box 24"/>
          <p:cNvSpPr txBox="1">
            <a:spLocks noChangeArrowheads="1"/>
          </p:cNvSpPr>
          <p:nvPr/>
        </p:nvSpPr>
        <p:spPr bwMode="auto">
          <a:xfrm>
            <a:off x="3429000" y="4953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2.102</a:t>
            </a:r>
          </a:p>
        </p:txBody>
      </p:sp>
      <p:sp>
        <p:nvSpPr>
          <p:cNvPr id="87067" name="Text Box 25"/>
          <p:cNvSpPr txBox="1">
            <a:spLocks noChangeArrowheads="1"/>
          </p:cNvSpPr>
          <p:nvPr/>
        </p:nvSpPr>
        <p:spPr bwMode="auto">
          <a:xfrm>
            <a:off x="3505200" y="5715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3.121</a:t>
            </a:r>
          </a:p>
        </p:txBody>
      </p:sp>
      <p:sp>
        <p:nvSpPr>
          <p:cNvPr id="87068" name="Text Box 27"/>
          <p:cNvSpPr txBox="1">
            <a:spLocks noChangeArrowheads="1"/>
          </p:cNvSpPr>
          <p:nvPr/>
        </p:nvSpPr>
        <p:spPr bwMode="auto">
          <a:xfrm>
            <a:off x="2771775" y="44370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Nh1</a:t>
            </a:r>
          </a:p>
        </p:txBody>
      </p:sp>
      <p:sp>
        <p:nvSpPr>
          <p:cNvPr id="87069" name="Text Box 28"/>
          <p:cNvSpPr txBox="1">
            <a:spLocks noChangeArrowheads="1"/>
          </p:cNvSpPr>
          <p:nvPr/>
        </p:nvSpPr>
        <p:spPr bwMode="auto">
          <a:xfrm>
            <a:off x="2771775" y="6092825"/>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Nh2</a:t>
            </a:r>
          </a:p>
        </p:txBody>
      </p:sp>
      <p:sp>
        <p:nvSpPr>
          <p:cNvPr id="87070" name="Text Box 29"/>
          <p:cNvSpPr txBox="1">
            <a:spLocks noChangeArrowheads="1"/>
          </p:cNvSpPr>
          <p:nvPr/>
        </p:nvSpPr>
        <p:spPr bwMode="auto">
          <a:xfrm>
            <a:off x="4932363" y="5300663"/>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Y</a:t>
            </a:r>
            <a:endParaRPr lang="en-US" altLang="zh-CN" sz="2400" baseline="-25000">
              <a:latin typeface="Tahoma" panose="020B0604030504040204" pitchFamily="34" charset="0"/>
              <a:ea typeface="宋体" panose="02010600030101010101" pitchFamily="2" charset="-122"/>
            </a:endParaRPr>
          </a:p>
        </p:txBody>
      </p:sp>
      <p:sp>
        <p:nvSpPr>
          <p:cNvPr id="87071" name="Text Box 28"/>
          <p:cNvSpPr txBox="1">
            <a:spLocks noChangeArrowheads="1"/>
          </p:cNvSpPr>
          <p:nvPr/>
        </p:nvSpPr>
        <p:spPr bwMode="auto">
          <a:xfrm>
            <a:off x="1476375" y="4365625"/>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N11</a:t>
            </a:r>
          </a:p>
        </p:txBody>
      </p:sp>
      <p:sp>
        <p:nvSpPr>
          <p:cNvPr id="87072" name="Text Box 28"/>
          <p:cNvSpPr txBox="1">
            <a:spLocks noChangeArrowheads="1"/>
          </p:cNvSpPr>
          <p:nvPr/>
        </p:nvSpPr>
        <p:spPr bwMode="auto">
          <a:xfrm>
            <a:off x="1547813" y="6021388"/>
            <a:ext cx="533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N12</a:t>
            </a:r>
          </a:p>
        </p:txBody>
      </p:sp>
      <p:sp>
        <p:nvSpPr>
          <p:cNvPr id="87073" name="Text Box 27"/>
          <p:cNvSpPr txBox="1">
            <a:spLocks noChangeArrowheads="1"/>
          </p:cNvSpPr>
          <p:nvPr/>
        </p:nvSpPr>
        <p:spPr bwMode="auto">
          <a:xfrm>
            <a:off x="4140200" y="5013325"/>
            <a:ext cx="7191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N0</a:t>
            </a:r>
          </a:p>
        </p:txBody>
      </p:sp>
    </p:spTree>
    <p:extLst>
      <p:ext uri="{BB962C8B-B14F-4D97-AF65-F5344CB8AC3E}">
        <p14:creationId xmlns:p14="http://schemas.microsoft.com/office/powerpoint/2010/main" val="20521434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网络的表示</a:t>
            </a:r>
          </a:p>
        </p:txBody>
      </p:sp>
      <p:sp>
        <p:nvSpPr>
          <p:cNvPr id="88067" name="内容占位符 2"/>
          <p:cNvSpPr>
            <a:spLocks noGrp="1"/>
          </p:cNvSpPr>
          <p:nvPr>
            <p:ph idx="1"/>
          </p:nvPr>
        </p:nvSpPr>
        <p:spPr/>
        <p:txBody>
          <a:bodyPr/>
          <a:lstStyle/>
          <a:p>
            <a:r>
              <a:rPr lang="zh-CN" altLang="en-US" smtClean="0"/>
              <a:t>有向权图的邻接矩阵表示</a:t>
            </a:r>
            <a:endParaRPr lang="en-US" altLang="zh-CN" smtClean="0"/>
          </a:p>
          <a:p>
            <a:endParaRPr lang="en-US" altLang="zh-CN" smtClean="0"/>
          </a:p>
          <a:p>
            <a:endParaRPr lang="en-US" altLang="zh-CN" smtClean="0"/>
          </a:p>
          <a:p>
            <a:pPr>
              <a:buFont typeface="Arial" panose="020B0604020202020204" pitchFamily="34" charset="0"/>
              <a:buChar char="•"/>
            </a:pPr>
            <a:r>
              <a:rPr lang="en-US" altLang="zh-CN" smtClean="0"/>
              <a:t> </a:t>
            </a:r>
            <a:endParaRPr lang="zh-CN" altLang="zh-CN" smtClean="0"/>
          </a:p>
          <a:p>
            <a:pPr>
              <a:buFont typeface="Arial" panose="020B0604020202020204" pitchFamily="34" charset="0"/>
              <a:buChar char="•"/>
            </a:pPr>
            <a:r>
              <a:rPr lang="en-US" altLang="zh-CN" smtClean="0"/>
              <a:t> </a:t>
            </a:r>
            <a:endParaRPr lang="zh-CN" altLang="zh-CN" smtClean="0"/>
          </a:p>
          <a:p>
            <a:r>
              <a:rPr lang="zh-CN" altLang="en-US" smtClean="0"/>
              <a:t>阈值向量表示</a:t>
            </a:r>
            <a:endParaRPr lang="en-US" altLang="zh-CN" smtClean="0"/>
          </a:p>
          <a:p>
            <a:r>
              <a:rPr lang="en-US" altLang="zh-CN" smtClean="0"/>
              <a:t>(0,0,-1,-2,0)</a:t>
            </a:r>
            <a:endParaRPr lang="zh-CN" altLang="en-US" smtClean="0"/>
          </a:p>
        </p:txBody>
      </p:sp>
      <p:sp>
        <p:nvSpPr>
          <p:cNvPr id="880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E2BF5C-1322-4BE5-A613-06177273926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880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90B406-ABCC-48D1-9377-DC3835858FF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smtClean="0">
              <a:latin typeface="Tahoma" panose="020B0604030504040204" pitchFamily="34" charset="0"/>
              <a:ea typeface="宋体" panose="02010600030101010101" pitchFamily="2" charset="-122"/>
            </a:endParaRPr>
          </a:p>
        </p:txBody>
      </p:sp>
      <p:sp>
        <p:nvSpPr>
          <p:cNvPr id="8807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endParaRPr lang="zh-CN" altLang="zh-CN" sz="2400">
              <a:latin typeface="Tahoma" panose="020B0604030504040204" pitchFamily="34" charset="0"/>
              <a:ea typeface="宋体" panose="02010600030101010101" pitchFamily="2" charset="-122"/>
            </a:endParaRPr>
          </a:p>
        </p:txBody>
      </p:sp>
      <p:graphicFrame>
        <p:nvGraphicFramePr>
          <p:cNvPr id="88071" name="Object 1"/>
          <p:cNvGraphicFramePr>
            <a:graphicFrameLocks noChangeAspect="1"/>
          </p:cNvGraphicFramePr>
          <p:nvPr/>
        </p:nvGraphicFramePr>
        <p:xfrm>
          <a:off x="2411413" y="2852738"/>
          <a:ext cx="3097212" cy="1800225"/>
        </p:xfrm>
        <a:graphic>
          <a:graphicData uri="http://schemas.openxmlformats.org/presentationml/2006/ole">
            <mc:AlternateContent xmlns:mc="http://schemas.openxmlformats.org/markup-compatibility/2006">
              <mc:Choice xmlns:v="urn:schemas-microsoft-com:vml" Requires="v">
                <p:oleObj spid="_x0000_s148504" name="公式" r:id="rId6" imgW="1943100" imgH="1168400" progId="Equation.3">
                  <p:embed/>
                </p:oleObj>
              </mc:Choice>
              <mc:Fallback>
                <p:oleObj name="公式" r:id="rId6" imgW="1943100" imgH="1168400" progId="Equation.3">
                  <p:embed/>
                  <p:pic>
                    <p:nvPicPr>
                      <p:cNvPr id="8807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2852738"/>
                        <a:ext cx="30972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TextBox 7"/>
          <p:cNvSpPr txBox="1">
            <a:spLocks noChangeArrowheads="1"/>
          </p:cNvSpPr>
          <p:nvPr/>
        </p:nvSpPr>
        <p:spPr bwMode="auto">
          <a:xfrm>
            <a:off x="2339975" y="2420938"/>
            <a:ext cx="3240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11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12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h1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h2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0</a:t>
            </a:r>
            <a:endParaRPr lang="zh-CN" altLang="en-US" sz="2400" baseline="-25000">
              <a:latin typeface="Tahoma" panose="020B0604030504040204" pitchFamily="34" charset="0"/>
              <a:ea typeface="宋体" panose="02010600030101010101" pitchFamily="2" charset="-122"/>
            </a:endParaRPr>
          </a:p>
        </p:txBody>
      </p:sp>
      <p:sp>
        <p:nvSpPr>
          <p:cNvPr id="88073" name="TextBox 9"/>
          <p:cNvSpPr txBox="1">
            <a:spLocks noChangeArrowheads="1"/>
          </p:cNvSpPr>
          <p:nvPr/>
        </p:nvSpPr>
        <p:spPr bwMode="auto">
          <a:xfrm>
            <a:off x="1835150" y="2781300"/>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8074" name="TextBox 10"/>
          <p:cNvSpPr txBox="1">
            <a:spLocks noChangeArrowheads="1"/>
          </p:cNvSpPr>
          <p:nvPr/>
        </p:nvSpPr>
        <p:spPr bwMode="auto">
          <a:xfrm>
            <a:off x="1763713" y="2781300"/>
            <a:ext cx="6477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11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12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h1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h2     </a:t>
            </a:r>
            <a:r>
              <a:rPr lang="en-US" altLang="zh-CN" sz="2400">
                <a:latin typeface="Tahoma" panose="020B0604030504040204" pitchFamily="34" charset="0"/>
                <a:ea typeface="宋体" panose="02010600030101010101" pitchFamily="2" charset="-122"/>
              </a:rPr>
              <a:t>N</a:t>
            </a:r>
            <a:r>
              <a:rPr lang="en-US" altLang="zh-CN" sz="2400" baseline="-25000">
                <a:latin typeface="Tahoma" panose="020B0604030504040204" pitchFamily="34" charset="0"/>
                <a:ea typeface="宋体" panose="02010600030101010101" pitchFamily="2" charset="-122"/>
              </a:rPr>
              <a:t>0</a:t>
            </a:r>
            <a:endParaRPr lang="zh-CN" altLang="en-US" sz="2400" baseline="-25000">
              <a:latin typeface="Tahoma" panose="020B0604030504040204" pitchFamily="34" charset="0"/>
              <a:ea typeface="宋体" panose="02010600030101010101" pitchFamily="2" charset="-122"/>
            </a:endParaRPr>
          </a:p>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480889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58567E-D7F0-4496-BEE2-D7DA787ABE9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02E075-06B7-47AE-B528-D57CB916C7D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smtClean="0">
              <a:latin typeface="Tahoma" panose="020B0604030504040204" pitchFamily="34" charset="0"/>
              <a:ea typeface="宋体" panose="02010600030101010101" pitchFamily="2" charset="-122"/>
            </a:endParaRPr>
          </a:p>
        </p:txBody>
      </p:sp>
      <p:sp>
        <p:nvSpPr>
          <p:cNvPr id="89092" name="Rectangle 2"/>
          <p:cNvSpPr>
            <a:spLocks noGrp="1" noChangeArrowheads="1"/>
          </p:cNvSpPr>
          <p:nvPr>
            <p:ph type="title"/>
          </p:nvPr>
        </p:nvSpPr>
        <p:spPr>
          <a:xfrm>
            <a:off x="914400" y="617538"/>
            <a:ext cx="8029575" cy="1143000"/>
          </a:xfrm>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89093" name="Rectangle 3"/>
          <p:cNvSpPr>
            <a:spLocks noGrp="1" noChangeArrowheads="1"/>
          </p:cNvSpPr>
          <p:nvPr>
            <p:ph type="body" idx="1"/>
          </p:nvPr>
        </p:nvSpPr>
        <p:spPr>
          <a:xfrm>
            <a:off x="533400" y="2017713"/>
            <a:ext cx="8421688" cy="4114800"/>
          </a:xfrm>
        </p:spPr>
        <p:txBody>
          <a:bodyPr/>
          <a:lstStyle/>
          <a:p>
            <a:pPr eaLnBrk="1" hangingPunct="1"/>
            <a:r>
              <a:rPr lang="zh-CN" altLang="en-US" smtClean="0"/>
              <a:t>用于医疗诊断的例子：假设系统的诊断模型只有六种症状</a:t>
            </a:r>
            <a:r>
              <a:rPr lang="en-US" altLang="zh-CN" smtClean="0"/>
              <a:t>(x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6</a:t>
            </a:r>
            <a:r>
              <a:rPr lang="en-US" altLang="zh-CN" smtClean="0"/>
              <a:t>)</a:t>
            </a:r>
            <a:r>
              <a:rPr lang="zh-CN" altLang="en-US" smtClean="0"/>
              <a:t>、两种疾病</a:t>
            </a:r>
            <a:r>
              <a:rPr lang="en-US" altLang="zh-CN" smtClean="0"/>
              <a:t>(x</a:t>
            </a:r>
            <a:r>
              <a:rPr lang="en-US" altLang="zh-CN" baseline="-25000" smtClean="0"/>
              <a:t>7</a:t>
            </a:r>
            <a:r>
              <a:rPr lang="en-US" altLang="zh-CN" smtClean="0"/>
              <a:t>,x</a:t>
            </a:r>
            <a:r>
              <a:rPr lang="en-US" altLang="zh-CN" baseline="-25000" smtClean="0"/>
              <a:t>8</a:t>
            </a:r>
            <a:r>
              <a:rPr lang="en-US" altLang="zh-CN" smtClean="0"/>
              <a:t>)</a:t>
            </a:r>
            <a:r>
              <a:rPr lang="zh-CN" altLang="en-US" smtClean="0"/>
              <a:t>、三种治疗方案</a:t>
            </a:r>
            <a:r>
              <a:rPr lang="en-US" altLang="zh-CN" smtClean="0"/>
              <a:t>(x</a:t>
            </a:r>
            <a:r>
              <a:rPr lang="en-US" altLang="zh-CN" baseline="-25000" smtClean="0"/>
              <a:t>9</a:t>
            </a:r>
            <a:r>
              <a:rPr lang="en-US" altLang="zh-CN" smtClean="0"/>
              <a:t>,x</a:t>
            </a:r>
            <a:r>
              <a:rPr lang="en-US" altLang="zh-CN" baseline="-25000" smtClean="0"/>
              <a:t>10</a:t>
            </a:r>
            <a:r>
              <a:rPr lang="en-US" altLang="zh-CN" smtClean="0"/>
              <a:t>,x</a:t>
            </a:r>
            <a:r>
              <a:rPr lang="en-US" altLang="zh-CN" baseline="-25000" smtClean="0"/>
              <a:t>11</a:t>
            </a:r>
            <a:r>
              <a:rPr lang="en-US" altLang="zh-CN" smtClean="0"/>
              <a:t>)</a:t>
            </a:r>
            <a:r>
              <a:rPr lang="zh-CN" altLang="en-US" smtClean="0"/>
              <a:t>。对网络的训练样本是选择一批合适的病人并从病例中采集如下信息：</a:t>
            </a:r>
          </a:p>
          <a:p>
            <a:pPr lvl="1" eaLnBrk="1" hangingPunct="1"/>
            <a:r>
              <a:rPr lang="zh-CN" altLang="en-US" smtClean="0"/>
              <a:t>症状</a:t>
            </a:r>
            <a:r>
              <a:rPr lang="en-US" altLang="zh-CN" smtClean="0"/>
              <a:t>:</a:t>
            </a:r>
            <a:r>
              <a:rPr lang="zh-CN" altLang="en-US" smtClean="0"/>
              <a:t>对每一症状只采集有、无及没有记录这三种信息。</a:t>
            </a:r>
          </a:p>
          <a:p>
            <a:pPr lvl="1" eaLnBrk="1" hangingPunct="1"/>
            <a:r>
              <a:rPr lang="zh-CN" altLang="en-US" smtClean="0"/>
              <a:t>疾病</a:t>
            </a:r>
            <a:r>
              <a:rPr lang="en-US" altLang="zh-CN" smtClean="0"/>
              <a:t>:</a:t>
            </a:r>
            <a:r>
              <a:rPr lang="zh-CN" altLang="en-US" smtClean="0"/>
              <a:t>对每一疾病也只采集有、无及没有记录这三种信息</a:t>
            </a:r>
          </a:p>
          <a:p>
            <a:pPr lvl="1" eaLnBrk="1" hangingPunct="1"/>
            <a:r>
              <a:rPr lang="zh-CN" altLang="en-US" smtClean="0"/>
              <a:t>治疗方案</a:t>
            </a:r>
            <a:r>
              <a:rPr lang="en-US" altLang="zh-CN" smtClean="0"/>
              <a:t>:</a:t>
            </a:r>
            <a:r>
              <a:rPr lang="zh-CN" altLang="en-US" smtClean="0"/>
              <a:t>对每一治疗方案只采集是否采用这两种信息。</a:t>
            </a:r>
          </a:p>
          <a:p>
            <a:pPr lvl="1" eaLnBrk="1" hangingPunct="1">
              <a:buFont typeface="Wingdings" panose="05000000000000000000" pitchFamily="2" charset="2"/>
              <a:buNone/>
            </a:pPr>
            <a:r>
              <a:rPr lang="zh-CN" altLang="en-US" smtClean="0"/>
              <a:t>其中，</a:t>
            </a:r>
            <a:r>
              <a:rPr lang="en-US" altLang="zh-CN" smtClean="0"/>
              <a:t>x</a:t>
            </a:r>
            <a:r>
              <a:rPr lang="en-US" altLang="zh-CN" baseline="-25000" smtClean="0"/>
              <a:t>a</a:t>
            </a:r>
            <a:r>
              <a:rPr lang="en-US" altLang="zh-CN" smtClean="0"/>
              <a:t>,x</a:t>
            </a:r>
            <a:r>
              <a:rPr lang="en-US" altLang="zh-CN" baseline="-25000" smtClean="0"/>
              <a:t>b</a:t>
            </a:r>
            <a:r>
              <a:rPr lang="en-US" altLang="zh-CN" smtClean="0"/>
              <a:t>,x</a:t>
            </a:r>
            <a:r>
              <a:rPr lang="en-US" altLang="zh-CN" baseline="-25000" smtClean="0"/>
              <a:t>c</a:t>
            </a:r>
            <a:r>
              <a:rPr lang="zh-CN" altLang="en-US" smtClean="0"/>
              <a:t>是附加层。</a:t>
            </a:r>
          </a:p>
        </p:txBody>
      </p:sp>
    </p:spTree>
    <p:extLst>
      <p:ext uri="{BB962C8B-B14F-4D97-AF65-F5344CB8AC3E}">
        <p14:creationId xmlns:p14="http://schemas.microsoft.com/office/powerpoint/2010/main" val="1125546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6FA25A-9AC0-4F06-85EE-65EE16BA764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DE0701-34D3-4FBC-AABD-F3C80D55909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smtClean="0">
              <a:latin typeface="Tahoma" panose="020B0604030504040204" pitchFamily="34" charset="0"/>
              <a:ea typeface="宋体" panose="02010600030101010101" pitchFamily="2" charset="-122"/>
            </a:endParaRPr>
          </a:p>
        </p:txBody>
      </p:sp>
      <p:sp>
        <p:nvSpPr>
          <p:cNvPr id="90116"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90117" name="Oval 11"/>
          <p:cNvSpPr>
            <a:spLocks noChangeArrowheads="1"/>
          </p:cNvSpPr>
          <p:nvPr/>
        </p:nvSpPr>
        <p:spPr bwMode="auto">
          <a:xfrm>
            <a:off x="6786563" y="3733800"/>
            <a:ext cx="444500" cy="4508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0</a:t>
            </a:r>
          </a:p>
        </p:txBody>
      </p:sp>
      <p:sp>
        <p:nvSpPr>
          <p:cNvPr id="90118" name="Line 27"/>
          <p:cNvSpPr>
            <a:spLocks noChangeShapeType="1"/>
          </p:cNvSpPr>
          <p:nvPr/>
        </p:nvSpPr>
        <p:spPr bwMode="auto">
          <a:xfrm>
            <a:off x="2057400" y="3733800"/>
            <a:ext cx="220980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9" name="Line 33"/>
          <p:cNvSpPr>
            <a:spLocks noChangeShapeType="1"/>
          </p:cNvSpPr>
          <p:nvPr/>
        </p:nvSpPr>
        <p:spPr bwMode="auto">
          <a:xfrm flipV="1">
            <a:off x="3276600" y="3200400"/>
            <a:ext cx="990600" cy="1752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0" name="Line 34"/>
          <p:cNvSpPr>
            <a:spLocks noChangeShapeType="1"/>
          </p:cNvSpPr>
          <p:nvPr/>
        </p:nvSpPr>
        <p:spPr bwMode="auto">
          <a:xfrm flipV="1">
            <a:off x="1981200" y="3048000"/>
            <a:ext cx="2133600" cy="2514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1" name="Line 42"/>
          <p:cNvSpPr>
            <a:spLocks noChangeShapeType="1"/>
          </p:cNvSpPr>
          <p:nvPr/>
        </p:nvSpPr>
        <p:spPr bwMode="auto">
          <a:xfrm flipV="1">
            <a:off x="4572000" y="3124200"/>
            <a:ext cx="914400" cy="1676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2" name="Line 45"/>
          <p:cNvSpPr>
            <a:spLocks noChangeShapeType="1"/>
          </p:cNvSpPr>
          <p:nvPr/>
        </p:nvSpPr>
        <p:spPr bwMode="auto">
          <a:xfrm flipV="1">
            <a:off x="6019800" y="4191000"/>
            <a:ext cx="9144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3" name="Text Box 70"/>
          <p:cNvSpPr txBox="1">
            <a:spLocks noChangeArrowheads="1"/>
          </p:cNvSpPr>
          <p:nvPr/>
        </p:nvSpPr>
        <p:spPr bwMode="auto">
          <a:xfrm>
            <a:off x="4038600" y="4267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grpSp>
        <p:nvGrpSpPr>
          <p:cNvPr id="90124" name="Group 91"/>
          <p:cNvGrpSpPr>
            <a:grpSpLocks/>
          </p:cNvGrpSpPr>
          <p:nvPr/>
        </p:nvGrpSpPr>
        <p:grpSpPr bwMode="auto">
          <a:xfrm>
            <a:off x="609600" y="2057400"/>
            <a:ext cx="7162800" cy="3956050"/>
            <a:chOff x="384" y="1296"/>
            <a:chExt cx="4512" cy="2492"/>
          </a:xfrm>
        </p:grpSpPr>
        <p:sp>
          <p:nvSpPr>
            <p:cNvPr id="90129" name="Oval 4"/>
            <p:cNvSpPr>
              <a:spLocks noChangeArrowheads="1"/>
            </p:cNvSpPr>
            <p:nvPr/>
          </p:nvSpPr>
          <p:spPr bwMode="auto">
            <a:xfrm>
              <a:off x="1688" y="1753"/>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0</a:t>
              </a:r>
            </a:p>
          </p:txBody>
        </p:sp>
        <p:sp>
          <p:nvSpPr>
            <p:cNvPr id="90130" name="Oval 5"/>
            <p:cNvSpPr>
              <a:spLocks noChangeArrowheads="1"/>
            </p:cNvSpPr>
            <p:nvPr/>
          </p:nvSpPr>
          <p:spPr bwMode="auto">
            <a:xfrm>
              <a:off x="1777" y="3072"/>
              <a:ext cx="334"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p>
          </p:txBody>
        </p:sp>
        <p:sp>
          <p:nvSpPr>
            <p:cNvPr id="90131" name="Oval 6"/>
            <p:cNvSpPr>
              <a:spLocks noChangeArrowheads="1"/>
            </p:cNvSpPr>
            <p:nvPr/>
          </p:nvSpPr>
          <p:spPr bwMode="auto">
            <a:xfrm>
              <a:off x="2592" y="1728"/>
              <a:ext cx="334"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p>
          </p:txBody>
        </p:sp>
        <p:sp>
          <p:nvSpPr>
            <p:cNvPr id="90132" name="Oval 7"/>
            <p:cNvSpPr>
              <a:spLocks noChangeArrowheads="1"/>
            </p:cNvSpPr>
            <p:nvPr/>
          </p:nvSpPr>
          <p:spPr bwMode="auto">
            <a:xfrm>
              <a:off x="2640" y="3024"/>
              <a:ext cx="334"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p>
          </p:txBody>
        </p:sp>
        <p:sp>
          <p:nvSpPr>
            <p:cNvPr id="90133" name="Oval 8"/>
            <p:cNvSpPr>
              <a:spLocks noChangeArrowheads="1"/>
            </p:cNvSpPr>
            <p:nvPr/>
          </p:nvSpPr>
          <p:spPr bwMode="auto">
            <a:xfrm>
              <a:off x="3408" y="1716"/>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0</a:t>
              </a:r>
            </a:p>
          </p:txBody>
        </p:sp>
        <p:sp>
          <p:nvSpPr>
            <p:cNvPr id="90134" name="Oval 9"/>
            <p:cNvSpPr>
              <a:spLocks noChangeArrowheads="1"/>
            </p:cNvSpPr>
            <p:nvPr/>
          </p:nvSpPr>
          <p:spPr bwMode="auto">
            <a:xfrm>
              <a:off x="3459" y="2352"/>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0</a:t>
              </a:r>
            </a:p>
          </p:txBody>
        </p:sp>
        <p:sp>
          <p:nvSpPr>
            <p:cNvPr id="90135" name="Oval 10"/>
            <p:cNvSpPr>
              <a:spLocks noChangeArrowheads="1"/>
            </p:cNvSpPr>
            <p:nvPr/>
          </p:nvSpPr>
          <p:spPr bwMode="auto">
            <a:xfrm>
              <a:off x="3552" y="3072"/>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0</a:t>
              </a:r>
            </a:p>
          </p:txBody>
        </p:sp>
        <p:sp>
          <p:nvSpPr>
            <p:cNvPr id="90136" name="Oval 12"/>
            <p:cNvSpPr>
              <a:spLocks noChangeArrowheads="1"/>
            </p:cNvSpPr>
            <p:nvPr/>
          </p:nvSpPr>
          <p:spPr bwMode="auto">
            <a:xfrm>
              <a:off x="1008" y="1305"/>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37" name="Oval 13"/>
            <p:cNvSpPr>
              <a:spLocks noChangeArrowheads="1"/>
            </p:cNvSpPr>
            <p:nvPr/>
          </p:nvSpPr>
          <p:spPr bwMode="auto">
            <a:xfrm>
              <a:off x="1008" y="1737"/>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38" name="Oval 14"/>
            <p:cNvSpPr>
              <a:spLocks noChangeArrowheads="1"/>
            </p:cNvSpPr>
            <p:nvPr/>
          </p:nvSpPr>
          <p:spPr bwMode="auto">
            <a:xfrm>
              <a:off x="1008" y="2160"/>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39" name="Oval 15"/>
            <p:cNvSpPr>
              <a:spLocks noChangeArrowheads="1"/>
            </p:cNvSpPr>
            <p:nvPr/>
          </p:nvSpPr>
          <p:spPr bwMode="auto">
            <a:xfrm>
              <a:off x="1008" y="2592"/>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40" name="Oval 16"/>
            <p:cNvSpPr>
              <a:spLocks noChangeArrowheads="1"/>
            </p:cNvSpPr>
            <p:nvPr/>
          </p:nvSpPr>
          <p:spPr bwMode="auto">
            <a:xfrm>
              <a:off x="1008" y="3024"/>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41" name="Oval 17"/>
            <p:cNvSpPr>
              <a:spLocks noChangeArrowheads="1"/>
            </p:cNvSpPr>
            <p:nvPr/>
          </p:nvSpPr>
          <p:spPr bwMode="auto">
            <a:xfrm>
              <a:off x="1056" y="3504"/>
              <a:ext cx="280" cy="2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1600">
                <a:latin typeface="Tahoma" panose="020B0604030504040204" pitchFamily="34" charset="0"/>
                <a:ea typeface="宋体" panose="02010600030101010101" pitchFamily="2" charset="-122"/>
              </a:endParaRPr>
            </a:p>
          </p:txBody>
        </p:sp>
        <p:sp>
          <p:nvSpPr>
            <p:cNvPr id="90142" name="Line 18"/>
            <p:cNvSpPr>
              <a:spLocks noChangeShapeType="1"/>
            </p:cNvSpPr>
            <p:nvPr/>
          </p:nvSpPr>
          <p:spPr bwMode="auto">
            <a:xfrm>
              <a:off x="720" y="1440"/>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3" name="Line 19"/>
            <p:cNvSpPr>
              <a:spLocks noChangeShapeType="1"/>
            </p:cNvSpPr>
            <p:nvPr/>
          </p:nvSpPr>
          <p:spPr bwMode="auto">
            <a:xfrm>
              <a:off x="1296" y="1488"/>
              <a:ext cx="432"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4" name="Line 20"/>
            <p:cNvSpPr>
              <a:spLocks noChangeShapeType="1"/>
            </p:cNvSpPr>
            <p:nvPr/>
          </p:nvSpPr>
          <p:spPr bwMode="auto">
            <a:xfrm>
              <a:off x="1296" y="1920"/>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5" name="Line 21"/>
            <p:cNvSpPr>
              <a:spLocks noChangeShapeType="1"/>
            </p:cNvSpPr>
            <p:nvPr/>
          </p:nvSpPr>
          <p:spPr bwMode="auto">
            <a:xfrm>
              <a:off x="768" y="1920"/>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6" name="Line 22"/>
            <p:cNvSpPr>
              <a:spLocks noChangeShapeType="1"/>
            </p:cNvSpPr>
            <p:nvPr/>
          </p:nvSpPr>
          <p:spPr bwMode="auto">
            <a:xfrm>
              <a:off x="768" y="2304"/>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7" name="Line 23"/>
            <p:cNvSpPr>
              <a:spLocks noChangeShapeType="1"/>
            </p:cNvSpPr>
            <p:nvPr/>
          </p:nvSpPr>
          <p:spPr bwMode="auto">
            <a:xfrm flipV="1">
              <a:off x="1296" y="1968"/>
              <a:ext cx="432"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8" name="Line 24"/>
            <p:cNvSpPr>
              <a:spLocks noChangeShapeType="1"/>
            </p:cNvSpPr>
            <p:nvPr/>
          </p:nvSpPr>
          <p:spPr bwMode="auto">
            <a:xfrm>
              <a:off x="768" y="2736"/>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49" name="Line 25"/>
            <p:cNvSpPr>
              <a:spLocks noChangeShapeType="1"/>
            </p:cNvSpPr>
            <p:nvPr/>
          </p:nvSpPr>
          <p:spPr bwMode="auto">
            <a:xfrm>
              <a:off x="768" y="3168"/>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0" name="Line 26"/>
            <p:cNvSpPr>
              <a:spLocks noChangeShapeType="1"/>
            </p:cNvSpPr>
            <p:nvPr/>
          </p:nvSpPr>
          <p:spPr bwMode="auto">
            <a:xfrm>
              <a:off x="816" y="3642"/>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1" name="Line 28"/>
            <p:cNvSpPr>
              <a:spLocks noChangeShapeType="1"/>
            </p:cNvSpPr>
            <p:nvPr/>
          </p:nvSpPr>
          <p:spPr bwMode="auto">
            <a:xfrm>
              <a:off x="1296" y="2400"/>
              <a:ext cx="624"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2" name="Line 29"/>
            <p:cNvSpPr>
              <a:spLocks noChangeShapeType="1"/>
            </p:cNvSpPr>
            <p:nvPr/>
          </p:nvSpPr>
          <p:spPr bwMode="auto">
            <a:xfrm>
              <a:off x="1296" y="2784"/>
              <a:ext cx="528"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3" name="Line 31"/>
            <p:cNvSpPr>
              <a:spLocks noChangeShapeType="1"/>
            </p:cNvSpPr>
            <p:nvPr/>
          </p:nvSpPr>
          <p:spPr bwMode="auto">
            <a:xfrm>
              <a:off x="1296" y="3168"/>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4" name="Line 35"/>
            <p:cNvSpPr>
              <a:spLocks noChangeShapeType="1"/>
            </p:cNvSpPr>
            <p:nvPr/>
          </p:nvSpPr>
          <p:spPr bwMode="auto">
            <a:xfrm>
              <a:off x="1968" y="1872"/>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5" name="Line 36"/>
            <p:cNvSpPr>
              <a:spLocks noChangeShapeType="1"/>
            </p:cNvSpPr>
            <p:nvPr/>
          </p:nvSpPr>
          <p:spPr bwMode="auto">
            <a:xfrm>
              <a:off x="2928" y="1872"/>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6" name="Line 37"/>
            <p:cNvSpPr>
              <a:spLocks noChangeShapeType="1"/>
            </p:cNvSpPr>
            <p:nvPr/>
          </p:nvSpPr>
          <p:spPr bwMode="auto">
            <a:xfrm>
              <a:off x="2112" y="3216"/>
              <a:ext cx="5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7" name="Line 38"/>
            <p:cNvSpPr>
              <a:spLocks noChangeShapeType="1"/>
            </p:cNvSpPr>
            <p:nvPr/>
          </p:nvSpPr>
          <p:spPr bwMode="auto">
            <a:xfrm>
              <a:off x="1920" y="2016"/>
              <a:ext cx="816" cy="10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8" name="Line 39"/>
            <p:cNvSpPr>
              <a:spLocks noChangeShapeType="1"/>
            </p:cNvSpPr>
            <p:nvPr/>
          </p:nvSpPr>
          <p:spPr bwMode="auto">
            <a:xfrm>
              <a:off x="2880" y="1968"/>
              <a:ext cx="624"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59" name="Line 40"/>
            <p:cNvSpPr>
              <a:spLocks noChangeShapeType="1"/>
            </p:cNvSpPr>
            <p:nvPr/>
          </p:nvSpPr>
          <p:spPr bwMode="auto">
            <a:xfrm>
              <a:off x="2928" y="1920"/>
              <a:ext cx="13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0" name="Line 41"/>
            <p:cNvSpPr>
              <a:spLocks noChangeShapeType="1"/>
            </p:cNvSpPr>
            <p:nvPr/>
          </p:nvSpPr>
          <p:spPr bwMode="auto">
            <a:xfrm flipV="1">
              <a:off x="2976" y="2592"/>
              <a:ext cx="52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1" name="Line 43"/>
            <p:cNvSpPr>
              <a:spLocks noChangeShapeType="1"/>
            </p:cNvSpPr>
            <p:nvPr/>
          </p:nvSpPr>
          <p:spPr bwMode="auto">
            <a:xfrm>
              <a:off x="2976" y="3216"/>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2" name="Line 44"/>
            <p:cNvSpPr>
              <a:spLocks noChangeShapeType="1"/>
            </p:cNvSpPr>
            <p:nvPr/>
          </p:nvSpPr>
          <p:spPr bwMode="auto">
            <a:xfrm flipV="1">
              <a:off x="2976" y="2592"/>
              <a:ext cx="129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3" name="Line 46"/>
            <p:cNvSpPr>
              <a:spLocks noChangeShapeType="1"/>
            </p:cNvSpPr>
            <p:nvPr/>
          </p:nvSpPr>
          <p:spPr bwMode="auto">
            <a:xfrm>
              <a:off x="3696" y="1920"/>
              <a:ext cx="67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4" name="Line 47"/>
            <p:cNvSpPr>
              <a:spLocks noChangeShapeType="1"/>
            </p:cNvSpPr>
            <p:nvPr/>
          </p:nvSpPr>
          <p:spPr bwMode="auto">
            <a:xfrm>
              <a:off x="4560" y="2496"/>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5" name="Line 48"/>
            <p:cNvSpPr>
              <a:spLocks noChangeShapeType="1"/>
            </p:cNvSpPr>
            <p:nvPr/>
          </p:nvSpPr>
          <p:spPr bwMode="auto">
            <a:xfrm>
              <a:off x="2880" y="3312"/>
              <a:ext cx="19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6" name="Line 49"/>
            <p:cNvSpPr>
              <a:spLocks noChangeShapeType="1"/>
            </p:cNvSpPr>
            <p:nvPr/>
          </p:nvSpPr>
          <p:spPr bwMode="auto">
            <a:xfrm>
              <a:off x="3072" y="3504"/>
              <a:ext cx="16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7" name="Line 50"/>
            <p:cNvSpPr>
              <a:spLocks noChangeShapeType="1"/>
            </p:cNvSpPr>
            <p:nvPr/>
          </p:nvSpPr>
          <p:spPr bwMode="auto">
            <a:xfrm flipV="1">
              <a:off x="2784" y="1440"/>
              <a:ext cx="432"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8" name="Line 51"/>
            <p:cNvSpPr>
              <a:spLocks noChangeShapeType="1"/>
            </p:cNvSpPr>
            <p:nvPr/>
          </p:nvSpPr>
          <p:spPr bwMode="auto">
            <a:xfrm>
              <a:off x="3216" y="1440"/>
              <a:ext cx="15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69" name="Line 52"/>
            <p:cNvSpPr>
              <a:spLocks noChangeShapeType="1"/>
            </p:cNvSpPr>
            <p:nvPr/>
          </p:nvSpPr>
          <p:spPr bwMode="auto">
            <a:xfrm>
              <a:off x="3723" y="2496"/>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70" name="Text Box 53"/>
            <p:cNvSpPr txBox="1">
              <a:spLocks noChangeArrowheads="1"/>
            </p:cNvSpPr>
            <p:nvPr/>
          </p:nvSpPr>
          <p:spPr bwMode="auto">
            <a:xfrm>
              <a:off x="432" y="12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1</a:t>
              </a:r>
            </a:p>
          </p:txBody>
        </p:sp>
        <p:sp>
          <p:nvSpPr>
            <p:cNvPr id="90171" name="Text Box 54"/>
            <p:cNvSpPr txBox="1">
              <a:spLocks noChangeArrowheads="1"/>
            </p:cNvSpPr>
            <p:nvPr/>
          </p:nvSpPr>
          <p:spPr bwMode="auto">
            <a:xfrm>
              <a:off x="384" y="177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2</a:t>
              </a:r>
            </a:p>
          </p:txBody>
        </p:sp>
        <p:sp>
          <p:nvSpPr>
            <p:cNvPr id="90172" name="Text Box 55"/>
            <p:cNvSpPr txBox="1">
              <a:spLocks noChangeArrowheads="1"/>
            </p:cNvSpPr>
            <p:nvPr/>
          </p:nvSpPr>
          <p:spPr bwMode="auto">
            <a:xfrm>
              <a:off x="384" y="216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3</a:t>
              </a:r>
            </a:p>
          </p:txBody>
        </p:sp>
        <p:sp>
          <p:nvSpPr>
            <p:cNvPr id="90173" name="Text Box 56"/>
            <p:cNvSpPr txBox="1">
              <a:spLocks noChangeArrowheads="1"/>
            </p:cNvSpPr>
            <p:nvPr/>
          </p:nvSpPr>
          <p:spPr bwMode="auto">
            <a:xfrm>
              <a:off x="432" y="259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4</a:t>
              </a:r>
            </a:p>
          </p:txBody>
        </p:sp>
        <p:sp>
          <p:nvSpPr>
            <p:cNvPr id="90174" name="Text Box 57"/>
            <p:cNvSpPr txBox="1">
              <a:spLocks noChangeArrowheads="1"/>
            </p:cNvSpPr>
            <p:nvPr/>
          </p:nvSpPr>
          <p:spPr bwMode="auto">
            <a:xfrm>
              <a:off x="432" y="307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5</a:t>
              </a:r>
            </a:p>
          </p:txBody>
        </p:sp>
        <p:sp>
          <p:nvSpPr>
            <p:cNvPr id="90175" name="Text Box 58"/>
            <p:cNvSpPr txBox="1">
              <a:spLocks noChangeArrowheads="1"/>
            </p:cNvSpPr>
            <p:nvPr/>
          </p:nvSpPr>
          <p:spPr bwMode="auto">
            <a:xfrm>
              <a:off x="432" y="355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6</a:t>
              </a:r>
            </a:p>
          </p:txBody>
        </p:sp>
        <p:sp>
          <p:nvSpPr>
            <p:cNvPr id="90176" name="Text Box 59"/>
            <p:cNvSpPr txBox="1">
              <a:spLocks noChangeArrowheads="1"/>
            </p:cNvSpPr>
            <p:nvPr/>
          </p:nvSpPr>
          <p:spPr bwMode="auto">
            <a:xfrm>
              <a:off x="1344" y="139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77" name="Text Box 60"/>
            <p:cNvSpPr txBox="1">
              <a:spLocks noChangeArrowheads="1"/>
            </p:cNvSpPr>
            <p:nvPr/>
          </p:nvSpPr>
          <p:spPr bwMode="auto">
            <a:xfrm>
              <a:off x="1248" y="172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78" name="Text Box 61"/>
            <p:cNvSpPr txBox="1">
              <a:spLocks noChangeArrowheads="1"/>
            </p:cNvSpPr>
            <p:nvPr/>
          </p:nvSpPr>
          <p:spPr bwMode="auto">
            <a:xfrm>
              <a:off x="1344" y="201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79" name="Text Box 62"/>
            <p:cNvSpPr txBox="1">
              <a:spLocks noChangeArrowheads="1"/>
            </p:cNvSpPr>
            <p:nvPr/>
          </p:nvSpPr>
          <p:spPr bwMode="auto">
            <a:xfrm>
              <a:off x="1296" y="24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80" name="Text Box 63"/>
            <p:cNvSpPr txBox="1">
              <a:spLocks noChangeArrowheads="1"/>
            </p:cNvSpPr>
            <p:nvPr/>
          </p:nvSpPr>
          <p:spPr bwMode="auto">
            <a:xfrm>
              <a:off x="1296" y="27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81" name="Text Box 64"/>
            <p:cNvSpPr txBox="1">
              <a:spLocks noChangeArrowheads="1"/>
            </p:cNvSpPr>
            <p:nvPr/>
          </p:nvSpPr>
          <p:spPr bwMode="auto">
            <a:xfrm>
              <a:off x="1248" y="297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82" name="Text Box 65"/>
            <p:cNvSpPr txBox="1">
              <a:spLocks noChangeArrowheads="1"/>
            </p:cNvSpPr>
            <p:nvPr/>
          </p:nvSpPr>
          <p:spPr bwMode="auto">
            <a:xfrm>
              <a:off x="1248" y="331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-4</a:t>
              </a:r>
              <a:endParaRPr lang="en-US" altLang="zh-CN" sz="1600" baseline="-25000">
                <a:latin typeface="Tahoma" panose="020B0604030504040204" pitchFamily="34" charset="0"/>
                <a:ea typeface="宋体" panose="02010600030101010101" pitchFamily="2" charset="-122"/>
              </a:endParaRPr>
            </a:p>
          </p:txBody>
        </p:sp>
        <p:sp>
          <p:nvSpPr>
            <p:cNvPr id="90183" name="Text Box 66"/>
            <p:cNvSpPr txBox="1">
              <a:spLocks noChangeArrowheads="1"/>
            </p:cNvSpPr>
            <p:nvPr/>
          </p:nvSpPr>
          <p:spPr bwMode="auto">
            <a:xfrm>
              <a:off x="1728" y="15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7</a:t>
              </a:r>
            </a:p>
          </p:txBody>
        </p:sp>
        <p:sp>
          <p:nvSpPr>
            <p:cNvPr id="90184" name="Text Box 67"/>
            <p:cNvSpPr txBox="1">
              <a:spLocks noChangeArrowheads="1"/>
            </p:cNvSpPr>
            <p:nvPr/>
          </p:nvSpPr>
          <p:spPr bwMode="auto">
            <a:xfrm>
              <a:off x="1776" y="336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8</a:t>
              </a:r>
            </a:p>
          </p:txBody>
        </p:sp>
        <p:sp>
          <p:nvSpPr>
            <p:cNvPr id="90185" name="Text Box 68"/>
            <p:cNvSpPr txBox="1">
              <a:spLocks noChangeArrowheads="1"/>
            </p:cNvSpPr>
            <p:nvPr/>
          </p:nvSpPr>
          <p:spPr bwMode="auto">
            <a:xfrm>
              <a:off x="2160" y="316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86" name="Text Box 69"/>
            <p:cNvSpPr txBox="1">
              <a:spLocks noChangeArrowheads="1"/>
            </p:cNvSpPr>
            <p:nvPr/>
          </p:nvSpPr>
          <p:spPr bwMode="auto">
            <a:xfrm>
              <a:off x="2256" y="288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-4</a:t>
              </a:r>
              <a:endParaRPr lang="en-US" altLang="zh-CN" sz="1600" baseline="-25000">
                <a:latin typeface="Tahoma" panose="020B0604030504040204" pitchFamily="34" charset="0"/>
                <a:ea typeface="宋体" panose="02010600030101010101" pitchFamily="2" charset="-122"/>
              </a:endParaRPr>
            </a:p>
          </p:txBody>
        </p:sp>
        <p:sp>
          <p:nvSpPr>
            <p:cNvPr id="90187" name="Text Box 71"/>
            <p:cNvSpPr txBox="1">
              <a:spLocks noChangeArrowheads="1"/>
            </p:cNvSpPr>
            <p:nvPr/>
          </p:nvSpPr>
          <p:spPr bwMode="auto">
            <a:xfrm>
              <a:off x="2448" y="225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88" name="Text Box 72"/>
            <p:cNvSpPr txBox="1">
              <a:spLocks noChangeArrowheads="1"/>
            </p:cNvSpPr>
            <p:nvPr/>
          </p:nvSpPr>
          <p:spPr bwMode="auto">
            <a:xfrm>
              <a:off x="2016" y="168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89" name="Text Box 73"/>
            <p:cNvSpPr txBox="1">
              <a:spLocks noChangeArrowheads="1"/>
            </p:cNvSpPr>
            <p:nvPr/>
          </p:nvSpPr>
          <p:spPr bwMode="auto">
            <a:xfrm>
              <a:off x="2976" y="168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-4</a:t>
              </a:r>
              <a:endParaRPr lang="en-US" altLang="zh-CN" sz="1600" baseline="-25000">
                <a:latin typeface="Tahoma" panose="020B0604030504040204" pitchFamily="34" charset="0"/>
                <a:ea typeface="宋体" panose="02010600030101010101" pitchFamily="2" charset="-122"/>
              </a:endParaRPr>
            </a:p>
          </p:txBody>
        </p:sp>
        <p:sp>
          <p:nvSpPr>
            <p:cNvPr id="90190" name="Text Box 74"/>
            <p:cNvSpPr txBox="1">
              <a:spLocks noChangeArrowheads="1"/>
            </p:cNvSpPr>
            <p:nvPr/>
          </p:nvSpPr>
          <p:spPr bwMode="auto">
            <a:xfrm>
              <a:off x="2952" y="211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91" name="Line 75"/>
            <p:cNvSpPr>
              <a:spLocks noChangeShapeType="1"/>
            </p:cNvSpPr>
            <p:nvPr/>
          </p:nvSpPr>
          <p:spPr bwMode="auto">
            <a:xfrm>
              <a:off x="2784" y="2016"/>
              <a:ext cx="816" cy="11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92" name="Text Box 76"/>
            <p:cNvSpPr txBox="1">
              <a:spLocks noChangeArrowheads="1"/>
            </p:cNvSpPr>
            <p:nvPr/>
          </p:nvSpPr>
          <p:spPr bwMode="auto">
            <a:xfrm>
              <a:off x="2832" y="235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90193" name="Text Box 77"/>
            <p:cNvSpPr txBox="1">
              <a:spLocks noChangeArrowheads="1"/>
            </p:cNvSpPr>
            <p:nvPr/>
          </p:nvSpPr>
          <p:spPr bwMode="auto">
            <a:xfrm>
              <a:off x="4512" y="148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9</a:t>
              </a:r>
            </a:p>
          </p:txBody>
        </p:sp>
        <p:sp>
          <p:nvSpPr>
            <p:cNvPr id="90194" name="Text Box 78"/>
            <p:cNvSpPr txBox="1">
              <a:spLocks noChangeArrowheads="1"/>
            </p:cNvSpPr>
            <p:nvPr/>
          </p:nvSpPr>
          <p:spPr bwMode="auto">
            <a:xfrm>
              <a:off x="4608" y="225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11</a:t>
              </a:r>
            </a:p>
          </p:txBody>
        </p:sp>
        <p:sp>
          <p:nvSpPr>
            <p:cNvPr id="90195" name="Text Box 79"/>
            <p:cNvSpPr txBox="1">
              <a:spLocks noChangeArrowheads="1"/>
            </p:cNvSpPr>
            <p:nvPr/>
          </p:nvSpPr>
          <p:spPr bwMode="auto">
            <a:xfrm>
              <a:off x="4560" y="321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10</a:t>
              </a:r>
            </a:p>
          </p:txBody>
        </p:sp>
        <p:sp>
          <p:nvSpPr>
            <p:cNvPr id="90196" name="Text Box 80"/>
            <p:cNvSpPr txBox="1">
              <a:spLocks noChangeArrowheads="1"/>
            </p:cNvSpPr>
            <p:nvPr/>
          </p:nvSpPr>
          <p:spPr bwMode="auto">
            <a:xfrm>
              <a:off x="3648" y="268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90197" name="Text Box 81"/>
            <p:cNvSpPr txBox="1">
              <a:spLocks noChangeArrowheads="1"/>
            </p:cNvSpPr>
            <p:nvPr/>
          </p:nvSpPr>
          <p:spPr bwMode="auto">
            <a:xfrm>
              <a:off x="3360" y="264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90198" name="Text Box 82"/>
            <p:cNvSpPr txBox="1">
              <a:spLocks noChangeArrowheads="1"/>
            </p:cNvSpPr>
            <p:nvPr/>
          </p:nvSpPr>
          <p:spPr bwMode="auto">
            <a:xfrm>
              <a:off x="3840" y="235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199" name="Text Box 83"/>
            <p:cNvSpPr txBox="1">
              <a:spLocks noChangeArrowheads="1"/>
            </p:cNvSpPr>
            <p:nvPr/>
          </p:nvSpPr>
          <p:spPr bwMode="auto">
            <a:xfrm>
              <a:off x="3984" y="192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200" name="Text Box 84"/>
            <p:cNvSpPr txBox="1">
              <a:spLocks noChangeArrowheads="1"/>
            </p:cNvSpPr>
            <p:nvPr/>
          </p:nvSpPr>
          <p:spPr bwMode="auto">
            <a:xfrm>
              <a:off x="3648" y="201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201" name="Text Box 85"/>
            <p:cNvSpPr txBox="1">
              <a:spLocks noChangeArrowheads="1"/>
            </p:cNvSpPr>
            <p:nvPr/>
          </p:nvSpPr>
          <p:spPr bwMode="auto">
            <a:xfrm>
              <a:off x="3072" y="321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90202" name="Text Box 86"/>
            <p:cNvSpPr txBox="1">
              <a:spLocks noChangeArrowheads="1"/>
            </p:cNvSpPr>
            <p:nvPr/>
          </p:nvSpPr>
          <p:spPr bwMode="auto">
            <a:xfrm>
              <a:off x="4080" y="288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grpSp>
      <p:sp>
        <p:nvSpPr>
          <p:cNvPr id="90125" name="Text Box 87"/>
          <p:cNvSpPr txBox="1">
            <a:spLocks noChangeArrowheads="1"/>
          </p:cNvSpPr>
          <p:nvPr/>
        </p:nvSpPr>
        <p:spPr bwMode="auto">
          <a:xfrm>
            <a:off x="5791200" y="25908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a</a:t>
            </a:r>
          </a:p>
        </p:txBody>
      </p:sp>
      <p:sp>
        <p:nvSpPr>
          <p:cNvPr id="90126" name="Text Box 88"/>
          <p:cNvSpPr txBox="1">
            <a:spLocks noChangeArrowheads="1"/>
          </p:cNvSpPr>
          <p:nvPr/>
        </p:nvSpPr>
        <p:spPr bwMode="auto">
          <a:xfrm>
            <a:off x="5791200" y="3581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b</a:t>
            </a:r>
          </a:p>
        </p:txBody>
      </p:sp>
      <p:sp>
        <p:nvSpPr>
          <p:cNvPr id="90127" name="Text Box 89"/>
          <p:cNvSpPr txBox="1">
            <a:spLocks noChangeArrowheads="1"/>
          </p:cNvSpPr>
          <p:nvPr/>
        </p:nvSpPr>
        <p:spPr bwMode="auto">
          <a:xfrm>
            <a:off x="6019800" y="5105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x</a:t>
            </a:r>
            <a:r>
              <a:rPr lang="en-US" altLang="zh-CN" sz="1600" baseline="-25000">
                <a:latin typeface="Tahoma" panose="020B0604030504040204" pitchFamily="34" charset="0"/>
                <a:ea typeface="宋体" panose="02010600030101010101" pitchFamily="2" charset="-122"/>
              </a:rPr>
              <a:t>c</a:t>
            </a:r>
          </a:p>
        </p:txBody>
      </p:sp>
      <p:sp>
        <p:nvSpPr>
          <p:cNvPr id="90128" name="Text Box 90"/>
          <p:cNvSpPr txBox="1">
            <a:spLocks noChangeArrowheads="1"/>
          </p:cNvSpPr>
          <p:nvPr/>
        </p:nvSpPr>
        <p:spPr bwMode="auto">
          <a:xfrm>
            <a:off x="2209800" y="60960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ea typeface="宋体" panose="02010600030101010101" pitchFamily="2" charset="-122"/>
              </a:rPr>
              <a:t>一个医疗诊断系统的神经网络模型</a:t>
            </a:r>
          </a:p>
        </p:txBody>
      </p:sp>
    </p:spTree>
    <p:extLst>
      <p:ext uri="{BB962C8B-B14F-4D97-AF65-F5344CB8AC3E}">
        <p14:creationId xmlns:p14="http://schemas.microsoft.com/office/powerpoint/2010/main" val="289714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13C131-2624-4603-B872-9C2E05DDDB0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112FF6-6631-4167-BFBC-8611C68C61A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smtClean="0">
              <a:latin typeface="Tahoma" panose="020B0604030504040204" pitchFamily="34" charset="0"/>
              <a:ea typeface="宋体" panose="02010600030101010101" pitchFamily="2" charset="-122"/>
            </a:endParaRPr>
          </a:p>
        </p:txBody>
      </p:sp>
      <p:sp>
        <p:nvSpPr>
          <p:cNvPr id="91140" name="Rectangle 2050"/>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91141" name="Rectangle 2051"/>
          <p:cNvSpPr>
            <a:spLocks noGrp="1" noChangeArrowheads="1"/>
          </p:cNvSpPr>
          <p:nvPr>
            <p:ph type="body" idx="1"/>
          </p:nvPr>
        </p:nvSpPr>
        <p:spPr>
          <a:xfrm>
            <a:off x="685800" y="2017713"/>
            <a:ext cx="8269288" cy="4114800"/>
          </a:xfrm>
        </p:spPr>
        <p:txBody>
          <a:bodyPr/>
          <a:lstStyle/>
          <a:p>
            <a:pPr eaLnBrk="1" hangingPunct="1"/>
            <a:r>
              <a:rPr lang="zh-CN" altLang="en-US" smtClean="0"/>
              <a:t>这是一个带正负权值</a:t>
            </a:r>
            <a:r>
              <a:rPr lang="en-US" altLang="zh-CN" smtClean="0"/>
              <a:t>w</a:t>
            </a:r>
            <a:r>
              <a:rPr lang="en-US" altLang="zh-CN" baseline="-25000" smtClean="0"/>
              <a:t>ij</a:t>
            </a:r>
            <a:r>
              <a:rPr lang="zh-CN" altLang="en-US" smtClean="0"/>
              <a:t>的前项网络，由</a:t>
            </a:r>
            <a:r>
              <a:rPr lang="en-US" altLang="zh-CN" smtClean="0"/>
              <a:t>w</a:t>
            </a:r>
            <a:r>
              <a:rPr lang="en-US" altLang="zh-CN" baseline="-25000" smtClean="0"/>
              <a:t>ij</a:t>
            </a:r>
            <a:r>
              <a:rPr lang="zh-CN" altLang="en-US" smtClean="0"/>
              <a:t>可构成相应的学习矩阵。</a:t>
            </a:r>
          </a:p>
          <a:p>
            <a:pPr eaLnBrk="1" hangingPunct="1"/>
            <a:r>
              <a:rPr lang="zh-CN" altLang="en-US" smtClean="0"/>
              <a:t>神经元取值为</a:t>
            </a:r>
            <a:r>
              <a:rPr lang="en-US" altLang="zh-CN" smtClean="0"/>
              <a:t>+1</a:t>
            </a:r>
            <a:r>
              <a:rPr lang="zh-CN" altLang="en-US" smtClean="0"/>
              <a:t>，</a:t>
            </a:r>
            <a:r>
              <a:rPr lang="en-US" altLang="zh-CN" smtClean="0"/>
              <a:t>0</a:t>
            </a:r>
            <a:r>
              <a:rPr lang="zh-CN" altLang="en-US" smtClean="0"/>
              <a:t>，</a:t>
            </a:r>
            <a:r>
              <a:rPr lang="en-US" altLang="zh-CN" smtClean="0"/>
              <a:t>-1,</a:t>
            </a:r>
            <a:r>
              <a:rPr lang="zh-CN" altLang="en-US" smtClean="0"/>
              <a:t>特性函数为一离散型的域值函数，其计算公式为：</a:t>
            </a:r>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en-US" altLang="zh-CN" smtClean="0"/>
          </a:p>
        </p:txBody>
      </p:sp>
      <p:graphicFrame>
        <p:nvGraphicFramePr>
          <p:cNvPr id="91142" name="Object 2052"/>
          <p:cNvGraphicFramePr>
            <a:graphicFrameLocks noChangeAspect="1"/>
          </p:cNvGraphicFramePr>
          <p:nvPr/>
        </p:nvGraphicFramePr>
        <p:xfrm>
          <a:off x="1331913" y="4005263"/>
          <a:ext cx="1560512" cy="758825"/>
        </p:xfrm>
        <a:graphic>
          <a:graphicData uri="http://schemas.openxmlformats.org/presentationml/2006/ole">
            <mc:AlternateContent xmlns:mc="http://schemas.openxmlformats.org/markup-compatibility/2006">
              <mc:Choice xmlns:v="urn:schemas-microsoft-com:vml" Requires="v">
                <p:oleObj spid="_x0000_s149552" name="Equation" r:id="rId6" imgW="888614" imgH="431613" progId="Equation.3">
                  <p:embed/>
                </p:oleObj>
              </mc:Choice>
              <mc:Fallback>
                <p:oleObj name="Equation" r:id="rId6" imgW="888614" imgH="431613" progId="Equation.3">
                  <p:embed/>
                  <p:pic>
                    <p:nvPicPr>
                      <p:cNvPr id="91142" name="Object 20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005263"/>
                        <a:ext cx="1560512"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3" name="Object 2053"/>
          <p:cNvGraphicFramePr>
            <a:graphicFrameLocks noChangeAspect="1"/>
          </p:cNvGraphicFramePr>
          <p:nvPr/>
        </p:nvGraphicFramePr>
        <p:xfrm>
          <a:off x="1331913" y="4868863"/>
          <a:ext cx="1981200" cy="1593850"/>
        </p:xfrm>
        <a:graphic>
          <a:graphicData uri="http://schemas.openxmlformats.org/presentationml/2006/ole">
            <mc:AlternateContent xmlns:mc="http://schemas.openxmlformats.org/markup-compatibility/2006">
              <mc:Choice xmlns:v="urn:schemas-microsoft-com:vml" Requires="v">
                <p:oleObj spid="_x0000_s149553" name="Equation" r:id="rId8" imgW="1117600" imgH="1016000" progId="Equation.3">
                  <p:embed/>
                </p:oleObj>
              </mc:Choice>
              <mc:Fallback>
                <p:oleObj name="Equation" r:id="rId8" imgW="1117600" imgH="1016000" progId="Equation.3">
                  <p:embed/>
                  <p:pic>
                    <p:nvPicPr>
                      <p:cNvPr id="91143" name="Object 20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868863"/>
                        <a:ext cx="1981200"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Text Box 2054"/>
          <p:cNvSpPr txBox="1">
            <a:spLocks noChangeArrowheads="1"/>
          </p:cNvSpPr>
          <p:nvPr/>
        </p:nvSpPr>
        <p:spPr bwMode="auto">
          <a:xfrm>
            <a:off x="3708400" y="4221163"/>
            <a:ext cx="5245100" cy="1323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r>
              <a:rPr lang="en-US" altLang="zh-CN" sz="2000" baseline="-25000">
                <a:latin typeface="Tahoma" panose="020B0604030504040204" pitchFamily="34" charset="0"/>
                <a:ea typeface="宋体" panose="02010600030101010101" pitchFamily="2" charset="-122"/>
              </a:rPr>
              <a:t>j</a:t>
            </a:r>
            <a:r>
              <a:rPr lang="zh-CN" altLang="en-US" sz="2000">
                <a:latin typeface="Tahoma" panose="020B0604030504040204" pitchFamily="34" charset="0"/>
                <a:ea typeface="宋体" panose="02010600030101010101" pitchFamily="2" charset="-122"/>
              </a:rPr>
              <a:t>表示节点</a:t>
            </a:r>
            <a:r>
              <a:rPr lang="en-US" altLang="zh-CN" sz="2000">
                <a:latin typeface="Tahoma" panose="020B0604030504040204" pitchFamily="34" charset="0"/>
                <a:ea typeface="宋体" panose="02010600030101010101" pitchFamily="2" charset="-122"/>
              </a:rPr>
              <a:t>j</a:t>
            </a:r>
            <a:r>
              <a:rPr lang="zh-CN" altLang="en-US" sz="2000">
                <a:latin typeface="Tahoma" panose="020B0604030504040204" pitchFamily="34" charset="0"/>
                <a:ea typeface="宋体" panose="02010600030101010101" pitchFamily="2" charset="-122"/>
              </a:rPr>
              <a:t>输入的加权和；</a:t>
            </a:r>
            <a:r>
              <a:rPr lang="en-US" altLang="zh-CN" sz="2000">
                <a:latin typeface="Tahoma" panose="020B0604030504040204" pitchFamily="34" charset="0"/>
                <a:ea typeface="宋体" panose="02010600030101010101" pitchFamily="2" charset="-122"/>
              </a:rPr>
              <a:t>x</a:t>
            </a:r>
            <a:r>
              <a:rPr lang="en-US" altLang="zh-CN" sz="2000" baseline="-25000">
                <a:latin typeface="Tahoma" panose="020B0604030504040204" pitchFamily="34" charset="0"/>
                <a:ea typeface="宋体" panose="02010600030101010101" pitchFamily="2" charset="-122"/>
              </a:rPr>
              <a:t>j</a:t>
            </a:r>
            <a:r>
              <a:rPr lang="en-US" altLang="zh-CN" sz="2000" baseline="30000">
                <a:latin typeface="Tahoma" panose="020B0604030504040204" pitchFamily="34" charset="0"/>
                <a:ea typeface="宋体" panose="02010600030101010101" pitchFamily="2" charset="-122"/>
              </a:rPr>
              <a:t>’</a:t>
            </a:r>
            <a:r>
              <a:rPr lang="zh-CN" altLang="en-US" sz="2000">
                <a:latin typeface="Tahoma" panose="020B0604030504040204" pitchFamily="34" charset="0"/>
                <a:ea typeface="宋体" panose="02010600030101010101" pitchFamily="2" charset="-122"/>
              </a:rPr>
              <a:t>为节点</a:t>
            </a:r>
            <a:r>
              <a:rPr lang="en-US" altLang="zh-CN" sz="2000">
                <a:latin typeface="Tahoma" panose="020B0604030504040204" pitchFamily="34" charset="0"/>
                <a:ea typeface="宋体" panose="02010600030101010101" pitchFamily="2" charset="-122"/>
              </a:rPr>
              <a:t>j</a:t>
            </a:r>
            <a:r>
              <a:rPr lang="zh-CN" altLang="en-US" sz="2000">
                <a:latin typeface="Tahoma" panose="020B0604030504040204" pitchFamily="34" charset="0"/>
                <a:ea typeface="宋体" panose="02010600030101010101" pitchFamily="2" charset="-122"/>
              </a:rPr>
              <a:t>的输出</a:t>
            </a:r>
          </a:p>
          <a:p>
            <a:pPr eaLnBrk="1" hangingPunct="1">
              <a:spcBef>
                <a:spcPct val="50000"/>
              </a:spcBef>
              <a:buClrTx/>
              <a:buSzTx/>
              <a:buFont typeface="Wingdings" panose="05000000000000000000" pitchFamily="2" charset="2"/>
              <a:buNone/>
            </a:pPr>
            <a:r>
              <a:rPr kumimoji="0" lang="en-US" altLang="zh-CN" sz="2000">
                <a:latin typeface="Tahoma" panose="020B0604030504040204" pitchFamily="34" charset="0"/>
                <a:ea typeface="宋体" panose="02010600030101010101" pitchFamily="2" charset="-122"/>
              </a:rPr>
              <a:t>W</a:t>
            </a:r>
            <a:r>
              <a:rPr kumimoji="0" lang="en-US" altLang="zh-CN" sz="2000" baseline="-25000">
                <a:latin typeface="Tahoma" panose="020B0604030504040204" pitchFamily="34" charset="0"/>
                <a:ea typeface="宋体" panose="02010600030101010101" pitchFamily="2" charset="-122"/>
              </a:rPr>
              <a:t>0j</a:t>
            </a:r>
            <a:r>
              <a:rPr kumimoji="0" lang="en-US" altLang="zh-CN" sz="2000">
                <a:latin typeface="Tahoma" panose="020B0604030504040204" pitchFamily="34" charset="0"/>
                <a:ea typeface="宋体" panose="02010600030101010101" pitchFamily="2" charset="-122"/>
              </a:rPr>
              <a:t>x</a:t>
            </a:r>
            <a:r>
              <a:rPr kumimoji="0" lang="en-US" altLang="zh-CN" sz="2000" baseline="-25000">
                <a:latin typeface="Tahoma" panose="020B0604030504040204" pitchFamily="34" charset="0"/>
                <a:ea typeface="宋体" panose="02010600030101010101" pitchFamily="2" charset="-122"/>
              </a:rPr>
              <a:t>0</a:t>
            </a:r>
            <a:r>
              <a:rPr kumimoji="0" lang="zh-CN" altLang="en-US" sz="2000">
                <a:latin typeface="Tahoma" panose="020B0604030504040204" pitchFamily="34" charset="0"/>
                <a:ea typeface="宋体" panose="02010600030101010101" pitchFamily="2" charset="-122"/>
              </a:rPr>
              <a:t>项，</a:t>
            </a:r>
            <a:r>
              <a:rPr kumimoji="0" lang="en-US" altLang="zh-CN" sz="2000">
                <a:latin typeface="Tahoma" panose="020B0604030504040204" pitchFamily="34" charset="0"/>
                <a:ea typeface="宋体" panose="02010600030101010101" pitchFamily="2" charset="-122"/>
              </a:rPr>
              <a:t>x</a:t>
            </a:r>
            <a:r>
              <a:rPr kumimoji="0" lang="en-US" altLang="zh-CN" sz="2000" baseline="-25000">
                <a:latin typeface="Tahoma" panose="020B0604030504040204" pitchFamily="34" charset="0"/>
                <a:ea typeface="宋体" panose="02010600030101010101" pitchFamily="2" charset="-122"/>
              </a:rPr>
              <a:t>0</a:t>
            </a:r>
            <a:r>
              <a:rPr kumimoji="0" lang="zh-CN" altLang="en-US" sz="2000">
                <a:latin typeface="Tahoma" panose="020B0604030504040204" pitchFamily="34" charset="0"/>
                <a:ea typeface="宋体" panose="02010600030101010101" pitchFamily="2" charset="-122"/>
              </a:rPr>
              <a:t>的值为常数</a:t>
            </a:r>
            <a:r>
              <a:rPr kumimoji="0" lang="en-US" altLang="zh-CN" sz="2000">
                <a:latin typeface="Tahoma" panose="020B0604030504040204" pitchFamily="34" charset="0"/>
                <a:ea typeface="宋体" panose="02010600030101010101" pitchFamily="2" charset="-122"/>
              </a:rPr>
              <a:t>1</a:t>
            </a:r>
            <a:r>
              <a:rPr kumimoji="0" lang="zh-CN" altLang="en-US" sz="2000">
                <a:latin typeface="Tahoma" panose="020B0604030504040204" pitchFamily="34" charset="0"/>
                <a:ea typeface="宋体" panose="02010600030101010101" pitchFamily="2" charset="-122"/>
              </a:rPr>
              <a:t>，</a:t>
            </a:r>
            <a:r>
              <a:rPr kumimoji="0" lang="en-US" altLang="zh-CN" sz="2400">
                <a:latin typeface="Tahoma" panose="020B0604030504040204" pitchFamily="34" charset="0"/>
                <a:ea typeface="宋体" panose="02010600030101010101" pitchFamily="2" charset="-122"/>
              </a:rPr>
              <a:t>W</a:t>
            </a:r>
            <a:r>
              <a:rPr kumimoji="0" lang="en-US" altLang="zh-CN" sz="2400" baseline="-25000">
                <a:latin typeface="Tahoma" panose="020B0604030504040204" pitchFamily="34" charset="0"/>
                <a:ea typeface="宋体" panose="02010600030101010101" pitchFamily="2" charset="-122"/>
              </a:rPr>
              <a:t>0j</a:t>
            </a:r>
            <a:r>
              <a:rPr kumimoji="0" lang="zh-CN" altLang="en-US" sz="2000">
                <a:latin typeface="Tahoma" panose="020B0604030504040204" pitchFamily="34" charset="0"/>
                <a:ea typeface="宋体" panose="02010600030101010101" pitchFamily="2" charset="-122"/>
              </a:rPr>
              <a:t>的值标在节点的圆圈中，它实际上是</a:t>
            </a:r>
            <a:r>
              <a:rPr kumimoji="0" lang="en-US" altLang="zh-CN" sz="2000">
                <a:latin typeface="Tahoma" panose="020B0604030504040204" pitchFamily="34" charset="0"/>
                <a:ea typeface="宋体" panose="02010600030101010101" pitchFamily="2" charset="-122"/>
              </a:rPr>
              <a:t>-</a:t>
            </a:r>
            <a:r>
              <a:rPr kumimoji="0" lang="el-GR" altLang="zh-CN" sz="2000">
                <a:latin typeface="Tahoma" panose="020B0604030504040204" pitchFamily="34" charset="0"/>
                <a:ea typeface="宋体" panose="02010600030101010101" pitchFamily="2" charset="-122"/>
                <a:sym typeface="Symbol" panose="05050102010706020507" pitchFamily="18" charset="2"/>
              </a:rPr>
              <a:t></a:t>
            </a:r>
            <a:r>
              <a:rPr kumimoji="0" lang="en-US" altLang="zh-CN" sz="2000" baseline="-25000">
                <a:latin typeface="Tahoma" panose="020B0604030504040204" pitchFamily="34" charset="0"/>
                <a:ea typeface="宋体" panose="02010600030101010101" pitchFamily="2" charset="-122"/>
                <a:sym typeface="Symbol" panose="05050102010706020507" pitchFamily="18" charset="2"/>
              </a:rPr>
              <a:t>j</a:t>
            </a:r>
            <a:r>
              <a:rPr kumimoji="0" lang="zh-CN" altLang="el-GR" sz="2000">
                <a:latin typeface="Tahoma" panose="020B0604030504040204" pitchFamily="34" charset="0"/>
                <a:ea typeface="宋体" panose="02010600030101010101" pitchFamily="2" charset="-122"/>
                <a:sym typeface="Symbol" panose="05050102010706020507" pitchFamily="18" charset="2"/>
              </a:rPr>
              <a:t>， </a:t>
            </a:r>
            <a:r>
              <a:rPr kumimoji="0" lang="el-GR" altLang="zh-CN" sz="2400">
                <a:latin typeface="Tahoma" panose="020B0604030504040204" pitchFamily="34" charset="0"/>
                <a:ea typeface="宋体" panose="02010600030101010101" pitchFamily="2" charset="-122"/>
                <a:sym typeface="Symbol" panose="05050102010706020507" pitchFamily="18" charset="2"/>
              </a:rPr>
              <a:t></a:t>
            </a:r>
            <a:r>
              <a:rPr kumimoji="0" lang="en-US" altLang="zh-CN" sz="2400" baseline="-25000">
                <a:latin typeface="Tahoma" panose="020B0604030504040204" pitchFamily="34" charset="0"/>
                <a:ea typeface="宋体" panose="02010600030101010101" pitchFamily="2" charset="-122"/>
                <a:sym typeface="Symbol" panose="05050102010706020507" pitchFamily="18" charset="2"/>
              </a:rPr>
              <a:t>j</a:t>
            </a:r>
            <a:r>
              <a:rPr kumimoji="0" lang="zh-CN" altLang="el-GR" sz="2000">
                <a:latin typeface="Tahoma" panose="020B0604030504040204" pitchFamily="34" charset="0"/>
                <a:ea typeface="宋体" panose="02010600030101010101" pitchFamily="2" charset="-122"/>
                <a:sym typeface="Symbol" panose="05050102010706020507" pitchFamily="18" charset="2"/>
              </a:rPr>
              <a:t>是节点</a:t>
            </a:r>
            <a:r>
              <a:rPr kumimoji="0" lang="en-US" altLang="zh-CN" sz="2000">
                <a:latin typeface="Tahoma" panose="020B0604030504040204" pitchFamily="34" charset="0"/>
                <a:ea typeface="宋体" panose="02010600030101010101" pitchFamily="2" charset="-122"/>
                <a:sym typeface="Symbol" panose="05050102010706020507" pitchFamily="18" charset="2"/>
              </a:rPr>
              <a:t>j</a:t>
            </a:r>
            <a:r>
              <a:rPr kumimoji="0" lang="zh-CN" altLang="en-US" sz="2000">
                <a:latin typeface="Tahoma" panose="020B0604030504040204" pitchFamily="34" charset="0"/>
                <a:ea typeface="宋体" panose="02010600030101010101" pitchFamily="2" charset="-122"/>
                <a:sym typeface="Symbol" panose="05050102010706020507" pitchFamily="18" charset="2"/>
              </a:rPr>
              <a:t>的阈值</a:t>
            </a:r>
            <a:endParaRPr kumimoji="0" lang="zh-CN" altLang="el-GR" sz="2000">
              <a:latin typeface="Tahoma" panose="020B0604030504040204" pitchFamily="34" charset="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12650010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28D1F7-C8AD-4876-B9EE-A6F0FBE6245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5B7BD1-0FDC-43DD-B459-E8ED9F49052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smtClean="0">
              <a:latin typeface="Tahoma" panose="020B0604030504040204" pitchFamily="34" charset="0"/>
              <a:ea typeface="宋体" panose="02010600030101010101" pitchFamily="2" charset="-122"/>
            </a:endParaRPr>
          </a:p>
        </p:txBody>
      </p:sp>
      <p:sp>
        <p:nvSpPr>
          <p:cNvPr id="92164"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92165" name="Rectangle 3"/>
          <p:cNvSpPr>
            <a:spLocks noGrp="1" noChangeArrowheads="1"/>
          </p:cNvSpPr>
          <p:nvPr>
            <p:ph type="body" idx="1"/>
          </p:nvPr>
        </p:nvSpPr>
        <p:spPr>
          <a:xfrm>
            <a:off x="762000" y="2017713"/>
            <a:ext cx="8274050" cy="4506912"/>
          </a:xfrm>
        </p:spPr>
        <p:txBody>
          <a:bodyPr/>
          <a:lstStyle/>
          <a:p>
            <a:pPr eaLnBrk="1" hangingPunct="1"/>
            <a:r>
              <a:rPr lang="zh-CN" altLang="en-US" sz="2400" smtClean="0">
                <a:sym typeface="Symbol" panose="05050102010706020507" pitchFamily="18" charset="2"/>
              </a:rPr>
              <a:t>基于神经网络的推理是通过网格计算实现的。把用户提供的初始证据用作网络的输入，通过网络计算最终得到输出结果。上面例子，若用户提供的证据是</a:t>
            </a:r>
            <a:r>
              <a:rPr lang="en-US" altLang="zh-CN" sz="2400" smtClean="0">
                <a:sym typeface="Symbol" panose="05050102010706020507" pitchFamily="18" charset="2"/>
              </a:rPr>
              <a:t>x</a:t>
            </a:r>
            <a:r>
              <a:rPr lang="en-US" altLang="zh-CN" sz="2400" baseline="-25000" smtClean="0">
                <a:sym typeface="Symbol" panose="05050102010706020507" pitchFamily="18" charset="2"/>
              </a:rPr>
              <a:t>1</a:t>
            </a:r>
            <a:r>
              <a:rPr lang="en-US" altLang="zh-CN" sz="2400" smtClean="0">
                <a:sym typeface="Symbol" panose="05050102010706020507" pitchFamily="18" charset="2"/>
              </a:rPr>
              <a:t>=1(</a:t>
            </a:r>
            <a:r>
              <a:rPr lang="zh-CN" altLang="en-US" sz="2400" smtClean="0">
                <a:sym typeface="Symbol" panose="05050102010706020507" pitchFamily="18" charset="2"/>
              </a:rPr>
              <a:t>即病人有</a:t>
            </a:r>
            <a:r>
              <a:rPr lang="en-US" altLang="zh-CN" sz="2400" smtClean="0">
                <a:sym typeface="Symbol" panose="05050102010706020507" pitchFamily="18" charset="2"/>
              </a:rPr>
              <a:t>x</a:t>
            </a:r>
            <a:r>
              <a:rPr lang="en-US" altLang="zh-CN" sz="2400" baseline="-25000" smtClean="0">
                <a:sym typeface="Symbol" panose="05050102010706020507" pitchFamily="18" charset="2"/>
              </a:rPr>
              <a:t>1</a:t>
            </a:r>
            <a:r>
              <a:rPr lang="zh-CN" altLang="en-US" sz="2400" smtClean="0">
                <a:sym typeface="Symbol" panose="05050102010706020507" pitchFamily="18" charset="2"/>
              </a:rPr>
              <a:t>这个症状</a:t>
            </a:r>
            <a:r>
              <a:rPr lang="en-US" altLang="zh-CN" sz="2400" smtClean="0">
                <a:sym typeface="Symbol" panose="05050102010706020507" pitchFamily="18" charset="2"/>
              </a:rPr>
              <a:t>)</a:t>
            </a:r>
            <a:r>
              <a:rPr lang="zh-CN" altLang="en-US" sz="2400" smtClean="0">
                <a:sym typeface="Symbol" panose="05050102010706020507" pitchFamily="18" charset="2"/>
              </a:rPr>
              <a:t>，</a:t>
            </a:r>
            <a:r>
              <a:rPr lang="en-US" altLang="zh-CN" sz="2400" smtClean="0">
                <a:sym typeface="Symbol" panose="05050102010706020507" pitchFamily="18" charset="2"/>
              </a:rPr>
              <a:t>x</a:t>
            </a:r>
            <a:r>
              <a:rPr lang="en-US" altLang="zh-CN" sz="2400" baseline="-25000" smtClean="0">
                <a:sym typeface="Symbol" panose="05050102010706020507" pitchFamily="18" charset="2"/>
              </a:rPr>
              <a:t>2</a:t>
            </a:r>
            <a:r>
              <a:rPr lang="en-US" altLang="zh-CN" sz="2400" smtClean="0">
                <a:sym typeface="Symbol" panose="05050102010706020507" pitchFamily="18" charset="2"/>
              </a:rPr>
              <a:t>=x</a:t>
            </a:r>
            <a:r>
              <a:rPr lang="en-US" altLang="zh-CN" sz="2400" baseline="-25000" smtClean="0">
                <a:sym typeface="Symbol" panose="05050102010706020507" pitchFamily="18" charset="2"/>
              </a:rPr>
              <a:t>3</a:t>
            </a:r>
            <a:r>
              <a:rPr lang="en-US" altLang="zh-CN" sz="2400" smtClean="0">
                <a:sym typeface="Symbol" panose="05050102010706020507" pitchFamily="18" charset="2"/>
              </a:rPr>
              <a:t>=-1 (</a:t>
            </a:r>
            <a:r>
              <a:rPr lang="zh-CN" altLang="en-US" sz="2400" smtClean="0">
                <a:sym typeface="Symbol" panose="05050102010706020507" pitchFamily="18" charset="2"/>
              </a:rPr>
              <a:t>即病人没有</a:t>
            </a:r>
            <a:r>
              <a:rPr lang="en-US" altLang="zh-CN" sz="2400" smtClean="0">
                <a:sym typeface="Symbol" panose="05050102010706020507" pitchFamily="18" charset="2"/>
              </a:rPr>
              <a:t>x</a:t>
            </a:r>
            <a:r>
              <a:rPr lang="en-US" altLang="zh-CN" sz="2400" baseline="-25000" smtClean="0">
                <a:sym typeface="Symbol" panose="05050102010706020507" pitchFamily="18" charset="2"/>
              </a:rPr>
              <a:t>2</a:t>
            </a:r>
            <a:r>
              <a:rPr lang="zh-CN" altLang="en-US" sz="2400" baseline="-25000" smtClean="0">
                <a:sym typeface="Symbol" panose="05050102010706020507" pitchFamily="18" charset="2"/>
              </a:rPr>
              <a:t>、 </a:t>
            </a:r>
            <a:r>
              <a:rPr lang="en-US" altLang="zh-CN" sz="2400" smtClean="0">
                <a:sym typeface="Symbol" panose="05050102010706020507" pitchFamily="18" charset="2"/>
              </a:rPr>
              <a:t>x</a:t>
            </a:r>
            <a:r>
              <a:rPr lang="en-US" altLang="zh-CN" sz="2400" baseline="-25000" smtClean="0">
                <a:sym typeface="Symbol" panose="05050102010706020507" pitchFamily="18" charset="2"/>
              </a:rPr>
              <a:t>3</a:t>
            </a:r>
            <a:r>
              <a:rPr lang="zh-CN" altLang="en-US" sz="2400" smtClean="0">
                <a:sym typeface="Symbol" panose="05050102010706020507" pitchFamily="18" charset="2"/>
              </a:rPr>
              <a:t>症状</a:t>
            </a:r>
            <a:r>
              <a:rPr lang="en-US" altLang="zh-CN" sz="2400" smtClean="0">
                <a:sym typeface="Symbol" panose="05050102010706020507" pitchFamily="18" charset="2"/>
              </a:rPr>
              <a:t>)</a:t>
            </a:r>
            <a:r>
              <a:rPr lang="zh-CN" altLang="en-US" sz="2400" smtClean="0">
                <a:sym typeface="Symbol" panose="05050102010706020507" pitchFamily="18" charset="2"/>
              </a:rPr>
              <a:t>，当把他们输入网络后，就可以算出</a:t>
            </a:r>
            <a:r>
              <a:rPr lang="en-US" altLang="zh-CN" sz="2400" smtClean="0">
                <a:sym typeface="Symbol" panose="05050102010706020507" pitchFamily="18" charset="2"/>
              </a:rPr>
              <a:t>x</a:t>
            </a:r>
            <a:r>
              <a:rPr lang="en-US" altLang="zh-CN" sz="2400" baseline="-25000" smtClean="0">
                <a:sym typeface="Symbol" panose="05050102010706020507" pitchFamily="18" charset="2"/>
              </a:rPr>
              <a:t>7</a:t>
            </a:r>
            <a:r>
              <a:rPr lang="en-US" altLang="zh-CN" sz="2400" smtClean="0">
                <a:sym typeface="Symbol" panose="05050102010706020507" pitchFamily="18" charset="2"/>
              </a:rPr>
              <a:t>=1</a:t>
            </a:r>
            <a:r>
              <a:rPr lang="zh-CN" altLang="en-US" sz="2400" smtClean="0">
                <a:sym typeface="Symbol" panose="05050102010706020507" pitchFamily="18" charset="2"/>
              </a:rPr>
              <a:t>，因为</a:t>
            </a:r>
          </a:p>
          <a:p>
            <a:pPr eaLnBrk="1" hangingPunct="1">
              <a:buFont typeface="Wingdings" panose="05000000000000000000" pitchFamily="2" charset="2"/>
              <a:buNone/>
            </a:pPr>
            <a:r>
              <a:rPr lang="zh-CN" altLang="en-US" sz="2400" smtClean="0">
                <a:sym typeface="Symbol" panose="05050102010706020507" pitchFamily="18" charset="2"/>
              </a:rPr>
              <a:t>      </a:t>
            </a:r>
            <a:r>
              <a:rPr lang="en-US" altLang="zh-CN" sz="2400" smtClean="0">
                <a:sym typeface="Symbol" panose="05050102010706020507" pitchFamily="18" charset="2"/>
              </a:rPr>
              <a:t>0+2</a:t>
            </a:r>
            <a:r>
              <a:rPr lang="en-US" altLang="zh-CN" sz="2400" smtClean="0">
                <a:cs typeface="Times New Roman" panose="02020603050405020304" pitchFamily="18" charset="0"/>
                <a:sym typeface="Symbol" panose="05050102010706020507" pitchFamily="18" charset="2"/>
              </a:rPr>
              <a:t>×1+(-2) ×(-1)</a:t>
            </a:r>
            <a:r>
              <a:rPr lang="en-US" altLang="zh-CN" sz="2400" smtClean="0">
                <a:sym typeface="Symbol" panose="05050102010706020507" pitchFamily="18" charset="2"/>
              </a:rPr>
              <a:t> +3</a:t>
            </a:r>
            <a:r>
              <a:rPr lang="en-US" altLang="zh-CN" sz="2400" smtClean="0">
                <a:cs typeface="Times New Roman" panose="02020603050405020304" pitchFamily="18" charset="0"/>
                <a:sym typeface="Symbol" panose="05050102010706020507" pitchFamily="18" charset="2"/>
              </a:rPr>
              <a:t>×(-1)</a:t>
            </a:r>
            <a:r>
              <a:rPr lang="en-US" altLang="zh-CN" sz="2400" smtClean="0">
                <a:sym typeface="Symbol" panose="05050102010706020507" pitchFamily="18" charset="2"/>
              </a:rPr>
              <a:t> =1&gt;0</a:t>
            </a:r>
          </a:p>
          <a:p>
            <a:pPr eaLnBrk="1" hangingPunct="1">
              <a:buFont typeface="Wingdings" panose="05000000000000000000" pitchFamily="2" charset="2"/>
              <a:buNone/>
            </a:pPr>
            <a:r>
              <a:rPr lang="en-US" altLang="zh-CN" sz="2400" smtClean="0">
                <a:sym typeface="Symbol" panose="05050102010706020507" pitchFamily="18" charset="2"/>
              </a:rPr>
              <a:t>     </a:t>
            </a:r>
            <a:r>
              <a:rPr lang="zh-CN" altLang="en-US" sz="2400" smtClean="0">
                <a:sym typeface="Symbol" panose="05050102010706020507" pitchFamily="18" charset="2"/>
              </a:rPr>
              <a:t>由此可知，该病人患的疾病是</a:t>
            </a:r>
            <a:r>
              <a:rPr lang="en-US" altLang="zh-CN" sz="2400" smtClean="0">
                <a:sym typeface="Symbol" panose="05050102010706020507" pitchFamily="18" charset="2"/>
              </a:rPr>
              <a:t>x</a:t>
            </a:r>
            <a:r>
              <a:rPr lang="en-US" altLang="zh-CN" sz="2400" baseline="-25000" smtClean="0">
                <a:sym typeface="Symbol" panose="05050102010706020507" pitchFamily="18" charset="2"/>
              </a:rPr>
              <a:t>7</a:t>
            </a:r>
            <a:r>
              <a:rPr lang="en-US" altLang="zh-CN" sz="2400" smtClean="0">
                <a:sym typeface="Symbol" panose="05050102010706020507" pitchFamily="18" charset="2"/>
              </a:rPr>
              <a:t> </a:t>
            </a:r>
            <a:r>
              <a:rPr lang="zh-CN" altLang="en-US" sz="2400" smtClean="0">
                <a:sym typeface="Symbol" panose="05050102010706020507" pitchFamily="18" charset="2"/>
              </a:rPr>
              <a:t>。  </a:t>
            </a:r>
          </a:p>
          <a:p>
            <a:pPr eaLnBrk="1" hangingPunct="1">
              <a:buFont typeface="Wingdings" panose="05000000000000000000" pitchFamily="2" charset="2"/>
              <a:buNone/>
            </a:pPr>
            <a:r>
              <a:rPr lang="zh-CN" altLang="en-US" sz="2400" smtClean="0">
                <a:sym typeface="Symbol" panose="05050102010706020507" pitchFamily="18" charset="2"/>
              </a:rPr>
              <a:t>      本例中，如果病人的症状是</a:t>
            </a:r>
            <a:r>
              <a:rPr lang="en-US" altLang="zh-CN" sz="2400" smtClean="0">
                <a:sym typeface="Symbol" panose="05050102010706020507" pitchFamily="18" charset="2"/>
              </a:rPr>
              <a:t>x</a:t>
            </a:r>
            <a:r>
              <a:rPr lang="en-US" altLang="zh-CN" sz="2400" baseline="-25000" smtClean="0">
                <a:sym typeface="Symbol" panose="05050102010706020507" pitchFamily="18" charset="2"/>
              </a:rPr>
              <a:t>1</a:t>
            </a:r>
            <a:r>
              <a:rPr lang="en-US" altLang="zh-CN" sz="2400" smtClean="0">
                <a:sym typeface="Symbol" panose="05050102010706020507" pitchFamily="18" charset="2"/>
              </a:rPr>
              <a:t>=x</a:t>
            </a:r>
            <a:r>
              <a:rPr lang="en-US" altLang="zh-CN" sz="2400" baseline="-25000" smtClean="0">
                <a:sym typeface="Symbol" panose="05050102010706020507" pitchFamily="18" charset="2"/>
              </a:rPr>
              <a:t>3</a:t>
            </a:r>
            <a:r>
              <a:rPr lang="en-US" altLang="zh-CN" sz="2400" smtClean="0">
                <a:sym typeface="Symbol" panose="05050102010706020507" pitchFamily="18" charset="2"/>
              </a:rPr>
              <a:t>=1 </a:t>
            </a:r>
            <a:r>
              <a:rPr lang="zh-CN" altLang="en-US" sz="2400" smtClean="0">
                <a:sym typeface="Symbol" panose="05050102010706020507" pitchFamily="18" charset="2"/>
              </a:rPr>
              <a:t>，此时即使不指出是否有</a:t>
            </a:r>
            <a:r>
              <a:rPr lang="en-US" altLang="zh-CN" sz="2400" smtClean="0">
                <a:sym typeface="Symbol" panose="05050102010706020507" pitchFamily="18" charset="2"/>
              </a:rPr>
              <a:t>x</a:t>
            </a:r>
            <a:r>
              <a:rPr lang="en-US" altLang="zh-CN" sz="2400" baseline="-25000" smtClean="0">
                <a:sym typeface="Symbol" panose="05050102010706020507" pitchFamily="18" charset="2"/>
              </a:rPr>
              <a:t>2</a:t>
            </a:r>
            <a:r>
              <a:rPr lang="zh-CN" altLang="en-US" sz="2400" smtClean="0">
                <a:sym typeface="Symbol" panose="05050102010706020507" pitchFamily="18" charset="2"/>
              </a:rPr>
              <a:t>这个症状，也能推出该病人患的疾病是</a:t>
            </a:r>
            <a:r>
              <a:rPr lang="en-US" altLang="zh-CN" sz="2400" smtClean="0">
                <a:sym typeface="Symbol" panose="05050102010706020507" pitchFamily="18" charset="2"/>
              </a:rPr>
              <a:t>x</a:t>
            </a:r>
            <a:r>
              <a:rPr lang="en-US" altLang="zh-CN" sz="2400" baseline="-25000" smtClean="0">
                <a:sym typeface="Symbol" panose="05050102010706020507" pitchFamily="18" charset="2"/>
              </a:rPr>
              <a:t>7</a:t>
            </a:r>
            <a:r>
              <a:rPr lang="en-US" altLang="zh-CN" sz="2400" smtClean="0">
                <a:sym typeface="Symbol" panose="05050102010706020507" pitchFamily="18" charset="2"/>
              </a:rPr>
              <a:t> </a:t>
            </a:r>
            <a:r>
              <a:rPr lang="zh-CN" altLang="en-US" sz="2400" smtClean="0">
                <a:sym typeface="Symbol" panose="05050102010706020507" pitchFamily="18" charset="2"/>
              </a:rPr>
              <a:t>。</a:t>
            </a:r>
            <a:r>
              <a:rPr lang="en-US" altLang="zh-CN" sz="2400" smtClean="0">
                <a:sym typeface="Symbol" panose="05050102010706020507" pitchFamily="18" charset="2"/>
              </a:rPr>
              <a:t>(</a:t>
            </a:r>
            <a:r>
              <a:rPr lang="zh-CN" altLang="en-US" sz="2400" smtClean="0">
                <a:sym typeface="Symbol" panose="05050102010706020507" pitchFamily="18" charset="2"/>
              </a:rPr>
              <a:t>信息不完全时，照样可以推理</a:t>
            </a:r>
            <a:r>
              <a:rPr lang="en-US" altLang="zh-CN" sz="2400" smtClean="0">
                <a:sym typeface="Symbol" panose="05050102010706020507" pitchFamily="18" charset="2"/>
              </a:rPr>
              <a:t>)</a:t>
            </a:r>
          </a:p>
          <a:p>
            <a:pPr eaLnBrk="1" hangingPunct="1">
              <a:buFont typeface="Wingdings" panose="05000000000000000000" pitchFamily="2" charset="2"/>
              <a:buNone/>
            </a:pPr>
            <a:r>
              <a:rPr lang="en-US" altLang="zh-CN" sz="2400" smtClean="0">
                <a:sym typeface="Symbol" panose="05050102010706020507" pitchFamily="18" charset="2"/>
              </a:rPr>
              <a:t>      0+2</a:t>
            </a:r>
            <a:r>
              <a:rPr lang="en-US" altLang="zh-CN" sz="2400" smtClean="0">
                <a:cs typeface="Times New Roman" panose="02020603050405020304" pitchFamily="18" charset="0"/>
                <a:sym typeface="Symbol" panose="05050102010706020507" pitchFamily="18" charset="2"/>
              </a:rPr>
              <a:t>×1+(-2) ×?</a:t>
            </a:r>
            <a:r>
              <a:rPr lang="en-US" altLang="zh-CN" sz="2400" smtClean="0">
                <a:sym typeface="Symbol" panose="05050102010706020507" pitchFamily="18" charset="2"/>
              </a:rPr>
              <a:t> +3</a:t>
            </a:r>
            <a:r>
              <a:rPr lang="en-US" altLang="zh-CN" sz="2400" smtClean="0">
                <a:cs typeface="Times New Roman" panose="02020603050405020304" pitchFamily="18" charset="0"/>
                <a:sym typeface="Symbol" panose="05050102010706020507" pitchFamily="18" charset="2"/>
              </a:rPr>
              <a:t>×1</a:t>
            </a:r>
            <a:r>
              <a:rPr lang="en-US" altLang="zh-CN" sz="2400" smtClean="0">
                <a:sym typeface="Symbol" panose="05050102010706020507" pitchFamily="18" charset="2"/>
              </a:rPr>
              <a:t> =5</a:t>
            </a:r>
            <a:r>
              <a:rPr lang="zh-CN" altLang="zh-CN" sz="2400" smtClean="0"/>
              <a:t> </a:t>
            </a:r>
            <a:r>
              <a:rPr lang="en-US" altLang="zh-CN" sz="2400" smtClean="0"/>
              <a:t>2 </a:t>
            </a:r>
            <a:r>
              <a:rPr lang="en-US" altLang="zh-CN" sz="2400" smtClean="0">
                <a:sym typeface="Symbol" panose="05050102010706020507" pitchFamily="18" charset="2"/>
              </a:rPr>
              <a:t>&gt;0</a:t>
            </a:r>
          </a:p>
          <a:p>
            <a:pPr eaLnBrk="1" hangingPunct="1">
              <a:buFont typeface="Wingdings" panose="05000000000000000000" pitchFamily="2" charset="2"/>
              <a:buNone/>
            </a:pPr>
            <a:endParaRPr lang="en-US" altLang="zh-CN" sz="2400" smtClean="0">
              <a:sym typeface="Symbol" panose="05050102010706020507" pitchFamily="18" charset="2"/>
            </a:endParaRPr>
          </a:p>
        </p:txBody>
      </p:sp>
    </p:spTree>
    <p:extLst>
      <p:ext uri="{BB962C8B-B14F-4D97-AF65-F5344CB8AC3E}">
        <p14:creationId xmlns:p14="http://schemas.microsoft.com/office/powerpoint/2010/main" val="3559770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14F2C0-45C4-453A-B4D4-13836AB75EB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FEF7D3-0FA0-4699-AC13-2BF41BA13A5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smtClean="0">
              <a:latin typeface="Tahoma" panose="020B0604030504040204" pitchFamily="34" charset="0"/>
              <a:ea typeface="宋体" panose="02010600030101010101" pitchFamily="2" charset="-122"/>
            </a:endParaRPr>
          </a:p>
        </p:txBody>
      </p:sp>
      <p:sp>
        <p:nvSpPr>
          <p:cNvPr id="93188"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93189" name="Rectangle 3"/>
          <p:cNvSpPr>
            <a:spLocks noGrp="1" noChangeArrowheads="1"/>
          </p:cNvSpPr>
          <p:nvPr>
            <p:ph type="body" idx="1"/>
          </p:nvPr>
        </p:nvSpPr>
        <p:spPr>
          <a:xfrm>
            <a:off x="755650" y="2060575"/>
            <a:ext cx="7772400" cy="4114800"/>
          </a:xfrm>
        </p:spPr>
        <p:txBody>
          <a:bodyPr/>
          <a:lstStyle/>
          <a:p>
            <a:pPr eaLnBrk="1" hangingPunct="1"/>
            <a:r>
              <a:rPr lang="zh-CN" altLang="en-US" smtClean="0"/>
              <a:t>正向网络推理的步骤：</a:t>
            </a:r>
          </a:p>
          <a:p>
            <a:pPr eaLnBrk="1" hangingPunct="1">
              <a:buFont typeface="Wingdings" panose="05000000000000000000" pitchFamily="2" charset="2"/>
              <a:buNone/>
            </a:pPr>
            <a:r>
              <a:rPr lang="en-US" altLang="zh-CN" smtClean="0"/>
              <a:t>(1)</a:t>
            </a:r>
            <a:r>
              <a:rPr lang="zh-CN" altLang="en-US" smtClean="0"/>
              <a:t>把已知数据输入网络输入层的各个节点。</a:t>
            </a:r>
          </a:p>
          <a:p>
            <a:pPr eaLnBrk="1" hangingPunct="1">
              <a:buFont typeface="Wingdings" panose="05000000000000000000" pitchFamily="2" charset="2"/>
              <a:buNone/>
            </a:pPr>
            <a:r>
              <a:rPr lang="en-US" altLang="zh-CN" smtClean="0"/>
              <a:t>(2)</a:t>
            </a:r>
            <a:r>
              <a:rPr lang="zh-CN" altLang="en-US" smtClean="0"/>
              <a:t>利用特性函数分别计算网络中各层的输出。计算中，前一层的输出作为后一层有关节点的输入，逐层进行计算，直至计算出输出层的输出值为止。</a:t>
            </a:r>
          </a:p>
          <a:p>
            <a:pPr eaLnBrk="1" hangingPunct="1">
              <a:buFont typeface="Wingdings" panose="05000000000000000000" pitchFamily="2" charset="2"/>
              <a:buNone/>
            </a:pPr>
            <a:r>
              <a:rPr lang="en-US" altLang="zh-CN" smtClean="0"/>
              <a:t>(3)</a:t>
            </a:r>
            <a:r>
              <a:rPr lang="zh-CN" altLang="en-US" smtClean="0"/>
              <a:t>用域值函数对输出层的输出进行判定，从而得到输出结果。</a:t>
            </a:r>
          </a:p>
        </p:txBody>
      </p:sp>
    </p:spTree>
    <p:extLst>
      <p:ext uri="{BB962C8B-B14F-4D97-AF65-F5344CB8AC3E}">
        <p14:creationId xmlns:p14="http://schemas.microsoft.com/office/powerpoint/2010/main" val="30029406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EBD961-B752-446A-A039-164A12D2C3B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CAB8A1-97AA-4C25-A317-E417D34DDD8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smtClean="0">
              <a:latin typeface="Tahoma" panose="020B0604030504040204" pitchFamily="34" charset="0"/>
              <a:ea typeface="宋体" panose="02010600030101010101" pitchFamily="2" charset="-122"/>
            </a:endParaRPr>
          </a:p>
        </p:txBody>
      </p:sp>
      <p:sp>
        <p:nvSpPr>
          <p:cNvPr id="94212"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r>
              <a:rPr lang="zh-CN" altLang="en-US" sz="4000" dirty="0" smtClean="0">
                <a:sym typeface="Symbol" panose="05050102010706020507" pitchFamily="18" charset="2"/>
              </a:rPr>
              <a:t>               </a:t>
            </a:r>
            <a:br>
              <a:rPr lang="zh-CN" altLang="en-US" sz="4000" dirty="0" smtClean="0">
                <a:sym typeface="Symbol" panose="05050102010706020507" pitchFamily="18" charset="2"/>
              </a:rPr>
            </a:br>
            <a:r>
              <a:rPr lang="zh-CN" altLang="en-US" sz="4000" dirty="0" smtClean="0">
                <a:sym typeface="Symbol" panose="05050102010706020507" pitchFamily="18" charset="2"/>
              </a:rPr>
              <a:t>           </a:t>
            </a:r>
            <a:r>
              <a:rPr lang="zh-CN" altLang="en-US" sz="3200" dirty="0" smtClean="0">
                <a:ea typeface="华文新魏" panose="02010800040101010101" pitchFamily="2" charset="-122"/>
                <a:sym typeface="Symbol" panose="05050102010706020507" pitchFamily="18" charset="2"/>
              </a:rPr>
              <a:t>基于神经网络的知识表示和推理</a:t>
            </a:r>
          </a:p>
        </p:txBody>
      </p:sp>
      <p:sp>
        <p:nvSpPr>
          <p:cNvPr id="94213" name="Rectangle 3"/>
          <p:cNvSpPr>
            <a:spLocks noGrp="1" noChangeArrowheads="1"/>
          </p:cNvSpPr>
          <p:nvPr>
            <p:ph type="body" idx="1"/>
          </p:nvPr>
        </p:nvSpPr>
        <p:spPr>
          <a:xfrm>
            <a:off x="838200" y="1981200"/>
            <a:ext cx="7772400" cy="4114800"/>
          </a:xfrm>
        </p:spPr>
        <p:txBody>
          <a:bodyPr/>
          <a:lstStyle/>
          <a:p>
            <a:pPr eaLnBrk="1" hangingPunct="1">
              <a:lnSpc>
                <a:spcPct val="90000"/>
              </a:lnSpc>
            </a:pPr>
            <a:r>
              <a:rPr lang="zh-CN" altLang="en-US" smtClean="0"/>
              <a:t>正向网络推理的特征</a:t>
            </a:r>
          </a:p>
          <a:p>
            <a:pPr eaLnBrk="1" hangingPunct="1">
              <a:lnSpc>
                <a:spcPct val="90000"/>
              </a:lnSpc>
              <a:buFont typeface="Wingdings" panose="05000000000000000000" pitchFamily="2" charset="2"/>
              <a:buNone/>
            </a:pPr>
            <a:r>
              <a:rPr lang="en-US" altLang="zh-CN" smtClean="0"/>
              <a:t>(1)</a:t>
            </a:r>
            <a:r>
              <a:rPr lang="zh-CN" altLang="en-US" smtClean="0"/>
              <a:t>同一层的处理单元是完全并行的</a:t>
            </a:r>
            <a:r>
              <a:rPr lang="en-US" altLang="zh-CN" smtClean="0"/>
              <a:t>,</a:t>
            </a:r>
            <a:r>
              <a:rPr lang="zh-CN" altLang="en-US" smtClean="0"/>
              <a:t>但层间的信息传递是串行的</a:t>
            </a:r>
            <a:r>
              <a:rPr lang="en-US" altLang="zh-CN" smtClean="0"/>
              <a:t>.</a:t>
            </a:r>
            <a:r>
              <a:rPr lang="zh-CN" altLang="en-US" smtClean="0"/>
              <a:t>由于层中处理单元的数目要比网络的层数多得多</a:t>
            </a:r>
            <a:r>
              <a:rPr lang="en-US" altLang="zh-CN" smtClean="0"/>
              <a:t>,</a:t>
            </a:r>
            <a:r>
              <a:rPr lang="zh-CN" altLang="en-US" smtClean="0"/>
              <a:t>因此它是一种并行推理</a:t>
            </a:r>
            <a:r>
              <a:rPr lang="en-US" altLang="zh-CN" smtClean="0"/>
              <a:t>.</a:t>
            </a:r>
          </a:p>
          <a:p>
            <a:pPr eaLnBrk="1" hangingPunct="1">
              <a:lnSpc>
                <a:spcPct val="90000"/>
              </a:lnSpc>
              <a:buFont typeface="Wingdings" panose="05000000000000000000" pitchFamily="2" charset="2"/>
              <a:buNone/>
            </a:pPr>
            <a:r>
              <a:rPr lang="en-US" altLang="zh-CN" smtClean="0"/>
              <a:t>(2)</a:t>
            </a:r>
            <a:r>
              <a:rPr lang="zh-CN" altLang="en-US" smtClean="0"/>
              <a:t>在网络推理中不会出现传统人工智能系统中推理的冲突问题</a:t>
            </a:r>
            <a:r>
              <a:rPr lang="en-US" altLang="zh-CN" smtClean="0"/>
              <a:t>.</a:t>
            </a:r>
          </a:p>
          <a:p>
            <a:pPr eaLnBrk="1" hangingPunct="1">
              <a:lnSpc>
                <a:spcPct val="90000"/>
              </a:lnSpc>
              <a:buFont typeface="Wingdings" panose="05000000000000000000" pitchFamily="2" charset="2"/>
              <a:buNone/>
            </a:pPr>
            <a:r>
              <a:rPr lang="en-US" altLang="zh-CN" smtClean="0"/>
              <a:t>(3)</a:t>
            </a:r>
            <a:r>
              <a:rPr lang="zh-CN" altLang="en-US" smtClean="0"/>
              <a:t>网络推理只与输入及网络自身的参数有关</a:t>
            </a:r>
            <a:r>
              <a:rPr lang="en-US" altLang="zh-CN" smtClean="0"/>
              <a:t>,</a:t>
            </a:r>
            <a:r>
              <a:rPr lang="zh-CN" altLang="en-US" smtClean="0"/>
              <a:t>而这些参数有时通过使用学习算法对网络进行训练得到的</a:t>
            </a:r>
            <a:r>
              <a:rPr lang="en-US" altLang="zh-CN" smtClean="0"/>
              <a:t>.</a:t>
            </a:r>
            <a:r>
              <a:rPr lang="zh-CN" altLang="en-US" smtClean="0"/>
              <a:t>因此它是一种并行推理</a:t>
            </a:r>
            <a:r>
              <a:rPr lang="en-US" altLang="zh-CN" smtClean="0"/>
              <a:t>.</a:t>
            </a:r>
          </a:p>
        </p:txBody>
      </p:sp>
    </p:spTree>
    <p:extLst>
      <p:ext uri="{BB962C8B-B14F-4D97-AF65-F5344CB8AC3E}">
        <p14:creationId xmlns:p14="http://schemas.microsoft.com/office/powerpoint/2010/main" val="130008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28740C-780A-4B3E-83ED-4DEB72C2229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6F6ECE-A457-4427-AB39-F563378D47A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a:t>
            </a:fld>
            <a:endParaRPr kumimoji="0" lang="en-US" altLang="zh-CN" sz="1400" smtClean="0">
              <a:latin typeface="Tahoma" panose="020B0604030504040204" pitchFamily="34" charset="0"/>
              <a:ea typeface="宋体" panose="02010600030101010101" pitchFamily="2" charset="-122"/>
            </a:endParaRPr>
          </a:p>
        </p:txBody>
      </p:sp>
      <p:sp>
        <p:nvSpPr>
          <p:cNvPr id="35844"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endParaRPr lang="zh-CN" altLang="en-US" sz="32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5845" name="Rectangle 3"/>
          <p:cNvSpPr>
            <a:spLocks noGrp="1" noChangeArrowheads="1"/>
          </p:cNvSpPr>
          <p:nvPr>
            <p:ph type="body" idx="1"/>
          </p:nvPr>
        </p:nvSpPr>
        <p:spPr>
          <a:xfrm>
            <a:off x="468313" y="2349500"/>
            <a:ext cx="8424862" cy="4175125"/>
          </a:xfrm>
        </p:spPr>
        <p:txBody>
          <a:bodyPr/>
          <a:lstStyle/>
          <a:p>
            <a:pPr eaLnBrk="1" hangingPunct="1">
              <a:lnSpc>
                <a:spcPct val="90000"/>
              </a:lnSpc>
            </a:pPr>
            <a:r>
              <a:rPr lang="en-US" altLang="zh-CN" sz="2400" smtClean="0">
                <a:latin typeface="华文新魏" panose="02010800040101010101" pitchFamily="2" charset="-122"/>
              </a:rPr>
              <a:t>1943</a:t>
            </a:r>
            <a:r>
              <a:rPr lang="zh-CN" altLang="en-US" sz="2400" smtClean="0">
                <a:latin typeface="华文新魏" panose="02010800040101010101" pitchFamily="2" charset="-122"/>
              </a:rPr>
              <a:t>年麦卡洛克</a:t>
            </a:r>
            <a:r>
              <a:rPr lang="en-US" altLang="zh-CN" sz="2400" smtClean="0">
                <a:latin typeface="华文新魏" panose="02010800040101010101" pitchFamily="2" charset="-122"/>
              </a:rPr>
              <a:t>McCulloch</a:t>
            </a:r>
            <a:r>
              <a:rPr lang="zh-CN" altLang="en-US" sz="2400" smtClean="0">
                <a:latin typeface="华文新魏" panose="02010800040101010101" pitchFamily="2" charset="-122"/>
              </a:rPr>
              <a:t>（心理学家）和皮茨</a:t>
            </a:r>
            <a:r>
              <a:rPr lang="en-US" altLang="zh-CN" sz="2400" smtClean="0">
                <a:latin typeface="华文新魏" panose="02010800040101010101" pitchFamily="2" charset="-122"/>
              </a:rPr>
              <a:t>Pitts</a:t>
            </a:r>
            <a:r>
              <a:rPr lang="zh-CN" altLang="en-US" sz="2400" smtClean="0">
                <a:latin typeface="华文新魏" panose="02010800040101010101" pitchFamily="2" charset="-122"/>
              </a:rPr>
              <a:t>（数理逻辑学家）发表文章，提出</a:t>
            </a:r>
            <a:r>
              <a:rPr lang="en-US" altLang="zh-CN" sz="2400" smtClean="0">
                <a:latin typeface="华文新魏" panose="02010800040101010101" pitchFamily="2" charset="-122"/>
              </a:rPr>
              <a:t>M-P</a:t>
            </a:r>
            <a:r>
              <a:rPr lang="zh-CN" altLang="en-US" sz="2400" smtClean="0">
                <a:latin typeface="华文新魏" panose="02010800040101010101" pitchFamily="2" charset="-122"/>
              </a:rPr>
              <a:t>模型。描述了一个简单的人工神经元模型的活动是服从二值（兴奋和抑制）变化的。总结了神经元的基本生理特性，提出了神经元的数学描述和网络的结构方法。</a:t>
            </a:r>
            <a:r>
              <a:rPr lang="en-US" altLang="zh-CN" sz="2400" smtClean="0">
                <a:solidFill>
                  <a:schemeClr val="folHlink"/>
                </a:solidFill>
              </a:rPr>
              <a:t>——</a:t>
            </a:r>
            <a:r>
              <a:rPr lang="zh-CN" altLang="en-US" sz="2400" smtClean="0">
                <a:solidFill>
                  <a:schemeClr val="folHlink"/>
                </a:solidFill>
                <a:latin typeface="华文新魏" panose="02010800040101010101" pitchFamily="2" charset="-122"/>
              </a:rPr>
              <a:t>标志神经计算时代的开始 </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a:t>
            </a:r>
            <a:r>
              <a:rPr lang="zh-CN" altLang="en-US" b="1" smtClean="0">
                <a:latin typeface="华文新魏" panose="02010800040101010101" pitchFamily="2" charset="-122"/>
              </a:rPr>
              <a:t>意义</a:t>
            </a:r>
            <a:r>
              <a:rPr lang="zh-CN" altLang="en-US" smtClean="0">
                <a:latin typeface="华文新魏" panose="02010800040101010101" pitchFamily="2" charset="-122"/>
              </a:rPr>
              <a:t>：</a:t>
            </a:r>
          </a:p>
          <a:p>
            <a:pPr lvl="1" eaLnBrk="1" hangingPunct="1">
              <a:lnSpc>
                <a:spcPct val="90000"/>
              </a:lnSpc>
            </a:pPr>
            <a:r>
              <a:rPr lang="en-US" altLang="zh-CN" smtClean="0">
                <a:latin typeface="华文新魏" panose="02010800040101010101" pitchFamily="2" charset="-122"/>
              </a:rPr>
              <a:t>M-P</a:t>
            </a:r>
            <a:r>
              <a:rPr lang="zh-CN" altLang="en-US" smtClean="0">
                <a:latin typeface="华文新魏" panose="02010800040101010101" pitchFamily="2" charset="-122"/>
              </a:rPr>
              <a:t>模型能完成任意有限的逻辑运算 </a:t>
            </a:r>
          </a:p>
          <a:p>
            <a:pPr lvl="1" eaLnBrk="1" hangingPunct="1">
              <a:lnSpc>
                <a:spcPct val="90000"/>
              </a:lnSpc>
            </a:pPr>
            <a:r>
              <a:rPr lang="zh-CN" altLang="en-US" smtClean="0">
                <a:latin typeface="华文新魏" panose="02010800040101010101" pitchFamily="2" charset="-122"/>
              </a:rPr>
              <a:t>第一个采用集体并行计算结构来描述人工神经元和网络工作。 </a:t>
            </a:r>
          </a:p>
          <a:p>
            <a:pPr lvl="1" eaLnBrk="1" hangingPunct="1">
              <a:lnSpc>
                <a:spcPct val="90000"/>
              </a:lnSpc>
            </a:pPr>
            <a:r>
              <a:rPr lang="zh-CN" altLang="en-US" smtClean="0">
                <a:latin typeface="华文新魏" panose="02010800040101010101" pitchFamily="2" charset="-122"/>
              </a:rPr>
              <a:t>为进一步的研究提供了依据 </a:t>
            </a:r>
          </a:p>
        </p:txBody>
      </p:sp>
      <p:sp>
        <p:nvSpPr>
          <p:cNvPr id="35846" name="Text Box 4"/>
          <p:cNvSpPr txBox="1">
            <a:spLocks noChangeArrowheads="1"/>
          </p:cNvSpPr>
          <p:nvPr/>
        </p:nvSpPr>
        <p:spPr bwMode="auto">
          <a:xfrm>
            <a:off x="755650" y="1830388"/>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a:solidFill>
                  <a:schemeClr val="hlink"/>
                </a:solidFill>
                <a:latin typeface="Tahoma" panose="020B0604030504040204" pitchFamily="34" charset="0"/>
                <a:ea typeface="宋体" panose="02010600030101010101" pitchFamily="2" charset="-122"/>
              </a:rPr>
              <a:t>（</a:t>
            </a:r>
            <a:r>
              <a:rPr lang="en-US" altLang="zh-CN">
                <a:solidFill>
                  <a:schemeClr val="hlink"/>
                </a:solidFill>
                <a:latin typeface="Tahoma" panose="020B0604030504040204" pitchFamily="34" charset="0"/>
                <a:ea typeface="宋体" panose="02010600030101010101" pitchFamily="2" charset="-122"/>
              </a:rPr>
              <a:t>1</a:t>
            </a:r>
            <a:r>
              <a:rPr lang="zh-CN" altLang="en-US">
                <a:solidFill>
                  <a:schemeClr val="hlink"/>
                </a:solidFill>
                <a:latin typeface="Tahoma" panose="020B0604030504040204" pitchFamily="34" charset="0"/>
                <a:ea typeface="宋体" panose="02010600030101010101" pitchFamily="2" charset="-122"/>
              </a:rPr>
              <a:t>）</a:t>
            </a:r>
            <a:r>
              <a:rPr lang="zh-CN" altLang="en-US">
                <a:solidFill>
                  <a:schemeClr val="hlink"/>
                </a:solidFill>
                <a:latin typeface="Tahoma" panose="020B0604030504040204" pitchFamily="34" charset="0"/>
              </a:rPr>
              <a:t>产生时期</a:t>
            </a:r>
          </a:p>
        </p:txBody>
      </p:sp>
      <p:pic>
        <p:nvPicPr>
          <p:cNvPr id="35847"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5410200"/>
            <a:ext cx="3714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29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CBC8BF-30FC-4AA8-B921-26F722C2BC0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45BD1D-0D5D-471B-AD07-E1F33E90C6B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smtClean="0">
              <a:latin typeface="Tahoma" panose="020B0604030504040204" pitchFamily="34" charset="0"/>
              <a:ea typeface="宋体" panose="02010600030101010101" pitchFamily="2" charset="-122"/>
            </a:endParaRPr>
          </a:p>
        </p:txBody>
      </p:sp>
      <p:sp>
        <p:nvSpPr>
          <p:cNvPr id="95236" name="Text Box 4"/>
          <p:cNvSpPr txBox="1">
            <a:spLocks noChangeArrowheads="1"/>
          </p:cNvSpPr>
          <p:nvPr/>
        </p:nvSpPr>
        <p:spPr bwMode="auto">
          <a:xfrm>
            <a:off x="1219200" y="11430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b="1">
                <a:latin typeface="宋体" panose="02010600030101010101" pitchFamily="2" charset="-122"/>
                <a:ea typeface="宋体" panose="02010600030101010101" pitchFamily="2" charset="-122"/>
              </a:rPr>
              <a:t>手写识别试验</a:t>
            </a:r>
            <a:endParaRPr lang="zh-CN" altLang="en-US" sz="2400">
              <a:latin typeface="Tahoma" panose="020B0604030504040204" pitchFamily="34" charset="0"/>
              <a:ea typeface="宋体" panose="02010600030101010101" pitchFamily="2" charset="-122"/>
            </a:endParaRPr>
          </a:p>
        </p:txBody>
      </p:sp>
      <p:sp>
        <p:nvSpPr>
          <p:cNvPr id="95237" name="Rectangle 6"/>
          <p:cNvSpPr>
            <a:spLocks noChangeArrowheads="1"/>
          </p:cNvSpPr>
          <p:nvPr/>
        </p:nvSpPr>
        <p:spPr bwMode="auto">
          <a:xfrm>
            <a:off x="2452688" y="2362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pic>
        <p:nvPicPr>
          <p:cNvPr id="95238" name="Picture 5" descr="http://www.groad.com/keats/clustering/complex/images/ins.jpg">
            <a:hlinkClick r:id="rId5"/>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115616" y="2121694"/>
            <a:ext cx="7315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标注 1"/>
          <p:cNvSpPr>
            <a:spLocks noChangeArrowheads="1"/>
          </p:cNvSpPr>
          <p:nvPr/>
        </p:nvSpPr>
        <p:spPr bwMode="auto">
          <a:xfrm>
            <a:off x="2051050" y="2397125"/>
            <a:ext cx="1296988" cy="338138"/>
          </a:xfrm>
          <a:prstGeom prst="wedgeRectCallout">
            <a:avLst>
              <a:gd name="adj1" fmla="val -42639"/>
              <a:gd name="adj2" fmla="val 81106"/>
            </a:avLst>
          </a:prstGeom>
          <a:solidFill>
            <a:srgbClr val="FFFF00"/>
          </a:solidFill>
          <a:ln w="12700" algn="ctr">
            <a:solidFill>
              <a:schemeClr val="tx1"/>
            </a:solidFill>
            <a:round/>
            <a:headEnd/>
            <a:tailEnd/>
          </a:ln>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26</a:t>
            </a:r>
            <a:r>
              <a:rPr lang="zh-CN" altLang="en-US" sz="1600">
                <a:latin typeface="Tahoma" panose="020B0604030504040204" pitchFamily="34" charset="0"/>
                <a:ea typeface="宋体" panose="02010600030101010101" pitchFamily="2" charset="-122"/>
              </a:rPr>
              <a:t>个神经元</a:t>
            </a:r>
          </a:p>
        </p:txBody>
      </p:sp>
      <p:sp>
        <p:nvSpPr>
          <p:cNvPr id="6" name="矩形标注 5"/>
          <p:cNvSpPr>
            <a:spLocks noChangeArrowheads="1"/>
          </p:cNvSpPr>
          <p:nvPr/>
        </p:nvSpPr>
        <p:spPr bwMode="auto">
          <a:xfrm>
            <a:off x="2700338" y="4292600"/>
            <a:ext cx="1182687" cy="523875"/>
          </a:xfrm>
          <a:prstGeom prst="wedgeRectCallout">
            <a:avLst>
              <a:gd name="adj1" fmla="val -80824"/>
              <a:gd name="adj2" fmla="val -4912"/>
            </a:avLst>
          </a:prstGeom>
          <a:solidFill>
            <a:srgbClr val="FFFF00"/>
          </a:solidFill>
          <a:ln w="12700" algn="ctr">
            <a:solidFill>
              <a:schemeClr val="tx1"/>
            </a:solidFill>
            <a:round/>
            <a:headEnd/>
            <a:tailEnd/>
          </a:ln>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Tahoma" panose="020B0604030504040204" pitchFamily="34" charset="0"/>
                <a:ea typeface="宋体" panose="02010600030101010101" pitchFamily="2" charset="-122"/>
              </a:rPr>
              <a:t>26</a:t>
            </a:r>
            <a:r>
              <a:rPr lang="zh-CN" altLang="en-US" sz="1400">
                <a:latin typeface="Tahoma" panose="020B0604030504040204" pitchFamily="34" charset="0"/>
                <a:ea typeface="宋体" panose="02010600030101010101" pitchFamily="2" charset="-122"/>
              </a:rPr>
              <a:t>个字母的标准写法</a:t>
            </a:r>
          </a:p>
        </p:txBody>
      </p:sp>
      <p:sp>
        <p:nvSpPr>
          <p:cNvPr id="12" name="矩形标注 11"/>
          <p:cNvSpPr>
            <a:spLocks noChangeArrowheads="1"/>
          </p:cNvSpPr>
          <p:nvPr/>
        </p:nvSpPr>
        <p:spPr bwMode="auto">
          <a:xfrm>
            <a:off x="5257800" y="2365375"/>
            <a:ext cx="1185863" cy="339725"/>
          </a:xfrm>
          <a:prstGeom prst="wedgeRectCallout">
            <a:avLst>
              <a:gd name="adj1" fmla="val -42639"/>
              <a:gd name="adj2" fmla="val 81106"/>
            </a:avLst>
          </a:prstGeom>
          <a:solidFill>
            <a:srgbClr val="FFFF00"/>
          </a:solidFill>
          <a:ln w="12700" algn="ctr">
            <a:solidFill>
              <a:schemeClr val="tx1"/>
            </a:solidFill>
            <a:round/>
            <a:headEnd/>
            <a:tailEnd/>
          </a:ln>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8</a:t>
            </a:r>
            <a:r>
              <a:rPr lang="zh-CN" altLang="en-US" sz="1600">
                <a:latin typeface="Tahoma" panose="020B0604030504040204" pitchFamily="34" charset="0"/>
                <a:ea typeface="宋体" panose="02010600030101010101" pitchFamily="2" charset="-122"/>
              </a:rPr>
              <a:t>个神经元</a:t>
            </a:r>
          </a:p>
        </p:txBody>
      </p:sp>
    </p:spTree>
    <p:extLst>
      <p:ext uri="{BB962C8B-B14F-4D97-AF65-F5344CB8AC3E}">
        <p14:creationId xmlns:p14="http://schemas.microsoft.com/office/powerpoint/2010/main" val="2117937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35F102-325B-481E-83FA-F57A892A8B6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7CE527-0902-4B6E-A2D7-89E7C3A31FB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smtClean="0">
              <a:latin typeface="Tahoma" panose="020B0604030504040204" pitchFamily="34" charset="0"/>
              <a:ea typeface="宋体" panose="02010600030101010101" pitchFamily="2" charset="-122"/>
            </a:endParaRPr>
          </a:p>
        </p:txBody>
      </p:sp>
      <p:sp>
        <p:nvSpPr>
          <p:cNvPr id="8196" name="Rectangle 2"/>
          <p:cNvSpPr>
            <a:spLocks noGrp="1" noChangeArrowheads="1"/>
          </p:cNvSpPr>
          <p:nvPr>
            <p:ph type="title"/>
          </p:nvPr>
        </p:nvSpPr>
        <p:spPr/>
        <p:txBody>
          <a:bodyPr/>
          <a:lstStyle/>
          <a:p>
            <a:pPr eaLnBrk="1" hangingPunct="1"/>
            <a:r>
              <a:rPr lang="en-US" altLang="zh-CN" sz="4800" dirty="0" smtClean="0"/>
              <a:t>5.3  </a:t>
            </a:r>
            <a:r>
              <a:rPr lang="zh-CN" altLang="en-US" sz="4800" dirty="0" smtClean="0"/>
              <a:t>遗传算法</a:t>
            </a:r>
          </a:p>
        </p:txBody>
      </p:sp>
      <p:sp>
        <p:nvSpPr>
          <p:cNvPr id="8197" name="Rectangle 3"/>
          <p:cNvSpPr>
            <a:spLocks noGrp="1" noChangeArrowheads="1"/>
          </p:cNvSpPr>
          <p:nvPr>
            <p:ph type="body" idx="1"/>
          </p:nvPr>
        </p:nvSpPr>
        <p:spPr>
          <a:xfrm>
            <a:off x="468313" y="2017713"/>
            <a:ext cx="8486775" cy="4114800"/>
          </a:xfrm>
        </p:spPr>
        <p:txBody>
          <a:bodyPr/>
          <a:lstStyle/>
          <a:p>
            <a:pPr eaLnBrk="1" hangingPunct="1"/>
            <a:r>
              <a:rPr lang="zh-CN" altLang="en-US" smtClean="0">
                <a:latin typeface="华文新魏" panose="02010800040101010101" pitchFamily="2" charset="-122"/>
              </a:rPr>
              <a:t>遗传算法是为那些难以找到传统数学模型的难题找出一个解决方法。</a:t>
            </a:r>
          </a:p>
          <a:p>
            <a:pPr eaLnBrk="1" hangingPunct="1"/>
            <a:r>
              <a:rPr lang="zh-CN" altLang="en-US" smtClean="0"/>
              <a:t>遗传算法是仿真生物遗传学和自然选择机理，通过人工方式所构造的一类搜索算法，从某种程度上说遗传算法是对生物进化过程进行的数学方式仿真。</a:t>
            </a:r>
          </a:p>
          <a:p>
            <a:pPr eaLnBrk="1" hangingPunct="1"/>
            <a:r>
              <a:rPr lang="zh-CN" altLang="en-US" smtClean="0"/>
              <a:t>霍兰德</a:t>
            </a:r>
            <a:r>
              <a:rPr lang="en-US" altLang="zh-CN" smtClean="0"/>
              <a:t>(Holland)</a:t>
            </a:r>
            <a:r>
              <a:rPr lang="zh-CN" altLang="en-US" smtClean="0"/>
              <a:t>在他的著作</a:t>
            </a:r>
            <a:r>
              <a:rPr lang="en-US" altLang="zh-CN" smtClean="0"/>
              <a:t>《Adaptation in Natural and Artificial Systems》</a:t>
            </a:r>
            <a:r>
              <a:rPr lang="zh-CN" altLang="en-US" smtClean="0"/>
              <a:t>首次提出遗传算法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83C5DC-402D-4A6A-8766-6F2976E6AD1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402DBA-DE46-45EC-A131-4F5F21750DC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smtClean="0">
              <a:latin typeface="Tahoma" panose="020B0604030504040204" pitchFamily="34" charset="0"/>
              <a:ea typeface="宋体" panose="02010600030101010101" pitchFamily="2" charset="-122"/>
            </a:endParaRPr>
          </a:p>
        </p:txBody>
      </p:sp>
      <p:sp>
        <p:nvSpPr>
          <p:cNvPr id="9220" name="Rectangle 2"/>
          <p:cNvSpPr>
            <a:spLocks noGrp="1" noChangeArrowheads="1"/>
          </p:cNvSpPr>
          <p:nvPr>
            <p:ph type="title"/>
          </p:nvPr>
        </p:nvSpPr>
        <p:spPr>
          <a:xfrm>
            <a:off x="755650" y="620713"/>
            <a:ext cx="7793038" cy="1143000"/>
          </a:xfrm>
        </p:spPr>
        <p:txBody>
          <a:bodyPr/>
          <a:lstStyle/>
          <a:p>
            <a:pPr eaLnBrk="1" hangingPunct="1"/>
            <a:r>
              <a:rPr lang="zh-CN" altLang="en-US" smtClean="0"/>
              <a:t>基本概念</a:t>
            </a:r>
          </a:p>
        </p:txBody>
      </p:sp>
      <p:sp>
        <p:nvSpPr>
          <p:cNvPr id="9221" name="Rectangle 3"/>
          <p:cNvSpPr>
            <a:spLocks noGrp="1" noChangeArrowheads="1"/>
          </p:cNvSpPr>
          <p:nvPr>
            <p:ph type="body" idx="1"/>
          </p:nvPr>
        </p:nvSpPr>
        <p:spPr>
          <a:xfrm>
            <a:off x="684213" y="2017713"/>
            <a:ext cx="8208962" cy="4435475"/>
          </a:xfrm>
        </p:spPr>
        <p:txBody>
          <a:bodyPr/>
          <a:lstStyle/>
          <a:p>
            <a:pPr eaLnBrk="1" hangingPunct="1">
              <a:lnSpc>
                <a:spcPct val="90000"/>
              </a:lnSpc>
            </a:pPr>
            <a:r>
              <a:rPr lang="zh-CN" altLang="en-US" smtClean="0"/>
              <a:t>种群：初始给定的多个解的集合，它是问题解空间的一个子集。</a:t>
            </a:r>
          </a:p>
          <a:p>
            <a:pPr eaLnBrk="1" hangingPunct="1">
              <a:lnSpc>
                <a:spcPct val="90000"/>
              </a:lnSpc>
            </a:pPr>
            <a:r>
              <a:rPr lang="zh-CN" altLang="en-US" smtClean="0"/>
              <a:t>个体：种群中的单个元素，通常由一个用于描述其基本遗传结构的数据结构来表示，如用</a:t>
            </a:r>
            <a:r>
              <a:rPr lang="en-US" altLang="zh-CN" smtClean="0"/>
              <a:t>0</a:t>
            </a:r>
            <a:r>
              <a:rPr lang="zh-CN" altLang="en-US" smtClean="0"/>
              <a:t>，</a:t>
            </a:r>
            <a:r>
              <a:rPr lang="en-US" altLang="zh-CN" smtClean="0"/>
              <a:t>1</a:t>
            </a:r>
            <a:r>
              <a:rPr lang="zh-CN" altLang="en-US" smtClean="0"/>
              <a:t>组成的长度为</a:t>
            </a:r>
            <a:r>
              <a:rPr lang="en-US" altLang="zh-CN" b="1" i="1" smtClean="0"/>
              <a:t>l</a:t>
            </a:r>
            <a:r>
              <a:rPr lang="zh-CN" altLang="en-US" smtClean="0"/>
              <a:t>的串来表示个体。</a:t>
            </a:r>
          </a:p>
          <a:p>
            <a:pPr eaLnBrk="1" hangingPunct="1">
              <a:lnSpc>
                <a:spcPct val="90000"/>
              </a:lnSpc>
            </a:pPr>
            <a:r>
              <a:rPr lang="zh-CN" altLang="en-US" smtClean="0"/>
              <a:t>染色体：对个体进行编码后得到的编码串。染色体中的每一位称为基因，若干基因构成的有效信息段称为基因组。</a:t>
            </a:r>
          </a:p>
          <a:p>
            <a:pPr eaLnBrk="1" hangingPunct="1">
              <a:lnSpc>
                <a:spcPct val="90000"/>
              </a:lnSpc>
            </a:pPr>
            <a:r>
              <a:rPr lang="zh-CN" altLang="en-US" smtClean="0"/>
              <a:t>适应度函数：用来对种群中个体的适应性进行度量的函数。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331D73-B9F0-4BAD-83FA-A6DCDD94737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340767-5CEB-4904-80FA-B29FCBCFFDA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smtClean="0">
              <a:latin typeface="Tahoma" panose="020B0604030504040204" pitchFamily="34" charset="0"/>
              <a:ea typeface="宋体" panose="02010600030101010101" pitchFamily="2" charset="-122"/>
            </a:endParaRPr>
          </a:p>
        </p:txBody>
      </p:sp>
      <p:sp>
        <p:nvSpPr>
          <p:cNvPr id="10244"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0245" name="Rectangle 3"/>
          <p:cNvSpPr>
            <a:spLocks noGrp="1" noChangeArrowheads="1"/>
          </p:cNvSpPr>
          <p:nvPr>
            <p:ph type="body" idx="1"/>
          </p:nvPr>
        </p:nvSpPr>
        <p:spPr>
          <a:xfrm>
            <a:off x="468313" y="2017713"/>
            <a:ext cx="8486775" cy="4114800"/>
          </a:xfrm>
        </p:spPr>
        <p:txBody>
          <a:bodyPr/>
          <a:lstStyle/>
          <a:p>
            <a:pPr eaLnBrk="1" hangingPunct="1"/>
            <a:r>
              <a:rPr lang="zh-CN" altLang="en-US" smtClean="0"/>
              <a:t>我们以霍兰德</a:t>
            </a:r>
            <a:r>
              <a:rPr lang="en-US" altLang="zh-CN" smtClean="0"/>
              <a:t>(Holland)</a:t>
            </a:r>
            <a:r>
              <a:rPr lang="zh-CN" altLang="en-US" smtClean="0"/>
              <a:t>的遗传算法</a:t>
            </a:r>
            <a:r>
              <a:rPr lang="zh-CN" altLang="en-US" sz="3200" smtClean="0">
                <a:sym typeface="Symbol" panose="05050102010706020507" pitchFamily="18" charset="2"/>
              </a:rPr>
              <a:t></a:t>
            </a:r>
            <a:r>
              <a:rPr lang="zh-CN" altLang="en-US" smtClean="0"/>
              <a:t>通常被称为“简单遗传算法”</a:t>
            </a:r>
            <a:r>
              <a:rPr lang="en-US" altLang="zh-CN" smtClean="0"/>
              <a:t>(</a:t>
            </a:r>
            <a:r>
              <a:rPr lang="zh-CN" altLang="en-US" smtClean="0"/>
              <a:t>简称</a:t>
            </a:r>
            <a:r>
              <a:rPr lang="en-US" altLang="zh-CN" smtClean="0"/>
              <a:t>SGA) </a:t>
            </a:r>
            <a:r>
              <a:rPr lang="zh-CN" altLang="en-US" smtClean="0"/>
              <a:t>来分析遗传算法的结构和机理 。</a:t>
            </a:r>
          </a:p>
          <a:p>
            <a:pPr eaLnBrk="1" hangingPunct="1"/>
            <a:r>
              <a:rPr kumimoji="0" lang="zh-CN" altLang="en-US" smtClean="0"/>
              <a:t>结合推销员旅行问题</a:t>
            </a:r>
            <a:r>
              <a:rPr kumimoji="0" lang="en-US" altLang="zh-CN" smtClean="0"/>
              <a:t>(</a:t>
            </a:r>
            <a:r>
              <a:rPr kumimoji="0" lang="zh-CN" altLang="en-US" smtClean="0"/>
              <a:t>货</a:t>
            </a:r>
            <a:r>
              <a:rPr lang="zh-CN" altLang="en-US" smtClean="0"/>
              <a:t>郎担问题</a:t>
            </a:r>
            <a:r>
              <a:rPr lang="en-US" altLang="zh-CN" smtClean="0"/>
              <a:t>(Travelling Salesman Problem</a:t>
            </a:r>
            <a:r>
              <a:rPr lang="zh-CN" altLang="en-US" smtClean="0"/>
              <a:t>，简记为</a:t>
            </a:r>
            <a:r>
              <a:rPr lang="en-US" altLang="zh-CN" smtClean="0"/>
              <a:t>TSP))</a:t>
            </a:r>
            <a:r>
              <a:rPr lang="zh-CN" altLang="en-US" smtClean="0"/>
              <a:t>加以说明：设有</a:t>
            </a:r>
            <a:r>
              <a:rPr lang="en-US" altLang="zh-CN" smtClean="0"/>
              <a:t>n</a:t>
            </a:r>
            <a:r>
              <a:rPr lang="zh-CN" altLang="en-US" smtClean="0"/>
              <a:t>个城市，城市</a:t>
            </a:r>
            <a:r>
              <a:rPr lang="en-US" altLang="zh-CN" smtClean="0"/>
              <a:t>i</a:t>
            </a:r>
            <a:r>
              <a:rPr lang="zh-CN" altLang="en-US" smtClean="0"/>
              <a:t>和城市</a:t>
            </a:r>
            <a:r>
              <a:rPr lang="en-US" altLang="zh-CN" smtClean="0"/>
              <a:t>j</a:t>
            </a:r>
            <a:r>
              <a:rPr lang="zh-CN" altLang="en-US" smtClean="0"/>
              <a:t>之间的距离为</a:t>
            </a:r>
            <a:r>
              <a:rPr lang="en-US" altLang="zh-CN" smtClean="0"/>
              <a:t>d(i</a:t>
            </a:r>
            <a:r>
              <a:rPr lang="zh-CN" altLang="en-US" smtClean="0"/>
              <a:t>，</a:t>
            </a:r>
            <a:r>
              <a:rPr lang="en-US" altLang="zh-CN" smtClean="0"/>
              <a:t>j)</a:t>
            </a:r>
            <a:r>
              <a:rPr lang="zh-CN" altLang="en-US" smtClean="0"/>
              <a:t>，</a:t>
            </a:r>
          </a:p>
          <a:p>
            <a:pPr eaLnBrk="1" hangingPunct="1">
              <a:buFont typeface="Wingdings" panose="05000000000000000000" pitchFamily="2" charset="2"/>
              <a:buNone/>
            </a:pPr>
            <a:r>
              <a:rPr lang="zh-CN" altLang="en-US" smtClean="0"/>
              <a:t>    </a:t>
            </a:r>
            <a:r>
              <a:rPr lang="en-US" altLang="zh-CN" smtClean="0"/>
              <a:t>i, j=1,...,n</a:t>
            </a:r>
            <a:r>
              <a:rPr lang="zh-CN" altLang="en-US" smtClean="0"/>
              <a:t>．</a:t>
            </a:r>
            <a:r>
              <a:rPr lang="en-US" altLang="zh-CN" smtClean="0"/>
              <a:t>TSP</a:t>
            </a:r>
            <a:r>
              <a:rPr lang="zh-CN" altLang="en-US" smtClean="0"/>
              <a:t>问题是要找遍访每个域市恰好一次的一条回路，且其路径总长度为最短。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E4AA64-2C51-470A-B1C8-8B5949E357E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44D36C-BE53-4088-9D11-6AA236588ED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smtClean="0">
              <a:latin typeface="Tahoma" panose="020B0604030504040204" pitchFamily="34" charset="0"/>
              <a:ea typeface="宋体" panose="02010600030101010101" pitchFamily="2" charset="-122"/>
            </a:endParaRPr>
          </a:p>
        </p:txBody>
      </p:sp>
      <p:sp>
        <p:nvSpPr>
          <p:cNvPr id="11268"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1269" name="Rectangle 3"/>
          <p:cNvSpPr>
            <a:spLocks noGrp="1" noChangeArrowheads="1"/>
          </p:cNvSpPr>
          <p:nvPr>
            <p:ph type="body" idx="1"/>
          </p:nvPr>
        </p:nvSpPr>
        <p:spPr>
          <a:xfrm>
            <a:off x="395536" y="2017713"/>
            <a:ext cx="8497639" cy="4506912"/>
          </a:xfrm>
        </p:spPr>
        <p:txBody>
          <a:bodyPr/>
          <a:lstStyle/>
          <a:p>
            <a:pPr eaLnBrk="1" hangingPunct="1">
              <a:lnSpc>
                <a:spcPct val="80000"/>
              </a:lnSpc>
            </a:pPr>
            <a:r>
              <a:rPr lang="en-US" altLang="zh-CN" sz="2400" b="1" dirty="0" smtClean="0"/>
              <a:t>1.</a:t>
            </a:r>
            <a:r>
              <a:rPr lang="zh-CN" altLang="en-US" sz="2400" b="1" dirty="0" smtClean="0"/>
              <a:t>编码与解码</a:t>
            </a:r>
            <a:r>
              <a:rPr lang="zh-CN" altLang="en-US" sz="2400" dirty="0" smtClean="0"/>
              <a:t> </a:t>
            </a:r>
          </a:p>
          <a:p>
            <a:pPr eaLnBrk="1" hangingPunct="1">
              <a:lnSpc>
                <a:spcPct val="80000"/>
              </a:lnSpc>
              <a:buFont typeface="Wingdings" panose="05000000000000000000" pitchFamily="2" charset="2"/>
              <a:buNone/>
            </a:pPr>
            <a:r>
              <a:rPr lang="zh-CN" altLang="en-US" sz="2400" dirty="0" smtClean="0"/>
              <a:t>            我们可以把复杂的问题结构化为简单的位串形式编码表示，这个过程叫</a:t>
            </a:r>
            <a:r>
              <a:rPr lang="zh-CN" altLang="en-US" sz="2400" dirty="0" smtClean="0">
                <a:solidFill>
                  <a:schemeClr val="folHlink"/>
                </a:solidFill>
              </a:rPr>
              <a:t>编码</a:t>
            </a:r>
            <a:r>
              <a:rPr lang="zh-CN" altLang="en-US" sz="2400" dirty="0" smtClean="0"/>
              <a:t>；而相反将位串形式编码表示变换为原问题结构的过程叫</a:t>
            </a:r>
            <a:r>
              <a:rPr lang="zh-CN" altLang="en-US" sz="2400" dirty="0" smtClean="0">
                <a:solidFill>
                  <a:schemeClr val="folHlink"/>
                </a:solidFill>
              </a:rPr>
              <a:t>解码</a:t>
            </a:r>
            <a:r>
              <a:rPr lang="zh-CN" altLang="en-US" sz="2400" dirty="0" smtClean="0"/>
              <a:t>。我们把位串形式编码表示叫染色体，有时也叫</a:t>
            </a:r>
            <a:r>
              <a:rPr lang="zh-CN" altLang="en-US" sz="2400" dirty="0" smtClean="0">
                <a:solidFill>
                  <a:schemeClr val="folHlink"/>
                </a:solidFill>
              </a:rPr>
              <a:t>个体</a:t>
            </a:r>
            <a:r>
              <a:rPr lang="zh-CN" altLang="en-US" sz="2400" dirty="0" smtClean="0"/>
              <a:t>。</a:t>
            </a:r>
          </a:p>
          <a:p>
            <a:pPr eaLnBrk="1" hangingPunct="1">
              <a:lnSpc>
                <a:spcPct val="80000"/>
              </a:lnSpc>
              <a:buFont typeface="Wingdings" panose="05000000000000000000" pitchFamily="2" charset="2"/>
              <a:buNone/>
            </a:pPr>
            <a:r>
              <a:rPr lang="zh-CN" altLang="en-US" sz="2400" dirty="0" smtClean="0"/>
              <a:t>           对</a:t>
            </a:r>
            <a:r>
              <a:rPr lang="en-US" altLang="zh-CN" sz="2400" dirty="0" smtClean="0"/>
              <a:t>TSP</a:t>
            </a:r>
            <a:r>
              <a:rPr lang="zh-CN" altLang="en-US" sz="2400" dirty="0" smtClean="0"/>
              <a:t>可以按一条回路城市的次序进行编码，比如码串</a:t>
            </a:r>
            <a:r>
              <a:rPr lang="en-US" altLang="zh-CN" sz="2400" dirty="0" smtClean="0"/>
              <a:t>134567829</a:t>
            </a:r>
            <a:r>
              <a:rPr lang="zh-CN" altLang="en-US" sz="2400" dirty="0" smtClean="0"/>
              <a:t>表示从城市</a:t>
            </a:r>
            <a:r>
              <a:rPr lang="en-US" altLang="zh-CN" sz="2400" dirty="0" smtClean="0"/>
              <a:t>1 </a:t>
            </a:r>
            <a:r>
              <a:rPr lang="zh-CN" altLang="en-US" sz="2400" dirty="0" smtClean="0"/>
              <a:t>开始，依次是城市</a:t>
            </a:r>
            <a:r>
              <a:rPr lang="en-US" altLang="zh-CN" sz="2400" dirty="0" smtClean="0"/>
              <a:t>3,4,5,6,7,8,2,9</a:t>
            </a:r>
            <a:r>
              <a:rPr lang="zh-CN" altLang="en-US" sz="2400" dirty="0" smtClean="0"/>
              <a:t>，最后回到城市</a:t>
            </a:r>
            <a:r>
              <a:rPr lang="en-US" altLang="zh-CN" sz="2400" dirty="0" smtClean="0"/>
              <a:t>1</a:t>
            </a:r>
            <a:r>
              <a:rPr lang="zh-CN" altLang="en-US" sz="2400" dirty="0" smtClean="0"/>
              <a:t>。一般情况是从城市</a:t>
            </a:r>
            <a:r>
              <a:rPr lang="en-US" altLang="zh-CN" sz="2400" dirty="0" smtClean="0"/>
              <a:t>w1</a:t>
            </a:r>
            <a:r>
              <a:rPr lang="zh-CN" altLang="en-US" sz="2400" dirty="0" smtClean="0"/>
              <a:t>开始，依次经过城市</a:t>
            </a:r>
            <a:r>
              <a:rPr lang="en-US" altLang="zh-CN" sz="2400" dirty="0" smtClean="0"/>
              <a:t>w2,……</a:t>
            </a:r>
            <a:r>
              <a:rPr lang="zh-CN" altLang="en-US" sz="2400" dirty="0" smtClean="0"/>
              <a:t>，</a:t>
            </a:r>
            <a:r>
              <a:rPr lang="en-US" altLang="zh-CN" sz="2400" dirty="0" err="1" smtClean="0"/>
              <a:t>wn</a:t>
            </a:r>
            <a:r>
              <a:rPr lang="zh-CN" altLang="en-US" sz="2400" dirty="0" smtClean="0"/>
              <a:t>，最后回到城市</a:t>
            </a:r>
            <a:r>
              <a:rPr lang="en-US" altLang="zh-CN" sz="2400" dirty="0" smtClean="0"/>
              <a:t>w1</a:t>
            </a:r>
            <a:r>
              <a:rPr lang="zh-CN" altLang="en-US" sz="2400" dirty="0" smtClean="0"/>
              <a:t>，我们就有如下编码表示：</a:t>
            </a:r>
            <a:br>
              <a:rPr lang="zh-CN" altLang="en-US" sz="2400" dirty="0" smtClean="0"/>
            </a:br>
            <a:r>
              <a:rPr lang="zh-CN" altLang="en-US" sz="2400" dirty="0" smtClean="0"/>
              <a:t>　　　　　　</a:t>
            </a:r>
            <a:r>
              <a:rPr lang="en-US" altLang="zh-CN" sz="2400" dirty="0" smtClean="0"/>
              <a:t>w1 w2 …… </a:t>
            </a:r>
            <a:r>
              <a:rPr lang="en-US" altLang="zh-CN" sz="2400" dirty="0" err="1" smtClean="0"/>
              <a:t>wn</a:t>
            </a:r>
            <a:endParaRPr lang="en-US" altLang="zh-CN" sz="2400" dirty="0" smtClean="0"/>
          </a:p>
          <a:p>
            <a:pPr eaLnBrk="1" hangingPunct="1">
              <a:lnSpc>
                <a:spcPct val="80000"/>
              </a:lnSpc>
              <a:buFont typeface="Wingdings" panose="05000000000000000000" pitchFamily="2" charset="2"/>
              <a:buNone/>
            </a:pPr>
            <a:r>
              <a:rPr lang="zh-CN" altLang="en-US" sz="2400" dirty="0" smtClean="0"/>
              <a:t>　　由于是回路，记</a:t>
            </a:r>
            <a:r>
              <a:rPr lang="en-US" altLang="zh-CN" sz="2400" dirty="0" smtClean="0"/>
              <a:t>wn+1= w1</a:t>
            </a:r>
            <a:r>
              <a:rPr lang="zh-CN" altLang="en-US" sz="2400" dirty="0" smtClean="0"/>
              <a:t>。它其实是</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n</a:t>
            </a:r>
            <a:r>
              <a:rPr lang="zh-CN" altLang="en-US" sz="2400" dirty="0" smtClean="0"/>
              <a:t>的一个循环排列。要注意</a:t>
            </a:r>
            <a:r>
              <a:rPr lang="en-US" altLang="zh-CN" sz="2400" dirty="0" smtClean="0"/>
              <a:t>w1,w2 ,……</a:t>
            </a:r>
            <a:r>
              <a:rPr lang="zh-CN" altLang="en-US" sz="2400" dirty="0" smtClean="0"/>
              <a:t>，</a:t>
            </a:r>
            <a:r>
              <a:rPr lang="en-US" altLang="zh-CN" sz="2400" dirty="0" err="1" smtClean="0"/>
              <a:t>wn</a:t>
            </a:r>
            <a:r>
              <a:rPr lang="zh-CN" altLang="en-US" sz="2400" dirty="0" smtClean="0"/>
              <a:t>是互不相同的。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
            </a:r>
            <a:br>
              <a:rPr lang="en-US" altLang="zh-CN" smtClean="0"/>
            </a:br>
            <a:r>
              <a:rPr lang="zh-CN" altLang="en-US" smtClean="0"/>
              <a:t>编码方式</a:t>
            </a:r>
          </a:p>
        </p:txBody>
      </p:sp>
      <p:sp>
        <p:nvSpPr>
          <p:cNvPr id="12291" name="内容占位符 2"/>
          <p:cNvSpPr>
            <a:spLocks noGrp="1"/>
          </p:cNvSpPr>
          <p:nvPr>
            <p:ph idx="1"/>
          </p:nvPr>
        </p:nvSpPr>
        <p:spPr>
          <a:xfrm>
            <a:off x="539750" y="1989138"/>
            <a:ext cx="8415338" cy="4608512"/>
          </a:xfrm>
        </p:spPr>
        <p:txBody>
          <a:bodyPr/>
          <a:lstStyle/>
          <a:p>
            <a:r>
              <a:rPr lang="zh-CN" altLang="en-US" smtClean="0"/>
              <a:t>编码方式有二进制型、序列型和浮点型。</a:t>
            </a:r>
            <a:endParaRPr lang="en-US" altLang="zh-CN" smtClean="0"/>
          </a:p>
          <a:p>
            <a:r>
              <a:rPr lang="zh-CN" altLang="en-US" smtClean="0"/>
              <a:t>最典型、最简单为二进制编码。</a:t>
            </a:r>
            <a:endParaRPr lang="en-US" altLang="zh-CN" smtClean="0"/>
          </a:p>
          <a:p>
            <a:r>
              <a:rPr lang="zh-CN" altLang="en-US" smtClean="0"/>
              <a:t>假设某参数的取值范围是</a:t>
            </a:r>
            <a:r>
              <a:rPr lang="en-US" altLang="zh-CN" smtClean="0"/>
              <a:t>[m,n].</a:t>
            </a:r>
            <a:r>
              <a:rPr lang="zh-CN" altLang="en-US" smtClean="0"/>
              <a:t>用长度为</a:t>
            </a:r>
            <a:r>
              <a:rPr lang="en-US" altLang="zh-CN" b="1" i="1" smtClean="0"/>
              <a:t>l</a:t>
            </a:r>
            <a:r>
              <a:rPr lang="zh-CN" altLang="en-US" smtClean="0"/>
              <a:t>的二进制编码串来表示该参数，将</a:t>
            </a:r>
            <a:r>
              <a:rPr lang="en-US" altLang="zh-CN" smtClean="0"/>
              <a:t>[m,n]</a:t>
            </a:r>
            <a:r>
              <a:rPr lang="zh-CN" altLang="en-US" smtClean="0"/>
              <a:t>等分成</a:t>
            </a:r>
            <a:r>
              <a:rPr lang="en-US" altLang="zh-CN" smtClean="0"/>
              <a:t>2</a:t>
            </a:r>
            <a:r>
              <a:rPr lang="en-US" altLang="zh-CN" i="1" baseline="30000" smtClean="0"/>
              <a:t>l</a:t>
            </a:r>
            <a:r>
              <a:rPr lang="en-US" altLang="zh-CN" smtClean="0"/>
              <a:t>-1</a:t>
            </a:r>
            <a:r>
              <a:rPr lang="zh-CN" altLang="en-US" smtClean="0"/>
              <a:t>个子部分，每个等分的长度为</a:t>
            </a:r>
            <a:r>
              <a:rPr lang="en-US" altLang="zh-CN" smtClean="0"/>
              <a:t>δ</a:t>
            </a:r>
            <a:r>
              <a:rPr lang="zh-CN" altLang="en-US" smtClean="0"/>
              <a:t>，则它能产生</a:t>
            </a:r>
            <a:r>
              <a:rPr lang="en-US" altLang="zh-CN" smtClean="0"/>
              <a:t>2</a:t>
            </a:r>
            <a:r>
              <a:rPr lang="en-US" altLang="zh-CN" i="1" baseline="30000" smtClean="0"/>
              <a:t>l</a:t>
            </a:r>
            <a:r>
              <a:rPr lang="zh-CN" altLang="en-US" smtClean="0"/>
              <a:t>种不同的编码</a:t>
            </a:r>
            <a:endParaRPr lang="zh-CN" altLang="zh-CN" smtClean="0"/>
          </a:p>
          <a:p>
            <a:r>
              <a:rPr lang="en-US" altLang="zh-CN" smtClean="0"/>
              <a:t>δ=(n-1)/(2</a:t>
            </a:r>
            <a:r>
              <a:rPr lang="en-US" altLang="zh-CN" i="1" baseline="30000" smtClean="0"/>
              <a:t>l</a:t>
            </a:r>
            <a:r>
              <a:rPr lang="en-US" altLang="zh-CN" smtClean="0"/>
              <a:t>-1)</a:t>
            </a:r>
          </a:p>
          <a:p>
            <a:r>
              <a:rPr lang="zh-CN" altLang="en-US" smtClean="0"/>
              <a:t>假设某个体的编码为</a:t>
            </a:r>
            <a:r>
              <a:rPr lang="en-US" altLang="zh-CN" smtClean="0"/>
              <a:t>X</a:t>
            </a:r>
            <a:r>
              <a:rPr lang="zh-CN" altLang="en-US" smtClean="0"/>
              <a:t>：</a:t>
            </a:r>
            <a:r>
              <a:rPr lang="en-US" altLang="zh-CN" i="1" smtClean="0"/>
              <a:t>x</a:t>
            </a:r>
            <a:r>
              <a:rPr lang="en-US" altLang="zh-CN" i="1" baseline="-25000" smtClean="0"/>
              <a:t>l</a:t>
            </a:r>
            <a:r>
              <a:rPr lang="en-US" altLang="zh-CN" i="1" smtClean="0"/>
              <a:t>x</a:t>
            </a:r>
            <a:r>
              <a:rPr lang="en-US" altLang="zh-CN" i="1" baseline="-25000" smtClean="0"/>
              <a:t>l</a:t>
            </a:r>
            <a:r>
              <a:rPr lang="en-US" altLang="zh-CN" baseline="-25000" smtClean="0"/>
              <a:t>-1</a:t>
            </a:r>
            <a:r>
              <a:rPr lang="en-US" altLang="zh-CN" smtClean="0"/>
              <a:t>…</a:t>
            </a:r>
            <a:r>
              <a:rPr lang="en-US" altLang="zh-CN" i="1" smtClean="0"/>
              <a:t>x</a:t>
            </a:r>
            <a:r>
              <a:rPr lang="en-US" altLang="zh-CN" baseline="-25000" smtClean="0"/>
              <a:t>2</a:t>
            </a:r>
            <a:r>
              <a:rPr lang="en-US" altLang="zh-CN" i="1" smtClean="0"/>
              <a:t>x</a:t>
            </a:r>
            <a:r>
              <a:rPr lang="en-US" altLang="zh-CN" baseline="-25000" smtClean="0"/>
              <a:t>1</a:t>
            </a:r>
            <a:r>
              <a:rPr lang="en-US" altLang="zh-CN" smtClean="0"/>
              <a:t>,</a:t>
            </a:r>
            <a:r>
              <a:rPr lang="zh-CN" altLang="en-US" smtClean="0"/>
              <a:t>则二进制编码对应的解码公式为</a:t>
            </a:r>
            <a:endParaRPr lang="en-US" altLang="zh-CN" smtClean="0"/>
          </a:p>
          <a:p>
            <a:endParaRPr lang="en-US" altLang="zh-CN" smtClean="0"/>
          </a:p>
          <a:p>
            <a:endParaRPr lang="zh-CN" altLang="en-US" smtClean="0"/>
          </a:p>
        </p:txBody>
      </p:sp>
      <p:sp>
        <p:nvSpPr>
          <p:cNvPr id="122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64AEDF-8823-4E0F-9B03-73183F9C399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22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8097D4-4245-4C3F-964B-A2190A021BE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smtClean="0">
              <a:latin typeface="Tahoma" panose="020B0604030504040204" pitchFamily="34" charset="0"/>
              <a:ea typeface="宋体" panose="02010600030101010101" pitchFamily="2" charset="-122"/>
            </a:endParaRPr>
          </a:p>
        </p:txBody>
      </p:sp>
      <p:sp>
        <p:nvSpPr>
          <p:cNvPr id="12294"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12295" name="Object 6"/>
          <p:cNvGraphicFramePr>
            <a:graphicFrameLocks noChangeAspect="1"/>
          </p:cNvGraphicFramePr>
          <p:nvPr/>
        </p:nvGraphicFramePr>
        <p:xfrm>
          <a:off x="1692275" y="5949950"/>
          <a:ext cx="3167063" cy="719138"/>
        </p:xfrm>
        <a:graphic>
          <a:graphicData uri="http://schemas.openxmlformats.org/presentationml/2006/ole">
            <mc:AlternateContent xmlns:mc="http://schemas.openxmlformats.org/markup-compatibility/2006">
              <mc:Choice xmlns:v="urn:schemas-microsoft-com:vml" Requires="v">
                <p:oleObj spid="_x0000_s12319" name="公式" r:id="rId6" imgW="1422400" imgH="431800" progId="Equation.3">
                  <p:embed/>
                </p:oleObj>
              </mc:Choice>
              <mc:Fallback>
                <p:oleObj name="公式" r:id="rId6" imgW="14224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5949950"/>
                        <a:ext cx="31670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二进制编码长度较大，其他：</a:t>
            </a:r>
          </a:p>
        </p:txBody>
      </p:sp>
      <p:sp>
        <p:nvSpPr>
          <p:cNvPr id="13315" name="内容占位符 2"/>
          <p:cNvSpPr>
            <a:spLocks noGrp="1"/>
          </p:cNvSpPr>
          <p:nvPr>
            <p:ph idx="1"/>
          </p:nvPr>
        </p:nvSpPr>
        <p:spPr>
          <a:xfrm>
            <a:off x="323850" y="2017713"/>
            <a:ext cx="8712200" cy="4840287"/>
          </a:xfrm>
        </p:spPr>
        <p:txBody>
          <a:bodyPr/>
          <a:lstStyle/>
          <a:p>
            <a:r>
              <a:rPr lang="zh-CN" altLang="en-US" smtClean="0"/>
              <a:t>浮点数编码：个体用某一范围内的一个浮点数表示，个体编码长度等于某问题变量的个数</a:t>
            </a:r>
            <a:endParaRPr lang="en-US" altLang="zh-CN" smtClean="0"/>
          </a:p>
          <a:p>
            <a:r>
              <a:rPr lang="zh-CN" altLang="en-US" smtClean="0"/>
              <a:t>格雷码：连续的两个整数对应的编码值之间只有一个码位是不同的，其余码位都完全相同。如十进制的</a:t>
            </a:r>
            <a:r>
              <a:rPr lang="en-US" altLang="zh-CN" smtClean="0"/>
              <a:t>7</a:t>
            </a:r>
            <a:r>
              <a:rPr lang="zh-CN" altLang="en-US" smtClean="0"/>
              <a:t>和</a:t>
            </a:r>
            <a:r>
              <a:rPr lang="en-US" altLang="zh-CN" smtClean="0"/>
              <a:t>8</a:t>
            </a:r>
            <a:r>
              <a:rPr lang="zh-CN" altLang="en-US" smtClean="0"/>
              <a:t>的格雷码是</a:t>
            </a:r>
            <a:r>
              <a:rPr lang="en-US" altLang="zh-CN" smtClean="0"/>
              <a:t>0100</a:t>
            </a:r>
            <a:r>
              <a:rPr lang="zh-CN" altLang="en-US" smtClean="0"/>
              <a:t>和</a:t>
            </a:r>
            <a:r>
              <a:rPr lang="en-US" altLang="zh-CN" smtClean="0"/>
              <a:t>1100</a:t>
            </a:r>
            <a:r>
              <a:rPr lang="zh-CN" altLang="en-US" smtClean="0"/>
              <a:t>，而二进制是</a:t>
            </a:r>
            <a:r>
              <a:rPr lang="en-US" altLang="zh-CN" smtClean="0"/>
              <a:t>0111</a:t>
            </a:r>
            <a:r>
              <a:rPr lang="zh-CN" altLang="en-US" smtClean="0"/>
              <a:t>和</a:t>
            </a:r>
            <a:r>
              <a:rPr lang="en-US" altLang="zh-CN" smtClean="0"/>
              <a:t>1000.(</a:t>
            </a:r>
            <a:r>
              <a:rPr lang="zh-CN" altLang="en-US" smtClean="0"/>
              <a:t>二进制与格雷码的转换：最高位不变其它位与次高位异或</a:t>
            </a:r>
            <a:r>
              <a:rPr lang="en-US" altLang="zh-CN" smtClean="0"/>
              <a:t>)</a:t>
            </a:r>
          </a:p>
          <a:p>
            <a:r>
              <a:rPr lang="zh-CN" altLang="en-US" smtClean="0"/>
              <a:t>符号编码法：个体编码串中的基因值取自一个无数值含义而只有代码含义的符号集。如字母表</a:t>
            </a:r>
            <a:r>
              <a:rPr lang="en-US" altLang="zh-CN" smtClean="0"/>
              <a:t>{A,B,C,…},</a:t>
            </a:r>
            <a:r>
              <a:rPr lang="zh-CN" altLang="en-US" smtClean="0"/>
              <a:t>数字序号表</a:t>
            </a:r>
            <a:r>
              <a:rPr lang="en-US" altLang="zh-CN" smtClean="0"/>
              <a:t>{1,2,3,…}</a:t>
            </a:r>
            <a:r>
              <a:rPr lang="zh-CN" altLang="en-US" smtClean="0"/>
              <a:t>或代码表</a:t>
            </a:r>
            <a:r>
              <a:rPr lang="en-US" altLang="zh-CN" smtClean="0"/>
              <a:t>{x1,x2,…}.</a:t>
            </a:r>
            <a:endParaRPr lang="zh-CN" altLang="en-US" smtClean="0"/>
          </a:p>
        </p:txBody>
      </p:sp>
      <p:sp>
        <p:nvSpPr>
          <p:cNvPr id="133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F75D07-A230-47A5-8D34-135C9A90304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331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BD6C4C-92BD-4862-AEAF-42D1DCD411F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A7EC64-9F31-4654-AFED-18851ABAD8F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4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36D35F-6967-47F1-9F53-63E5A66ED4C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smtClean="0">
              <a:latin typeface="Tahoma" panose="020B0604030504040204" pitchFamily="34" charset="0"/>
              <a:ea typeface="宋体" panose="02010600030101010101" pitchFamily="2" charset="-122"/>
            </a:endParaRPr>
          </a:p>
        </p:txBody>
      </p:sp>
      <p:sp>
        <p:nvSpPr>
          <p:cNvPr id="14340"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4341" name="Rectangle 3"/>
          <p:cNvSpPr>
            <a:spLocks noGrp="1" noChangeArrowheads="1"/>
          </p:cNvSpPr>
          <p:nvPr>
            <p:ph type="body" sz="half" idx="1"/>
          </p:nvPr>
        </p:nvSpPr>
        <p:spPr>
          <a:xfrm>
            <a:off x="250825" y="2017713"/>
            <a:ext cx="8497888" cy="2347912"/>
          </a:xfrm>
        </p:spPr>
        <p:txBody>
          <a:bodyPr/>
          <a:lstStyle/>
          <a:p>
            <a:pPr eaLnBrk="1" hangingPunct="1"/>
            <a:r>
              <a:rPr lang="en-US" altLang="zh-CN" sz="2000" b="1" smtClean="0"/>
              <a:t>2.</a:t>
            </a:r>
            <a:r>
              <a:rPr lang="zh-CN" altLang="en-US" sz="2000" b="1" smtClean="0"/>
              <a:t>适应度函数</a:t>
            </a:r>
          </a:p>
          <a:p>
            <a:pPr eaLnBrk="1" hangingPunct="1">
              <a:buFont typeface="Wingdings" panose="05000000000000000000" pitchFamily="2" charset="2"/>
              <a:buNone/>
            </a:pPr>
            <a:r>
              <a:rPr lang="zh-CN" altLang="en-US" sz="2000" smtClean="0"/>
              <a:t>           为了体现染色体的适应能力，引入了对问题中的每一个染色体都能进行度量的函数，叫</a:t>
            </a:r>
            <a:r>
              <a:rPr lang="zh-CN" altLang="en-US" sz="2000" smtClean="0">
                <a:solidFill>
                  <a:schemeClr val="folHlink"/>
                </a:solidFill>
              </a:rPr>
              <a:t>适应度函数</a:t>
            </a:r>
            <a:r>
              <a:rPr lang="zh-CN" altLang="en-US" sz="2000" smtClean="0"/>
              <a:t>。通过适应度函数来决定染色体的优、劣程度，它体现了自然进化中的优胜劣汰原则。对优化问题，适应度函数就是目标函数。</a:t>
            </a:r>
            <a:r>
              <a:rPr lang="en-US" altLang="zh-CN" sz="2000" smtClean="0"/>
              <a:t>TSP</a:t>
            </a:r>
            <a:r>
              <a:rPr lang="zh-CN" altLang="en-US" sz="2000" smtClean="0"/>
              <a:t>的目标是路径总长度为最短，路径总长度的倒数就可以为</a:t>
            </a:r>
            <a:r>
              <a:rPr lang="en-US" altLang="zh-CN" sz="2000" smtClean="0"/>
              <a:t>TSP</a:t>
            </a:r>
            <a:r>
              <a:rPr lang="zh-CN" altLang="en-US" sz="2000" smtClean="0"/>
              <a:t>的适应度函数：  </a:t>
            </a:r>
          </a:p>
        </p:txBody>
      </p:sp>
      <p:pic>
        <p:nvPicPr>
          <p:cNvPr id="14342" name="Picture 4" descr="341gongshi1"/>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2700338" y="4038600"/>
            <a:ext cx="4679950" cy="830263"/>
          </a:xfrm>
          <a:noFill/>
        </p:spPr>
      </p:pic>
      <p:sp>
        <p:nvSpPr>
          <p:cNvPr id="14343" name="Text Box 6"/>
          <p:cNvSpPr txBox="1">
            <a:spLocks noChangeArrowheads="1"/>
          </p:cNvSpPr>
          <p:nvPr/>
        </p:nvSpPr>
        <p:spPr bwMode="auto">
          <a:xfrm>
            <a:off x="574675" y="4724400"/>
            <a:ext cx="8569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适应度函数要有效反映每一个染色体与问题的最优解染色体之间的差距，一个染色体与问题的最优解染色体之间的差距小，则对应的适应度函数值之差就小，否则就大。适应度函数的取值大小与求解问题对象的意义有很大的关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FCDADD-251A-46B4-AD56-5E7D31E1DBF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703B12-ECC6-4C79-94D5-9CCB4C0D706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smtClean="0">
              <a:latin typeface="Tahoma" panose="020B0604030504040204" pitchFamily="34" charset="0"/>
              <a:ea typeface="宋体" panose="02010600030101010101" pitchFamily="2" charset="-122"/>
            </a:endParaRPr>
          </a:p>
        </p:txBody>
      </p:sp>
      <p:sp>
        <p:nvSpPr>
          <p:cNvPr id="15364"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5365" name="Rectangle 3"/>
          <p:cNvSpPr>
            <a:spLocks noGrp="1" noChangeArrowheads="1"/>
          </p:cNvSpPr>
          <p:nvPr>
            <p:ph type="body" idx="1"/>
          </p:nvPr>
        </p:nvSpPr>
        <p:spPr>
          <a:xfrm>
            <a:off x="395288" y="2089150"/>
            <a:ext cx="8548687" cy="4464050"/>
          </a:xfrm>
        </p:spPr>
        <p:txBody>
          <a:bodyPr/>
          <a:lstStyle/>
          <a:p>
            <a:pPr eaLnBrk="1" hangingPunct="1"/>
            <a:r>
              <a:rPr lang="zh-CN" altLang="en-US" smtClean="0"/>
              <a:t>遗传操作 </a:t>
            </a:r>
          </a:p>
          <a:p>
            <a:pPr eaLnBrk="1" hangingPunct="1">
              <a:buFont typeface="Wingdings" panose="05000000000000000000" pitchFamily="2" charset="2"/>
              <a:buNone/>
            </a:pPr>
            <a:r>
              <a:rPr lang="zh-CN" altLang="en-US" smtClean="0"/>
              <a:t>    简单遗传算法的遗传操作主要有三种</a:t>
            </a:r>
            <a:r>
              <a:rPr lang="en-US" altLang="zh-CN" smtClean="0"/>
              <a:t>:</a:t>
            </a:r>
            <a:r>
              <a:rPr lang="zh-CN" altLang="en-US" smtClean="0"/>
              <a:t>选择、交叉、变异。</a:t>
            </a:r>
          </a:p>
          <a:p>
            <a:pPr lvl="1" eaLnBrk="1" hangingPunct="1"/>
            <a:r>
              <a:rPr lang="zh-CN" altLang="en-US" smtClean="0"/>
              <a:t>选择操作也叫复制操作，根据个体的适应度函数值所度量的优、劣程度决定它在下一代是被淘汰还是被遗传。一般地说，选择将使适应度较大</a:t>
            </a:r>
            <a:r>
              <a:rPr lang="en-US" altLang="zh-CN" smtClean="0"/>
              <a:t>(</a:t>
            </a:r>
            <a:r>
              <a:rPr lang="zh-CN" altLang="en-US" smtClean="0"/>
              <a:t>优良</a:t>
            </a:r>
            <a:r>
              <a:rPr lang="en-US" altLang="zh-CN" smtClean="0"/>
              <a:t>)</a:t>
            </a:r>
            <a:r>
              <a:rPr lang="zh-CN" altLang="en-US" smtClean="0"/>
              <a:t>个体有较大的存在机会，而适应度较小（低劣）的个体继续存在的机会也较小。简单遗传算法采用赌轮选择机制，令</a:t>
            </a:r>
            <a:r>
              <a:rPr lang="en-US" altLang="zh-CN" smtClean="0"/>
              <a:t>Σfi</a:t>
            </a:r>
            <a:r>
              <a:rPr lang="zh-CN" altLang="en-US" smtClean="0"/>
              <a:t>表示群体的适应度值之总和，</a:t>
            </a:r>
            <a:r>
              <a:rPr lang="en-US" altLang="zh-CN" smtClean="0"/>
              <a:t>fi</a:t>
            </a:r>
            <a:r>
              <a:rPr lang="zh-CN" altLang="en-US" smtClean="0"/>
              <a:t>表示种群中第</a:t>
            </a:r>
            <a:r>
              <a:rPr lang="en-US" altLang="zh-CN" smtClean="0"/>
              <a:t>i</a:t>
            </a:r>
            <a:r>
              <a:rPr lang="zh-CN" altLang="en-US" smtClean="0"/>
              <a:t>个染色体的适应度值，它产生后代的能力正好为其适应度值所占份额</a:t>
            </a:r>
            <a:r>
              <a:rPr lang="en-US" altLang="zh-CN" smtClean="0"/>
              <a:t>fi</a:t>
            </a:r>
            <a:r>
              <a:rPr lang="zh-CN" altLang="en-US" smtClean="0"/>
              <a:t>／</a:t>
            </a:r>
            <a:r>
              <a:rPr lang="en-US" altLang="zh-CN" smtClean="0"/>
              <a:t>Σfi</a:t>
            </a:r>
            <a:r>
              <a:rPr lang="zh-CN" altLang="en-US" smtClean="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选择策略</a:t>
            </a:r>
          </a:p>
        </p:txBody>
      </p:sp>
      <p:sp>
        <p:nvSpPr>
          <p:cNvPr id="16387" name="文本占位符 2"/>
          <p:cNvSpPr>
            <a:spLocks noGrp="1"/>
          </p:cNvSpPr>
          <p:nvPr>
            <p:ph type="body" sz="half" idx="1"/>
          </p:nvPr>
        </p:nvSpPr>
        <p:spPr>
          <a:xfrm>
            <a:off x="1182688" y="2017713"/>
            <a:ext cx="5045075" cy="4114800"/>
          </a:xfrm>
        </p:spPr>
        <p:txBody>
          <a:bodyPr/>
          <a:lstStyle/>
          <a:p>
            <a:r>
              <a:rPr lang="zh-CN" altLang="en-US" sz="3600" smtClean="0"/>
              <a:t>适应度比例选择法</a:t>
            </a:r>
            <a:endParaRPr lang="en-US" altLang="zh-CN" sz="3600" smtClean="0"/>
          </a:p>
          <a:p>
            <a:r>
              <a:rPr lang="zh-CN" altLang="en-US" sz="3600" smtClean="0"/>
              <a:t>适应度排序选择法</a:t>
            </a:r>
            <a:endParaRPr lang="en-US" altLang="zh-CN" sz="3600" smtClean="0"/>
          </a:p>
          <a:p>
            <a:r>
              <a:rPr lang="zh-CN" altLang="en-US" sz="3600" smtClean="0"/>
              <a:t>局部竞争选择法</a:t>
            </a:r>
          </a:p>
        </p:txBody>
      </p:sp>
      <p:sp>
        <p:nvSpPr>
          <p:cNvPr id="1638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F47DC4-1AF5-4155-AC88-ACA17863482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63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1C7BB1-35EE-460A-B298-7ADD79894E5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9E2BDE-F5C0-43D9-9E4E-8151E213CEC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ED397A-98CE-4957-AE7E-36D768D8CA6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a:t>
            </a:fld>
            <a:endParaRPr kumimoji="0" lang="en-US" altLang="zh-CN" sz="1400" smtClean="0">
              <a:latin typeface="Tahoma" panose="020B0604030504040204" pitchFamily="34" charset="0"/>
              <a:ea typeface="宋体" panose="02010600030101010101" pitchFamily="2" charset="-122"/>
            </a:endParaRPr>
          </a:p>
        </p:txBody>
      </p:sp>
      <p:sp>
        <p:nvSpPr>
          <p:cNvPr id="36868"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endParaRPr lang="zh-CN" altLang="en-US" sz="32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6869" name="Rectangle 3"/>
          <p:cNvSpPr>
            <a:spLocks noGrp="1" noChangeArrowheads="1"/>
          </p:cNvSpPr>
          <p:nvPr>
            <p:ph type="body" idx="1"/>
          </p:nvPr>
        </p:nvSpPr>
        <p:spPr>
          <a:xfrm>
            <a:off x="395288" y="2492375"/>
            <a:ext cx="8277225" cy="3097213"/>
          </a:xfrm>
        </p:spPr>
        <p:txBody>
          <a:bodyPr/>
          <a:lstStyle/>
          <a:p>
            <a:pPr eaLnBrk="1" hangingPunct="1"/>
            <a:r>
              <a:rPr lang="en-US" altLang="zh-CN" sz="2400" smtClean="0">
                <a:latin typeface="华文新魏" panose="02010800040101010101" pitchFamily="2" charset="-122"/>
              </a:rPr>
              <a:t>1957</a:t>
            </a:r>
            <a:r>
              <a:rPr lang="zh-CN" altLang="en-US" sz="2400" smtClean="0">
                <a:latin typeface="华文新魏" panose="02010800040101010101" pitchFamily="2" charset="-122"/>
              </a:rPr>
              <a:t>年</a:t>
            </a:r>
            <a:r>
              <a:rPr lang="en-US" altLang="zh-CN" sz="2400" smtClean="0">
                <a:latin typeface="华文新魏" panose="02010800040101010101" pitchFamily="2" charset="-122"/>
              </a:rPr>
              <a:t>Frank Rosenblatt</a:t>
            </a:r>
            <a:r>
              <a:rPr lang="zh-CN" altLang="en-US" sz="2400" smtClean="0">
                <a:latin typeface="华文新魏" panose="02010800040101010101" pitchFamily="2" charset="-122"/>
              </a:rPr>
              <a:t>定义了一个神经网络结构，称为感知器</a:t>
            </a:r>
            <a:r>
              <a:rPr lang="en-US" altLang="zh-CN" sz="2400" smtClean="0">
                <a:latin typeface="华文新魏" panose="02010800040101010101" pitchFamily="2" charset="-122"/>
              </a:rPr>
              <a:t>(Perceptron) </a:t>
            </a:r>
            <a:r>
              <a:rPr lang="zh-CN" altLang="en-US" sz="2400" smtClean="0">
                <a:latin typeface="华文新魏" panose="02010800040101010101" pitchFamily="2" charset="-122"/>
              </a:rPr>
              <a:t>。 </a:t>
            </a:r>
          </a:p>
          <a:p>
            <a:pPr lvl="1" eaLnBrk="1" hangingPunct="1">
              <a:buFont typeface="Wingdings" panose="05000000000000000000" pitchFamily="2" charset="2"/>
              <a:buNone/>
            </a:pPr>
            <a:r>
              <a:rPr lang="zh-CN" altLang="en-US" smtClean="0">
                <a:latin typeface="华文新魏" panose="02010800040101010101" pitchFamily="2" charset="-122"/>
              </a:rPr>
              <a:t>	</a:t>
            </a:r>
            <a:r>
              <a:rPr lang="zh-CN" altLang="en-US" b="1" smtClean="0">
                <a:latin typeface="华文新魏" panose="02010800040101010101" pitchFamily="2" charset="-122"/>
              </a:rPr>
              <a:t>意义：</a:t>
            </a:r>
            <a:r>
              <a:rPr lang="zh-CN" altLang="en-US" smtClean="0">
                <a:latin typeface="华文新魏" panose="02010800040101010101" pitchFamily="2" charset="-122"/>
              </a:rPr>
              <a:t>第一次把神经网络研究从纯理论的探讨推向工程实现，在</a:t>
            </a:r>
            <a:r>
              <a:rPr lang="en-US" altLang="zh-CN" smtClean="0">
                <a:latin typeface="华文新魏" panose="02010800040101010101" pitchFamily="2" charset="-122"/>
              </a:rPr>
              <a:t>IBM704</a:t>
            </a:r>
            <a:r>
              <a:rPr lang="zh-CN" altLang="en-US" smtClean="0">
                <a:latin typeface="华文新魏" panose="02010800040101010101" pitchFamily="2" charset="-122"/>
              </a:rPr>
              <a:t>计算机上进行了模拟，证明了该模型有能力通过调整权的学习达到正确分类的结果。掀起了神经网络研究高潮。</a:t>
            </a:r>
          </a:p>
        </p:txBody>
      </p:sp>
      <p:sp>
        <p:nvSpPr>
          <p:cNvPr id="36870" name="Rectangle 4"/>
          <p:cNvSpPr>
            <a:spLocks noChangeArrowheads="1"/>
          </p:cNvSpPr>
          <p:nvPr/>
        </p:nvSpPr>
        <p:spPr bwMode="auto">
          <a:xfrm>
            <a:off x="827088" y="1843088"/>
            <a:ext cx="251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a:solidFill>
                  <a:schemeClr val="hlink"/>
                </a:solidFill>
                <a:latin typeface="Tahoma" panose="020B0604030504040204" pitchFamily="34" charset="0"/>
                <a:ea typeface="宋体" panose="02010600030101010101" pitchFamily="2" charset="-122"/>
              </a:rPr>
              <a:t>（</a:t>
            </a:r>
            <a:r>
              <a:rPr lang="en-US" altLang="zh-CN">
                <a:solidFill>
                  <a:schemeClr val="hlink"/>
                </a:solidFill>
                <a:latin typeface="Tahoma" panose="020B0604030504040204" pitchFamily="34" charset="0"/>
                <a:ea typeface="宋体" panose="02010600030101010101" pitchFamily="2" charset="-122"/>
              </a:rPr>
              <a:t>2</a:t>
            </a:r>
            <a:r>
              <a:rPr lang="zh-CN" altLang="en-US">
                <a:solidFill>
                  <a:schemeClr val="hlink"/>
                </a:solidFill>
                <a:latin typeface="Tahoma" panose="020B0604030504040204" pitchFamily="34" charset="0"/>
                <a:ea typeface="宋体" panose="02010600030101010101" pitchFamily="2" charset="-122"/>
              </a:rPr>
              <a:t>）</a:t>
            </a:r>
            <a:r>
              <a:rPr lang="zh-CN" altLang="en-US">
                <a:solidFill>
                  <a:schemeClr val="hlink"/>
                </a:solidFill>
                <a:latin typeface="Tahoma" panose="020B0604030504040204" pitchFamily="34" charset="0"/>
              </a:rPr>
              <a:t>高潮时期</a:t>
            </a:r>
          </a:p>
        </p:txBody>
      </p:sp>
      <p:pic>
        <p:nvPicPr>
          <p:cNvPr id="36871"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5013176"/>
            <a:ext cx="36385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5842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64F15A-961F-4EF7-AB15-F1F92FADB18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74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19F3FF-2884-4C26-8435-ED2CAF071CE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smtClean="0">
              <a:latin typeface="Tahoma" panose="020B0604030504040204" pitchFamily="34" charset="0"/>
              <a:ea typeface="宋体" panose="02010600030101010101" pitchFamily="2" charset="-122"/>
            </a:endParaRPr>
          </a:p>
        </p:txBody>
      </p:sp>
      <p:sp>
        <p:nvSpPr>
          <p:cNvPr id="17412" name="Rectangle 1029"/>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7413" name="Rectangle 1027"/>
          <p:cNvSpPr>
            <a:spLocks noGrp="1" noChangeArrowheads="1"/>
          </p:cNvSpPr>
          <p:nvPr>
            <p:ph type="body" sz="half" idx="1"/>
          </p:nvPr>
        </p:nvSpPr>
        <p:spPr>
          <a:xfrm>
            <a:off x="395288" y="2017713"/>
            <a:ext cx="8569325" cy="979487"/>
          </a:xfrm>
        </p:spPr>
        <p:txBody>
          <a:bodyPr/>
          <a:lstStyle/>
          <a:p>
            <a:pPr lvl="1" eaLnBrk="1" hangingPunct="1">
              <a:lnSpc>
                <a:spcPct val="90000"/>
              </a:lnSpc>
            </a:pPr>
            <a:r>
              <a:rPr lang="zh-CN" altLang="en-US" smtClean="0"/>
              <a:t>交叉操作的简单方式是将被选择出的两个个体</a:t>
            </a:r>
            <a:r>
              <a:rPr lang="en-US" altLang="zh-CN" smtClean="0"/>
              <a:t>P1</a:t>
            </a:r>
            <a:r>
              <a:rPr lang="zh-CN" altLang="en-US" smtClean="0"/>
              <a:t>和</a:t>
            </a:r>
            <a:r>
              <a:rPr lang="en-US" altLang="zh-CN" smtClean="0"/>
              <a:t>P2</a:t>
            </a:r>
            <a:r>
              <a:rPr lang="zh-CN" altLang="en-US" smtClean="0"/>
              <a:t>作为父母个体，将两者的部分码值进行交换。假设有如下八位长的二个体：</a:t>
            </a:r>
            <a:br>
              <a:rPr lang="zh-CN" altLang="en-US" smtClean="0"/>
            </a:br>
            <a:endParaRPr lang="zh-CN" altLang="en-US" smtClean="0"/>
          </a:p>
        </p:txBody>
      </p:sp>
      <p:pic>
        <p:nvPicPr>
          <p:cNvPr id="17414" name="Picture 1028" descr="3411"/>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1763713" y="3141663"/>
            <a:ext cx="5113337" cy="1295400"/>
          </a:xfrm>
          <a:noFill/>
        </p:spPr>
      </p:pic>
      <p:sp>
        <p:nvSpPr>
          <p:cNvPr id="17415" name="Rectangle 1031"/>
          <p:cNvSpPr>
            <a:spLocks noChangeArrowheads="1"/>
          </p:cNvSpPr>
          <p:nvPr/>
        </p:nvSpPr>
        <p:spPr bwMode="auto">
          <a:xfrm>
            <a:off x="755650" y="4581525"/>
            <a:ext cx="79930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rPr>
              <a:t>产生一个在</a:t>
            </a:r>
            <a:r>
              <a:rPr lang="en-US" altLang="zh-CN" sz="2400">
                <a:latin typeface="华文新魏" panose="02010800040101010101" pitchFamily="2" charset="-122"/>
              </a:rPr>
              <a:t>1</a:t>
            </a:r>
            <a:r>
              <a:rPr lang="zh-CN" altLang="en-US" sz="2400">
                <a:latin typeface="华文新魏" panose="02010800040101010101" pitchFamily="2" charset="-122"/>
              </a:rPr>
              <a:t>到</a:t>
            </a:r>
            <a:r>
              <a:rPr lang="en-US" altLang="zh-CN" sz="2400">
                <a:latin typeface="华文新魏" panose="02010800040101010101" pitchFamily="2" charset="-122"/>
              </a:rPr>
              <a:t>7</a:t>
            </a:r>
            <a:r>
              <a:rPr lang="zh-CN" altLang="en-US" sz="2400">
                <a:latin typeface="华文新魏" panose="02010800040101010101" pitchFamily="2" charset="-122"/>
              </a:rPr>
              <a:t>之间的随机数</a:t>
            </a:r>
            <a:r>
              <a:rPr lang="en-US" altLang="zh-CN" sz="2400">
                <a:latin typeface="华文新魏" panose="02010800040101010101" pitchFamily="2" charset="-122"/>
              </a:rPr>
              <a:t>c</a:t>
            </a:r>
            <a:r>
              <a:rPr lang="zh-CN" altLang="en-US" sz="2400">
                <a:latin typeface="华文新魏" panose="02010800040101010101" pitchFamily="2" charset="-122"/>
              </a:rPr>
              <a:t>，假如现在产生的是</a:t>
            </a:r>
            <a:r>
              <a:rPr lang="en-US" altLang="zh-CN" sz="2400">
                <a:latin typeface="华文新魏" panose="02010800040101010101" pitchFamily="2" charset="-122"/>
              </a:rPr>
              <a:t>3</a:t>
            </a:r>
            <a:r>
              <a:rPr lang="zh-CN" altLang="en-US" sz="2400">
                <a:latin typeface="华文新魏" panose="02010800040101010101" pitchFamily="2" charset="-122"/>
              </a:rPr>
              <a:t>，将</a:t>
            </a:r>
            <a:r>
              <a:rPr lang="en-US" altLang="zh-CN" sz="2400">
                <a:latin typeface="华文新魏" panose="02010800040101010101" pitchFamily="2" charset="-122"/>
              </a:rPr>
              <a:t>P1</a:t>
            </a:r>
            <a:r>
              <a:rPr lang="zh-CN" altLang="en-US" sz="2400">
                <a:latin typeface="华文新魏" panose="02010800040101010101" pitchFamily="2" charset="-122"/>
              </a:rPr>
              <a:t>和</a:t>
            </a:r>
            <a:r>
              <a:rPr lang="en-US" altLang="zh-CN" sz="2400">
                <a:latin typeface="华文新魏" panose="02010800040101010101" pitchFamily="2" charset="-122"/>
              </a:rPr>
              <a:t>P2</a:t>
            </a:r>
            <a:r>
              <a:rPr lang="zh-CN" altLang="en-US" sz="2400">
                <a:latin typeface="华文新魏" panose="02010800040101010101" pitchFamily="2" charset="-122"/>
              </a:rPr>
              <a:t>的低三位交换：</a:t>
            </a:r>
            <a:r>
              <a:rPr lang="en-US" altLang="zh-CN" sz="2400">
                <a:latin typeface="华文新魏" panose="02010800040101010101" pitchFamily="2" charset="-122"/>
              </a:rPr>
              <a:t>P1</a:t>
            </a:r>
            <a:r>
              <a:rPr lang="zh-CN" altLang="en-US" sz="2400">
                <a:latin typeface="华文新魏" panose="02010800040101010101" pitchFamily="2" charset="-122"/>
              </a:rPr>
              <a:t>的高五位与</a:t>
            </a:r>
            <a:r>
              <a:rPr lang="en-US" altLang="zh-CN" sz="2400">
                <a:latin typeface="华文新魏" panose="02010800040101010101" pitchFamily="2" charset="-122"/>
              </a:rPr>
              <a:t>P2</a:t>
            </a:r>
            <a:r>
              <a:rPr lang="zh-CN" altLang="en-US" sz="2400">
                <a:latin typeface="华文新魏" panose="02010800040101010101" pitchFamily="2" charset="-122"/>
              </a:rPr>
              <a:t>的低三位组成数串</a:t>
            </a:r>
            <a:r>
              <a:rPr lang="en-US" altLang="zh-CN" sz="2400">
                <a:latin typeface="华文新魏" panose="02010800040101010101" pitchFamily="2" charset="-122"/>
              </a:rPr>
              <a:t>10001001</a:t>
            </a:r>
            <a:r>
              <a:rPr lang="zh-CN" altLang="en-US" sz="2400">
                <a:latin typeface="华文新魏" panose="02010800040101010101" pitchFamily="2" charset="-122"/>
              </a:rPr>
              <a:t>，这就是</a:t>
            </a:r>
            <a:r>
              <a:rPr lang="en-US" altLang="zh-CN" sz="2400">
                <a:latin typeface="华文新魏" panose="02010800040101010101" pitchFamily="2" charset="-122"/>
              </a:rPr>
              <a:t>P1</a:t>
            </a:r>
            <a:r>
              <a:rPr lang="zh-CN" altLang="en-US" sz="2400">
                <a:latin typeface="华文新魏" panose="02010800040101010101" pitchFamily="2" charset="-122"/>
              </a:rPr>
              <a:t>和</a:t>
            </a:r>
            <a:r>
              <a:rPr lang="en-US" altLang="zh-CN" sz="2400">
                <a:latin typeface="华文新魏" panose="02010800040101010101" pitchFamily="2" charset="-122"/>
              </a:rPr>
              <a:t>P2</a:t>
            </a:r>
            <a:r>
              <a:rPr lang="zh-CN" altLang="en-US" sz="2400">
                <a:latin typeface="华文新魏" panose="02010800040101010101" pitchFamily="2" charset="-122"/>
              </a:rPr>
              <a:t>的一个后代</a:t>
            </a:r>
            <a:r>
              <a:rPr lang="en-US" altLang="zh-CN" sz="2400">
                <a:latin typeface="华文新魏" panose="02010800040101010101" pitchFamily="2" charset="-122"/>
              </a:rPr>
              <a:t>Q1</a:t>
            </a:r>
            <a:r>
              <a:rPr lang="zh-CN" altLang="en-US" sz="2400">
                <a:latin typeface="华文新魏" panose="02010800040101010101" pitchFamily="2" charset="-122"/>
              </a:rPr>
              <a:t>个体；</a:t>
            </a:r>
            <a:r>
              <a:rPr lang="en-US" altLang="zh-CN" sz="2400">
                <a:latin typeface="华文新魏" panose="02010800040101010101" pitchFamily="2" charset="-122"/>
              </a:rPr>
              <a:t>P2</a:t>
            </a:r>
            <a:r>
              <a:rPr lang="zh-CN" altLang="en-US" sz="2400">
                <a:latin typeface="华文新魏" panose="02010800040101010101" pitchFamily="2" charset="-122"/>
              </a:rPr>
              <a:t>的高五位与</a:t>
            </a:r>
            <a:r>
              <a:rPr lang="en-US" altLang="zh-CN" sz="2400">
                <a:latin typeface="华文新魏" panose="02010800040101010101" pitchFamily="2" charset="-122"/>
              </a:rPr>
              <a:t>P1</a:t>
            </a:r>
            <a:r>
              <a:rPr lang="zh-CN" altLang="en-US" sz="2400">
                <a:latin typeface="华文新魏" panose="02010800040101010101" pitchFamily="2" charset="-122"/>
              </a:rPr>
              <a:t>的低三位组成数串</a:t>
            </a:r>
            <a:r>
              <a:rPr lang="en-US" altLang="zh-CN" sz="2400">
                <a:latin typeface="华文新魏" panose="02010800040101010101" pitchFamily="2" charset="-122"/>
              </a:rPr>
              <a:t>11011110</a:t>
            </a:r>
            <a:r>
              <a:rPr lang="zh-CN" altLang="en-US" sz="2400">
                <a:latin typeface="华文新魏" panose="02010800040101010101" pitchFamily="2" charset="-122"/>
              </a:rPr>
              <a:t>，这就是</a:t>
            </a:r>
            <a:r>
              <a:rPr lang="en-US" altLang="zh-CN" sz="2400">
                <a:latin typeface="华文新魏" panose="02010800040101010101" pitchFamily="2" charset="-122"/>
              </a:rPr>
              <a:t>P1</a:t>
            </a:r>
            <a:r>
              <a:rPr lang="zh-CN" altLang="en-US" sz="2400">
                <a:latin typeface="华文新魏" panose="02010800040101010101" pitchFamily="2" charset="-122"/>
              </a:rPr>
              <a:t>和</a:t>
            </a:r>
            <a:r>
              <a:rPr lang="en-US" altLang="zh-CN" sz="2400">
                <a:latin typeface="华文新魏" panose="02010800040101010101" pitchFamily="2" charset="-122"/>
              </a:rPr>
              <a:t>P2</a:t>
            </a:r>
            <a:r>
              <a:rPr lang="zh-CN" altLang="en-US" sz="2400">
                <a:latin typeface="华文新魏" panose="02010800040101010101" pitchFamily="2" charset="-122"/>
              </a:rPr>
              <a:t>的一个后代</a:t>
            </a:r>
            <a:r>
              <a:rPr lang="en-US" altLang="zh-CN" sz="2400">
                <a:latin typeface="华文新魏" panose="02010800040101010101" pitchFamily="2" charset="-122"/>
              </a:rPr>
              <a:t>Q2</a:t>
            </a:r>
            <a:r>
              <a:rPr lang="zh-CN" altLang="en-US" sz="2400">
                <a:latin typeface="华文新魏" panose="02010800040101010101" pitchFamily="2" charset="-122"/>
              </a:rPr>
              <a:t>个体。其交换过程如下图所示：</a:t>
            </a:r>
            <a:r>
              <a:rPr lang="zh-CN" altLang="en-US" sz="2400">
                <a:latin typeface="Tahoma" panose="020B0604030504040204" pitchFamily="34" charset="0"/>
                <a:ea typeface="宋体" panose="02010600030101010101" pitchFamily="2" charset="-12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B8B211-BD71-41A4-AE97-08CD3B199ED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84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8CD0031-8FD8-4CA6-BB05-A26FE429F90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smtClean="0">
              <a:latin typeface="Tahoma" panose="020B0604030504040204" pitchFamily="34" charset="0"/>
              <a:ea typeface="宋体" panose="02010600030101010101" pitchFamily="2" charset="-122"/>
            </a:endParaRPr>
          </a:p>
        </p:txBody>
      </p:sp>
      <p:sp>
        <p:nvSpPr>
          <p:cNvPr id="18436"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pic>
        <p:nvPicPr>
          <p:cNvPr id="18437" name="Picture 4" descr="3412"/>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1371600" y="1828800"/>
            <a:ext cx="5688013" cy="1512888"/>
          </a:xfrm>
          <a:noFill/>
        </p:spPr>
      </p:pic>
      <p:sp>
        <p:nvSpPr>
          <p:cNvPr id="18438" name="Text Box 6"/>
          <p:cNvSpPr txBox="1">
            <a:spLocks noChangeArrowheads="1"/>
          </p:cNvSpPr>
          <p:nvPr/>
        </p:nvSpPr>
        <p:spPr bwMode="auto">
          <a:xfrm>
            <a:off x="792163" y="3644900"/>
            <a:ext cx="83518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变异操作的简单方式是改变数码串的某个位置上的数码。我们先以最简单的二进制编码表示方式来说明，二进制编码表示的每一个位置的数码只有</a:t>
            </a:r>
            <a:r>
              <a:rPr lang="en-US" altLang="zh-CN" sz="2400">
                <a:latin typeface="华文新魏" panose="02010800040101010101" pitchFamily="2" charset="-122"/>
              </a:rPr>
              <a:t>0</a:t>
            </a:r>
            <a:r>
              <a:rPr lang="zh-CN" altLang="en-US" sz="2400">
                <a:latin typeface="华文新魏" panose="02010800040101010101" pitchFamily="2" charset="-122"/>
              </a:rPr>
              <a:t>与</a:t>
            </a:r>
            <a:r>
              <a:rPr lang="en-US" altLang="zh-CN" sz="2400">
                <a:latin typeface="华文新魏" panose="02010800040101010101" pitchFamily="2" charset="-122"/>
              </a:rPr>
              <a:t>1</a:t>
            </a:r>
            <a:r>
              <a:rPr lang="zh-CN" altLang="en-US" sz="2400">
                <a:latin typeface="华文新魏" panose="02010800040101010101" pitchFamily="2" charset="-122"/>
              </a:rPr>
              <a:t>这两个可能，比如有如下二进制编码表示：</a:t>
            </a:r>
            <a:r>
              <a:rPr lang="zh-CN" altLang="en-US" sz="2400">
                <a:latin typeface="Tahoma" panose="020B0604030504040204" pitchFamily="34" charset="0"/>
                <a:ea typeface="宋体" panose="02010600030101010101" pitchFamily="2" charset="-122"/>
              </a:rPr>
              <a:t> </a:t>
            </a:r>
          </a:p>
        </p:txBody>
      </p:sp>
      <p:pic>
        <p:nvPicPr>
          <p:cNvPr id="18439" name="Picture 7" descr="3413"/>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2195513" y="5445125"/>
            <a:ext cx="4386262" cy="750888"/>
          </a:xfrm>
          <a:noFill/>
        </p:spPr>
      </p:pic>
      <p:sp>
        <p:nvSpPr>
          <p:cNvPr id="18440" name="Rectangle 9"/>
          <p:cNvSpPr>
            <a:spLocks noChangeArrowheads="1"/>
          </p:cNvSpPr>
          <p:nvPr/>
        </p:nvSpPr>
        <p:spPr bwMode="auto">
          <a:xfrm>
            <a:off x="2987675" y="2852738"/>
            <a:ext cx="792163" cy="4333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8441" name="Rectangle 10"/>
          <p:cNvSpPr>
            <a:spLocks noChangeArrowheads="1"/>
          </p:cNvSpPr>
          <p:nvPr/>
        </p:nvSpPr>
        <p:spPr bwMode="auto">
          <a:xfrm>
            <a:off x="6156325" y="2852738"/>
            <a:ext cx="792163" cy="433387"/>
          </a:xfrm>
          <a:prstGeom prst="rect">
            <a:avLst/>
          </a:prstGeom>
          <a:noFill/>
          <a:ln w="28575">
            <a:solidFill>
              <a:srgbClr val="18CC5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8442" name="Rectangle 11"/>
          <p:cNvSpPr>
            <a:spLocks noChangeArrowheads="1"/>
          </p:cNvSpPr>
          <p:nvPr/>
        </p:nvSpPr>
        <p:spPr bwMode="auto">
          <a:xfrm>
            <a:off x="3011488" y="1916113"/>
            <a:ext cx="792162" cy="433387"/>
          </a:xfrm>
          <a:prstGeom prst="rect">
            <a:avLst/>
          </a:prstGeom>
          <a:noFill/>
          <a:ln w="28575">
            <a:solidFill>
              <a:srgbClr val="18CC5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8443" name="Rectangle 12"/>
          <p:cNvSpPr>
            <a:spLocks noChangeArrowheads="1"/>
          </p:cNvSpPr>
          <p:nvPr/>
        </p:nvSpPr>
        <p:spPr bwMode="auto">
          <a:xfrm>
            <a:off x="6156325" y="1916113"/>
            <a:ext cx="792163" cy="36036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D67031-64B9-4EB0-B51B-58DFABB3504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94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8169541-E6CB-4A1B-949B-A057EA3B668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smtClean="0">
              <a:latin typeface="Tahoma" panose="020B0604030504040204" pitchFamily="34" charset="0"/>
              <a:ea typeface="宋体" panose="02010600030101010101" pitchFamily="2" charset="-122"/>
            </a:endParaRPr>
          </a:p>
        </p:txBody>
      </p:sp>
      <p:sp>
        <p:nvSpPr>
          <p:cNvPr id="19460" name="Rectangle 5"/>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基本机理</a:t>
            </a:r>
          </a:p>
        </p:txBody>
      </p:sp>
      <p:sp>
        <p:nvSpPr>
          <p:cNvPr id="19461" name="Rectangle 3"/>
          <p:cNvSpPr>
            <a:spLocks noGrp="1" noChangeArrowheads="1"/>
          </p:cNvSpPr>
          <p:nvPr>
            <p:ph type="body" sz="half" idx="1"/>
          </p:nvPr>
        </p:nvSpPr>
        <p:spPr>
          <a:xfrm>
            <a:off x="468313" y="2017713"/>
            <a:ext cx="8351837" cy="1195387"/>
          </a:xfrm>
        </p:spPr>
        <p:txBody>
          <a:bodyPr/>
          <a:lstStyle/>
          <a:p>
            <a:pPr eaLnBrk="1" hangingPunct="1">
              <a:buFont typeface="Wingdings" panose="05000000000000000000" pitchFamily="2" charset="2"/>
              <a:buNone/>
            </a:pPr>
            <a:r>
              <a:rPr lang="en-US" altLang="zh-CN" sz="2000" smtClean="0"/>
              <a:t>    </a:t>
            </a:r>
            <a:r>
              <a:rPr lang="zh-CN" altLang="en-US" sz="2000" smtClean="0"/>
              <a:t>其码长为</a:t>
            </a:r>
            <a:r>
              <a:rPr lang="en-US" altLang="zh-CN" sz="2000" smtClean="0"/>
              <a:t>8</a:t>
            </a:r>
            <a:r>
              <a:rPr lang="zh-CN" altLang="en-US" sz="2000" smtClean="0"/>
              <a:t>，随机产生一个</a:t>
            </a:r>
            <a:r>
              <a:rPr lang="en-US" altLang="zh-CN" sz="2000" smtClean="0"/>
              <a:t>1</a:t>
            </a:r>
            <a:r>
              <a:rPr lang="zh-CN" altLang="en-US" sz="2000" smtClean="0"/>
              <a:t>至</a:t>
            </a:r>
            <a:r>
              <a:rPr lang="en-US" altLang="zh-CN" sz="2000" smtClean="0"/>
              <a:t>8</a:t>
            </a:r>
            <a:r>
              <a:rPr lang="zh-CN" altLang="en-US" sz="2000" smtClean="0"/>
              <a:t>之间的数</a:t>
            </a:r>
            <a:r>
              <a:rPr lang="en-US" altLang="zh-CN" sz="2000" smtClean="0"/>
              <a:t>k</a:t>
            </a:r>
            <a:r>
              <a:rPr lang="zh-CN" altLang="en-US" sz="2000" smtClean="0"/>
              <a:t>，假如现在</a:t>
            </a:r>
            <a:r>
              <a:rPr lang="en-US" altLang="zh-CN" sz="2000" smtClean="0"/>
              <a:t>k=5</a:t>
            </a:r>
            <a:r>
              <a:rPr lang="zh-CN" altLang="en-US" sz="2000" smtClean="0"/>
              <a:t>，对从右往左的第</a:t>
            </a:r>
            <a:r>
              <a:rPr lang="en-US" altLang="zh-CN" sz="2000" smtClean="0"/>
              <a:t>5</a:t>
            </a:r>
            <a:r>
              <a:rPr lang="zh-CN" altLang="en-US" sz="2000" smtClean="0"/>
              <a:t>位进行变异操作，将原来的</a:t>
            </a:r>
            <a:r>
              <a:rPr lang="en-US" altLang="zh-CN" sz="2000" smtClean="0"/>
              <a:t>0</a:t>
            </a:r>
            <a:r>
              <a:rPr lang="zh-CN" altLang="en-US" sz="2000" smtClean="0"/>
              <a:t>变为</a:t>
            </a:r>
            <a:r>
              <a:rPr lang="en-US" altLang="zh-CN" sz="2000" smtClean="0"/>
              <a:t>1</a:t>
            </a:r>
            <a:r>
              <a:rPr lang="zh-CN" altLang="en-US" sz="2000" smtClean="0"/>
              <a:t>，得到如下数码串：</a:t>
            </a:r>
            <a:br>
              <a:rPr lang="zh-CN" altLang="en-US" sz="2000" smtClean="0"/>
            </a:br>
            <a:endParaRPr lang="zh-CN" altLang="en-US" sz="2000" smtClean="0"/>
          </a:p>
        </p:txBody>
      </p:sp>
      <p:pic>
        <p:nvPicPr>
          <p:cNvPr id="19462" name="Picture 4" descr="3414"/>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2339975" y="3284538"/>
            <a:ext cx="3240088" cy="661987"/>
          </a:xfrm>
          <a:noFill/>
        </p:spPr>
      </p:pic>
      <p:sp>
        <p:nvSpPr>
          <p:cNvPr id="19463" name="Text Box 7"/>
          <p:cNvSpPr txBox="1">
            <a:spLocks noChangeArrowheads="1"/>
          </p:cNvSpPr>
          <p:nvPr/>
        </p:nvSpPr>
        <p:spPr bwMode="auto">
          <a:xfrm>
            <a:off x="395288" y="4005263"/>
            <a:ext cx="84248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华文新魏" panose="02010800040101010101" pitchFamily="2" charset="-122"/>
              </a:rPr>
              <a:t>      </a:t>
            </a:r>
            <a:r>
              <a:rPr lang="zh-CN" altLang="en-US" sz="2000">
                <a:latin typeface="华文新魏" panose="02010800040101010101" pitchFamily="2" charset="-122"/>
              </a:rPr>
              <a:t>二进制编码表示时的简单变异操作是将</a:t>
            </a:r>
            <a:r>
              <a:rPr lang="en-US" altLang="zh-CN" sz="2000">
                <a:latin typeface="华文新魏" panose="02010800040101010101" pitchFamily="2" charset="-122"/>
              </a:rPr>
              <a:t>0</a:t>
            </a:r>
            <a:r>
              <a:rPr lang="zh-CN" altLang="en-US" sz="2000">
                <a:latin typeface="华文新魏" panose="02010800040101010101" pitchFamily="2" charset="-122"/>
              </a:rPr>
              <a:t>与</a:t>
            </a:r>
            <a:r>
              <a:rPr lang="en-US" altLang="zh-CN" sz="2000">
                <a:latin typeface="华文新魏" panose="02010800040101010101" pitchFamily="2" charset="-122"/>
              </a:rPr>
              <a:t>1</a:t>
            </a:r>
            <a:r>
              <a:rPr lang="zh-CN" altLang="en-US" sz="2000">
                <a:latin typeface="华文新魏" panose="02010800040101010101" pitchFamily="2" charset="-122"/>
              </a:rPr>
              <a:t>互换：</a:t>
            </a:r>
            <a:r>
              <a:rPr lang="en-US" altLang="zh-CN" sz="2000">
                <a:latin typeface="华文新魏" panose="02010800040101010101" pitchFamily="2" charset="-122"/>
              </a:rPr>
              <a:t>0</a:t>
            </a:r>
            <a:r>
              <a:rPr lang="zh-CN" altLang="en-US" sz="2000">
                <a:latin typeface="华文新魏" panose="02010800040101010101" pitchFamily="2" charset="-122"/>
              </a:rPr>
              <a:t>变异为</a:t>
            </a:r>
            <a:r>
              <a:rPr lang="en-US" altLang="zh-CN" sz="2000">
                <a:latin typeface="华文新魏" panose="02010800040101010101" pitchFamily="2" charset="-122"/>
              </a:rPr>
              <a:t>1</a:t>
            </a:r>
            <a:r>
              <a:rPr lang="zh-CN" altLang="en-US" sz="2000">
                <a:latin typeface="华文新魏" panose="02010800040101010101" pitchFamily="2" charset="-122"/>
              </a:rPr>
              <a:t>，</a:t>
            </a:r>
            <a:r>
              <a:rPr lang="en-US" altLang="zh-CN" sz="2000">
                <a:latin typeface="华文新魏" panose="02010800040101010101" pitchFamily="2" charset="-122"/>
              </a:rPr>
              <a:t>1</a:t>
            </a:r>
            <a:r>
              <a:rPr lang="zh-CN" altLang="en-US" sz="2000">
                <a:latin typeface="华文新魏" panose="02010800040101010101" pitchFamily="2" charset="-122"/>
              </a:rPr>
              <a:t>变异为</a:t>
            </a:r>
            <a:r>
              <a:rPr lang="en-US" altLang="zh-CN" sz="2000">
                <a:latin typeface="华文新魏" panose="02010800040101010101" pitchFamily="2" charset="-122"/>
              </a:rPr>
              <a:t>0</a:t>
            </a:r>
            <a:r>
              <a:rPr lang="zh-CN" altLang="en-US" sz="2000">
                <a:latin typeface="华文新魏" panose="02010800040101010101" pitchFamily="2" charset="-122"/>
              </a:rPr>
              <a:t>。</a:t>
            </a:r>
            <a:br>
              <a:rPr lang="zh-CN" altLang="en-US" sz="2000">
                <a:latin typeface="华文新魏" panose="02010800040101010101" pitchFamily="2" charset="-122"/>
              </a:rPr>
            </a:br>
            <a:r>
              <a:rPr lang="zh-CN" altLang="en-US" sz="2000">
                <a:latin typeface="华文新魏" panose="02010800040101010101" pitchFamily="2" charset="-122"/>
              </a:rPr>
              <a:t>　　现在对</a:t>
            </a:r>
            <a:r>
              <a:rPr lang="en-US" altLang="zh-CN" sz="2000">
                <a:latin typeface="华文新魏" panose="02010800040101010101" pitchFamily="2" charset="-122"/>
              </a:rPr>
              <a:t>TSP</a:t>
            </a:r>
            <a:r>
              <a:rPr lang="zh-CN" altLang="en-US" sz="2000">
                <a:latin typeface="华文新魏" panose="02010800040101010101" pitchFamily="2" charset="-122"/>
              </a:rPr>
              <a:t>的变异操作作简单介绍，随机产生一个</a:t>
            </a:r>
            <a:r>
              <a:rPr lang="en-US" altLang="zh-CN" sz="2000">
                <a:latin typeface="华文新魏" panose="02010800040101010101" pitchFamily="2" charset="-122"/>
              </a:rPr>
              <a:t>1</a:t>
            </a:r>
            <a:r>
              <a:rPr lang="zh-CN" altLang="en-US" sz="2000">
                <a:latin typeface="华文新魏" panose="02010800040101010101" pitchFamily="2" charset="-122"/>
              </a:rPr>
              <a:t>至</a:t>
            </a:r>
            <a:r>
              <a:rPr lang="en-US" altLang="zh-CN" sz="2000">
                <a:latin typeface="华文新魏" panose="02010800040101010101" pitchFamily="2" charset="-122"/>
              </a:rPr>
              <a:t>n</a:t>
            </a:r>
            <a:r>
              <a:rPr lang="zh-CN" altLang="en-US" sz="2000">
                <a:latin typeface="华文新魏" panose="02010800040101010101" pitchFamily="2" charset="-122"/>
              </a:rPr>
              <a:t>之间的数</a:t>
            </a:r>
            <a:r>
              <a:rPr lang="en-US" altLang="zh-CN" sz="2000">
                <a:latin typeface="华文新魏" panose="02010800040101010101" pitchFamily="2" charset="-122"/>
              </a:rPr>
              <a:t>k</a:t>
            </a:r>
            <a:r>
              <a:rPr lang="zh-CN" altLang="en-US" sz="2000">
                <a:latin typeface="华文新魏" panose="02010800040101010101" pitchFamily="2" charset="-122"/>
              </a:rPr>
              <a:t>，决定对回路中的第</a:t>
            </a:r>
            <a:r>
              <a:rPr lang="en-US" altLang="zh-CN" sz="2000">
                <a:latin typeface="华文新魏" panose="02010800040101010101" pitchFamily="2" charset="-122"/>
              </a:rPr>
              <a:t>k</a:t>
            </a:r>
            <a:r>
              <a:rPr lang="zh-CN" altLang="en-US" sz="2000">
                <a:latin typeface="华文新魏" panose="02010800040101010101" pitchFamily="2" charset="-122"/>
              </a:rPr>
              <a:t>个城市的代码</a:t>
            </a:r>
            <a:r>
              <a:rPr lang="en-US" altLang="zh-CN" sz="2000">
                <a:latin typeface="华文新魏" panose="02010800040101010101" pitchFamily="2" charset="-122"/>
              </a:rPr>
              <a:t>wk</a:t>
            </a:r>
            <a:r>
              <a:rPr lang="zh-CN" altLang="en-US" sz="2000">
                <a:latin typeface="华文新魏" panose="02010800040101010101" pitchFamily="2" charset="-122"/>
              </a:rPr>
              <a:t>作变异操作，又产生一个</a:t>
            </a:r>
            <a:r>
              <a:rPr lang="en-US" altLang="zh-CN" sz="2000">
                <a:latin typeface="华文新魏" panose="02010800040101010101" pitchFamily="2" charset="-122"/>
              </a:rPr>
              <a:t>1</a:t>
            </a:r>
            <a:r>
              <a:rPr lang="zh-CN" altLang="en-US" sz="2000">
                <a:latin typeface="华文新魏" panose="02010800040101010101" pitchFamily="2" charset="-122"/>
              </a:rPr>
              <a:t>至</a:t>
            </a:r>
            <a:r>
              <a:rPr lang="en-US" altLang="zh-CN" sz="2000">
                <a:latin typeface="华文新魏" panose="02010800040101010101" pitchFamily="2" charset="-122"/>
              </a:rPr>
              <a:t>n</a:t>
            </a:r>
            <a:r>
              <a:rPr lang="zh-CN" altLang="en-US" sz="2000">
                <a:latin typeface="华文新魏" panose="02010800040101010101" pitchFamily="2" charset="-122"/>
              </a:rPr>
              <a:t>之间的数</a:t>
            </a:r>
            <a:r>
              <a:rPr lang="en-US" altLang="zh-CN" sz="2000">
                <a:latin typeface="华文新魏" panose="02010800040101010101" pitchFamily="2" charset="-122"/>
              </a:rPr>
              <a:t>w</a:t>
            </a:r>
            <a:r>
              <a:rPr lang="zh-CN" altLang="en-US" sz="2000">
                <a:latin typeface="华文新魏" panose="02010800040101010101" pitchFamily="2" charset="-122"/>
              </a:rPr>
              <a:t>，替代</a:t>
            </a:r>
            <a:r>
              <a:rPr lang="en-US" altLang="zh-CN" sz="2000">
                <a:latin typeface="华文新魏" panose="02010800040101010101" pitchFamily="2" charset="-122"/>
              </a:rPr>
              <a:t>wk</a:t>
            </a:r>
            <a:r>
              <a:rPr lang="zh-CN" altLang="en-US" sz="2000">
                <a:latin typeface="华文新魏" panose="02010800040101010101" pitchFamily="2" charset="-122"/>
              </a:rPr>
              <a:t>，并将</a:t>
            </a:r>
            <a:r>
              <a:rPr lang="en-US" altLang="zh-CN" sz="2000">
                <a:latin typeface="华文新魏" panose="02010800040101010101" pitchFamily="2" charset="-122"/>
              </a:rPr>
              <a:t>wk</a:t>
            </a:r>
            <a:r>
              <a:rPr lang="zh-CN" altLang="en-US" sz="2000">
                <a:latin typeface="华文新魏" panose="02010800040101010101" pitchFamily="2" charset="-122"/>
              </a:rPr>
              <a:t>加到尾部，得到： </a:t>
            </a:r>
            <a:r>
              <a:rPr lang="en-US" altLang="zh-CN" sz="2000">
                <a:latin typeface="华文新魏" panose="02010800040101010101" pitchFamily="2" charset="-122"/>
              </a:rPr>
              <a:t>w1 w2 </a:t>
            </a:r>
            <a:r>
              <a:rPr lang="en-US" altLang="zh-CN" sz="2000"/>
              <a:t>……</a:t>
            </a:r>
            <a:r>
              <a:rPr lang="en-US" altLang="zh-CN" sz="2000">
                <a:latin typeface="华文新魏" panose="02010800040101010101" pitchFamily="2" charset="-122"/>
              </a:rPr>
              <a:t> wk-1 w wk+1 </a:t>
            </a:r>
            <a:r>
              <a:rPr lang="en-US" altLang="zh-CN" sz="2000"/>
              <a:t>……</a:t>
            </a:r>
            <a:r>
              <a:rPr lang="en-US" altLang="zh-CN" sz="2000">
                <a:latin typeface="华文新魏" panose="02010800040101010101" pitchFamily="2" charset="-122"/>
              </a:rPr>
              <a:t> wn wk</a:t>
            </a:r>
          </a:p>
          <a:p>
            <a:pPr eaLnBrk="1" hangingPunct="1">
              <a:spcBef>
                <a:spcPct val="50000"/>
              </a:spcBef>
              <a:buClrTx/>
              <a:buSzTx/>
              <a:buFont typeface="Wingdings" panose="05000000000000000000" pitchFamily="2" charset="2"/>
              <a:buNone/>
            </a:pPr>
            <a:r>
              <a:rPr lang="zh-CN" altLang="en-US" sz="2000">
                <a:latin typeface="华文新魏" panose="02010800040101010101" pitchFamily="2" charset="-122"/>
              </a:rPr>
              <a:t>　　你发现这个串有</a:t>
            </a:r>
            <a:r>
              <a:rPr lang="en-US" altLang="zh-CN" sz="2000">
                <a:latin typeface="华文新魏" panose="02010800040101010101" pitchFamily="2" charset="-122"/>
              </a:rPr>
              <a:t>n+1</a:t>
            </a:r>
            <a:r>
              <a:rPr lang="zh-CN" altLang="en-US" sz="2000">
                <a:latin typeface="华文新魏" panose="02010800040101010101" pitchFamily="2" charset="-122"/>
              </a:rPr>
              <a:t>个数码，注意数</a:t>
            </a:r>
            <a:r>
              <a:rPr lang="en-US" altLang="zh-CN" sz="2000">
                <a:latin typeface="华文新魏" panose="02010800040101010101" pitchFamily="2" charset="-122"/>
              </a:rPr>
              <a:t>w</a:t>
            </a:r>
            <a:r>
              <a:rPr lang="zh-CN" altLang="en-US" sz="2000">
                <a:latin typeface="华文新魏" panose="02010800040101010101" pitchFamily="2" charset="-122"/>
              </a:rPr>
              <a:t>其实在此串中出现重复了，必须删除与数</a:t>
            </a:r>
            <a:r>
              <a:rPr lang="en-US" altLang="zh-CN" sz="2000">
                <a:latin typeface="华文新魏" panose="02010800040101010101" pitchFamily="2" charset="-122"/>
              </a:rPr>
              <a:t>w</a:t>
            </a:r>
            <a:r>
              <a:rPr lang="zh-CN" altLang="en-US" sz="2000">
                <a:latin typeface="华文新魏" panose="02010800040101010101" pitchFamily="2" charset="-122"/>
              </a:rPr>
              <a:t>相重复的，得到合法的染色体。</a:t>
            </a:r>
          </a:p>
        </p:txBody>
      </p:sp>
      <p:sp>
        <p:nvSpPr>
          <p:cNvPr id="19464" name="Rectangle 8"/>
          <p:cNvSpPr>
            <a:spLocks noChangeArrowheads="1"/>
          </p:cNvSpPr>
          <p:nvPr/>
        </p:nvSpPr>
        <p:spPr bwMode="auto">
          <a:xfrm>
            <a:off x="3635375" y="3429000"/>
            <a:ext cx="215900" cy="4318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D778B1-F78D-421A-BD1B-931DA3E886B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703F11-CE37-452A-9AC3-005BE85BA82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smtClean="0">
              <a:latin typeface="Tahoma" panose="020B0604030504040204" pitchFamily="34" charset="0"/>
              <a:ea typeface="宋体" panose="02010600030101010101" pitchFamily="2" charset="-122"/>
            </a:endParaRPr>
          </a:p>
        </p:txBody>
      </p:sp>
      <p:sp>
        <p:nvSpPr>
          <p:cNvPr id="20484"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生物进化与遗传算法之间的对应关系</a:t>
            </a:r>
            <a:r>
              <a:rPr lang="zh-CN" altLang="en-US" sz="4000" smtClean="0"/>
              <a:t> </a:t>
            </a:r>
          </a:p>
        </p:txBody>
      </p:sp>
      <p:graphicFrame>
        <p:nvGraphicFramePr>
          <p:cNvPr id="214161" name="Group 145"/>
          <p:cNvGraphicFramePr>
            <a:graphicFrameLocks noGrp="1"/>
          </p:cNvGraphicFramePr>
          <p:nvPr>
            <p:ph idx="1"/>
          </p:nvPr>
        </p:nvGraphicFramePr>
        <p:xfrm>
          <a:off x="684213" y="1989138"/>
          <a:ext cx="8459787" cy="4383082"/>
        </p:xfrm>
        <a:graphic>
          <a:graphicData uri="http://schemas.openxmlformats.org/drawingml/2006/table">
            <a:tbl>
              <a:tblPr/>
              <a:tblGrid>
                <a:gridCol w="2808287">
                  <a:extLst>
                    <a:ext uri="{9D8B030D-6E8A-4147-A177-3AD203B41FA5}">
                      <a16:colId xmlns:a16="http://schemas.microsoft.com/office/drawing/2014/main" xmlns="" val="20000"/>
                    </a:ext>
                  </a:extLst>
                </a:gridCol>
                <a:gridCol w="5651500">
                  <a:extLst>
                    <a:ext uri="{9D8B030D-6E8A-4147-A177-3AD203B41FA5}">
                      <a16:colId xmlns:a16="http://schemas.microsoft.com/office/drawing/2014/main" xmlns="" val="20001"/>
                    </a:ext>
                  </a:extLst>
                </a:gridCol>
              </a:tblGrid>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生物进化中的概念</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遗传算法中的作用</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环境</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适应函数</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适应性</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适应值函数</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适者生存</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适应函数值最大的解被保留的概率最大</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个体</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问题的一个解</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染色体</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解的编码</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基因</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编码的元素</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群体</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被选定的一组解</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种群</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根据适应函数选择一组解</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交配</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以一定的方式由双亲产生后代的过程</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84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变异</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编码的某些分量发生变化的过程</a:t>
                      </a:r>
                    </a:p>
                  </a:txBody>
                  <a:tcPr marL="90000" marR="90000" marT="46807" marB="468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1FE537-1651-46B8-B0B6-1781200BE42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5888EF2-0018-4115-81DD-933E0A21C39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smtClean="0">
              <a:latin typeface="Tahoma" panose="020B0604030504040204" pitchFamily="34" charset="0"/>
              <a:ea typeface="宋体" panose="02010600030101010101" pitchFamily="2" charset="-122"/>
            </a:endParaRPr>
          </a:p>
        </p:txBody>
      </p:sp>
      <p:sp>
        <p:nvSpPr>
          <p:cNvPr id="21508"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求解步骤</a:t>
            </a:r>
          </a:p>
        </p:txBody>
      </p:sp>
      <p:sp>
        <p:nvSpPr>
          <p:cNvPr id="21509" name="Text Box 6"/>
          <p:cNvSpPr txBox="1">
            <a:spLocks noChangeArrowheads="1"/>
          </p:cNvSpPr>
          <p:nvPr/>
        </p:nvSpPr>
        <p:spPr bwMode="auto">
          <a:xfrm>
            <a:off x="827088" y="1989138"/>
            <a:ext cx="8101012"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Tx/>
              <a:buFont typeface="Wingdings" panose="05000000000000000000" pitchFamily="2" charset="2"/>
              <a:buChar char="§"/>
            </a:pPr>
            <a:r>
              <a:rPr lang="en-US" altLang="zh-CN" sz="2400">
                <a:latin typeface="华文新魏" panose="02010800040101010101" pitchFamily="2" charset="-122"/>
              </a:rPr>
              <a:t>  </a:t>
            </a:r>
            <a:r>
              <a:rPr lang="zh-CN" altLang="en-US" sz="2400">
                <a:latin typeface="华文新魏" panose="02010800040101010101" pitchFamily="2" charset="-122"/>
              </a:rPr>
              <a:t>遗传算法类似于自然进化，通过作用于染色体上的基因寻找好的染色体来求解问题。</a:t>
            </a:r>
          </a:p>
          <a:p>
            <a:pPr eaLnBrk="1" hangingPunct="1">
              <a:spcBef>
                <a:spcPct val="50000"/>
              </a:spcBef>
              <a:buClr>
                <a:schemeClr val="tx2"/>
              </a:buClr>
              <a:buSzTx/>
              <a:buFont typeface="Wingdings" panose="05000000000000000000" pitchFamily="2" charset="2"/>
              <a:buChar char="§"/>
            </a:pPr>
            <a:r>
              <a:rPr lang="zh-CN" altLang="en-US" sz="2400">
                <a:latin typeface="华文新魏" panose="02010800040101010101" pitchFamily="2" charset="-122"/>
              </a:rPr>
              <a:t>与自然界相似，遗传算法对求解问题的本身一无所知，它所需要的仅是对算法所产生的每个染色体进行评价，并基于适应值来选择染色体，使适应性好的染色体有更多的繁殖机会。</a:t>
            </a:r>
          </a:p>
          <a:p>
            <a:pPr eaLnBrk="1" hangingPunct="1">
              <a:spcBef>
                <a:spcPct val="50000"/>
              </a:spcBef>
              <a:buClr>
                <a:schemeClr val="tx2"/>
              </a:buClr>
              <a:buSzTx/>
              <a:buFont typeface="Wingdings" panose="05000000000000000000" pitchFamily="2" charset="2"/>
              <a:buChar char="§"/>
            </a:pPr>
            <a:r>
              <a:rPr lang="zh-CN" altLang="en-US" sz="2400">
                <a:latin typeface="华文新魏" panose="02010800040101010101" pitchFamily="2" charset="-122"/>
              </a:rPr>
              <a:t>在遗传算法中，通过随机方式产生若干个所求解问题的数字编码，即染色体，形成初始群体；通过适应度函数给每个个体一个数值评价，淘汰低适应度的个体，选择高适应度的个体参加遗传操作，经过遗传操作后的个体集合形成下一代新的种群。对这个新种群进行下一轮进化。</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4E84694-2B22-4715-8A07-EB15FA219A7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82F791-E7AC-4038-A05C-4EA6837E78B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smtClean="0">
              <a:latin typeface="Tahoma" panose="020B0604030504040204" pitchFamily="34" charset="0"/>
              <a:ea typeface="宋体" panose="02010600030101010101" pitchFamily="2" charset="-122"/>
            </a:endParaRPr>
          </a:p>
        </p:txBody>
      </p:sp>
      <p:sp>
        <p:nvSpPr>
          <p:cNvPr id="22532" name="Rectangle 1026"/>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4800" smtClean="0">
                <a:ea typeface="华文新魏" panose="02010800040101010101" pitchFamily="2" charset="-122"/>
                <a:sym typeface="Symbol" panose="05050102010706020507" pitchFamily="18" charset="2"/>
              </a:rPr>
              <a:t>求解步骤</a:t>
            </a:r>
          </a:p>
        </p:txBody>
      </p:sp>
      <p:grpSp>
        <p:nvGrpSpPr>
          <p:cNvPr id="22533" name="Group 5"/>
          <p:cNvGrpSpPr>
            <a:grpSpLocks/>
          </p:cNvGrpSpPr>
          <p:nvPr/>
        </p:nvGrpSpPr>
        <p:grpSpPr bwMode="auto">
          <a:xfrm>
            <a:off x="2339975" y="1844675"/>
            <a:ext cx="4440238" cy="4752975"/>
            <a:chOff x="1" y="0"/>
            <a:chExt cx="19997" cy="19994"/>
          </a:xfrm>
        </p:grpSpPr>
        <p:grpSp>
          <p:nvGrpSpPr>
            <p:cNvPr id="22534" name="Group 6"/>
            <p:cNvGrpSpPr>
              <a:grpSpLocks/>
            </p:cNvGrpSpPr>
            <p:nvPr/>
          </p:nvGrpSpPr>
          <p:grpSpPr bwMode="auto">
            <a:xfrm>
              <a:off x="1" y="0"/>
              <a:ext cx="19997" cy="19994"/>
              <a:chOff x="1" y="0"/>
              <a:chExt cx="19997" cy="19994"/>
            </a:xfrm>
          </p:grpSpPr>
          <p:grpSp>
            <p:nvGrpSpPr>
              <p:cNvPr id="22536" name="Group 7"/>
              <p:cNvGrpSpPr>
                <a:grpSpLocks/>
              </p:cNvGrpSpPr>
              <p:nvPr/>
            </p:nvGrpSpPr>
            <p:grpSpPr bwMode="auto">
              <a:xfrm>
                <a:off x="1" y="0"/>
                <a:ext cx="19997" cy="19994"/>
                <a:chOff x="1" y="0"/>
                <a:chExt cx="19997" cy="19994"/>
              </a:xfrm>
            </p:grpSpPr>
            <p:sp>
              <p:nvSpPr>
                <p:cNvPr id="22539" name="Rectangle 8"/>
                <p:cNvSpPr>
                  <a:spLocks noChangeArrowheads="1"/>
                </p:cNvSpPr>
                <p:nvPr/>
              </p:nvSpPr>
              <p:spPr bwMode="auto">
                <a:xfrm>
                  <a:off x="3333" y="0"/>
                  <a:ext cx="6669" cy="9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实际问题</a:t>
                  </a:r>
                </a:p>
              </p:txBody>
            </p:sp>
            <p:sp>
              <p:nvSpPr>
                <p:cNvPr id="22540" name="Rectangle 9"/>
                <p:cNvSpPr>
                  <a:spLocks noChangeArrowheads="1"/>
                </p:cNvSpPr>
                <p:nvPr/>
              </p:nvSpPr>
              <p:spPr bwMode="auto">
                <a:xfrm>
                  <a:off x="2500" y="1953"/>
                  <a:ext cx="8335" cy="19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目标（函数）映射</a:t>
                  </a:r>
                </a:p>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为适应值（函数）</a:t>
                  </a:r>
                </a:p>
              </p:txBody>
            </p:sp>
            <p:sp>
              <p:nvSpPr>
                <p:cNvPr id="22541" name="Rectangle 10"/>
                <p:cNvSpPr>
                  <a:spLocks noChangeArrowheads="1"/>
                </p:cNvSpPr>
                <p:nvPr/>
              </p:nvSpPr>
              <p:spPr bwMode="auto">
                <a:xfrm>
                  <a:off x="2500" y="4875"/>
                  <a:ext cx="8335" cy="19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初始种群</a:t>
                  </a:r>
                </a:p>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(编码成位串形式)</a:t>
                  </a:r>
                </a:p>
                <a:p>
                  <a:pPr algn="ctr" eaLnBrk="1" hangingPunct="1">
                    <a:spcBef>
                      <a:spcPct val="50000"/>
                    </a:spcBef>
                    <a:buClrTx/>
                    <a:buSzTx/>
                    <a:buFont typeface="Wingdings" panose="05000000000000000000" pitchFamily="2" charset="2"/>
                    <a:buNone/>
                  </a:pPr>
                  <a:endParaRPr lang="zh-CN" altLang="en-US" sz="1000">
                    <a:ea typeface="宋体" panose="02010600030101010101" pitchFamily="2" charset="-122"/>
                  </a:endParaRPr>
                </a:p>
              </p:txBody>
            </p:sp>
            <p:sp>
              <p:nvSpPr>
                <p:cNvPr id="22542" name="Rectangle 11"/>
                <p:cNvSpPr>
                  <a:spLocks noChangeArrowheads="1"/>
                </p:cNvSpPr>
                <p:nvPr/>
              </p:nvSpPr>
              <p:spPr bwMode="auto">
                <a:xfrm>
                  <a:off x="2500" y="7806"/>
                  <a:ext cx="8335" cy="19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计算个体（染色体）</a:t>
                  </a:r>
                </a:p>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适应值</a:t>
                  </a:r>
                </a:p>
              </p:txBody>
            </p:sp>
            <p:grpSp>
              <p:nvGrpSpPr>
                <p:cNvPr id="22543" name="Group 12"/>
                <p:cNvGrpSpPr>
                  <a:grpSpLocks/>
                </p:cNvGrpSpPr>
                <p:nvPr/>
              </p:nvGrpSpPr>
              <p:grpSpPr bwMode="auto">
                <a:xfrm>
                  <a:off x="4166" y="10728"/>
                  <a:ext cx="5003" cy="1953"/>
                  <a:chOff x="0" y="0"/>
                  <a:chExt cx="20000" cy="19999"/>
                </a:xfrm>
              </p:grpSpPr>
              <p:sp>
                <p:nvSpPr>
                  <p:cNvPr id="22562" name="Line 13"/>
                  <p:cNvSpPr>
                    <a:spLocks noChangeShapeType="1"/>
                  </p:cNvSpPr>
                  <p:nvPr/>
                </p:nvSpPr>
                <p:spPr bwMode="auto">
                  <a:xfrm flipH="1">
                    <a:off x="0" y="0"/>
                    <a:ext cx="10010" cy="10015"/>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3" name="Line 14"/>
                  <p:cNvSpPr>
                    <a:spLocks noChangeShapeType="1"/>
                  </p:cNvSpPr>
                  <p:nvPr/>
                </p:nvSpPr>
                <p:spPr bwMode="auto">
                  <a:xfrm>
                    <a:off x="0" y="9984"/>
                    <a:ext cx="10010" cy="10015"/>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4" name="Line 15"/>
                  <p:cNvSpPr>
                    <a:spLocks noChangeShapeType="1"/>
                  </p:cNvSpPr>
                  <p:nvPr/>
                </p:nvSpPr>
                <p:spPr bwMode="auto">
                  <a:xfrm flipV="1">
                    <a:off x="9990" y="9984"/>
                    <a:ext cx="10010" cy="10015"/>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5" name="Line 16"/>
                  <p:cNvSpPr>
                    <a:spLocks noChangeShapeType="1"/>
                  </p:cNvSpPr>
                  <p:nvPr/>
                </p:nvSpPr>
                <p:spPr bwMode="auto">
                  <a:xfrm flipH="1" flipV="1">
                    <a:off x="9990" y="0"/>
                    <a:ext cx="10010" cy="10015"/>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6" name="Rectangle 17"/>
                  <p:cNvSpPr>
                    <a:spLocks noChangeArrowheads="1"/>
                  </p:cNvSpPr>
                  <p:nvPr/>
                </p:nvSpPr>
                <p:spPr bwMode="auto">
                  <a:xfrm>
                    <a:off x="3330" y="4987"/>
                    <a:ext cx="16670" cy="1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1000">
                        <a:ea typeface="宋体" panose="02010600030101010101" pitchFamily="2" charset="-122"/>
                      </a:rPr>
                      <a:t>满意否？</a:t>
                    </a:r>
                  </a:p>
                </p:txBody>
              </p:sp>
            </p:grpSp>
            <p:sp>
              <p:nvSpPr>
                <p:cNvPr id="22544" name="Line 18"/>
                <p:cNvSpPr>
                  <a:spLocks noChangeShapeType="1"/>
                </p:cNvSpPr>
                <p:nvPr/>
              </p:nvSpPr>
              <p:spPr bwMode="auto">
                <a:xfrm>
                  <a:off x="6665" y="9753"/>
                  <a:ext cx="5" cy="978"/>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Rectangle 19"/>
                <p:cNvSpPr>
                  <a:spLocks noChangeArrowheads="1"/>
                </p:cNvSpPr>
                <p:nvPr/>
              </p:nvSpPr>
              <p:spPr bwMode="auto">
                <a:xfrm>
                  <a:off x="4166" y="13650"/>
                  <a:ext cx="5003" cy="9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选  择</a:t>
                  </a:r>
                </a:p>
              </p:txBody>
            </p:sp>
            <p:sp>
              <p:nvSpPr>
                <p:cNvPr id="22546" name="Rectangle 20"/>
                <p:cNvSpPr>
                  <a:spLocks noChangeArrowheads="1"/>
                </p:cNvSpPr>
                <p:nvPr/>
              </p:nvSpPr>
              <p:spPr bwMode="auto">
                <a:xfrm>
                  <a:off x="4166" y="15115"/>
                  <a:ext cx="5003" cy="9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交  叉</a:t>
                  </a:r>
                </a:p>
              </p:txBody>
            </p:sp>
            <p:sp>
              <p:nvSpPr>
                <p:cNvPr id="22547" name="Rectangle 21"/>
                <p:cNvSpPr>
                  <a:spLocks noChangeArrowheads="1"/>
                </p:cNvSpPr>
                <p:nvPr/>
              </p:nvSpPr>
              <p:spPr bwMode="auto">
                <a:xfrm>
                  <a:off x="4166" y="16575"/>
                  <a:ext cx="5003" cy="9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变  异</a:t>
                  </a:r>
                </a:p>
              </p:txBody>
            </p:sp>
            <p:sp>
              <p:nvSpPr>
                <p:cNvPr id="22548" name="Rectangle 22"/>
                <p:cNvSpPr>
                  <a:spLocks noChangeArrowheads="1"/>
                </p:cNvSpPr>
                <p:nvPr/>
              </p:nvSpPr>
              <p:spPr bwMode="auto">
                <a:xfrm>
                  <a:off x="2500" y="13166"/>
                  <a:ext cx="8335" cy="4878"/>
                </a:xfrm>
                <a:prstGeom prst="rect">
                  <a:avLst/>
                </a:prstGeom>
                <a:noFill/>
                <a:ln w="635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22549" name="Rectangle 23"/>
                <p:cNvSpPr>
                  <a:spLocks noChangeArrowheads="1"/>
                </p:cNvSpPr>
                <p:nvPr/>
              </p:nvSpPr>
              <p:spPr bwMode="auto">
                <a:xfrm>
                  <a:off x="2500" y="19016"/>
                  <a:ext cx="8335" cy="9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产生新一代种群</a:t>
                  </a:r>
                </a:p>
              </p:txBody>
            </p:sp>
            <p:sp>
              <p:nvSpPr>
                <p:cNvPr id="22550" name="Rectangle 24"/>
                <p:cNvSpPr>
                  <a:spLocks noChangeArrowheads="1"/>
                </p:cNvSpPr>
                <p:nvPr/>
              </p:nvSpPr>
              <p:spPr bwMode="auto">
                <a:xfrm>
                  <a:off x="14163" y="10728"/>
                  <a:ext cx="5835" cy="195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输出满足</a:t>
                  </a:r>
                </a:p>
                <a:p>
                  <a:pPr algn="ctr" eaLnBrk="1" hangingPunct="1">
                    <a:spcBef>
                      <a:spcPct val="50000"/>
                    </a:spcBef>
                    <a:buClrTx/>
                    <a:buSzTx/>
                    <a:buFont typeface="Wingdings" panose="05000000000000000000" pitchFamily="2" charset="2"/>
                    <a:buNone/>
                  </a:pPr>
                  <a:r>
                    <a:rPr lang="zh-CN" altLang="en-US" sz="1000">
                      <a:ea typeface="宋体" panose="02010600030101010101" pitchFamily="2" charset="-122"/>
                    </a:rPr>
                    <a:t>问题的种群</a:t>
                  </a:r>
                </a:p>
              </p:txBody>
            </p:sp>
            <p:sp>
              <p:nvSpPr>
                <p:cNvPr id="22551" name="Line 25"/>
                <p:cNvSpPr>
                  <a:spLocks noChangeShapeType="1"/>
                </p:cNvSpPr>
                <p:nvPr/>
              </p:nvSpPr>
              <p:spPr bwMode="auto">
                <a:xfrm>
                  <a:off x="9164" y="11703"/>
                  <a:ext cx="5003" cy="3"/>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2" name="Line 26"/>
                <p:cNvSpPr>
                  <a:spLocks noChangeShapeType="1"/>
                </p:cNvSpPr>
                <p:nvPr/>
              </p:nvSpPr>
              <p:spPr bwMode="auto">
                <a:xfrm>
                  <a:off x="6665" y="12678"/>
                  <a:ext cx="5" cy="978"/>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3" name="Line 27"/>
                <p:cNvSpPr>
                  <a:spLocks noChangeShapeType="1"/>
                </p:cNvSpPr>
                <p:nvPr/>
              </p:nvSpPr>
              <p:spPr bwMode="auto">
                <a:xfrm>
                  <a:off x="6665" y="14625"/>
                  <a:ext cx="5" cy="491"/>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4" name="Line 28"/>
                <p:cNvSpPr>
                  <a:spLocks noChangeShapeType="1"/>
                </p:cNvSpPr>
                <p:nvPr/>
              </p:nvSpPr>
              <p:spPr bwMode="auto">
                <a:xfrm>
                  <a:off x="6665" y="16088"/>
                  <a:ext cx="5" cy="490"/>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5" name="Line 29"/>
                <p:cNvSpPr>
                  <a:spLocks noChangeShapeType="1"/>
                </p:cNvSpPr>
                <p:nvPr/>
              </p:nvSpPr>
              <p:spPr bwMode="auto">
                <a:xfrm>
                  <a:off x="6665" y="17553"/>
                  <a:ext cx="5" cy="1466"/>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6" name="Line 30"/>
                <p:cNvSpPr>
                  <a:spLocks noChangeShapeType="1"/>
                </p:cNvSpPr>
                <p:nvPr/>
              </p:nvSpPr>
              <p:spPr bwMode="auto">
                <a:xfrm flipH="1">
                  <a:off x="1" y="19503"/>
                  <a:ext cx="2504" cy="3"/>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7" name="Line 31"/>
                <p:cNvSpPr>
                  <a:spLocks noChangeShapeType="1"/>
                </p:cNvSpPr>
                <p:nvPr/>
              </p:nvSpPr>
              <p:spPr bwMode="auto">
                <a:xfrm flipV="1">
                  <a:off x="1" y="8778"/>
                  <a:ext cx="5" cy="10728"/>
                </a:xfrm>
                <a:prstGeom prst="line">
                  <a:avLst/>
                </a:prstGeom>
                <a:noFill/>
                <a:ln w="31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8" name="Line 32"/>
                <p:cNvSpPr>
                  <a:spLocks noChangeShapeType="1"/>
                </p:cNvSpPr>
                <p:nvPr/>
              </p:nvSpPr>
              <p:spPr bwMode="auto">
                <a:xfrm>
                  <a:off x="219" y="8900"/>
                  <a:ext cx="2504" cy="3"/>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59" name="Line 33"/>
                <p:cNvSpPr>
                  <a:spLocks noChangeShapeType="1"/>
                </p:cNvSpPr>
                <p:nvPr/>
              </p:nvSpPr>
              <p:spPr bwMode="auto">
                <a:xfrm>
                  <a:off x="6665" y="6828"/>
                  <a:ext cx="5" cy="978"/>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60" name="Line 34"/>
                <p:cNvSpPr>
                  <a:spLocks noChangeShapeType="1"/>
                </p:cNvSpPr>
                <p:nvPr/>
              </p:nvSpPr>
              <p:spPr bwMode="auto">
                <a:xfrm>
                  <a:off x="6665" y="3903"/>
                  <a:ext cx="5" cy="978"/>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561" name="Line 35"/>
                <p:cNvSpPr>
                  <a:spLocks noChangeShapeType="1"/>
                </p:cNvSpPr>
                <p:nvPr/>
              </p:nvSpPr>
              <p:spPr bwMode="auto">
                <a:xfrm>
                  <a:off x="6665" y="978"/>
                  <a:ext cx="5" cy="978"/>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537" name="Rectangle 36"/>
              <p:cNvSpPr>
                <a:spLocks noChangeArrowheads="1"/>
              </p:cNvSpPr>
              <p:nvPr/>
            </p:nvSpPr>
            <p:spPr bwMode="auto">
              <a:xfrm>
                <a:off x="9997" y="10725"/>
                <a:ext cx="3337" cy="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000">
                    <a:ea typeface="宋体" panose="02010600030101010101" pitchFamily="2" charset="-122"/>
                  </a:rPr>
                  <a:t>Y</a:t>
                </a:r>
              </a:p>
            </p:txBody>
          </p:sp>
          <p:sp>
            <p:nvSpPr>
              <p:cNvPr id="22538" name="Rectangle 37"/>
              <p:cNvSpPr>
                <a:spLocks noChangeArrowheads="1"/>
              </p:cNvSpPr>
              <p:nvPr/>
            </p:nvSpPr>
            <p:spPr bwMode="auto">
              <a:xfrm>
                <a:off x="4999" y="12191"/>
                <a:ext cx="1671" cy="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en-US" altLang="zh-CN" sz="1000">
                    <a:ea typeface="宋体" panose="02010600030101010101" pitchFamily="2" charset="-122"/>
                  </a:rPr>
                  <a:t>N</a:t>
                </a:r>
              </a:p>
            </p:txBody>
          </p:sp>
        </p:grpSp>
        <p:sp>
          <p:nvSpPr>
            <p:cNvPr id="22535" name="Rectangle 38"/>
            <p:cNvSpPr>
              <a:spLocks noChangeArrowheads="1"/>
            </p:cNvSpPr>
            <p:nvPr/>
          </p:nvSpPr>
          <p:spPr bwMode="auto">
            <a:xfrm>
              <a:off x="10853" y="14135"/>
              <a:ext cx="1671" cy="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lIns="12700" tIns="12700" rIns="12700" bIns="12700"/>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1000">
                  <a:ea typeface="宋体" panose="02010600030101010101" pitchFamily="2" charset="-122"/>
                </a:rPr>
                <a:t>遗传算子</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844824"/>
            <a:ext cx="8643937" cy="4876800"/>
          </a:xfrm>
        </p:spPr>
        <p:txBody>
          <a:bodyPr>
            <a:noAutofit/>
          </a:bodyPr>
          <a:lstStyle/>
          <a:p>
            <a:pPr marL="621792" lvl="1" eaLnBrk="1" fontAlgn="auto" hangingPunct="1">
              <a:spcBef>
                <a:spcPts val="324"/>
              </a:spcBef>
              <a:spcAft>
                <a:spcPts val="0"/>
              </a:spcAft>
              <a:buFont typeface="Verdana"/>
              <a:buChar char="◦"/>
              <a:defRPr/>
            </a:pPr>
            <a:r>
              <a:rPr lang="zh-CN" altLang="en-US" dirty="0" smtClean="0"/>
              <a:t>例：求下述二元函数的最大值</a:t>
            </a:r>
            <a:endParaRPr lang="en-US" altLang="zh-CN" dirty="0" smtClean="0"/>
          </a:p>
          <a:p>
            <a:pPr marL="621792" lvl="1" eaLnBrk="1" fontAlgn="auto" hangingPunct="1">
              <a:spcBef>
                <a:spcPts val="324"/>
              </a:spcBef>
              <a:spcAft>
                <a:spcPts val="0"/>
              </a:spcAft>
              <a:buFont typeface="Verdana"/>
              <a:buChar char="◦"/>
              <a:defRPr/>
            </a:pPr>
            <a:endParaRPr lang="en-US" altLang="zh-CN" dirty="0" smtClean="0"/>
          </a:p>
          <a:p>
            <a:pPr marL="621792" lvl="1" eaLnBrk="1" fontAlgn="auto" hangingPunct="1">
              <a:spcBef>
                <a:spcPts val="324"/>
              </a:spcBef>
              <a:spcAft>
                <a:spcPts val="0"/>
              </a:spcAft>
              <a:buFont typeface="Verdana"/>
              <a:buChar char="◦"/>
              <a:defRPr/>
            </a:pPr>
            <a:endParaRPr lang="en-US" altLang="zh-CN" dirty="0" smtClean="0"/>
          </a:p>
          <a:p>
            <a:pPr marL="621792" lvl="1" eaLnBrk="1" fontAlgn="auto" hangingPunct="1">
              <a:spcBef>
                <a:spcPts val="324"/>
              </a:spcBef>
              <a:spcAft>
                <a:spcPts val="0"/>
              </a:spcAft>
              <a:buFont typeface="Verdana"/>
              <a:buChar char="◦"/>
              <a:defRPr/>
            </a:pPr>
            <a:endParaRPr lang="en-US" altLang="zh-CN" dirty="0" smtClean="0"/>
          </a:p>
          <a:p>
            <a:pPr marL="621792" lvl="1" eaLnBrk="1" fontAlgn="auto" hangingPunct="1">
              <a:spcBef>
                <a:spcPts val="324"/>
              </a:spcBef>
              <a:spcAft>
                <a:spcPts val="0"/>
              </a:spcAft>
              <a:buFont typeface="Verdana"/>
              <a:buChar char="◦"/>
              <a:defRPr/>
            </a:pPr>
            <a:r>
              <a:rPr lang="en-US" altLang="zh-CN" sz="2100" dirty="0" smtClean="0">
                <a:solidFill>
                  <a:srgbClr val="C00000"/>
                </a:solidFill>
              </a:rPr>
              <a:t>(1) </a:t>
            </a:r>
            <a:r>
              <a:rPr lang="zh-CN" altLang="en-US" sz="2100" dirty="0" smtClean="0">
                <a:solidFill>
                  <a:srgbClr val="C00000"/>
                </a:solidFill>
              </a:rPr>
              <a:t>个体编码</a:t>
            </a:r>
          </a:p>
          <a:p>
            <a:pPr marL="859536" lvl="2" eaLnBrk="1" fontAlgn="auto" hangingPunct="1">
              <a:spcAft>
                <a:spcPts val="0"/>
              </a:spcAft>
              <a:buFont typeface="Wingdings 2"/>
              <a:buNone/>
              <a:defRPr/>
            </a:pPr>
            <a:r>
              <a:rPr lang="zh-CN" altLang="en-US" sz="1800" dirty="0" smtClean="0"/>
              <a:t>        遗传算法的运算对象是表示个体的符号串，所以必须把变量 </a:t>
            </a:r>
            <a:r>
              <a:rPr lang="en-US" altLang="zh-CN" sz="1800" dirty="0" smtClean="0"/>
              <a:t>x1, x2 </a:t>
            </a:r>
            <a:r>
              <a:rPr lang="zh-CN" altLang="en-US" sz="1800" dirty="0" smtClean="0"/>
              <a:t>编码为一种符号串。</a:t>
            </a:r>
            <a:r>
              <a:rPr lang="zh-CN" altLang="en-US" sz="1800" dirty="0" smtClean="0">
                <a:solidFill>
                  <a:srgbClr val="FF0000"/>
                </a:solidFill>
              </a:rPr>
              <a:t>本题中，用无符号二进制整数来表示</a:t>
            </a:r>
            <a:r>
              <a:rPr lang="zh-CN" altLang="en-US" sz="1800" dirty="0" smtClean="0"/>
              <a:t>。</a:t>
            </a:r>
          </a:p>
          <a:p>
            <a:pPr marL="859536" lvl="2" eaLnBrk="1" fontAlgn="auto" hangingPunct="1">
              <a:spcAft>
                <a:spcPts val="0"/>
              </a:spcAft>
              <a:buFont typeface="Wingdings 2"/>
              <a:buNone/>
              <a:defRPr/>
            </a:pPr>
            <a:r>
              <a:rPr lang="zh-CN" altLang="en-US" sz="1800" dirty="0" smtClean="0"/>
              <a:t>        因 </a:t>
            </a:r>
            <a:r>
              <a:rPr lang="en-US" altLang="zh-CN" sz="1800" dirty="0" smtClean="0"/>
              <a:t>x1, x2 </a:t>
            </a:r>
            <a:r>
              <a:rPr lang="zh-CN" altLang="en-US" sz="1800" dirty="0" smtClean="0"/>
              <a:t>为 </a:t>
            </a:r>
            <a:r>
              <a:rPr lang="en-US" altLang="zh-CN" sz="1800" dirty="0" smtClean="0"/>
              <a:t>0 ~ 7</a:t>
            </a:r>
            <a:r>
              <a:rPr lang="zh-CN" altLang="en-US" sz="1800" dirty="0" smtClean="0"/>
              <a:t>之间的整数，所以分别用</a:t>
            </a:r>
            <a:r>
              <a:rPr lang="en-US" altLang="zh-CN" sz="1800" dirty="0" smtClean="0"/>
              <a:t>3</a:t>
            </a:r>
            <a:r>
              <a:rPr lang="zh-CN" altLang="en-US" sz="1800" dirty="0" smtClean="0"/>
              <a:t>位无符号二进制整数来表示，将它们连接在一起所组成的</a:t>
            </a:r>
            <a:r>
              <a:rPr lang="en-US" altLang="zh-CN" sz="1800" dirty="0" smtClean="0"/>
              <a:t>6</a:t>
            </a:r>
            <a:r>
              <a:rPr lang="zh-CN" altLang="en-US" sz="1800" dirty="0" smtClean="0"/>
              <a:t>位无符号二进制数就形成了个体的基因型，表示一个可行解。</a:t>
            </a:r>
          </a:p>
          <a:p>
            <a:pPr marL="859536" lvl="2" eaLnBrk="1" fontAlgn="auto" hangingPunct="1">
              <a:spcAft>
                <a:spcPts val="0"/>
              </a:spcAft>
              <a:buFont typeface="Wingdings 2"/>
              <a:buNone/>
              <a:defRPr/>
            </a:pPr>
            <a:r>
              <a:rPr lang="zh-CN" altLang="en-US" sz="1800" dirty="0" smtClean="0">
                <a:solidFill>
                  <a:schemeClr val="accent4">
                    <a:lumMod val="75000"/>
                  </a:schemeClr>
                </a:solidFill>
              </a:rPr>
              <a:t>        例如，基因型 </a:t>
            </a:r>
            <a:r>
              <a:rPr lang="en-US" altLang="zh-CN" sz="1800" dirty="0" smtClean="0">
                <a:solidFill>
                  <a:schemeClr val="accent4">
                    <a:lumMod val="75000"/>
                  </a:schemeClr>
                </a:solidFill>
              </a:rPr>
              <a:t>X</a:t>
            </a:r>
            <a:r>
              <a:rPr lang="zh-CN" altLang="en-US" sz="1800" dirty="0" smtClean="0">
                <a:solidFill>
                  <a:schemeClr val="accent4">
                    <a:lumMod val="75000"/>
                  </a:schemeClr>
                </a:solidFill>
              </a:rPr>
              <a:t>＝</a:t>
            </a:r>
            <a:r>
              <a:rPr lang="en-US" altLang="zh-CN" sz="1800" dirty="0" smtClean="0">
                <a:solidFill>
                  <a:schemeClr val="accent4">
                    <a:lumMod val="75000"/>
                  </a:schemeClr>
                </a:solidFill>
              </a:rPr>
              <a:t>101110 </a:t>
            </a:r>
            <a:r>
              <a:rPr lang="zh-CN" altLang="en-US" sz="1800" dirty="0" smtClean="0">
                <a:solidFill>
                  <a:schemeClr val="accent4">
                    <a:lumMod val="75000"/>
                  </a:schemeClr>
                </a:solidFill>
              </a:rPr>
              <a:t>所对应的表现型是：</a:t>
            </a:r>
            <a:r>
              <a:rPr lang="en-US" altLang="zh-CN" sz="1800" dirty="0" smtClean="0">
                <a:solidFill>
                  <a:schemeClr val="accent4">
                    <a:lumMod val="75000"/>
                  </a:schemeClr>
                </a:solidFill>
              </a:rPr>
              <a:t>x</a:t>
            </a:r>
            <a:r>
              <a:rPr lang="zh-CN" altLang="en-US" sz="1800" dirty="0" smtClean="0">
                <a:solidFill>
                  <a:schemeClr val="accent4">
                    <a:lumMod val="75000"/>
                  </a:schemeClr>
                </a:solidFill>
              </a:rPr>
              <a:t>＝</a:t>
            </a:r>
            <a:r>
              <a:rPr lang="en-US" altLang="zh-CN" sz="1800" dirty="0" smtClean="0">
                <a:solidFill>
                  <a:schemeClr val="accent4">
                    <a:lumMod val="75000"/>
                  </a:schemeClr>
                </a:solidFill>
              </a:rPr>
              <a:t>[ 5</a:t>
            </a:r>
            <a:r>
              <a:rPr lang="zh-CN" altLang="en-US" sz="1800" dirty="0" smtClean="0">
                <a:solidFill>
                  <a:schemeClr val="accent4">
                    <a:lumMod val="75000"/>
                  </a:schemeClr>
                </a:solidFill>
              </a:rPr>
              <a:t>，</a:t>
            </a:r>
            <a:r>
              <a:rPr lang="en-US" altLang="zh-CN" sz="1800" dirty="0" smtClean="0">
                <a:solidFill>
                  <a:schemeClr val="accent4">
                    <a:lumMod val="75000"/>
                  </a:schemeClr>
                </a:solidFill>
              </a:rPr>
              <a:t>6 ]</a:t>
            </a:r>
            <a:r>
              <a:rPr lang="zh-CN" altLang="en-US" sz="1800" dirty="0" smtClean="0"/>
              <a:t>。</a:t>
            </a:r>
          </a:p>
          <a:p>
            <a:pPr marL="859536" lvl="2" eaLnBrk="1" fontAlgn="auto" hangingPunct="1">
              <a:spcAft>
                <a:spcPts val="0"/>
              </a:spcAft>
              <a:buFont typeface="Wingdings 2"/>
              <a:buNone/>
              <a:defRPr/>
            </a:pPr>
            <a:r>
              <a:rPr lang="zh-CN" altLang="en-US" sz="1800" dirty="0" smtClean="0"/>
              <a:t>        个体的表现型</a:t>
            </a:r>
            <a:r>
              <a:rPr lang="en-US" altLang="zh-CN" sz="1800" dirty="0" smtClean="0"/>
              <a:t>x</a:t>
            </a:r>
            <a:r>
              <a:rPr lang="zh-CN" altLang="en-US" sz="1800" dirty="0" smtClean="0"/>
              <a:t>和基因型</a:t>
            </a:r>
            <a:r>
              <a:rPr lang="en-US" altLang="zh-CN" sz="1800" dirty="0" smtClean="0"/>
              <a:t>X</a:t>
            </a:r>
            <a:r>
              <a:rPr lang="zh-CN" altLang="en-US" sz="1800" dirty="0" smtClean="0"/>
              <a:t>之间可通过编码和解码程序相互转换</a:t>
            </a:r>
            <a:r>
              <a:rPr lang="zh-CN" altLang="en-US" dirty="0" smtClean="0"/>
              <a:t>。</a:t>
            </a:r>
          </a:p>
        </p:txBody>
      </p:sp>
      <p:sp>
        <p:nvSpPr>
          <p:cNvPr id="3" name="标题 2"/>
          <p:cNvSpPr>
            <a:spLocks noGrp="1"/>
          </p:cNvSpPr>
          <p:nvPr>
            <p:ph type="title"/>
          </p:nvPr>
        </p:nvSpPr>
        <p:spPr>
          <a:xfrm>
            <a:off x="1143000" y="285750"/>
            <a:ext cx="7793038" cy="1143000"/>
          </a:xfrm>
        </p:spPr>
        <p:txBody>
          <a:bodyPr/>
          <a:lstStyle/>
          <a:p>
            <a:pPr eaLnBrk="1" fontAlgn="auto" hangingPunct="1">
              <a:spcAft>
                <a:spcPts val="0"/>
              </a:spcAft>
              <a:defRPr/>
            </a:pPr>
            <a:r>
              <a:rPr lang="zh-CN" altLang="en-US" dirty="0" smtClean="0"/>
              <a:t>遗传算法</a:t>
            </a:r>
            <a:r>
              <a:rPr lang="en-US" altLang="zh-CN" dirty="0" smtClean="0"/>
              <a:t>-</a:t>
            </a:r>
            <a:r>
              <a:rPr lang="zh-CN" altLang="en-US" dirty="0" smtClean="0">
                <a:latin typeface="+mn-ea"/>
                <a:ea typeface="+mn-ea"/>
              </a:rPr>
              <a:t>计算示例</a:t>
            </a:r>
            <a:endParaRPr lang="zh-CN" altLang="en-US" dirty="0">
              <a:latin typeface="+mn-ea"/>
              <a:ea typeface="+mn-ea"/>
            </a:endParaRPr>
          </a:p>
        </p:txBody>
      </p:sp>
      <p:graphicFrame>
        <p:nvGraphicFramePr>
          <p:cNvPr id="23556" name="Object 2"/>
          <p:cNvGraphicFramePr>
            <a:graphicFrameLocks noChangeAspect="1"/>
          </p:cNvGraphicFramePr>
          <p:nvPr/>
        </p:nvGraphicFramePr>
        <p:xfrm>
          <a:off x="2786063" y="2214563"/>
          <a:ext cx="2928937" cy="1301750"/>
        </p:xfrm>
        <a:graphic>
          <a:graphicData uri="http://schemas.openxmlformats.org/presentationml/2006/ole">
            <mc:AlternateContent xmlns:mc="http://schemas.openxmlformats.org/markup-compatibility/2006">
              <mc:Choice xmlns:v="urn:schemas-microsoft-com:vml" Requires="v">
                <p:oleObj spid="_x0000_s23580" name="公式" r:id="rId3" imgW="1714500" imgH="762000" progId="Equation.3">
                  <p:embed/>
                </p:oleObj>
              </mc:Choice>
              <mc:Fallback>
                <p:oleObj name="公式" r:id="rId3" imgW="1714500" imgH="762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2214563"/>
                        <a:ext cx="292893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8625" y="1714500"/>
            <a:ext cx="8229600" cy="5143500"/>
          </a:xfrm>
        </p:spPr>
        <p:txBody>
          <a:bodyPr/>
          <a:lstStyle/>
          <a:p>
            <a:pPr lvl="1" eaLnBrk="1" hangingPunct="1"/>
            <a:r>
              <a:rPr lang="en-US" altLang="zh-CN" sz="2100" smtClean="0">
                <a:solidFill>
                  <a:srgbClr val="C00000"/>
                </a:solidFill>
              </a:rPr>
              <a:t>(2) </a:t>
            </a:r>
            <a:r>
              <a:rPr lang="zh-CN" altLang="en-US" sz="2100" smtClean="0">
                <a:solidFill>
                  <a:srgbClr val="C00000"/>
                </a:solidFill>
              </a:rPr>
              <a:t>初始群体的产生</a:t>
            </a:r>
          </a:p>
          <a:p>
            <a:pPr lvl="2" eaLnBrk="1" hangingPunct="1"/>
            <a:r>
              <a:rPr lang="zh-CN" altLang="en-US" smtClean="0"/>
              <a:t>     </a:t>
            </a:r>
            <a:r>
              <a:rPr lang="zh-CN" altLang="en-US" sz="1800" smtClean="0"/>
              <a:t>遗传算法是对群体进行的进化操作，需要给其淮备一些表示起始搜索点的初始群体数据。</a:t>
            </a:r>
          </a:p>
          <a:p>
            <a:pPr lvl="2" eaLnBrk="1" hangingPunct="1"/>
            <a:r>
              <a:rPr lang="zh-CN" altLang="en-US" sz="1800" smtClean="0"/>
              <a:t>      本例中，群体规模的大小取为</a:t>
            </a:r>
            <a:r>
              <a:rPr lang="en-US" altLang="zh-CN" sz="1800" smtClean="0"/>
              <a:t>4</a:t>
            </a:r>
            <a:r>
              <a:rPr lang="zh-CN" altLang="en-US" sz="1800" smtClean="0"/>
              <a:t>，即群体由</a:t>
            </a:r>
            <a:r>
              <a:rPr lang="en-US" altLang="zh-CN" sz="1800" smtClean="0"/>
              <a:t>4</a:t>
            </a:r>
            <a:r>
              <a:rPr lang="zh-CN" altLang="en-US" sz="1800" smtClean="0"/>
              <a:t>个个体组成，每个个体可通过随机方法产生。如：</a:t>
            </a:r>
            <a:r>
              <a:rPr lang="en-US" altLang="zh-CN" sz="1800" smtClean="0"/>
              <a:t>011101</a:t>
            </a:r>
            <a:r>
              <a:rPr lang="zh-CN" altLang="en-US" sz="1800" smtClean="0"/>
              <a:t>，</a:t>
            </a:r>
            <a:r>
              <a:rPr lang="en-US" altLang="zh-CN" sz="1800" smtClean="0"/>
              <a:t>101011</a:t>
            </a:r>
            <a:r>
              <a:rPr lang="zh-CN" altLang="en-US" sz="1800" smtClean="0"/>
              <a:t>，</a:t>
            </a:r>
            <a:r>
              <a:rPr lang="en-US" altLang="zh-CN" sz="1800" smtClean="0"/>
              <a:t>011100</a:t>
            </a:r>
            <a:r>
              <a:rPr lang="zh-CN" altLang="en-US" sz="1800" smtClean="0"/>
              <a:t>，</a:t>
            </a:r>
            <a:r>
              <a:rPr lang="en-US" altLang="zh-CN" sz="1800" smtClean="0"/>
              <a:t>111001    </a:t>
            </a:r>
          </a:p>
          <a:p>
            <a:pPr lvl="1" eaLnBrk="1" hangingPunct="1"/>
            <a:r>
              <a:rPr lang="en-US" altLang="zh-CN" smtClean="0"/>
              <a:t> </a:t>
            </a:r>
            <a:r>
              <a:rPr lang="en-US" altLang="zh-CN" sz="2100" smtClean="0">
                <a:solidFill>
                  <a:srgbClr val="C00000"/>
                </a:solidFill>
              </a:rPr>
              <a:t>(3) </a:t>
            </a:r>
            <a:r>
              <a:rPr lang="zh-CN" altLang="en-US" sz="2100" smtClean="0">
                <a:solidFill>
                  <a:srgbClr val="C00000"/>
                </a:solidFill>
              </a:rPr>
              <a:t>适应度汁算</a:t>
            </a:r>
          </a:p>
          <a:p>
            <a:pPr lvl="2" eaLnBrk="1" hangingPunct="1"/>
            <a:r>
              <a:rPr lang="zh-CN" altLang="en-US" smtClean="0"/>
              <a:t>     </a:t>
            </a:r>
            <a:r>
              <a:rPr lang="zh-CN" altLang="en-US" sz="1800" smtClean="0"/>
              <a:t>遗传算法中以个体适应度的大小来评定各个个体的优劣程度，从而决定其遗传机会的大小。</a:t>
            </a:r>
          </a:p>
          <a:p>
            <a:pPr lvl="2" eaLnBrk="1" hangingPunct="1"/>
            <a:r>
              <a:rPr lang="zh-CN" altLang="en-US" sz="1800" smtClean="0"/>
              <a:t>      本例中，目标函数总取非负值，并且是以求函数最大值为优化目标，故可直接利用目标函数值作为个体的适应度。</a:t>
            </a:r>
          </a:p>
          <a:p>
            <a:pPr lvl="1" eaLnBrk="1" hangingPunct="1"/>
            <a:r>
              <a:rPr lang="zh-CN" altLang="en-US" smtClean="0"/>
              <a:t> </a:t>
            </a:r>
            <a:r>
              <a:rPr lang="en-US" altLang="zh-CN" sz="2100" smtClean="0">
                <a:solidFill>
                  <a:srgbClr val="C00000"/>
                </a:solidFill>
              </a:rPr>
              <a:t>(4)  </a:t>
            </a:r>
            <a:r>
              <a:rPr lang="zh-CN" altLang="en-US" sz="2100" smtClean="0">
                <a:solidFill>
                  <a:srgbClr val="C00000"/>
                </a:solidFill>
              </a:rPr>
              <a:t>选择运算</a:t>
            </a:r>
          </a:p>
          <a:p>
            <a:pPr lvl="2" eaLnBrk="1" hangingPunct="1"/>
            <a:r>
              <a:rPr lang="zh-CN" altLang="en-US" smtClean="0"/>
              <a:t>     </a:t>
            </a:r>
            <a:r>
              <a:rPr lang="zh-CN" altLang="en-US" sz="1800" smtClean="0"/>
              <a:t>选择运算</a:t>
            </a:r>
            <a:r>
              <a:rPr lang="en-US" altLang="zh-CN" sz="1800" smtClean="0"/>
              <a:t>(</a:t>
            </a:r>
            <a:r>
              <a:rPr lang="zh-CN" altLang="en-US" sz="1800" smtClean="0"/>
              <a:t>或称为复制运算</a:t>
            </a:r>
            <a:r>
              <a:rPr lang="en-US" altLang="zh-CN" sz="1800" smtClean="0"/>
              <a:t>)</a:t>
            </a:r>
            <a:r>
              <a:rPr lang="zh-CN" altLang="en-US" sz="1800" smtClean="0"/>
              <a:t>把当前群体中适应度较高的个体按某种规则或模型遗传到下一代群体中。一般要求适应度较高的个体将有更多的机会遗传到下一代群体中。</a:t>
            </a:r>
          </a:p>
        </p:txBody>
      </p:sp>
      <p:sp>
        <p:nvSpPr>
          <p:cNvPr id="3" name="标题 2"/>
          <p:cNvSpPr>
            <a:spLocks noGrp="1"/>
          </p:cNvSpPr>
          <p:nvPr>
            <p:ph type="title"/>
          </p:nvPr>
        </p:nvSpPr>
        <p:spPr>
          <a:xfrm>
            <a:off x="928688" y="214313"/>
            <a:ext cx="7935912" cy="1143000"/>
          </a:xfrm>
        </p:spPr>
        <p:txBody>
          <a:bodyPr/>
          <a:lstStyle/>
          <a:p>
            <a:pPr eaLnBrk="1" fontAlgn="auto" hangingPunct="1">
              <a:spcAft>
                <a:spcPts val="0"/>
              </a:spcAft>
              <a:defRPr/>
            </a:pPr>
            <a:r>
              <a:rPr lang="zh-CN" altLang="en-US" dirty="0" smtClean="0"/>
              <a:t>遗传算法</a:t>
            </a:r>
            <a:r>
              <a:rPr lang="en-US" altLang="zh-CN" dirty="0" smtClean="0"/>
              <a:t>-</a:t>
            </a:r>
            <a:r>
              <a:rPr lang="zh-CN" altLang="en-US" sz="2800" dirty="0" smtClean="0">
                <a:solidFill>
                  <a:schemeClr val="tx1"/>
                </a:solidFill>
                <a:latin typeface="+mn-lt"/>
                <a:ea typeface="+mn-ea"/>
                <a:cs typeface="+mn-cs"/>
              </a:rPr>
              <a:t>计算示例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625" y="357188"/>
            <a:ext cx="8715375" cy="2162175"/>
          </a:xfrm>
        </p:spPr>
        <p:txBody>
          <a:bodyPr>
            <a:noAutofit/>
          </a:bodyPr>
          <a:lstStyle/>
          <a:p>
            <a:pPr marL="621792" lvl="1" eaLnBrk="1" fontAlgn="auto" hangingPunct="1">
              <a:spcBef>
                <a:spcPts val="324"/>
              </a:spcBef>
              <a:spcAft>
                <a:spcPts val="0"/>
              </a:spcAft>
              <a:buFont typeface="Verdana"/>
              <a:buChar char="◦"/>
              <a:defRPr/>
            </a:pPr>
            <a:r>
              <a:rPr lang="zh-CN" altLang="en-US" dirty="0" smtClean="0"/>
              <a:t>本例中，我们采用与适应度成正比的概率来确定各个个体复制到下一代群体中的数量。其具体操作过程是：</a:t>
            </a:r>
            <a:endParaRPr lang="en-US" altLang="zh-CN" dirty="0" smtClean="0"/>
          </a:p>
          <a:p>
            <a:pPr marL="859536" lvl="2" eaLnBrk="1" fontAlgn="auto" hangingPunct="1">
              <a:spcAft>
                <a:spcPts val="0"/>
              </a:spcAft>
              <a:buFont typeface="Wingdings 2"/>
              <a:buChar char=""/>
              <a:defRPr/>
            </a:pPr>
            <a:r>
              <a:rPr lang="zh-CN" altLang="en-US" sz="2400" dirty="0" smtClean="0">
                <a:solidFill>
                  <a:schemeClr val="accent4">
                    <a:lumMod val="75000"/>
                  </a:schemeClr>
                </a:solidFill>
              </a:rPr>
              <a:t>先计算出群体中所有个体的适应度的总和∑</a:t>
            </a:r>
            <a:r>
              <a:rPr lang="en-US" altLang="zh-CN" sz="2400" dirty="0" err="1" smtClean="0">
                <a:solidFill>
                  <a:schemeClr val="accent4">
                    <a:lumMod val="75000"/>
                  </a:schemeClr>
                </a:solidFill>
              </a:rPr>
              <a:t>fi</a:t>
            </a:r>
            <a:r>
              <a:rPr lang="en-US" altLang="zh-CN" sz="2400" dirty="0" smtClean="0">
                <a:solidFill>
                  <a:schemeClr val="accent4">
                    <a:lumMod val="75000"/>
                  </a:schemeClr>
                </a:solidFill>
              </a:rPr>
              <a:t> ( </a:t>
            </a:r>
            <a:r>
              <a:rPr lang="en-US" altLang="zh-CN" sz="2400" dirty="0" err="1" smtClean="0">
                <a:solidFill>
                  <a:schemeClr val="accent4">
                    <a:lumMod val="75000"/>
                  </a:schemeClr>
                </a:solidFill>
              </a:rPr>
              <a:t>i</a:t>
            </a:r>
            <a:r>
              <a:rPr lang="en-US" altLang="zh-CN" sz="2400" dirty="0" smtClean="0">
                <a:solidFill>
                  <a:schemeClr val="accent4">
                    <a:lumMod val="75000"/>
                  </a:schemeClr>
                </a:solidFill>
              </a:rPr>
              <a:t>=1,2,…,M )</a:t>
            </a:r>
            <a:r>
              <a:rPr lang="zh-CN" altLang="en-US" sz="2400" dirty="0" smtClean="0">
                <a:solidFill>
                  <a:schemeClr val="accent4">
                    <a:lumMod val="75000"/>
                  </a:schemeClr>
                </a:solidFill>
              </a:rPr>
              <a:t>；</a:t>
            </a:r>
            <a:endParaRPr lang="en-US" altLang="zh-CN" sz="2400" dirty="0" smtClean="0">
              <a:solidFill>
                <a:schemeClr val="accent4">
                  <a:lumMod val="75000"/>
                </a:schemeClr>
              </a:solidFill>
            </a:endParaRPr>
          </a:p>
          <a:p>
            <a:pPr marL="859536" lvl="2" eaLnBrk="1" fontAlgn="auto" hangingPunct="1">
              <a:spcAft>
                <a:spcPts val="0"/>
              </a:spcAft>
              <a:buFont typeface="Wingdings 2"/>
              <a:buChar char=""/>
              <a:defRPr/>
            </a:pPr>
            <a:r>
              <a:rPr lang="zh-CN" altLang="en-US" sz="2400" dirty="0" smtClean="0">
                <a:solidFill>
                  <a:schemeClr val="accent4">
                    <a:lumMod val="75000"/>
                  </a:schemeClr>
                </a:solidFill>
              </a:rPr>
              <a:t>其次计算出每个个体的相对适应度的大小</a:t>
            </a:r>
            <a:r>
              <a:rPr lang="en-US" altLang="zh-CN" sz="2400" dirty="0" err="1" smtClean="0">
                <a:solidFill>
                  <a:schemeClr val="accent4">
                    <a:lumMod val="75000"/>
                  </a:schemeClr>
                </a:solidFill>
              </a:rPr>
              <a:t>fi</a:t>
            </a:r>
            <a:r>
              <a:rPr lang="en-US" altLang="zh-CN" sz="2400" dirty="0" smtClean="0">
                <a:solidFill>
                  <a:schemeClr val="accent4">
                    <a:lumMod val="75000"/>
                  </a:schemeClr>
                </a:solidFill>
              </a:rPr>
              <a:t>/</a:t>
            </a:r>
            <a:r>
              <a:rPr lang="zh-CN" altLang="en-US" sz="2400" dirty="0" smtClean="0">
                <a:solidFill>
                  <a:schemeClr val="accent4">
                    <a:lumMod val="75000"/>
                  </a:schemeClr>
                </a:solidFill>
              </a:rPr>
              <a:t>∑</a:t>
            </a:r>
            <a:r>
              <a:rPr lang="en-US" altLang="zh-CN" sz="2400" dirty="0" err="1" smtClean="0">
                <a:solidFill>
                  <a:schemeClr val="accent4">
                    <a:lumMod val="75000"/>
                  </a:schemeClr>
                </a:solidFill>
              </a:rPr>
              <a:t>fi</a:t>
            </a:r>
            <a:r>
              <a:rPr lang="zh-CN" altLang="en-US" sz="2400" dirty="0" smtClean="0">
                <a:solidFill>
                  <a:schemeClr val="accent4">
                    <a:lumMod val="75000"/>
                  </a:schemeClr>
                </a:solidFill>
              </a:rPr>
              <a:t>，它即为每个个体被遗传到下一代群体中的概率，每个概率值组成一个区域，全部概率值之和为</a:t>
            </a:r>
            <a:r>
              <a:rPr lang="en-US" altLang="zh-CN" sz="2400" dirty="0" smtClean="0">
                <a:solidFill>
                  <a:schemeClr val="accent4">
                    <a:lumMod val="75000"/>
                  </a:schemeClr>
                </a:solidFill>
              </a:rPr>
              <a:t>1</a:t>
            </a:r>
            <a:r>
              <a:rPr lang="zh-CN" altLang="en-US" sz="1800" dirty="0" smtClean="0">
                <a:solidFill>
                  <a:schemeClr val="accent4">
                    <a:lumMod val="75000"/>
                  </a:schemeClr>
                </a:solidFill>
              </a:rPr>
              <a:t>；</a:t>
            </a:r>
            <a:endParaRPr lang="en-US" altLang="zh-CN" sz="1800" dirty="0" smtClean="0">
              <a:solidFill>
                <a:schemeClr val="accent4">
                  <a:lumMod val="75000"/>
                </a:schemeClr>
              </a:solidFill>
            </a:endParaRPr>
          </a:p>
        </p:txBody>
      </p:sp>
      <p:grpSp>
        <p:nvGrpSpPr>
          <p:cNvPr id="25603" name="Group 560"/>
          <p:cNvGrpSpPr>
            <a:grpSpLocks/>
          </p:cNvGrpSpPr>
          <p:nvPr/>
        </p:nvGrpSpPr>
        <p:grpSpPr bwMode="auto">
          <a:xfrm>
            <a:off x="1643063" y="5729288"/>
            <a:ext cx="6783387" cy="1128712"/>
            <a:chOff x="768" y="3235"/>
            <a:chExt cx="4273" cy="711"/>
          </a:xfrm>
        </p:grpSpPr>
        <p:sp>
          <p:nvSpPr>
            <p:cNvPr id="25632" name="Line 531"/>
            <p:cNvSpPr>
              <a:spLocks noChangeShapeType="1"/>
            </p:cNvSpPr>
            <p:nvPr/>
          </p:nvSpPr>
          <p:spPr bwMode="auto">
            <a:xfrm>
              <a:off x="859" y="3667"/>
              <a:ext cx="4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532"/>
            <p:cNvSpPr>
              <a:spLocks noChangeShapeType="1"/>
            </p:cNvSpPr>
            <p:nvPr/>
          </p:nvSpPr>
          <p:spPr bwMode="auto">
            <a:xfrm>
              <a:off x="859" y="3570"/>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533"/>
            <p:cNvSpPr>
              <a:spLocks noChangeShapeType="1"/>
            </p:cNvSpPr>
            <p:nvPr/>
          </p:nvSpPr>
          <p:spPr bwMode="auto">
            <a:xfrm>
              <a:off x="2835" y="3562"/>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534"/>
            <p:cNvSpPr>
              <a:spLocks noChangeShapeType="1"/>
            </p:cNvSpPr>
            <p:nvPr/>
          </p:nvSpPr>
          <p:spPr bwMode="auto">
            <a:xfrm>
              <a:off x="1832" y="3569"/>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Line 535"/>
            <p:cNvSpPr>
              <a:spLocks noChangeShapeType="1"/>
            </p:cNvSpPr>
            <p:nvPr/>
          </p:nvSpPr>
          <p:spPr bwMode="auto">
            <a:xfrm>
              <a:off x="3611" y="3561"/>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536"/>
            <p:cNvSpPr>
              <a:spLocks noChangeShapeType="1"/>
            </p:cNvSpPr>
            <p:nvPr/>
          </p:nvSpPr>
          <p:spPr bwMode="auto">
            <a:xfrm>
              <a:off x="4939" y="3568"/>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Text Box 545"/>
            <p:cNvSpPr txBox="1">
              <a:spLocks noChangeArrowheads="1"/>
            </p:cNvSpPr>
            <p:nvPr/>
          </p:nvSpPr>
          <p:spPr bwMode="auto">
            <a:xfrm>
              <a:off x="768" y="364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0</a:t>
              </a:r>
            </a:p>
          </p:txBody>
        </p:sp>
        <p:sp>
          <p:nvSpPr>
            <p:cNvPr id="25639" name="Text Box 546"/>
            <p:cNvSpPr txBox="1">
              <a:spLocks noChangeArrowheads="1"/>
            </p:cNvSpPr>
            <p:nvPr/>
          </p:nvSpPr>
          <p:spPr bwMode="auto">
            <a:xfrm>
              <a:off x="4853" y="364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p>
          </p:txBody>
        </p:sp>
        <p:sp>
          <p:nvSpPr>
            <p:cNvPr id="25640" name="Rectangle 547"/>
            <p:cNvSpPr>
              <a:spLocks noChangeArrowheads="1"/>
            </p:cNvSpPr>
            <p:nvPr/>
          </p:nvSpPr>
          <p:spPr bwMode="auto">
            <a:xfrm>
              <a:off x="1207" y="3251"/>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24%</a:t>
              </a:r>
            </a:p>
          </p:txBody>
        </p:sp>
        <p:sp>
          <p:nvSpPr>
            <p:cNvPr id="25641" name="Rectangle 548"/>
            <p:cNvSpPr>
              <a:spLocks noChangeArrowheads="1"/>
            </p:cNvSpPr>
            <p:nvPr/>
          </p:nvSpPr>
          <p:spPr bwMode="auto">
            <a:xfrm>
              <a:off x="2187" y="323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24%</a:t>
              </a:r>
            </a:p>
          </p:txBody>
        </p:sp>
        <p:sp>
          <p:nvSpPr>
            <p:cNvPr id="25642" name="Rectangle 549"/>
            <p:cNvSpPr>
              <a:spLocks noChangeArrowheads="1"/>
            </p:cNvSpPr>
            <p:nvPr/>
          </p:nvSpPr>
          <p:spPr bwMode="auto">
            <a:xfrm>
              <a:off x="3065" y="324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17%</a:t>
              </a:r>
            </a:p>
          </p:txBody>
        </p:sp>
        <p:sp>
          <p:nvSpPr>
            <p:cNvPr id="25643" name="Rectangle 550"/>
            <p:cNvSpPr>
              <a:spLocks noChangeArrowheads="1"/>
            </p:cNvSpPr>
            <p:nvPr/>
          </p:nvSpPr>
          <p:spPr bwMode="auto">
            <a:xfrm>
              <a:off x="4111" y="323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35%</a:t>
              </a:r>
            </a:p>
          </p:txBody>
        </p:sp>
        <p:sp>
          <p:nvSpPr>
            <p:cNvPr id="25644" name="Rectangle 551"/>
            <p:cNvSpPr>
              <a:spLocks noChangeArrowheads="1"/>
            </p:cNvSpPr>
            <p:nvPr/>
          </p:nvSpPr>
          <p:spPr bwMode="auto">
            <a:xfrm>
              <a:off x="1227" y="371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r>
                <a:rPr lang="en-US" altLang="zh-CN" sz="2400" baseline="30000">
                  <a:latin typeface="Lucida Sans Unicode" panose="020B0602030504020204" pitchFamily="34" charset="0"/>
                  <a:ea typeface="黑体" panose="02010609060101010101" pitchFamily="49" charset="-122"/>
                </a:rPr>
                <a:t>#</a:t>
              </a:r>
            </a:p>
          </p:txBody>
        </p:sp>
        <p:sp>
          <p:nvSpPr>
            <p:cNvPr id="25645" name="Rectangle 552"/>
            <p:cNvSpPr>
              <a:spLocks noChangeArrowheads="1"/>
            </p:cNvSpPr>
            <p:nvPr/>
          </p:nvSpPr>
          <p:spPr bwMode="auto">
            <a:xfrm>
              <a:off x="2204" y="371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a:t>
              </a:r>
              <a:r>
                <a:rPr lang="en-US" altLang="zh-CN" sz="2400" baseline="30000">
                  <a:latin typeface="Lucida Sans Unicode" panose="020B0602030504020204" pitchFamily="34" charset="0"/>
                  <a:ea typeface="黑体" panose="02010609060101010101" pitchFamily="49" charset="-122"/>
                </a:rPr>
                <a:t>#</a:t>
              </a:r>
            </a:p>
          </p:txBody>
        </p:sp>
        <p:sp>
          <p:nvSpPr>
            <p:cNvPr id="25646" name="AutoShape 554"/>
            <p:cNvSpPr>
              <a:spLocks/>
            </p:cNvSpPr>
            <p:nvPr/>
          </p:nvSpPr>
          <p:spPr bwMode="auto">
            <a:xfrm rot="-5400000">
              <a:off x="1292" y="3047"/>
              <a:ext cx="107" cy="908"/>
            </a:xfrm>
            <a:prstGeom prst="rightBrace">
              <a:avLst>
                <a:gd name="adj1" fmla="val 707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7" name="AutoShape 555"/>
            <p:cNvSpPr>
              <a:spLocks/>
            </p:cNvSpPr>
            <p:nvPr/>
          </p:nvSpPr>
          <p:spPr bwMode="auto">
            <a:xfrm rot="-5400000">
              <a:off x="2294" y="3013"/>
              <a:ext cx="100" cy="951"/>
            </a:xfrm>
            <a:prstGeom prst="rightBrace">
              <a:avLst>
                <a:gd name="adj1" fmla="val 79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8" name="AutoShape 556"/>
            <p:cNvSpPr>
              <a:spLocks/>
            </p:cNvSpPr>
            <p:nvPr/>
          </p:nvSpPr>
          <p:spPr bwMode="auto">
            <a:xfrm rot="-5400000">
              <a:off x="3182" y="3117"/>
              <a:ext cx="100" cy="743"/>
            </a:xfrm>
            <a:prstGeom prst="rightBrace">
              <a:avLst>
                <a:gd name="adj1" fmla="val 61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9" name="AutoShape 557"/>
            <p:cNvSpPr>
              <a:spLocks/>
            </p:cNvSpPr>
            <p:nvPr/>
          </p:nvSpPr>
          <p:spPr bwMode="auto">
            <a:xfrm rot="-5400000">
              <a:off x="4222" y="2837"/>
              <a:ext cx="124" cy="1279"/>
            </a:xfrm>
            <a:prstGeom prst="rightBrace">
              <a:avLst>
                <a:gd name="adj1" fmla="val 8595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50" name="Rectangle 558"/>
            <p:cNvSpPr>
              <a:spLocks noChangeArrowheads="1"/>
            </p:cNvSpPr>
            <p:nvPr/>
          </p:nvSpPr>
          <p:spPr bwMode="auto">
            <a:xfrm>
              <a:off x="3121" y="3709"/>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a:t>
              </a:r>
              <a:r>
                <a:rPr lang="en-US" altLang="zh-CN" sz="2400" baseline="30000">
                  <a:latin typeface="Lucida Sans Unicode" panose="020B0602030504020204" pitchFamily="34" charset="0"/>
                  <a:ea typeface="黑体" panose="02010609060101010101" pitchFamily="49" charset="-122"/>
                </a:rPr>
                <a:t>#</a:t>
              </a:r>
            </a:p>
          </p:txBody>
        </p:sp>
        <p:sp>
          <p:nvSpPr>
            <p:cNvPr id="25651" name="Rectangle 559"/>
            <p:cNvSpPr>
              <a:spLocks noChangeArrowheads="1"/>
            </p:cNvSpPr>
            <p:nvPr/>
          </p:nvSpPr>
          <p:spPr bwMode="auto">
            <a:xfrm>
              <a:off x="4187" y="3709"/>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4</a:t>
              </a:r>
              <a:r>
                <a:rPr lang="en-US" altLang="zh-CN" sz="2400" baseline="30000">
                  <a:latin typeface="Lucida Sans Unicode" panose="020B0602030504020204" pitchFamily="34" charset="0"/>
                  <a:ea typeface="黑体" panose="02010609060101010101" pitchFamily="49" charset="-122"/>
                </a:rPr>
                <a:t>#</a:t>
              </a:r>
            </a:p>
          </p:txBody>
        </p:sp>
      </p:grpSp>
      <p:grpSp>
        <p:nvGrpSpPr>
          <p:cNvPr id="25604" name="Group 567"/>
          <p:cNvGrpSpPr>
            <a:grpSpLocks/>
          </p:cNvGrpSpPr>
          <p:nvPr/>
        </p:nvGrpSpPr>
        <p:grpSpPr bwMode="auto">
          <a:xfrm>
            <a:off x="785813" y="3255963"/>
            <a:ext cx="7840662" cy="2230437"/>
            <a:chOff x="575" y="1932"/>
            <a:chExt cx="4859" cy="1217"/>
          </a:xfrm>
        </p:grpSpPr>
        <p:sp>
          <p:nvSpPr>
            <p:cNvPr id="25605" name="Line 513"/>
            <p:cNvSpPr>
              <a:spLocks noChangeShapeType="1"/>
            </p:cNvSpPr>
            <p:nvPr/>
          </p:nvSpPr>
          <p:spPr bwMode="auto">
            <a:xfrm>
              <a:off x="599" y="1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514"/>
            <p:cNvSpPr>
              <a:spLocks noChangeShapeType="1"/>
            </p:cNvSpPr>
            <p:nvPr/>
          </p:nvSpPr>
          <p:spPr bwMode="auto">
            <a:xfrm>
              <a:off x="575" y="3141"/>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Line 515"/>
            <p:cNvSpPr>
              <a:spLocks noChangeShapeType="1"/>
            </p:cNvSpPr>
            <p:nvPr/>
          </p:nvSpPr>
          <p:spPr bwMode="auto">
            <a:xfrm>
              <a:off x="607" y="216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516"/>
            <p:cNvSpPr>
              <a:spLocks noChangeShapeType="1"/>
            </p:cNvSpPr>
            <p:nvPr/>
          </p:nvSpPr>
          <p:spPr bwMode="auto">
            <a:xfrm>
              <a:off x="575" y="2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517"/>
            <p:cNvSpPr>
              <a:spLocks noChangeShapeType="1"/>
            </p:cNvSpPr>
            <p:nvPr/>
          </p:nvSpPr>
          <p:spPr bwMode="auto">
            <a:xfrm>
              <a:off x="1233"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518"/>
            <p:cNvSpPr>
              <a:spLocks noChangeShapeType="1"/>
            </p:cNvSpPr>
            <p:nvPr/>
          </p:nvSpPr>
          <p:spPr bwMode="auto">
            <a:xfrm>
              <a:off x="2109" y="1938"/>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519"/>
            <p:cNvSpPr>
              <a:spLocks noChangeShapeType="1"/>
            </p:cNvSpPr>
            <p:nvPr/>
          </p:nvSpPr>
          <p:spPr bwMode="auto">
            <a:xfrm>
              <a:off x="3048"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Text Box 520"/>
            <p:cNvSpPr txBox="1">
              <a:spLocks noChangeArrowheads="1"/>
            </p:cNvSpPr>
            <p:nvPr/>
          </p:nvSpPr>
          <p:spPr bwMode="auto">
            <a:xfrm>
              <a:off x="615" y="1953"/>
              <a:ext cx="6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5613" name="Text Box 521"/>
            <p:cNvSpPr txBox="1">
              <a:spLocks noChangeArrowheads="1"/>
            </p:cNvSpPr>
            <p:nvPr/>
          </p:nvSpPr>
          <p:spPr bwMode="auto">
            <a:xfrm>
              <a:off x="1249" y="1953"/>
              <a:ext cx="8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初始群体</a:t>
              </a:r>
              <a:r>
                <a:rPr lang="en-US" altLang="zh-CN" sz="1600">
                  <a:latin typeface="Lucida Sans Unicode" panose="020B0602030504020204" pitchFamily="34" charset="0"/>
                  <a:ea typeface="黑体" panose="02010609060101010101" pitchFamily="49" charset="-122"/>
                </a:rPr>
                <a:t>p(0)</a:t>
              </a:r>
            </a:p>
          </p:txBody>
        </p:sp>
        <p:sp>
          <p:nvSpPr>
            <p:cNvPr id="25614" name="Text Box 522"/>
            <p:cNvSpPr txBox="1">
              <a:spLocks noChangeArrowheads="1"/>
            </p:cNvSpPr>
            <p:nvPr/>
          </p:nvSpPr>
          <p:spPr bwMode="auto">
            <a:xfrm>
              <a:off x="2640" y="1941"/>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适值</a:t>
              </a:r>
            </a:p>
          </p:txBody>
        </p:sp>
        <p:sp>
          <p:nvSpPr>
            <p:cNvPr id="25615" name="Text Box 523"/>
            <p:cNvSpPr txBox="1">
              <a:spLocks noChangeArrowheads="1"/>
            </p:cNvSpPr>
            <p:nvPr/>
          </p:nvSpPr>
          <p:spPr bwMode="auto">
            <a:xfrm>
              <a:off x="3033" y="1945"/>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5616" name="Text Box 524"/>
            <p:cNvSpPr txBox="1">
              <a:spLocks noChangeArrowheads="1"/>
            </p:cNvSpPr>
            <p:nvPr/>
          </p:nvSpPr>
          <p:spPr bwMode="auto">
            <a:xfrm>
              <a:off x="771" y="2929"/>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5617" name="Text Box 525"/>
            <p:cNvSpPr txBox="1">
              <a:spLocks noChangeArrowheads="1"/>
            </p:cNvSpPr>
            <p:nvPr/>
          </p:nvSpPr>
          <p:spPr bwMode="auto">
            <a:xfrm>
              <a:off x="924" y="2217"/>
              <a:ext cx="18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5618" name="Text Box 526"/>
            <p:cNvSpPr txBox="1">
              <a:spLocks noChangeArrowheads="1"/>
            </p:cNvSpPr>
            <p:nvPr/>
          </p:nvSpPr>
          <p:spPr bwMode="auto">
            <a:xfrm>
              <a:off x="1363" y="2178"/>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011100</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19" name="Text Box 527"/>
            <p:cNvSpPr txBox="1">
              <a:spLocks noChangeArrowheads="1"/>
            </p:cNvSpPr>
            <p:nvPr/>
          </p:nvSpPr>
          <p:spPr bwMode="auto">
            <a:xfrm>
              <a:off x="2690" y="2170"/>
              <a:ext cx="27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25</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50</a:t>
              </a:r>
            </a:p>
          </p:txBody>
        </p:sp>
        <p:sp>
          <p:nvSpPr>
            <p:cNvPr id="25620" name="Text Box 528"/>
            <p:cNvSpPr txBox="1">
              <a:spLocks noChangeArrowheads="1"/>
            </p:cNvSpPr>
            <p:nvPr/>
          </p:nvSpPr>
          <p:spPr bwMode="auto">
            <a:xfrm>
              <a:off x="3323" y="2171"/>
              <a:ext cx="3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0.17</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0.35</a:t>
              </a:r>
            </a:p>
          </p:txBody>
        </p:sp>
        <p:sp>
          <p:nvSpPr>
            <p:cNvPr id="25621" name="Text Box 529"/>
            <p:cNvSpPr txBox="1">
              <a:spLocks noChangeArrowheads="1"/>
            </p:cNvSpPr>
            <p:nvPr/>
          </p:nvSpPr>
          <p:spPr bwMode="auto">
            <a:xfrm>
              <a:off x="2681" y="2937"/>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143</a:t>
              </a:r>
            </a:p>
          </p:txBody>
        </p:sp>
        <p:sp>
          <p:nvSpPr>
            <p:cNvPr id="25622" name="Text Box 530"/>
            <p:cNvSpPr txBox="1">
              <a:spLocks noChangeArrowheads="1"/>
            </p:cNvSpPr>
            <p:nvPr/>
          </p:nvSpPr>
          <p:spPr bwMode="auto">
            <a:xfrm>
              <a:off x="3447"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5623" name="Line 538"/>
            <p:cNvSpPr>
              <a:spLocks noChangeShapeType="1"/>
            </p:cNvSpPr>
            <p:nvPr/>
          </p:nvSpPr>
          <p:spPr bwMode="auto">
            <a:xfrm>
              <a:off x="4046"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539"/>
            <p:cNvSpPr>
              <a:spLocks noChangeShapeType="1"/>
            </p:cNvSpPr>
            <p:nvPr/>
          </p:nvSpPr>
          <p:spPr bwMode="auto">
            <a:xfrm>
              <a:off x="4740"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Text Box 540"/>
            <p:cNvSpPr txBox="1">
              <a:spLocks noChangeArrowheads="1"/>
            </p:cNvSpPr>
            <p:nvPr/>
          </p:nvSpPr>
          <p:spPr bwMode="auto">
            <a:xfrm>
              <a:off x="4049" y="1945"/>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选择次数</a:t>
              </a:r>
            </a:p>
          </p:txBody>
        </p:sp>
        <p:sp>
          <p:nvSpPr>
            <p:cNvPr id="25626" name="Text Box 541"/>
            <p:cNvSpPr txBox="1">
              <a:spLocks noChangeArrowheads="1"/>
            </p:cNvSpPr>
            <p:nvPr/>
          </p:nvSpPr>
          <p:spPr bwMode="auto">
            <a:xfrm>
              <a:off x="4761" y="1945"/>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5627" name="Text Box 542"/>
            <p:cNvSpPr txBox="1">
              <a:spLocks noChangeArrowheads="1"/>
            </p:cNvSpPr>
            <p:nvPr/>
          </p:nvSpPr>
          <p:spPr bwMode="auto">
            <a:xfrm>
              <a:off x="4313" y="2185"/>
              <a:ext cx="18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p:txBody>
        </p:sp>
        <p:sp>
          <p:nvSpPr>
            <p:cNvPr id="25628" name="Text Box 543"/>
            <p:cNvSpPr txBox="1">
              <a:spLocks noChangeArrowheads="1"/>
            </p:cNvSpPr>
            <p:nvPr/>
          </p:nvSpPr>
          <p:spPr bwMode="auto">
            <a:xfrm>
              <a:off x="4793" y="2169"/>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29" name="Line 562"/>
            <p:cNvSpPr>
              <a:spLocks noChangeShapeType="1"/>
            </p:cNvSpPr>
            <p:nvPr/>
          </p:nvSpPr>
          <p:spPr bwMode="auto">
            <a:xfrm>
              <a:off x="2639" y="1937"/>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Text Box 563"/>
            <p:cNvSpPr txBox="1">
              <a:spLocks noChangeArrowheads="1"/>
            </p:cNvSpPr>
            <p:nvPr/>
          </p:nvSpPr>
          <p:spPr bwMode="auto">
            <a:xfrm>
              <a:off x="2104" y="1953"/>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5631" name="Text Box 564"/>
            <p:cNvSpPr txBox="1">
              <a:spLocks noChangeArrowheads="1"/>
            </p:cNvSpPr>
            <p:nvPr/>
          </p:nvSpPr>
          <p:spPr bwMode="auto">
            <a:xfrm>
              <a:off x="2130" y="2201"/>
              <a:ext cx="4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3     5</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5     3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3     4</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7     1</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625" y="214313"/>
            <a:ext cx="8229600" cy="3000375"/>
          </a:xfrm>
        </p:spPr>
        <p:txBody>
          <a:bodyPr>
            <a:noAutofit/>
          </a:bodyPr>
          <a:lstStyle/>
          <a:p>
            <a:pPr marL="621792" lvl="1" eaLnBrk="1" fontAlgn="auto" hangingPunct="1">
              <a:spcBef>
                <a:spcPts val="324"/>
              </a:spcBef>
              <a:spcAft>
                <a:spcPts val="0"/>
              </a:spcAft>
              <a:buFont typeface="Verdana"/>
              <a:buChar char="◦"/>
              <a:defRPr/>
            </a:pPr>
            <a:r>
              <a:rPr lang="en-US" altLang="zh-CN" dirty="0" smtClean="0">
                <a:solidFill>
                  <a:srgbClr val="C00000"/>
                </a:solidFill>
              </a:rPr>
              <a:t>(5)  </a:t>
            </a:r>
            <a:r>
              <a:rPr lang="zh-CN" altLang="en-US" dirty="0" smtClean="0">
                <a:solidFill>
                  <a:srgbClr val="C00000"/>
                </a:solidFill>
              </a:rPr>
              <a:t>交叉运算</a:t>
            </a:r>
          </a:p>
          <a:p>
            <a:pPr marL="859536" lvl="2" eaLnBrk="1" fontAlgn="auto" hangingPunct="1">
              <a:spcAft>
                <a:spcPts val="0"/>
              </a:spcAft>
              <a:buFont typeface="Wingdings 2"/>
              <a:buChar char=""/>
              <a:defRPr/>
            </a:pPr>
            <a:r>
              <a:rPr lang="zh-CN" altLang="en-US" sz="2400" dirty="0" smtClean="0"/>
              <a:t>交叉运算是遗传算法中</a:t>
            </a:r>
            <a:r>
              <a:rPr lang="zh-CN" altLang="en-US" sz="2400" dirty="0" smtClean="0">
                <a:solidFill>
                  <a:srgbClr val="FF0000"/>
                </a:solidFill>
              </a:rPr>
              <a:t>产生新个体</a:t>
            </a:r>
            <a:r>
              <a:rPr lang="zh-CN" altLang="en-US" sz="2400" dirty="0" smtClean="0"/>
              <a:t>的主要操作过程，它以某一概率相互交换某两个个体之间的部分染色体。</a:t>
            </a:r>
          </a:p>
          <a:p>
            <a:pPr marL="859536" lvl="2" eaLnBrk="1" fontAlgn="auto" hangingPunct="1">
              <a:spcAft>
                <a:spcPts val="0"/>
              </a:spcAft>
              <a:buFont typeface="Wingdings 2"/>
              <a:buChar char=""/>
              <a:defRPr/>
            </a:pPr>
            <a:r>
              <a:rPr lang="zh-CN" altLang="en-US" sz="2400" dirty="0" smtClean="0"/>
              <a:t>本例采用单点交叉的方法，其具体操作过程是：</a:t>
            </a:r>
          </a:p>
          <a:p>
            <a:pPr lvl="3" eaLnBrk="1" fontAlgn="auto" hangingPunct="1">
              <a:spcAft>
                <a:spcPts val="0"/>
              </a:spcAft>
              <a:buFont typeface="Wingdings 2"/>
              <a:buNone/>
              <a:defRPr/>
            </a:pPr>
            <a:r>
              <a:rPr lang="en-US" altLang="zh-CN" sz="2400" dirty="0" smtClean="0">
                <a:solidFill>
                  <a:schemeClr val="accent4">
                    <a:lumMod val="75000"/>
                  </a:schemeClr>
                </a:solidFill>
              </a:rPr>
              <a:t>• </a:t>
            </a:r>
            <a:r>
              <a:rPr lang="zh-CN" altLang="en-US" sz="2400" dirty="0" smtClean="0">
                <a:solidFill>
                  <a:schemeClr val="accent4">
                    <a:lumMod val="75000"/>
                  </a:schemeClr>
                </a:solidFill>
              </a:rPr>
              <a:t>先对群体进行随机配对；</a:t>
            </a:r>
          </a:p>
          <a:p>
            <a:pPr lvl="3" eaLnBrk="1" fontAlgn="auto" hangingPunct="1">
              <a:spcAft>
                <a:spcPts val="0"/>
              </a:spcAft>
              <a:buFont typeface="Wingdings 2"/>
              <a:buNone/>
              <a:defRPr/>
            </a:pPr>
            <a:r>
              <a:rPr lang="en-US" altLang="zh-CN" sz="2400" dirty="0" smtClean="0">
                <a:solidFill>
                  <a:schemeClr val="accent4">
                    <a:lumMod val="75000"/>
                  </a:schemeClr>
                </a:solidFill>
              </a:rPr>
              <a:t>• </a:t>
            </a:r>
            <a:r>
              <a:rPr lang="zh-CN" altLang="en-US" sz="2400" dirty="0" smtClean="0">
                <a:solidFill>
                  <a:schemeClr val="accent4">
                    <a:lumMod val="75000"/>
                  </a:schemeClr>
                </a:solidFill>
              </a:rPr>
              <a:t>其次随机设置交叉点位置；</a:t>
            </a:r>
          </a:p>
          <a:p>
            <a:pPr lvl="3" eaLnBrk="1" fontAlgn="auto" hangingPunct="1">
              <a:spcAft>
                <a:spcPts val="0"/>
              </a:spcAft>
              <a:buFont typeface="Wingdings 2"/>
              <a:buNone/>
              <a:defRPr/>
            </a:pPr>
            <a:r>
              <a:rPr lang="en-US" altLang="zh-CN" sz="2400" dirty="0" smtClean="0">
                <a:solidFill>
                  <a:schemeClr val="accent4">
                    <a:lumMod val="75000"/>
                  </a:schemeClr>
                </a:solidFill>
              </a:rPr>
              <a:t>• </a:t>
            </a:r>
            <a:r>
              <a:rPr lang="zh-CN" altLang="en-US" sz="2400" dirty="0" smtClean="0">
                <a:solidFill>
                  <a:schemeClr val="accent4">
                    <a:lumMod val="75000"/>
                  </a:schemeClr>
                </a:solidFill>
              </a:rPr>
              <a:t>最后再相互交换配对染色体之间的部分基因。</a:t>
            </a:r>
            <a:endParaRPr lang="zh-CN" altLang="en-US" sz="2400" dirty="0">
              <a:solidFill>
                <a:schemeClr val="accent4">
                  <a:lumMod val="75000"/>
                </a:schemeClr>
              </a:solidFill>
            </a:endParaRPr>
          </a:p>
        </p:txBody>
      </p:sp>
      <p:grpSp>
        <p:nvGrpSpPr>
          <p:cNvPr id="26627" name="Group 40"/>
          <p:cNvGrpSpPr>
            <a:grpSpLocks/>
          </p:cNvGrpSpPr>
          <p:nvPr/>
        </p:nvGrpSpPr>
        <p:grpSpPr bwMode="auto">
          <a:xfrm>
            <a:off x="714375" y="3357563"/>
            <a:ext cx="7713663" cy="1857375"/>
            <a:chOff x="447" y="1724"/>
            <a:chExt cx="4859" cy="1170"/>
          </a:xfrm>
        </p:grpSpPr>
        <p:sp>
          <p:nvSpPr>
            <p:cNvPr id="26629"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7"/>
            <p:cNvSpPr>
              <a:spLocks noChangeShapeType="1"/>
            </p:cNvSpPr>
            <p:nvPr/>
          </p:nvSpPr>
          <p:spPr bwMode="auto">
            <a:xfrm>
              <a:off x="447" y="2894"/>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p:cNvSpPr>
              <a:spLocks noChangeShapeType="1"/>
            </p:cNvSpPr>
            <p:nvPr/>
          </p:nvSpPr>
          <p:spPr bwMode="auto">
            <a:xfrm>
              <a:off x="1273"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a:off x="2152"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a:off x="3051"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22"/>
            <p:cNvSpPr>
              <a:spLocks noChangeShapeType="1"/>
            </p:cNvSpPr>
            <p:nvPr/>
          </p:nvSpPr>
          <p:spPr bwMode="auto">
            <a:xfrm>
              <a:off x="4051" y="1725"/>
              <a:ext cx="41"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Text Box 25"/>
            <p:cNvSpPr txBox="1">
              <a:spLocks noChangeArrowheads="1"/>
            </p:cNvSpPr>
            <p:nvPr/>
          </p:nvSpPr>
          <p:spPr bwMode="auto">
            <a:xfrm>
              <a:off x="1377"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6637" name="Text Box 27"/>
            <p:cNvSpPr txBox="1">
              <a:spLocks noChangeArrowheads="1"/>
            </p:cNvSpPr>
            <p:nvPr/>
          </p:nvSpPr>
          <p:spPr bwMode="auto">
            <a:xfrm>
              <a:off x="1409" y="1965"/>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01 1101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11 1001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1010 11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1110 01</a:t>
              </a:r>
            </a:p>
          </p:txBody>
        </p:sp>
        <p:sp>
          <p:nvSpPr>
            <p:cNvPr id="26638" name="Text Box 28"/>
            <p:cNvSpPr txBox="1">
              <a:spLocks noChangeArrowheads="1"/>
            </p:cNvSpPr>
            <p:nvPr/>
          </p:nvSpPr>
          <p:spPr bwMode="auto">
            <a:xfrm>
              <a:off x="2322"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配对情况</a:t>
              </a:r>
            </a:p>
          </p:txBody>
        </p:sp>
        <p:sp>
          <p:nvSpPr>
            <p:cNvPr id="26639" name="Text Box 29"/>
            <p:cNvSpPr txBox="1">
              <a:spLocks noChangeArrowheads="1"/>
            </p:cNvSpPr>
            <p:nvPr/>
          </p:nvSpPr>
          <p:spPr bwMode="auto">
            <a:xfrm>
              <a:off x="3171" y="1741"/>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交叉点位置</a:t>
              </a:r>
            </a:p>
          </p:txBody>
        </p:sp>
        <p:sp>
          <p:nvSpPr>
            <p:cNvPr id="26640" name="Text Box 30"/>
            <p:cNvSpPr txBox="1">
              <a:spLocks noChangeArrowheads="1"/>
            </p:cNvSpPr>
            <p:nvPr/>
          </p:nvSpPr>
          <p:spPr bwMode="auto">
            <a:xfrm>
              <a:off x="479" y="1729"/>
              <a:ext cx="7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6641" name="Text Box 31"/>
            <p:cNvSpPr txBox="1">
              <a:spLocks noChangeArrowheads="1"/>
            </p:cNvSpPr>
            <p:nvPr/>
          </p:nvSpPr>
          <p:spPr bwMode="auto">
            <a:xfrm>
              <a:off x="796" y="2009"/>
              <a:ext cx="18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6642" name="Text Box 32"/>
            <p:cNvSpPr txBox="1">
              <a:spLocks noChangeArrowheads="1"/>
            </p:cNvSpPr>
            <p:nvPr/>
          </p:nvSpPr>
          <p:spPr bwMode="auto">
            <a:xfrm>
              <a:off x="2484" y="2145"/>
              <a:ext cx="2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p:txBody>
        </p:sp>
        <p:sp>
          <p:nvSpPr>
            <p:cNvPr id="26643" name="Text Box 33"/>
            <p:cNvSpPr txBox="1">
              <a:spLocks noChangeArrowheads="1"/>
            </p:cNvSpPr>
            <p:nvPr/>
          </p:nvSpPr>
          <p:spPr bwMode="auto">
            <a:xfrm>
              <a:off x="3279" y="2129"/>
              <a:ext cx="4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4</a:t>
              </a:r>
            </a:p>
          </p:txBody>
        </p:sp>
        <p:sp>
          <p:nvSpPr>
            <p:cNvPr id="26644" name="Text Box 34"/>
            <p:cNvSpPr txBox="1">
              <a:spLocks noChangeArrowheads="1"/>
            </p:cNvSpPr>
            <p:nvPr/>
          </p:nvSpPr>
          <p:spPr bwMode="auto">
            <a:xfrm>
              <a:off x="4261" y="172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6645" name="Line 35"/>
            <p:cNvSpPr>
              <a:spLocks noChangeShapeType="1"/>
            </p:cNvSpPr>
            <p:nvPr/>
          </p:nvSpPr>
          <p:spPr bwMode="auto">
            <a:xfrm>
              <a:off x="1660" y="1993"/>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36"/>
            <p:cNvSpPr>
              <a:spLocks noChangeShapeType="1"/>
            </p:cNvSpPr>
            <p:nvPr/>
          </p:nvSpPr>
          <p:spPr bwMode="auto">
            <a:xfrm>
              <a:off x="1854" y="2330"/>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Text Box 37"/>
            <p:cNvSpPr txBox="1">
              <a:spLocks noChangeArrowheads="1"/>
            </p:cNvSpPr>
            <p:nvPr/>
          </p:nvSpPr>
          <p:spPr bwMode="auto">
            <a:xfrm>
              <a:off x="4293" y="1957"/>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111011</a:t>
              </a:r>
            </a:p>
          </p:txBody>
        </p:sp>
      </p:grpSp>
      <p:sp>
        <p:nvSpPr>
          <p:cNvPr id="26628" name="TextBox 25"/>
          <p:cNvSpPr txBox="1">
            <a:spLocks noChangeArrowheads="1"/>
          </p:cNvSpPr>
          <p:nvPr/>
        </p:nvSpPr>
        <p:spPr bwMode="auto">
          <a:xfrm>
            <a:off x="1543050" y="5621338"/>
            <a:ext cx="7429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Lucida Sans Unicode" panose="020B0602030504020204" pitchFamily="34" charset="0"/>
                <a:ea typeface="黑体" panose="02010609060101010101" pitchFamily="49" charset="-122"/>
              </a:rPr>
              <a:t>可以</a:t>
            </a:r>
            <a:r>
              <a:rPr lang="zh-CN" altLang="en-US" sz="1600">
                <a:latin typeface="Lucida Sans Unicode" panose="020B0602030504020204" pitchFamily="34" charset="0"/>
                <a:ea typeface="黑体" panose="02010609060101010101" pitchFamily="49" charset="-122"/>
              </a:rPr>
              <a:t>看出，其中</a:t>
            </a:r>
            <a:r>
              <a:rPr lang="zh-CN" altLang="en-US" sz="2400">
                <a:latin typeface="Lucida Sans Unicode" panose="020B0602030504020204" pitchFamily="34" charset="0"/>
                <a:ea typeface="黑体" panose="02010609060101010101" pitchFamily="49" charset="-122"/>
              </a:rPr>
              <a:t>新产生的个体“</a:t>
            </a:r>
            <a:r>
              <a:rPr lang="en-US" altLang="zh-CN" sz="2400">
                <a:latin typeface="Lucida Sans Unicode" panose="020B0602030504020204" pitchFamily="34" charset="0"/>
                <a:ea typeface="黑体" panose="02010609060101010101" pitchFamily="49" charset="-122"/>
              </a:rPr>
              <a:t>111101”</a:t>
            </a:r>
            <a:r>
              <a:rPr lang="zh-CN" altLang="en-US" sz="2400">
                <a:latin typeface="Lucida Sans Unicode" panose="020B0602030504020204" pitchFamily="34" charset="0"/>
                <a:ea typeface="黑体" panose="02010609060101010101" pitchFamily="49" charset="-122"/>
              </a:rPr>
              <a:t>、“</a:t>
            </a:r>
            <a:r>
              <a:rPr lang="en-US" altLang="zh-CN" sz="2400">
                <a:latin typeface="Lucida Sans Unicode" panose="020B0602030504020204" pitchFamily="34" charset="0"/>
                <a:ea typeface="黑体" panose="02010609060101010101" pitchFamily="49" charset="-122"/>
              </a:rPr>
              <a:t>111011”</a:t>
            </a:r>
            <a:r>
              <a:rPr lang="zh-CN" altLang="en-US" sz="2400">
                <a:latin typeface="Lucida Sans Unicode" panose="020B0602030504020204" pitchFamily="34" charset="0"/>
                <a:ea typeface="黑体" panose="02010609060101010101" pitchFamily="49" charset="-122"/>
              </a:rPr>
              <a:t>的适应度较原来两个个体的适应度都要高。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3F20E0-F371-4013-8C0A-C2997ECB378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0B6EC1-E3D0-4873-8E93-E06AE602856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a:t>
            </a:fld>
            <a:endParaRPr kumimoji="0" lang="en-US" altLang="zh-CN" sz="1400" smtClean="0">
              <a:latin typeface="Tahoma" panose="020B0604030504040204" pitchFamily="34" charset="0"/>
              <a:ea typeface="宋体" panose="02010600030101010101" pitchFamily="2" charset="-122"/>
            </a:endParaRPr>
          </a:p>
        </p:txBody>
      </p:sp>
      <p:sp>
        <p:nvSpPr>
          <p:cNvPr id="37892" name="Rectangle 2"/>
          <p:cNvSpPr>
            <a:spLocks noGrp="1" noChangeArrowheads="1"/>
          </p:cNvSpPr>
          <p:nvPr>
            <p:ph type="title"/>
          </p:nvPr>
        </p:nvSpPr>
        <p:spPr/>
        <p:txBody>
          <a:bodyPr/>
          <a:lstStyle/>
          <a:p>
            <a:pPr eaLnBrk="1" hangingPunct="1"/>
            <a:r>
              <a:rPr lang="en-US" altLang="zh-CN" dirty="0" smtClean="0"/>
              <a:t>5.2 </a:t>
            </a:r>
            <a:r>
              <a:rPr lang="zh-CN" altLang="en-US" dirty="0" smtClean="0"/>
              <a:t>神经计算</a:t>
            </a:r>
            <a:endParaRPr lang="zh-CN" altLang="en-US" sz="36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7893" name="Rectangle 3"/>
          <p:cNvSpPr>
            <a:spLocks noGrp="1" noChangeArrowheads="1"/>
          </p:cNvSpPr>
          <p:nvPr>
            <p:ph type="body" idx="1"/>
          </p:nvPr>
        </p:nvSpPr>
        <p:spPr>
          <a:xfrm>
            <a:off x="611188" y="2324100"/>
            <a:ext cx="8208962" cy="3887788"/>
          </a:xfrm>
        </p:spPr>
        <p:txBody>
          <a:bodyPr/>
          <a:lstStyle/>
          <a:p>
            <a:pPr eaLnBrk="1" hangingPunct="1"/>
            <a:r>
              <a:rPr lang="en-US" altLang="zh-CN" smtClean="0">
                <a:latin typeface="华文新魏" panose="02010800040101010101" pitchFamily="2" charset="-122"/>
              </a:rPr>
              <a:t>1969M.Minsky</a:t>
            </a:r>
            <a:r>
              <a:rPr lang="zh-CN" altLang="en-US" smtClean="0">
                <a:latin typeface="华文新魏" panose="02010800040101010101" pitchFamily="2" charset="-122"/>
              </a:rPr>
              <a:t>和</a:t>
            </a:r>
            <a:r>
              <a:rPr lang="en-US" altLang="zh-CN" smtClean="0">
                <a:latin typeface="华文新魏" panose="02010800040101010101" pitchFamily="2" charset="-122"/>
              </a:rPr>
              <a:t>S. Papert</a:t>
            </a:r>
            <a:r>
              <a:rPr lang="zh-CN" altLang="en-US" smtClean="0">
                <a:latin typeface="华文新魏" panose="02010800040101010101" pitchFamily="2" charset="-122"/>
              </a:rPr>
              <a:t>发表了</a:t>
            </a:r>
            <a:r>
              <a:rPr lang="en-US" altLang="zh-CN" smtClean="0">
                <a:latin typeface="华文新魏" panose="02010800040101010101" pitchFamily="2" charset="-122"/>
              </a:rPr>
              <a:t>《Perceptrons》</a:t>
            </a:r>
            <a:r>
              <a:rPr lang="zh-CN" altLang="en-US" smtClean="0">
                <a:latin typeface="华文新魏" panose="02010800040101010101" pitchFamily="2" charset="-122"/>
              </a:rPr>
              <a:t>的论著，指出感知器仅能解决一阶谓词逻辑，只能做线性划分。对于非线性或其他分类会遇到很大困难。一个简单的</a:t>
            </a:r>
            <a:r>
              <a:rPr lang="en-US" altLang="zh-CN" smtClean="0">
                <a:latin typeface="华文新魏" panose="02010800040101010101" pitchFamily="2" charset="-122"/>
              </a:rPr>
              <a:t>XOR</a:t>
            </a:r>
            <a:r>
              <a:rPr lang="zh-CN" altLang="en-US" smtClean="0">
                <a:latin typeface="华文新魏" panose="02010800040101010101" pitchFamily="2" charset="-122"/>
              </a:rPr>
              <a:t>问题的例子就证明了这一点。</a:t>
            </a:r>
            <a:r>
              <a:rPr lang="en-US" altLang="zh-CN" smtClean="0">
                <a:solidFill>
                  <a:schemeClr val="folHlink"/>
                </a:solidFill>
              </a:rPr>
              <a:t>——</a:t>
            </a:r>
            <a:r>
              <a:rPr lang="zh-CN" altLang="en-US" smtClean="0">
                <a:solidFill>
                  <a:schemeClr val="folHlink"/>
                </a:solidFill>
                <a:latin typeface="华文新魏" panose="02010800040101010101" pitchFamily="2" charset="-122"/>
              </a:rPr>
              <a:t>神经网络研究一度达到低潮。</a:t>
            </a:r>
          </a:p>
          <a:p>
            <a:pPr eaLnBrk="1" hangingPunct="1"/>
            <a:r>
              <a:rPr lang="zh-CN" altLang="en-US" smtClean="0">
                <a:latin typeface="华文新魏" panose="02010800040101010101" pitchFamily="2" charset="-122"/>
              </a:rPr>
              <a:t>原因还有，计算机不够发达、</a:t>
            </a:r>
            <a:r>
              <a:rPr lang="en-US" altLang="zh-CN" smtClean="0">
                <a:latin typeface="华文新魏" panose="02010800040101010101" pitchFamily="2" charset="-122"/>
              </a:rPr>
              <a:t>VLSI</a:t>
            </a:r>
            <a:r>
              <a:rPr lang="zh-CN" altLang="en-US" smtClean="0">
                <a:latin typeface="华文新魏" panose="02010800040101010101" pitchFamily="2" charset="-122"/>
              </a:rPr>
              <a:t>还没出现、而人工智能和专家系统正处于发展高潮。  </a:t>
            </a:r>
            <a:endParaRPr lang="zh-CN" altLang="en-US" smtClean="0"/>
          </a:p>
        </p:txBody>
      </p:sp>
      <p:sp>
        <p:nvSpPr>
          <p:cNvPr id="37894" name="Rectangle 4"/>
          <p:cNvSpPr>
            <a:spLocks noChangeArrowheads="1"/>
          </p:cNvSpPr>
          <p:nvPr/>
        </p:nvSpPr>
        <p:spPr bwMode="auto">
          <a:xfrm>
            <a:off x="914400" y="1804988"/>
            <a:ext cx="251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a:solidFill>
                  <a:schemeClr val="hlink"/>
                </a:solidFill>
                <a:latin typeface="Tahoma" panose="020B0604030504040204" pitchFamily="34" charset="0"/>
                <a:ea typeface="宋体" panose="02010600030101010101" pitchFamily="2" charset="-122"/>
              </a:rPr>
              <a:t>（</a:t>
            </a:r>
            <a:r>
              <a:rPr lang="en-US" altLang="zh-CN">
                <a:solidFill>
                  <a:schemeClr val="hlink"/>
                </a:solidFill>
                <a:latin typeface="Tahoma" panose="020B0604030504040204" pitchFamily="34" charset="0"/>
                <a:ea typeface="宋体" panose="02010600030101010101" pitchFamily="2" charset="-122"/>
              </a:rPr>
              <a:t>3</a:t>
            </a:r>
            <a:r>
              <a:rPr lang="zh-CN" altLang="en-US">
                <a:solidFill>
                  <a:schemeClr val="hlink"/>
                </a:solidFill>
                <a:latin typeface="Tahoma" panose="020B0604030504040204" pitchFamily="34" charset="0"/>
                <a:ea typeface="宋体" panose="02010600030101010101" pitchFamily="2" charset="-122"/>
              </a:rPr>
              <a:t>）</a:t>
            </a:r>
            <a:r>
              <a:rPr lang="zh-CN" altLang="en-US">
                <a:solidFill>
                  <a:schemeClr val="hlink"/>
                </a:solidFill>
                <a:latin typeface="Tahoma" panose="020B0604030504040204" pitchFamily="34" charset="0"/>
              </a:rPr>
              <a:t>低潮时期</a:t>
            </a:r>
          </a:p>
        </p:txBody>
      </p:sp>
    </p:spTree>
    <p:extLst>
      <p:ext uri="{BB962C8B-B14F-4D97-AF65-F5344CB8AC3E}">
        <p14:creationId xmlns:p14="http://schemas.microsoft.com/office/powerpoint/2010/main" val="2109065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625" y="428625"/>
            <a:ext cx="8429625" cy="3214688"/>
          </a:xfrm>
        </p:spPr>
        <p:txBody>
          <a:bodyPr>
            <a:normAutofit/>
          </a:bodyPr>
          <a:lstStyle/>
          <a:p>
            <a:pPr marL="621792" lvl="1" eaLnBrk="1" fontAlgn="auto" hangingPunct="1">
              <a:spcBef>
                <a:spcPts val="324"/>
              </a:spcBef>
              <a:spcAft>
                <a:spcPts val="0"/>
              </a:spcAft>
              <a:buFont typeface="Verdana"/>
              <a:buChar char="◦"/>
              <a:defRPr/>
            </a:pPr>
            <a:r>
              <a:rPr lang="en-US" altLang="zh-CN" dirty="0" smtClean="0">
                <a:solidFill>
                  <a:srgbClr val="C00000"/>
                </a:solidFill>
              </a:rPr>
              <a:t>(6)  </a:t>
            </a:r>
            <a:r>
              <a:rPr lang="zh-CN" altLang="en-US" dirty="0" smtClean="0">
                <a:solidFill>
                  <a:srgbClr val="C00000"/>
                </a:solidFill>
              </a:rPr>
              <a:t>变异运算</a:t>
            </a:r>
          </a:p>
          <a:p>
            <a:pPr marL="859536" lvl="2" eaLnBrk="1" fontAlgn="auto" hangingPunct="1">
              <a:spcAft>
                <a:spcPts val="0"/>
              </a:spcAft>
              <a:buFont typeface="Wingdings 2"/>
              <a:buChar char=""/>
              <a:defRPr/>
            </a:pPr>
            <a:r>
              <a:rPr lang="zh-CN" altLang="en-US" dirty="0" smtClean="0"/>
              <a:t>变异运算是对个体的某一个或某一些基因位上的基因值按某一较小的概率进行改变，它也是</a:t>
            </a:r>
            <a:r>
              <a:rPr lang="zh-CN" altLang="en-US" dirty="0" smtClean="0">
                <a:solidFill>
                  <a:srgbClr val="FF0000"/>
                </a:solidFill>
              </a:rPr>
              <a:t>产生新个体</a:t>
            </a:r>
            <a:r>
              <a:rPr lang="zh-CN" altLang="en-US" dirty="0" smtClean="0"/>
              <a:t>的一种操作方法。</a:t>
            </a:r>
          </a:p>
          <a:p>
            <a:pPr marL="859536" lvl="2" eaLnBrk="1" fontAlgn="auto" hangingPunct="1">
              <a:spcAft>
                <a:spcPts val="0"/>
              </a:spcAft>
              <a:buFont typeface="Wingdings 2"/>
              <a:buChar char=""/>
              <a:defRPr/>
            </a:pPr>
            <a:r>
              <a:rPr lang="zh-CN" altLang="en-US" dirty="0" smtClean="0"/>
              <a:t>本例中，我们采用基本位变异的方法来进行变异运算，其具体操作过程是：</a:t>
            </a:r>
          </a:p>
          <a:p>
            <a:pPr lvl="3" eaLnBrk="1" fontAlgn="auto" hangingPunct="1">
              <a:spcAft>
                <a:spcPts val="0"/>
              </a:spcAft>
              <a:buFont typeface="Wingdings 2"/>
              <a:buNone/>
              <a:defRPr/>
            </a:pPr>
            <a:r>
              <a:rPr lang="en-US" altLang="zh-CN" dirty="0" smtClean="0">
                <a:solidFill>
                  <a:schemeClr val="accent4">
                    <a:lumMod val="75000"/>
                  </a:schemeClr>
                </a:solidFill>
              </a:rPr>
              <a:t>• </a:t>
            </a:r>
            <a:r>
              <a:rPr lang="zh-CN" altLang="en-US" dirty="0" smtClean="0">
                <a:solidFill>
                  <a:schemeClr val="accent4">
                    <a:lumMod val="75000"/>
                  </a:schemeClr>
                </a:solidFill>
              </a:rPr>
              <a:t>首先确定出各个个体的基因变异位置，下表所示为随机产生的变异点位置，其中的数字表示变异点设置在该基因座处；</a:t>
            </a:r>
          </a:p>
          <a:p>
            <a:pPr lvl="3" eaLnBrk="1" fontAlgn="auto" hangingPunct="1">
              <a:spcAft>
                <a:spcPts val="0"/>
              </a:spcAft>
              <a:buFont typeface="Wingdings 2"/>
              <a:buNone/>
              <a:defRPr/>
            </a:pPr>
            <a:r>
              <a:rPr lang="en-US" altLang="zh-CN" dirty="0" smtClean="0">
                <a:solidFill>
                  <a:schemeClr val="accent4">
                    <a:lumMod val="75000"/>
                  </a:schemeClr>
                </a:solidFill>
              </a:rPr>
              <a:t>• </a:t>
            </a:r>
            <a:r>
              <a:rPr lang="zh-CN" altLang="en-US" dirty="0" smtClean="0">
                <a:solidFill>
                  <a:schemeClr val="accent4">
                    <a:lumMod val="75000"/>
                  </a:schemeClr>
                </a:solidFill>
              </a:rPr>
              <a:t>然后依照某一概率将变异点的原有基因值取反。</a:t>
            </a:r>
          </a:p>
        </p:txBody>
      </p:sp>
      <p:grpSp>
        <p:nvGrpSpPr>
          <p:cNvPr id="27651" name="Group 35"/>
          <p:cNvGrpSpPr>
            <a:grpSpLocks/>
          </p:cNvGrpSpPr>
          <p:nvPr/>
        </p:nvGrpSpPr>
        <p:grpSpPr bwMode="auto">
          <a:xfrm>
            <a:off x="928688" y="3929063"/>
            <a:ext cx="7713662" cy="1730375"/>
            <a:chOff x="447" y="1724"/>
            <a:chExt cx="4859" cy="1090"/>
          </a:xfrm>
        </p:grpSpPr>
        <p:sp>
          <p:nvSpPr>
            <p:cNvPr id="27656"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7"/>
            <p:cNvSpPr>
              <a:spLocks noChangeShapeType="1"/>
            </p:cNvSpPr>
            <p:nvPr/>
          </p:nvSpPr>
          <p:spPr bwMode="auto">
            <a:xfrm>
              <a:off x="447" y="2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8"/>
            <p:cNvSpPr>
              <a:spLocks noChangeShapeType="1"/>
            </p:cNvSpPr>
            <p:nvPr/>
          </p:nvSpPr>
          <p:spPr bwMode="auto">
            <a:xfrm flipH="1">
              <a:off x="1268" y="1724"/>
              <a:ext cx="5" cy="10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Text Box 16"/>
            <p:cNvSpPr txBox="1">
              <a:spLocks noChangeArrowheads="1"/>
            </p:cNvSpPr>
            <p:nvPr/>
          </p:nvSpPr>
          <p:spPr bwMode="auto">
            <a:xfrm>
              <a:off x="447" y="1729"/>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7661" name="Text Box 17"/>
            <p:cNvSpPr txBox="1">
              <a:spLocks noChangeArrowheads="1"/>
            </p:cNvSpPr>
            <p:nvPr/>
          </p:nvSpPr>
          <p:spPr bwMode="auto">
            <a:xfrm>
              <a:off x="796" y="2009"/>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7662" name="Text Box 20"/>
            <p:cNvSpPr txBox="1">
              <a:spLocks noChangeArrowheads="1"/>
            </p:cNvSpPr>
            <p:nvPr/>
          </p:nvSpPr>
          <p:spPr bwMode="auto">
            <a:xfrm>
              <a:off x="1406" y="173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7663" name="Text Box 23"/>
            <p:cNvSpPr txBox="1">
              <a:spLocks noChangeArrowheads="1"/>
            </p:cNvSpPr>
            <p:nvPr/>
          </p:nvSpPr>
          <p:spPr bwMode="auto">
            <a:xfrm>
              <a:off x="1438" y="1967"/>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111011</a:t>
              </a:r>
            </a:p>
          </p:txBody>
        </p:sp>
        <p:sp>
          <p:nvSpPr>
            <p:cNvPr id="27664" name="Text Box 24"/>
            <p:cNvSpPr txBox="1">
              <a:spLocks noChangeArrowheads="1"/>
            </p:cNvSpPr>
            <p:nvPr/>
          </p:nvSpPr>
          <p:spPr bwMode="auto">
            <a:xfrm>
              <a:off x="3255" y="1737"/>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变异结果</a:t>
              </a:r>
            </a:p>
          </p:txBody>
        </p:sp>
        <p:sp>
          <p:nvSpPr>
            <p:cNvPr id="27665" name="Text Box 25"/>
            <p:cNvSpPr txBox="1">
              <a:spLocks noChangeArrowheads="1"/>
            </p:cNvSpPr>
            <p:nvPr/>
          </p:nvSpPr>
          <p:spPr bwMode="auto">
            <a:xfrm>
              <a:off x="2355" y="1739"/>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变异点</a:t>
              </a:r>
            </a:p>
          </p:txBody>
        </p:sp>
        <p:sp>
          <p:nvSpPr>
            <p:cNvPr id="27666" name="Text Box 26"/>
            <p:cNvSpPr txBox="1">
              <a:spLocks noChangeArrowheads="1"/>
            </p:cNvSpPr>
            <p:nvPr/>
          </p:nvSpPr>
          <p:spPr bwMode="auto">
            <a:xfrm>
              <a:off x="2498" y="200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6</a:t>
              </a:r>
            </a:p>
          </p:txBody>
        </p:sp>
        <p:sp>
          <p:nvSpPr>
            <p:cNvPr id="27667" name="Text Box 27"/>
            <p:cNvSpPr txBox="1">
              <a:spLocks noChangeArrowheads="1"/>
            </p:cNvSpPr>
            <p:nvPr/>
          </p:nvSpPr>
          <p:spPr bwMode="auto">
            <a:xfrm>
              <a:off x="3287"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7668" name="Text Box 30"/>
            <p:cNvSpPr txBox="1">
              <a:spLocks noChangeArrowheads="1"/>
            </p:cNvSpPr>
            <p:nvPr/>
          </p:nvSpPr>
          <p:spPr bwMode="auto">
            <a:xfrm>
              <a:off x="4232" y="1733"/>
              <a:ext cx="8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子代群体</a:t>
              </a:r>
              <a:r>
                <a:rPr lang="en-US" altLang="zh-CN" sz="1600">
                  <a:latin typeface="Lucida Sans Unicode" panose="020B0602030504020204" pitchFamily="34" charset="0"/>
                  <a:ea typeface="黑体" panose="02010609060101010101" pitchFamily="49" charset="-122"/>
                </a:rPr>
                <a:t>p(1)</a:t>
              </a:r>
            </a:p>
          </p:txBody>
        </p:sp>
        <p:sp>
          <p:nvSpPr>
            <p:cNvPr id="27669" name="Text Box 33"/>
            <p:cNvSpPr txBox="1">
              <a:spLocks noChangeArrowheads="1"/>
            </p:cNvSpPr>
            <p:nvPr/>
          </p:nvSpPr>
          <p:spPr bwMode="auto">
            <a:xfrm>
              <a:off x="4319"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grpSp>
      <p:cxnSp>
        <p:nvCxnSpPr>
          <p:cNvPr id="24" name="直接连接符 23"/>
          <p:cNvCxnSpPr/>
          <p:nvPr/>
        </p:nvCxnSpPr>
        <p:spPr>
          <a:xfrm rot="5400000">
            <a:off x="2928144" y="4744244"/>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356894" y="4755357"/>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6009481" y="4709319"/>
            <a:ext cx="15716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5" name="TextBox 28"/>
          <p:cNvSpPr txBox="1">
            <a:spLocks noChangeArrowheads="1"/>
          </p:cNvSpPr>
          <p:nvPr/>
        </p:nvSpPr>
        <p:spPr bwMode="auto">
          <a:xfrm>
            <a:off x="1309688" y="5835650"/>
            <a:ext cx="7786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Lucida Sans Unicode" panose="020B0602030504020204" pitchFamily="34" charset="0"/>
                <a:ea typeface="黑体" panose="02010609060101010101" pitchFamily="49" charset="-122"/>
              </a:rPr>
              <a:t>对群体</a:t>
            </a:r>
            <a:r>
              <a:rPr lang="en-US" altLang="zh-CN" sz="2400">
                <a:latin typeface="Lucida Sans Unicode" panose="020B0602030504020204" pitchFamily="34" charset="0"/>
                <a:ea typeface="黑体" panose="02010609060101010101" pitchFamily="49" charset="-122"/>
              </a:rPr>
              <a:t>P(t)</a:t>
            </a:r>
            <a:r>
              <a:rPr lang="zh-CN" altLang="en-US" sz="2400">
                <a:latin typeface="Lucida Sans Unicode" panose="020B0602030504020204" pitchFamily="34" charset="0"/>
                <a:ea typeface="黑体" panose="02010609060101010101" pitchFamily="49" charset="-122"/>
              </a:rPr>
              <a:t>进行一轮选择、交叉、变异运算之后可得到新一代的群体</a:t>
            </a:r>
            <a:r>
              <a:rPr lang="en-US" altLang="zh-CN" sz="2400">
                <a:latin typeface="Lucida Sans Unicode" panose="020B0602030504020204" pitchFamily="34" charset="0"/>
                <a:ea typeface="黑体" panose="02010609060101010101" pitchFamily="49" charset="-122"/>
              </a:rPr>
              <a:t>P(t+1)</a:t>
            </a:r>
            <a:endParaRPr lang="zh-CN" altLang="en-US" sz="2400">
              <a:latin typeface="Lucida Sans Unicode" panose="020B0602030504020204" pitchFamily="34" charset="0"/>
              <a:ea typeface="黑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1"/>
          <p:cNvGrpSpPr>
            <a:grpSpLocks/>
          </p:cNvGrpSpPr>
          <p:nvPr/>
        </p:nvGrpSpPr>
        <p:grpSpPr bwMode="auto">
          <a:xfrm>
            <a:off x="758825" y="2500313"/>
            <a:ext cx="7713663" cy="1931987"/>
            <a:chOff x="359" y="196"/>
            <a:chExt cx="4859" cy="1217"/>
          </a:xfrm>
        </p:grpSpPr>
        <p:sp>
          <p:nvSpPr>
            <p:cNvPr id="28676" name="Line 4"/>
            <p:cNvSpPr>
              <a:spLocks noChangeShapeType="1"/>
            </p:cNvSpPr>
            <p:nvPr/>
          </p:nvSpPr>
          <p:spPr bwMode="auto">
            <a:xfrm>
              <a:off x="383" y="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7" name="Line 5"/>
            <p:cNvSpPr>
              <a:spLocks noChangeShapeType="1"/>
            </p:cNvSpPr>
            <p:nvPr/>
          </p:nvSpPr>
          <p:spPr bwMode="auto">
            <a:xfrm>
              <a:off x="359" y="140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91" y="429"/>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7"/>
            <p:cNvSpPr>
              <a:spLocks noChangeShapeType="1"/>
            </p:cNvSpPr>
            <p:nvPr/>
          </p:nvSpPr>
          <p:spPr bwMode="auto">
            <a:xfrm>
              <a:off x="359" y="1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8"/>
            <p:cNvSpPr>
              <a:spLocks noChangeShapeType="1"/>
            </p:cNvSpPr>
            <p:nvPr/>
          </p:nvSpPr>
          <p:spPr bwMode="auto">
            <a:xfrm>
              <a:off x="1017"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9"/>
            <p:cNvSpPr>
              <a:spLocks noChangeShapeType="1"/>
            </p:cNvSpPr>
            <p:nvPr/>
          </p:nvSpPr>
          <p:spPr bwMode="auto">
            <a:xfrm>
              <a:off x="2021" y="20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10"/>
            <p:cNvSpPr>
              <a:spLocks noChangeShapeType="1"/>
            </p:cNvSpPr>
            <p:nvPr/>
          </p:nvSpPr>
          <p:spPr bwMode="auto">
            <a:xfrm>
              <a:off x="3344"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399" y="217"/>
              <a:ext cx="6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8684" name="Text Box 12"/>
            <p:cNvSpPr txBox="1">
              <a:spLocks noChangeArrowheads="1"/>
            </p:cNvSpPr>
            <p:nvPr/>
          </p:nvSpPr>
          <p:spPr bwMode="auto">
            <a:xfrm>
              <a:off x="1209" y="217"/>
              <a:ext cx="7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子群体</a:t>
              </a:r>
              <a:r>
                <a:rPr lang="en-US" altLang="zh-CN" sz="1600">
                  <a:latin typeface="Lucida Sans Unicode" panose="020B0602030504020204" pitchFamily="34" charset="0"/>
                  <a:ea typeface="黑体" panose="02010609060101010101" pitchFamily="49" charset="-122"/>
                </a:rPr>
                <a:t>p(1)</a:t>
              </a:r>
            </a:p>
          </p:txBody>
        </p:sp>
        <p:sp>
          <p:nvSpPr>
            <p:cNvPr id="28685" name="Text Box 13"/>
            <p:cNvSpPr txBox="1">
              <a:spLocks noChangeArrowheads="1"/>
            </p:cNvSpPr>
            <p:nvPr/>
          </p:nvSpPr>
          <p:spPr bwMode="auto">
            <a:xfrm>
              <a:off x="2848" y="205"/>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适值</a:t>
              </a:r>
            </a:p>
          </p:txBody>
        </p:sp>
        <p:sp>
          <p:nvSpPr>
            <p:cNvPr id="28686" name="Text Box 14"/>
            <p:cNvSpPr txBox="1">
              <a:spLocks noChangeArrowheads="1"/>
            </p:cNvSpPr>
            <p:nvPr/>
          </p:nvSpPr>
          <p:spPr bwMode="auto">
            <a:xfrm>
              <a:off x="3417" y="209"/>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8687" name="Text Box 15"/>
            <p:cNvSpPr txBox="1">
              <a:spLocks noChangeArrowheads="1"/>
            </p:cNvSpPr>
            <p:nvPr/>
          </p:nvSpPr>
          <p:spPr bwMode="auto">
            <a:xfrm>
              <a:off x="555" y="119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8688" name="Text Box 16"/>
            <p:cNvSpPr txBox="1">
              <a:spLocks noChangeArrowheads="1"/>
            </p:cNvSpPr>
            <p:nvPr/>
          </p:nvSpPr>
          <p:spPr bwMode="auto">
            <a:xfrm>
              <a:off x="708" y="48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8689" name="Text Box 17"/>
            <p:cNvSpPr txBox="1">
              <a:spLocks noChangeArrowheads="1"/>
            </p:cNvSpPr>
            <p:nvPr/>
          </p:nvSpPr>
          <p:spPr bwMode="auto">
            <a:xfrm>
              <a:off x="1259" y="442"/>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8690" name="Text Box 18"/>
            <p:cNvSpPr txBox="1">
              <a:spLocks noChangeArrowheads="1"/>
            </p:cNvSpPr>
            <p:nvPr/>
          </p:nvSpPr>
          <p:spPr bwMode="auto">
            <a:xfrm>
              <a:off x="2898" y="434"/>
              <a:ext cx="260"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98</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50</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53</a:t>
              </a:r>
            </a:p>
          </p:txBody>
        </p:sp>
        <p:sp>
          <p:nvSpPr>
            <p:cNvPr id="28691" name="Text Box 19"/>
            <p:cNvSpPr txBox="1">
              <a:spLocks noChangeArrowheads="1"/>
            </p:cNvSpPr>
            <p:nvPr/>
          </p:nvSpPr>
          <p:spPr bwMode="auto">
            <a:xfrm>
              <a:off x="3707" y="435"/>
              <a:ext cx="367"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0.42</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0.23</a:t>
              </a:r>
            </a:p>
          </p:txBody>
        </p:sp>
        <p:sp>
          <p:nvSpPr>
            <p:cNvPr id="28692" name="Text Box 20"/>
            <p:cNvSpPr txBox="1">
              <a:spLocks noChangeArrowheads="1"/>
            </p:cNvSpPr>
            <p:nvPr/>
          </p:nvSpPr>
          <p:spPr bwMode="auto">
            <a:xfrm>
              <a:off x="2889" y="1201"/>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235</a:t>
              </a:r>
            </a:p>
          </p:txBody>
        </p:sp>
        <p:sp>
          <p:nvSpPr>
            <p:cNvPr id="28693" name="Text Box 21"/>
            <p:cNvSpPr txBox="1">
              <a:spLocks noChangeArrowheads="1"/>
            </p:cNvSpPr>
            <p:nvPr/>
          </p:nvSpPr>
          <p:spPr bwMode="auto">
            <a:xfrm>
              <a:off x="3831" y="11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8694" name="Line 28"/>
            <p:cNvSpPr>
              <a:spLocks noChangeShapeType="1"/>
            </p:cNvSpPr>
            <p:nvPr/>
          </p:nvSpPr>
          <p:spPr bwMode="auto">
            <a:xfrm>
              <a:off x="2735" y="201"/>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Text Box 29"/>
            <p:cNvSpPr txBox="1">
              <a:spLocks noChangeArrowheads="1"/>
            </p:cNvSpPr>
            <p:nvPr/>
          </p:nvSpPr>
          <p:spPr bwMode="auto">
            <a:xfrm>
              <a:off x="2096" y="217"/>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8696" name="Text Box 30"/>
            <p:cNvSpPr txBox="1">
              <a:spLocks noChangeArrowheads="1"/>
            </p:cNvSpPr>
            <p:nvPr/>
          </p:nvSpPr>
          <p:spPr bwMode="auto">
            <a:xfrm>
              <a:off x="2122" y="465"/>
              <a:ext cx="47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a:t>
              </a:r>
              <a:r>
                <a:rPr lang="en-US" altLang="zh-CN" sz="1400">
                  <a:latin typeface="Lucida Sans Unicode" panose="020B0602030504020204" pitchFamily="34" charset="0"/>
                  <a:ea typeface="黑体" panose="02010609060101010101" pitchFamily="49" charset="-122"/>
                </a:rPr>
                <a:t>3     5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7     7</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7     2</a:t>
              </a:r>
            </a:p>
          </p:txBody>
        </p:sp>
      </p:grpSp>
      <p:sp>
        <p:nvSpPr>
          <p:cNvPr id="28675" name="TextBox 26"/>
          <p:cNvSpPr txBox="1">
            <a:spLocks noChangeArrowheads="1"/>
          </p:cNvSpPr>
          <p:nvPr/>
        </p:nvSpPr>
        <p:spPr bwMode="auto">
          <a:xfrm>
            <a:off x="657225" y="4926013"/>
            <a:ext cx="785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Lucida Sans Unicode" panose="020B0602030504020204" pitchFamily="34" charset="0"/>
                <a:ea typeface="黑体" panose="02010609060101010101" pitchFamily="49" charset="-122"/>
              </a:rPr>
              <a:t>      从上表中可以看出，群体经过一代进化之后，其适应度的最大值、平均值都得到了明显的改进。事实上，这里已经找到了最佳个体“</a:t>
            </a:r>
            <a:r>
              <a:rPr lang="en-US" altLang="zh-CN" sz="2400">
                <a:latin typeface="Lucida Sans Unicode" panose="020B0602030504020204" pitchFamily="34" charset="0"/>
                <a:ea typeface="黑体" panose="02010609060101010101" pitchFamily="49" charset="-122"/>
              </a:rPr>
              <a:t>111111”</a:t>
            </a:r>
            <a:r>
              <a:rPr lang="zh-CN" altLang="en-US" sz="2400">
                <a:latin typeface="Lucida Sans Unicode" panose="020B0602030504020204" pitchFamily="34" charset="0"/>
                <a:ea typeface="黑体" panose="02010609060101010101" pitchFamily="49" charset="-122"/>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05D3D1-D1A3-4730-8D0A-261AFF35223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78AA7E-8856-46AA-9725-94CFF44DA7D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smtClean="0">
              <a:latin typeface="Tahoma" panose="020B0604030504040204" pitchFamily="34" charset="0"/>
              <a:ea typeface="宋体" panose="02010600030101010101" pitchFamily="2" charset="-122"/>
            </a:endParaRPr>
          </a:p>
        </p:txBody>
      </p:sp>
      <p:sp>
        <p:nvSpPr>
          <p:cNvPr id="29700"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3600" b="1" smtClean="0">
                <a:ea typeface="华文新魏" panose="02010800040101010101" pitchFamily="2" charset="-122"/>
              </a:rPr>
              <a:t>收敛性</a:t>
            </a:r>
          </a:p>
        </p:txBody>
      </p:sp>
      <p:sp>
        <p:nvSpPr>
          <p:cNvPr id="29701" name="Rectangle 3"/>
          <p:cNvSpPr>
            <a:spLocks noGrp="1" noChangeArrowheads="1"/>
          </p:cNvSpPr>
          <p:nvPr>
            <p:ph type="body" idx="1"/>
          </p:nvPr>
        </p:nvSpPr>
        <p:spPr>
          <a:xfrm>
            <a:off x="539750" y="1981200"/>
            <a:ext cx="8451850" cy="4471988"/>
          </a:xfrm>
        </p:spPr>
        <p:txBody>
          <a:bodyPr/>
          <a:lstStyle/>
          <a:p>
            <a:pPr eaLnBrk="1" hangingPunct="1">
              <a:lnSpc>
                <a:spcPct val="80000"/>
              </a:lnSpc>
            </a:pPr>
            <a:r>
              <a:rPr lang="zh-CN" altLang="en-US" smtClean="0"/>
              <a:t>一般的遗传算法不一定收敛，采用优秀个体保护法就是将每代中的最优个体，直接进入子代，相应淘汰其子代中适应度最差的个体，使种群规模不变。</a:t>
            </a:r>
          </a:p>
          <a:p>
            <a:pPr eaLnBrk="1" hangingPunct="1">
              <a:lnSpc>
                <a:spcPct val="80000"/>
              </a:lnSpc>
            </a:pPr>
            <a:r>
              <a:rPr lang="zh-CN" altLang="en-US" smtClean="0"/>
              <a:t>求到的解通常只是所要解决问题的最优解的一个近似解，或者叫满意解。近似解与问题真正的最优解的差是一个统计意义下的量，也就是说每次程序运行得到的解的质量可能是有较大的差别的。 </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F81F63-BFC2-4B07-BBE0-83BC4945D9A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7F36FA-BA67-463B-B3A3-FB696634E6A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smtClean="0">
              <a:latin typeface="Tahoma" panose="020B0604030504040204" pitchFamily="34" charset="0"/>
              <a:ea typeface="宋体" panose="02010600030101010101" pitchFamily="2" charset="-122"/>
            </a:endParaRPr>
          </a:p>
        </p:txBody>
      </p:sp>
      <p:sp>
        <p:nvSpPr>
          <p:cNvPr id="30724" name="Rectangle 2"/>
          <p:cNvSpPr>
            <a:spLocks noGrp="1" noChangeArrowheads="1"/>
          </p:cNvSpPr>
          <p:nvPr>
            <p:ph type="title"/>
          </p:nvPr>
        </p:nvSpPr>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发展现状</a:t>
            </a:r>
          </a:p>
        </p:txBody>
      </p:sp>
      <p:sp>
        <p:nvSpPr>
          <p:cNvPr id="30725" name="Rectangle 3"/>
          <p:cNvSpPr>
            <a:spLocks noGrp="1" noChangeArrowheads="1"/>
          </p:cNvSpPr>
          <p:nvPr>
            <p:ph type="body" idx="1"/>
          </p:nvPr>
        </p:nvSpPr>
        <p:spPr>
          <a:xfrm>
            <a:off x="533400" y="1905000"/>
            <a:ext cx="8345488" cy="4495800"/>
          </a:xfrm>
        </p:spPr>
        <p:txBody>
          <a:bodyPr/>
          <a:lstStyle/>
          <a:p>
            <a:pPr eaLnBrk="1" hangingPunct="1">
              <a:lnSpc>
                <a:spcPct val="80000"/>
              </a:lnSpc>
            </a:pPr>
            <a:r>
              <a:rPr lang="zh-CN" altLang="en-US" smtClean="0"/>
              <a:t>如果一个应用问题不能求得目标函数的全局最优值</a:t>
            </a:r>
            <a:r>
              <a:rPr lang="en-US" altLang="zh-CN" smtClean="0"/>
              <a:t>,</a:t>
            </a:r>
            <a:r>
              <a:rPr lang="zh-CN" altLang="en-US" smtClean="0"/>
              <a:t>而只能或只希望求一定意义下的“满意解”，这时</a:t>
            </a:r>
            <a:r>
              <a:rPr lang="en-US" altLang="zh-CN" smtClean="0"/>
              <a:t>,</a:t>
            </a:r>
            <a:r>
              <a:rPr lang="zh-CN" altLang="en-US" smtClean="0"/>
              <a:t>可供选择的方法之一自然是遗传算法，因为遗传算法比其他算法有更多的优势。</a:t>
            </a:r>
          </a:p>
          <a:p>
            <a:pPr eaLnBrk="1" hangingPunct="1">
              <a:lnSpc>
                <a:spcPct val="80000"/>
              </a:lnSpc>
            </a:pPr>
            <a:r>
              <a:rPr lang="zh-CN" altLang="en-US" smtClean="0"/>
              <a:t>近年来遗传算法在商业应用方面取得了一系列重要成果。比如通用电器公司的计算机辅助设计系统</a:t>
            </a:r>
            <a:r>
              <a:rPr lang="en-US" altLang="zh-CN" smtClean="0"/>
              <a:t>Engeneous,</a:t>
            </a:r>
            <a:r>
              <a:rPr lang="zh-CN" altLang="en-US" smtClean="0"/>
              <a:t>这是一个采用了遗传算法以及其他传统的优化技术做为寻优手段的混合系统</a:t>
            </a:r>
            <a:r>
              <a:rPr lang="en-US" altLang="zh-CN" smtClean="0"/>
              <a:t>(hybrid system)</a:t>
            </a:r>
            <a:r>
              <a:rPr lang="zh-CN" altLang="en-US" smtClean="0"/>
              <a:t>。</a:t>
            </a:r>
            <a:r>
              <a:rPr lang="en-US" altLang="zh-CN" smtClean="0"/>
              <a:t>Engeneous</a:t>
            </a:r>
            <a:r>
              <a:rPr lang="zh-CN" altLang="en-US" smtClean="0"/>
              <a:t>已成功地应用于汽轮机设计</a:t>
            </a:r>
            <a:r>
              <a:rPr lang="en-US" altLang="zh-CN" smtClean="0"/>
              <a:t>,</a:t>
            </a:r>
            <a:r>
              <a:rPr lang="zh-CN" altLang="en-US" smtClean="0"/>
              <a:t>并改善了新的波音</a:t>
            </a:r>
            <a:r>
              <a:rPr lang="en-US" altLang="zh-CN" smtClean="0"/>
              <a:t>777</a:t>
            </a:r>
            <a:r>
              <a:rPr lang="zh-CN" altLang="en-US" smtClean="0"/>
              <a:t>发动机的性能，这是目前正在研究和应用的一个重要方面。</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C4620A-FCB4-4DE1-804E-F213D5BD81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D3A1C2-F308-4AE3-A6DD-AA5A5B9B03B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smtClean="0">
              <a:latin typeface="Tahoma" panose="020B0604030504040204" pitchFamily="34" charset="0"/>
              <a:ea typeface="宋体" panose="02010600030101010101" pitchFamily="2" charset="-122"/>
            </a:endParaRPr>
          </a:p>
        </p:txBody>
      </p:sp>
      <p:sp>
        <p:nvSpPr>
          <p:cNvPr id="31748" name="Rectangle 2"/>
          <p:cNvSpPr>
            <a:spLocks noGrp="1" noChangeArrowheads="1"/>
          </p:cNvSpPr>
          <p:nvPr>
            <p:ph type="title"/>
          </p:nvPr>
        </p:nvSpPr>
        <p:spPr>
          <a:xfrm>
            <a:off x="914400" y="617538"/>
            <a:ext cx="8029575" cy="1143000"/>
          </a:xfrm>
        </p:spPr>
        <p:txBody>
          <a:bodyPr/>
          <a:lstStyle/>
          <a:p>
            <a:pPr eaLnBrk="1" hangingPunct="1"/>
            <a:r>
              <a:rPr lang="zh-CN" altLang="en-US" sz="4800" smtClean="0"/>
              <a:t>遗传算法</a:t>
            </a:r>
            <a:r>
              <a:rPr lang="zh-CN" altLang="en-US" sz="4800"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发展现状</a:t>
            </a:r>
          </a:p>
        </p:txBody>
      </p:sp>
      <p:sp>
        <p:nvSpPr>
          <p:cNvPr id="31749" name="Rectangle 3"/>
          <p:cNvSpPr>
            <a:spLocks noGrp="1" noChangeArrowheads="1"/>
          </p:cNvSpPr>
          <p:nvPr>
            <p:ph type="body" idx="1"/>
          </p:nvPr>
        </p:nvSpPr>
        <p:spPr>
          <a:xfrm>
            <a:off x="762000" y="2017713"/>
            <a:ext cx="8193088" cy="4114800"/>
          </a:xfrm>
        </p:spPr>
        <p:txBody>
          <a:bodyPr/>
          <a:lstStyle/>
          <a:p>
            <a:pPr eaLnBrk="1" hangingPunct="1">
              <a:lnSpc>
                <a:spcPct val="80000"/>
              </a:lnSpc>
            </a:pPr>
            <a:r>
              <a:rPr lang="zh-CN" altLang="en-US" smtClean="0"/>
              <a:t>遗传算法具有隐并行性，它可容易改造成为并行</a:t>
            </a:r>
            <a:r>
              <a:rPr lang="en-US" altLang="zh-CN" smtClean="0"/>
              <a:t>/</a:t>
            </a:r>
            <a:r>
              <a:rPr lang="zh-CN" altLang="en-US" smtClean="0"/>
              <a:t>分布式算法，用来解决那些复杂性问题。</a:t>
            </a:r>
          </a:p>
          <a:p>
            <a:pPr eaLnBrk="1" hangingPunct="1">
              <a:lnSpc>
                <a:spcPct val="80000"/>
              </a:lnSpc>
            </a:pPr>
            <a:r>
              <a:rPr lang="zh-CN" altLang="en-US" smtClean="0"/>
              <a:t>到目前，遗传算法的理论机制仍不是很清楚，这可能和生命科学的研究一样，将是一个永恒的研究课题，但也是一个难题。已有很多学者对遗传算法作了一些深入的研究，近几十年来，遗传算法的文献已相当多。</a:t>
            </a:r>
          </a:p>
          <a:p>
            <a:pPr eaLnBrk="1" hangingPunct="1"/>
            <a:endParaRPr lang="en-US" altLang="zh-CN"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遗传算法</a:t>
            </a:r>
            <a:r>
              <a:rPr lang="zh-CN" altLang="en-US" smtClean="0">
                <a:sym typeface="Symbol" panose="05050102010706020507" pitchFamily="18" charset="2"/>
              </a:rPr>
              <a:t></a:t>
            </a:r>
            <a:r>
              <a:rPr lang="zh-CN" altLang="en-US" sz="3200" smtClean="0">
                <a:ea typeface="华文新魏" panose="02010800040101010101" pitchFamily="2" charset="-122"/>
                <a:sym typeface="Symbol" panose="05050102010706020507" pitchFamily="18" charset="2"/>
              </a:rPr>
              <a:t>发展现状</a:t>
            </a:r>
            <a:endParaRPr lang="zh-CN" altLang="en-US" smtClean="0"/>
          </a:p>
        </p:txBody>
      </p:sp>
      <p:sp>
        <p:nvSpPr>
          <p:cNvPr id="32771" name="内容占位符 2"/>
          <p:cNvSpPr>
            <a:spLocks noGrp="1"/>
          </p:cNvSpPr>
          <p:nvPr>
            <p:ph idx="1"/>
          </p:nvPr>
        </p:nvSpPr>
        <p:spPr>
          <a:xfrm>
            <a:off x="827088" y="2017713"/>
            <a:ext cx="8128000" cy="4114800"/>
          </a:xfrm>
        </p:spPr>
        <p:txBody>
          <a:bodyPr/>
          <a:lstStyle/>
          <a:p>
            <a:r>
              <a:rPr lang="zh-CN" altLang="en-US" smtClean="0"/>
              <a:t>模拟退火遗传算法</a:t>
            </a:r>
            <a:endParaRPr lang="en-US" altLang="zh-CN" smtClean="0"/>
          </a:p>
          <a:p>
            <a:r>
              <a:rPr lang="zh-CN" altLang="en-US" smtClean="0"/>
              <a:t>免疫遗传算法</a:t>
            </a:r>
            <a:endParaRPr lang="en-US" altLang="zh-CN" smtClean="0"/>
          </a:p>
          <a:p>
            <a:r>
              <a:rPr lang="zh-CN" altLang="en-US" smtClean="0"/>
              <a:t>小生境遗传算法</a:t>
            </a:r>
            <a:endParaRPr lang="en-US" altLang="zh-CN" smtClean="0"/>
          </a:p>
          <a:p>
            <a:r>
              <a:rPr lang="zh-CN" altLang="en-US" smtClean="0"/>
              <a:t>模糊遗传算法</a:t>
            </a:r>
            <a:endParaRPr lang="en-US" altLang="zh-CN" smtClean="0"/>
          </a:p>
          <a:p>
            <a:r>
              <a:rPr lang="zh-CN" altLang="en-US" smtClean="0"/>
              <a:t>混沌遗传算法</a:t>
            </a:r>
            <a:endParaRPr lang="en-US" altLang="zh-CN" smtClean="0"/>
          </a:p>
          <a:p>
            <a:r>
              <a:rPr lang="zh-CN" altLang="en-US" smtClean="0"/>
              <a:t>量子遗传算法</a:t>
            </a:r>
          </a:p>
        </p:txBody>
      </p:sp>
      <p:sp>
        <p:nvSpPr>
          <p:cNvPr id="32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981C94-D0A4-4FC7-A385-F5F9F21CE24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2C46FB-C7CF-49C5-8602-5A77EB0BF5C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0896BF-B9EE-41DC-B34E-E23C0AE8E64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62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914ACE-DD2E-45F9-9BE1-CF288F0A870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smtClean="0">
              <a:latin typeface="Tahoma" panose="020B0604030504040204" pitchFamily="34" charset="0"/>
              <a:ea typeface="宋体" panose="02010600030101010101" pitchFamily="2" charset="-122"/>
            </a:endParaRPr>
          </a:p>
        </p:txBody>
      </p:sp>
      <p:sp>
        <p:nvSpPr>
          <p:cNvPr id="96260" name="Rectangle 2"/>
          <p:cNvSpPr>
            <a:spLocks noGrp="1" noChangeArrowheads="1"/>
          </p:cNvSpPr>
          <p:nvPr>
            <p:ph type="title"/>
          </p:nvPr>
        </p:nvSpPr>
        <p:spPr/>
        <p:txBody>
          <a:bodyPr/>
          <a:lstStyle/>
          <a:p>
            <a:pPr eaLnBrk="1" hangingPunct="1"/>
            <a:r>
              <a:rPr lang="en-US" altLang="zh-CN" smtClean="0"/>
              <a:t>5.4 </a:t>
            </a:r>
            <a:r>
              <a:rPr lang="zh-CN" altLang="en-US" smtClean="0"/>
              <a:t>模糊计算</a:t>
            </a:r>
            <a:r>
              <a:rPr lang="zh-CN" altLang="en-US"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概念</a:t>
            </a:r>
          </a:p>
        </p:txBody>
      </p:sp>
      <p:sp>
        <p:nvSpPr>
          <p:cNvPr id="96261" name="Rectangle 3"/>
          <p:cNvSpPr>
            <a:spLocks noGrp="1" noChangeArrowheads="1"/>
          </p:cNvSpPr>
          <p:nvPr>
            <p:ph type="body" idx="1"/>
          </p:nvPr>
        </p:nvSpPr>
        <p:spPr>
          <a:xfrm>
            <a:off x="539750" y="2017713"/>
            <a:ext cx="8415338" cy="4506912"/>
          </a:xfrm>
        </p:spPr>
        <p:txBody>
          <a:bodyPr/>
          <a:lstStyle/>
          <a:p>
            <a:pPr eaLnBrk="1" hangingPunct="1"/>
            <a:r>
              <a:rPr lang="zh-CN" altLang="en-US" sz="2400" smtClean="0"/>
              <a:t>模糊计算以模糊集理论为基础，它可以模拟人脑非精确、非线性的信息处理能力，在许多应用领域内可谓大显身手</a:t>
            </a:r>
            <a:r>
              <a:rPr lang="en-US" altLang="zh-CN" sz="2400" smtClean="0"/>
              <a:t>!   </a:t>
            </a:r>
          </a:p>
          <a:p>
            <a:pPr eaLnBrk="1" hangingPunct="1"/>
            <a:r>
              <a:rPr lang="zh-CN" altLang="en-US" sz="2400" smtClean="0"/>
              <a:t>我们通常可以用“模糊计算”笼统地代表诸如模糊推理（</a:t>
            </a:r>
            <a:r>
              <a:rPr lang="en-US" altLang="zh-CN" sz="2400" smtClean="0"/>
              <a:t>FIS</a:t>
            </a:r>
            <a:r>
              <a:rPr lang="zh-CN" altLang="en-US" sz="2400" smtClean="0"/>
              <a:t>，</a:t>
            </a:r>
            <a:r>
              <a:rPr lang="en-US" altLang="zh-CN" sz="2400" smtClean="0"/>
              <a:t>Fuzzy Inference System</a:t>
            </a:r>
            <a:r>
              <a:rPr lang="zh-CN" altLang="en-US" sz="2400" smtClean="0"/>
              <a:t>）、模糊逻辑（</a:t>
            </a:r>
            <a:r>
              <a:rPr lang="en-US" altLang="zh-CN" sz="2400" smtClean="0"/>
              <a:t>Fuzzy Logic</a:t>
            </a:r>
            <a:r>
              <a:rPr lang="zh-CN" altLang="en-US" sz="2400" smtClean="0"/>
              <a:t>）、模糊系统等模糊应用领域中所用到的计算方法及理论。在这些系统中，广泛地应用了模糊集理论，并揉和了人工智能的其他手段，因此模糊计算也常常与人工智能相联系。由于模糊计算方法可以表现事物本身性质的内在不确定性，因此它可以模拟人脑认识客观世界的非精确、非线性的信息处理能力。</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F1E790-D3D8-4852-A8C4-A4D667D0441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F81ADD-BA85-4A49-A343-95C044AF238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smtClean="0">
              <a:latin typeface="Tahoma" panose="020B0604030504040204" pitchFamily="34" charset="0"/>
              <a:ea typeface="宋体" panose="02010600030101010101" pitchFamily="2" charset="-122"/>
            </a:endParaRPr>
          </a:p>
        </p:txBody>
      </p:sp>
      <p:sp>
        <p:nvSpPr>
          <p:cNvPr id="97284" name="Rectangle 2"/>
          <p:cNvSpPr>
            <a:spLocks noGrp="1" noChangeArrowheads="1"/>
          </p:cNvSpPr>
          <p:nvPr>
            <p:ph type="title"/>
          </p:nvPr>
        </p:nvSpPr>
        <p:spPr>
          <a:xfrm>
            <a:off x="827088" y="617538"/>
            <a:ext cx="8116887" cy="1143000"/>
          </a:xfrm>
        </p:spPr>
        <p:txBody>
          <a:bodyPr/>
          <a:lstStyle/>
          <a:p>
            <a:pPr eaLnBrk="1" hangingPunct="1"/>
            <a:r>
              <a:rPr lang="en-US" altLang="zh-CN" sz="3600" smtClean="0"/>
              <a:t>5.4 </a:t>
            </a:r>
            <a:r>
              <a:rPr lang="zh-CN" altLang="en-US" sz="3600" smtClean="0"/>
              <a:t>模糊计算</a:t>
            </a:r>
            <a:r>
              <a:rPr lang="zh-CN" altLang="en-US" sz="3600" smtClean="0">
                <a:sym typeface="Symbol" panose="05050102010706020507" pitchFamily="18" charset="2"/>
              </a:rPr>
              <a:t></a:t>
            </a:r>
            <a:r>
              <a:rPr lang="zh-CN" altLang="en-US" sz="2800" smtClean="0">
                <a:ea typeface="华文新魏" panose="02010800040101010101" pitchFamily="2" charset="-122"/>
                <a:sym typeface="Symbol" panose="05050102010706020507" pitchFamily="18" charset="2"/>
              </a:rPr>
              <a:t>模糊集合、模糊逻辑及其运算</a:t>
            </a:r>
          </a:p>
        </p:txBody>
      </p:sp>
      <p:sp>
        <p:nvSpPr>
          <p:cNvPr id="97285" name="Rectangle 3"/>
          <p:cNvSpPr>
            <a:spLocks noGrp="1" noChangeArrowheads="1"/>
          </p:cNvSpPr>
          <p:nvPr>
            <p:ph type="body" idx="1"/>
          </p:nvPr>
        </p:nvSpPr>
        <p:spPr>
          <a:xfrm>
            <a:off x="611188" y="2017713"/>
            <a:ext cx="8208962" cy="4579937"/>
          </a:xfrm>
        </p:spPr>
        <p:txBody>
          <a:bodyPr/>
          <a:lstStyle/>
          <a:p>
            <a:pPr eaLnBrk="1" hangingPunct="1">
              <a:lnSpc>
                <a:spcPct val="90000"/>
              </a:lnSpc>
              <a:buFont typeface="Wingdings" panose="05000000000000000000" pitchFamily="2" charset="2"/>
              <a:buNone/>
              <a:defRPr/>
            </a:pPr>
            <a:r>
              <a:rPr lang="en-US" altLang="zh-CN" dirty="0" smtClean="0"/>
              <a:t>    </a:t>
            </a:r>
            <a:r>
              <a:rPr lang="zh-CN" altLang="en-US" dirty="0" smtClean="0"/>
              <a:t>设</a:t>
            </a:r>
            <a:r>
              <a:rPr lang="en-US" altLang="zh-CN" dirty="0" smtClean="0"/>
              <a:t>U</a:t>
            </a:r>
            <a:r>
              <a:rPr lang="zh-CN" altLang="en-US" dirty="0" smtClean="0"/>
              <a:t>为某些对象的集合，称论域，可以连续或离散；</a:t>
            </a:r>
            <a:r>
              <a:rPr lang="en-US" altLang="zh-CN" dirty="0" smtClean="0"/>
              <a:t>u</a:t>
            </a:r>
            <a:r>
              <a:rPr lang="zh-CN" altLang="en-US" dirty="0" smtClean="0"/>
              <a:t>表示</a:t>
            </a:r>
            <a:r>
              <a:rPr lang="en-US" altLang="zh-CN" dirty="0" smtClean="0"/>
              <a:t>U</a:t>
            </a:r>
            <a:r>
              <a:rPr lang="zh-CN" altLang="en-US" dirty="0" smtClean="0"/>
              <a:t>的元素，记作</a:t>
            </a:r>
            <a:r>
              <a:rPr lang="en-US" altLang="zh-CN" dirty="0" smtClean="0"/>
              <a:t>U={u}</a:t>
            </a:r>
            <a:r>
              <a:rPr lang="zh-CN" altLang="en-US" dirty="0" smtClean="0"/>
              <a:t>。</a:t>
            </a:r>
            <a:endParaRPr lang="zh-CN" altLang="en-US" b="1" dirty="0" smtClean="0"/>
          </a:p>
          <a:p>
            <a:pPr eaLnBrk="1" hangingPunct="1">
              <a:lnSpc>
                <a:spcPct val="90000"/>
              </a:lnSpc>
              <a:defRPr/>
            </a:pPr>
            <a:r>
              <a:rPr lang="zh-CN" altLang="en-US" b="1" dirty="0" smtClean="0">
                <a:solidFill>
                  <a:schemeClr val="folHlink"/>
                </a:solidFill>
              </a:rPr>
              <a:t>定义</a:t>
            </a:r>
            <a:r>
              <a:rPr lang="en-US" altLang="zh-CN" b="1" dirty="0" smtClean="0">
                <a:solidFill>
                  <a:schemeClr val="folHlink"/>
                </a:solidFill>
              </a:rPr>
              <a:t>4.1(</a:t>
            </a:r>
            <a:r>
              <a:rPr lang="zh-CN" altLang="en-US" b="1" dirty="0" smtClean="0">
                <a:solidFill>
                  <a:schemeClr val="folHlink"/>
                </a:solidFill>
              </a:rPr>
              <a:t>模糊集合，</a:t>
            </a:r>
            <a:r>
              <a:rPr lang="en-US" altLang="zh-CN" b="1" dirty="0" smtClean="0"/>
              <a:t> </a:t>
            </a:r>
            <a:r>
              <a:rPr lang="en-US" altLang="zh-CN" sz="2400" b="1" dirty="0" smtClean="0"/>
              <a:t>1965</a:t>
            </a:r>
            <a:r>
              <a:rPr lang="zh-CN" altLang="en-US" sz="2400" b="1" dirty="0" smtClean="0"/>
              <a:t>年</a:t>
            </a:r>
            <a:r>
              <a:rPr lang="en-US" altLang="zh-CN" sz="2400" b="1" dirty="0" err="1" smtClean="0"/>
              <a:t>Zadeh</a:t>
            </a:r>
            <a:r>
              <a:rPr lang="zh-CN" altLang="en-US" sz="2400" b="1" dirty="0" smtClean="0"/>
              <a:t>给出</a:t>
            </a:r>
            <a:r>
              <a:rPr lang="en-US" altLang="zh-CN" dirty="0" smtClean="0">
                <a:solidFill>
                  <a:schemeClr val="folHlink"/>
                </a:solidFill>
              </a:rPr>
              <a:t>)</a:t>
            </a:r>
            <a:r>
              <a:rPr lang="zh-CN" altLang="en-US" dirty="0" smtClean="0">
                <a:solidFill>
                  <a:schemeClr val="folHlink"/>
                </a:solidFill>
              </a:rPr>
              <a:t>：</a:t>
            </a:r>
            <a:r>
              <a:rPr lang="zh-CN" altLang="en-US" dirty="0" smtClean="0"/>
              <a:t>论域</a:t>
            </a:r>
            <a:r>
              <a:rPr lang="en-US" altLang="zh-CN" dirty="0" smtClean="0"/>
              <a:t>U</a:t>
            </a:r>
            <a:r>
              <a:rPr lang="zh-CN" altLang="en-US" dirty="0" smtClean="0"/>
              <a:t>到</a:t>
            </a:r>
            <a:r>
              <a:rPr lang="en-US" altLang="zh-CN" dirty="0" smtClean="0"/>
              <a:t>[0</a:t>
            </a:r>
            <a:r>
              <a:rPr lang="zh-CN" altLang="en-US" dirty="0" smtClean="0"/>
              <a:t>，</a:t>
            </a:r>
            <a:r>
              <a:rPr lang="en-US" altLang="zh-CN" dirty="0" smtClean="0"/>
              <a:t>1]</a:t>
            </a:r>
            <a:r>
              <a:rPr lang="zh-CN" altLang="en-US" dirty="0" smtClean="0"/>
              <a:t>区间的任一映射</a:t>
            </a:r>
            <a:r>
              <a:rPr lang="zh-CN" altLang="en-US" dirty="0" smtClean="0">
                <a:sym typeface="Symbol" panose="05050102010706020507" pitchFamily="18" charset="2"/>
              </a:rPr>
              <a:t></a:t>
            </a:r>
            <a:r>
              <a:rPr lang="en-US" altLang="zh-CN" baseline="-25000" dirty="0" smtClean="0">
                <a:sym typeface="Symbol" panose="05050102010706020507" pitchFamily="18" charset="2"/>
              </a:rPr>
              <a:t>F</a:t>
            </a:r>
            <a:r>
              <a:rPr lang="en-US" altLang="zh-CN" dirty="0" smtClean="0">
                <a:sym typeface="Symbol" panose="05050102010706020507" pitchFamily="18" charset="2"/>
              </a:rPr>
              <a:t>,</a:t>
            </a:r>
            <a:r>
              <a:rPr lang="zh-CN" altLang="en-US" dirty="0" smtClean="0">
                <a:sym typeface="Symbol" panose="05050102010706020507" pitchFamily="18" charset="2"/>
              </a:rPr>
              <a:t>即</a:t>
            </a:r>
            <a:r>
              <a:rPr lang="en-US" altLang="zh-CN" baseline="-25000" dirty="0" smtClean="0">
                <a:sym typeface="Symbol" panose="05050102010706020507" pitchFamily="18" charset="2"/>
              </a:rPr>
              <a:t>F</a:t>
            </a:r>
            <a:r>
              <a:rPr lang="en-US" altLang="zh-CN" dirty="0" smtClean="0">
                <a:sym typeface="Symbol" panose="05050102010706020507" pitchFamily="18" charset="2"/>
              </a:rPr>
              <a:t> :</a:t>
            </a:r>
            <a:r>
              <a:rPr lang="en-US" altLang="zh-CN" dirty="0" smtClean="0"/>
              <a:t>U</a:t>
            </a:r>
            <a:r>
              <a:rPr lang="en-US" altLang="zh-CN" dirty="0" smtClean="0">
                <a:sym typeface="Symbol" panose="05050102010706020507" pitchFamily="18" charset="2"/>
              </a:rPr>
              <a:t> </a:t>
            </a:r>
            <a:r>
              <a:rPr lang="en-US" altLang="zh-CN" dirty="0" smtClean="0"/>
              <a:t>[0</a:t>
            </a:r>
            <a:r>
              <a:rPr lang="zh-CN" altLang="en-US" dirty="0" smtClean="0"/>
              <a:t>，</a:t>
            </a:r>
            <a:r>
              <a:rPr lang="en-US" altLang="zh-CN" dirty="0" smtClean="0"/>
              <a:t>1]</a:t>
            </a:r>
            <a:r>
              <a:rPr lang="zh-CN" altLang="en-US" dirty="0" smtClean="0"/>
              <a:t>，确定</a:t>
            </a:r>
            <a:r>
              <a:rPr lang="en-US" altLang="zh-CN" dirty="0" smtClean="0"/>
              <a:t>U</a:t>
            </a:r>
            <a:r>
              <a:rPr lang="zh-CN" altLang="en-US" dirty="0" smtClean="0"/>
              <a:t>的一个模糊子集</a:t>
            </a:r>
            <a:r>
              <a:rPr lang="en-US" altLang="zh-CN" dirty="0" smtClean="0"/>
              <a:t>F; </a:t>
            </a:r>
            <a:r>
              <a:rPr lang="en-US" altLang="zh-CN" dirty="0" smtClean="0">
                <a:sym typeface="Symbol" panose="05050102010706020507" pitchFamily="18" charset="2"/>
              </a:rPr>
              <a:t></a:t>
            </a:r>
            <a:r>
              <a:rPr lang="en-US" altLang="zh-CN" baseline="-25000" dirty="0" smtClean="0">
                <a:sym typeface="Symbol" panose="05050102010706020507" pitchFamily="18" charset="2"/>
              </a:rPr>
              <a:t>F</a:t>
            </a:r>
            <a:r>
              <a:rPr lang="zh-CN" altLang="en-US" dirty="0" smtClean="0"/>
              <a:t>称为</a:t>
            </a:r>
            <a:r>
              <a:rPr lang="en-US" altLang="zh-CN" dirty="0" smtClean="0"/>
              <a:t>F</a:t>
            </a:r>
            <a:r>
              <a:rPr lang="zh-CN" altLang="en-US" dirty="0" smtClean="0"/>
              <a:t>的隶属函数或隶属度。即</a:t>
            </a:r>
            <a:r>
              <a:rPr lang="zh-CN" altLang="en-US" dirty="0" smtClean="0">
                <a:sym typeface="Symbol" panose="05050102010706020507" pitchFamily="18" charset="2"/>
              </a:rPr>
              <a:t></a:t>
            </a:r>
            <a:r>
              <a:rPr lang="en-US" altLang="zh-CN" baseline="-25000" dirty="0" smtClean="0">
                <a:sym typeface="Symbol" panose="05050102010706020507" pitchFamily="18" charset="2"/>
              </a:rPr>
              <a:t>F</a:t>
            </a:r>
            <a:r>
              <a:rPr lang="zh-CN" altLang="en-US" dirty="0" smtClean="0"/>
              <a:t>表示</a:t>
            </a:r>
            <a:r>
              <a:rPr lang="en-US" altLang="zh-CN" dirty="0" smtClean="0"/>
              <a:t>u</a:t>
            </a:r>
            <a:r>
              <a:rPr lang="zh-CN" altLang="en-US" dirty="0" smtClean="0"/>
              <a:t>属于模糊子集</a:t>
            </a:r>
            <a:r>
              <a:rPr lang="en-US" altLang="zh-CN" dirty="0" smtClean="0"/>
              <a:t>F</a:t>
            </a:r>
            <a:r>
              <a:rPr lang="zh-CN" altLang="en-US" dirty="0" smtClean="0"/>
              <a:t>的程度或等级。在论域</a:t>
            </a:r>
            <a:r>
              <a:rPr lang="en-US" altLang="zh-CN" dirty="0" smtClean="0"/>
              <a:t>U</a:t>
            </a:r>
            <a:r>
              <a:rPr lang="zh-CN" altLang="en-US" dirty="0" smtClean="0"/>
              <a:t>中，可以把模糊子集表示为元素与其隶属函数</a:t>
            </a:r>
            <a:r>
              <a:rPr lang="zh-CN" altLang="en-US" dirty="0" smtClean="0">
                <a:sym typeface="Symbol" panose="05050102010706020507" pitchFamily="18" charset="2"/>
              </a:rPr>
              <a:t></a:t>
            </a:r>
            <a:r>
              <a:rPr lang="en-US" altLang="zh-CN" baseline="-25000" dirty="0" smtClean="0">
                <a:sym typeface="Symbol" panose="05050102010706020507" pitchFamily="18" charset="2"/>
              </a:rPr>
              <a:t>F</a:t>
            </a:r>
            <a:r>
              <a:rPr lang="en-US" altLang="zh-CN" dirty="0" smtClean="0"/>
              <a:t>(u)</a:t>
            </a:r>
            <a:r>
              <a:rPr lang="zh-CN" altLang="en-US" dirty="0" smtClean="0"/>
              <a:t>的序偶集合，记为</a:t>
            </a:r>
          </a:p>
          <a:p>
            <a:pPr eaLnBrk="1" hangingPunct="1">
              <a:lnSpc>
                <a:spcPct val="90000"/>
              </a:lnSpc>
              <a:buFont typeface="Wingdings" panose="05000000000000000000" pitchFamily="2" charset="2"/>
              <a:buNone/>
              <a:defRPr/>
            </a:pPr>
            <a:r>
              <a:rPr lang="zh-CN" altLang="en-US" dirty="0" smtClean="0"/>
              <a:t>                   </a:t>
            </a:r>
            <a:r>
              <a:rPr lang="en-US" altLang="zh-CN" dirty="0" smtClean="0"/>
              <a:t>F={(u, </a:t>
            </a:r>
            <a:r>
              <a:rPr lang="en-US" altLang="zh-CN" dirty="0" smtClean="0">
                <a:sym typeface="Symbol" panose="05050102010706020507" pitchFamily="18" charset="2"/>
              </a:rPr>
              <a:t></a:t>
            </a:r>
            <a:r>
              <a:rPr lang="en-US" altLang="zh-CN" baseline="-25000" dirty="0" smtClean="0">
                <a:sym typeface="Symbol" panose="05050102010706020507" pitchFamily="18" charset="2"/>
              </a:rPr>
              <a:t>F</a:t>
            </a:r>
            <a:r>
              <a:rPr lang="en-US" altLang="zh-CN" dirty="0" smtClean="0"/>
              <a:t>(u))|</a:t>
            </a:r>
            <a:r>
              <a:rPr lang="en-US" altLang="zh-CN" dirty="0" err="1" smtClean="0"/>
              <a:t>u</a:t>
            </a:r>
            <a:r>
              <a:rPr lang="en-US" altLang="zh-CN" dirty="0" err="1" smtClean="0">
                <a:sym typeface="Symbol" panose="05050102010706020507" pitchFamily="18" charset="2"/>
              </a:rPr>
              <a:t></a:t>
            </a:r>
            <a:r>
              <a:rPr lang="en-US" altLang="zh-CN" dirty="0" err="1" smtClean="0"/>
              <a:t>U</a:t>
            </a:r>
            <a:r>
              <a:rPr lang="en-US" altLang="zh-CN" dirty="0" smtClean="0"/>
              <a:t>}</a:t>
            </a:r>
          </a:p>
          <a:p>
            <a:pPr marL="0" indent="0" eaLnBrk="1" hangingPunct="1">
              <a:lnSpc>
                <a:spcPct val="90000"/>
              </a:lnSpc>
              <a:buFont typeface="Wingdings" panose="05000000000000000000" pitchFamily="2" charset="2"/>
              <a:buNone/>
              <a:defRPr/>
            </a:pPr>
            <a:r>
              <a:rPr lang="en-US" altLang="zh-CN" dirty="0" smtClean="0"/>
              <a:t>       </a:t>
            </a:r>
            <a:endParaRPr lang="en-US" altLang="zh-CN" sz="2400" b="1" dirty="0" smtClean="0">
              <a:solidFill>
                <a:schemeClr val="folHlink"/>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853880-5BED-4931-A0E9-84FB41CCC12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8307"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8CBB25-30D3-4D0B-8DB0-E153038082C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smtClean="0">
              <a:latin typeface="Tahoma" panose="020B0604030504040204" pitchFamily="34" charset="0"/>
              <a:ea typeface="宋体" panose="02010600030101010101" pitchFamily="2" charset="-122"/>
            </a:endParaRPr>
          </a:p>
        </p:txBody>
      </p:sp>
      <p:sp>
        <p:nvSpPr>
          <p:cNvPr id="98308" name="Rectangle 2"/>
          <p:cNvSpPr>
            <a:spLocks noGrp="1" noChangeArrowheads="1"/>
          </p:cNvSpPr>
          <p:nvPr>
            <p:ph type="title"/>
          </p:nvPr>
        </p:nvSpPr>
        <p:spPr>
          <a:xfrm>
            <a:off x="900113" y="617538"/>
            <a:ext cx="8043862" cy="1143000"/>
          </a:xfrm>
        </p:spPr>
        <p:txBody>
          <a:bodyPr/>
          <a:lstStyle/>
          <a:p>
            <a:pPr eaLnBrk="1" hangingPunct="1"/>
            <a:r>
              <a:rPr lang="en-US" altLang="zh-CN" sz="3600" smtClean="0"/>
              <a:t>5.4 </a:t>
            </a:r>
            <a:r>
              <a:rPr lang="zh-CN" altLang="en-US" sz="3600" smtClean="0"/>
              <a:t>模糊计算</a:t>
            </a:r>
            <a:r>
              <a:rPr lang="zh-CN" altLang="en-US" sz="3600" smtClean="0">
                <a:sym typeface="Symbol" panose="05050102010706020507" pitchFamily="18" charset="2"/>
              </a:rPr>
              <a:t></a:t>
            </a:r>
            <a:r>
              <a:rPr lang="zh-CN" altLang="en-US" sz="2800" smtClean="0">
                <a:ea typeface="华文新魏" panose="02010800040101010101" pitchFamily="2" charset="-122"/>
                <a:sym typeface="Symbol" panose="05050102010706020507" pitchFamily="18" charset="2"/>
              </a:rPr>
              <a:t>模糊集合、模糊逻辑及其运算</a:t>
            </a:r>
          </a:p>
        </p:txBody>
      </p:sp>
      <p:sp>
        <p:nvSpPr>
          <p:cNvPr id="98309" name="Rectangle 3"/>
          <p:cNvSpPr>
            <a:spLocks noGrp="1" noChangeArrowheads="1"/>
          </p:cNvSpPr>
          <p:nvPr>
            <p:ph type="body" sz="half" idx="1"/>
          </p:nvPr>
        </p:nvSpPr>
        <p:spPr>
          <a:xfrm>
            <a:off x="611188" y="1989138"/>
            <a:ext cx="8064500" cy="4535487"/>
          </a:xfrm>
        </p:spPr>
        <p:txBody>
          <a:bodyPr/>
          <a:lstStyle/>
          <a:p>
            <a:pPr eaLnBrk="1" hangingPunct="1"/>
            <a:r>
              <a:rPr lang="en-US" altLang="zh-CN" sz="2400" smtClean="0"/>
              <a:t>Zadeh</a:t>
            </a:r>
            <a:r>
              <a:rPr lang="zh-CN" altLang="en-US" sz="2400" smtClean="0"/>
              <a:t>表示法</a:t>
            </a:r>
            <a:endParaRPr lang="en-US" altLang="zh-CN" sz="2400" smtClean="0"/>
          </a:p>
          <a:p>
            <a:pPr lvl="1" eaLnBrk="1" hangingPunct="1"/>
            <a:r>
              <a:rPr lang="zh-CN" altLang="en-US" sz="2000" smtClean="0"/>
              <a:t>若</a:t>
            </a:r>
            <a:r>
              <a:rPr lang="en-US" altLang="zh-CN" sz="2000" smtClean="0"/>
              <a:t>U</a:t>
            </a:r>
            <a:r>
              <a:rPr lang="zh-CN" altLang="en-US" sz="2000" smtClean="0"/>
              <a:t>为连续，则模糊集</a:t>
            </a:r>
            <a:r>
              <a:rPr lang="en-US" altLang="zh-CN" sz="2000" smtClean="0"/>
              <a:t>F</a:t>
            </a:r>
            <a:r>
              <a:rPr lang="zh-CN" altLang="en-US" sz="2000" smtClean="0"/>
              <a:t>可记作：（表示整体，并不是积分）</a:t>
            </a:r>
          </a:p>
          <a:p>
            <a:pPr eaLnBrk="1" hangingPunct="1">
              <a:buFont typeface="Arial" panose="020B0604020202020204" pitchFamily="34" charset="0"/>
              <a:buChar char="•"/>
            </a:pPr>
            <a:endParaRPr lang="zh-CN" altLang="en-US" sz="2400" smtClean="0"/>
          </a:p>
          <a:p>
            <a:pPr eaLnBrk="1" hangingPunct="1"/>
            <a:endParaRPr lang="zh-CN" altLang="en-US" sz="2400" smtClean="0"/>
          </a:p>
          <a:p>
            <a:pPr lvl="1" eaLnBrk="1" hangingPunct="1"/>
            <a:r>
              <a:rPr lang="zh-CN" altLang="en-US" sz="2000" smtClean="0"/>
              <a:t>若</a:t>
            </a:r>
            <a:r>
              <a:rPr lang="en-US" altLang="zh-CN" sz="2000" smtClean="0"/>
              <a:t>U</a:t>
            </a:r>
            <a:r>
              <a:rPr lang="zh-CN" altLang="en-US" sz="2000" smtClean="0"/>
              <a:t>为离散，则模糊集</a:t>
            </a:r>
            <a:r>
              <a:rPr lang="en-US" altLang="zh-CN" sz="2000" smtClean="0"/>
              <a:t>F</a:t>
            </a:r>
            <a:r>
              <a:rPr lang="zh-CN" altLang="en-US" sz="2000" smtClean="0"/>
              <a:t>可记作：</a:t>
            </a:r>
            <a:r>
              <a:rPr lang="zh-CN" altLang="en-US" smtClean="0"/>
              <a:t>（表示整体，并不是积分）</a:t>
            </a:r>
          </a:p>
          <a:p>
            <a:pPr lvl="1" eaLnBrk="1" hangingPunct="1"/>
            <a:endParaRPr lang="zh-CN" altLang="en-US" smtClean="0"/>
          </a:p>
          <a:p>
            <a:pPr eaLnBrk="1" hangingPunct="1"/>
            <a:endParaRPr lang="zh-CN" altLang="en-US" sz="2400" smtClean="0"/>
          </a:p>
          <a:p>
            <a:pPr eaLnBrk="1" hangingPunct="1"/>
            <a:endParaRPr lang="zh-CN" altLang="en-US" sz="2400" smtClean="0"/>
          </a:p>
          <a:p>
            <a:pPr eaLnBrk="1" hangingPunct="1"/>
            <a:endParaRPr lang="en-US" altLang="zh-CN" sz="2400" smtClean="0"/>
          </a:p>
        </p:txBody>
      </p:sp>
      <p:graphicFrame>
        <p:nvGraphicFramePr>
          <p:cNvPr id="98310" name="Object 2049"/>
          <p:cNvGraphicFramePr>
            <a:graphicFrameLocks noGrp="1" noChangeAspect="1"/>
          </p:cNvGraphicFramePr>
          <p:nvPr>
            <p:ph sz="quarter" idx="3"/>
          </p:nvPr>
        </p:nvGraphicFramePr>
        <p:xfrm>
          <a:off x="2555875" y="2897188"/>
          <a:ext cx="2447925" cy="647700"/>
        </p:xfrm>
        <a:graphic>
          <a:graphicData uri="http://schemas.openxmlformats.org/presentationml/2006/ole">
            <mc:AlternateContent xmlns:mc="http://schemas.openxmlformats.org/markup-compatibility/2006">
              <mc:Choice xmlns:v="urn:schemas-microsoft-com:vml" Requires="v">
                <p:oleObj spid="_x0000_s98358" name="公式" r:id="rId6" imgW="875920" imgH="304668" progId="Equation.3">
                  <p:embed/>
                </p:oleObj>
              </mc:Choice>
              <mc:Fallback>
                <p:oleObj name="公式" r:id="rId6" imgW="875920" imgH="304668" progId="Equation.3">
                  <p:embed/>
                  <p:pic>
                    <p:nvPicPr>
                      <p:cNvPr id="0" name="Object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2897188"/>
                        <a:ext cx="24479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Object 2050"/>
          <p:cNvGraphicFramePr>
            <a:graphicFrameLocks noChangeAspect="1"/>
          </p:cNvGraphicFramePr>
          <p:nvPr/>
        </p:nvGraphicFramePr>
        <p:xfrm>
          <a:off x="1403350" y="4005263"/>
          <a:ext cx="6554788" cy="1366837"/>
        </p:xfrm>
        <a:graphic>
          <a:graphicData uri="http://schemas.openxmlformats.org/presentationml/2006/ole">
            <mc:AlternateContent xmlns:mc="http://schemas.openxmlformats.org/markup-compatibility/2006">
              <mc:Choice xmlns:v="urn:schemas-microsoft-com:vml" Requires="v">
                <p:oleObj spid="_x0000_s98359" name="公式" r:id="rId8" imgW="2298700" imgH="622300" progId="Equation.3">
                  <p:embed/>
                </p:oleObj>
              </mc:Choice>
              <mc:Fallback>
                <p:oleObj name="公式" r:id="rId8" imgW="2298700" imgH="622300" progId="Equation.3">
                  <p:embed/>
                  <p:pic>
                    <p:nvPicPr>
                      <p:cNvPr id="0" name="Object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4005263"/>
                        <a:ext cx="6554788"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D83A0E-B869-47D9-86B1-9F45182E0CD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9933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0F6DA9-E09C-4A6E-ACC9-CD8852C49FD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smtClean="0">
              <a:latin typeface="Tahoma" panose="020B0604030504040204" pitchFamily="34" charset="0"/>
              <a:ea typeface="宋体" panose="02010600030101010101" pitchFamily="2" charset="-122"/>
            </a:endParaRPr>
          </a:p>
        </p:txBody>
      </p:sp>
      <p:sp>
        <p:nvSpPr>
          <p:cNvPr id="99332" name="Rectangle 2"/>
          <p:cNvSpPr>
            <a:spLocks noGrp="1" noChangeArrowheads="1"/>
          </p:cNvSpPr>
          <p:nvPr>
            <p:ph type="title"/>
          </p:nvPr>
        </p:nvSpPr>
        <p:spPr>
          <a:xfrm>
            <a:off x="827088" y="617538"/>
            <a:ext cx="8116887" cy="1143000"/>
          </a:xfrm>
        </p:spPr>
        <p:txBody>
          <a:bodyPr/>
          <a:lstStyle/>
          <a:p>
            <a:pPr eaLnBrk="1" hangingPunct="1"/>
            <a:r>
              <a:rPr lang="en-US" altLang="zh-CN" sz="3600" smtClean="0"/>
              <a:t>5.4 </a:t>
            </a:r>
            <a:r>
              <a:rPr lang="zh-CN" altLang="en-US" sz="3600" smtClean="0"/>
              <a:t>模糊计算</a:t>
            </a:r>
            <a:r>
              <a:rPr lang="zh-CN" altLang="en-US" sz="3600" smtClean="0">
                <a:sym typeface="Symbol" panose="05050102010706020507" pitchFamily="18" charset="2"/>
              </a:rPr>
              <a:t></a:t>
            </a:r>
            <a:r>
              <a:rPr lang="zh-CN" altLang="en-US" sz="2800" smtClean="0">
                <a:ea typeface="华文新魏" panose="02010800040101010101" pitchFamily="2" charset="-122"/>
                <a:sym typeface="Symbol" panose="05050102010706020507" pitchFamily="18" charset="2"/>
              </a:rPr>
              <a:t>模糊集合、模糊逻辑及其运算</a:t>
            </a:r>
          </a:p>
        </p:txBody>
      </p:sp>
      <p:sp>
        <p:nvSpPr>
          <p:cNvPr id="99333" name="Rectangle 3"/>
          <p:cNvSpPr>
            <a:spLocks noGrp="1" noChangeArrowheads="1"/>
          </p:cNvSpPr>
          <p:nvPr>
            <p:ph type="body" sz="half" idx="1"/>
          </p:nvPr>
        </p:nvSpPr>
        <p:spPr>
          <a:xfrm>
            <a:off x="1182688" y="2017713"/>
            <a:ext cx="7277100" cy="4114800"/>
          </a:xfrm>
        </p:spPr>
        <p:txBody>
          <a:bodyPr/>
          <a:lstStyle/>
          <a:p>
            <a:pPr eaLnBrk="1" hangingPunct="1"/>
            <a:r>
              <a:rPr lang="zh-CN" altLang="en-US" sz="2400" smtClean="0"/>
              <a:t>定义</a:t>
            </a:r>
            <a:r>
              <a:rPr lang="en-US" altLang="zh-CN" sz="2400" smtClean="0"/>
              <a:t>4.2(</a:t>
            </a:r>
            <a:r>
              <a:rPr lang="zh-CN" altLang="en-US" sz="2400" smtClean="0"/>
              <a:t>模糊集的运算</a:t>
            </a:r>
            <a:r>
              <a:rPr lang="en-US" altLang="zh-CN" sz="2400" smtClean="0"/>
              <a:t>)</a:t>
            </a:r>
            <a:r>
              <a:rPr lang="zh-CN" altLang="en-US" sz="2400" smtClean="0"/>
              <a:t>：设</a:t>
            </a:r>
            <a:r>
              <a:rPr lang="en-US" altLang="zh-CN" sz="2400" smtClean="0"/>
              <a:t>A</a:t>
            </a:r>
            <a:r>
              <a:rPr lang="zh-CN" altLang="en-US" sz="2400" smtClean="0"/>
              <a:t>和</a:t>
            </a:r>
            <a:r>
              <a:rPr lang="en-US" altLang="zh-CN" sz="2400" smtClean="0"/>
              <a:t>B</a:t>
            </a:r>
            <a:r>
              <a:rPr lang="zh-CN" altLang="en-US" sz="2400" smtClean="0"/>
              <a:t>为论域</a:t>
            </a:r>
            <a:r>
              <a:rPr lang="en-US" altLang="zh-CN" sz="2400" smtClean="0"/>
              <a:t>U</a:t>
            </a:r>
            <a:r>
              <a:rPr lang="zh-CN" altLang="en-US" sz="2400" smtClean="0"/>
              <a:t>中的两个模糊集，其隶属函数分别为</a:t>
            </a:r>
            <a:r>
              <a:rPr lang="zh-CN" altLang="en-US" sz="2400" smtClean="0">
                <a:sym typeface="Symbol" panose="05050102010706020507" pitchFamily="18" charset="2"/>
              </a:rPr>
              <a:t></a:t>
            </a:r>
            <a:r>
              <a:rPr lang="en-US" altLang="zh-CN" sz="2400" baseline="-25000" smtClean="0">
                <a:sym typeface="Symbol" panose="05050102010706020507" pitchFamily="18" charset="2"/>
              </a:rPr>
              <a:t>A</a:t>
            </a:r>
            <a:r>
              <a:rPr lang="zh-CN" altLang="en-US" sz="2400" smtClean="0">
                <a:sym typeface="Symbol" panose="05050102010706020507" pitchFamily="18" charset="2"/>
              </a:rPr>
              <a:t>和</a:t>
            </a:r>
            <a:r>
              <a:rPr lang="zh-CN" altLang="en-US" sz="2400" smtClean="0"/>
              <a:t> </a:t>
            </a:r>
            <a:r>
              <a:rPr lang="zh-CN" altLang="en-US" sz="2400" smtClean="0">
                <a:sym typeface="Symbol" panose="05050102010706020507" pitchFamily="18" charset="2"/>
              </a:rPr>
              <a:t></a:t>
            </a:r>
            <a:r>
              <a:rPr lang="en-US" altLang="zh-CN" sz="2400" baseline="-25000" smtClean="0">
                <a:sym typeface="Symbol" panose="05050102010706020507" pitchFamily="18" charset="2"/>
              </a:rPr>
              <a:t>B</a:t>
            </a:r>
            <a:r>
              <a:rPr lang="en-US" altLang="zh-CN" sz="2400" smtClean="0">
                <a:sym typeface="Symbol" panose="05050102010706020507" pitchFamily="18" charset="2"/>
              </a:rPr>
              <a:t>,</a:t>
            </a:r>
            <a:r>
              <a:rPr lang="zh-CN" altLang="en-US" sz="2400" smtClean="0">
                <a:sym typeface="Symbol" panose="05050102010706020507" pitchFamily="18" charset="2"/>
              </a:rPr>
              <a:t>则对于所有</a:t>
            </a:r>
            <a:r>
              <a:rPr lang="en-US" altLang="zh-CN" sz="2400" smtClean="0"/>
              <a:t>u</a:t>
            </a:r>
            <a:r>
              <a:rPr lang="en-US" altLang="zh-CN" sz="2400" smtClean="0">
                <a:sym typeface="Symbol" panose="05050102010706020507" pitchFamily="18" charset="2"/>
              </a:rPr>
              <a:t></a:t>
            </a:r>
            <a:r>
              <a:rPr lang="en-US" altLang="zh-CN" sz="2400" smtClean="0"/>
              <a:t>U,</a:t>
            </a:r>
            <a:r>
              <a:rPr lang="zh-CN" altLang="en-US" sz="2400" smtClean="0"/>
              <a:t>存在下列运算：</a:t>
            </a:r>
          </a:p>
          <a:p>
            <a:pPr eaLnBrk="1" hangingPunct="1">
              <a:buFont typeface="Wingdings" panose="05000000000000000000" pitchFamily="2" charset="2"/>
              <a:buNone/>
            </a:pPr>
            <a:r>
              <a:rPr lang="zh-CN" altLang="en-US" sz="2400" smtClean="0"/>
              <a:t>  </a:t>
            </a:r>
            <a:r>
              <a:rPr lang="en-US" altLang="zh-CN" sz="2400" smtClean="0"/>
              <a:t>(1) </a:t>
            </a:r>
            <a:r>
              <a:rPr lang="en-US" altLang="zh-CN" sz="2400" smtClean="0">
                <a:sym typeface="Symbol" panose="05050102010706020507" pitchFamily="18" charset="2"/>
              </a:rPr>
              <a:t></a:t>
            </a:r>
            <a:r>
              <a:rPr lang="en-US" altLang="zh-CN" sz="2400" baseline="-25000" smtClean="0">
                <a:sym typeface="Symbol" panose="05050102010706020507" pitchFamily="18" charset="2"/>
              </a:rPr>
              <a:t>A</a:t>
            </a:r>
            <a:r>
              <a:rPr lang="en-US" altLang="zh-CN" sz="2400" baseline="-25000" smtClean="0"/>
              <a:t>∪</a:t>
            </a:r>
            <a:r>
              <a:rPr lang="en-US" altLang="zh-CN" sz="2400" baseline="-25000" smtClean="0">
                <a:sym typeface="Symbol" panose="05050102010706020507" pitchFamily="18" charset="2"/>
              </a:rPr>
              <a:t>B</a:t>
            </a:r>
            <a:r>
              <a:rPr lang="en-US" altLang="zh-CN" sz="2400" smtClean="0">
                <a:sym typeface="Symbol" panose="05050102010706020507" pitchFamily="18" charset="2"/>
              </a:rPr>
              <a:t>(u)= </a:t>
            </a:r>
            <a:r>
              <a:rPr lang="en-US" altLang="zh-CN" sz="2400" baseline="-25000" smtClean="0">
                <a:sym typeface="Symbol" panose="05050102010706020507" pitchFamily="18" charset="2"/>
              </a:rPr>
              <a:t>A</a:t>
            </a:r>
            <a:r>
              <a:rPr lang="en-US" altLang="zh-CN" sz="2400" smtClean="0">
                <a:sym typeface="Symbol" panose="05050102010706020507" pitchFamily="18" charset="2"/>
              </a:rPr>
              <a:t>(u) </a:t>
            </a:r>
            <a:r>
              <a:rPr lang="en-US" altLang="zh-CN" sz="2400" smtClean="0"/>
              <a:t>∨ </a:t>
            </a:r>
            <a:r>
              <a:rPr lang="en-US" altLang="zh-CN" sz="2400" smtClean="0">
                <a:sym typeface="Symbol" panose="05050102010706020507" pitchFamily="18" charset="2"/>
              </a:rPr>
              <a:t></a:t>
            </a:r>
            <a:r>
              <a:rPr lang="en-US" altLang="zh-CN" sz="2400" baseline="-25000" smtClean="0">
                <a:sym typeface="Symbol" panose="05050102010706020507" pitchFamily="18" charset="2"/>
              </a:rPr>
              <a:t>B </a:t>
            </a:r>
            <a:r>
              <a:rPr lang="en-US" altLang="zh-CN" sz="2400" smtClean="0">
                <a:sym typeface="Symbol" panose="05050102010706020507" pitchFamily="18" charset="2"/>
              </a:rPr>
              <a:t>(u)=max{</a:t>
            </a:r>
            <a:r>
              <a:rPr lang="en-US" altLang="zh-CN" sz="2400" baseline="-25000" smtClean="0">
                <a:sym typeface="Symbol" panose="05050102010706020507" pitchFamily="18" charset="2"/>
              </a:rPr>
              <a:t>A</a:t>
            </a:r>
            <a:r>
              <a:rPr lang="en-US" altLang="zh-CN" sz="2400" smtClean="0">
                <a:sym typeface="Symbol" panose="05050102010706020507" pitchFamily="18" charset="2"/>
              </a:rPr>
              <a:t>(u) , </a:t>
            </a:r>
            <a:r>
              <a:rPr lang="en-US" altLang="zh-CN" sz="2400" baseline="-25000" smtClean="0">
                <a:sym typeface="Symbol" panose="05050102010706020507" pitchFamily="18" charset="2"/>
              </a:rPr>
              <a:t>B </a:t>
            </a:r>
            <a:r>
              <a:rPr lang="en-US" altLang="zh-CN" sz="2400" smtClean="0">
                <a:sym typeface="Symbol" panose="05050102010706020507" pitchFamily="18" charset="2"/>
              </a:rPr>
              <a:t>(u)}</a:t>
            </a:r>
            <a:endParaRPr lang="en-US" altLang="zh-CN" sz="2400" baseline="-25000" smtClean="0">
              <a:sym typeface="Symbol" panose="05050102010706020507" pitchFamily="18" charset="2"/>
            </a:endParaRPr>
          </a:p>
          <a:p>
            <a:pPr eaLnBrk="1" hangingPunct="1">
              <a:buFont typeface="Wingdings" panose="05000000000000000000" pitchFamily="2" charset="2"/>
              <a:buNone/>
            </a:pPr>
            <a:r>
              <a:rPr lang="en-US" altLang="zh-CN" sz="2400" smtClean="0"/>
              <a:t>  (2) </a:t>
            </a:r>
            <a:r>
              <a:rPr lang="en-US" altLang="zh-CN" sz="2400" smtClean="0">
                <a:sym typeface="Symbol" panose="05050102010706020507" pitchFamily="18" charset="2"/>
              </a:rPr>
              <a:t></a:t>
            </a:r>
            <a:r>
              <a:rPr lang="en-US" altLang="zh-CN" sz="2400" baseline="-25000" smtClean="0">
                <a:sym typeface="Symbol" panose="05050102010706020507" pitchFamily="18" charset="2"/>
              </a:rPr>
              <a:t>A</a:t>
            </a:r>
            <a:r>
              <a:rPr lang="en-US" altLang="zh-CN" sz="2400" baseline="-25000" smtClean="0"/>
              <a:t>∩</a:t>
            </a:r>
            <a:r>
              <a:rPr lang="en-US" altLang="zh-CN" sz="2400" baseline="-25000" smtClean="0">
                <a:sym typeface="Symbol" panose="05050102010706020507" pitchFamily="18" charset="2"/>
              </a:rPr>
              <a:t>B</a:t>
            </a:r>
            <a:r>
              <a:rPr lang="en-US" altLang="zh-CN" sz="2400" smtClean="0">
                <a:sym typeface="Symbol" panose="05050102010706020507" pitchFamily="18" charset="2"/>
              </a:rPr>
              <a:t>(u)= </a:t>
            </a:r>
            <a:r>
              <a:rPr lang="en-US" altLang="zh-CN" sz="2400" baseline="-25000" smtClean="0">
                <a:sym typeface="Symbol" panose="05050102010706020507" pitchFamily="18" charset="2"/>
              </a:rPr>
              <a:t>A</a:t>
            </a:r>
            <a:r>
              <a:rPr lang="en-US" altLang="zh-CN" sz="2400" smtClean="0">
                <a:sym typeface="Symbol" panose="05050102010706020507" pitchFamily="18" charset="2"/>
              </a:rPr>
              <a:t>(u) </a:t>
            </a:r>
            <a:r>
              <a:rPr lang="en-US" altLang="zh-CN" sz="2400" smtClean="0"/>
              <a:t>∧ </a:t>
            </a:r>
            <a:r>
              <a:rPr lang="en-US" altLang="zh-CN" sz="2400" smtClean="0">
                <a:sym typeface="Symbol" panose="05050102010706020507" pitchFamily="18" charset="2"/>
              </a:rPr>
              <a:t></a:t>
            </a:r>
            <a:r>
              <a:rPr lang="en-US" altLang="zh-CN" sz="2400" baseline="-25000" smtClean="0">
                <a:sym typeface="Symbol" panose="05050102010706020507" pitchFamily="18" charset="2"/>
              </a:rPr>
              <a:t>B </a:t>
            </a:r>
            <a:r>
              <a:rPr lang="en-US" altLang="zh-CN" sz="2400" smtClean="0">
                <a:sym typeface="Symbol" panose="05050102010706020507" pitchFamily="18" charset="2"/>
              </a:rPr>
              <a:t>(u)=min{</a:t>
            </a:r>
            <a:r>
              <a:rPr lang="en-US" altLang="zh-CN" sz="2400" baseline="-25000" smtClean="0">
                <a:sym typeface="Symbol" panose="05050102010706020507" pitchFamily="18" charset="2"/>
              </a:rPr>
              <a:t>A</a:t>
            </a:r>
            <a:r>
              <a:rPr lang="en-US" altLang="zh-CN" sz="2400" smtClean="0">
                <a:sym typeface="Symbol" panose="05050102010706020507" pitchFamily="18" charset="2"/>
              </a:rPr>
              <a:t>(u) , </a:t>
            </a:r>
            <a:r>
              <a:rPr lang="en-US" altLang="zh-CN" sz="2400" baseline="-25000" smtClean="0">
                <a:sym typeface="Symbol" panose="05050102010706020507" pitchFamily="18" charset="2"/>
              </a:rPr>
              <a:t>B </a:t>
            </a:r>
            <a:r>
              <a:rPr lang="en-US" altLang="zh-CN" sz="2400" smtClean="0">
                <a:sym typeface="Symbol" panose="05050102010706020507" pitchFamily="18" charset="2"/>
              </a:rPr>
              <a:t>(u)}</a:t>
            </a:r>
            <a:endParaRPr lang="en-US" altLang="zh-CN" sz="2400" baseline="-25000" smtClean="0">
              <a:sym typeface="Symbol" panose="05050102010706020507" pitchFamily="18" charset="2"/>
            </a:endParaRPr>
          </a:p>
          <a:p>
            <a:pPr eaLnBrk="1" hangingPunct="1">
              <a:buFont typeface="Wingdings" panose="05000000000000000000" pitchFamily="2" charset="2"/>
              <a:buNone/>
            </a:pPr>
            <a:r>
              <a:rPr lang="en-US" altLang="zh-CN" sz="2400" smtClean="0"/>
              <a:t>  (3)</a:t>
            </a:r>
            <a:endParaRPr lang="en-US" altLang="zh-CN" sz="2400" smtClean="0">
              <a:sym typeface="Symbol" panose="05050102010706020507" pitchFamily="18" charset="2"/>
            </a:endParaRPr>
          </a:p>
        </p:txBody>
      </p:sp>
      <p:graphicFrame>
        <p:nvGraphicFramePr>
          <p:cNvPr id="99334" name="Object 0"/>
          <p:cNvGraphicFramePr>
            <a:graphicFrameLocks noGrp="1" noChangeAspect="1"/>
          </p:cNvGraphicFramePr>
          <p:nvPr>
            <p:ph sz="half" idx="2"/>
          </p:nvPr>
        </p:nvGraphicFramePr>
        <p:xfrm>
          <a:off x="2124075" y="4292600"/>
          <a:ext cx="3240088" cy="649288"/>
        </p:xfrm>
        <a:graphic>
          <a:graphicData uri="http://schemas.openxmlformats.org/presentationml/2006/ole">
            <mc:AlternateContent xmlns:mc="http://schemas.openxmlformats.org/markup-compatibility/2006">
              <mc:Choice xmlns:v="urn:schemas-microsoft-com:vml" Requires="v">
                <p:oleObj spid="_x0000_s99358" name="公式" r:id="rId6" imgW="1028254" imgH="203112" progId="Equation.3">
                  <p:embed/>
                </p:oleObj>
              </mc:Choice>
              <mc:Fallback>
                <p:oleObj name="公式" r:id="rId6" imgW="1028254" imgH="203112" progId="Equation.3">
                  <p:embed/>
                  <p:pic>
                    <p:nvPicPr>
                      <p:cNvPr id="0"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292600"/>
                        <a:ext cx="3240088"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39CE51-9A05-44ED-943A-E4A88FAC9A1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902CF40-AAA5-494B-8BA7-6757430EF6A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smtClean="0">
              <a:latin typeface="Tahoma" panose="020B0604030504040204" pitchFamily="34" charset="0"/>
              <a:ea typeface="宋体" panose="02010600030101010101" pitchFamily="2" charset="-122"/>
            </a:endParaRPr>
          </a:p>
        </p:txBody>
      </p:sp>
      <p:sp>
        <p:nvSpPr>
          <p:cNvPr id="38916" name="Rectangle 2"/>
          <p:cNvSpPr>
            <a:spLocks noGrp="1" noChangeArrowheads="1"/>
          </p:cNvSpPr>
          <p:nvPr>
            <p:ph type="title"/>
          </p:nvPr>
        </p:nvSpPr>
        <p:spPr/>
        <p:txBody>
          <a:bodyPr/>
          <a:lstStyle/>
          <a:p>
            <a:pPr eaLnBrk="1" hangingPunct="1"/>
            <a:r>
              <a:rPr lang="en-US" altLang="zh-CN" sz="4000" dirty="0" smtClean="0"/>
              <a:t>5.2 </a:t>
            </a:r>
            <a:r>
              <a:rPr lang="zh-CN" altLang="en-US" sz="4000" dirty="0" smtClean="0"/>
              <a:t>神经计算</a:t>
            </a:r>
            <a:endParaRPr lang="zh-CN" altLang="en-US" sz="32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8917" name="Rectangle 3"/>
          <p:cNvSpPr>
            <a:spLocks noGrp="1" noChangeArrowheads="1"/>
          </p:cNvSpPr>
          <p:nvPr>
            <p:ph type="body" idx="1"/>
          </p:nvPr>
        </p:nvSpPr>
        <p:spPr>
          <a:xfrm>
            <a:off x="474663" y="2430463"/>
            <a:ext cx="8212137" cy="4176712"/>
          </a:xfrm>
        </p:spPr>
        <p:txBody>
          <a:bodyPr/>
          <a:lstStyle/>
          <a:p>
            <a:pPr eaLnBrk="1" hangingPunct="1"/>
            <a:r>
              <a:rPr lang="en-US" altLang="zh-CN" sz="2400" smtClean="0">
                <a:latin typeface="华文新魏" panose="02010800040101010101" pitchFamily="2" charset="-122"/>
              </a:rPr>
              <a:t>1982</a:t>
            </a:r>
            <a:r>
              <a:rPr lang="zh-CN" altLang="en-US" sz="2400" smtClean="0">
                <a:latin typeface="华文新魏" panose="02010800040101010101" pitchFamily="2" charset="-122"/>
              </a:rPr>
              <a:t>年</a:t>
            </a:r>
            <a:r>
              <a:rPr lang="en-US" altLang="zh-CN" sz="2400" smtClean="0">
                <a:latin typeface="华文新魏" panose="02010800040101010101" pitchFamily="2" charset="-122"/>
              </a:rPr>
              <a:t>John J. Hopfield</a:t>
            </a:r>
            <a:r>
              <a:rPr lang="zh-CN" altLang="en-US" sz="2400" smtClean="0">
                <a:latin typeface="华文新魏" panose="02010800040101010101" pitchFamily="2" charset="-122"/>
              </a:rPr>
              <a:t>（物理学家）提出了全联接网络，离散的神经网络模型。</a:t>
            </a:r>
            <a:r>
              <a:rPr lang="en-US" altLang="zh-CN" sz="2400" smtClean="0"/>
              <a:t>——</a:t>
            </a:r>
            <a:r>
              <a:rPr lang="zh-CN" altLang="en-US" sz="2400" smtClean="0">
                <a:latin typeface="华文新魏" panose="02010800040101010101" pitchFamily="2" charset="-122"/>
              </a:rPr>
              <a:t>全新的具有完整理论基础的神经网络模型。基本思想是对于一个给定的神经网络，对于一个能量函数，这个能量函数是正比于每一个神经元的活动值和神经元之间的联接权。而活动值的改变算法是向能量函数减少的方向进行，一直达到一个极小值为止。证明了网络可达到稳定的离散和连续两种情况。３年后</a:t>
            </a:r>
            <a:r>
              <a:rPr lang="en-US" altLang="zh-CN" sz="2400" smtClean="0">
                <a:latin typeface="华文新魏" panose="02010800040101010101" pitchFamily="2" charset="-122"/>
              </a:rPr>
              <a:t>AT&amp;T</a:t>
            </a:r>
            <a:r>
              <a:rPr lang="zh-CN" altLang="en-US" sz="2400" smtClean="0">
                <a:latin typeface="华文新魏" panose="02010800040101010101" pitchFamily="2" charset="-122"/>
              </a:rPr>
              <a:t>等做出了半导体芯片。</a:t>
            </a:r>
            <a:r>
              <a:rPr lang="en-US" altLang="zh-CN" sz="2400" smtClean="0">
                <a:solidFill>
                  <a:schemeClr val="folHlink"/>
                </a:solidFill>
              </a:rPr>
              <a:t>——</a:t>
            </a:r>
            <a:r>
              <a:rPr lang="zh-CN" altLang="en-US" sz="2400" smtClean="0">
                <a:solidFill>
                  <a:schemeClr val="folHlink"/>
                </a:solidFill>
                <a:latin typeface="华文新魏" panose="02010800040101010101" pitchFamily="2" charset="-122"/>
              </a:rPr>
              <a:t>神经网络复兴时期开始</a:t>
            </a:r>
            <a:r>
              <a:rPr lang="zh-CN" altLang="en-US" sz="2400" smtClean="0">
                <a:latin typeface="华文新魏" panose="02010800040101010101" pitchFamily="2" charset="-122"/>
              </a:rPr>
              <a:t>。</a:t>
            </a:r>
          </a:p>
        </p:txBody>
      </p:sp>
      <p:sp>
        <p:nvSpPr>
          <p:cNvPr id="38918" name="Rectangle 4"/>
          <p:cNvSpPr>
            <a:spLocks noChangeArrowheads="1"/>
          </p:cNvSpPr>
          <p:nvPr/>
        </p:nvSpPr>
        <p:spPr bwMode="auto">
          <a:xfrm>
            <a:off x="684213" y="1857375"/>
            <a:ext cx="322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a:solidFill>
                  <a:schemeClr val="hlink"/>
                </a:solidFill>
                <a:latin typeface="Tahoma" panose="020B0604030504040204" pitchFamily="34" charset="0"/>
                <a:ea typeface="宋体" panose="02010600030101010101" pitchFamily="2" charset="-122"/>
              </a:rPr>
              <a:t>（</a:t>
            </a:r>
            <a:r>
              <a:rPr lang="en-US" altLang="zh-CN">
                <a:solidFill>
                  <a:schemeClr val="hlink"/>
                </a:solidFill>
                <a:latin typeface="Tahoma" panose="020B0604030504040204" pitchFamily="34" charset="0"/>
                <a:ea typeface="宋体" panose="02010600030101010101" pitchFamily="2" charset="-122"/>
              </a:rPr>
              <a:t>4</a:t>
            </a:r>
            <a:r>
              <a:rPr lang="zh-CN" altLang="en-US">
                <a:solidFill>
                  <a:schemeClr val="hlink"/>
                </a:solidFill>
                <a:latin typeface="Tahoma" panose="020B0604030504040204" pitchFamily="34" charset="0"/>
                <a:ea typeface="宋体" panose="02010600030101010101" pitchFamily="2" charset="-122"/>
              </a:rPr>
              <a:t>）</a:t>
            </a:r>
            <a:r>
              <a:rPr lang="zh-CN" altLang="en-US">
                <a:solidFill>
                  <a:schemeClr val="hlink"/>
                </a:solidFill>
                <a:latin typeface="Tahoma" panose="020B0604030504040204" pitchFamily="34" charset="0"/>
              </a:rPr>
              <a:t>蓬勃发展时期</a:t>
            </a:r>
          </a:p>
        </p:txBody>
      </p:sp>
    </p:spTree>
    <p:extLst>
      <p:ext uri="{BB962C8B-B14F-4D97-AF65-F5344CB8AC3E}">
        <p14:creationId xmlns:p14="http://schemas.microsoft.com/office/powerpoint/2010/main" val="4229341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B193A3-350B-43F1-8E47-38D52D3487E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C9F779-6D05-43BA-A369-7C8DA11CBB6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smtClean="0">
              <a:latin typeface="Tahoma" panose="020B0604030504040204" pitchFamily="34" charset="0"/>
              <a:ea typeface="宋体" panose="02010600030101010101" pitchFamily="2" charset="-122"/>
            </a:endParaRPr>
          </a:p>
        </p:txBody>
      </p:sp>
      <p:sp>
        <p:nvSpPr>
          <p:cNvPr id="100356" name="Rectangle 2"/>
          <p:cNvSpPr>
            <a:spLocks noGrp="1" noChangeArrowheads="1"/>
          </p:cNvSpPr>
          <p:nvPr>
            <p:ph type="title"/>
          </p:nvPr>
        </p:nvSpPr>
        <p:spPr/>
        <p:txBody>
          <a:bodyPr/>
          <a:lstStyle/>
          <a:p>
            <a:pPr eaLnBrk="1" hangingPunct="1"/>
            <a:r>
              <a:rPr lang="en-US" altLang="zh-CN" smtClean="0"/>
              <a:t>5.4 </a:t>
            </a:r>
            <a:r>
              <a:rPr lang="zh-CN" altLang="en-US" smtClean="0"/>
              <a:t>模糊计算</a:t>
            </a:r>
            <a:r>
              <a:rPr lang="zh-CN" altLang="en-US"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模糊判决方法</a:t>
            </a:r>
          </a:p>
        </p:txBody>
      </p:sp>
      <p:sp>
        <p:nvSpPr>
          <p:cNvPr id="100357" name="Rectangle 3"/>
          <p:cNvSpPr>
            <a:spLocks noGrp="1" noChangeArrowheads="1"/>
          </p:cNvSpPr>
          <p:nvPr>
            <p:ph type="body" idx="1"/>
          </p:nvPr>
        </p:nvSpPr>
        <p:spPr>
          <a:xfrm>
            <a:off x="684213" y="2017713"/>
            <a:ext cx="8270875" cy="4506912"/>
          </a:xfrm>
        </p:spPr>
        <p:txBody>
          <a:bodyPr/>
          <a:lstStyle/>
          <a:p>
            <a:pPr eaLnBrk="1" hangingPunct="1"/>
            <a:r>
              <a:rPr lang="zh-CN" altLang="en-US" sz="2400" smtClean="0"/>
              <a:t>通过模糊推理得到的结果是一个模糊集合或者隶属函数，但实际应用中，必须取一个确定值。</a:t>
            </a:r>
          </a:p>
          <a:p>
            <a:pPr eaLnBrk="1" hangingPunct="1"/>
            <a:r>
              <a:rPr lang="zh-CN" altLang="en-US" sz="2400" smtClean="0"/>
              <a:t>取一个相对最能代表这个模糊集合的单值的过程称解模糊或模糊判决。</a:t>
            </a:r>
          </a:p>
          <a:p>
            <a:pPr eaLnBrk="1" hangingPunct="1"/>
            <a:r>
              <a:rPr lang="zh-CN" altLang="en-US" sz="2400" smtClean="0"/>
              <a:t>模糊判决可以采用不同的方法，用不同的方法所得到的结果也是不同的。</a:t>
            </a:r>
          </a:p>
          <a:p>
            <a:pPr lvl="1" eaLnBrk="1" hangingPunct="1"/>
            <a:r>
              <a:rPr lang="zh-CN" altLang="en-US" sz="2000" smtClean="0"/>
              <a:t>重心法：理论上合理，但计算复杂，对实时性要求较高的系统不采用</a:t>
            </a:r>
          </a:p>
          <a:p>
            <a:pPr lvl="1" eaLnBrk="1" hangingPunct="1"/>
            <a:r>
              <a:rPr lang="zh-CN" altLang="en-US" sz="2000" smtClean="0"/>
              <a:t>最大隶属度方法：取所有模糊集合或隶属函数中隶属度最大值作为输出，但未考虑其他隶属度较小的值的影响，代表性不好</a:t>
            </a:r>
          </a:p>
          <a:p>
            <a:pPr lvl="1" eaLnBrk="1" hangingPunct="1"/>
            <a:r>
              <a:rPr lang="zh-CN" altLang="en-US" sz="2000" smtClean="0"/>
              <a:t>平均法：加权平均、隶属度限幅元素平均法等。</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8D433C-5508-43DC-90DC-BC459913890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13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ED9490-1216-4AC1-8406-7D99EC8758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smtClean="0">
              <a:latin typeface="Tahoma" panose="020B0604030504040204" pitchFamily="34" charset="0"/>
              <a:ea typeface="宋体" panose="02010600030101010101" pitchFamily="2" charset="-122"/>
            </a:endParaRPr>
          </a:p>
        </p:txBody>
      </p:sp>
      <p:sp>
        <p:nvSpPr>
          <p:cNvPr id="101380" name="Rectangle 2"/>
          <p:cNvSpPr>
            <a:spLocks noGrp="1" noChangeArrowheads="1"/>
          </p:cNvSpPr>
          <p:nvPr>
            <p:ph type="title"/>
          </p:nvPr>
        </p:nvSpPr>
        <p:spPr/>
        <p:txBody>
          <a:bodyPr/>
          <a:lstStyle/>
          <a:p>
            <a:pPr eaLnBrk="1" hangingPunct="1"/>
            <a:r>
              <a:rPr lang="en-US" altLang="zh-CN" smtClean="0"/>
              <a:t>5.4 </a:t>
            </a:r>
            <a:r>
              <a:rPr lang="zh-CN" altLang="en-US" smtClean="0"/>
              <a:t>模糊计算</a:t>
            </a:r>
            <a:r>
              <a:rPr lang="zh-CN" altLang="en-US"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模糊判决方法</a:t>
            </a:r>
          </a:p>
        </p:txBody>
      </p:sp>
      <p:sp>
        <p:nvSpPr>
          <p:cNvPr id="101381" name="Rectangle 3"/>
          <p:cNvSpPr>
            <a:spLocks noGrp="1" noChangeArrowheads="1"/>
          </p:cNvSpPr>
          <p:nvPr>
            <p:ph type="body" sz="half" idx="1"/>
          </p:nvPr>
        </p:nvSpPr>
        <p:spPr>
          <a:xfrm>
            <a:off x="611188" y="2017713"/>
            <a:ext cx="8353425" cy="4579937"/>
          </a:xfrm>
        </p:spPr>
        <p:txBody>
          <a:bodyPr/>
          <a:lstStyle/>
          <a:p>
            <a:pPr eaLnBrk="1" hangingPunct="1"/>
            <a:r>
              <a:rPr lang="zh-CN" altLang="en-US" sz="2400" smtClean="0"/>
              <a:t>以“水温适中”为例，说明不同方法的计算。</a:t>
            </a:r>
          </a:p>
          <a:p>
            <a:pPr eaLnBrk="1" hangingPunct="1">
              <a:buFont typeface="Wingdings" panose="05000000000000000000" pitchFamily="2" charset="2"/>
              <a:buNone/>
            </a:pPr>
            <a:r>
              <a:rPr lang="zh-CN" altLang="en-US" sz="2400" smtClean="0"/>
              <a:t>“水温适中”的隶属函数为：</a:t>
            </a:r>
            <a:r>
              <a:rPr lang="zh-CN" altLang="en-US" sz="2400" smtClean="0">
                <a:sym typeface="Symbol" panose="05050102010706020507" pitchFamily="18" charset="2"/>
              </a:rPr>
              <a:t></a:t>
            </a:r>
            <a:r>
              <a:rPr lang="en-US" altLang="zh-CN" sz="2400" baseline="-25000" smtClean="0">
                <a:sym typeface="Symbol" panose="05050102010706020507" pitchFamily="18" charset="2"/>
              </a:rPr>
              <a:t>N</a:t>
            </a:r>
            <a:r>
              <a:rPr lang="en-US" altLang="zh-CN" sz="2400" smtClean="0">
                <a:sym typeface="Symbol" panose="05050102010706020507" pitchFamily="18" charset="2"/>
              </a:rPr>
              <a:t>(x</a:t>
            </a:r>
            <a:r>
              <a:rPr lang="en-US" altLang="zh-CN" sz="2400" baseline="-25000" smtClean="0">
                <a:sym typeface="Symbol" panose="05050102010706020507" pitchFamily="18" charset="2"/>
              </a:rPr>
              <a:t>i</a:t>
            </a:r>
            <a:r>
              <a:rPr lang="en-US" altLang="zh-CN" sz="2400" smtClean="0">
                <a:sym typeface="Symbol" panose="05050102010706020507" pitchFamily="18" charset="2"/>
              </a:rPr>
              <a:t>)= {X:0.0/0+0.0/10+0.33/20+0.67/30+1.0/40+1.0/50+0.75/60+0.5/70++0.25/80+0.0/90+0.0/100  }</a:t>
            </a:r>
          </a:p>
          <a:p>
            <a:pPr eaLnBrk="1" hangingPunct="1">
              <a:buFont typeface="Wingdings" panose="05000000000000000000" pitchFamily="2" charset="2"/>
              <a:buNone/>
            </a:pPr>
            <a:r>
              <a:rPr lang="en-US" altLang="zh-CN" sz="2400" smtClean="0">
                <a:sym typeface="Symbol" panose="05050102010706020507" pitchFamily="18" charset="2"/>
              </a:rPr>
              <a:t>1.</a:t>
            </a:r>
            <a:r>
              <a:rPr lang="zh-CN" altLang="en-US" sz="2400" smtClean="0"/>
              <a:t>重心法：取隶属度函数曲线与横坐标轴围成面积的重心作为代表点。实际上可计算输出范围内整个采样点的重心。</a:t>
            </a:r>
          </a:p>
          <a:p>
            <a:pPr eaLnBrk="1" hangingPunct="1">
              <a:buFont typeface="Wingdings" panose="05000000000000000000" pitchFamily="2" charset="2"/>
              <a:buNone/>
            </a:pPr>
            <a:r>
              <a:rPr lang="en-US" altLang="zh-CN" sz="2400" smtClean="0"/>
              <a:t>u=                                                     =0×0.0+10×0.0+20×0.33+ </a:t>
            </a:r>
            <a:r>
              <a:rPr lang="en-US" altLang="zh-CN" sz="2400" smtClean="0">
                <a:sym typeface="Symbol" panose="05050102010706020507" pitchFamily="18" charset="2"/>
              </a:rPr>
              <a:t>30</a:t>
            </a:r>
            <a:r>
              <a:rPr lang="en-US" altLang="zh-CN" sz="2400" smtClean="0"/>
              <a:t>×</a:t>
            </a:r>
            <a:r>
              <a:rPr lang="en-US" altLang="zh-CN" sz="2400" smtClean="0">
                <a:sym typeface="Symbol" panose="05050102010706020507" pitchFamily="18" charset="2"/>
              </a:rPr>
              <a:t>0.67+40</a:t>
            </a:r>
            <a:r>
              <a:rPr lang="en-US" altLang="zh-CN" sz="2400" smtClean="0"/>
              <a:t>×</a:t>
            </a:r>
            <a:r>
              <a:rPr lang="en-US" altLang="zh-CN" sz="2400" smtClean="0">
                <a:sym typeface="Symbol" panose="05050102010706020507" pitchFamily="18" charset="2"/>
              </a:rPr>
              <a:t>1.0+50</a:t>
            </a:r>
            <a:r>
              <a:rPr lang="en-US" altLang="zh-CN" sz="2400" smtClean="0"/>
              <a:t>×</a:t>
            </a:r>
            <a:r>
              <a:rPr lang="en-US" altLang="zh-CN" sz="2400" smtClean="0">
                <a:sym typeface="Symbol" panose="05050102010706020507" pitchFamily="18" charset="2"/>
              </a:rPr>
              <a:t>1.0+60</a:t>
            </a:r>
            <a:r>
              <a:rPr lang="en-US" altLang="zh-CN" sz="2400" smtClean="0"/>
              <a:t>×</a:t>
            </a:r>
            <a:r>
              <a:rPr lang="en-US" altLang="zh-CN" sz="2400" smtClean="0">
                <a:sym typeface="Symbol" panose="05050102010706020507" pitchFamily="18" charset="2"/>
              </a:rPr>
              <a:t>0.75+70</a:t>
            </a:r>
            <a:r>
              <a:rPr lang="en-US" altLang="zh-CN" sz="2400" smtClean="0"/>
              <a:t>×</a:t>
            </a:r>
            <a:r>
              <a:rPr lang="en-US" altLang="zh-CN" sz="2400" smtClean="0">
                <a:sym typeface="Symbol" panose="05050102010706020507" pitchFamily="18" charset="2"/>
              </a:rPr>
              <a:t>0.5++80</a:t>
            </a:r>
            <a:r>
              <a:rPr lang="en-US" altLang="zh-CN" sz="2400" smtClean="0"/>
              <a:t>×</a:t>
            </a:r>
            <a:r>
              <a:rPr lang="en-US" altLang="zh-CN" sz="2400" smtClean="0">
                <a:sym typeface="Symbol" panose="05050102010706020507" pitchFamily="18" charset="2"/>
              </a:rPr>
              <a:t>0.25+90</a:t>
            </a:r>
            <a:r>
              <a:rPr lang="en-US" altLang="zh-CN" sz="2400" smtClean="0"/>
              <a:t>×</a:t>
            </a:r>
            <a:r>
              <a:rPr lang="en-US" altLang="zh-CN" sz="2400" smtClean="0">
                <a:sym typeface="Symbol" panose="05050102010706020507" pitchFamily="18" charset="2"/>
              </a:rPr>
              <a:t>0.0+100</a:t>
            </a:r>
            <a:r>
              <a:rPr lang="en-US" altLang="zh-CN" sz="2400" smtClean="0"/>
              <a:t>×</a:t>
            </a:r>
            <a:r>
              <a:rPr lang="en-US" altLang="zh-CN" sz="2400" smtClean="0">
                <a:sym typeface="Symbol" panose="05050102010706020507" pitchFamily="18" charset="2"/>
              </a:rPr>
              <a:t>0.0/(0.0+ 0.0+ 0.33+ 0.67+ 1.0+ 1.0+ 0.75+ 0.5+ 0.25+ 0.0 )=48.2</a:t>
            </a:r>
          </a:p>
          <a:p>
            <a:pPr eaLnBrk="1" hangingPunct="1">
              <a:buFont typeface="Wingdings" panose="05000000000000000000" pitchFamily="2" charset="2"/>
              <a:buNone/>
            </a:pPr>
            <a:r>
              <a:rPr lang="zh-CN" altLang="en-US" sz="2400" smtClean="0">
                <a:sym typeface="Symbol" panose="05050102010706020507" pitchFamily="18" charset="2"/>
              </a:rPr>
              <a:t>选取最靠近的值</a:t>
            </a:r>
            <a:r>
              <a:rPr lang="en-US" altLang="zh-CN" sz="2400" smtClean="0">
                <a:sym typeface="Symbol" panose="05050102010706020507" pitchFamily="18" charset="2"/>
              </a:rPr>
              <a:t>50℃</a:t>
            </a:r>
          </a:p>
        </p:txBody>
      </p:sp>
      <p:graphicFrame>
        <p:nvGraphicFramePr>
          <p:cNvPr id="101382" name="Object 0"/>
          <p:cNvGraphicFramePr>
            <a:graphicFrameLocks noGrp="1" noChangeAspect="1"/>
          </p:cNvGraphicFramePr>
          <p:nvPr>
            <p:ph sz="half" idx="2"/>
          </p:nvPr>
        </p:nvGraphicFramePr>
        <p:xfrm>
          <a:off x="1116013" y="4292600"/>
          <a:ext cx="3810000" cy="619125"/>
        </p:xfrm>
        <a:graphic>
          <a:graphicData uri="http://schemas.openxmlformats.org/presentationml/2006/ole">
            <mc:AlternateContent xmlns:mc="http://schemas.openxmlformats.org/markup-compatibility/2006">
              <mc:Choice xmlns:v="urn:schemas-microsoft-com:vml" Requires="v">
                <p:oleObj spid="_x0000_s101406" name="公式" r:id="rId6" imgW="1562100" imgH="254000" progId="Equation.3">
                  <p:embed/>
                </p:oleObj>
              </mc:Choice>
              <mc:Fallback>
                <p:oleObj name="公式" r:id="rId6" imgW="1562100" imgH="254000" progId="Equation.3">
                  <p:embed/>
                  <p:pic>
                    <p:nvPicPr>
                      <p:cNvPr id="0"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292600"/>
                        <a:ext cx="38100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BCCA2C-8F79-43C2-9D6C-8923790F475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2017/10/23</a:t>
            </a:fld>
            <a:endParaRPr kumimoji="0" lang="en-US" altLang="zh-CN" sz="1400" smtClean="0">
              <a:latin typeface="Tahoma" panose="020B0604030504040204" pitchFamily="34" charset="0"/>
              <a:ea typeface="宋体" panose="02010600030101010101" pitchFamily="2" charset="-122"/>
            </a:endParaRPr>
          </a:p>
        </p:txBody>
      </p:sp>
      <p:sp>
        <p:nvSpPr>
          <p:cNvPr id="1024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5DF94C-E8D3-4B53-983A-523D793248F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smtClean="0">
              <a:latin typeface="Tahoma" panose="020B0604030504040204" pitchFamily="34" charset="0"/>
              <a:ea typeface="宋体" panose="02010600030101010101" pitchFamily="2" charset="-122"/>
            </a:endParaRPr>
          </a:p>
        </p:txBody>
      </p:sp>
      <p:sp>
        <p:nvSpPr>
          <p:cNvPr id="102404" name="Rectangle 2"/>
          <p:cNvSpPr>
            <a:spLocks noGrp="1" noChangeArrowheads="1"/>
          </p:cNvSpPr>
          <p:nvPr>
            <p:ph type="title"/>
          </p:nvPr>
        </p:nvSpPr>
        <p:spPr/>
        <p:txBody>
          <a:bodyPr/>
          <a:lstStyle/>
          <a:p>
            <a:pPr eaLnBrk="1" hangingPunct="1"/>
            <a:r>
              <a:rPr lang="en-US" altLang="zh-CN" smtClean="0"/>
              <a:t>5.4 </a:t>
            </a:r>
            <a:r>
              <a:rPr lang="zh-CN" altLang="en-US" smtClean="0"/>
              <a:t>模糊计算</a:t>
            </a:r>
            <a:r>
              <a:rPr lang="zh-CN" altLang="en-US" smtClean="0">
                <a:sym typeface="Symbol" panose="05050102010706020507" pitchFamily="18" charset="2"/>
              </a:rPr>
              <a:t></a:t>
            </a:r>
            <a:r>
              <a:rPr lang="zh-CN" altLang="en-US" sz="3600" smtClean="0">
                <a:ea typeface="华文新魏" panose="02010800040101010101" pitchFamily="2" charset="-122"/>
                <a:sym typeface="Symbol" panose="05050102010706020507" pitchFamily="18" charset="2"/>
              </a:rPr>
              <a:t>模糊判决方法</a:t>
            </a:r>
          </a:p>
        </p:txBody>
      </p:sp>
      <p:sp>
        <p:nvSpPr>
          <p:cNvPr id="102405" name="Rectangle 3"/>
          <p:cNvSpPr>
            <a:spLocks noGrp="1" noChangeArrowheads="1"/>
          </p:cNvSpPr>
          <p:nvPr>
            <p:ph type="body" idx="1"/>
          </p:nvPr>
        </p:nvSpPr>
        <p:spPr/>
        <p:txBody>
          <a:bodyPr/>
          <a:lstStyle/>
          <a:p>
            <a:pPr eaLnBrk="1" hangingPunct="1"/>
            <a:r>
              <a:rPr lang="en-US" altLang="zh-CN" dirty="0" smtClean="0"/>
              <a:t>2.</a:t>
            </a:r>
            <a:r>
              <a:rPr lang="zh-CN" altLang="en-US" dirty="0" smtClean="0"/>
              <a:t>最大隶属度方法</a:t>
            </a:r>
          </a:p>
          <a:p>
            <a:pPr eaLnBrk="1" hangingPunct="1">
              <a:buFont typeface="Wingdings" panose="05000000000000000000" pitchFamily="2" charset="2"/>
              <a:buNone/>
            </a:pPr>
            <a:r>
              <a:rPr lang="zh-CN" altLang="en-US" dirty="0" smtClean="0"/>
              <a:t>有两个元素</a:t>
            </a:r>
            <a:r>
              <a:rPr lang="en-US" altLang="zh-CN" dirty="0" smtClean="0"/>
              <a:t>40</a:t>
            </a:r>
            <a:r>
              <a:rPr lang="zh-CN" altLang="en-US" dirty="0" smtClean="0"/>
              <a:t>和</a:t>
            </a:r>
            <a:r>
              <a:rPr lang="en-US" altLang="zh-CN" dirty="0" smtClean="0"/>
              <a:t>50</a:t>
            </a:r>
            <a:r>
              <a:rPr lang="zh-CN" altLang="en-US" dirty="0" smtClean="0"/>
              <a:t>具有最大隶属度</a:t>
            </a:r>
            <a:r>
              <a:rPr lang="en-US" altLang="zh-CN" dirty="0" smtClean="0"/>
              <a:t>1.0,</a:t>
            </a:r>
            <a:r>
              <a:rPr lang="zh-CN" altLang="en-US" dirty="0" smtClean="0"/>
              <a:t>所以求平均值</a:t>
            </a:r>
          </a:p>
          <a:p>
            <a:pPr eaLnBrk="1" hangingPunct="1">
              <a:buFont typeface="Wingdings" panose="05000000000000000000" pitchFamily="2" charset="2"/>
              <a:buNone/>
            </a:pPr>
            <a:r>
              <a:rPr lang="en-US" altLang="zh-CN" sz="3200" dirty="0" err="1" smtClean="0"/>
              <a:t>u</a:t>
            </a:r>
            <a:r>
              <a:rPr lang="en-US" altLang="zh-CN" sz="3200" baseline="-25000" dirty="0" err="1" smtClean="0"/>
              <a:t>max</a:t>
            </a:r>
            <a:r>
              <a:rPr lang="en-US" altLang="zh-CN" sz="3200" dirty="0" smtClean="0"/>
              <a:t>=(40+50)/2=45</a:t>
            </a:r>
          </a:p>
          <a:p>
            <a:pPr eaLnBrk="1" hangingPunct="1"/>
            <a:endParaRPr lang="en-US" altLang="zh-CN" dirty="0" smtClean="0"/>
          </a:p>
          <a:p>
            <a:pPr eaLnBrk="1" hangingPunct="1">
              <a:buFont typeface="Wingdings" panose="05000000000000000000" pitchFamily="2" charset="2"/>
              <a:buNone/>
            </a:pPr>
            <a:endParaRPr lang="en-US" altLang="zh-CN" dirty="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BFC6547-D6FB-4286-9559-094E3DD4F77A}" type="datetime1">
              <a:rPr lang="zh-CN" altLang="en-US"/>
              <a:pPr>
                <a:defRPr/>
              </a:pPr>
              <a:t>2017/10/23</a:t>
            </a:fld>
            <a:endParaRPr lang="en-US" altLang="zh-CN"/>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9DB388-C755-4C8F-8722-9A4D33284BAE}" type="slidenum">
              <a:rPr lang="en-US" altLang="zh-CN" sz="1000" smtClean="0"/>
              <a:pPr>
                <a:spcBef>
                  <a:spcPct val="0"/>
                </a:spcBef>
                <a:buClrTx/>
                <a:buSzTx/>
                <a:buFontTx/>
                <a:buNone/>
              </a:pPr>
              <a:t>93</a:t>
            </a:fld>
            <a:endParaRPr lang="en-US" altLang="zh-CN" sz="1000" smtClean="0"/>
          </a:p>
        </p:txBody>
      </p:sp>
      <p:sp>
        <p:nvSpPr>
          <p:cNvPr id="8197" name="Text Box 4"/>
          <p:cNvSpPr txBox="1">
            <a:spLocks noChangeArrowheads="1"/>
          </p:cNvSpPr>
          <p:nvPr/>
        </p:nvSpPr>
        <p:spPr bwMode="auto">
          <a:xfrm>
            <a:off x="683568" y="2204864"/>
            <a:ext cx="8003232" cy="32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
                <a:srgbClr val="2E08CE"/>
              </a:buClr>
              <a:buSzTx/>
            </a:pPr>
            <a:r>
              <a:rPr lang="zh-CN" altLang="en-US" sz="2800" dirty="0">
                <a:latin typeface="+mn-lt"/>
                <a:ea typeface="+mn-ea"/>
              </a:rPr>
              <a:t>现实生活中有许多含糊现象并不能简单地用真、假值来表示</a:t>
            </a:r>
            <a:r>
              <a:rPr lang="en-US" altLang="zh-CN" sz="2800" dirty="0">
                <a:latin typeface="+mn-lt"/>
                <a:ea typeface="+mn-ea"/>
              </a:rPr>
              <a:t>﹐</a:t>
            </a:r>
            <a:r>
              <a:rPr lang="zh-CN" altLang="en-US" sz="2800" dirty="0">
                <a:latin typeface="+mn-lt"/>
                <a:ea typeface="+mn-ea"/>
              </a:rPr>
              <a:t>如何表示和处理这些现象就成为一个研究领域。</a:t>
            </a:r>
          </a:p>
          <a:p>
            <a:pPr eaLnBrk="1" hangingPunct="1">
              <a:spcBef>
                <a:spcPct val="30000"/>
              </a:spcBef>
              <a:buClr>
                <a:srgbClr val="2E08CE"/>
              </a:buClr>
              <a:buSzTx/>
            </a:pPr>
            <a:r>
              <a:rPr lang="zh-CN" altLang="en-US" sz="2800" dirty="0">
                <a:latin typeface="+mn-lt"/>
                <a:ea typeface="+mn-ea"/>
              </a:rPr>
              <a:t>早在</a:t>
            </a:r>
            <a:r>
              <a:rPr lang="en-US" altLang="zh-CN" sz="2800" dirty="0">
                <a:latin typeface="+mn-lt"/>
                <a:ea typeface="+mn-ea"/>
              </a:rPr>
              <a:t>1904</a:t>
            </a:r>
            <a:r>
              <a:rPr lang="zh-CN" altLang="en-US" sz="2800" dirty="0">
                <a:latin typeface="+mn-lt"/>
                <a:ea typeface="+mn-ea"/>
              </a:rPr>
              <a:t>年谓词逻辑的创始人</a:t>
            </a:r>
            <a:r>
              <a:rPr lang="en-US" altLang="zh-CN" sz="2800" dirty="0" err="1">
                <a:latin typeface="+mn-lt"/>
                <a:ea typeface="+mn-ea"/>
              </a:rPr>
              <a:t>G.Frege</a:t>
            </a:r>
            <a:r>
              <a:rPr lang="en-US" altLang="zh-CN" sz="2800" dirty="0">
                <a:latin typeface="+mn-lt"/>
                <a:ea typeface="+mn-ea"/>
              </a:rPr>
              <a:t>(</a:t>
            </a:r>
            <a:r>
              <a:rPr lang="zh-CN" altLang="en-US" sz="2800" dirty="0">
                <a:latin typeface="+mn-lt"/>
                <a:ea typeface="+mn-ea"/>
              </a:rPr>
              <a:t>弗雷格</a:t>
            </a:r>
            <a:r>
              <a:rPr lang="en-US" altLang="zh-CN" sz="2800" dirty="0">
                <a:latin typeface="+mn-lt"/>
                <a:ea typeface="+mn-ea"/>
              </a:rPr>
              <a:t>)</a:t>
            </a:r>
            <a:r>
              <a:rPr lang="zh-CN" altLang="en-US" sz="2800" dirty="0">
                <a:latin typeface="+mn-lt"/>
                <a:ea typeface="+mn-ea"/>
              </a:rPr>
              <a:t>就提出了含糊</a:t>
            </a:r>
            <a:r>
              <a:rPr lang="en-US" altLang="zh-CN" sz="2800" dirty="0">
                <a:latin typeface="+mn-lt"/>
                <a:ea typeface="+mn-ea"/>
              </a:rPr>
              <a:t>(Vague)</a:t>
            </a:r>
            <a:r>
              <a:rPr lang="zh-CN" altLang="en-US" sz="2800" dirty="0">
                <a:latin typeface="+mn-lt"/>
                <a:ea typeface="+mn-ea"/>
              </a:rPr>
              <a:t>一词，他把它归结到边界线上，也就是说在全域上存在一些个体既不能在其某个子集上分类，也不能在该子集的补集上分类</a:t>
            </a:r>
            <a:r>
              <a:rPr lang="zh-CN" altLang="en-US" sz="2800" b="0" dirty="0">
                <a:latin typeface="宋体" panose="02010600030101010101" pitchFamily="2" charset="-122"/>
              </a:rPr>
              <a:t>。</a:t>
            </a:r>
            <a:r>
              <a:rPr lang="zh-CN" altLang="en-US" sz="2800" b="0" dirty="0">
                <a:latin typeface="Times New Roman" panose="02020603050405020304" pitchFamily="18" charset="0"/>
              </a:rPr>
              <a:t> </a:t>
            </a:r>
          </a:p>
        </p:txBody>
      </p:sp>
      <p:sp>
        <p:nvSpPr>
          <p:cNvPr id="7" name="Rectangle 2"/>
          <p:cNvSpPr>
            <a:spLocks noGrp="1" noChangeArrowheads="1"/>
          </p:cNvSpPr>
          <p:nvPr>
            <p:ph type="title"/>
          </p:nvPr>
        </p:nvSpPr>
        <p:spPr/>
        <p:txBody>
          <a:bodyPr/>
          <a:lstStyle/>
          <a:p>
            <a:pPr eaLnBrk="1" hangingPunct="1"/>
            <a:r>
              <a:rPr lang="en-US" altLang="zh-CN" dirty="0" smtClean="0"/>
              <a:t>5.5 </a:t>
            </a:r>
            <a:r>
              <a:rPr lang="zh-CN" altLang="en-US" dirty="0" smtClean="0"/>
              <a:t>粗糙集</a:t>
            </a:r>
            <a:endParaRPr lang="zh-CN" altLang="en-US" sz="360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210614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5470D9B-F67A-4127-AA75-A88ED33F6361}" type="datetime1">
              <a:rPr lang="zh-CN" altLang="en-US"/>
              <a:pPr>
                <a:defRPr/>
              </a:pPr>
              <a:t>2017/10/23</a:t>
            </a:fld>
            <a:endParaRPr lang="en-US" altLang="zh-CN"/>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F8C3754-F3A2-4368-8A65-7753D43F5F63}" type="slidenum">
              <a:rPr lang="en-US" altLang="zh-CN" sz="1000" smtClean="0"/>
              <a:pPr>
                <a:spcBef>
                  <a:spcPct val="0"/>
                </a:spcBef>
                <a:buClrTx/>
                <a:buSzTx/>
                <a:buFontTx/>
                <a:buNone/>
              </a:pPr>
              <a:t>94</a:t>
            </a:fld>
            <a:endParaRPr lang="en-US" altLang="zh-CN" sz="1000" smtClean="0"/>
          </a:p>
        </p:txBody>
      </p:sp>
      <p:sp>
        <p:nvSpPr>
          <p:cNvPr id="10245" name="Text Box 4"/>
          <p:cNvSpPr txBox="1">
            <a:spLocks noChangeArrowheads="1"/>
          </p:cNvSpPr>
          <p:nvPr/>
        </p:nvSpPr>
        <p:spPr bwMode="auto">
          <a:xfrm>
            <a:off x="700708" y="2132856"/>
            <a:ext cx="8135937"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en-US" altLang="zh-CN" sz="2800" dirty="0">
                <a:latin typeface="+mn-lt"/>
                <a:ea typeface="+mn-ea"/>
              </a:rPr>
              <a:t>1965</a:t>
            </a:r>
            <a:r>
              <a:rPr lang="zh-CN" altLang="en-US" sz="2800" dirty="0">
                <a:latin typeface="+mn-lt"/>
                <a:ea typeface="+mn-ea"/>
              </a:rPr>
              <a:t>年，</a:t>
            </a:r>
            <a:r>
              <a:rPr lang="en-US" altLang="zh-CN" sz="2800" dirty="0" err="1">
                <a:latin typeface="+mn-lt"/>
                <a:ea typeface="+mn-ea"/>
              </a:rPr>
              <a:t>Zadeh</a:t>
            </a:r>
            <a:r>
              <a:rPr lang="zh-CN" altLang="en-US" sz="2800" dirty="0">
                <a:latin typeface="+mn-lt"/>
                <a:ea typeface="+mn-ea"/>
              </a:rPr>
              <a:t>提出了模糊集，不少理论计算机科学家和逻辑学家试图通过这一理论解决</a:t>
            </a:r>
            <a:r>
              <a:rPr lang="en-US" altLang="zh-CN" sz="2800" dirty="0" err="1">
                <a:latin typeface="+mn-lt"/>
                <a:ea typeface="+mn-ea"/>
              </a:rPr>
              <a:t>G.Frege</a:t>
            </a:r>
            <a:r>
              <a:rPr lang="zh-CN" altLang="en-US" sz="2800" dirty="0">
                <a:latin typeface="+mn-lt"/>
                <a:ea typeface="+mn-ea"/>
              </a:rPr>
              <a:t>的含糊概念。</a:t>
            </a:r>
            <a:endParaRPr lang="en-US" altLang="zh-CN" sz="2800" dirty="0">
              <a:latin typeface="+mn-lt"/>
              <a:ea typeface="+mn-ea"/>
            </a:endParaRPr>
          </a:p>
          <a:p>
            <a:pPr eaLnBrk="1" hangingPunct="1">
              <a:spcBef>
                <a:spcPct val="10000"/>
              </a:spcBef>
              <a:buClr>
                <a:srgbClr val="2707AD"/>
              </a:buClr>
              <a:buSzTx/>
            </a:pPr>
            <a:r>
              <a:rPr lang="zh-CN" altLang="en-US" sz="2800" dirty="0">
                <a:latin typeface="+mn-lt"/>
                <a:ea typeface="+mn-ea"/>
              </a:rPr>
              <a:t>但模糊集理论采用隶属度函数来处理模糊性，而基本的隶属度是凭经验或者由领域专家给出，所以具有相当的主观性。 </a:t>
            </a:r>
          </a:p>
        </p:txBody>
      </p:sp>
      <p:sp>
        <p:nvSpPr>
          <p:cNvPr id="6" name="Rectangle 2"/>
          <p:cNvSpPr txBox="1">
            <a:spLocks noChangeArrowheads="1"/>
          </p:cNvSpPr>
          <p:nvPr/>
        </p:nvSpPr>
        <p:spPr bwMode="auto">
          <a:xfrm>
            <a:off x="1115616" y="628269"/>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
        <p:nvSpPr>
          <p:cNvPr id="2" name="文本框 1"/>
          <p:cNvSpPr txBox="1"/>
          <p:nvPr/>
        </p:nvSpPr>
        <p:spPr>
          <a:xfrm>
            <a:off x="827584" y="5100256"/>
            <a:ext cx="7649021" cy="1200329"/>
          </a:xfrm>
          <a:prstGeom prst="rect">
            <a:avLst/>
          </a:prstGeom>
          <a:noFill/>
        </p:spPr>
        <p:txBody>
          <a:bodyPr wrap="square" rtlCol="0">
            <a:spAutoFit/>
          </a:bodyPr>
          <a:lstStyle/>
          <a:p>
            <a:pPr marL="457200" indent="-457200">
              <a:buFont typeface="Wingdings" panose="05000000000000000000" pitchFamily="2" charset="2"/>
              <a:buChar char="l"/>
            </a:pPr>
            <a:r>
              <a:rPr lang="en-US" altLang="zh-CN" dirty="0" smtClean="0">
                <a:latin typeface="+mn-lt"/>
                <a:ea typeface="+mn-ea"/>
              </a:rPr>
              <a:t>2017.8.12</a:t>
            </a:r>
            <a:r>
              <a:rPr lang="zh-CN" altLang="en-US" dirty="0" smtClean="0">
                <a:latin typeface="+mn-lt"/>
                <a:ea typeface="+mn-ea"/>
              </a:rPr>
              <a:t>，数学家、逻辑学家，模糊数学之父，人工智能大师去世</a:t>
            </a:r>
            <a:r>
              <a:rPr lang="zh-CN" altLang="en-US" dirty="0">
                <a:latin typeface="+mn-lt"/>
                <a:ea typeface="+mn-ea"/>
              </a:rPr>
              <a:t>，享年</a:t>
            </a:r>
            <a:r>
              <a:rPr lang="en-US" altLang="zh-CN" dirty="0">
                <a:latin typeface="+mn-lt"/>
                <a:ea typeface="+mn-ea"/>
              </a:rPr>
              <a:t>96</a:t>
            </a:r>
            <a:r>
              <a:rPr lang="zh-CN" altLang="en-US" dirty="0">
                <a:latin typeface="+mn-lt"/>
                <a:ea typeface="+mn-ea"/>
              </a:rPr>
              <a:t>岁。论文总引用次数：</a:t>
            </a:r>
            <a:r>
              <a:rPr lang="en-US" altLang="zh-CN" dirty="0">
                <a:latin typeface="+mn-lt"/>
                <a:ea typeface="+mn-ea"/>
              </a:rPr>
              <a:t>179311</a:t>
            </a:r>
            <a:r>
              <a:rPr lang="zh-CN" altLang="en-US" dirty="0">
                <a:latin typeface="+mn-lt"/>
                <a:ea typeface="+mn-ea"/>
              </a:rPr>
              <a:t>，单篇最高引用次数</a:t>
            </a:r>
            <a:r>
              <a:rPr lang="en-US" altLang="zh-CN" dirty="0">
                <a:latin typeface="+mn-lt"/>
                <a:ea typeface="+mn-ea"/>
              </a:rPr>
              <a:t>71093</a:t>
            </a:r>
            <a:r>
              <a:rPr lang="zh-CN" altLang="en-US" dirty="0">
                <a:latin typeface="+mn-lt"/>
                <a:ea typeface="+mn-ea"/>
              </a:rPr>
              <a:t>次。</a:t>
            </a:r>
          </a:p>
        </p:txBody>
      </p:sp>
    </p:spTree>
    <p:extLst>
      <p:ext uri="{BB962C8B-B14F-4D97-AF65-F5344CB8AC3E}">
        <p14:creationId xmlns:p14="http://schemas.microsoft.com/office/powerpoint/2010/main" val="2612324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4D8E823-6D8D-4096-B7DA-F13138E4518E}" type="datetime1">
              <a:rPr lang="zh-CN" altLang="en-US"/>
              <a:pPr>
                <a:defRPr/>
              </a:pPr>
              <a:t>2017/10/23</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71D4EF-3BB9-4CA4-9B02-4FB1CEA10588}" type="slidenum">
              <a:rPr lang="en-US" altLang="zh-CN" sz="1000" smtClean="0"/>
              <a:pPr>
                <a:spcBef>
                  <a:spcPct val="0"/>
                </a:spcBef>
                <a:buClrTx/>
                <a:buSzTx/>
                <a:buFontTx/>
                <a:buNone/>
              </a:pPr>
              <a:t>95</a:t>
            </a:fld>
            <a:endParaRPr lang="en-US" altLang="zh-CN" sz="1000" smtClean="0"/>
          </a:p>
        </p:txBody>
      </p:sp>
      <p:sp>
        <p:nvSpPr>
          <p:cNvPr id="12293" name="Text Box 4"/>
          <p:cNvSpPr txBox="1">
            <a:spLocks noChangeArrowheads="1"/>
          </p:cNvSpPr>
          <p:nvPr/>
        </p:nvSpPr>
        <p:spPr bwMode="auto">
          <a:xfrm>
            <a:off x="590039" y="2204864"/>
            <a:ext cx="8064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en-US" altLang="zh-CN" sz="2800" dirty="0">
                <a:latin typeface="+mn-lt"/>
                <a:ea typeface="+mn-ea"/>
              </a:rPr>
              <a:t>20</a:t>
            </a:r>
            <a:r>
              <a:rPr lang="zh-CN" altLang="en-US" sz="2800" dirty="0">
                <a:latin typeface="+mn-lt"/>
                <a:ea typeface="+mn-ea"/>
              </a:rPr>
              <a:t>世纪</a:t>
            </a:r>
            <a:r>
              <a:rPr lang="en-US" altLang="zh-CN" sz="2800" dirty="0">
                <a:latin typeface="+mn-lt"/>
                <a:ea typeface="+mn-ea"/>
              </a:rPr>
              <a:t>80</a:t>
            </a:r>
            <a:r>
              <a:rPr lang="zh-CN" altLang="en-US" sz="2800" dirty="0">
                <a:latin typeface="+mn-lt"/>
                <a:ea typeface="+mn-ea"/>
              </a:rPr>
              <a:t>年代初，波兰的</a:t>
            </a:r>
            <a:r>
              <a:rPr lang="en-US" altLang="zh-CN" sz="2800" dirty="0" err="1">
                <a:latin typeface="+mn-lt"/>
                <a:ea typeface="+mn-ea"/>
              </a:rPr>
              <a:t>Pawlak</a:t>
            </a:r>
            <a:r>
              <a:rPr lang="zh-CN" altLang="en-US" sz="2800" dirty="0">
                <a:latin typeface="+mn-lt"/>
                <a:ea typeface="+mn-ea"/>
              </a:rPr>
              <a:t>针对</a:t>
            </a:r>
            <a:r>
              <a:rPr lang="en-US" altLang="zh-CN" sz="2800" dirty="0" err="1">
                <a:latin typeface="+mn-lt"/>
                <a:ea typeface="+mn-ea"/>
              </a:rPr>
              <a:t>G.Frege</a:t>
            </a:r>
            <a:r>
              <a:rPr lang="zh-CN" altLang="en-US" sz="2800" dirty="0">
                <a:latin typeface="+mn-lt"/>
                <a:ea typeface="+mn-ea"/>
              </a:rPr>
              <a:t>的边界线区域思想提出了粗糙集（</a:t>
            </a:r>
            <a:r>
              <a:rPr lang="en-US" altLang="zh-CN" sz="2800" dirty="0">
                <a:latin typeface="+mn-lt"/>
                <a:ea typeface="+mn-ea"/>
              </a:rPr>
              <a:t>Rough Set</a:t>
            </a:r>
            <a:r>
              <a:rPr lang="zh-CN" altLang="en-US" sz="2800" dirty="0">
                <a:latin typeface="+mn-lt"/>
                <a:ea typeface="+mn-ea"/>
              </a:rPr>
              <a:t>）</a:t>
            </a:r>
            <a:r>
              <a:rPr lang="en-US" altLang="zh-CN" sz="2800" dirty="0">
                <a:latin typeface="+mn-lt"/>
                <a:ea typeface="+mn-ea"/>
              </a:rPr>
              <a:t>﹐</a:t>
            </a:r>
            <a:r>
              <a:rPr lang="zh-CN" altLang="en-US" sz="2800" dirty="0">
                <a:latin typeface="+mn-lt"/>
                <a:ea typeface="+mn-ea"/>
              </a:rPr>
              <a:t>他把那些无法确认的个体都归属于边界线区域，而这种边界线区域被定义为上近似集和下近似集之差集。</a:t>
            </a:r>
          </a:p>
          <a:p>
            <a:pPr eaLnBrk="1" hangingPunct="1">
              <a:spcBef>
                <a:spcPct val="10000"/>
              </a:spcBef>
              <a:buClr>
                <a:srgbClr val="2707AD"/>
              </a:buClr>
              <a:buSzTx/>
            </a:pPr>
            <a:r>
              <a:rPr lang="zh-CN" altLang="en-US" sz="2800" dirty="0">
                <a:latin typeface="+mn-lt"/>
                <a:ea typeface="+mn-ea"/>
              </a:rPr>
              <a:t>由于它有确定的数学公式描述，完全由数据决定，所以更有客观性 。</a:t>
            </a:r>
          </a:p>
        </p:txBody>
      </p:sp>
      <p:sp>
        <p:nvSpPr>
          <p:cNvPr id="7"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36755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CE7B2B4-00A7-435B-977F-A303E4CF0C93}" type="datetime1">
              <a:rPr lang="zh-CN" altLang="en-US"/>
              <a:pPr>
                <a:defRPr/>
              </a:pPr>
              <a:t>2017/10/23</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90EC88-B3C8-4A20-95AC-E2B3108B13D4}" type="slidenum">
              <a:rPr lang="en-US" altLang="zh-CN" sz="1000" smtClean="0"/>
              <a:pPr>
                <a:spcBef>
                  <a:spcPct val="0"/>
                </a:spcBef>
                <a:buClrTx/>
                <a:buSzTx/>
                <a:buFontTx/>
                <a:buNone/>
              </a:pPr>
              <a:t>96</a:t>
            </a:fld>
            <a:endParaRPr lang="en-US" altLang="zh-CN" sz="1000" smtClean="0"/>
          </a:p>
        </p:txBody>
      </p:sp>
      <p:sp>
        <p:nvSpPr>
          <p:cNvPr id="14341" name="Text Box 4"/>
          <p:cNvSpPr txBox="1">
            <a:spLocks noChangeArrowheads="1"/>
          </p:cNvSpPr>
          <p:nvPr/>
        </p:nvSpPr>
        <p:spPr bwMode="auto">
          <a:xfrm>
            <a:off x="603091" y="2060848"/>
            <a:ext cx="823355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zh-CN" altLang="en-US" sz="2800" dirty="0">
                <a:latin typeface="+mn-lt"/>
                <a:ea typeface="+mn-ea"/>
              </a:rPr>
              <a:t>粗糙集理论的主要优势之一是它不需要任何预备的或额外的有关数据信息。</a:t>
            </a:r>
            <a:endParaRPr lang="en-US" altLang="zh-CN" sz="2800" dirty="0">
              <a:latin typeface="+mn-lt"/>
              <a:ea typeface="+mn-ea"/>
            </a:endParaRPr>
          </a:p>
          <a:p>
            <a:pPr eaLnBrk="1" hangingPunct="1">
              <a:spcBef>
                <a:spcPct val="10000"/>
              </a:spcBef>
              <a:buClr>
                <a:srgbClr val="2707AD"/>
              </a:buClr>
              <a:buSzTx/>
            </a:pPr>
            <a:r>
              <a:rPr lang="zh-CN" altLang="en-US" sz="2800" dirty="0">
                <a:latin typeface="+mn-lt"/>
                <a:ea typeface="+mn-ea"/>
              </a:rPr>
              <a:t>自提出以来，许多计算机科学家和数学家对粗糙集理论及其应用进行了坚持不懈的研究，使之在理论上日趋完善。</a:t>
            </a:r>
          </a:p>
          <a:p>
            <a:pPr eaLnBrk="1" hangingPunct="1">
              <a:spcBef>
                <a:spcPct val="10000"/>
              </a:spcBef>
              <a:buClr>
                <a:srgbClr val="2707AD"/>
              </a:buClr>
              <a:buSzTx/>
            </a:pPr>
            <a:r>
              <a:rPr lang="zh-CN" altLang="en-US" sz="2800" dirty="0">
                <a:latin typeface="+mn-lt"/>
                <a:ea typeface="+mn-ea"/>
              </a:rPr>
              <a:t>特别是由于</a:t>
            </a:r>
            <a:r>
              <a:rPr lang="en-US" altLang="zh-CN" sz="2800" dirty="0">
                <a:latin typeface="+mn-lt"/>
                <a:ea typeface="+mn-ea"/>
              </a:rPr>
              <a:t>20</a:t>
            </a:r>
            <a:r>
              <a:rPr lang="zh-CN" altLang="en-US" sz="2800" dirty="0">
                <a:latin typeface="+mn-lt"/>
                <a:ea typeface="+mn-ea"/>
              </a:rPr>
              <a:t>世纪</a:t>
            </a:r>
            <a:r>
              <a:rPr lang="en-US" altLang="zh-CN" sz="2800" dirty="0">
                <a:latin typeface="+mn-lt"/>
                <a:ea typeface="+mn-ea"/>
              </a:rPr>
              <a:t>80</a:t>
            </a:r>
            <a:r>
              <a:rPr lang="zh-CN" altLang="en-US" sz="2800" dirty="0">
                <a:latin typeface="+mn-lt"/>
                <a:ea typeface="+mn-ea"/>
              </a:rPr>
              <a:t>年代末和</a:t>
            </a:r>
            <a:r>
              <a:rPr lang="en-US" altLang="zh-CN" sz="2800" dirty="0">
                <a:latin typeface="+mn-lt"/>
                <a:ea typeface="+mn-ea"/>
              </a:rPr>
              <a:t>90</a:t>
            </a:r>
            <a:r>
              <a:rPr lang="zh-CN" altLang="en-US" sz="2800" dirty="0">
                <a:latin typeface="+mn-lt"/>
                <a:ea typeface="+mn-ea"/>
              </a:rPr>
              <a:t>年代初在知识发现等领域得到了成功的应用而越来越受到国际上的广泛关注。</a:t>
            </a:r>
          </a:p>
        </p:txBody>
      </p:sp>
      <p:sp>
        <p:nvSpPr>
          <p:cNvPr id="7"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300045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A605BFA-52C4-4D49-9943-BE1BB0974F2E}" type="datetime1">
              <a:rPr lang="zh-CN" altLang="en-US"/>
              <a:pPr>
                <a:defRPr/>
              </a:pPr>
              <a:t>2017/10/23</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B57D6D-97E4-4CD5-AED5-909888752E81}" type="slidenum">
              <a:rPr lang="en-US" altLang="zh-CN" sz="1000" smtClean="0"/>
              <a:pPr>
                <a:spcBef>
                  <a:spcPct val="0"/>
                </a:spcBef>
                <a:buClrTx/>
                <a:buSzTx/>
                <a:buFontTx/>
                <a:buNone/>
              </a:pPr>
              <a:t>97</a:t>
            </a:fld>
            <a:endParaRPr lang="en-US" altLang="zh-CN" sz="1000" smtClean="0"/>
          </a:p>
        </p:txBody>
      </p:sp>
      <p:sp>
        <p:nvSpPr>
          <p:cNvPr id="16389" name="Text Box 4"/>
          <p:cNvSpPr txBox="1">
            <a:spLocks noChangeArrowheads="1"/>
          </p:cNvSpPr>
          <p:nvPr/>
        </p:nvSpPr>
        <p:spPr bwMode="auto">
          <a:xfrm>
            <a:off x="539552" y="1873082"/>
            <a:ext cx="7993062"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2707AD"/>
              </a:buClr>
              <a:buSzTx/>
            </a:pPr>
            <a:r>
              <a:rPr lang="en-US" altLang="zh-CN" sz="2800" dirty="0">
                <a:latin typeface="+mn-lt"/>
                <a:ea typeface="+mn-ea"/>
              </a:rPr>
              <a:t>1991</a:t>
            </a:r>
            <a:r>
              <a:rPr lang="zh-CN" altLang="en-US" sz="2800" dirty="0">
                <a:latin typeface="+mn-lt"/>
                <a:ea typeface="+mn-ea"/>
              </a:rPr>
              <a:t>年波兰</a:t>
            </a:r>
            <a:r>
              <a:rPr lang="en-US" altLang="zh-CN" sz="2800" dirty="0" err="1">
                <a:latin typeface="+mn-lt"/>
                <a:ea typeface="+mn-ea"/>
              </a:rPr>
              <a:t>Pawlak</a:t>
            </a:r>
            <a:r>
              <a:rPr lang="zh-CN" altLang="en-US" sz="2800" dirty="0">
                <a:latin typeface="+mn-lt"/>
                <a:ea typeface="+mn-ea"/>
              </a:rPr>
              <a:t>教授的第一本关于粗糙集的专著</a:t>
            </a:r>
            <a:r>
              <a:rPr lang="en-US" altLang="zh-CN" sz="2800" dirty="0">
                <a:latin typeface="+mn-lt"/>
                <a:ea typeface="+mn-ea"/>
              </a:rPr>
              <a:t>《Rough Sets</a:t>
            </a:r>
            <a:r>
              <a:rPr lang="zh-CN" altLang="en-US" sz="2800" dirty="0">
                <a:latin typeface="+mn-lt"/>
                <a:ea typeface="+mn-ea"/>
              </a:rPr>
              <a:t>：</a:t>
            </a:r>
            <a:r>
              <a:rPr lang="en-US" altLang="zh-CN" sz="2800" dirty="0">
                <a:latin typeface="+mn-lt"/>
                <a:ea typeface="+mn-ea"/>
              </a:rPr>
              <a:t>Theoretical Aspects of Reasoning about Data 》</a:t>
            </a:r>
            <a:r>
              <a:rPr lang="zh-CN" altLang="en-US" sz="2800" dirty="0">
                <a:latin typeface="+mn-lt"/>
                <a:ea typeface="+mn-ea"/>
              </a:rPr>
              <a:t>。</a:t>
            </a:r>
          </a:p>
          <a:p>
            <a:pPr eaLnBrk="1" hangingPunct="1">
              <a:spcBef>
                <a:spcPct val="10000"/>
              </a:spcBef>
              <a:buClr>
                <a:srgbClr val="2707AD"/>
              </a:buClr>
              <a:buSzTx/>
            </a:pPr>
            <a:r>
              <a:rPr lang="en-US" altLang="zh-CN" sz="2800" dirty="0">
                <a:latin typeface="+mn-lt"/>
                <a:ea typeface="+mn-ea"/>
              </a:rPr>
              <a:t>1992</a:t>
            </a:r>
            <a:r>
              <a:rPr lang="zh-CN" altLang="en-US" sz="2800" dirty="0">
                <a:latin typeface="+mn-lt"/>
                <a:ea typeface="+mn-ea"/>
              </a:rPr>
              <a:t>年</a:t>
            </a:r>
            <a:r>
              <a:rPr lang="en-US" altLang="zh-CN" sz="2800" dirty="0" err="1">
                <a:latin typeface="+mn-lt"/>
                <a:ea typeface="+mn-ea"/>
              </a:rPr>
              <a:t>R.Slowinski</a:t>
            </a:r>
            <a:r>
              <a:rPr lang="en-US" altLang="zh-CN" sz="2800" dirty="0">
                <a:latin typeface="+mn-lt"/>
                <a:ea typeface="+mn-ea"/>
              </a:rPr>
              <a:t>(</a:t>
            </a:r>
            <a:r>
              <a:rPr lang="zh-CN" altLang="en-US" sz="2800" dirty="0">
                <a:latin typeface="+mn-lt"/>
                <a:ea typeface="+mn-ea"/>
              </a:rPr>
              <a:t>斯洛文斯基</a:t>
            </a:r>
            <a:r>
              <a:rPr lang="en-US" altLang="zh-CN" sz="2800" dirty="0">
                <a:latin typeface="+mn-lt"/>
                <a:ea typeface="+mn-ea"/>
              </a:rPr>
              <a:t>)</a:t>
            </a:r>
            <a:r>
              <a:rPr lang="zh-CN" altLang="en-US" sz="2800" dirty="0">
                <a:latin typeface="+mn-lt"/>
                <a:ea typeface="+mn-ea"/>
              </a:rPr>
              <a:t>主编的关于粗糙集应用及其与相关方法比较研究的论文集的出版，推动了国际上对粗糙集理论与应用的深入研究。</a:t>
            </a:r>
          </a:p>
          <a:p>
            <a:pPr eaLnBrk="1" hangingPunct="1">
              <a:spcBef>
                <a:spcPct val="10000"/>
              </a:spcBef>
              <a:buClr>
                <a:srgbClr val="2707AD"/>
              </a:buClr>
              <a:buSzTx/>
            </a:pPr>
            <a:r>
              <a:rPr lang="en-US" altLang="zh-CN" sz="2800" dirty="0">
                <a:latin typeface="+mn-lt"/>
                <a:ea typeface="+mn-ea"/>
              </a:rPr>
              <a:t>1992</a:t>
            </a:r>
            <a:r>
              <a:rPr lang="zh-CN" altLang="en-US" sz="2800" dirty="0">
                <a:latin typeface="+mn-lt"/>
                <a:ea typeface="+mn-ea"/>
              </a:rPr>
              <a:t>年在波兰</a:t>
            </a:r>
            <a:r>
              <a:rPr lang="en-US" altLang="zh-CN" sz="2800" dirty="0" err="1">
                <a:latin typeface="+mn-lt"/>
                <a:ea typeface="+mn-ea"/>
              </a:rPr>
              <a:t>Kiekrz</a:t>
            </a:r>
            <a:r>
              <a:rPr lang="zh-CN" altLang="en-US" sz="2800" dirty="0">
                <a:latin typeface="+mn-lt"/>
                <a:ea typeface="+mn-ea"/>
              </a:rPr>
              <a:t>召开了第</a:t>
            </a:r>
            <a:r>
              <a:rPr lang="en-US" altLang="zh-CN" sz="2800" dirty="0">
                <a:latin typeface="+mn-lt"/>
                <a:ea typeface="+mn-ea"/>
              </a:rPr>
              <a:t>1</a:t>
            </a:r>
            <a:r>
              <a:rPr lang="zh-CN" altLang="en-US" sz="2800" dirty="0">
                <a:latin typeface="+mn-lt"/>
                <a:ea typeface="+mn-ea"/>
              </a:rPr>
              <a:t>届国际粗糙集讨论会。从此每年召开一次与粗糙集理论为主题的国际研讨会。  </a:t>
            </a:r>
          </a:p>
        </p:txBody>
      </p:sp>
      <p:sp>
        <p:nvSpPr>
          <p:cNvPr id="7"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160316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539750" y="1989138"/>
            <a:ext cx="8135938"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Char char="n"/>
            </a:pPr>
            <a:r>
              <a:rPr lang="zh-CN" altLang="en-US" sz="2800" dirty="0">
                <a:latin typeface="+mn-lt"/>
                <a:ea typeface="+mn-ea"/>
              </a:rPr>
              <a:t>主要优点</a:t>
            </a:r>
          </a:p>
          <a:p>
            <a:pPr lvl="1" eaLnBrk="1" hangingPunct="1">
              <a:lnSpc>
                <a:spcPct val="90000"/>
              </a:lnSpc>
              <a:buClr>
                <a:schemeClr val="hlink"/>
              </a:buClr>
              <a:buSzPct val="55000"/>
              <a:buFont typeface="Wingdings" panose="05000000000000000000" pitchFamily="2" charset="2"/>
              <a:buChar char="n"/>
            </a:pPr>
            <a:r>
              <a:rPr lang="zh-CN" altLang="en-US" sz="2800" dirty="0">
                <a:latin typeface="+mn-lt"/>
                <a:ea typeface="+mn-ea"/>
              </a:rPr>
              <a:t>除数据集之外，无需任何先验知识（或信息）</a:t>
            </a:r>
          </a:p>
          <a:p>
            <a:pPr lvl="1" eaLnBrk="1" hangingPunct="1">
              <a:lnSpc>
                <a:spcPct val="90000"/>
              </a:lnSpc>
              <a:buClr>
                <a:schemeClr val="hlink"/>
              </a:buClr>
              <a:buSzPct val="55000"/>
              <a:buFont typeface="Wingdings" panose="05000000000000000000" pitchFamily="2" charset="2"/>
              <a:buChar char="n"/>
            </a:pPr>
            <a:r>
              <a:rPr lang="zh-CN" altLang="en-US" sz="2800" dirty="0">
                <a:latin typeface="+mn-lt"/>
                <a:ea typeface="+mn-ea"/>
              </a:rPr>
              <a:t>对不确定性的描述与处理相对客观</a:t>
            </a:r>
          </a:p>
          <a:p>
            <a:pPr lvl="1" eaLnBrk="1" hangingPunct="1">
              <a:lnSpc>
                <a:spcPct val="90000"/>
              </a:lnSpc>
              <a:buClr>
                <a:schemeClr val="hlink"/>
              </a:buClr>
              <a:buSzPct val="55000"/>
              <a:buFont typeface="Wingdings" panose="05000000000000000000" pitchFamily="2" charset="2"/>
              <a:buChar char="n"/>
            </a:pPr>
            <a:r>
              <a:rPr lang="en-US" altLang="zh-CN" sz="2800" dirty="0">
                <a:latin typeface="+mn-lt"/>
                <a:ea typeface="+mn-ea"/>
              </a:rPr>
              <a:t>……</a:t>
            </a:r>
          </a:p>
          <a:p>
            <a:pPr lvl="1" eaLnBrk="1" hangingPunct="1">
              <a:lnSpc>
                <a:spcPct val="90000"/>
              </a:lnSpc>
              <a:buClr>
                <a:schemeClr val="hlink"/>
              </a:buClr>
              <a:buSzPct val="55000"/>
              <a:buFont typeface="Wingdings" panose="05000000000000000000" pitchFamily="2" charset="2"/>
              <a:buNone/>
            </a:pPr>
            <a:endParaRPr lang="en-US" altLang="zh-CN" sz="2800" dirty="0">
              <a:latin typeface="+mn-lt"/>
              <a:ea typeface="+mn-ea"/>
            </a:endParaRPr>
          </a:p>
          <a:p>
            <a:pPr lvl="1" eaLnBrk="1" hangingPunct="1">
              <a:lnSpc>
                <a:spcPct val="90000"/>
              </a:lnSpc>
              <a:buClr>
                <a:schemeClr val="hlink"/>
              </a:buClr>
              <a:buSzPct val="55000"/>
              <a:buFont typeface="Wingdings" panose="05000000000000000000" pitchFamily="2" charset="2"/>
              <a:buNone/>
            </a:pPr>
            <a:r>
              <a:rPr lang="en-US" altLang="zh-CN" sz="2800" dirty="0">
                <a:latin typeface="+mn-lt"/>
                <a:ea typeface="+mn-ea"/>
              </a:rPr>
              <a:t>【</a:t>
            </a:r>
            <a:r>
              <a:rPr lang="zh-CN" altLang="en-US" sz="2800" dirty="0">
                <a:latin typeface="+mn-lt"/>
                <a:ea typeface="+mn-ea"/>
              </a:rPr>
              <a:t>说明</a:t>
            </a:r>
            <a:r>
              <a:rPr lang="en-US" altLang="zh-CN" sz="2800" dirty="0">
                <a:latin typeface="+mn-lt"/>
                <a:ea typeface="+mn-ea"/>
              </a:rPr>
              <a:t>】</a:t>
            </a:r>
            <a:r>
              <a:rPr lang="zh-CN" altLang="en-US" sz="2800" dirty="0">
                <a:latin typeface="+mn-lt"/>
                <a:ea typeface="+mn-ea"/>
              </a:rPr>
              <a:t>：</a:t>
            </a:r>
            <a:r>
              <a:rPr lang="en-US" altLang="zh-CN" sz="2800" dirty="0">
                <a:latin typeface="+mn-lt"/>
                <a:ea typeface="+mn-ea"/>
              </a:rPr>
              <a:t>Bayes</a:t>
            </a:r>
            <a:r>
              <a:rPr lang="zh-CN" altLang="en-US" sz="2800" dirty="0">
                <a:latin typeface="+mn-lt"/>
                <a:ea typeface="+mn-ea"/>
              </a:rPr>
              <a:t>理论、模糊集理论、证据理论等都需要先验知识，具有很大的主观性。</a:t>
            </a:r>
          </a:p>
        </p:txBody>
      </p:sp>
      <p:sp>
        <p:nvSpPr>
          <p:cNvPr id="4"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302244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467544" y="1916832"/>
            <a:ext cx="8676456"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Clr>
                <a:schemeClr val="folHlink"/>
              </a:buClr>
              <a:buSzPct val="60000"/>
              <a:buFont typeface="Wingdings" panose="05000000000000000000" pitchFamily="2" charset="2"/>
              <a:buChar char="n"/>
            </a:pPr>
            <a:r>
              <a:rPr lang="zh-CN" altLang="en-US" sz="2800" dirty="0">
                <a:latin typeface="+mn-lt"/>
                <a:ea typeface="+mn-ea"/>
              </a:rPr>
              <a:t>局限性</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缺乏处理不精确或不确定原始数据的机制</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对含糊概念的刻划过于简单</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无法解决所有含糊的、模糊的不确定性问题</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需要其它方法的补充</a:t>
            </a:r>
          </a:p>
          <a:p>
            <a:pPr lvl="1" eaLnBrk="1" hangingPunct="1">
              <a:spcBef>
                <a:spcPts val="0"/>
              </a:spcBef>
              <a:buClr>
                <a:schemeClr val="hlink"/>
              </a:buClr>
              <a:buSzPct val="55000"/>
              <a:buFont typeface="Wingdings" panose="05000000000000000000" pitchFamily="2" charset="2"/>
              <a:buChar char="n"/>
            </a:pPr>
            <a:r>
              <a:rPr lang="en-US" altLang="zh-CN" sz="2800" dirty="0">
                <a:latin typeface="+mn-lt"/>
                <a:ea typeface="+mn-ea"/>
              </a:rPr>
              <a:t>……</a:t>
            </a:r>
          </a:p>
          <a:p>
            <a:pPr eaLnBrk="1" hangingPunct="1">
              <a:spcBef>
                <a:spcPts val="0"/>
              </a:spcBef>
              <a:buClr>
                <a:schemeClr val="folHlink"/>
              </a:buClr>
              <a:buSzPct val="60000"/>
              <a:buFont typeface="Wingdings" panose="05000000000000000000" pitchFamily="2" charset="2"/>
              <a:buChar char="n"/>
            </a:pPr>
            <a:r>
              <a:rPr lang="zh-CN" altLang="en-US" sz="2800" dirty="0">
                <a:latin typeface="+mn-lt"/>
                <a:ea typeface="+mn-ea"/>
              </a:rPr>
              <a:t>解决办法</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与模糊集理论相结合</a:t>
            </a:r>
          </a:p>
          <a:p>
            <a:pPr lvl="1" eaLnBrk="1" hangingPunct="1">
              <a:spcBef>
                <a:spcPts val="0"/>
              </a:spcBef>
              <a:buClr>
                <a:schemeClr val="hlink"/>
              </a:buClr>
              <a:buSzPct val="55000"/>
              <a:buFont typeface="Wingdings" panose="05000000000000000000" pitchFamily="2" charset="2"/>
              <a:buChar char="n"/>
            </a:pPr>
            <a:r>
              <a:rPr lang="zh-CN" altLang="en-US" sz="2800" dirty="0">
                <a:latin typeface="+mn-lt"/>
                <a:ea typeface="+mn-ea"/>
              </a:rPr>
              <a:t>与</a:t>
            </a:r>
            <a:r>
              <a:rPr lang="en-US" altLang="zh-CN" sz="2800" dirty="0" err="1">
                <a:latin typeface="+mn-lt"/>
                <a:ea typeface="+mn-ea"/>
              </a:rPr>
              <a:t>Dempster</a:t>
            </a:r>
            <a:r>
              <a:rPr lang="en-US" altLang="zh-CN" sz="2800" dirty="0">
                <a:latin typeface="+mn-lt"/>
                <a:ea typeface="+mn-ea"/>
              </a:rPr>
              <a:t>-Shafer</a:t>
            </a:r>
            <a:r>
              <a:rPr lang="zh-CN" altLang="en-US" sz="2800" dirty="0">
                <a:latin typeface="+mn-lt"/>
                <a:ea typeface="+mn-ea"/>
              </a:rPr>
              <a:t>证据理论相结合</a:t>
            </a:r>
          </a:p>
          <a:p>
            <a:pPr lvl="1" eaLnBrk="1" hangingPunct="1">
              <a:spcBef>
                <a:spcPts val="0"/>
              </a:spcBef>
              <a:buClr>
                <a:schemeClr val="hlink"/>
              </a:buClr>
              <a:buSzPct val="55000"/>
              <a:buFont typeface="Wingdings" panose="05000000000000000000" pitchFamily="2" charset="2"/>
              <a:buChar char="n"/>
            </a:pPr>
            <a:r>
              <a:rPr lang="en-US" altLang="zh-CN" sz="2800" dirty="0">
                <a:latin typeface="+mn-lt"/>
                <a:ea typeface="+mn-ea"/>
              </a:rPr>
              <a:t>……</a:t>
            </a:r>
          </a:p>
        </p:txBody>
      </p:sp>
      <p:sp>
        <p:nvSpPr>
          <p:cNvPr id="4" name="Rectangle 2"/>
          <p:cNvSpPr txBox="1">
            <a:spLocks noChangeArrowheads="1"/>
          </p:cNvSpPr>
          <p:nvPr/>
        </p:nvSpPr>
        <p:spPr bwMode="auto">
          <a:xfrm>
            <a:off x="1043608" y="564096"/>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a:lstStyle>
          <a:p>
            <a:pPr eaLnBrk="1" hangingPunct="1"/>
            <a:r>
              <a:rPr lang="en-US" altLang="zh-CN" kern="0" dirty="0" smtClean="0"/>
              <a:t>5.5 </a:t>
            </a:r>
            <a:r>
              <a:rPr lang="zh-CN" altLang="en-US" kern="0" dirty="0" smtClean="0"/>
              <a:t>粗糙集</a:t>
            </a:r>
            <a:endParaRPr lang="zh-CN" altLang="en-US" sz="3600" kern="0" dirty="0" smtClean="0">
              <a:ea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133758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I">
  <a:themeElements>
    <a:clrScheme name="A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I">
      <a:majorFont>
        <a:latin typeface="Tahoma"/>
        <a:ea typeface="华文彩云"/>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AI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A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AI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AI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AI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AI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AI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D:\Documents and Settings\郝宇\Application Data\Microsoft\Templates\AI.pot</Template>
  <TotalTime>7677</TotalTime>
  <Words>14070</Words>
  <Application>Microsoft Office PowerPoint</Application>
  <PresentationFormat>全屏显示(4:3)</PresentationFormat>
  <Paragraphs>1959</Paragraphs>
  <Slides>188</Slides>
  <Notes>67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8</vt:i4>
      </vt:variant>
      <vt:variant>
        <vt:lpstr>幻灯片标题</vt:lpstr>
      </vt:variant>
      <vt:variant>
        <vt:i4>188</vt:i4>
      </vt:variant>
    </vt:vector>
  </HeadingPairs>
  <TitlesOfParts>
    <vt:vector size="215" baseType="lpstr">
      <vt:lpstr>MS PGothic</vt:lpstr>
      <vt:lpstr>PMingLiU-ExtB</vt:lpstr>
      <vt:lpstr>黑体</vt:lpstr>
      <vt:lpstr>华文彩云</vt:lpstr>
      <vt:lpstr>华文新魏</vt:lpstr>
      <vt:lpstr>楷体_GB2312</vt:lpstr>
      <vt:lpstr>宋体</vt:lpstr>
      <vt:lpstr>长城楷体</vt:lpstr>
      <vt:lpstr>Arial</vt:lpstr>
      <vt:lpstr>Calibri</vt:lpstr>
      <vt:lpstr>Lucida Sans Unicode</vt:lpstr>
      <vt:lpstr>Symbol</vt:lpstr>
      <vt:lpstr>Tahoma</vt:lpstr>
      <vt:lpstr>Times New Roman</vt:lpstr>
      <vt:lpstr>Verdana</vt:lpstr>
      <vt:lpstr>Webdings</vt:lpstr>
      <vt:lpstr>Wingdings</vt:lpstr>
      <vt:lpstr>Wingdings 2</vt:lpstr>
      <vt:lpstr>AI</vt:lpstr>
      <vt:lpstr>公式</vt:lpstr>
      <vt:lpstr>位图图像</vt:lpstr>
      <vt:lpstr>Equation</vt:lpstr>
      <vt:lpstr>Picture</vt:lpstr>
      <vt:lpstr>Room</vt:lpstr>
      <vt:lpstr>Microsoft 公式 3.0</vt:lpstr>
      <vt:lpstr>数式</vt:lpstr>
      <vt:lpstr>文書</vt:lpstr>
      <vt:lpstr>第5章 高级搜索</vt:lpstr>
      <vt:lpstr>5.1 最优化问题-定义</vt:lpstr>
      <vt:lpstr>5.1 最优化问题-分类</vt:lpstr>
      <vt:lpstr>5.2 神经计算</vt:lpstr>
      <vt:lpstr>5.2 神经计算</vt:lpstr>
      <vt:lpstr>5.2 神经计算</vt:lpstr>
      <vt:lpstr>5.2 神经计算</vt:lpstr>
      <vt:lpstr>5.2 神经计算</vt:lpstr>
      <vt:lpstr>5.2 神经计算</vt:lpstr>
      <vt:lpstr>5.2 神经计算</vt:lpstr>
      <vt:lpstr>5.2 神经计算</vt:lpstr>
      <vt:lpstr>5.2 神经计算</vt:lpstr>
      <vt:lpstr>5.2 神经计算</vt:lpstr>
      <vt:lpstr>5.2 神经计算BNN的结构</vt:lpstr>
      <vt:lpstr>PowerPoint 演示文稿</vt:lpstr>
      <vt:lpstr>生物和人工神经网络间的对比</vt:lpstr>
      <vt:lpstr>5.2 神经计算ANN的结构</vt:lpstr>
      <vt:lpstr>5.2 神经计算ANN的结构</vt:lpstr>
      <vt:lpstr>5.2 神经计算ANN的结构</vt:lpstr>
      <vt:lpstr>5.2 神经计算ANN的结构</vt:lpstr>
      <vt:lpstr>5.2 神经计算ANN的结构</vt:lpstr>
      <vt:lpstr>5.2 神经计算ANN的结构</vt:lpstr>
      <vt:lpstr>5.2 神经计算ANN的功能和特征</vt:lpstr>
      <vt:lpstr>5.2 神经计算ANN的功能和特征</vt:lpstr>
      <vt:lpstr>5.2 神经计算 ANN的数学描述</vt:lpstr>
      <vt:lpstr>人工神经元模型的三个要素</vt:lpstr>
      <vt:lpstr>5.2 神经计算 ANN常见输入输出特性</vt:lpstr>
      <vt:lpstr>5.2 神经计算 ANN常见输入输出特性</vt:lpstr>
      <vt:lpstr>5.2 神经计算 ANN常见输入输出特性</vt:lpstr>
      <vt:lpstr>5.2 神经计算ANN常见输入输出特性</vt:lpstr>
      <vt:lpstr>5.2 神经计算人工神经网络的结构</vt:lpstr>
      <vt:lpstr>5.2 神经计算人工神经网络的学习</vt:lpstr>
      <vt:lpstr>5.2 神经计算 ANN的典型模型</vt:lpstr>
      <vt:lpstr>5.2 神经计算 BP网络的结构</vt:lpstr>
      <vt:lpstr>5.2 神经计算 BP网络的结构</vt:lpstr>
      <vt:lpstr>5.2 神经计算 BP网络的结构</vt:lpstr>
      <vt:lpstr>5.2 神经计算 BP网络学习算法</vt:lpstr>
      <vt:lpstr>5.2 神经计算 BP网络学习算法</vt:lpstr>
      <vt:lpstr>5.2 神经计算学习规则(误差纠正规则)</vt:lpstr>
      <vt:lpstr>PowerPoint 演示文稿</vt:lpstr>
      <vt:lpstr>PowerPoint 演示文稿</vt:lpstr>
      <vt:lpstr>PowerPoint 演示文稿</vt:lpstr>
      <vt:lpstr>PowerPoint 演示文稿</vt:lpstr>
      <vt:lpstr>5.2 神经计算 Hopfield网络的结构</vt:lpstr>
      <vt:lpstr>5.2 神经计算 Hopfield网络的结构</vt:lpstr>
      <vt:lpstr>5.2 神经计算 Hopfield网络的结构</vt:lpstr>
      <vt:lpstr>5.2 神经计算 Hopfield网络的结构</vt:lpstr>
      <vt:lpstr>感知机</vt:lpstr>
      <vt:lpstr>感知机</vt:lpstr>
      <vt:lpstr>感知机</vt:lpstr>
      <vt:lpstr>感知机</vt:lpstr>
      <vt:lpstr>实现网络不唯一</vt:lpstr>
      <vt:lpstr>网络的表示</vt:lpstr>
      <vt:lpstr>5.2 神经计算                           基于神经网络的知识表示和推理</vt:lpstr>
      <vt:lpstr>5.2 神经计算                           基于神经网络的知识表示和推理</vt:lpstr>
      <vt:lpstr>5.2 神经计算                           基于神经网络的知识表示和推理</vt:lpstr>
      <vt:lpstr>5.2 神经计算                           基于神经网络的知识表示和推理</vt:lpstr>
      <vt:lpstr>5.2 神经计算                           基于神经网络的知识表示和推理</vt:lpstr>
      <vt:lpstr>5.2 神经计算                           基于神经网络的知识表示和推理</vt:lpstr>
      <vt:lpstr>PowerPoint 演示文稿</vt:lpstr>
      <vt:lpstr>5.3  遗传算法</vt:lpstr>
      <vt:lpstr>基本概念</vt:lpstr>
      <vt:lpstr>遗传算法基本机理</vt:lpstr>
      <vt:lpstr>遗传算法基本机理</vt:lpstr>
      <vt:lpstr> 编码方式</vt:lpstr>
      <vt:lpstr>二进制编码长度较大，其他：</vt:lpstr>
      <vt:lpstr>遗传算法基本机理</vt:lpstr>
      <vt:lpstr>遗传算法基本机理</vt:lpstr>
      <vt:lpstr>选择策略</vt:lpstr>
      <vt:lpstr>遗传算法基本机理</vt:lpstr>
      <vt:lpstr>遗传算法基本机理</vt:lpstr>
      <vt:lpstr>遗传算法基本机理</vt:lpstr>
      <vt:lpstr>生物进化与遗传算法之间的对应关系 </vt:lpstr>
      <vt:lpstr>遗传算法求解步骤</vt:lpstr>
      <vt:lpstr>遗传算法求解步骤</vt:lpstr>
      <vt:lpstr>遗传算法-计算示例</vt:lpstr>
      <vt:lpstr>遗传算法-计算示例</vt:lpstr>
      <vt:lpstr>PowerPoint 演示文稿</vt:lpstr>
      <vt:lpstr>PowerPoint 演示文稿</vt:lpstr>
      <vt:lpstr>PowerPoint 演示文稿</vt:lpstr>
      <vt:lpstr>PowerPoint 演示文稿</vt:lpstr>
      <vt:lpstr>遗传算法收敛性</vt:lpstr>
      <vt:lpstr>遗传算法发展现状</vt:lpstr>
      <vt:lpstr>遗传算法发展现状</vt:lpstr>
      <vt:lpstr>遗传算法发展现状</vt:lpstr>
      <vt:lpstr>5.4 模糊计算概念</vt:lpstr>
      <vt:lpstr>5.4 模糊计算模糊集合、模糊逻辑及其运算</vt:lpstr>
      <vt:lpstr>5.4 模糊计算模糊集合、模糊逻辑及其运算</vt:lpstr>
      <vt:lpstr>5.4 模糊计算模糊集合、模糊逻辑及其运算</vt:lpstr>
      <vt:lpstr>5.4 模糊计算模糊判决方法</vt:lpstr>
      <vt:lpstr>5.4 模糊计算模糊判决方法</vt:lpstr>
      <vt:lpstr>5.4 模糊计算模糊判决方法</vt:lpstr>
      <vt:lpstr>5.5 粗糙集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Information Systems/Tables</vt:lpstr>
      <vt:lpstr>Decision Systems/Tables</vt:lpstr>
      <vt:lpstr>不可区分性实例 Indiscernibility</vt:lpstr>
      <vt:lpstr>概念的边界</vt:lpstr>
      <vt:lpstr>粗糙集的基本定义</vt:lpstr>
      <vt:lpstr>新型的隶属关系</vt:lpstr>
      <vt:lpstr>隶属关系</vt:lpstr>
      <vt:lpstr>集近似实例 Set Approximation</vt:lpstr>
      <vt:lpstr>集近似实例  Set Approximation (2)</vt:lpstr>
      <vt:lpstr>PowerPoint 演示文稿</vt:lpstr>
      <vt:lpstr>PowerPoint 演示文稿</vt:lpstr>
      <vt:lpstr>PowerPoint 演示文稿</vt:lpstr>
      <vt:lpstr>PowerPoint 演示文稿</vt:lpstr>
      <vt:lpstr>PowerPoint 演示文稿</vt:lpstr>
      <vt:lpstr>PowerPoint 演示文稿</vt:lpstr>
      <vt:lpstr>近似度Accuracy of Approximation</vt:lpstr>
      <vt:lpstr>知识的约简</vt:lpstr>
      <vt:lpstr>知识的约简</vt:lpstr>
      <vt:lpstr>相对约简</vt:lpstr>
      <vt:lpstr>相对约简</vt:lpstr>
      <vt:lpstr>知识的依赖性</vt:lpstr>
      <vt:lpstr>知识的依赖性</vt:lpstr>
      <vt:lpstr>决策表的约简</vt:lpstr>
      <vt:lpstr>决策表的约简</vt:lpstr>
      <vt:lpstr>决策规则</vt:lpstr>
      <vt:lpstr>决策表的一致性</vt:lpstr>
      <vt:lpstr>决策表的分解</vt:lpstr>
      <vt:lpstr>PowerPoint 演示文稿</vt:lpstr>
      <vt:lpstr>PowerPoint 演示文稿</vt:lpstr>
      <vt:lpstr>一致决策表的约简</vt:lpstr>
      <vt:lpstr>条件属性的约简</vt:lpstr>
      <vt:lpstr>分明矩阵对应的核与约简</vt:lpstr>
      <vt:lpstr>Skowron的约简方法</vt:lpstr>
      <vt:lpstr>PowerPoint 演示文稿</vt:lpstr>
      <vt:lpstr>PowerPoint 演示文稿</vt:lpstr>
      <vt:lpstr>PowerPoint 演示文稿</vt:lpstr>
      <vt:lpstr>求最优或次优约简</vt:lpstr>
      <vt:lpstr>行的约简</vt:lpstr>
      <vt:lpstr>属性值的约简</vt:lpstr>
      <vt:lpstr>非一致决策表的约简</vt:lpstr>
      <vt:lpstr>粗糙集的扩展模型</vt:lpstr>
      <vt:lpstr>可变精度粗糙集模型</vt:lpstr>
      <vt:lpstr>可变精度粗糙集模型</vt:lpstr>
      <vt:lpstr>相似模型</vt:lpstr>
      <vt:lpstr>基于粗糙集的非单调逻辑</vt:lpstr>
      <vt:lpstr>与其它数学工具的结合</vt:lpstr>
      <vt:lpstr>粗糙集的实验系统</vt:lpstr>
      <vt:lpstr>粗糙集的实验系统</vt:lpstr>
      <vt:lpstr>粒度计算</vt:lpstr>
      <vt:lpstr>粒度计算</vt:lpstr>
      <vt:lpstr>粒度计算的必要性</vt:lpstr>
      <vt:lpstr>粒度计算的必要性</vt:lpstr>
      <vt:lpstr>粒度计算的必要性</vt:lpstr>
      <vt:lpstr>粒度计算的基本问题 </vt:lpstr>
      <vt:lpstr>粒度计算的国内外研究现状 </vt:lpstr>
      <vt:lpstr>存在的问题</vt:lpstr>
      <vt:lpstr>相关工作</vt:lpstr>
      <vt:lpstr>5.6 人工生命</vt:lpstr>
      <vt:lpstr>5.6 人工生命</vt:lpstr>
      <vt:lpstr>5.6 人工生命人工脑</vt:lpstr>
      <vt:lpstr>PowerPoint 演示文稿</vt:lpstr>
      <vt:lpstr>2007年</vt:lpstr>
      <vt:lpstr>人工智能未来或取代人类</vt:lpstr>
      <vt:lpstr>雨果：人工大脑之父</vt:lpstr>
      <vt:lpstr>5.6 人工生命实例</vt:lpstr>
      <vt:lpstr>5.6 人工生命实例</vt:lpstr>
      <vt:lpstr>5.6 人工生命实例</vt:lpstr>
      <vt:lpstr>5.6 人工生命实例</vt:lpstr>
      <vt:lpstr>5.7 粒子群优化算法</vt:lpstr>
      <vt:lpstr>5.7 粒子群优化算法——基本原理</vt:lpstr>
      <vt:lpstr>粒子群算法(PSO)</vt:lpstr>
      <vt:lpstr>PowerPoint 演示文稿</vt:lpstr>
      <vt:lpstr>5.8 蚁群算法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Julia</dc:creator>
  <cp:lastModifiedBy>USER-</cp:lastModifiedBy>
  <cp:revision>391</cp:revision>
  <dcterms:created xsi:type="dcterms:W3CDTF">2000-10-16T12:12:15Z</dcterms:created>
  <dcterms:modified xsi:type="dcterms:W3CDTF">2017-10-23T08:33:43Z</dcterms:modified>
</cp:coreProperties>
</file>