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5"/>
  </p:notesMasterIdLst>
  <p:handoutMasterIdLst>
    <p:handoutMasterId r:id="rId16"/>
  </p:handoutMasterIdLst>
  <p:sldIdLst>
    <p:sldId id="269" r:id="rId2"/>
    <p:sldId id="333" r:id="rId3"/>
    <p:sldId id="259" r:id="rId4"/>
    <p:sldId id="260" r:id="rId5"/>
    <p:sldId id="263" r:id="rId6"/>
    <p:sldId id="264" r:id="rId7"/>
    <p:sldId id="270" r:id="rId8"/>
    <p:sldId id="271" r:id="rId9"/>
    <p:sldId id="273" r:id="rId10"/>
    <p:sldId id="274" r:id="rId11"/>
    <p:sldId id="276" r:id="rId12"/>
    <p:sldId id="278" r:id="rId13"/>
    <p:sldId id="279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75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  <p15:guide id="5" pos="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3525" autoAdjust="0"/>
  </p:normalViewPr>
  <p:slideViewPr>
    <p:cSldViewPr snapToGrid="0" showGuides="1">
      <p:cViewPr varScale="1">
        <p:scale>
          <a:sx n="98" d="100"/>
          <a:sy n="98" d="100"/>
        </p:scale>
        <p:origin x="-1146" y="-96"/>
      </p:cViewPr>
      <p:guideLst>
        <p:guide orient="horz" pos="1575"/>
        <p:guide pos="2857"/>
        <p:guide pos="408"/>
        <p:guide pos="5148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2017/2/28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2017/2/28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音乐里有简谱和五线谱等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，记录音乐中音韵的节律和高低； </a:t>
            </a:r>
          </a:p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化学中用分子式和反应方程等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记录物质的分子结构和反应过程。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296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4795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303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561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 论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93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3"/>
          <p:cNvSpPr txBox="1">
            <a:spLocks noChangeArrowheads="1"/>
          </p:cNvSpPr>
          <p:nvPr/>
        </p:nvSpPr>
        <p:spPr bwMode="auto">
          <a:xfrm>
            <a:off x="570707" y="2675350"/>
            <a:ext cx="4016374" cy="2235224"/>
          </a:xfrm>
          <a:prstGeom prst="rect">
            <a:avLst/>
          </a:prstGeom>
          <a:noFill/>
          <a:ln w="19050">
            <a:noFill/>
          </a:ln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逻辑学家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手指一门问身旁一名战士甲说：</a:t>
            </a:r>
          </a:p>
          <a:p>
            <a:pPr eaLnBrk="1" hangingPunct="1">
              <a:lnSpc>
                <a:spcPts val="18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“这扇门是死亡门，</a:t>
            </a: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他（指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另一名战士</a:t>
            </a: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乙）</a:t>
            </a:r>
            <a:endParaRPr lang="en-US" altLang="zh-CN" sz="14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18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将回答‘是’，对吗？”</a:t>
            </a:r>
          </a:p>
          <a:p>
            <a:pPr eaLnBrk="1" hangingPunct="1">
              <a:lnSpc>
                <a:spcPts val="1800"/>
              </a:lnSpc>
              <a:spcBef>
                <a:spcPts val="600"/>
              </a:spcBef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当</a:t>
            </a: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被问战士甲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回答</a:t>
            </a: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“对”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，则逻辑学家开启</a:t>
            </a:r>
          </a:p>
          <a:p>
            <a:pPr eaLnBrk="1" hangingPunct="1">
              <a:lnSpc>
                <a:spcPts val="1800"/>
              </a:lnSpc>
              <a:spcBef>
                <a:spcPts val="600"/>
              </a:spcBef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所指的门从容离去。</a:t>
            </a:r>
          </a:p>
          <a:p>
            <a:pPr eaLnBrk="1" hangingPunct="1">
              <a:lnSpc>
                <a:spcPts val="1800"/>
              </a:lnSpc>
              <a:spcBef>
                <a:spcPts val="600"/>
              </a:spcBef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当</a:t>
            </a: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被问战士甲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回答</a:t>
            </a: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“否”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，则逻辑学家开启</a:t>
            </a:r>
          </a:p>
          <a:p>
            <a:pPr eaLnBrk="1" hangingPunct="1">
              <a:lnSpc>
                <a:spcPts val="18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另一门从容离去。        </a:t>
            </a:r>
            <a:endParaRPr lang="en-US" altLang="zh-CN" sz="14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509747" y="450880"/>
            <a:ext cx="6469824" cy="162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一个逻辑学家误入某部落，被拘于牢狱，酋长意欲放行，他对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逻辑学家说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：“今有</a:t>
            </a:r>
            <a:r>
              <a:rPr lang="zh-CN" altLang="en-US" sz="1400" i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两门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400" i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一为自由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400" i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一为死亡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，你可任意开启一门。为协助你脱逃，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现今加派</a:t>
            </a:r>
            <a:r>
              <a:rPr lang="zh-CN" altLang="en-US" sz="1400" i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两名战士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负责解答你所提的任何问题。惟可虑者，此两战士中</a:t>
            </a:r>
            <a:r>
              <a:rPr lang="zh-CN" altLang="en-US" sz="1400" i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一名天性诚实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zh-CN" altLang="en-US" sz="1400" i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名说谎成性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，今后生死由你自己选择。”逻辑学家沉思片刻，即向一战士发问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，然后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开门从容离去。该逻辑学家应如何发问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1400" b="0" i="0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5655" name="Rectangle 3"/>
          <p:cNvSpPr txBox="1">
            <a:spLocks noChangeArrowheads="1"/>
          </p:cNvSpPr>
          <p:nvPr/>
        </p:nvSpPr>
        <p:spPr bwMode="auto">
          <a:xfrm>
            <a:off x="5011963" y="2675350"/>
            <a:ext cx="3678582" cy="220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00"/>
              </a:lnSpc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ea typeface="微软雅黑" panose="020B0503020204020204" pitchFamily="34" charset="-122"/>
              </a:rPr>
              <a:t>设 </a:t>
            </a:r>
            <a:r>
              <a:rPr lang="en-US" altLang="zh-CN" sz="1400" b="0" dirty="0">
                <a:ea typeface="微软雅黑" panose="020B0503020204020204" pitchFamily="34" charset="-122"/>
              </a:rPr>
              <a:t>P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： 被问战士甲是诚实人。</a:t>
            </a:r>
          </a:p>
          <a:p>
            <a:pPr eaLnBrk="1" hangingPunct="1">
              <a:lnSpc>
                <a:spcPts val="1900"/>
              </a:lnSpc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</a:rPr>
              <a:t>     </a:t>
            </a:r>
            <a:r>
              <a:rPr lang="en-US" altLang="zh-CN" sz="1400" b="0" dirty="0">
                <a:ea typeface="微软雅黑" panose="020B0503020204020204" pitchFamily="34" charset="-122"/>
              </a:rPr>
              <a:t>Q</a:t>
            </a:r>
            <a:r>
              <a:rPr lang="en-US" altLang="zh-CN" sz="1400" b="0" i="0" dirty="0">
                <a:ea typeface="微软雅黑" panose="020B0503020204020204" pitchFamily="34" charset="-122"/>
              </a:rPr>
              <a:t> 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：被问战士甲的回答是“对” 。</a:t>
            </a:r>
          </a:p>
          <a:p>
            <a:pPr eaLnBrk="1" hangingPunct="1">
              <a:lnSpc>
                <a:spcPts val="1900"/>
              </a:lnSpc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</a:rPr>
              <a:t>     </a:t>
            </a:r>
            <a:r>
              <a:rPr lang="en-US" altLang="zh-CN" sz="1400" b="0" dirty="0">
                <a:ea typeface="微软雅黑" panose="020B0503020204020204" pitchFamily="34" charset="-122"/>
              </a:rPr>
              <a:t>R</a:t>
            </a:r>
            <a:r>
              <a:rPr lang="en-US" altLang="zh-CN" sz="1400" b="0" i="0" dirty="0">
                <a:ea typeface="微软雅黑" panose="020B0503020204020204" pitchFamily="34" charset="-122"/>
              </a:rPr>
              <a:t> 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：另一战士乙的回答是“是” 。</a:t>
            </a:r>
          </a:p>
          <a:p>
            <a:pPr eaLnBrk="1" hangingPunct="1">
              <a:lnSpc>
                <a:spcPts val="1900"/>
              </a:lnSpc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</a:rPr>
              <a:t>     </a:t>
            </a:r>
            <a:r>
              <a:rPr lang="en-US" altLang="zh-CN" sz="1400" b="0" dirty="0">
                <a:ea typeface="微软雅黑" panose="020B0503020204020204" pitchFamily="34" charset="-122"/>
              </a:rPr>
              <a:t>S</a:t>
            </a:r>
            <a:r>
              <a:rPr lang="en-US" altLang="zh-CN" sz="1400" b="0" i="0" dirty="0">
                <a:ea typeface="微软雅黑" panose="020B0503020204020204" pitchFamily="34" charset="-122"/>
              </a:rPr>
              <a:t> 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：这扇门是死亡门。</a:t>
            </a:r>
          </a:p>
          <a:p>
            <a:pPr eaLnBrk="1" hangingPunct="1">
              <a:lnSpc>
                <a:spcPts val="1900"/>
              </a:lnSpc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ea typeface="微软雅黑" panose="020B0503020204020204" pitchFamily="34" charset="-122"/>
              </a:rPr>
              <a:t>则有            </a:t>
            </a:r>
            <a:r>
              <a:rPr lang="en-US" altLang="zh-CN" sz="1400" b="0" dirty="0">
                <a:ea typeface="微软雅黑" panose="020B0503020204020204" pitchFamily="34" charset="-122"/>
              </a:rPr>
              <a:t>R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1400" b="0" dirty="0">
                <a:ea typeface="微软雅黑" panose="020B0503020204020204" pitchFamily="34" charset="-122"/>
              </a:rPr>
              <a:t> P 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</a:t>
            </a:r>
            <a:r>
              <a:rPr lang="en-US" altLang="zh-CN" sz="1400" b="0" i="0" dirty="0">
                <a:ea typeface="微软雅黑" panose="020B0503020204020204" pitchFamily="34" charset="-122"/>
              </a:rPr>
              <a:t> </a:t>
            </a:r>
            <a:r>
              <a:rPr lang="en-US" altLang="zh-CN" sz="1400" b="0" dirty="0">
                <a:ea typeface="微软雅黑" panose="020B0503020204020204" pitchFamily="34" charset="-122"/>
              </a:rPr>
              <a:t>Q</a:t>
            </a:r>
          </a:p>
          <a:p>
            <a:pPr eaLnBrk="1" hangingPunct="1">
              <a:lnSpc>
                <a:spcPts val="1900"/>
              </a:lnSpc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ea typeface="微软雅黑" panose="020B0503020204020204" pitchFamily="34" charset="-122"/>
              </a:rPr>
              <a:t>且有    </a:t>
            </a:r>
            <a:r>
              <a:rPr lang="en-US" altLang="zh-CN" sz="1400" b="0" dirty="0">
                <a:ea typeface="微软雅黑" panose="020B0503020204020204" pitchFamily="34" charset="-122"/>
              </a:rPr>
              <a:t>S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(</a:t>
            </a:r>
            <a:r>
              <a:rPr lang="en-US" altLang="zh-CN" sz="1400" b="0" dirty="0">
                <a:ea typeface="微软雅黑" panose="020B0503020204020204" pitchFamily="34" charset="-122"/>
              </a:rPr>
              <a:t>P</a:t>
            </a:r>
            <a:r>
              <a:rPr lang="zh-CN" altLang="en-US" sz="1400" b="0" i="0" dirty="0">
                <a:ea typeface="微软雅黑" panose="020B0503020204020204" pitchFamily="34" charset="-122"/>
              </a:rPr>
              <a:t>∧</a:t>
            </a:r>
            <a:r>
              <a:rPr lang="en-US" altLang="zh-CN" sz="1400" b="0" i="0" dirty="0">
                <a:ea typeface="微软雅黑" panose="020B0503020204020204" pitchFamily="34" charset="-122"/>
              </a:rPr>
              <a:t>┐</a:t>
            </a:r>
            <a:r>
              <a:rPr lang="en-US" altLang="zh-CN" sz="1400" b="0" dirty="0">
                <a:ea typeface="微软雅黑" panose="020B0503020204020204" pitchFamily="34" charset="-122"/>
              </a:rPr>
              <a:t>Q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1400" b="0" i="0" dirty="0">
                <a:ea typeface="微软雅黑" panose="020B0503020204020204" pitchFamily="34" charset="-122"/>
              </a:rPr>
              <a:t>∨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1400" b="0" i="0" dirty="0">
                <a:ea typeface="微软雅黑" panose="020B0503020204020204" pitchFamily="34" charset="-122"/>
              </a:rPr>
              <a:t>┐</a:t>
            </a:r>
            <a:r>
              <a:rPr lang="en-US" altLang="zh-CN" sz="1400" b="0" dirty="0">
                <a:ea typeface="微软雅黑" panose="020B0503020204020204" pitchFamily="34" charset="-122"/>
              </a:rPr>
              <a:t>P</a:t>
            </a:r>
            <a:r>
              <a:rPr lang="zh-CN" altLang="en-US" sz="1400" b="0" i="0" dirty="0">
                <a:ea typeface="微软雅黑" panose="020B0503020204020204" pitchFamily="34" charset="-122"/>
              </a:rPr>
              <a:t>∧</a:t>
            </a:r>
            <a:r>
              <a:rPr lang="en-US" altLang="zh-CN" sz="1400" b="0" i="0" dirty="0">
                <a:ea typeface="微软雅黑" panose="020B0503020204020204" pitchFamily="34" charset="-122"/>
              </a:rPr>
              <a:t>┐</a:t>
            </a:r>
            <a:r>
              <a:rPr lang="en-US" altLang="zh-CN" sz="1400" b="0" dirty="0">
                <a:ea typeface="微软雅黑" panose="020B0503020204020204" pitchFamily="34" charset="-122"/>
              </a:rPr>
              <a:t>Q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ts val="1900"/>
              </a:lnSpc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               (</a:t>
            </a:r>
            <a:r>
              <a:rPr lang="en-US" altLang="zh-CN" sz="1400" b="0" dirty="0">
                <a:ea typeface="微软雅黑" panose="020B0503020204020204" pitchFamily="34" charset="-122"/>
              </a:rPr>
              <a:t>P</a:t>
            </a:r>
            <a:r>
              <a:rPr lang="zh-CN" altLang="en-US" sz="1400" b="0" i="0" dirty="0">
                <a:ea typeface="微软雅黑" panose="020B0503020204020204" pitchFamily="34" charset="-122"/>
              </a:rPr>
              <a:t>∨</a:t>
            </a:r>
            <a:r>
              <a:rPr lang="zh-CN" altLang="en-US" sz="1400" b="0" dirty="0">
                <a:ea typeface="微软雅黑" panose="020B0503020204020204" pitchFamily="34" charset="-122"/>
              </a:rPr>
              <a:t> </a:t>
            </a:r>
            <a:r>
              <a:rPr lang="en-US" altLang="zh-CN" sz="1400" b="0" i="0" dirty="0">
                <a:ea typeface="微软雅黑" panose="020B0503020204020204" pitchFamily="34" charset="-122"/>
              </a:rPr>
              <a:t>┐</a:t>
            </a:r>
            <a:r>
              <a:rPr lang="en-US" altLang="zh-CN" sz="1400" b="0" dirty="0">
                <a:ea typeface="微软雅黑" panose="020B0503020204020204" pitchFamily="34" charset="-122"/>
              </a:rPr>
              <a:t>P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1400" b="0" i="0" dirty="0">
                <a:ea typeface="微软雅黑" panose="020B0503020204020204" pitchFamily="34" charset="-122"/>
              </a:rPr>
              <a:t>∧</a:t>
            </a:r>
            <a:r>
              <a:rPr lang="en-US" altLang="zh-CN" sz="1400" b="0" i="0" dirty="0">
                <a:ea typeface="微软雅黑" panose="020B0503020204020204" pitchFamily="34" charset="-122"/>
              </a:rPr>
              <a:t>┐</a:t>
            </a:r>
            <a:r>
              <a:rPr lang="en-US" altLang="zh-CN" sz="1400" b="0" dirty="0">
                <a:ea typeface="微软雅黑" panose="020B0503020204020204" pitchFamily="34" charset="-122"/>
              </a:rPr>
              <a:t>Q</a:t>
            </a:r>
          </a:p>
          <a:p>
            <a:pPr eaLnBrk="1" hangingPunct="1">
              <a:lnSpc>
                <a:spcPts val="1900"/>
              </a:lnSpc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              </a:t>
            </a:r>
            <a:r>
              <a:rPr lang="en-US" altLang="zh-CN" sz="1400" b="0" i="0" dirty="0">
                <a:ea typeface="微软雅黑" panose="020B0503020204020204" pitchFamily="34" charset="-122"/>
              </a:rPr>
              <a:t>┐</a:t>
            </a:r>
            <a:r>
              <a:rPr lang="en-US" altLang="zh-CN" sz="1400" b="0" dirty="0">
                <a:ea typeface="微软雅黑" panose="020B0503020204020204" pitchFamily="34" charset="-122"/>
              </a:rPr>
              <a:t>Q</a:t>
            </a:r>
            <a:endParaRPr lang="zh-CN" altLang="en-US" sz="1400" b="0" dirty="0">
              <a:ea typeface="微软雅黑" panose="020B0503020204020204" pitchFamily="34" charset="-122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45747" y="543135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0707" y="267535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8313" y="2438400"/>
            <a:ext cx="7740650" cy="257175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8313" y="218281"/>
            <a:ext cx="7740650" cy="208906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146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  <p:bldP spid="155655" grpId="0"/>
      <p:bldP spid="3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72124" y="574457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70215" y="500458"/>
            <a:ext cx="3051875" cy="199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设有下列情况，结论是否有效。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或者是天晴，或者是下雨；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如果是天晴，我去看电影；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如果我去看电影，我就不看书。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结论：如果我在看书，则天在下雨。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17631" y="2741819"/>
            <a:ext cx="3694345" cy="2151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i="0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解：  </a:t>
            </a:r>
            <a:r>
              <a:rPr lang="zh-CN" altLang="en-US" sz="1400" b="0" i="0" dirty="0">
                <a:ea typeface="微软雅黑" panose="020B0503020204020204" pitchFamily="34" charset="-122"/>
              </a:rPr>
              <a:t>令</a:t>
            </a:r>
            <a:r>
              <a:rPr lang="en-US" altLang="zh-CN" sz="1400" b="0" dirty="0">
                <a:ea typeface="微软雅黑" panose="020B0503020204020204" pitchFamily="34" charset="-122"/>
              </a:rPr>
              <a:t>W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：天晴；</a:t>
            </a:r>
            <a:r>
              <a:rPr lang="en-US" altLang="zh-CN" sz="1400" b="0" dirty="0">
                <a:ea typeface="微软雅黑" panose="020B0503020204020204" pitchFamily="34" charset="-122"/>
              </a:rPr>
              <a:t>Q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：下雨；</a:t>
            </a:r>
            <a:endParaRPr lang="en-US" altLang="zh-CN" sz="1400" b="0" i="0" dirty="0"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</a:rPr>
              <a:t>          </a:t>
            </a:r>
            <a:r>
              <a:rPr lang="en-US" altLang="zh-CN" sz="1400" b="0" i="0" dirty="0" smtClean="0">
                <a:ea typeface="微软雅黑" panose="020B0503020204020204" pitchFamily="34" charset="-122"/>
              </a:rPr>
              <a:t>    </a:t>
            </a:r>
            <a:r>
              <a:rPr lang="en-US" altLang="zh-CN" sz="1400" b="0" dirty="0">
                <a:ea typeface="微软雅黑" panose="020B0503020204020204" pitchFamily="34" charset="-122"/>
              </a:rPr>
              <a:t>S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：我去看电影；</a:t>
            </a:r>
            <a:r>
              <a:rPr lang="en-US" altLang="zh-CN" sz="1400" b="0" dirty="0">
                <a:ea typeface="微软雅黑" panose="020B0503020204020204" pitchFamily="34" charset="-122"/>
              </a:rPr>
              <a:t>R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：我在看书。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ea typeface="微软雅黑" panose="020B0503020204020204" pitchFamily="34" charset="-122"/>
              </a:rPr>
              <a:t>       </a:t>
            </a:r>
            <a:r>
              <a:rPr lang="zh-CN" altLang="en-US" sz="1400" b="0" i="0" dirty="0" smtClean="0">
                <a:ea typeface="微软雅黑" panose="020B0503020204020204" pitchFamily="34" charset="-122"/>
              </a:rPr>
              <a:t>    前提： </a:t>
            </a:r>
            <a:r>
              <a:rPr lang="en-US" altLang="zh-CN" sz="1400" b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W</a:t>
            </a:r>
            <a:r>
              <a:rPr lang="en-US" altLang="zh-CN" sz="1400" b="0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         </a:t>
            </a:r>
            <a:r>
              <a:rPr lang="en-US" altLang="zh-CN" sz="1400" b="0" dirty="0">
                <a:solidFill>
                  <a:srgbClr val="FF0000"/>
                </a:solidFill>
                <a:ea typeface="微软雅黑" panose="020B0503020204020204" pitchFamily="34" charset="-122"/>
              </a:rPr>
              <a:t>Q,</a:t>
            </a:r>
            <a:r>
              <a:rPr lang="en-US" altLang="zh-CN" sz="1400" b="0" dirty="0">
                <a:solidFill>
                  <a:srgbClr val="0070C0"/>
                </a:solidFill>
                <a:ea typeface="微软雅黑" panose="020B0503020204020204" pitchFamily="34" charset="-122"/>
              </a:rPr>
              <a:t> 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dirty="0">
                <a:ea typeface="微软雅黑" panose="020B0503020204020204" pitchFamily="34" charset="-122"/>
              </a:rPr>
              <a:t>                   </a:t>
            </a:r>
            <a:r>
              <a:rPr lang="en-US" altLang="zh-CN" sz="1400" b="0" dirty="0" smtClean="0">
                <a:ea typeface="微软雅黑" panose="020B0503020204020204" pitchFamily="34" charset="-122"/>
              </a:rPr>
              <a:t>    W 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S</a:t>
            </a:r>
            <a:r>
              <a:rPr lang="zh-CN" altLang="en-US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en-US" altLang="zh-CN" sz="1400" b="0" dirty="0"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                  </a:t>
            </a:r>
            <a:r>
              <a:rPr lang="en-US" altLang="zh-CN" sz="1400" b="0" dirty="0" smtClean="0">
                <a:ea typeface="微软雅黑" panose="020B0503020204020204" pitchFamily="34" charset="-122"/>
                <a:sym typeface="Symbol" panose="05050102010706020507" pitchFamily="18" charset="2"/>
              </a:rPr>
              <a:t>     S 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 </a:t>
            </a:r>
            <a:r>
              <a:rPr lang="en-US" altLang="zh-CN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┐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en-US" altLang="zh-CN" sz="1400" b="0" i="0" dirty="0"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</a:rPr>
              <a:t>       </a:t>
            </a:r>
            <a:r>
              <a:rPr lang="en-US" altLang="zh-CN" sz="1400" b="0" i="0" dirty="0" smtClean="0">
                <a:ea typeface="微软雅黑" panose="020B0503020204020204" pitchFamily="34" charset="-122"/>
              </a:rPr>
              <a:t>    </a:t>
            </a:r>
            <a:r>
              <a:rPr lang="zh-CN" altLang="en-US" sz="1400" b="0" i="0" dirty="0" smtClean="0">
                <a:ea typeface="微软雅黑" panose="020B0503020204020204" pitchFamily="34" charset="-122"/>
              </a:rPr>
              <a:t>结论： </a:t>
            </a:r>
            <a:r>
              <a:rPr lang="en-US" altLang="zh-CN" sz="1400" b="0" dirty="0" smtClean="0">
                <a:ea typeface="微软雅黑" panose="020B0503020204020204" pitchFamily="34" charset="-122"/>
              </a:rPr>
              <a:t>R 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Q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049862" y="3608018"/>
            <a:ext cx="297263" cy="171498"/>
            <a:chOff x="1136" y="1584"/>
            <a:chExt cx="208" cy="144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152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15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H="1">
              <a:off x="1136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15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24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15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935272" y="800041"/>
            <a:ext cx="3760085" cy="421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演绎法</a:t>
            </a:r>
            <a:r>
              <a:rPr lang="zh-CN" altLang="en-US" sz="1400" b="0" i="0" dirty="0">
                <a:ea typeface="微软雅黑" panose="020B0503020204020204" pitchFamily="34" charset="-122"/>
              </a:rPr>
              <a:t>推理过程如下：</a:t>
            </a:r>
            <a:endParaRPr lang="en-US" altLang="zh-CN" sz="1400" b="0" dirty="0"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{1}           (1)       </a:t>
            </a:r>
            <a:r>
              <a:rPr lang="en-US" altLang="zh-CN" sz="14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R                 P</a:t>
            </a:r>
            <a:r>
              <a:rPr lang="zh-CN" altLang="en-US" sz="1400" i="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（附加前提）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{2}           (2)       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S 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 </a:t>
            </a:r>
            <a:r>
              <a:rPr lang="en-US" altLang="zh-CN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┐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       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en-US" altLang="zh-CN" sz="1400" b="0" dirty="0"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</a:rPr>
              <a:t>{1,2}        (3)       ┐ 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S              </a:t>
            </a:r>
            <a:r>
              <a:rPr lang="en-US" altLang="zh-CN" sz="1400" b="0" dirty="0" smtClean="0">
                <a:ea typeface="微软雅黑" panose="020B0503020204020204" pitchFamily="34" charset="-122"/>
                <a:sym typeface="Symbol" panose="05050102010706020507" pitchFamily="18" charset="2"/>
              </a:rPr>
              <a:t>T</a:t>
            </a:r>
            <a:r>
              <a:rPr lang="en-US" altLang="zh-CN" sz="1400" b="0" dirty="0">
                <a:ea typeface="微软雅黑" panose="020B0503020204020204" pitchFamily="34" charset="-122"/>
              </a:rPr>
              <a:t> , </a:t>
            </a:r>
            <a:r>
              <a:rPr lang="en-US" altLang="zh-CN" sz="1400" b="0" i="0" dirty="0" smtClean="0"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1)(2) 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9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{4}           (4)      </a:t>
            </a:r>
            <a:r>
              <a:rPr lang="en-US" altLang="zh-CN" sz="1400" b="0" dirty="0">
                <a:ea typeface="微软雅黑" panose="020B0503020204020204" pitchFamily="34" charset="-122"/>
              </a:rPr>
              <a:t>W 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S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           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{1,2,4}     (5)      </a:t>
            </a:r>
            <a:r>
              <a:rPr lang="en-US" altLang="zh-CN" sz="1400" i="0" dirty="0">
                <a:solidFill>
                  <a:srgbClr val="FF0000"/>
                </a:solidFill>
                <a:ea typeface="微软雅黑" panose="020B0503020204020204" pitchFamily="34" charset="-122"/>
              </a:rPr>
              <a:t>┐</a:t>
            </a:r>
            <a:r>
              <a:rPr lang="en-US" altLang="zh-CN" sz="1400" dirty="0">
                <a:solidFill>
                  <a:srgbClr val="FF0000"/>
                </a:solidFill>
                <a:ea typeface="微软雅黑" panose="020B0503020204020204" pitchFamily="34" charset="-122"/>
              </a:rPr>
              <a:t>W</a:t>
            </a:r>
            <a:r>
              <a:rPr lang="en-US" altLang="zh-CN" sz="1400" b="0" dirty="0">
                <a:ea typeface="微软雅黑" panose="020B0503020204020204" pitchFamily="34" charset="-122"/>
              </a:rPr>
              <a:t>              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T</a:t>
            </a:r>
            <a:r>
              <a:rPr lang="zh-CN" altLang="en-US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(3)(4) 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9</a:t>
            </a:r>
            <a:r>
              <a:rPr lang="en-US" altLang="zh-CN" sz="1400" b="0" dirty="0"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</a:rPr>
              <a:t>{6}           (6)      </a:t>
            </a:r>
            <a:r>
              <a:rPr lang="en-US" altLang="zh-CN" sz="1400" b="0" dirty="0">
                <a:ea typeface="微软雅黑" panose="020B0503020204020204" pitchFamily="34" charset="-122"/>
              </a:rPr>
              <a:t>W       Q       P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</a:rPr>
              <a:t>{6}           (7)     ┐</a:t>
            </a:r>
            <a:r>
              <a:rPr lang="en-US" altLang="zh-CN" sz="1400" b="0" dirty="0">
                <a:ea typeface="微软雅黑" panose="020B0503020204020204" pitchFamily="34" charset="-122"/>
              </a:rPr>
              <a:t>W      Q      T, </a:t>
            </a:r>
            <a:r>
              <a:rPr lang="en-US" altLang="zh-CN" sz="1400" b="0" i="0" dirty="0">
                <a:ea typeface="微软雅黑" panose="020B0503020204020204" pitchFamily="34" charset="-122"/>
              </a:rPr>
              <a:t>(6)</a:t>
            </a:r>
            <a:r>
              <a:rPr lang="en-US" altLang="zh-CN" sz="1400" b="0" dirty="0">
                <a:ea typeface="微软雅黑" panose="020B0503020204020204" pitchFamily="34" charset="-122"/>
              </a:rPr>
              <a:t>E</a:t>
            </a:r>
            <a:r>
              <a:rPr lang="en-US" altLang="zh-CN" sz="1400" b="0" i="0" dirty="0">
                <a:ea typeface="微软雅黑" panose="020B0503020204020204" pitchFamily="34" charset="-122"/>
              </a:rPr>
              <a:t>12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</a:rPr>
              <a:t>{6}           (8)     </a:t>
            </a:r>
            <a:r>
              <a:rPr lang="en-US" altLang="zh-CN" sz="1400" i="0" dirty="0">
                <a:solidFill>
                  <a:srgbClr val="FF0000"/>
                </a:solidFill>
                <a:ea typeface="微软雅黑" panose="020B0503020204020204" pitchFamily="34" charset="-122"/>
              </a:rPr>
              <a:t>┐</a:t>
            </a:r>
            <a:r>
              <a:rPr lang="en-US" altLang="zh-CN" sz="1400" dirty="0">
                <a:solidFill>
                  <a:srgbClr val="FF0000"/>
                </a:solidFill>
                <a:ea typeface="微软雅黑" panose="020B0503020204020204" pitchFamily="34" charset="-122"/>
              </a:rPr>
              <a:t>W</a:t>
            </a:r>
            <a:r>
              <a:rPr lang="en-US" altLang="zh-CN" sz="1400" i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400" i="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14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Q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      T, 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(7)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{1,2,4,6}  (9)      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Q                T,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(5)(8) 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8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{2,4,6}    (10)    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R 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rPr>
              <a:t>Q         CP, </a:t>
            </a:r>
            <a:r>
              <a:rPr lang="en-US" altLang="zh-CN" sz="1400" b="0" i="0" dirty="0">
                <a:ea typeface="微软雅黑" panose="020B0503020204020204" pitchFamily="34" charset="-122"/>
                <a:sym typeface="Symbol" panose="05050102010706020507" pitchFamily="18" charset="2"/>
              </a:rPr>
              <a:t>(1)(9)</a:t>
            </a:r>
          </a:p>
        </p:txBody>
      </p:sp>
      <p:sp>
        <p:nvSpPr>
          <p:cNvPr id="19" name="矩形 18"/>
          <p:cNvSpPr/>
          <p:nvPr/>
        </p:nvSpPr>
        <p:spPr>
          <a:xfrm>
            <a:off x="468313" y="2535238"/>
            <a:ext cx="3981450" cy="247491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49763" y="479207"/>
            <a:ext cx="3998912" cy="4532531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5659" y="479207"/>
            <a:ext cx="3981450" cy="206525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3775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命题逻辑（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Propositional Logic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66751" y="1090481"/>
            <a:ext cx="75422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975" indent="-180975" eaLnBrk="1" hangingPunct="1">
              <a:lnSpc>
                <a:spcPct val="150000"/>
              </a:lnSpc>
              <a:buClr>
                <a:srgbClr val="3366CC"/>
              </a:buClr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也称命题演算或语句演算，它研究</a:t>
            </a: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由命题为基本单位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构成的</a:t>
            </a:r>
            <a:r>
              <a:rPr lang="zh-CN" altLang="en-US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前提和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结论之间的可推导关系。 </a:t>
            </a:r>
          </a:p>
          <a:p>
            <a:pPr marL="180975" indent="-180975" eaLnBrk="1" hangingPunct="1">
              <a:lnSpc>
                <a:spcPct val="150000"/>
              </a:lnSpc>
              <a:buClr>
                <a:srgbClr val="3366CC"/>
              </a:buClr>
              <a:buFont typeface="Arial" panose="020B0604020202020204" pitchFamily="34" charset="0"/>
              <a:buChar char="•"/>
            </a:pP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原子命题是命题逻辑中研究的基本单位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，即对原子命题不再分解，只有真、假二个真值，所以命题逻辑也称二值逻辑。</a:t>
            </a:r>
          </a:p>
        </p:txBody>
      </p:sp>
    </p:spTree>
    <p:extLst>
      <p:ext uri="{BB962C8B-B14F-4D97-AF65-F5344CB8AC3E}">
        <p14:creationId xmlns:p14="http://schemas.microsoft.com/office/powerpoint/2010/main" xmlns="" val="206713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谓词逻辑（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Predicate Logic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66751" y="1090481"/>
            <a:ext cx="7542212" cy="1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975" indent="-180975" eaLnBrk="1" hangingPunct="1">
              <a:lnSpc>
                <a:spcPct val="150000"/>
              </a:lnSpc>
              <a:buClr>
                <a:srgbClr val="3366CC"/>
              </a:buClr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谓词逻辑是比命题逻辑更加广泛的推理形式；</a:t>
            </a:r>
          </a:p>
          <a:p>
            <a:pPr marL="180975" indent="-180975" eaLnBrk="1" hangingPunct="1">
              <a:lnSpc>
                <a:spcPct val="150000"/>
              </a:lnSpc>
              <a:buClr>
                <a:srgbClr val="3366CC"/>
              </a:buClr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谓词逻辑对命题做进一步的分析，把</a:t>
            </a: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原子命题分解为谓词和个体 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两部分，进一步揭示分析前提和结论在形式结构方面的联系。</a:t>
            </a: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95327" y="1114559"/>
            <a:ext cx="7513636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离散数学是现代数学的一个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重要分支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，是计算机科学基础理论的核心课程。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1976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年美国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IEEE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计算机协会典型课程分委员会把离散数学列为计算机科学中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专业基础理论的核心课程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。又称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离散数学有别于一般的工程数学。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传统的数学分析、微分方程、复变函数、泛函分析等课程以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连续变量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作为研究对象。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离散数学是以研究各种各样的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为主要研究目标。   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研究对象一般是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有限个或可数个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元素。这充分描述了计算机科学离散性的特点。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800493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i="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离散数学的特点</a:t>
            </a:r>
            <a:endParaRPr lang="zh-CN" altLang="en-US" sz="1800" i="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95327" y="1114559"/>
            <a:ext cx="7513636" cy="13469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离散数学把计算机科学中所涉及到的研究离散量的数学综合在一起，为研究计算机科学的相关问题提供了有力的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数学工具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换句话说，离散数学在计算机科学中起到了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的作用，等同于高等数学在其他工程技术科学中的作用。</a:t>
            </a: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i="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离散数学是数学工具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695327" y="2743334"/>
            <a:ext cx="7513636" cy="17470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离散数学的产生对计算机科学的发展具有重大影响和推动作用，而计算机科学的发展又不断地充实和丰富了离散数学的内容。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特别是在被誉为计算机科学时代的今天，离散数学以它独特的魅力为越来越多的人们所瞩目，并已经成为了计算机科学工作者、应用计算机的工程技术人员以及信息科学工作者等必备的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数学工具之一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78015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95327" y="1114559"/>
            <a:ext cx="751363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通过离散数学的学习，可以掌握处理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离散结构的描述工具和方法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，为后续课程（如数据结构、编译理论、操作系统、数字逻辑理论、密码学基础、逻辑程序设计、数据库原理、人工智能等）的学习创造条件，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打下坚实的理论基础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通过离散数学知识的学习和训练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一方面可以帮助学生掌握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证明问题的方法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，培养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抽象思维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的能力、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符号演算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慎密概括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的能力以及严密的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逻辑推理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的能力。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另一方面使学生具有良好的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专业理论素质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，有益于培养学生的严谨、完整、规范的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科学态度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，提高学生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分析和解决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实际问题的能力， 为将来参与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的研究和开发工作打下坚实的基础。</a:t>
            </a: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i="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离散数学的任务</a:t>
            </a: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95327" y="1114559"/>
            <a:ext cx="751363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离散数学是建立在大量定义、定理之上的逻辑推理学科，因此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概念的理解是学习这门课程的核心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在学习概念的基础上，要特别注意概念之间的联系，而描述这些联系的实体就是大量的定理和性质。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因此，深入地理解和掌握离散数学的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基本概念、基本定理和相关结论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，是学好离散数学课程的重要前提之一。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散数学的基本概念、思想方法，大量地应用到逻辑电路、编译原理、数据结构、操作系统、人工智能、数据库原理等计算机科学专业课程。这些课程都要用到集合、关系、代数系统、图的理论等基本概念进行描述。</a:t>
            </a: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i="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离散数学课程学习的特点</a:t>
            </a:r>
          </a:p>
        </p:txBody>
      </p:sp>
    </p:spTree>
    <p:extLst>
      <p:ext uri="{BB962C8B-B14F-4D97-AF65-F5344CB8AC3E}">
        <p14:creationId xmlns:p14="http://schemas.microsoft.com/office/powerpoint/2010/main" xmlns="" val="556983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95327" y="1114559"/>
            <a:ext cx="7513636" cy="19778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数理逻辑（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Mathematics Logic)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(Sets)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组合论（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Combination)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图论（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 Theory)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代数结构（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Algbra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Structure)</a:t>
            </a: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i="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离散数学的内容</a:t>
            </a:r>
          </a:p>
        </p:txBody>
      </p:sp>
    </p:spTree>
    <p:extLst>
      <p:ext uri="{BB962C8B-B14F-4D97-AF65-F5344CB8AC3E}">
        <p14:creationId xmlns:p14="http://schemas.microsoft.com/office/powerpoint/2010/main" xmlns="" val="1867648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i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教学内容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688842" y="2386040"/>
            <a:ext cx="1073466" cy="350586"/>
          </a:xfrm>
          <a:prstGeom prst="roundRect">
            <a:avLst/>
          </a:prstGeom>
          <a:solidFill>
            <a:srgbClr val="FFF2CC">
              <a:alpha val="76863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5000"/>
            </a:pPr>
            <a:r>
              <a:rPr kumimoji="1" lang="zh-CN" altLang="en-US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离散数学</a:t>
            </a:r>
            <a:endParaRPr kumimoji="1" lang="zh-CN" altLang="en-US" sz="16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2131718" y="4447211"/>
            <a:ext cx="3600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1771718" y="2566575"/>
            <a:ext cx="360000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134888" y="2206194"/>
            <a:ext cx="360000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2141753" y="3298281"/>
            <a:ext cx="3600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131200" y="2562585"/>
            <a:ext cx="6921" cy="187200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2132394" y="1208718"/>
            <a:ext cx="6921" cy="136800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141753" y="1213068"/>
            <a:ext cx="360000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2501753" y="1041851"/>
            <a:ext cx="1073466" cy="350586"/>
          </a:xfrm>
          <a:prstGeom prst="roundRect">
            <a:avLst/>
          </a:prstGeom>
          <a:solidFill>
            <a:srgbClr val="FFF2CC">
              <a:alpha val="76863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数理逻辑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2508207" y="2022315"/>
            <a:ext cx="1073466" cy="350586"/>
          </a:xfrm>
          <a:prstGeom prst="roundRect">
            <a:avLst/>
          </a:prstGeom>
          <a:solidFill>
            <a:srgbClr val="FFF2CC">
              <a:alpha val="76863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  合  论</a:t>
            </a:r>
          </a:p>
        </p:txBody>
      </p:sp>
      <p:sp>
        <p:nvSpPr>
          <p:cNvPr id="86" name="圆角矩形 85"/>
          <p:cNvSpPr/>
          <p:nvPr/>
        </p:nvSpPr>
        <p:spPr>
          <a:xfrm>
            <a:off x="2493439" y="3133494"/>
            <a:ext cx="1073466" cy="350586"/>
          </a:xfrm>
          <a:prstGeom prst="roundRect">
            <a:avLst/>
          </a:prstGeom>
          <a:solidFill>
            <a:srgbClr val="FFF2CC">
              <a:alpha val="76863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5000"/>
            </a:pPr>
            <a:r>
              <a:rPr kumimoji="1"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图   论</a:t>
            </a:r>
            <a:endParaRPr kumimoji="1"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2504419" y="4271918"/>
            <a:ext cx="1073466" cy="350586"/>
          </a:xfrm>
          <a:prstGeom prst="roundRect">
            <a:avLst/>
          </a:prstGeom>
          <a:solidFill>
            <a:srgbClr val="FFF2CC">
              <a:alpha val="76863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5000"/>
            </a:pPr>
            <a:r>
              <a:rPr kumimoji="1"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代数系统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4335992" y="4654604"/>
            <a:ext cx="1999041" cy="28800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6863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代数系统</a:t>
            </a: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4335889" y="4294604"/>
            <a:ext cx="1999144" cy="28800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6863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代数系统的同态与同构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4335889" y="3930029"/>
            <a:ext cx="1999144" cy="28800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6863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代数系统的基本概念</a:t>
            </a:r>
          </a:p>
        </p:txBody>
      </p:sp>
      <p:sp>
        <p:nvSpPr>
          <p:cNvPr id="91" name="圆角矩形 90"/>
          <p:cNvSpPr/>
          <p:nvPr/>
        </p:nvSpPr>
        <p:spPr>
          <a:xfrm>
            <a:off x="4324781" y="2803999"/>
            <a:ext cx="1496691" cy="28800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6863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图的基本概念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4335889" y="3152417"/>
            <a:ext cx="1496691" cy="28800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6863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图的连通性</a:t>
            </a:r>
          </a:p>
        </p:txBody>
      </p:sp>
      <p:sp>
        <p:nvSpPr>
          <p:cNvPr id="93" name="圆角矩形 92"/>
          <p:cNvSpPr/>
          <p:nvPr/>
        </p:nvSpPr>
        <p:spPr>
          <a:xfrm>
            <a:off x="4335889" y="3494124"/>
            <a:ext cx="1496691" cy="28800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6863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几个特殊图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4335889" y="933461"/>
            <a:ext cx="1496691" cy="28800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6863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命题逻辑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4335889" y="1263696"/>
            <a:ext cx="1496691" cy="28800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6863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谓词逻辑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4324781" y="1696667"/>
            <a:ext cx="723469" cy="28800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6863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4317209" y="2045085"/>
            <a:ext cx="731042" cy="28800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6863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4317209" y="2393170"/>
            <a:ext cx="731041" cy="28800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6863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75219" y="1029330"/>
            <a:ext cx="730919" cy="360000"/>
            <a:chOff x="3440495" y="1353007"/>
            <a:chExt cx="730919" cy="360000"/>
          </a:xfrm>
        </p:grpSpPr>
        <p:cxnSp>
          <p:nvCxnSpPr>
            <p:cNvPr id="99" name="直接连接符 98"/>
            <p:cNvCxnSpPr/>
            <p:nvPr/>
          </p:nvCxnSpPr>
          <p:spPr>
            <a:xfrm>
              <a:off x="3440495" y="1526923"/>
              <a:ext cx="360000" cy="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3811868" y="1353007"/>
              <a:ext cx="1" cy="36000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3811414" y="1353007"/>
              <a:ext cx="360000" cy="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3811414" y="1713007"/>
              <a:ext cx="360000" cy="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579415" y="4078604"/>
            <a:ext cx="720000" cy="720000"/>
            <a:chOff x="3579415" y="4078604"/>
            <a:chExt cx="720000" cy="720000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3938787" y="4090582"/>
              <a:ext cx="360000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3579415" y="4434585"/>
              <a:ext cx="720000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3953708" y="4078604"/>
              <a:ext cx="1" cy="72000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3938787" y="4798604"/>
              <a:ext cx="360000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3575219" y="1840667"/>
            <a:ext cx="720000" cy="689436"/>
            <a:chOff x="3440495" y="1164894"/>
            <a:chExt cx="720000" cy="689436"/>
          </a:xfrm>
        </p:grpSpPr>
        <p:cxnSp>
          <p:nvCxnSpPr>
            <p:cNvPr id="113" name="直接连接符 112"/>
            <p:cNvCxnSpPr/>
            <p:nvPr/>
          </p:nvCxnSpPr>
          <p:spPr>
            <a:xfrm>
              <a:off x="3440495" y="1526923"/>
              <a:ext cx="720000" cy="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3800494" y="1170330"/>
              <a:ext cx="1" cy="68400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3797842" y="1164894"/>
              <a:ext cx="360000" cy="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3792364" y="1846357"/>
              <a:ext cx="360000" cy="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3575219" y="2946015"/>
            <a:ext cx="720000" cy="689436"/>
            <a:chOff x="3440495" y="1164894"/>
            <a:chExt cx="720000" cy="689436"/>
          </a:xfrm>
        </p:grpSpPr>
        <p:cxnSp>
          <p:nvCxnSpPr>
            <p:cNvPr id="118" name="直接连接符 117"/>
            <p:cNvCxnSpPr/>
            <p:nvPr/>
          </p:nvCxnSpPr>
          <p:spPr>
            <a:xfrm>
              <a:off x="3440495" y="1526923"/>
              <a:ext cx="720000" cy="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3800494" y="1170330"/>
              <a:ext cx="1" cy="68400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3797842" y="1164894"/>
              <a:ext cx="360000" cy="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3792364" y="1846357"/>
              <a:ext cx="360000" cy="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圆角矩形 123"/>
          <p:cNvSpPr/>
          <p:nvPr/>
        </p:nvSpPr>
        <p:spPr>
          <a:xfrm>
            <a:off x="2517411" y="1061206"/>
            <a:ext cx="1046435" cy="328124"/>
          </a:xfrm>
          <a:prstGeom prst="roundRect">
            <a:avLst>
              <a:gd name="adj" fmla="val 7198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55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逻辑学（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695327" y="1031894"/>
            <a:ext cx="7513636" cy="64740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逻辑学是研究人的思维形式结构和规律的科学。由于研究对象和方法各有侧重而又分为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辩证逻辑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形式逻辑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数理逻辑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38200" y="1990725"/>
            <a:ext cx="1876425" cy="2667000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6708" y="212369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辩证逻辑</a:t>
            </a:r>
            <a:endParaRPr lang="zh-CN" altLang="en-US" sz="1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6362" y="2766060"/>
            <a:ext cx="1422689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以辩证法认识论的世界观为基础的逻辑学。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973099" y="1990725"/>
            <a:ext cx="2895600" cy="2667000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148387" y="1990725"/>
            <a:ext cx="1876425" cy="2667000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612690" y="212369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数理逻辑</a:t>
            </a:r>
            <a:endParaRPr lang="zh-CN" altLang="en-US" sz="1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81129" y="2558155"/>
            <a:ext cx="17436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数学方法研究推理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，是研究推理中前提和结论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形式关系的科学，又称其为符号逻辑。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49442" y="210319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形式逻辑</a:t>
            </a:r>
            <a:endParaRPr lang="zh-CN" altLang="en-US" sz="1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14201" y="2409512"/>
            <a:ext cx="26758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主要对人的思维形式结构和规律进行研究的类似于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语法的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一门工具性学科。思维的形式结构包括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之间结构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和联系，其中概念是思维的基本单位，通过概念对事物是否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某种属性进行肯定或否定的回答就是判断；由一个或者几个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判断推出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另一个判断的思维形式就是推理。 </a:t>
            </a:r>
          </a:p>
        </p:txBody>
      </p:sp>
    </p:spTree>
    <p:extLst>
      <p:ext uri="{BB962C8B-B14F-4D97-AF65-F5344CB8AC3E}">
        <p14:creationId xmlns:p14="http://schemas.microsoft.com/office/powerpoint/2010/main" xmlns="" val="1924207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/>
      <p:bldP spid="55" grpId="0" animBg="1"/>
      <p:bldP spid="56" grpId="0" animBg="1"/>
      <p:bldP spid="57" grpId="0"/>
      <p:bldP spid="58" grpId="0"/>
      <p:bldP spid="5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数理逻辑</a:t>
            </a:r>
            <a:endParaRPr lang="zh-CN" altLang="en-US" sz="18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66751" y="4443110"/>
            <a:ext cx="7281503" cy="46161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indent="-200025">
              <a:spcBef>
                <a:spcPct val="0"/>
              </a:spcBef>
              <a:buClr>
                <a:srgbClr val="3366CC"/>
              </a:buClr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数理逻辑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命题逻辑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谓词逻辑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66751" y="1090481"/>
            <a:ext cx="75422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975" indent="-180975" eaLnBrk="1" hangingPunct="1">
              <a:lnSpc>
                <a:spcPct val="150000"/>
              </a:lnSpc>
              <a:buClr>
                <a:srgbClr val="3366CC"/>
              </a:buClr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为了研究形式逻辑中的推理规律，数学家为其设计了一套</a:t>
            </a: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表意</a:t>
            </a:r>
            <a:r>
              <a:rPr lang="zh-CN" altLang="en-US" sz="1600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符号体系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人工符号来书写逻辑法则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，使形式逻辑数学化。 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905127" y="2239963"/>
            <a:ext cx="518600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3366CC"/>
              </a:buClr>
            </a:pP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莱布尼兹是数理逻辑的首席创始人，力主“</a:t>
            </a: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思维计算化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”正是</a:t>
            </a:r>
            <a:r>
              <a:rPr lang="zh-CN" altLang="en-US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应用了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一整套数学符号组成的形式系统来研究逻辑问题，才使得</a:t>
            </a:r>
            <a:r>
              <a:rPr lang="zh-CN" altLang="en-US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逻辑学有了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脱胎换骨的进步，</a:t>
            </a:r>
            <a:r>
              <a:rPr lang="zh-CN" altLang="en-US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具备了</a:t>
            </a:r>
            <a:r>
              <a:rPr lang="zh-CN" altLang="en-US" sz="1600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</a:t>
            </a: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简洁、推理严谨、易于分析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等优点。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460" y="2091037"/>
            <a:ext cx="1628099" cy="20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204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4362</TotalTime>
  <Words>1510</Words>
  <Application>Microsoft Office PowerPoint</Application>
  <PresentationFormat>全屏显示(16:9)</PresentationFormat>
  <Paragraphs>112</Paragraphs>
  <Slides>13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xxr</cp:lastModifiedBy>
  <cp:revision>370</cp:revision>
  <dcterms:created xsi:type="dcterms:W3CDTF">2016-09-26T06:45:17Z</dcterms:created>
  <dcterms:modified xsi:type="dcterms:W3CDTF">2017-02-28T02:02:36Z</dcterms:modified>
</cp:coreProperties>
</file>