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8"/>
  </p:notesMasterIdLst>
  <p:handoutMasterIdLst>
    <p:handoutMasterId r:id="rId19"/>
  </p:handoutMasterIdLst>
  <p:sldIdLst>
    <p:sldId id="444" r:id="rId2"/>
    <p:sldId id="281" r:id="rId3"/>
    <p:sldId id="280" r:id="rId4"/>
    <p:sldId id="286" r:id="rId5"/>
    <p:sldId id="287" r:id="rId6"/>
    <p:sldId id="288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6" r:id="rId16"/>
    <p:sldId id="307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75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  <p15:guide id="5" pos="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CFCFC"/>
    <a:srgbClr val="0070C0"/>
    <a:srgbClr val="FEC17E"/>
    <a:srgbClr val="FFF2CC"/>
    <a:srgbClr val="D9D9D9"/>
    <a:srgbClr val="C4C4C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83525" autoAdjust="0"/>
  </p:normalViewPr>
  <p:slideViewPr>
    <p:cSldViewPr snapToGrid="0" showGuides="1">
      <p:cViewPr varScale="1">
        <p:scale>
          <a:sx n="98" d="100"/>
          <a:sy n="98" d="100"/>
        </p:scale>
        <p:origin x="-1146" y="-96"/>
      </p:cViewPr>
      <p:guideLst>
        <p:guide orient="horz" pos="1575"/>
        <p:guide pos="2857"/>
        <p:guide pos="408"/>
        <p:guide pos="5148"/>
        <p:guide pos="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2017/2/28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2017/2/28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65192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70664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5064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643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7488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3842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8044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9420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396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1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 命题逻辑</a:t>
            </a:r>
          </a:p>
        </p:txBody>
      </p:sp>
    </p:spTree>
    <p:extLst>
      <p:ext uri="{BB962C8B-B14F-4D97-AF65-F5344CB8AC3E}">
        <p14:creationId xmlns:p14="http://schemas.microsoft.com/office/powerpoint/2010/main" xmlns="" val="3619931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2.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合取</a:t>
            </a:r>
            <a:r>
              <a:rPr lang="zh-CN" altLang="en-US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联结词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56249" y="1107478"/>
            <a:ext cx="7202901" cy="122614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令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Q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lang="zh-CN" altLang="en-US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两个命题，由联结词∧把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zh-CN" altLang="en-US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Q </a:t>
            </a:r>
            <a:r>
              <a:rPr lang="zh-CN" altLang="en-US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连接成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en-US" altLang="zh-CN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∧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Q</a:t>
            </a:r>
            <a:r>
              <a:rPr lang="zh-CN" altLang="en-US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，读做“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与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Q </a:t>
            </a:r>
            <a:r>
              <a:rPr lang="en-US" altLang="zh-CN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”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/>
            </a:r>
            <a:b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</a:b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或</a:t>
            </a:r>
            <a:r>
              <a:rPr lang="zh-CN" altLang="en-US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“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合取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Q </a:t>
            </a:r>
            <a:r>
              <a:rPr lang="en-US" altLang="zh-CN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”</a:t>
            </a:r>
            <a:r>
              <a:rPr lang="zh-CN" altLang="en-US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。称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en-US" altLang="zh-CN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∧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Q</a:t>
            </a:r>
            <a:r>
              <a:rPr lang="zh-CN" altLang="en-US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en-US" altLang="zh-CN" sz="1400" i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Q</a:t>
            </a:r>
            <a:r>
              <a:rPr lang="en-US" altLang="zh-CN" sz="1400" i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合取式复合命题</a:t>
            </a:r>
            <a:r>
              <a:rPr lang="zh-CN" altLang="en-US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联结词∧是自然语言中的“并且”，“既</a:t>
            </a:r>
            <a:r>
              <a:rPr lang="en-US" altLang="zh-CN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…</a:t>
            </a:r>
            <a:r>
              <a:rPr lang="zh-CN" altLang="en-US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又</a:t>
            </a:r>
            <a:r>
              <a:rPr lang="en-US" altLang="zh-CN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…”</a:t>
            </a:r>
            <a:r>
              <a:rPr lang="zh-CN" altLang="en-US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等的逻辑抽象。</a:t>
            </a:r>
          </a:p>
        </p:txBody>
      </p:sp>
      <p:graphicFrame>
        <p:nvGraphicFramePr>
          <p:cNvPr id="11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0480108"/>
              </p:ext>
            </p:extLst>
          </p:nvPr>
        </p:nvGraphicFramePr>
        <p:xfrm>
          <a:off x="1072020" y="2535239"/>
          <a:ext cx="3241306" cy="2084229"/>
        </p:xfrm>
        <a:graphic>
          <a:graphicData uri="http://schemas.openxmlformats.org/drawingml/2006/table">
            <a:tbl>
              <a:tblPr/>
              <a:tblGrid>
                <a:gridCol w="730294"/>
                <a:gridCol w="730295"/>
                <a:gridCol w="913224"/>
                <a:gridCol w="867493"/>
              </a:tblGrid>
              <a:tr h="4601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82319" marR="82319" marT="41149" marB="41149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82319" marR="82319" marT="41149" marB="411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∧</a:t>
                      </a: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82319" marR="82319" marT="41149" marB="411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∧</a:t>
                      </a: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82319" marR="82319" marT="41149" marB="411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49" marB="41149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49" marB="411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49" marB="411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49" marB="411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49" marB="41149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49" marB="411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49" marB="411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49" marB="411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49" marB="41149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49" marB="411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49" marB="411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49" marB="411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49" marB="41149" anchor="ctr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49" marB="411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49" marB="411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49" marB="4114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69"/>
          <p:cNvSpPr>
            <a:spLocks noChangeArrowheads="1"/>
          </p:cNvSpPr>
          <p:nvPr/>
        </p:nvSpPr>
        <p:spPr bwMode="auto">
          <a:xfrm>
            <a:off x="4599800" y="2535239"/>
            <a:ext cx="3572650" cy="220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19075" indent="-219075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dirty="0"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：今天下雨。</a:t>
            </a:r>
          </a:p>
          <a:p>
            <a:pPr marL="219075" indent="-219075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dirty="0">
                <a:ea typeface="微软雅黑" panose="020B0503020204020204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：明天下雨。</a:t>
            </a:r>
          </a:p>
          <a:p>
            <a:pPr marL="219075" indent="-219075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dirty="0"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en-US" altLang="zh-CN" sz="1400" b="0" i="0" dirty="0">
                <a:ea typeface="微软雅黑" panose="020B0503020204020204" pitchFamily="34" charset="-122"/>
                <a:cs typeface="Times New Roman" pitchFamily="18" charset="0"/>
              </a:rPr>
              <a:t>∧</a:t>
            </a:r>
            <a:r>
              <a:rPr lang="en-US" altLang="zh-CN" sz="1400" dirty="0">
                <a:ea typeface="微软雅黑" panose="020B0503020204020204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：今天下雨而且明天下雨。</a:t>
            </a:r>
          </a:p>
          <a:p>
            <a:pPr marL="219075" indent="-219075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dirty="0"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en-US" altLang="zh-CN" sz="1400" b="0" i="0" dirty="0">
                <a:ea typeface="微软雅黑" panose="020B0503020204020204" pitchFamily="34" charset="-122"/>
                <a:cs typeface="Times New Roman" pitchFamily="18" charset="0"/>
              </a:rPr>
              <a:t>∧</a:t>
            </a:r>
            <a:r>
              <a:rPr lang="en-US" altLang="zh-CN" sz="1400" dirty="0">
                <a:ea typeface="微软雅黑" panose="020B0503020204020204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：今天与明天都下雨。 </a:t>
            </a:r>
          </a:p>
          <a:p>
            <a:pPr marL="219075" indent="-219075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dirty="0"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en-US" altLang="zh-CN" sz="1400" b="0" i="0" dirty="0">
                <a:ea typeface="微软雅黑" panose="020B0503020204020204" pitchFamily="34" charset="-122"/>
                <a:cs typeface="Times New Roman" pitchFamily="18" charset="0"/>
              </a:rPr>
              <a:t>∧</a:t>
            </a:r>
            <a:r>
              <a:rPr lang="en-US" altLang="zh-CN" sz="1400" dirty="0">
                <a:ea typeface="微软雅黑" panose="020B0503020204020204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：这两天都下雨。  </a:t>
            </a:r>
          </a:p>
        </p:txBody>
      </p:sp>
    </p:spTree>
    <p:extLst>
      <p:ext uri="{BB962C8B-B14F-4D97-AF65-F5344CB8AC3E}">
        <p14:creationId xmlns:p14="http://schemas.microsoft.com/office/powerpoint/2010/main" xmlns="" val="34198104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3.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析取</a:t>
            </a:r>
            <a:r>
              <a:rPr lang="zh-CN" altLang="en-US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联结词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22085" y="984732"/>
            <a:ext cx="7271230" cy="183645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是两个命题，由联结词∨把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连接成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，读做“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称 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∨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析取式复合命题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ts val="22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析取联结词是“或”、“或者”的逻辑抽象。</a:t>
            </a: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析取联结词是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表示可兼或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，即二者可同时发生，不排斥二者发生的情况。</a:t>
            </a:r>
          </a:p>
          <a:p>
            <a:pPr>
              <a:lnSpc>
                <a:spcPts val="2200"/>
              </a:lnSpc>
              <a:spcBef>
                <a:spcPts val="600"/>
              </a:spcBef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析取联结词不表示不可兼或排斥或，即非此即彼。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4243785"/>
              </p:ext>
            </p:extLst>
          </p:nvPr>
        </p:nvGraphicFramePr>
        <p:xfrm>
          <a:off x="1132467" y="2919253"/>
          <a:ext cx="3111254" cy="2057970"/>
        </p:xfrm>
        <a:graphic>
          <a:graphicData uri="http://schemas.openxmlformats.org/drawingml/2006/table">
            <a:tbl>
              <a:tblPr/>
              <a:tblGrid>
                <a:gridCol w="700282"/>
                <a:gridCol w="701712"/>
                <a:gridCol w="876067"/>
                <a:gridCol w="833193"/>
              </a:tblGrid>
              <a:tr h="411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82319" marR="82319" marT="41159" marB="411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82319" marR="82319" marT="41159" marB="411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∨</a:t>
                      </a: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82319" marR="82319" marT="41159" marB="411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∨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82319" marR="82319" marT="41159" marB="411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9" marB="411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9" marB="411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9" marB="411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9" marB="411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9" marB="411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9" marB="411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9" marB="411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9" marB="41159" horzOverflow="overflow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9" marB="411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9" marB="411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9" marB="411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82319" marR="82319" marT="41159" marB="411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9" marB="411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9" marB="411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9" marB="411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82319" marR="82319" marT="41159" marB="411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80"/>
          <p:cNvSpPr>
            <a:spLocks noChangeArrowheads="1"/>
          </p:cNvSpPr>
          <p:nvPr/>
        </p:nvSpPr>
        <p:spPr bwMode="auto">
          <a:xfrm>
            <a:off x="4479686" y="2961193"/>
            <a:ext cx="3636963" cy="218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ea typeface="微软雅黑" panose="020B0503020204020204" pitchFamily="34" charset="-122"/>
              </a:rPr>
              <a:t>今天晚上我在家看电视或去剧场看戏。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zh-CN" altLang="en-US" sz="1400" b="0" i="0" dirty="0">
                <a:ea typeface="微软雅黑" panose="020B0503020204020204" pitchFamily="34" charset="-122"/>
              </a:rPr>
              <a:t>     （</a:t>
            </a:r>
            <a:r>
              <a:rPr lang="zh-CN" altLang="en-US" sz="1400" i="0" dirty="0">
                <a:solidFill>
                  <a:srgbClr val="FF0000"/>
                </a:solidFill>
                <a:ea typeface="微软雅黑" panose="020B0503020204020204" pitchFamily="34" charset="-122"/>
              </a:rPr>
              <a:t>排斥或</a:t>
            </a:r>
            <a:r>
              <a:rPr lang="zh-CN" altLang="en-US" sz="1400" b="0" i="0" dirty="0">
                <a:ea typeface="微软雅黑" panose="020B0503020204020204" pitchFamily="34" charset="-122"/>
              </a:rPr>
              <a:t>）</a:t>
            </a:r>
            <a:r>
              <a:rPr lang="en-US" altLang="zh-CN" sz="1400" b="0" i="0" dirty="0">
                <a:ea typeface="微软雅黑" panose="020B0503020204020204" pitchFamily="34" charset="-122"/>
              </a:rPr>
              <a:t>----</a:t>
            </a:r>
            <a:r>
              <a:rPr lang="zh-CN" altLang="en-US" sz="1400" b="0" i="0" dirty="0">
                <a:ea typeface="微软雅黑" panose="020B0503020204020204" pitchFamily="34" charset="-122"/>
              </a:rPr>
              <a:t>不是命题联结词</a:t>
            </a:r>
          </a:p>
          <a:p>
            <a:pPr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ea typeface="微软雅黑" panose="020B0503020204020204" pitchFamily="34" charset="-122"/>
              </a:rPr>
              <a:t>他可能是</a:t>
            </a:r>
            <a:r>
              <a:rPr lang="en-US" altLang="zh-CN" sz="1400" b="0" i="0" dirty="0">
                <a:ea typeface="微软雅黑" panose="020B0503020204020204" pitchFamily="34" charset="-122"/>
              </a:rPr>
              <a:t>100</a:t>
            </a:r>
            <a:r>
              <a:rPr lang="zh-CN" altLang="en-US" sz="1400" b="0" i="0" dirty="0">
                <a:ea typeface="微软雅黑" panose="020B0503020204020204" pitchFamily="34" charset="-122"/>
              </a:rPr>
              <a:t>米或</a:t>
            </a:r>
            <a:r>
              <a:rPr lang="en-US" altLang="zh-CN" sz="1400" b="0" i="0" dirty="0">
                <a:ea typeface="微软雅黑" panose="020B0503020204020204" pitchFamily="34" charset="-122"/>
              </a:rPr>
              <a:t>400</a:t>
            </a:r>
            <a:r>
              <a:rPr lang="zh-CN" altLang="en-US" sz="1400" b="0" i="0" dirty="0">
                <a:ea typeface="微软雅黑" panose="020B0503020204020204" pitchFamily="34" charset="-122"/>
              </a:rPr>
              <a:t>米赛跑的冠军。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zh-CN" altLang="en-US" sz="1400" b="0" i="0" dirty="0">
                <a:ea typeface="微软雅黑" panose="020B0503020204020204" pitchFamily="34" charset="-122"/>
              </a:rPr>
              <a:t>     （</a:t>
            </a:r>
            <a:r>
              <a:rPr lang="zh-CN" altLang="en-US" sz="1400" i="0" dirty="0">
                <a:solidFill>
                  <a:srgbClr val="FF0000"/>
                </a:solidFill>
                <a:ea typeface="微软雅黑" panose="020B0503020204020204" pitchFamily="34" charset="-122"/>
              </a:rPr>
              <a:t>可兼或</a:t>
            </a:r>
            <a:r>
              <a:rPr lang="zh-CN" altLang="en-US" sz="1400" b="0" i="0" dirty="0">
                <a:ea typeface="微软雅黑" panose="020B0503020204020204" pitchFamily="34" charset="-122"/>
              </a:rPr>
              <a:t>）</a:t>
            </a:r>
            <a:r>
              <a:rPr lang="en-US" altLang="zh-CN" sz="1400" b="0" i="0" dirty="0">
                <a:ea typeface="微软雅黑" panose="020B0503020204020204" pitchFamily="34" charset="-122"/>
              </a:rPr>
              <a:t>----</a:t>
            </a:r>
            <a:r>
              <a:rPr lang="zh-CN" altLang="en-US" sz="1400" b="0" i="0" dirty="0">
                <a:ea typeface="微软雅黑" panose="020B0503020204020204" pitchFamily="34" charset="-122"/>
              </a:rPr>
              <a:t>是命题联结词</a:t>
            </a:r>
          </a:p>
          <a:p>
            <a:pPr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ea typeface="微软雅黑" panose="020B0503020204020204" pitchFamily="34" charset="-122"/>
              </a:rPr>
              <a:t>他昨天做了二十或三十道题。 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zh-CN" altLang="en-US" sz="1400" b="0" i="0" dirty="0">
                <a:ea typeface="微软雅黑" panose="020B0503020204020204" pitchFamily="34" charset="-122"/>
              </a:rPr>
              <a:t>      （</a:t>
            </a:r>
            <a:r>
              <a:rPr lang="zh-CN" altLang="en-US" sz="1400" i="0" dirty="0">
                <a:solidFill>
                  <a:srgbClr val="FF0000"/>
                </a:solidFill>
                <a:ea typeface="微软雅黑" panose="020B0503020204020204" pitchFamily="34" charset="-122"/>
              </a:rPr>
              <a:t>表示近似数</a:t>
            </a:r>
            <a:r>
              <a:rPr lang="zh-CN" altLang="en-US" sz="1400" b="0" i="0" dirty="0">
                <a:ea typeface="微软雅黑" panose="020B0503020204020204" pitchFamily="34" charset="-122"/>
              </a:rPr>
              <a:t>）</a:t>
            </a:r>
            <a:r>
              <a:rPr lang="en-US" altLang="zh-CN" sz="1400" b="0" i="0" dirty="0">
                <a:ea typeface="微软雅黑" panose="020B0503020204020204" pitchFamily="34" charset="-122"/>
              </a:rPr>
              <a:t>----</a:t>
            </a:r>
            <a:r>
              <a:rPr lang="zh-CN" altLang="en-US" sz="1400" b="0" i="0" dirty="0">
                <a:ea typeface="微软雅黑" panose="020B0503020204020204" pitchFamily="34" charset="-122"/>
              </a:rPr>
              <a:t>不是</a:t>
            </a:r>
            <a:r>
              <a:rPr lang="zh-CN" altLang="en-US" sz="1400" b="0" i="0" dirty="0" smtClean="0">
                <a:ea typeface="微软雅黑" panose="020B0503020204020204" pitchFamily="34" charset="-122"/>
              </a:rPr>
              <a:t>联结词</a:t>
            </a:r>
            <a:endParaRPr lang="zh-CN" altLang="en-US" sz="1400" b="0" i="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6347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条件</a:t>
            </a:r>
            <a:r>
              <a:rPr lang="zh-CN" altLang="en-US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联结词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09811" y="1210512"/>
            <a:ext cx="7043564" cy="3544285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SzPct val="85000"/>
            </a:pP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设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Q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是两个命题，由联结词→把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Q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连接成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 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→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Q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，读做 “如果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，则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Q 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”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或者 “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条件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Q</a:t>
            </a:r>
            <a:r>
              <a:rPr lang="en-US" altLang="zh-CN" sz="1400" i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”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。称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 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→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Q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en-US" altLang="zh-CN" sz="1400" i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Q</a:t>
            </a:r>
            <a:r>
              <a:rPr lang="en-US" altLang="zh-CN" sz="1400" i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条件式复合命题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 把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Q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分别称为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en-US" altLang="zh-CN" sz="1400" i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→</a:t>
            </a:r>
            <a:r>
              <a:rPr lang="en-US" altLang="zh-CN" sz="1400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Q</a:t>
            </a:r>
            <a:r>
              <a:rPr lang="en-US" altLang="zh-CN" sz="1400" i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前件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后件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 或者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前提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结论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25000"/>
              </a:lnSpc>
              <a:buSzPct val="85000"/>
            </a:pP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联结词→是自然语言中“如果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，则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…”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，“若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，才能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…”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等的逻辑抽象，是充分条件。</a:t>
            </a:r>
          </a:p>
          <a:p>
            <a:pPr>
              <a:lnSpc>
                <a:spcPct val="125000"/>
              </a:lnSpc>
              <a:buSzPct val="85000"/>
            </a:pP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在自然语言中，前件为假，不管结论真假，整个语句的意义往往无法判断。在命题逻辑中，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当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F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→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Q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T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，称为“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善意推定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”。</a:t>
            </a:r>
          </a:p>
          <a:p>
            <a:pPr>
              <a:lnSpc>
                <a:spcPct val="125000"/>
              </a:lnSpc>
              <a:buSzPct val="85000"/>
            </a:pPr>
            <a:endParaRPr lang="zh-CN" altLang="en-US" sz="1400" dirty="0" smtClean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SzPct val="85000"/>
            </a:pP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在命题逻辑中允许前件和后件间无必然的因果关系。</a:t>
            </a:r>
            <a:endParaRPr lang="zh-CN" altLang="en-US" sz="14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8318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4.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条件</a:t>
            </a:r>
            <a:r>
              <a:rPr lang="zh-CN" altLang="en-US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联结词 </a:t>
            </a:r>
          </a:p>
        </p:txBody>
      </p:sp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91233674"/>
              </p:ext>
            </p:extLst>
          </p:nvPr>
        </p:nvGraphicFramePr>
        <p:xfrm>
          <a:off x="811915" y="1542050"/>
          <a:ext cx="3241306" cy="2288064"/>
        </p:xfrm>
        <a:graphic>
          <a:graphicData uri="http://schemas.openxmlformats.org/drawingml/2006/table">
            <a:tbl>
              <a:tblPr/>
              <a:tblGrid>
                <a:gridCol w="647403"/>
                <a:gridCol w="713145"/>
                <a:gridCol w="907508"/>
                <a:gridCol w="973250"/>
              </a:tblGrid>
              <a:tr h="514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P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Q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P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→</a:t>
                      </a: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Q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Q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→</a:t>
                      </a: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P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4297573" y="1196994"/>
            <a:ext cx="4344607" cy="278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28600" indent="-2286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dirty="0"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：天下雨；</a:t>
            </a:r>
            <a:r>
              <a:rPr lang="en-US" altLang="zh-CN" sz="1400" dirty="0">
                <a:ea typeface="微软雅黑" panose="020B0503020204020204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：马路湿；</a:t>
            </a:r>
          </a:p>
          <a:p>
            <a:pPr marL="0" indent="0" eaLnBrk="1" hangingPunct="1"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zh-CN" altLang="en-US" sz="1400" b="0" dirty="0"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US" altLang="zh-CN" sz="1400" dirty="0"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en-US" altLang="zh-CN" sz="1400" b="0" dirty="0" smtClean="0"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1400" b="0" i="0" dirty="0">
                <a:ea typeface="微软雅黑" panose="020B0503020204020204" pitchFamily="34" charset="-122"/>
                <a:cs typeface="Times New Roman" pitchFamily="18" charset="0"/>
              </a:rPr>
              <a:t>→</a:t>
            </a:r>
            <a:r>
              <a:rPr lang="en-US" altLang="zh-CN" sz="1400" dirty="0">
                <a:ea typeface="微软雅黑" panose="020B0503020204020204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：如果天下雨，则马路湿。</a:t>
            </a:r>
          </a:p>
          <a:p>
            <a:pPr marL="228600" indent="-2286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zh-CN" altLang="en-US" sz="1400" b="0" i="0" dirty="0">
              <a:ea typeface="微软雅黑" panose="020B0503020204020204" pitchFamily="34" charset="-122"/>
              <a:cs typeface="Times New Roman" pitchFamily="18" charset="0"/>
            </a:endParaRPr>
          </a:p>
          <a:p>
            <a:pPr marL="0" indent="0" eaLnBrk="1" hangingPunct="1"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altLang="zh-CN" sz="1400" b="0" i="0" dirty="0"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1400" b="0" i="0" dirty="0" smtClean="0"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zh-CN" altLang="en-US" sz="1400" b="0" i="0" dirty="0" smtClean="0">
                <a:ea typeface="微软雅黑" panose="020B0503020204020204" pitchFamily="34" charset="-122"/>
                <a:cs typeface="Times New Roman" pitchFamily="18" charset="0"/>
              </a:rPr>
              <a:t>下面讨论</a:t>
            </a:r>
            <a:r>
              <a:rPr lang="en-US" altLang="zh-CN" sz="1400" dirty="0"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en-US" altLang="zh-CN" sz="1400" b="0" i="0" dirty="0" smtClean="0">
                <a:ea typeface="微软雅黑" panose="020B0503020204020204" pitchFamily="34" charset="-122"/>
                <a:cs typeface="Times New Roman" pitchFamily="18" charset="0"/>
              </a:rPr>
              <a:t>→</a:t>
            </a:r>
            <a:r>
              <a:rPr lang="en-US" altLang="zh-CN" sz="1400" dirty="0">
                <a:ea typeface="微软雅黑" panose="020B0503020204020204" pitchFamily="34" charset="-122"/>
                <a:cs typeface="Times New Roman" pitchFamily="18" charset="0"/>
              </a:rPr>
              <a:t>Q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的真值：</a:t>
            </a:r>
          </a:p>
          <a:p>
            <a:pPr marL="228600" indent="-2286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如果天下雨，则马路湿；</a:t>
            </a:r>
          </a:p>
          <a:p>
            <a:pPr marL="228600" indent="-2286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如果天下雨，则马路不湿；</a:t>
            </a:r>
          </a:p>
          <a:p>
            <a:pPr marL="228600" indent="-2286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i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itchFamily="18" charset="0"/>
              </a:rPr>
              <a:t>如果天不下雨，则马路湿；</a:t>
            </a:r>
            <a:r>
              <a:rPr lang="en-US" altLang="zh-CN" sz="1400" i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1400" i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itchFamily="18" charset="0"/>
              </a:rPr>
              <a:t>善意推断</a:t>
            </a:r>
            <a:r>
              <a:rPr lang="en-US" altLang="zh-CN" sz="1400" i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itchFamily="18" charset="0"/>
              </a:rPr>
              <a:t>)</a:t>
            </a:r>
          </a:p>
          <a:p>
            <a:pPr marL="228600" indent="-228600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如果天不下雨，则马路不湿；</a:t>
            </a: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4297573" y="3830114"/>
            <a:ext cx="3911390" cy="70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dirty="0"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en-US" altLang="zh-CN" sz="1400" b="0" i="0" dirty="0">
                <a:ea typeface="微软雅黑" panose="020B0503020204020204" pitchFamily="34" charset="-122"/>
                <a:cs typeface="Times New Roman" pitchFamily="18" charset="0"/>
              </a:rPr>
              <a:t>2+2=4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；</a:t>
            </a:r>
            <a:r>
              <a:rPr lang="en-US" altLang="zh-CN" sz="1400" dirty="0">
                <a:ea typeface="微软雅黑" panose="020B0503020204020204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：雪是黑的；</a:t>
            </a:r>
          </a:p>
          <a:p>
            <a:pPr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dirty="0"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1400" b="0" i="0" dirty="0">
                <a:ea typeface="微软雅黑" panose="020B0503020204020204" pitchFamily="34" charset="-122"/>
                <a:cs typeface="Times New Roman" pitchFamily="18" charset="0"/>
              </a:rPr>
              <a:t>→</a:t>
            </a:r>
            <a:r>
              <a:rPr lang="en-US" altLang="zh-CN" sz="1400" dirty="0">
                <a:ea typeface="微软雅黑" panose="020B0503020204020204" pitchFamily="34" charset="-122"/>
                <a:cs typeface="Times New Roman" pitchFamily="18" charset="0"/>
              </a:rPr>
              <a:t>Q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：如果</a:t>
            </a:r>
            <a:r>
              <a:rPr lang="en-US" altLang="zh-CN" sz="1400" b="0" i="0" dirty="0">
                <a:ea typeface="微软雅黑" panose="020B0503020204020204" pitchFamily="34" charset="-122"/>
                <a:cs typeface="Times New Roman" pitchFamily="18" charset="0"/>
              </a:rPr>
              <a:t>2+2=4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，则雪是黑的。</a:t>
            </a:r>
          </a:p>
        </p:txBody>
      </p:sp>
    </p:spTree>
    <p:extLst>
      <p:ext uri="{BB962C8B-B14F-4D97-AF65-F5344CB8AC3E}">
        <p14:creationId xmlns:p14="http://schemas.microsoft.com/office/powerpoint/2010/main" xmlns="" val="119250898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5.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双</a:t>
            </a:r>
            <a:r>
              <a:rPr lang="zh-CN" altLang="en-US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条件联结词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18844" y="1078504"/>
            <a:ext cx="7390119" cy="1523471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令</a:t>
            </a:r>
            <a:r>
              <a:rPr lang="en-US" altLang="zh-CN" sz="1400" b="1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sz="1400" b="1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Q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是两个命题，由联结词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anose="05050102010706020507" pitchFamily="18" charset="2"/>
              </a:rPr>
              <a:t>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把</a:t>
            </a:r>
            <a:r>
              <a:rPr lang="en-US" altLang="zh-CN" sz="1400" b="1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Q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连接成</a:t>
            </a:r>
            <a:r>
              <a:rPr lang="en-US" altLang="zh-CN" sz="1400" b="1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 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anose="05050102010706020507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Q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，读做“</a:t>
            </a:r>
            <a:r>
              <a:rPr lang="en-US" altLang="zh-CN" sz="1400" b="1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当且仅当</a:t>
            </a:r>
            <a:r>
              <a:rPr lang="en-US" altLang="zh-CN" sz="1400" b="1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Q 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”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。称</a:t>
            </a:r>
            <a:r>
              <a:rPr lang="en-US" altLang="zh-CN" sz="1400" b="1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 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anose="05050102010706020507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Q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为 </a:t>
            </a:r>
            <a:r>
              <a:rPr lang="en-US" altLang="zh-CN" sz="1400" b="1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sz="1400" b="1" i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Q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双条件式复合命题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。 </a:t>
            </a:r>
          </a:p>
          <a:p>
            <a:pPr>
              <a:lnSpc>
                <a:spcPct val="10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双条件联结词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anose="05050102010706020507" pitchFamily="18" charset="2"/>
              </a:rPr>
              <a:t>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又常称为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同或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，并用符号</a:t>
            </a:r>
            <a:r>
              <a:rPr lang="zh-CN" altLang="en-US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⊙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表示。</a:t>
            </a:r>
          </a:p>
          <a:p>
            <a:pPr>
              <a:lnSpc>
                <a:spcPct val="10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双条件联结词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Symbol" panose="05050102010706020507" pitchFamily="18" charset="2"/>
              </a:rPr>
              <a:t>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是自然语言中的“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充分必要条件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”、“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当且仅当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”等的逻辑抽象。</a:t>
            </a:r>
            <a:endParaRPr lang="zh-CN" altLang="en-US" sz="14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12" name="Group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97899886"/>
              </p:ext>
            </p:extLst>
          </p:nvPr>
        </p:nvGraphicFramePr>
        <p:xfrm>
          <a:off x="1021601" y="2752051"/>
          <a:ext cx="3109823" cy="2126572"/>
        </p:xfrm>
        <a:graphic>
          <a:graphicData uri="http://schemas.openxmlformats.org/drawingml/2006/table">
            <a:tbl>
              <a:tblPr/>
              <a:tblGrid>
                <a:gridCol w="533072"/>
                <a:gridCol w="530213"/>
                <a:gridCol w="1063285"/>
                <a:gridCol w="983253"/>
              </a:tblGrid>
              <a:tr h="4244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P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Q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P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  <a:sym typeface="Symbol" pitchFamily="18" charset="2"/>
                        </a:rPr>
                        <a:t></a:t>
                      </a: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Q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Q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  <a:sym typeface="Symbol" pitchFamily="18" charset="2"/>
                        </a:rPr>
                        <a:t>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P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4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4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82319" marR="82319" marT="41159" marB="411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82319" marR="82319" marT="41159" marB="411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44"/>
          <p:cNvSpPr>
            <a:spLocks noChangeArrowheads="1"/>
          </p:cNvSpPr>
          <p:nvPr/>
        </p:nvSpPr>
        <p:spPr bwMode="auto">
          <a:xfrm>
            <a:off x="4457700" y="2950054"/>
            <a:ext cx="3667125" cy="167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00025" indent="-200025" eaLnBrk="1" hangingPunct="1">
              <a:lnSpc>
                <a:spcPts val="23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三角形是等边三角形</a:t>
            </a:r>
            <a:r>
              <a:rPr lang="zh-CN" altLang="en-US" sz="1400" i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itchFamily="18" charset="0"/>
              </a:rPr>
              <a:t>当且仅当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三角形的三个内角相等。</a:t>
            </a:r>
          </a:p>
          <a:p>
            <a:pPr marL="200025" indent="-200025" eaLnBrk="1" hangingPunct="1">
              <a:lnSpc>
                <a:spcPts val="23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zh-CN" altLang="en-US" sz="1400" b="0" i="0" dirty="0">
              <a:ea typeface="微软雅黑" panose="020B0503020204020204" pitchFamily="34" charset="-122"/>
              <a:cs typeface="Times New Roman" pitchFamily="18" charset="0"/>
            </a:endParaRPr>
          </a:p>
          <a:p>
            <a:pPr marL="200025" indent="-200025" eaLnBrk="1" hangingPunct="1">
              <a:lnSpc>
                <a:spcPts val="23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ea typeface="微软雅黑" panose="020B0503020204020204" pitchFamily="34" charset="-122"/>
                <a:cs typeface="Times New Roman" pitchFamily="18" charset="0"/>
              </a:rPr>
              <a:t>2+2=4</a:t>
            </a:r>
            <a:r>
              <a:rPr lang="zh-CN" altLang="en-US" sz="1400" i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itchFamily="18" charset="0"/>
              </a:rPr>
              <a:t>当且仅当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太阳是恒星。</a:t>
            </a:r>
          </a:p>
        </p:txBody>
      </p:sp>
    </p:spTree>
    <p:extLst>
      <p:ext uri="{BB962C8B-B14F-4D97-AF65-F5344CB8AC3E}">
        <p14:creationId xmlns:p14="http://schemas.microsoft.com/office/powerpoint/2010/main" xmlns="" val="19529647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1.1   </a:t>
            </a:r>
            <a:r>
              <a:rPr lang="zh-CN" altLang="en-US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命题与联结词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6751" y="1236699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四、命题分类  </a:t>
            </a:r>
          </a:p>
        </p:txBody>
      </p:sp>
      <p:sp>
        <p:nvSpPr>
          <p:cNvPr id="2" name="矩形 1"/>
          <p:cNvSpPr/>
          <p:nvPr/>
        </p:nvSpPr>
        <p:spPr>
          <a:xfrm>
            <a:off x="828677" y="1737142"/>
            <a:ext cx="64388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命题分两类：原子命题和复合命题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复合命题：由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原子命题和联结词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复合而成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判断一个命题是否为复合命题，其关键是联结词是否出现，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出现联结词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则是复合命题，不出现联结词则是原子命题。</a:t>
            </a:r>
          </a:p>
        </p:txBody>
      </p:sp>
    </p:spTree>
    <p:extLst>
      <p:ext uri="{BB962C8B-B14F-4D97-AF65-F5344CB8AC3E}">
        <p14:creationId xmlns:p14="http://schemas.microsoft.com/office/powerpoint/2010/main" xmlns="" val="37215844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1.1   </a:t>
            </a:r>
            <a:r>
              <a:rPr lang="zh-CN" altLang="en-US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命题与联结词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38251" y="1129283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8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8251" y="1627344"/>
            <a:ext cx="63341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复合命题的真值只取决于构成它们的各原子命题的真值，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内容、含义无关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∧ 、∨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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对称性；而 ┐ 、→ 没有对称性；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联结词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都有从已知命题得到新的命题的作用，它们具有操作或运算的意义。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联结词可以被看做是一、二元运算或一、二元函数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33426" y="1199690"/>
            <a:ext cx="504825" cy="402666"/>
            <a:chOff x="7756526" y="649288"/>
            <a:chExt cx="1847850" cy="1411287"/>
          </a:xfrm>
        </p:grpSpPr>
        <p:sp>
          <p:nvSpPr>
            <p:cNvPr id="11" name="Freeform 24"/>
            <p:cNvSpPr>
              <a:spLocks noEditPoints="1"/>
            </p:cNvSpPr>
            <p:nvPr/>
          </p:nvSpPr>
          <p:spPr bwMode="auto">
            <a:xfrm>
              <a:off x="7756526" y="819150"/>
              <a:ext cx="1160463" cy="1241425"/>
            </a:xfrm>
            <a:custGeom>
              <a:avLst/>
              <a:gdLst>
                <a:gd name="T0" fmla="*/ 198 w 397"/>
                <a:gd name="T1" fmla="*/ 0 h 425"/>
                <a:gd name="T2" fmla="*/ 0 w 397"/>
                <a:gd name="T3" fmla="*/ 173 h 425"/>
                <a:gd name="T4" fmla="*/ 198 w 397"/>
                <a:gd name="T5" fmla="*/ 346 h 425"/>
                <a:gd name="T6" fmla="*/ 217 w 397"/>
                <a:gd name="T7" fmla="*/ 345 h 425"/>
                <a:gd name="T8" fmla="*/ 165 w 397"/>
                <a:gd name="T9" fmla="*/ 425 h 425"/>
                <a:gd name="T10" fmla="*/ 365 w 397"/>
                <a:gd name="T11" fmla="*/ 268 h 425"/>
                <a:gd name="T12" fmla="*/ 397 w 397"/>
                <a:gd name="T13" fmla="*/ 173 h 425"/>
                <a:gd name="T14" fmla="*/ 198 w 397"/>
                <a:gd name="T15" fmla="*/ 0 h 425"/>
                <a:gd name="T16" fmla="*/ 91 w 397"/>
                <a:gd name="T17" fmla="*/ 198 h 425"/>
                <a:gd name="T18" fmla="*/ 66 w 397"/>
                <a:gd name="T19" fmla="*/ 173 h 425"/>
                <a:gd name="T20" fmla="*/ 91 w 397"/>
                <a:gd name="T21" fmla="*/ 148 h 425"/>
                <a:gd name="T22" fmla="*/ 116 w 397"/>
                <a:gd name="T23" fmla="*/ 173 h 425"/>
                <a:gd name="T24" fmla="*/ 91 w 397"/>
                <a:gd name="T25" fmla="*/ 198 h 425"/>
                <a:gd name="T26" fmla="*/ 198 w 397"/>
                <a:gd name="T27" fmla="*/ 198 h 425"/>
                <a:gd name="T28" fmla="*/ 173 w 397"/>
                <a:gd name="T29" fmla="*/ 173 h 425"/>
                <a:gd name="T30" fmla="*/ 198 w 397"/>
                <a:gd name="T31" fmla="*/ 148 h 425"/>
                <a:gd name="T32" fmla="*/ 224 w 397"/>
                <a:gd name="T33" fmla="*/ 173 h 425"/>
                <a:gd name="T34" fmla="*/ 198 w 397"/>
                <a:gd name="T35" fmla="*/ 198 h 425"/>
                <a:gd name="T36" fmla="*/ 306 w 397"/>
                <a:gd name="T37" fmla="*/ 198 h 425"/>
                <a:gd name="T38" fmla="*/ 280 w 397"/>
                <a:gd name="T39" fmla="*/ 173 h 425"/>
                <a:gd name="T40" fmla="*/ 306 w 397"/>
                <a:gd name="T41" fmla="*/ 148 h 425"/>
                <a:gd name="T42" fmla="*/ 331 w 397"/>
                <a:gd name="T43" fmla="*/ 173 h 425"/>
                <a:gd name="T44" fmla="*/ 306 w 397"/>
                <a:gd name="T45" fmla="*/ 1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7" h="425">
                  <a:moveTo>
                    <a:pt x="198" y="0"/>
                  </a:moveTo>
                  <a:cubicBezTo>
                    <a:pt x="89" y="0"/>
                    <a:pt x="0" y="77"/>
                    <a:pt x="0" y="173"/>
                  </a:cubicBezTo>
                  <a:cubicBezTo>
                    <a:pt x="0" y="268"/>
                    <a:pt x="89" y="346"/>
                    <a:pt x="198" y="346"/>
                  </a:cubicBezTo>
                  <a:cubicBezTo>
                    <a:pt x="205" y="346"/>
                    <a:pt x="211" y="346"/>
                    <a:pt x="217" y="345"/>
                  </a:cubicBezTo>
                  <a:cubicBezTo>
                    <a:pt x="217" y="390"/>
                    <a:pt x="165" y="425"/>
                    <a:pt x="165" y="425"/>
                  </a:cubicBezTo>
                  <a:cubicBezTo>
                    <a:pt x="295" y="382"/>
                    <a:pt x="347" y="304"/>
                    <a:pt x="365" y="268"/>
                  </a:cubicBezTo>
                  <a:cubicBezTo>
                    <a:pt x="385" y="240"/>
                    <a:pt x="397" y="208"/>
                    <a:pt x="397" y="173"/>
                  </a:cubicBezTo>
                  <a:cubicBezTo>
                    <a:pt x="397" y="77"/>
                    <a:pt x="308" y="0"/>
                    <a:pt x="198" y="0"/>
                  </a:cubicBezTo>
                  <a:close/>
                  <a:moveTo>
                    <a:pt x="91" y="198"/>
                  </a:moveTo>
                  <a:cubicBezTo>
                    <a:pt x="77" y="198"/>
                    <a:pt x="66" y="187"/>
                    <a:pt x="66" y="173"/>
                  </a:cubicBezTo>
                  <a:cubicBezTo>
                    <a:pt x="66" y="159"/>
                    <a:pt x="77" y="148"/>
                    <a:pt x="91" y="148"/>
                  </a:cubicBezTo>
                  <a:cubicBezTo>
                    <a:pt x="105" y="148"/>
                    <a:pt x="116" y="159"/>
                    <a:pt x="116" y="173"/>
                  </a:cubicBezTo>
                  <a:cubicBezTo>
                    <a:pt x="116" y="187"/>
                    <a:pt x="105" y="198"/>
                    <a:pt x="91" y="198"/>
                  </a:cubicBezTo>
                  <a:close/>
                  <a:moveTo>
                    <a:pt x="198" y="198"/>
                  </a:moveTo>
                  <a:cubicBezTo>
                    <a:pt x="184" y="198"/>
                    <a:pt x="173" y="187"/>
                    <a:pt x="173" y="173"/>
                  </a:cubicBezTo>
                  <a:cubicBezTo>
                    <a:pt x="173" y="159"/>
                    <a:pt x="184" y="148"/>
                    <a:pt x="198" y="148"/>
                  </a:cubicBezTo>
                  <a:cubicBezTo>
                    <a:pt x="212" y="148"/>
                    <a:pt x="224" y="159"/>
                    <a:pt x="224" y="173"/>
                  </a:cubicBezTo>
                  <a:cubicBezTo>
                    <a:pt x="224" y="187"/>
                    <a:pt x="212" y="198"/>
                    <a:pt x="198" y="198"/>
                  </a:cubicBezTo>
                  <a:close/>
                  <a:moveTo>
                    <a:pt x="306" y="198"/>
                  </a:moveTo>
                  <a:cubicBezTo>
                    <a:pt x="292" y="198"/>
                    <a:pt x="280" y="187"/>
                    <a:pt x="280" y="173"/>
                  </a:cubicBezTo>
                  <a:cubicBezTo>
                    <a:pt x="280" y="159"/>
                    <a:pt x="292" y="148"/>
                    <a:pt x="306" y="148"/>
                  </a:cubicBezTo>
                  <a:cubicBezTo>
                    <a:pt x="320" y="148"/>
                    <a:pt x="331" y="159"/>
                    <a:pt x="331" y="173"/>
                  </a:cubicBezTo>
                  <a:cubicBezTo>
                    <a:pt x="331" y="187"/>
                    <a:pt x="320" y="198"/>
                    <a:pt x="306" y="198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Freeform 25"/>
            <p:cNvSpPr>
              <a:spLocks/>
            </p:cNvSpPr>
            <p:nvPr/>
          </p:nvSpPr>
          <p:spPr bwMode="auto">
            <a:xfrm>
              <a:off x="8572501" y="649288"/>
              <a:ext cx="1031875" cy="1181100"/>
            </a:xfrm>
            <a:custGeom>
              <a:avLst/>
              <a:gdLst>
                <a:gd name="T0" fmla="*/ 258 w 353"/>
                <a:gd name="T1" fmla="*/ 0 h 404"/>
                <a:gd name="T2" fmla="*/ 88 w 353"/>
                <a:gd name="T3" fmla="*/ 0 h 404"/>
                <a:gd name="T4" fmla="*/ 0 w 353"/>
                <a:gd name="T5" fmla="*/ 57 h 404"/>
                <a:gd name="T6" fmla="*/ 70 w 353"/>
                <a:gd name="T7" fmla="*/ 97 h 404"/>
                <a:gd name="T8" fmla="*/ 133 w 353"/>
                <a:gd name="T9" fmla="*/ 231 h 404"/>
                <a:gd name="T10" fmla="*/ 133 w 353"/>
                <a:gd name="T11" fmla="*/ 231 h 404"/>
                <a:gd name="T12" fmla="*/ 99 w 353"/>
                <a:gd name="T13" fmla="*/ 334 h 404"/>
                <a:gd name="T14" fmla="*/ 97 w 353"/>
                <a:gd name="T15" fmla="*/ 337 h 404"/>
                <a:gd name="T16" fmla="*/ 226 w 353"/>
                <a:gd name="T17" fmla="*/ 404 h 404"/>
                <a:gd name="T18" fmla="*/ 170 w 353"/>
                <a:gd name="T19" fmla="*/ 304 h 404"/>
                <a:gd name="T20" fmla="*/ 258 w 353"/>
                <a:gd name="T21" fmla="*/ 304 h 404"/>
                <a:gd name="T22" fmla="*/ 353 w 353"/>
                <a:gd name="T23" fmla="*/ 208 h 404"/>
                <a:gd name="T24" fmla="*/ 353 w 353"/>
                <a:gd name="T25" fmla="*/ 95 h 404"/>
                <a:gd name="T26" fmla="*/ 258 w 353"/>
                <a:gd name="T2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3" h="404">
                  <a:moveTo>
                    <a:pt x="25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9" y="0"/>
                    <a:pt x="15" y="23"/>
                    <a:pt x="0" y="57"/>
                  </a:cubicBezTo>
                  <a:cubicBezTo>
                    <a:pt x="26" y="66"/>
                    <a:pt x="50" y="80"/>
                    <a:pt x="70" y="97"/>
                  </a:cubicBezTo>
                  <a:cubicBezTo>
                    <a:pt x="109" y="131"/>
                    <a:pt x="133" y="178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69"/>
                    <a:pt x="120" y="304"/>
                    <a:pt x="99" y="334"/>
                  </a:cubicBezTo>
                  <a:cubicBezTo>
                    <a:pt x="98" y="335"/>
                    <a:pt x="98" y="336"/>
                    <a:pt x="97" y="337"/>
                  </a:cubicBezTo>
                  <a:cubicBezTo>
                    <a:pt x="129" y="362"/>
                    <a:pt x="172" y="385"/>
                    <a:pt x="226" y="404"/>
                  </a:cubicBezTo>
                  <a:cubicBezTo>
                    <a:pt x="226" y="404"/>
                    <a:pt x="160" y="359"/>
                    <a:pt x="170" y="304"/>
                  </a:cubicBezTo>
                  <a:cubicBezTo>
                    <a:pt x="258" y="304"/>
                    <a:pt x="258" y="304"/>
                    <a:pt x="258" y="304"/>
                  </a:cubicBezTo>
                  <a:cubicBezTo>
                    <a:pt x="310" y="304"/>
                    <a:pt x="353" y="260"/>
                    <a:pt x="353" y="208"/>
                  </a:cubicBezTo>
                  <a:cubicBezTo>
                    <a:pt x="353" y="95"/>
                    <a:pt x="353" y="95"/>
                    <a:pt x="353" y="95"/>
                  </a:cubicBezTo>
                  <a:cubicBezTo>
                    <a:pt x="353" y="43"/>
                    <a:pt x="310" y="0"/>
                    <a:pt x="258" y="0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Oval 26"/>
            <p:cNvSpPr>
              <a:spLocks noChangeArrowheads="1"/>
            </p:cNvSpPr>
            <p:nvPr/>
          </p:nvSpPr>
          <p:spPr bwMode="auto">
            <a:xfrm>
              <a:off x="7948613" y="1250950"/>
              <a:ext cx="146050" cy="146050"/>
            </a:xfrm>
            <a:prstGeom prst="ellipse">
              <a:avLst/>
            </a:pr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Oval 27"/>
            <p:cNvSpPr>
              <a:spLocks noChangeArrowheads="1"/>
            </p:cNvSpPr>
            <p:nvPr/>
          </p:nvSpPr>
          <p:spPr bwMode="auto">
            <a:xfrm>
              <a:off x="8261351" y="1250950"/>
              <a:ext cx="149225" cy="146050"/>
            </a:xfrm>
            <a:prstGeom prst="ellipse">
              <a:avLst/>
            </a:pr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Oval 28"/>
            <p:cNvSpPr>
              <a:spLocks noChangeArrowheads="1"/>
            </p:cNvSpPr>
            <p:nvPr/>
          </p:nvSpPr>
          <p:spPr bwMode="auto">
            <a:xfrm>
              <a:off x="8574088" y="1250950"/>
              <a:ext cx="149225" cy="146050"/>
            </a:xfrm>
            <a:prstGeom prst="ellipse">
              <a:avLst/>
            </a:pr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929594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章   命题逻辑</a:t>
            </a:r>
            <a:endParaRPr lang="zh-CN" altLang="en-US" sz="1800" i="0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命题与联结词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命题公式、翻译和真值表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公式分类与等价式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对偶式与蕴含式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联结词的扩充与功能完全组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1.6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公式标准型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范式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1.7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公式的主范式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1.8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命题逻辑的推理理论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1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命题与联结词</a:t>
            </a:r>
          </a:p>
        </p:txBody>
      </p:sp>
    </p:spTree>
    <p:extLst>
      <p:ext uri="{BB962C8B-B14F-4D97-AF65-F5344CB8AC3E}">
        <p14:creationId xmlns:p14="http://schemas.microsoft.com/office/powerpoint/2010/main" xmlns="" val="73141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1.1   </a:t>
            </a:r>
            <a:r>
              <a:rPr lang="zh-CN" altLang="en-US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命题与联结词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6751" y="1236699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一、命题的</a:t>
            </a:r>
            <a:r>
              <a:rPr lang="zh-CN" altLang="en-US" sz="160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16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8677" y="1737142"/>
            <a:ext cx="65341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命题：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非真必假的陈述句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真假意义的陈述句，且真或者假二者必居其一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只居其一。</a:t>
            </a:r>
          </a:p>
        </p:txBody>
      </p:sp>
      <p:sp>
        <p:nvSpPr>
          <p:cNvPr id="11" name="矩形 10"/>
          <p:cNvSpPr/>
          <p:nvPr/>
        </p:nvSpPr>
        <p:spPr>
          <a:xfrm>
            <a:off x="828677" y="2478088"/>
            <a:ext cx="65341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命题的真或假称为</a:t>
            </a:r>
            <a:r>
              <a:rPr lang="zh-CN" altLang="en-US" sz="1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命题的真值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</a:p>
          <a:p>
            <a:pPr marL="6286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26467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命题的注意事项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-142908" y="3014374"/>
            <a:ext cx="997200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00113" y="1158027"/>
            <a:ext cx="3376612" cy="655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自然语言中的感叹句、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疑问句和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祈使句</a:t>
            </a:r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不是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命题。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4471807" y="1240331"/>
            <a:ext cx="0" cy="334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66813" y="1843027"/>
            <a:ext cx="329088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285750">
              <a:spcBef>
                <a:spcPts val="60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这真开心！ </a:t>
            </a:r>
          </a:p>
          <a:p>
            <a:pPr marL="628650" lvl="1" indent="-285750">
              <a:spcBef>
                <a:spcPts val="60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你听懂了吗？</a:t>
            </a:r>
          </a:p>
          <a:p>
            <a:pPr marL="628650" lvl="1" indent="-285750">
              <a:spcBef>
                <a:spcPts val="60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请止步！</a:t>
            </a:r>
          </a:p>
        </p:txBody>
      </p:sp>
      <p:sp>
        <p:nvSpPr>
          <p:cNvPr id="15" name="矩形 14"/>
          <p:cNvSpPr/>
          <p:nvPr/>
        </p:nvSpPr>
        <p:spPr>
          <a:xfrm>
            <a:off x="900113" y="3128144"/>
            <a:ext cx="3376612" cy="655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一个陈述句能否分辨其真假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与是否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现在能判断它是真是假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是两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件事。</a:t>
            </a:r>
          </a:p>
        </p:txBody>
      </p:sp>
      <p:sp>
        <p:nvSpPr>
          <p:cNvPr id="16" name="矩形 15"/>
          <p:cNvSpPr/>
          <p:nvPr/>
        </p:nvSpPr>
        <p:spPr>
          <a:xfrm>
            <a:off x="1166812" y="3894492"/>
            <a:ext cx="32908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285750">
              <a:spcBef>
                <a:spcPts val="60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张校长的头发有一万根</a:t>
            </a:r>
          </a:p>
        </p:txBody>
      </p:sp>
      <p:sp>
        <p:nvSpPr>
          <p:cNvPr id="17" name="矩形 16"/>
          <p:cNvSpPr/>
          <p:nvPr/>
        </p:nvSpPr>
        <p:spPr>
          <a:xfrm>
            <a:off x="4676415" y="1175737"/>
            <a:ext cx="3376612" cy="655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判定命题的真值会因人、因时、因地、因标准而异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solidFill>
                <a:schemeClr val="tx1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62140" y="1794143"/>
            <a:ext cx="3290887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285750">
              <a:spcBef>
                <a:spcPts val="60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: 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1+1=2</a:t>
            </a:r>
            <a:endParaRPr lang="en-US" altLang="zh-CN" sz="14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marL="628650" lvl="1" indent="-628650">
              <a:spcBef>
                <a:spcPts val="600"/>
              </a:spcBef>
              <a:buClr>
                <a:schemeClr val="folHlink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	B</a:t>
            </a:r>
            <a:r>
              <a:rPr lang="en-US" altLang="zh-CN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: 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1+1=10</a:t>
            </a:r>
            <a:endParaRPr lang="en-US" altLang="zh-CN" sz="14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lvl="1">
              <a:spcBef>
                <a:spcPts val="600"/>
              </a:spcBef>
              <a:buClr>
                <a:schemeClr val="folHlink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    C</a:t>
            </a:r>
            <a:r>
              <a:rPr lang="en-US" altLang="zh-CN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: 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1+1=1 </a:t>
            </a:r>
            <a:endParaRPr lang="en-US" altLang="zh-CN" sz="14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marL="628650" lvl="1" indent="-285750">
              <a:spcBef>
                <a:spcPts val="60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现在是六点钟</a:t>
            </a:r>
          </a:p>
        </p:txBody>
      </p:sp>
      <p:sp>
        <p:nvSpPr>
          <p:cNvPr id="19" name="矩形 18"/>
          <p:cNvSpPr/>
          <p:nvPr/>
        </p:nvSpPr>
        <p:spPr>
          <a:xfrm>
            <a:off x="4676414" y="3110895"/>
            <a:ext cx="3952019" cy="655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“自指谓”的陈述句 （结论是对自身而言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）不是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命题</a:t>
            </a:r>
          </a:p>
        </p:txBody>
      </p:sp>
      <p:sp>
        <p:nvSpPr>
          <p:cNvPr id="20" name="矩形 19"/>
          <p:cNvSpPr/>
          <p:nvPr/>
        </p:nvSpPr>
        <p:spPr>
          <a:xfrm>
            <a:off x="4757556" y="3894492"/>
            <a:ext cx="32908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285750">
              <a:spcBef>
                <a:spcPts val="60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我所说的是假的</a:t>
            </a:r>
          </a:p>
        </p:txBody>
      </p:sp>
    </p:spTree>
    <p:extLst>
      <p:ext uri="{BB962C8B-B14F-4D97-AF65-F5344CB8AC3E}">
        <p14:creationId xmlns:p14="http://schemas.microsoft.com/office/powerpoint/2010/main" xmlns="" val="10244901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509747" y="450880"/>
            <a:ext cx="6469824" cy="53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判断下列语句哪些是命题。若是命题，指出</a:t>
            </a:r>
            <a:r>
              <a:rPr lang="zh-CN" altLang="en-US" sz="16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真值</a:t>
            </a:r>
            <a:r>
              <a:rPr lang="zh-CN" altLang="en-US" sz="1600" b="0" i="0" dirty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600" b="0" i="0" dirty="0">
              <a:latin typeface="Tahoma" panose="020B060403050404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45747" y="543135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0213" y="1232724"/>
            <a:ext cx="7740650" cy="370122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8313" y="218281"/>
            <a:ext cx="7740650" cy="84851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09747" y="1281353"/>
            <a:ext cx="2269485" cy="3564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5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巴黎在法国</a:t>
            </a:r>
          </a:p>
          <a:p>
            <a:pPr>
              <a:lnSpc>
                <a:spcPct val="125000"/>
              </a:lnSpc>
            </a:pPr>
            <a:r>
              <a:rPr lang="zh-CN" altLang="en-US" sz="15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请勿喧哗！</a:t>
            </a:r>
          </a:p>
          <a:p>
            <a:pPr>
              <a:lnSpc>
                <a:spcPct val="125000"/>
              </a:lnSpc>
            </a:pPr>
            <a:r>
              <a:rPr lang="zh-CN" altLang="en-US" sz="15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明天去哪里？</a:t>
            </a:r>
          </a:p>
          <a:p>
            <a:pPr>
              <a:lnSpc>
                <a:spcPct val="125000"/>
              </a:lnSpc>
            </a:pPr>
            <a:r>
              <a:rPr lang="zh-CN" altLang="en-US" sz="15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有外星人</a:t>
            </a:r>
          </a:p>
          <a:p>
            <a:pPr>
              <a:lnSpc>
                <a:spcPct val="125000"/>
              </a:lnSpc>
            </a:pPr>
            <a:r>
              <a:rPr lang="zh-CN" altLang="en-US" sz="15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曹操是明朝人</a:t>
            </a:r>
          </a:p>
          <a:p>
            <a:pPr>
              <a:lnSpc>
                <a:spcPct val="125000"/>
              </a:lnSpc>
            </a:pPr>
            <a:r>
              <a:rPr lang="en-US" altLang="zh-CN" sz="15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6+8&gt;14</a:t>
            </a:r>
          </a:p>
          <a:p>
            <a:pPr>
              <a:lnSpc>
                <a:spcPct val="125000"/>
              </a:lnSpc>
            </a:pPr>
            <a:r>
              <a:rPr lang="zh-CN" altLang="en-US" sz="15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今天下雨</a:t>
            </a:r>
          </a:p>
          <a:p>
            <a:pPr>
              <a:lnSpc>
                <a:spcPct val="125000"/>
              </a:lnSpc>
            </a:pPr>
            <a:r>
              <a:rPr lang="zh-CN" altLang="en-US" sz="15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今天我休息</a:t>
            </a:r>
          </a:p>
          <a:p>
            <a:pPr>
              <a:lnSpc>
                <a:spcPct val="125000"/>
              </a:lnSpc>
            </a:pPr>
            <a:r>
              <a:rPr lang="en-US" altLang="zh-CN" sz="15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11+1=100</a:t>
            </a:r>
            <a:endParaRPr lang="en-US" altLang="zh-CN" sz="15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982754" y="1313927"/>
            <a:ext cx="4884895" cy="2880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是命题，真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982754" y="1706977"/>
            <a:ext cx="4884895" cy="2880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chemeClr val="tx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不是命题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982754" y="2095146"/>
            <a:ext cx="4884895" cy="2880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chemeClr val="tx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不是命题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982754" y="2471934"/>
            <a:ext cx="4884895" cy="2880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命题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真值不确定</a:t>
            </a:r>
            <a:endParaRPr kumimoji="1" lang="zh-CN" altLang="en-US" sz="1400" dirty="0">
              <a:solidFill>
                <a:srgbClr val="FF000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982754" y="2857918"/>
            <a:ext cx="4884895" cy="2880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是命题，</a:t>
            </a:r>
            <a:r>
              <a:rPr kumimoji="1" lang="zh-CN" altLang="en-US" sz="1400" dirty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假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982754" y="3232647"/>
            <a:ext cx="4884895" cy="2880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是命题，</a:t>
            </a:r>
            <a:r>
              <a:rPr kumimoji="1" lang="zh-CN" altLang="en-US" sz="1400" dirty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假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982753" y="3607376"/>
            <a:ext cx="4884895" cy="2880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是命题，</a:t>
            </a:r>
            <a:r>
              <a:rPr kumimoji="1" lang="zh-CN" altLang="en-US" sz="1400" dirty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真值不确定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2982752" y="4000426"/>
            <a:ext cx="4884895" cy="2880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是命题，</a:t>
            </a:r>
            <a:r>
              <a:rPr kumimoji="1" lang="zh-CN" altLang="en-US" sz="1400" dirty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真值不确定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982752" y="4421169"/>
            <a:ext cx="4884895" cy="2880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是命题，</a:t>
            </a:r>
            <a:r>
              <a:rPr kumimoji="1" lang="zh-CN" altLang="en-US" sz="1400" dirty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真值不确定</a:t>
            </a:r>
          </a:p>
        </p:txBody>
      </p:sp>
    </p:spTree>
    <p:extLst>
      <p:ext uri="{BB962C8B-B14F-4D97-AF65-F5344CB8AC3E}">
        <p14:creationId xmlns:p14="http://schemas.microsoft.com/office/powerpoint/2010/main" xmlns="" val="45768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1.1   </a:t>
            </a:r>
            <a:r>
              <a:rPr lang="zh-CN" altLang="en-US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命题与联结词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6751" y="1052032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二、命题标识符  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62641" y="1529833"/>
            <a:ext cx="7219310" cy="348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19075" indent="-219075" algn="just" eaLnBrk="1" hangingPunct="1">
              <a:lnSpc>
                <a:spcPct val="114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命题标识符：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表示原子命题的符号称为命题标识符，简称命题符。</a:t>
            </a:r>
          </a:p>
          <a:p>
            <a:pPr lvl="1" algn="just" eaLnBrk="1" hangingPunct="1">
              <a:lnSpc>
                <a:spcPct val="114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p"/>
            </a:pP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原子命题的符号表示：大小写英文字母：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、 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en-US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14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0" indent="0" algn="just" eaLnBrk="1" hangingPunct="1">
              <a:lnSpc>
                <a:spcPct val="114000"/>
              </a:lnSpc>
              <a:spcBef>
                <a:spcPts val="600"/>
              </a:spcBef>
              <a:buSzPct val="80000"/>
            </a:pPr>
            <a:r>
              <a:rPr lang="en-US" altLang="zh-CN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下标的大写字母：</a:t>
            </a:r>
            <a:r>
              <a:rPr lang="en-US" altLang="zh-CN" sz="1400" b="0" dirty="0">
                <a:ea typeface="微软雅黑" panose="020B0503020204020204" pitchFamily="34" charset="-122"/>
              </a:rPr>
              <a:t>P</a:t>
            </a:r>
            <a:r>
              <a:rPr lang="en-US" altLang="zh-CN" sz="1400" b="0" baseline="-25000" dirty="0">
                <a:ea typeface="微软雅黑" panose="020B0503020204020204" pitchFamily="34" charset="-122"/>
              </a:rPr>
              <a:t>i</a:t>
            </a:r>
            <a:r>
              <a:rPr lang="zh-CN" altLang="en-US" sz="1400" b="0" i="0" dirty="0">
                <a:ea typeface="微软雅黑" panose="020B0503020204020204" pitchFamily="34" charset="-122"/>
              </a:rPr>
              <a:t>，</a:t>
            </a:r>
            <a:r>
              <a:rPr lang="en-US" altLang="zh-CN" sz="1400" b="0" dirty="0">
                <a:ea typeface="微软雅黑" panose="020B0503020204020204" pitchFamily="34" charset="-122"/>
              </a:rPr>
              <a:t>Q</a:t>
            </a:r>
            <a:r>
              <a:rPr lang="en-US" altLang="zh-CN" sz="1400" b="0" baseline="-25000" dirty="0">
                <a:ea typeface="微软雅黑" panose="020B0503020204020204" pitchFamily="34" charset="-122"/>
              </a:rPr>
              <a:t>i</a:t>
            </a:r>
            <a:r>
              <a:rPr lang="zh-CN" altLang="en-US" sz="1400" b="0" i="0" dirty="0">
                <a:ea typeface="微软雅黑" panose="020B0503020204020204" pitchFamily="34" charset="-122"/>
              </a:rPr>
              <a:t>，</a:t>
            </a:r>
            <a:r>
              <a:rPr lang="en-US" altLang="zh-CN" sz="1400" b="0" dirty="0" err="1">
                <a:ea typeface="微软雅黑" panose="020B0503020204020204" pitchFamily="34" charset="-122"/>
              </a:rPr>
              <a:t>R</a:t>
            </a:r>
            <a:r>
              <a:rPr lang="en-US" altLang="zh-CN" sz="1400" b="0" baseline="-25000" dirty="0" err="1">
                <a:ea typeface="微软雅黑" panose="020B0503020204020204" pitchFamily="34" charset="-122"/>
              </a:rPr>
              <a:t>i</a:t>
            </a:r>
            <a:r>
              <a:rPr lang="zh-CN" altLang="en-US" sz="1400" b="0" i="0" dirty="0">
                <a:ea typeface="微软雅黑" panose="020B0503020204020204" pitchFamily="34" charset="-122"/>
              </a:rPr>
              <a:t>，</a:t>
            </a:r>
            <a:r>
              <a:rPr lang="en-US" altLang="zh-CN" sz="1400" b="0" i="0" dirty="0">
                <a:ea typeface="微软雅黑" panose="020B0503020204020204" pitchFamily="34" charset="-122"/>
              </a:rPr>
              <a:t>…… </a:t>
            </a:r>
          </a:p>
          <a:p>
            <a:pPr lvl="1" algn="just" eaLnBrk="1" hangingPunct="1">
              <a:lnSpc>
                <a:spcPct val="114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p"/>
            </a:pP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 </a:t>
            </a:r>
            <a:r>
              <a:rPr lang="en-US" altLang="zh-CN" sz="1400" b="0" i="0" dirty="0">
                <a:ea typeface="微软雅黑" panose="020B0503020204020204" pitchFamily="34" charset="-122"/>
              </a:rPr>
              <a:t>P</a:t>
            </a:r>
            <a:r>
              <a:rPr lang="zh-CN" altLang="en-US" sz="1400" b="0" i="0" dirty="0">
                <a:ea typeface="微软雅黑" panose="020B0503020204020204" pitchFamily="34" charset="-122"/>
              </a:rPr>
              <a:t>：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北京是中国的首都。 </a:t>
            </a:r>
          </a:p>
          <a:p>
            <a:pPr marL="209550" indent="-209550" algn="just" eaLnBrk="1" hangingPunct="1">
              <a:lnSpc>
                <a:spcPct val="114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命题常元：</a:t>
            </a:r>
            <a:r>
              <a:rPr lang="zh-CN" altLang="en-US" sz="1400" b="0" i="0" dirty="0">
                <a:ea typeface="微软雅黑" panose="020B0503020204020204" pitchFamily="34" charset="-122"/>
              </a:rPr>
              <a:t>一个命题标识符</a:t>
            </a:r>
            <a:r>
              <a:rPr lang="en-US" altLang="zh-CN" sz="1400" b="0" dirty="0">
                <a:ea typeface="微软雅黑" panose="020B0503020204020204" pitchFamily="34" charset="-122"/>
              </a:rPr>
              <a:t>P</a:t>
            </a:r>
            <a:r>
              <a:rPr lang="zh-CN" altLang="en-US" sz="1400" b="0" i="0" dirty="0">
                <a:ea typeface="微软雅黑" panose="020B0503020204020204" pitchFamily="34" charset="-122"/>
              </a:rPr>
              <a:t>，如果表示一个确定的命题，则称 </a:t>
            </a:r>
            <a:r>
              <a:rPr lang="en-US" altLang="zh-CN" sz="1400" b="0" dirty="0" smtClean="0">
                <a:ea typeface="微软雅黑" panose="020B0503020204020204" pitchFamily="34" charset="-122"/>
              </a:rPr>
              <a:t>P</a:t>
            </a:r>
            <a:r>
              <a:rPr lang="zh-CN" altLang="en-US" sz="1400" b="0" i="0" dirty="0" smtClean="0">
                <a:ea typeface="微软雅黑" panose="020B0503020204020204" pitchFamily="34" charset="-122"/>
              </a:rPr>
              <a:t>为</a:t>
            </a:r>
            <a:r>
              <a:rPr lang="zh-CN" altLang="en-US" sz="1400" b="0" i="0" dirty="0">
                <a:ea typeface="微软雅黑" panose="020B0503020204020204" pitchFamily="34" charset="-122"/>
              </a:rPr>
              <a:t>原子命题常元，简称命题常元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209550" indent="-209550" algn="just" eaLnBrk="1" hangingPunct="1">
              <a:lnSpc>
                <a:spcPct val="114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命题变元：</a:t>
            </a:r>
            <a:r>
              <a:rPr lang="zh-CN" altLang="en-US" sz="1400" b="0" i="0" dirty="0">
                <a:ea typeface="微软雅黑" panose="020B0503020204020204" pitchFamily="34" charset="-122"/>
              </a:rPr>
              <a:t>若</a:t>
            </a:r>
            <a:r>
              <a:rPr lang="en-US" altLang="zh-CN" sz="1400" b="0" dirty="0">
                <a:ea typeface="微软雅黑" panose="020B0503020204020204" pitchFamily="34" charset="-122"/>
              </a:rPr>
              <a:t>P</a:t>
            </a:r>
            <a:r>
              <a:rPr lang="zh-CN" altLang="en-US" sz="1400" b="0" i="0" dirty="0">
                <a:ea typeface="微软雅黑" panose="020B0503020204020204" pitchFamily="34" charset="-122"/>
              </a:rPr>
              <a:t>只表示任意命题的位置标志，或表示不确定的命题，或以原子命题为值的变元</a:t>
            </a:r>
            <a:r>
              <a:rPr lang="en-US" altLang="zh-CN" sz="1400" b="0" dirty="0">
                <a:ea typeface="微软雅黑" panose="020B0503020204020204" pitchFamily="34" charset="-122"/>
              </a:rPr>
              <a:t>P</a:t>
            </a:r>
            <a:r>
              <a:rPr lang="zh-CN" altLang="en-US" sz="1400" b="0" i="0" dirty="0">
                <a:ea typeface="微软雅黑" panose="020B0503020204020204" pitchFamily="34" charset="-122"/>
              </a:rPr>
              <a:t>，称</a:t>
            </a:r>
            <a:r>
              <a:rPr lang="en-US" altLang="zh-CN" sz="1400" b="0" dirty="0">
                <a:ea typeface="微软雅黑" panose="020B0503020204020204" pitchFamily="34" charset="-122"/>
              </a:rPr>
              <a:t>P</a:t>
            </a:r>
            <a:r>
              <a:rPr lang="zh-CN" altLang="en-US" sz="1400" b="0" i="0" dirty="0">
                <a:ea typeface="微软雅黑" panose="020B0503020204020204" pitchFamily="34" charset="-122"/>
              </a:rPr>
              <a:t>为原子命题变元，简称命题变元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命题变元是以命题的真值为值的变元。</a:t>
            </a:r>
            <a:r>
              <a: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命题变元不是命题</a:t>
            </a:r>
            <a:r>
              <a:rPr lang="zh-CN" altLang="en-US" sz="14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09550" indent="-209550" algn="just" eaLnBrk="1" hangingPunct="1">
              <a:lnSpc>
                <a:spcPct val="114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14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命题指派：</a:t>
            </a:r>
            <a:r>
              <a:rPr lang="zh-CN" altLang="en-US" sz="1400" b="0" i="0" dirty="0">
                <a:ea typeface="微软雅黑" panose="020B0503020204020204" pitchFamily="34" charset="-122"/>
              </a:rPr>
              <a:t>将一个命题变元 </a:t>
            </a:r>
            <a:r>
              <a:rPr lang="en-US" altLang="zh-CN" sz="1400" b="0" dirty="0">
                <a:ea typeface="微软雅黑" panose="020B0503020204020204" pitchFamily="34" charset="-122"/>
              </a:rPr>
              <a:t>P </a:t>
            </a:r>
            <a:r>
              <a:rPr lang="zh-CN" altLang="en-US" sz="1400" b="0" i="0" dirty="0">
                <a:ea typeface="微软雅黑" panose="020B0503020204020204" pitchFamily="34" charset="-122"/>
              </a:rPr>
              <a:t>用一特定命题去代替，它才能</a:t>
            </a:r>
            <a:r>
              <a:rPr lang="zh-CN" altLang="en-US" sz="1400" b="0" i="0" dirty="0" smtClean="0">
                <a:ea typeface="微软雅黑" panose="020B0503020204020204" pitchFamily="34" charset="-122"/>
              </a:rPr>
              <a:t>确定真值</a:t>
            </a:r>
            <a:r>
              <a:rPr lang="zh-CN" altLang="en-US" sz="1400" b="0" i="0" dirty="0">
                <a:ea typeface="微软雅黑" panose="020B0503020204020204" pitchFamily="34" charset="-122"/>
              </a:rPr>
              <a:t>，叫做对 </a:t>
            </a:r>
            <a:r>
              <a:rPr lang="en-US" altLang="zh-CN" sz="1400" b="0" dirty="0">
                <a:ea typeface="微软雅黑" panose="020B0503020204020204" pitchFamily="34" charset="-122"/>
              </a:rPr>
              <a:t>P </a:t>
            </a:r>
            <a:r>
              <a:rPr lang="zh-CN" altLang="en-US" sz="1400" b="0" i="0" dirty="0">
                <a:ea typeface="微软雅黑" panose="020B0503020204020204" pitchFamily="34" charset="-122"/>
              </a:rPr>
              <a:t>的指派或解释，记为 </a:t>
            </a:r>
            <a:r>
              <a:rPr lang="en-US" altLang="zh-CN" sz="1400" b="0" dirty="0">
                <a:ea typeface="微软雅黑" panose="020B0503020204020204" pitchFamily="34" charset="-122"/>
              </a:rPr>
              <a:t>S</a:t>
            </a:r>
            <a:r>
              <a:rPr lang="en-US" altLang="zh-CN" sz="1400" b="0" i="0" dirty="0">
                <a:ea typeface="微软雅黑" panose="020B0503020204020204" pitchFamily="34" charset="-122"/>
              </a:rPr>
              <a:t>(</a:t>
            </a:r>
            <a:r>
              <a:rPr lang="en-US" altLang="zh-CN" sz="1400" b="0" dirty="0">
                <a:ea typeface="微软雅黑" panose="020B0503020204020204" pitchFamily="34" charset="-122"/>
              </a:rPr>
              <a:t>P</a:t>
            </a:r>
            <a:r>
              <a:rPr lang="en-US" altLang="zh-CN" sz="1400" b="0" i="0" dirty="0">
                <a:ea typeface="微软雅黑" panose="020B0503020204020204" pitchFamily="34" charset="-122"/>
              </a:rPr>
              <a:t>) </a:t>
            </a:r>
            <a:r>
              <a:rPr lang="zh-CN" altLang="en-US" sz="1400" b="0" i="0" dirty="0">
                <a:ea typeface="微软雅黑" panose="020B0503020204020204" pitchFamily="34" charset="-122"/>
              </a:rPr>
              <a:t>或 </a:t>
            </a:r>
            <a:r>
              <a:rPr lang="en-US" altLang="zh-CN" sz="1400" b="0" dirty="0">
                <a:ea typeface="微软雅黑" panose="020B0503020204020204" pitchFamily="34" charset="-122"/>
              </a:rPr>
              <a:t>I</a:t>
            </a:r>
            <a:r>
              <a:rPr lang="en-US" altLang="zh-CN" sz="1400" b="0" i="0" dirty="0">
                <a:ea typeface="微软雅黑" panose="020B0503020204020204" pitchFamily="34" charset="-122"/>
              </a:rPr>
              <a:t>(</a:t>
            </a:r>
            <a:r>
              <a:rPr lang="en-US" altLang="zh-CN" sz="1400" b="0" dirty="0">
                <a:ea typeface="微软雅黑" panose="020B0503020204020204" pitchFamily="34" charset="-122"/>
              </a:rPr>
              <a:t>P</a:t>
            </a:r>
            <a:r>
              <a:rPr lang="en-US" altLang="zh-CN" sz="1400" b="0" i="0" dirty="0">
                <a:ea typeface="微软雅黑" panose="020B0503020204020204" pitchFamily="34" charset="-122"/>
              </a:rPr>
              <a:t>)</a:t>
            </a:r>
            <a:r>
              <a:rPr lang="zh-CN" altLang="en-US" sz="1400" i="0" dirty="0"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24543523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1.1   </a:t>
            </a:r>
            <a:r>
              <a:rPr lang="zh-CN" altLang="en-US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命题与联结词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6751" y="1052032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三、联结词  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95327" y="1603790"/>
            <a:ext cx="7513636" cy="76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联结词是逻辑联结词或命题联结词的简称，它是自然语言中</a:t>
            </a:r>
            <a:r>
              <a:rPr lang="zh-CN" altLang="en-US" sz="16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连词的逻辑抽象</a:t>
            </a:r>
            <a:r>
              <a:rPr lang="zh-CN" altLang="en-US" sz="16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，用它和原子命题构成</a:t>
            </a:r>
            <a:r>
              <a:rPr lang="zh-CN" altLang="en-US" sz="16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复合命题</a:t>
            </a:r>
            <a:r>
              <a:rPr lang="zh-CN" altLang="en-US" sz="1600" b="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7387510"/>
              </p:ext>
            </p:extLst>
          </p:nvPr>
        </p:nvGraphicFramePr>
        <p:xfrm>
          <a:off x="1890713" y="2552700"/>
          <a:ext cx="2719387" cy="207644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719387"/>
              </a:tblGrid>
              <a:tr h="3937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否定联结词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i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合取联结词 </a:t>
                      </a:r>
                      <a:endParaRPr lang="zh-CN" sz="16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i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析取联结词 </a:t>
                      </a:r>
                      <a:endParaRPr lang="zh-CN" sz="16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i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条件联结词 </a:t>
                      </a:r>
                      <a:endParaRPr lang="zh-CN" sz="16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i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双条件联结词 </a:t>
                      </a:r>
                      <a:endParaRPr lang="zh-CN" sz="16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772639"/>
              </p:ext>
            </p:extLst>
          </p:nvPr>
        </p:nvGraphicFramePr>
        <p:xfrm>
          <a:off x="4610100" y="2552700"/>
          <a:ext cx="2667000" cy="207644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67000"/>
              </a:tblGrid>
              <a:tr h="393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┐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i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∧ 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i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∨</a:t>
                      </a:r>
                      <a:endParaRPr lang="zh-CN" sz="16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i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→</a:t>
                      </a:r>
                      <a:endParaRPr lang="zh-CN" sz="16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i="0" dirty="0" smtClean="0"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</a:t>
                      </a:r>
                      <a:endParaRPr lang="zh-CN" sz="16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254937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否定</a:t>
            </a:r>
            <a:r>
              <a:rPr lang="zh-CN" altLang="en-US" sz="1800" dirty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联结词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66968" y="1131430"/>
            <a:ext cx="7181464" cy="149345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设</a:t>
            </a:r>
            <a:r>
              <a:rPr lang="en-US" altLang="zh-CN" sz="1400" i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是一个命题，由联结词 ┐和命题</a:t>
            </a:r>
            <a:r>
              <a:rPr lang="en-US" altLang="zh-CN" sz="1400" i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构成 ┐</a:t>
            </a:r>
            <a:r>
              <a:rPr lang="en-US" altLang="zh-CN" sz="1400" i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， 读“非</a:t>
            </a:r>
            <a:r>
              <a:rPr lang="en-US" altLang="zh-CN" sz="1400" i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 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”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。       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/>
            </a:r>
            <a:b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</a:b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┐</a:t>
            </a:r>
            <a:r>
              <a:rPr lang="en-US" altLang="zh-CN" sz="1400" i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为命题</a:t>
            </a:r>
            <a:r>
              <a:rPr lang="en-US" altLang="zh-CN" sz="1400" i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P 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的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否定式复合命题</a:t>
            </a: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 联结词 ┐是自然语言中的“非”、“不”和“没有”等的逻辑抽象。 </a:t>
            </a:r>
            <a:endParaRPr lang="zh-CN" altLang="en-US" sz="1400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13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30643602"/>
              </p:ext>
            </p:extLst>
          </p:nvPr>
        </p:nvGraphicFramePr>
        <p:xfrm>
          <a:off x="1403598" y="2938004"/>
          <a:ext cx="2075122" cy="1260509"/>
        </p:xfrm>
        <a:graphic>
          <a:graphicData uri="http://schemas.openxmlformats.org/drawingml/2006/table">
            <a:tbl>
              <a:tblPr/>
              <a:tblGrid>
                <a:gridCol w="1037561"/>
                <a:gridCol w="1037561"/>
              </a:tblGrid>
              <a:tr h="421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P</a:t>
                      </a:r>
                    </a:p>
                  </a:txBody>
                  <a:tcPr marL="82319" marR="82319" marT="41159" marB="41159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itchFamily="34" charset="-122"/>
                        </a:rPr>
                        <a:t>┐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itchFamily="34" charset="-122"/>
                        </a:rPr>
                        <a:t>P</a:t>
                      </a:r>
                    </a:p>
                  </a:txBody>
                  <a:tcPr marL="82319" marR="82319" marT="41159" marB="411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82319" marR="82319" marT="41159" marB="41159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82319" marR="82319" marT="41159" marB="411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82319" marR="82319" marT="41159" marB="41159" horzOverflow="overflow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82319" marR="82319" marT="41159" marB="411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3883164" y="2866547"/>
            <a:ext cx="4155743" cy="140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47650" indent="-247650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1400" b="0" i="0" dirty="0" smtClean="0">
                <a:ea typeface="微软雅黑" panose="020B0503020204020204" pitchFamily="34" charset="-122"/>
                <a:cs typeface="Times New Roman" pitchFamily="18" charset="0"/>
              </a:rPr>
              <a:t>P </a:t>
            </a:r>
            <a:r>
              <a:rPr lang="zh-CN" altLang="en-US" sz="1400" b="0" i="0" dirty="0" smtClean="0"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上海是一个大城市。</a:t>
            </a:r>
          </a:p>
          <a:p>
            <a:pPr marL="247650" indent="-247650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 ┐</a:t>
            </a:r>
            <a:r>
              <a:rPr lang="en-US" altLang="zh-CN" sz="1400" b="0" i="0" dirty="0"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：上海并不是一个大城市。</a:t>
            </a:r>
          </a:p>
          <a:p>
            <a:pPr marL="247650" indent="-247650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 ┐</a:t>
            </a:r>
            <a:r>
              <a:rPr lang="en-US" altLang="zh-CN" sz="1400" b="0" i="0" dirty="0"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zh-CN" altLang="en-US" sz="1400" b="0" i="0" dirty="0">
                <a:ea typeface="微软雅黑" panose="020B0503020204020204" pitchFamily="34" charset="-122"/>
                <a:cs typeface="Times New Roman" pitchFamily="18" charset="0"/>
              </a:rPr>
              <a:t>：上海是一个不大的城市。 </a:t>
            </a:r>
          </a:p>
        </p:txBody>
      </p:sp>
    </p:spTree>
    <p:extLst>
      <p:ext uri="{BB962C8B-B14F-4D97-AF65-F5344CB8AC3E}">
        <p14:creationId xmlns:p14="http://schemas.microsoft.com/office/powerpoint/2010/main" xmlns="" val="14528724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4355</TotalTime>
  <Words>1355</Words>
  <Application>Microsoft Office PowerPoint</Application>
  <PresentationFormat>全屏显示(16:9)</PresentationFormat>
  <Paragraphs>228</Paragraphs>
  <Slides>16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xxr</cp:lastModifiedBy>
  <cp:revision>375</cp:revision>
  <dcterms:created xsi:type="dcterms:W3CDTF">2016-09-26T06:45:17Z</dcterms:created>
  <dcterms:modified xsi:type="dcterms:W3CDTF">2017-02-28T02:05:12Z</dcterms:modified>
</cp:coreProperties>
</file>