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5"/>
  </p:notesMasterIdLst>
  <p:handoutMasterIdLst>
    <p:handoutMasterId r:id="rId16"/>
  </p:handoutMasterIdLst>
  <p:sldIdLst>
    <p:sldId id="308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7" autoAdjust="0"/>
    <p:restoredTop sz="83525" autoAdjust="0"/>
  </p:normalViewPr>
  <p:slideViewPr>
    <p:cSldViewPr snapToGrid="0" showGuides="1">
      <p:cViewPr varScale="1">
        <p:scale>
          <a:sx n="123" d="100"/>
          <a:sy n="123" d="100"/>
        </p:scale>
        <p:origin x="1152" y="102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2017/2/7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2017/2/7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7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9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75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8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9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7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150" y="1676503"/>
            <a:ext cx="51434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公式、翻译和真值表 </a:t>
            </a:r>
          </a:p>
        </p:txBody>
      </p:sp>
    </p:spTree>
    <p:extLst>
      <p:ext uri="{BB962C8B-B14F-4D97-AF65-F5344CB8AC3E}">
        <p14:creationId xmlns:p14="http://schemas.microsoft.com/office/powerpoint/2010/main" val="16070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真值表 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4" name="Group 1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807881"/>
              </p:ext>
            </p:extLst>
          </p:nvPr>
        </p:nvGraphicFramePr>
        <p:xfrm>
          <a:off x="1056857" y="1149252"/>
          <a:ext cx="1296236" cy="1670532"/>
        </p:xfrm>
        <a:graphic>
          <a:graphicData uri="http://schemas.openxmlformats.org/drawingml/2006/table">
            <a:tbl>
              <a:tblPr/>
              <a:tblGrid>
                <a:gridCol w="648833"/>
                <a:gridCol w="647403"/>
              </a:tblGrid>
              <a:tr h="566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┐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968055"/>
              </p:ext>
            </p:extLst>
          </p:nvPr>
        </p:nvGraphicFramePr>
        <p:xfrm>
          <a:off x="2550731" y="1133001"/>
          <a:ext cx="2556000" cy="1686784"/>
        </p:xfrm>
        <a:graphic>
          <a:graphicData uri="http://schemas.openxmlformats.org/drawingml/2006/table">
            <a:tbl>
              <a:tblPr/>
              <a:tblGrid>
                <a:gridCol w="574572"/>
                <a:gridCol w="578797"/>
                <a:gridCol w="721031"/>
                <a:gridCol w="681600"/>
              </a:tblGrid>
              <a:tr h="382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∧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∧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2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608648"/>
              </p:ext>
            </p:extLst>
          </p:nvPr>
        </p:nvGraphicFramePr>
        <p:xfrm>
          <a:off x="5293931" y="1133001"/>
          <a:ext cx="2555999" cy="1667580"/>
        </p:xfrm>
        <a:graphic>
          <a:graphicData uri="http://schemas.openxmlformats.org/drawingml/2006/table">
            <a:tbl>
              <a:tblPr/>
              <a:tblGrid>
                <a:gridCol w="544113"/>
                <a:gridCol w="544112"/>
                <a:gridCol w="681996"/>
                <a:gridCol w="785778"/>
              </a:tblGrid>
              <a:tr h="3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∨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∨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4" marB="41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737812"/>
              </p:ext>
            </p:extLst>
          </p:nvPr>
        </p:nvGraphicFramePr>
        <p:xfrm>
          <a:off x="1056857" y="3025505"/>
          <a:ext cx="3132000" cy="1783575"/>
        </p:xfrm>
        <a:graphic>
          <a:graphicData uri="http://schemas.openxmlformats.org/drawingml/2006/table">
            <a:tbl>
              <a:tblPr/>
              <a:tblGrid>
                <a:gridCol w="681653"/>
                <a:gridCol w="681653"/>
                <a:gridCol w="882846"/>
                <a:gridCol w="885848"/>
              </a:tblGrid>
              <a:tr h="35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20076"/>
              </p:ext>
            </p:extLst>
          </p:nvPr>
        </p:nvGraphicFramePr>
        <p:xfrm>
          <a:off x="4666270" y="3025505"/>
          <a:ext cx="3174135" cy="1785091"/>
        </p:xfrm>
        <a:graphic>
          <a:graphicData uri="http://schemas.openxmlformats.org/drawingml/2006/table">
            <a:tbl>
              <a:tblPr/>
              <a:tblGrid>
                <a:gridCol w="601055"/>
                <a:gridCol w="628650"/>
                <a:gridCol w="990600"/>
                <a:gridCol w="953830"/>
              </a:tblGrid>
              <a:tr h="357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3" marB="41153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Q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3" marB="41153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3" marB="41153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3" marB="41153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3" marB="41153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3" marB="411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803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72068" y="37788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6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  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 ┐</a:t>
            </a:r>
            <a:r>
              <a:rPr lang="en-US" altLang="zh-CN" sz="16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6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的真值表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b="0" i="0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218281"/>
            <a:ext cx="7561263" cy="84851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78919"/>
              </p:ext>
            </p:extLst>
          </p:nvPr>
        </p:nvGraphicFramePr>
        <p:xfrm>
          <a:off x="1500308" y="1391654"/>
          <a:ext cx="5599112" cy="3090631"/>
        </p:xfrm>
        <a:graphic>
          <a:graphicData uri="http://schemas.openxmlformats.org/drawingml/2006/table">
            <a:tbl>
              <a:tblPr/>
              <a:tblGrid>
                <a:gridCol w="2099667"/>
                <a:gridCol w="3499445"/>
              </a:tblGrid>
              <a:tr h="519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           Q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itchFamily="34" charset="-122"/>
                        </a:rPr>
                        <a:t>)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  <a:sym typeface="Symbol" pitchFamily="18" charset="2"/>
                        </a:rPr>
                        <a:t>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 ┐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∨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Q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0         0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1     1       1    1 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0         1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1     1       1    1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1         0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0     1       0    0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1         1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1     1       0    1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步骤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③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②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Oval 50"/>
          <p:cNvSpPr>
            <a:spLocks noChangeArrowheads="1"/>
          </p:cNvSpPr>
          <p:nvPr/>
        </p:nvSpPr>
        <p:spPr bwMode="auto">
          <a:xfrm>
            <a:off x="4833264" y="1900122"/>
            <a:ext cx="583092" cy="207369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15" b="0" dirty="0">
              <a:ea typeface="微软雅黑" panose="020B0503020204020204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37233" y="376098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lang="en-US" altLang="zh-CN" sz="1600" i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16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6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600" i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 </a:t>
            </a:r>
            <a:r>
              <a:rPr lang="en-US" altLang="zh-CN" sz="1600" i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∧   ┐</a:t>
            </a:r>
            <a:r>
              <a:rPr lang="en-US" altLang="zh-CN" sz="16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的真值表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b="0" i="0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218281"/>
            <a:ext cx="7561263" cy="84851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8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50786"/>
              </p:ext>
            </p:extLst>
          </p:nvPr>
        </p:nvGraphicFramePr>
        <p:xfrm>
          <a:off x="1042089" y="1233953"/>
          <a:ext cx="5487925" cy="3570182"/>
        </p:xfrm>
        <a:graphic>
          <a:graphicData uri="http://schemas.openxmlformats.org/drawingml/2006/table">
            <a:tbl>
              <a:tblPr/>
              <a:tblGrid>
                <a:gridCol w="2057972"/>
                <a:gridCol w="3429953"/>
              </a:tblGrid>
              <a:tr h="357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         Q          R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itchFamily="34" charset="-122"/>
                        </a:rPr>
                        <a:t>)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∧   ┐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0        0        0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 1       1     1 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0        0        1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 1       0     0 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0        1        0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 1       1     1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0        1        1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 1       0     0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1        0        0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 0       0     1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1        0        1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 0       0     0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1        1        0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 1       1     1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1        1        1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 1       0     0</a:t>
                      </a: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步骤</a:t>
                      </a:r>
                    </a:p>
                  </a:txBody>
                  <a:tcPr marL="82319" marR="82319" marT="41153" marB="41153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①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②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微软雅黑" pitchFamily="34" charset="-122"/>
                      </a:endParaRPr>
                    </a:p>
                  </a:txBody>
                  <a:tcPr marL="82319" marR="82319" marT="41153" marB="411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976347" y="1622681"/>
            <a:ext cx="2126571" cy="2439079"/>
            <a:chOff x="672" y="1536"/>
            <a:chExt cx="1488" cy="2048"/>
          </a:xfrm>
        </p:grpSpPr>
        <p:sp>
          <p:nvSpPr>
            <p:cNvPr id="13" name="Oval 66"/>
            <p:cNvSpPr>
              <a:spLocks noChangeArrowheads="1"/>
            </p:cNvSpPr>
            <p:nvPr/>
          </p:nvSpPr>
          <p:spPr bwMode="auto">
            <a:xfrm>
              <a:off x="672" y="1536"/>
              <a:ext cx="14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15" b="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Oval 67"/>
            <p:cNvSpPr>
              <a:spLocks noChangeArrowheads="1"/>
            </p:cNvSpPr>
            <p:nvPr/>
          </p:nvSpPr>
          <p:spPr bwMode="auto">
            <a:xfrm>
              <a:off x="672" y="2112"/>
              <a:ext cx="14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15" b="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Oval 68"/>
            <p:cNvSpPr>
              <a:spLocks noChangeArrowheads="1"/>
            </p:cNvSpPr>
            <p:nvPr/>
          </p:nvSpPr>
          <p:spPr bwMode="auto">
            <a:xfrm>
              <a:off x="672" y="3296"/>
              <a:ext cx="14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15" b="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6595756" y="1965676"/>
            <a:ext cx="1576694" cy="226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此真值表有</a:t>
            </a:r>
            <a:r>
              <a:rPr lang="en-US" altLang="zh-CN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成真指派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b="0" i="0" dirty="0" smtClean="0">
                <a:ea typeface="微软雅黑" panose="020B0503020204020204" pitchFamily="34" charset="-122"/>
              </a:rPr>
              <a:t>(</a:t>
            </a:r>
            <a:r>
              <a:rPr lang="en-US" altLang="zh-CN" sz="1600" b="0" i="0" dirty="0">
                <a:ea typeface="微软雅黑" panose="020B0503020204020204" pitchFamily="34" charset="-122"/>
              </a:rPr>
              <a:t>P/0, Q/0, R/0</a:t>
            </a:r>
            <a:r>
              <a:rPr lang="en-US" altLang="zh-CN" sz="1600" b="0" i="0" dirty="0" smtClean="0">
                <a:ea typeface="微软雅黑" panose="020B0503020204020204" pitchFamily="34" charset="-122"/>
              </a:rPr>
              <a:t>)</a:t>
            </a:r>
            <a:r>
              <a:rPr lang="en-US" altLang="zh-CN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0" i="0" dirty="0" smtClean="0"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ea typeface="微软雅黑" panose="020B0503020204020204" pitchFamily="34" charset="-122"/>
              </a:rPr>
              <a:t>(P/0, Q/1, R/0</a:t>
            </a:r>
            <a:r>
              <a:rPr lang="en-US" altLang="zh-CN" sz="1600" b="0" i="0" dirty="0" smtClean="0">
                <a:ea typeface="微软雅黑" panose="020B0503020204020204" pitchFamily="34" charset="-122"/>
              </a:rPr>
              <a:t>)</a:t>
            </a:r>
            <a:r>
              <a:rPr lang="en-US" altLang="zh-CN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 smtClean="0">
                <a:ea typeface="微软雅黑" panose="020B0503020204020204" pitchFamily="34" charset="-122"/>
              </a:rPr>
              <a:t>  </a:t>
            </a:r>
            <a:r>
              <a:rPr lang="en-US" altLang="zh-CN" sz="1600" b="0" i="0" dirty="0">
                <a:ea typeface="微软雅黑" panose="020B0503020204020204" pitchFamily="34" charset="-122"/>
              </a:rPr>
              <a:t>(P/1, Q/1, R/0)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4663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06186" y="291511"/>
            <a:ext cx="6290039" cy="70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作出下列命题的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真值表：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并非“室内很冷或很乱”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，也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不是“室外暖和且室内太脏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”。</a:t>
            </a:r>
            <a:endParaRPr lang="zh-CN" altLang="en-US" sz="1400" b="0" i="0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42186" y="35022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8" y="218281"/>
            <a:ext cx="7561262" cy="84851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942" y="1339413"/>
            <a:ext cx="531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188" y="1198741"/>
            <a:ext cx="7561262" cy="374473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ea typeface="微软雅黑" panose="020B0503020204020204" pitchFamily="34" charset="-122"/>
            </a:endParaRPr>
          </a:p>
        </p:txBody>
      </p:sp>
      <p:graphicFrame>
        <p:nvGraphicFramePr>
          <p:cNvPr id="18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755"/>
              </p:ext>
            </p:extLst>
          </p:nvPr>
        </p:nvGraphicFramePr>
        <p:xfrm>
          <a:off x="1459080" y="2430371"/>
          <a:ext cx="5865478" cy="2420632"/>
        </p:xfrm>
        <a:graphic>
          <a:graphicData uri="http://schemas.openxmlformats.org/drawingml/2006/table">
            <a:tbl>
              <a:tblPr/>
              <a:tblGrid>
                <a:gridCol w="2322345"/>
                <a:gridCol w="3543133"/>
              </a:tblGrid>
              <a:tr h="390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         Q          R       S</a:t>
                      </a:r>
                    </a:p>
                  </a:txBody>
                  <a:tcPr marL="82319" marR="82319" marT="41168" marB="41168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    ┐ (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∨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Q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     ∧       ┐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∧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82319" marR="82319" marT="41168" marB="411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0        0        0      0</a:t>
                      </a:r>
                    </a:p>
                  </a:txBody>
                  <a:tcPr marL="82319" marR="82319" marT="41168" marB="41168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1           1            1</a:t>
                      </a:r>
                    </a:p>
                  </a:txBody>
                  <a:tcPr marL="82319" marR="82319" marT="41168" marB="411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0        0        0      1</a:t>
                      </a:r>
                    </a:p>
                  </a:txBody>
                  <a:tcPr marL="82319" marR="82319" marT="41168" marB="41168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1           1            1</a:t>
                      </a:r>
                    </a:p>
                  </a:txBody>
                  <a:tcPr marL="82319" marR="82319" marT="41168" marB="411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0        0        1      0</a:t>
                      </a:r>
                    </a:p>
                  </a:txBody>
                  <a:tcPr marL="82319" marR="82319" marT="41168" marB="41168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1           1            1</a:t>
                      </a:r>
                    </a:p>
                  </a:txBody>
                  <a:tcPr marL="82319" marR="82319" marT="41168" marB="411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0        0        1      1</a:t>
                      </a:r>
                    </a:p>
                  </a:txBody>
                  <a:tcPr marL="82319" marR="82319" marT="41168" marB="41168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1           0            0  </a:t>
                      </a:r>
                    </a:p>
                  </a:txBody>
                  <a:tcPr marL="82319" marR="82319" marT="41168" marB="411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0        1        0      0</a:t>
                      </a:r>
                    </a:p>
                  </a:txBody>
                  <a:tcPr marL="82319" marR="82319" marT="41168" marB="41168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0           0            1  </a:t>
                      </a:r>
                    </a:p>
                  </a:txBody>
                  <a:tcPr marL="82319" marR="82319" marT="41168" marB="411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0        1        0      1</a:t>
                      </a:r>
                    </a:p>
                  </a:txBody>
                  <a:tcPr marL="82319" marR="82319" marT="41168" marB="41168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0           0            1 </a:t>
                      </a:r>
                    </a:p>
                  </a:txBody>
                  <a:tcPr marL="82319" marR="82319" marT="41168" marB="411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1401655" y="1339413"/>
            <a:ext cx="6899126" cy="9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：室内很冷    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：室内很乱</a:t>
            </a:r>
            <a:b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4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：室外暖和    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：室内太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脏</a:t>
            </a:r>
            <a:endParaRPr lang="en-US" altLang="zh-CN" sz="1400" b="0" i="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本题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可用符号表示为： ┐ 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Q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) ∧   ┐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44129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公式、翻译和真值表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一、命题公式</a:t>
            </a:r>
          </a:p>
        </p:txBody>
      </p:sp>
      <p:sp>
        <p:nvSpPr>
          <p:cNvPr id="3" name="矩形 2"/>
          <p:cNvSpPr/>
          <p:nvPr/>
        </p:nvSpPr>
        <p:spPr>
          <a:xfrm>
            <a:off x="1709737" y="1621835"/>
            <a:ext cx="6499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60000"/>
            </a:pP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原子命题公式</a:t>
            </a:r>
            <a:r>
              <a:rPr lang="zh-CN" altLang="en-US" sz="1400" dirty="0">
                <a:ea typeface="微软雅黑" panose="020B0503020204020204" pitchFamily="34" charset="-122"/>
              </a:rPr>
              <a:t>：命题常元、命题变元统称为原子命题公式， 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简称</a:t>
            </a:r>
            <a:r>
              <a:rPr lang="zh-CN" altLang="en-US" sz="1400" dirty="0">
                <a:ea typeface="微软雅黑" panose="020B0503020204020204" pitchFamily="34" charset="-122"/>
              </a:rPr>
              <a:t>原子公式。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01737" y="160561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701737" y="223796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9737" y="2253485"/>
            <a:ext cx="6499226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合式公式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是由下列规则形成的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真值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是合式公式。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命题公式是一个合式公式。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是合式公式，则 ┐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是合式公式。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是合式公式，则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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都是合式公式。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有限次地使用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(1)(2)(3)(4)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所得到的结果，都是合式公式。</a:t>
            </a:r>
          </a:p>
        </p:txBody>
      </p:sp>
      <p:sp>
        <p:nvSpPr>
          <p:cNvPr id="16" name="剪去对角的矩形 15"/>
          <p:cNvSpPr/>
          <p:nvPr/>
        </p:nvSpPr>
        <p:spPr>
          <a:xfrm>
            <a:off x="701737" y="433038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1.2.3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7837" y="4346610"/>
            <a:ext cx="6276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110" indent="-240110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是公式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的一部分，且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是一个公式，称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5" grpId="0" animBg="1"/>
      <p:bldP spid="5" grpId="0"/>
      <p:bldP spid="16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公式、翻译和真值表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一、命题公式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01737" y="160561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定义补充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18711" y="2039799"/>
            <a:ext cx="7090252" cy="14577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C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也是合式公式；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也被称为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合取式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析取式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双条件式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的合取项和析取项。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118711" y="3747191"/>
            <a:ext cx="4929664" cy="8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(┐</a:t>
            </a:r>
            <a:r>
              <a:rPr lang="en-US" altLang="zh-CN" sz="1600" b="0" dirty="0">
                <a:ea typeface="微软雅黑" panose="020B0503020204020204" pitchFamily="34" charset="-122"/>
              </a:rPr>
              <a:t>P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)∨</a:t>
            </a:r>
            <a:r>
              <a:rPr lang="en-US" altLang="zh-CN" sz="1600" b="0" dirty="0">
                <a:ea typeface="微软雅黑" panose="020B0503020204020204" pitchFamily="34" charset="-122"/>
              </a:rPr>
              <a:t>Q</a:t>
            </a:r>
            <a:r>
              <a:rPr lang="zh-CN" altLang="en-US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→(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都是合式公式；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(∧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都不是合式公式。</a:t>
            </a:r>
          </a:p>
        </p:txBody>
      </p:sp>
    </p:spTree>
    <p:extLst>
      <p:ext uri="{BB962C8B-B14F-4D97-AF65-F5344CB8AC3E}">
        <p14:creationId xmlns:p14="http://schemas.microsoft.com/office/powerpoint/2010/main" val="293514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公式、翻译和真值表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联结词的优先级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67477" y="1619148"/>
            <a:ext cx="7204974" cy="153362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公式最外层的圆括号可省略，如把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写成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→(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┐只作用于邻接后的原子命题变元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，例如把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(┐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)∨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Q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写成 ┐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联结词的优先级从高到低是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┐，∧，∨，→，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66874" y="3975576"/>
            <a:ext cx="65055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 </a:t>
            </a:r>
            <a:r>
              <a:rPr lang="en-US" altLang="zh-CN" sz="1600" b="0" dirty="0">
                <a:ea typeface="微软雅黑" panose="020B0503020204020204" pitchFamily="34" charset="-122"/>
              </a:rPr>
              <a:t>A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0" dirty="0">
                <a:ea typeface="微软雅黑" panose="020B0503020204020204" pitchFamily="34" charset="-122"/>
              </a:rPr>
              <a:t>P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b="0" dirty="0">
                <a:ea typeface="微软雅黑" panose="020B0503020204020204" pitchFamily="34" charset="-122"/>
              </a:rPr>
              <a:t>Q </a:t>
            </a:r>
            <a: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→(</a:t>
            </a:r>
            <a:r>
              <a:rPr lang="en-US" altLang="zh-CN" sz="1600" b="0" dirty="0">
                <a:ea typeface="微软雅黑" panose="020B0503020204020204" pitchFamily="34" charset="-122"/>
              </a:rPr>
              <a:t>Q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1600" b="0" dirty="0">
                <a:ea typeface="微软雅黑" panose="020B0503020204020204" pitchFamily="34" charset="-122"/>
              </a:rPr>
              <a:t>R </a:t>
            </a:r>
            <a: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600" b="0" dirty="0">
                <a:ea typeface="微软雅黑" panose="020B0503020204020204" pitchFamily="34" charset="-122"/>
              </a:rPr>
              <a:t>P</a:t>
            </a:r>
            <a:r>
              <a:rPr lang="en-US" altLang="zh-CN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b="0" dirty="0">
                <a:ea typeface="微软雅黑" panose="020B0503020204020204" pitchFamily="34" charset="-122"/>
              </a:rPr>
              <a:t>Q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0" dirty="0">
                <a:ea typeface="微软雅黑" panose="020B0503020204020204" pitchFamily="34" charset="-122"/>
              </a:rPr>
              <a:t>Q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1600" b="0" dirty="0">
                <a:ea typeface="微软雅黑" panose="020B0503020204020204" pitchFamily="34" charset="-122"/>
              </a:rPr>
              <a:t>R 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1600" b="0" dirty="0">
                <a:ea typeface="微软雅黑" panose="020B0503020204020204" pitchFamily="34" charset="-122"/>
              </a:rPr>
              <a:t>A 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的子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公式。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95327" y="399393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6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公式、翻译和真值表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命题的翻译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22917" y="3067101"/>
            <a:ext cx="6871339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93688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ea typeface="微软雅黑" panose="020B0503020204020204" pitchFamily="34" charset="-122"/>
              </a:rPr>
              <a:t>命题的符号化要注意下列事项：</a:t>
            </a:r>
          </a:p>
          <a:p>
            <a:pPr marL="628650" lvl="1" indent="-285750" algn="just" eaLnBrk="1" hangingPunct="1">
              <a:lnSpc>
                <a:spcPct val="150000"/>
              </a:lnSpc>
              <a:buClr>
                <a:schemeClr val="tx1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1400" b="0" i="0" dirty="0">
                <a:latin typeface="Tahoma" panose="020B0604030504040204" pitchFamily="34" charset="0"/>
                <a:ea typeface="微软雅黑" panose="020B0503020204020204" pitchFamily="34" charset="-122"/>
              </a:rPr>
              <a:t> 确定给定句子</a:t>
            </a:r>
            <a:r>
              <a:rPr lang="zh-CN" altLang="en-US" sz="1400" i="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是否为命题</a:t>
            </a:r>
            <a:r>
              <a:rPr lang="zh-CN" altLang="en-US" sz="1400" b="0" i="0" dirty="0">
                <a:latin typeface="Tahoma" panose="020B0604030504040204" pitchFamily="34" charset="0"/>
                <a:ea typeface="微软雅黑" panose="020B0503020204020204" pitchFamily="34" charset="-122"/>
              </a:rPr>
              <a:t>。</a:t>
            </a:r>
            <a:endParaRPr lang="zh-CN" altLang="en-US" sz="14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just">
              <a:lnSpc>
                <a:spcPct val="150000"/>
              </a:lnSpc>
              <a:buClr>
                <a:schemeClr val="tx1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1400" b="0" i="0" dirty="0">
                <a:ea typeface="微软雅黑" panose="020B0503020204020204" pitchFamily="34" charset="-122"/>
              </a:rPr>
              <a:t> 句子中</a:t>
            </a:r>
            <a:r>
              <a:rPr lang="zh-CN" altLang="en-US" sz="1400" i="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连词是否为命题联结词</a:t>
            </a:r>
            <a:r>
              <a:rPr lang="zh-CN" altLang="en-US" sz="1400" b="0" i="0" dirty="0">
                <a:ea typeface="微软雅黑" panose="020B0503020204020204" pitchFamily="34" charset="-122"/>
              </a:rPr>
              <a:t>。</a:t>
            </a:r>
            <a:endParaRPr lang="zh-CN" altLang="en-US" sz="14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>
              <a:lnSpc>
                <a:spcPct val="150000"/>
              </a:lnSpc>
              <a:buClr>
                <a:schemeClr val="tx1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要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正确地表示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原子命题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和适当选择命题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联结词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22917" y="1579552"/>
            <a:ext cx="7249533" cy="140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6700" indent="-266700" eaLnBrk="1" hangingPunct="1">
              <a:lnSpc>
                <a:spcPts val="23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用文字叙述的命题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相应地写成由命题标识符、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联结词和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圆括号表示的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合式公式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，也称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 eaLnBrk="1" hangingPunct="1">
              <a:lnSpc>
                <a:spcPts val="23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的符号化在数理逻辑中很重要！</a:t>
            </a:r>
          </a:p>
        </p:txBody>
      </p:sp>
    </p:spTree>
    <p:extLst>
      <p:ext uri="{BB962C8B-B14F-4D97-AF65-F5344CB8AC3E}">
        <p14:creationId xmlns:p14="http://schemas.microsoft.com/office/powerpoint/2010/main" val="825218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509747" y="344945"/>
            <a:ext cx="6469824" cy="53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符号化下列命题</a:t>
            </a:r>
            <a:r>
              <a:rPr lang="zh-CN" altLang="en-US" sz="16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600" b="0" i="0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7700" y="414134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313" y="944329"/>
            <a:ext cx="7704137" cy="3970571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313" y="218281"/>
            <a:ext cx="7704137" cy="65685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3267" y="944329"/>
            <a:ext cx="3249133" cy="3564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他既聪明又用功。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他虽聪明但不用功。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除非你努力，否则你将失败。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除非天气好，我才骑自行车上班。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小王晚上要回家，除非下大雨。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只有睡觉才能恢复疲劳。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只要我还有口气，我就要战斗。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中没有元素，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就是空集。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张明或者李强都可以做这件事。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张明和李强都做这件事了。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仅当你走，我将留下。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838575" y="1001804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20381" y="1001804"/>
            <a:ext cx="3630033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他聪明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：他用功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838575" y="1326221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838575" y="1683410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38575" y="2049742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838575" y="2416074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838575" y="2776035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575" y="3122545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38575" y="3479734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838575" y="3859344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38575" y="4230827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38575" y="4590707"/>
            <a:ext cx="414099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161672" y="1330004"/>
            <a:ext cx="2875049" cy="34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 ┐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他聪明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：他用功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5196073" y="1679008"/>
            <a:ext cx="2808374" cy="32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你努力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你失败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4650744" y="2036589"/>
            <a:ext cx="3694345" cy="34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→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天气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好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骑自行车上班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790197" y="2397865"/>
            <a:ext cx="3514272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┐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→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小王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晚上回家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下大雨 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5290732" y="2760793"/>
            <a:ext cx="3127384" cy="32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：睡觉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：恢复疲劳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533109" y="4217824"/>
            <a:ext cx="3545713" cy="2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明做这件事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李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强做这件事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4763477" y="3130278"/>
            <a:ext cx="3235144" cy="32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：我还有口气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我要战斗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4682929" y="3468204"/>
            <a:ext cx="3565721" cy="32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A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中没有元素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A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是空集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456909" y="3852833"/>
            <a:ext cx="3727215" cy="30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明做这件事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李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强做这件事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5438775" y="4590364"/>
            <a:ext cx="2550321" cy="2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走了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留下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509747" y="344945"/>
            <a:ext cx="6469824" cy="53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符号化下列命题</a:t>
            </a:r>
            <a:r>
              <a:rPr lang="zh-CN" altLang="en-US" sz="16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600" b="0" i="0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7700" y="414134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313" y="944329"/>
            <a:ext cx="7704137" cy="3970571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313" y="218281"/>
            <a:ext cx="7704137" cy="65685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2881" y="1070993"/>
            <a:ext cx="3525940" cy="3564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铁和氧化合，但铁和氮不化合。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如果我下班早，就去商店看看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，除非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我很累。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李四是计算机系的学生，他选修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了日语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课或法语课。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李四是计算机系的学生，他住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室或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313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除非天气好，否则我是不会去公园的。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如果晚上做完作业且没有其他的事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，他就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会去看电视或听音乐。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320380" y="1126278"/>
            <a:ext cx="370760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519133" y="1114994"/>
            <a:ext cx="3890138" cy="3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 ┐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  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和氧化合 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和氮化合</a:t>
            </a:r>
            <a:endParaRPr lang="en-US" altLang="zh-CN" sz="13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320380" y="1518422"/>
            <a:ext cx="3707606" cy="488672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552004" y="1507446"/>
            <a:ext cx="3857267" cy="58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┐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我很累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我下班早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13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去商店看看</a:t>
            </a:r>
            <a:endParaRPr lang="en-US" altLang="zh-CN" sz="13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320380" y="2208022"/>
            <a:ext cx="3707606" cy="488672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322064" y="2184089"/>
            <a:ext cx="4051631" cy="51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李四是计算机系的学生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选修日语课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选修法语课</a:t>
            </a:r>
            <a:endParaRPr lang="en-US" altLang="zh-CN" sz="13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320380" y="2873689"/>
            <a:ext cx="3707606" cy="488672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4665097" y="2845842"/>
            <a:ext cx="3890138" cy="6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∧((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∧┐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∨(┐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)),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四是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机系的学生 </a:t>
            </a:r>
            <a:r>
              <a:rPr lang="en-US" altLang="zh-CN" sz="13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他住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312  </a:t>
            </a:r>
            <a:r>
              <a:rPr lang="en-US" altLang="zh-CN" sz="13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他住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313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320380" y="3571948"/>
            <a:ext cx="3707606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4768190" y="3574839"/>
            <a:ext cx="3565721" cy="2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→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 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去公园</a:t>
            </a:r>
            <a:endParaRPr lang="en-US" altLang="zh-CN" sz="13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320380" y="4009096"/>
            <a:ext cx="3707606" cy="739891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4746559" y="3993001"/>
            <a:ext cx="3727215" cy="84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13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→((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 ┐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∨ ( ┐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晚上做完作业，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：他没有其他事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：他看电视   </a:t>
            </a:r>
            <a:r>
              <a:rPr lang="zh-CN" altLang="en-US" sz="13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3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3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：他听音乐</a:t>
            </a:r>
          </a:p>
        </p:txBody>
      </p:sp>
    </p:spTree>
    <p:extLst>
      <p:ext uri="{BB962C8B-B14F-4D97-AF65-F5344CB8AC3E}">
        <p14:creationId xmlns:p14="http://schemas.microsoft.com/office/powerpoint/2010/main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1" grpId="0"/>
      <p:bldP spid="42" grpId="0" animBg="1"/>
      <p:bldP spid="43" grpId="0"/>
      <p:bldP spid="44" grpId="0" animBg="1"/>
      <p:bldP spid="45" grpId="0"/>
      <p:bldP spid="47" grpId="0" animBg="1"/>
      <p:bldP spid="48" grpId="0"/>
      <p:bldP spid="49" grpId="0" animBg="1"/>
      <p:bldP spid="50" grpId="0"/>
      <p:bldP spid="51" grpId="0" animBg="1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公式、翻译和真值表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真值表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701737" y="162466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1.2.4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800225" y="1515386"/>
            <a:ext cx="6296025" cy="145165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对于命题公式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中每个命题变元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i="1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，任给一个指派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i="1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或解释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i="1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，得到一种真值的组合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)…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baseline="-300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)…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i="1" baseline="-300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称为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真值指派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，或称为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的一种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解释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，记为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。若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，称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成真指派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或说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的解释为真。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99713" y="3096274"/>
            <a:ext cx="6296025" cy="14382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50000"/>
              </a:lnSpc>
            </a:pP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成假指派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的定义类似。</a:t>
            </a:r>
          </a:p>
          <a:p>
            <a:pPr marL="304800" indent="-304800" algn="just">
              <a:lnSpc>
                <a:spcPct val="150000"/>
              </a:lnSpc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为方便计，有时将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i="1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 = 1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i="1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 = 0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记为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i="1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/1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400" i="1" baseline="-30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/0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1≤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≤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marL="304800" indent="-304800">
              <a:lnSpc>
                <a:spcPct val="150000"/>
              </a:lnSpc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显然，若公式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中有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个不同命题变元，便有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4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组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真值指派。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324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公式、翻译和真值表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真值表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701737" y="162466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1.2.5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47837" y="1530554"/>
            <a:ext cx="6372225" cy="8760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微软雅黑" panose="020B0503020204020204" pitchFamily="34" charset="-122"/>
              </a:rPr>
              <a:t>设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</a:rPr>
              <a:t>为一命题公式，对其中出现的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命题变元</a:t>
            </a:r>
            <a:r>
              <a:rPr lang="zh-CN" altLang="en-US" sz="1400" dirty="0" smtClean="0">
                <a:latin typeface="微软雅黑" panose="020B0503020204020204" pitchFamily="34" charset="-122"/>
              </a:rPr>
              <a:t>做所有可能的每一组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真值指派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400" dirty="0" smtClean="0">
                <a:latin typeface="微软雅黑" panose="020B0503020204020204" pitchFamily="34" charset="-122"/>
              </a:rPr>
              <a:t>，连同公式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</a:rPr>
              <a:t>的相应的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</a:rPr>
              <a:t>汇列成表，称为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14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真值表</a:t>
            </a:r>
            <a:r>
              <a:rPr lang="zh-CN" altLang="en-US" sz="1400" dirty="0" smtClean="0">
                <a:latin typeface="微软雅黑" panose="020B0503020204020204" pitchFamily="34" charset="-122"/>
              </a:rPr>
              <a:t>。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662" y="2494080"/>
            <a:ext cx="6765627" cy="9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真值表由两部分组成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4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的左部分</a:t>
            </a:r>
            <a:r>
              <a:rPr lang="zh-CN" altLang="en-US" sz="1400" b="0" i="0" dirty="0">
                <a:latin typeface="Tahoma" panose="020B0604030504040204" pitchFamily="34" charset="0"/>
                <a:ea typeface="微软雅黑" panose="020B0503020204020204" pitchFamily="34" charset="-122"/>
              </a:rPr>
              <a:t>列出公式的每一种解释；</a:t>
            </a: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表的右部分</a:t>
            </a:r>
            <a:r>
              <a:rPr lang="zh-CN" altLang="en-US" sz="1400" b="0" i="0" dirty="0">
                <a:latin typeface="Tahoma" panose="020B0604030504040204" pitchFamily="34" charset="0"/>
                <a:ea typeface="微软雅黑" panose="020B0503020204020204" pitchFamily="34" charset="-122"/>
              </a:rPr>
              <a:t>给出相应每种解释公式得到的真值。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74662" y="3418523"/>
            <a:ext cx="6765627" cy="135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真值表的约定：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命题变元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按字典序排列。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对公式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每个解释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，以二进制数从小到大或者从大到小顺序列出。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若公式复杂，可先列出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各子公式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的真值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若有括号，则应从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里层向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外层展开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，最后列出所给公式的真值。</a:t>
            </a:r>
          </a:p>
        </p:txBody>
      </p:sp>
    </p:spTree>
    <p:extLst>
      <p:ext uri="{BB962C8B-B14F-4D97-AF65-F5344CB8AC3E}">
        <p14:creationId xmlns:p14="http://schemas.microsoft.com/office/powerpoint/2010/main" val="1745253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</TotalTime>
  <Words>1703</Words>
  <Application>Microsoft Office PowerPoint</Application>
  <PresentationFormat>全屏显示(16:9)</PresentationFormat>
  <Paragraphs>247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huiming</cp:lastModifiedBy>
  <cp:revision>372</cp:revision>
  <dcterms:created xsi:type="dcterms:W3CDTF">2016-09-26T06:45:17Z</dcterms:created>
  <dcterms:modified xsi:type="dcterms:W3CDTF">2017-02-07T06:22:04Z</dcterms:modified>
</cp:coreProperties>
</file>