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7"/>
  </p:notesMasterIdLst>
  <p:handoutMasterIdLst>
    <p:handoutMasterId r:id="rId18"/>
  </p:handoutMasterIdLst>
  <p:sldIdLst>
    <p:sldId id="437" r:id="rId2"/>
    <p:sldId id="337" r:id="rId3"/>
    <p:sldId id="338" r:id="rId4"/>
    <p:sldId id="339" r:id="rId5"/>
    <p:sldId id="340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75" userDrawn="1">
          <p15:clr>
            <a:srgbClr val="A4A3A4"/>
          </p15:clr>
        </p15:guide>
        <p15:guide id="2" pos="2857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pos="5148" userDrawn="1">
          <p15:clr>
            <a:srgbClr val="A4A3A4"/>
          </p15:clr>
        </p15:guide>
        <p15:guide id="5" pos="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CFCFC"/>
    <a:srgbClr val="0070C0"/>
    <a:srgbClr val="FEC17E"/>
    <a:srgbClr val="FFF2CC"/>
    <a:srgbClr val="D9D9D9"/>
    <a:srgbClr val="C4C4C4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7" autoAdjust="0"/>
    <p:restoredTop sz="83525" autoAdjust="0"/>
  </p:normalViewPr>
  <p:slideViewPr>
    <p:cSldViewPr snapToGrid="0" showGuides="1">
      <p:cViewPr varScale="1">
        <p:scale>
          <a:sx n="98" d="100"/>
          <a:sy n="98" d="100"/>
        </p:scale>
        <p:origin x="-594" y="-96"/>
      </p:cViewPr>
      <p:guideLst>
        <p:guide orient="horz" pos="1575"/>
        <p:guide pos="2857"/>
        <p:guide pos="408"/>
        <p:guide pos="5148"/>
        <p:guide pos="9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61EA9-ACC4-47B2-AE5E-81F984474F98}" type="datetimeFigureOut">
              <a:rPr lang="zh-CN" altLang="en-US" smtClean="0">
                <a:ea typeface="微软雅黑" panose="020B0503020204020204" pitchFamily="34" charset="-122"/>
              </a:rPr>
              <a:pPr/>
              <a:t>2017/2/28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17A8B-0451-4210-96FF-F9B4364D34AE}" type="slidenum">
              <a:rPr lang="zh-CN" altLang="en-US" smtClean="0">
                <a:ea typeface="微软雅黑" panose="020B0503020204020204" pitchFamily="34" charset="-122"/>
              </a:rPr>
              <a:pPr/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4732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E6E90CBF-1F90-4C43-9E66-E141962067E5}" type="datetimeFigureOut">
              <a:rPr lang="zh-CN" altLang="en-US" smtClean="0"/>
              <a:pPr/>
              <a:t>2017/2/28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05AD43D-830A-4820-8607-61F7F27A038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9273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0438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04381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04381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04381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04381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AD43D-830A-4820-8607-61F7F27A038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2342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590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792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673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9052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387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0020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522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853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865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3287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C539-48ED-4DC9-93B1-633DB8FEA5C8}" type="datetimeFigureOut">
              <a:rPr lang="zh-CN" altLang="en-US" smtClean="0"/>
              <a:pPr/>
              <a:t>2017/2/28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356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DE78C539-48ED-4DC9-93B1-633DB8FEA5C8}" type="datetimeFigureOut">
              <a:rPr lang="zh-CN" altLang="en-US" smtClean="0"/>
              <a:pPr/>
              <a:t>2017/2/28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C8BF7843-BD81-494E-BF03-D34F8449B4A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0184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>
            <a:alpha val="5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74134" y="2195166"/>
            <a:ext cx="4795733" cy="0"/>
          </a:xfrm>
          <a:prstGeom prst="line">
            <a:avLst/>
          </a:prstGeom>
          <a:ln w="12700" cmpd="sng">
            <a:solidFill>
              <a:srgbClr val="969696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62150" y="1676503"/>
            <a:ext cx="5143499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公式分类</a:t>
            </a:r>
          </a:p>
        </p:txBody>
      </p:sp>
    </p:spTree>
    <p:extLst>
      <p:ext uri="{BB962C8B-B14F-4D97-AF65-F5344CB8AC3E}">
        <p14:creationId xmlns:p14="http://schemas.microsoft.com/office/powerpoint/2010/main" xmlns="" val="257397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1649208" y="568384"/>
            <a:ext cx="6469824" cy="39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429" tIns="38215" rIns="76429" bIns="38215"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en-US" sz="1600" i="0" dirty="0" smtClean="0">
                <a:ea typeface="微软雅黑" pitchFamily="34" charset="-122"/>
                <a:cs typeface="Times New Roman" pitchFamily="18" charset="0"/>
              </a:rPr>
              <a:t>证明 </a:t>
            </a:r>
            <a:r>
              <a:rPr lang="en-US" altLang="zh-CN" sz="1600" i="0" dirty="0" smtClean="0">
                <a:ea typeface="微软雅黑" pitchFamily="34" charset="-122"/>
                <a:cs typeface="Times New Roman" pitchFamily="18" charset="0"/>
              </a:rPr>
              <a:t>( P ∧Q ) ∨ ( P ∧ ┐ Q ) </a:t>
            </a:r>
            <a:r>
              <a:rPr lang="en-US" altLang="zh-CN" sz="160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600" i="0" dirty="0" smtClean="0">
                <a:ea typeface="微软雅黑" pitchFamily="34" charset="-122"/>
                <a:cs typeface="Times New Roman" pitchFamily="18" charset="0"/>
              </a:rPr>
              <a:t>P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1600" b="0" i="0" dirty="0" smtClean="0"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0707" y="385921"/>
            <a:ext cx="7561263" cy="856139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8617" y="670362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zh-CN" altLang="en-US" sz="16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5310" y="1480185"/>
            <a:ext cx="7553325" cy="2600326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9624" y="1783771"/>
            <a:ext cx="5000625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证明</a:t>
            </a:r>
            <a:r>
              <a:rPr lang="zh-CN" altLang="en-US" sz="14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：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 P ∧Q ) ∨ ( P ∧ ┐ Q 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P ∧ (Q ∨ ┐Q)</a:t>
            </a:r>
          </a:p>
          <a:p>
            <a:pPr>
              <a:buFont typeface="Symbol" pitchFamily="18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P ∧T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P 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5451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1.3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公式分类</a:t>
            </a:r>
            <a:endParaRPr lang="zh-CN" altLang="en-US" sz="1800" dirty="0">
              <a:solidFill>
                <a:schemeClr val="bg1"/>
              </a:solidFill>
              <a:latin typeface="Tahom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5327" y="1017624"/>
            <a:ext cx="7124298" cy="47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 i="0" dirty="0" smtClean="0">
                <a:ea typeface="微软雅黑" pitchFamily="34" charset="-122"/>
              </a:rPr>
              <a:t>四、代入规则和替换规则</a:t>
            </a:r>
            <a:endParaRPr lang="zh-CN" altLang="en-US" sz="16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25807" y="1526258"/>
            <a:ext cx="7124298" cy="257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lvl="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6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6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</a:t>
            </a: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6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 </a:t>
            </a: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zh-CN" altLang="en-US" sz="1400" i="0" dirty="0"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9620" y="1608058"/>
            <a:ext cx="740283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逻辑联结词能够从已知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公式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合并形成新公式，可把逻辑联结词看成运算。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“代入”和“替换”也有从已知公式得到新公式的作用，因此也可以看成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运算。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97381" y="3119368"/>
            <a:ext cx="575119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在一个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永真式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中，任何一个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原子命题变元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出现的每一处，用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另一个公式代入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，所得公式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仍是永真式。</a:t>
            </a: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>
              <a:lnSpc>
                <a:spcPts val="21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本定理称为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代入规则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9620" y="2511115"/>
            <a:ext cx="486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1) </a:t>
            </a:r>
            <a:r>
              <a:rPr lang="zh-CN" altLang="en-US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代入规则</a:t>
            </a:r>
            <a:endParaRPr lang="en-US" altLang="zh-CN" sz="1600" b="1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剪去对角的矩形 10"/>
          <p:cNvSpPr/>
          <p:nvPr/>
        </p:nvSpPr>
        <p:spPr>
          <a:xfrm>
            <a:off x="826644" y="3152562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1.3.2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82611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1649208" y="568384"/>
            <a:ext cx="6469824" cy="39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429" tIns="38215" rIns="76429" bIns="38215"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zh-CN" altLang="en-US" sz="1600" i="0" dirty="0" smtClean="0">
                <a:ea typeface="微软雅黑" pitchFamily="34" charset="-122"/>
                <a:cs typeface="Times New Roman" pitchFamily="18" charset="0"/>
              </a:rPr>
              <a:t>求证：</a:t>
            </a:r>
            <a:r>
              <a:rPr lang="zh-CN" altLang="en-US" sz="160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i="0" dirty="0" smtClean="0"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160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600" i="0" dirty="0" smtClean="0">
                <a:ea typeface="微软雅黑" pitchFamily="34" charset="-122"/>
                <a:cs typeface="Times New Roman" pitchFamily="18" charset="0"/>
              </a:rPr>
              <a:t>→</a:t>
            </a:r>
            <a:r>
              <a:rPr lang="en-US" altLang="zh-CN" sz="160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600" i="0" dirty="0" smtClean="0"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60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i="0" dirty="0" smtClean="0">
                <a:ea typeface="微软雅黑" pitchFamily="34" charset="-122"/>
                <a:cs typeface="Times New Roman" pitchFamily="18" charset="0"/>
              </a:rPr>
              <a:t>∨ ┐(</a:t>
            </a:r>
            <a:r>
              <a:rPr lang="en-US" altLang="zh-CN" sz="160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600" i="0" dirty="0" smtClean="0">
                <a:ea typeface="微软雅黑" pitchFamily="34" charset="-122"/>
                <a:cs typeface="Times New Roman" pitchFamily="18" charset="0"/>
              </a:rPr>
              <a:t>→</a:t>
            </a:r>
            <a:r>
              <a:rPr lang="en-US" altLang="zh-CN" sz="160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600" i="0" dirty="0" smtClean="0">
                <a:ea typeface="微软雅黑" pitchFamily="34" charset="-122"/>
                <a:cs typeface="Times New Roman" pitchFamily="18" charset="0"/>
              </a:rPr>
              <a:t>)</a:t>
            </a:r>
            <a:r>
              <a:rPr lang="en-US" altLang="zh-CN" sz="160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600" i="0" dirty="0" smtClean="0">
                <a:ea typeface="微软雅黑" pitchFamily="34" charset="-122"/>
                <a:cs typeface="Times New Roman" pitchFamily="18" charset="0"/>
              </a:rPr>
              <a:t>是永真式。</a:t>
            </a:r>
            <a:endParaRPr lang="en-US" altLang="zh-CN" sz="1600" i="0" dirty="0" smtClean="0"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0707" y="385921"/>
            <a:ext cx="7561263" cy="856139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8617" y="670362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zh-CN" altLang="en-US" sz="16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5310" y="1480185"/>
            <a:ext cx="7553325" cy="2600326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9624" y="1783771"/>
            <a:ext cx="5000625" cy="1571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100"/>
              </a:lnSpc>
              <a:spcBef>
                <a:spcPts val="600"/>
              </a:spcBef>
            </a:pPr>
            <a:r>
              <a:rPr lang="zh-CN" altLang="en-US" sz="14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证明</a:t>
            </a:r>
            <a:r>
              <a:rPr lang="zh-CN" altLang="en-US" sz="14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排中律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知，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∨ ┐A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即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∨ ┐A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为永真式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lnSpc>
                <a:spcPts val="21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用公式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P→Q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代入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中，则得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(P→Q) ∨ ┐(P→Q)</a:t>
            </a:r>
          </a:p>
          <a:p>
            <a:pPr marL="342900" indent="-342900">
              <a:lnSpc>
                <a:spcPts val="2100"/>
              </a:lnSpc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根据代入规则可知，给定公式是永真式。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545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1.3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公式分类</a:t>
            </a:r>
            <a:endParaRPr lang="zh-CN" altLang="en-US" sz="1800" dirty="0">
              <a:solidFill>
                <a:schemeClr val="bg1"/>
              </a:solidFill>
              <a:latin typeface="Tahom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10567" y="1116684"/>
            <a:ext cx="7124298" cy="47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i="0" dirty="0" smtClean="0">
                <a:ea typeface="微软雅黑" pitchFamily="34" charset="-122"/>
                <a:cs typeface="Times New Roman" pitchFamily="18" charset="0"/>
              </a:rPr>
              <a:t>(2) </a:t>
            </a:r>
            <a:r>
              <a:rPr lang="zh-CN" altLang="en-US" sz="1600" i="0" dirty="0" smtClean="0">
                <a:ea typeface="微软雅黑" pitchFamily="34" charset="-122"/>
                <a:cs typeface="Times New Roman" pitchFamily="18" charset="0"/>
              </a:rPr>
              <a:t>替换规则 </a:t>
            </a:r>
            <a:endParaRPr lang="zh-CN" altLang="en-US" sz="1600" i="0" dirty="0"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25807" y="1526258"/>
            <a:ext cx="7124298" cy="257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lvl="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600" b="0" i="0" kern="0" dirty="0" smtClean="0">
              <a:solidFill>
                <a:srgbClr val="000000"/>
              </a:solidFill>
              <a:latin typeface="宋体" pitchFamily="2" charset="-122"/>
              <a:ea typeface="微软雅黑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600" b="0" i="0" kern="0" dirty="0" smtClean="0">
                <a:solidFill>
                  <a:srgbClr val="000000"/>
                </a:solidFill>
                <a:latin typeface="宋体" pitchFamily="2" charset="-122"/>
                <a:ea typeface="微软雅黑"/>
              </a:rPr>
              <a:t>  </a:t>
            </a: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600" b="0" i="0" kern="0" dirty="0" smtClean="0">
                <a:solidFill>
                  <a:srgbClr val="000000"/>
                </a:solidFill>
                <a:latin typeface="宋体" pitchFamily="2" charset="-122"/>
                <a:ea typeface="微软雅黑"/>
              </a:rPr>
              <a:t>   </a:t>
            </a:r>
            <a:endParaRPr lang="en-US" altLang="zh-CN" sz="1400" b="0" i="0" kern="0" dirty="0" smtClean="0">
              <a:solidFill>
                <a:srgbClr val="000000"/>
              </a:solidFill>
              <a:latin typeface="宋体" pitchFamily="2" charset="-122"/>
              <a:ea typeface="微软雅黑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latin typeface="宋体" pitchFamily="2" charset="-122"/>
              <a:ea typeface="微软雅黑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latin typeface="宋体" pitchFamily="2" charset="-122"/>
              <a:ea typeface="微软雅黑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latin typeface="宋体" pitchFamily="2" charset="-122"/>
              <a:ea typeface="微软雅黑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zh-CN" altLang="en-US" sz="14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42160" y="1775460"/>
            <a:ext cx="5646420" cy="103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  <a:spcBef>
                <a:spcPts val="600"/>
              </a:spcBef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是合式公式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子公式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，若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b="1" baseline="-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600" b="1" baseline="-30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，并且将 </a:t>
            </a:r>
          </a:p>
          <a:p>
            <a:pPr>
              <a:lnSpc>
                <a:spcPts val="2100"/>
              </a:lnSpc>
              <a:spcBef>
                <a:spcPts val="600"/>
              </a:spcBef>
            </a:pP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中的 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用 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600" baseline="-30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替换，得到公式</a:t>
            </a:r>
            <a:r>
              <a:rPr lang="en-US" altLang="zh-CN" sz="16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 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b="1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。本定理称为 </a:t>
            </a:r>
          </a:p>
          <a:p>
            <a:pPr>
              <a:lnSpc>
                <a:spcPts val="2100"/>
              </a:lnSpc>
              <a:spcBef>
                <a:spcPts val="600"/>
              </a:spcBef>
            </a:pP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替换规则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。这种替换称为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等价替换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</a:t>
            </a:r>
          </a:p>
        </p:txBody>
      </p:sp>
      <p:sp>
        <p:nvSpPr>
          <p:cNvPr id="11" name="剪去对角的矩形 10"/>
          <p:cNvSpPr/>
          <p:nvPr/>
        </p:nvSpPr>
        <p:spPr>
          <a:xfrm>
            <a:off x="913192" y="1807542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1.3.3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82611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1641588" y="675064"/>
            <a:ext cx="6469824" cy="39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429" tIns="38215" rIns="76429" bIns="38215"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i="0" dirty="0" smtClean="0">
                <a:ea typeface="微软雅黑" pitchFamily="34" charset="-122"/>
                <a:cs typeface="Times New Roman" pitchFamily="18" charset="0"/>
              </a:rPr>
              <a:t>证明</a:t>
            </a:r>
            <a:r>
              <a:rPr lang="zh-CN" altLang="en-US" sz="1600" dirty="0" smtClean="0"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60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600" i="0" dirty="0" smtClean="0">
                <a:ea typeface="微软雅黑" pitchFamily="34" charset="-122"/>
                <a:cs typeface="Times New Roman" pitchFamily="18" charset="0"/>
              </a:rPr>
              <a:t>→(</a:t>
            </a:r>
            <a:r>
              <a:rPr lang="en-US" altLang="zh-CN" sz="160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600" i="0" dirty="0" smtClean="0">
                <a:ea typeface="微软雅黑" pitchFamily="34" charset="-122"/>
                <a:cs typeface="Times New Roman" pitchFamily="18" charset="0"/>
              </a:rPr>
              <a:t>∨(</a:t>
            </a:r>
            <a:r>
              <a:rPr lang="en-US" altLang="zh-CN" sz="1600" dirty="0" smtClean="0">
                <a:ea typeface="微软雅黑" pitchFamily="34" charset="-122"/>
                <a:cs typeface="Times New Roman" pitchFamily="18" charset="0"/>
              </a:rPr>
              <a:t>P</a:t>
            </a:r>
            <a:r>
              <a:rPr lang="en-US" altLang="zh-CN" sz="1600" i="0" dirty="0" smtClean="0">
                <a:ea typeface="微软雅黑" pitchFamily="34" charset="-122"/>
                <a:cs typeface="Times New Roman" pitchFamily="18" charset="0"/>
              </a:rPr>
              <a:t>∧</a:t>
            </a:r>
            <a:r>
              <a:rPr lang="en-US" altLang="zh-CN" sz="160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600" i="0" dirty="0" smtClean="0">
                <a:ea typeface="微软雅黑" pitchFamily="34" charset="-122"/>
                <a:cs typeface="Times New Roman" pitchFamily="18" charset="0"/>
              </a:rPr>
              <a:t>))</a:t>
            </a:r>
            <a:r>
              <a:rPr lang="en-US" altLang="zh-CN" sz="160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i="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600" dirty="0" smtClean="0">
                <a:ea typeface="微软雅黑" pitchFamily="34" charset="-122"/>
                <a:cs typeface="Times New Roman" pitchFamily="18" charset="0"/>
              </a:rPr>
              <a:t>Q</a:t>
            </a:r>
            <a:r>
              <a:rPr lang="en-US" altLang="zh-CN" sz="1600" i="0" dirty="0" smtClean="0">
                <a:ea typeface="微软雅黑" pitchFamily="34" charset="-122"/>
                <a:cs typeface="Times New Roman" pitchFamily="18" charset="0"/>
              </a:rPr>
              <a:t>→</a:t>
            </a:r>
            <a:r>
              <a:rPr lang="en-US" altLang="zh-CN" sz="1600" dirty="0" smtClean="0">
                <a:ea typeface="微软雅黑" pitchFamily="34" charset="-122"/>
                <a:cs typeface="Times New Roman" pitchFamily="18" charset="0"/>
              </a:rPr>
              <a:t>P </a:t>
            </a:r>
            <a:endParaRPr lang="en-US" altLang="zh-CN" sz="160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0707" y="385921"/>
            <a:ext cx="7561263" cy="856139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8617" y="670362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例</a:t>
            </a:r>
            <a:r>
              <a:rPr lang="zh-CN" altLang="en-US" sz="1600" b="1" kern="0" dirty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子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5310" y="1480185"/>
            <a:ext cx="7553325" cy="2600326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9624" y="1783771"/>
            <a:ext cx="5000625" cy="1686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证明</a:t>
            </a:r>
            <a:r>
              <a:rPr lang="zh-CN" altLang="en-US" sz="14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因为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Q→P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Q→P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又由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吸收律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可知，</a:t>
            </a:r>
          </a:p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P∨(P∧Q)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P</a:t>
            </a:r>
          </a:p>
          <a:p>
            <a:pPr>
              <a:lnSpc>
                <a:spcPct val="125000"/>
              </a:lnSpc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根据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替换规则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可得，</a:t>
            </a:r>
          </a:p>
          <a:p>
            <a:pPr>
              <a:lnSpc>
                <a:spcPct val="125000"/>
              </a:lnSpc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       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Q→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(P∨(P∧Q))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Q→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altLang="zh-CN" sz="14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545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1.3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公式分类</a:t>
            </a:r>
            <a:endParaRPr lang="zh-CN" altLang="en-US" sz="1800" dirty="0">
              <a:solidFill>
                <a:schemeClr val="bg1"/>
              </a:solidFill>
              <a:latin typeface="Tahom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37287" y="1855823"/>
            <a:ext cx="7124298" cy="257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defTabSz="91440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代入是对</a:t>
            </a:r>
            <a:r>
              <a:rPr lang="zh-CN" altLang="en-US" sz="1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原子命题变元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而言的；</a:t>
            </a:r>
          </a:p>
          <a:p>
            <a:pPr defTabSz="91440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       而替换通常是可对</a:t>
            </a:r>
            <a:r>
              <a:rPr lang="zh-CN" altLang="en-US" sz="1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命题公式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实行之；</a:t>
            </a:r>
            <a:endParaRPr lang="en-US" altLang="zh-CN" sz="1400" b="0" i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1440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代入规则必须用于</a:t>
            </a:r>
            <a:r>
              <a:rPr lang="zh-CN" altLang="en-US" sz="1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永真式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lvl="0" defTabSz="91440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       而替换则不必；</a:t>
            </a:r>
            <a:endParaRPr lang="en-US" altLang="zh-CN" sz="1400" b="0" i="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1440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代入必须是</a:t>
            </a:r>
            <a:r>
              <a:rPr lang="zh-CN" altLang="en-US" sz="140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处处代入</a:t>
            </a:r>
            <a:r>
              <a:rPr lang="zh-CN" altLang="en-US" sz="1400" b="0" i="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lvl="0" defTabSz="91440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       替换则可部分替换，亦可全部替换。</a:t>
            </a:r>
            <a:r>
              <a:rPr lang="en-US" altLang="zh-CN" sz="1600" b="0" i="0" kern="0" dirty="0" smtClean="0">
                <a:solidFill>
                  <a:srgbClr val="000000"/>
                </a:solidFill>
                <a:latin typeface="宋体" pitchFamily="2" charset="-122"/>
                <a:ea typeface="微软雅黑"/>
              </a:rPr>
              <a:t>  </a:t>
            </a:r>
            <a:endParaRPr lang="en-US" altLang="zh-CN" sz="1400" b="0" i="0" kern="0" dirty="0" smtClean="0">
              <a:solidFill>
                <a:srgbClr val="000000"/>
              </a:solidFill>
              <a:latin typeface="宋体" pitchFamily="2" charset="-122"/>
              <a:ea typeface="微软雅黑"/>
            </a:endParaRPr>
          </a:p>
          <a:p>
            <a:pPr marL="342900" indent="-342900" defTabSz="91440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altLang="zh-CN" sz="1400" b="0" i="0" kern="0" dirty="0" smtClean="0">
              <a:solidFill>
                <a:srgbClr val="000000"/>
              </a:solidFill>
              <a:latin typeface="宋体" pitchFamily="2" charset="-122"/>
              <a:ea typeface="微软雅黑"/>
            </a:endParaRPr>
          </a:p>
          <a:p>
            <a:pPr marL="342900" indent="-342900" defTabSz="91440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altLang="zh-CN" sz="1400" b="0" i="0" kern="0" dirty="0" smtClean="0">
              <a:solidFill>
                <a:srgbClr val="000000"/>
              </a:solidFill>
              <a:latin typeface="宋体" pitchFamily="2" charset="-122"/>
              <a:ea typeface="微软雅黑"/>
            </a:endParaRPr>
          </a:p>
          <a:p>
            <a:pPr marL="342900" indent="-342900" defTabSz="91440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zh-CN" altLang="en-US" sz="14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5327" y="1251585"/>
            <a:ext cx="701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代入规则和替换规则的区别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826116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1.3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公式分类</a:t>
            </a:r>
            <a:endParaRPr lang="zh-CN" altLang="en-US" sz="1800" dirty="0">
              <a:solidFill>
                <a:schemeClr val="bg1"/>
              </a:solidFill>
              <a:latin typeface="Tahom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5327" y="1017624"/>
            <a:ext cx="7124298" cy="47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一、命题公式</a:t>
            </a:r>
          </a:p>
        </p:txBody>
      </p:sp>
      <p:sp>
        <p:nvSpPr>
          <p:cNvPr id="3" name="矩形 2"/>
          <p:cNvSpPr/>
          <p:nvPr/>
        </p:nvSpPr>
        <p:spPr>
          <a:xfrm>
            <a:off x="1928812" y="1605592"/>
            <a:ext cx="6499226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chemeClr val="tx1"/>
              </a:buClr>
              <a:buSzPct val="60000"/>
            </a:pPr>
            <a:r>
              <a:rPr lang="zh-CN" altLang="en-US" sz="1400" dirty="0" smtClean="0">
                <a:ea typeface="微软雅黑" panose="020B0503020204020204" pitchFamily="34" charset="-122"/>
              </a:rPr>
              <a:t>设</a:t>
            </a:r>
            <a:r>
              <a:rPr lang="en-US" altLang="zh-CN" sz="1400" dirty="0" smtClean="0"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ea typeface="微软雅黑" panose="020B0503020204020204" pitchFamily="34" charset="-122"/>
              </a:rPr>
              <a:t>为一个命题公式，对</a:t>
            </a:r>
            <a:r>
              <a:rPr lang="en-US" altLang="zh-CN" sz="1400" dirty="0" smtClean="0"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ea typeface="微软雅黑" panose="020B0503020204020204" pitchFamily="34" charset="-122"/>
              </a:rPr>
              <a:t>做所有可能的解释</a:t>
            </a:r>
            <a:r>
              <a:rPr lang="en-US" altLang="zh-CN" sz="1400" dirty="0" smtClean="0">
                <a:ea typeface="微软雅黑" panose="020B0503020204020204" pitchFamily="34" charset="-122"/>
              </a:rPr>
              <a:t>I</a:t>
            </a:r>
            <a:r>
              <a:rPr lang="zh-CN" altLang="en-US" sz="1400" dirty="0" smtClean="0">
                <a:ea typeface="微软雅黑" panose="020B0503020204020204" pitchFamily="34" charset="-122"/>
              </a:rPr>
              <a:t>，</a:t>
            </a:r>
          </a:p>
          <a:p>
            <a:pPr>
              <a:spcBef>
                <a:spcPts val="600"/>
              </a:spcBef>
              <a:buClr>
                <a:schemeClr val="tx1"/>
              </a:buClr>
              <a:buSzPct val="60000"/>
            </a:pPr>
            <a:r>
              <a:rPr lang="zh-CN" altLang="en-US" sz="1400" dirty="0" smtClean="0">
                <a:ea typeface="微软雅黑" panose="020B0503020204020204" pitchFamily="34" charset="-122"/>
              </a:rPr>
              <a:t>对于这些解释</a:t>
            </a:r>
            <a:r>
              <a:rPr lang="en-US" altLang="zh-CN" sz="1400" dirty="0" smtClean="0">
                <a:ea typeface="微软雅黑" panose="020B0503020204020204" pitchFamily="34" charset="-122"/>
              </a:rPr>
              <a:t>I</a:t>
            </a:r>
            <a:r>
              <a:rPr lang="zh-CN" altLang="en-US" sz="1400" dirty="0" smtClean="0">
                <a:ea typeface="微软雅黑" panose="020B0503020204020204" pitchFamily="34" charset="-122"/>
              </a:rPr>
              <a:t>：</a:t>
            </a:r>
          </a:p>
          <a:p>
            <a:pPr>
              <a:spcBef>
                <a:spcPts val="600"/>
              </a:spcBef>
              <a:buClr>
                <a:schemeClr val="tx1"/>
              </a:buClr>
              <a:buSzPct val="60000"/>
            </a:pPr>
            <a:r>
              <a:rPr lang="zh-CN" altLang="en-US" sz="1400" dirty="0" smtClean="0">
                <a:ea typeface="微软雅黑" panose="020B0503020204020204" pitchFamily="34" charset="-122"/>
              </a:rPr>
              <a:t>若</a:t>
            </a:r>
            <a:r>
              <a:rPr lang="en-US" altLang="zh-CN" sz="1400" dirty="0" smtClean="0">
                <a:ea typeface="微软雅黑" panose="020B0503020204020204" pitchFamily="34" charset="-122"/>
              </a:rPr>
              <a:t>I(A)</a:t>
            </a:r>
            <a:r>
              <a:rPr lang="zh-CN" altLang="en-US" sz="1400" dirty="0" smtClean="0">
                <a:ea typeface="微软雅黑" panose="020B0503020204020204" pitchFamily="34" charset="-122"/>
              </a:rPr>
              <a:t>皆为成真，称</a:t>
            </a:r>
            <a:r>
              <a:rPr lang="en-US" altLang="zh-CN" sz="1400" dirty="0" smtClean="0"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ea typeface="微软雅黑" panose="020B0503020204020204" pitchFamily="34" charset="-122"/>
              </a:rPr>
              <a:t>为</a:t>
            </a:r>
            <a:r>
              <a:rPr lang="zh-CN" altLang="en-US" sz="14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永真式</a:t>
            </a:r>
            <a:r>
              <a:rPr lang="zh-CN" altLang="en-US" sz="1400" dirty="0" smtClean="0">
                <a:ea typeface="微软雅黑" panose="020B0503020204020204" pitchFamily="34" charset="-122"/>
              </a:rPr>
              <a:t>；</a:t>
            </a:r>
          </a:p>
          <a:p>
            <a:pPr>
              <a:spcBef>
                <a:spcPts val="600"/>
              </a:spcBef>
              <a:buClr>
                <a:schemeClr val="tx1"/>
              </a:buClr>
              <a:buSzPct val="60000"/>
            </a:pPr>
            <a:r>
              <a:rPr lang="zh-CN" altLang="en-US" sz="1400" dirty="0" smtClean="0">
                <a:ea typeface="微软雅黑" panose="020B0503020204020204" pitchFamily="34" charset="-122"/>
              </a:rPr>
              <a:t>若</a:t>
            </a:r>
            <a:r>
              <a:rPr lang="en-US" altLang="zh-CN" sz="1400" dirty="0" smtClean="0">
                <a:ea typeface="微软雅黑" panose="020B0503020204020204" pitchFamily="34" charset="-122"/>
              </a:rPr>
              <a:t>I(A)</a:t>
            </a:r>
            <a:r>
              <a:rPr lang="zh-CN" altLang="en-US" sz="1400" dirty="0" smtClean="0">
                <a:ea typeface="微软雅黑" panose="020B0503020204020204" pitchFamily="34" charset="-122"/>
              </a:rPr>
              <a:t>皆为成假，称</a:t>
            </a:r>
            <a:r>
              <a:rPr lang="en-US" altLang="zh-CN" sz="1400" dirty="0" smtClean="0"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ea typeface="微软雅黑" panose="020B0503020204020204" pitchFamily="34" charset="-122"/>
              </a:rPr>
              <a:t>为</a:t>
            </a:r>
            <a:r>
              <a:rPr lang="zh-CN" altLang="en-US" sz="14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永假式</a:t>
            </a:r>
            <a:r>
              <a:rPr lang="zh-CN" altLang="en-US" sz="1400" dirty="0" smtClean="0">
                <a:ea typeface="微软雅黑" panose="020B0503020204020204" pitchFamily="34" charset="-122"/>
              </a:rPr>
              <a:t>；</a:t>
            </a:r>
          </a:p>
          <a:p>
            <a:pPr>
              <a:spcBef>
                <a:spcPts val="600"/>
              </a:spcBef>
              <a:buClr>
                <a:schemeClr val="tx1"/>
              </a:buClr>
              <a:buSzPct val="60000"/>
            </a:pPr>
            <a:r>
              <a:rPr lang="zh-CN" altLang="en-US" sz="1400" dirty="0" smtClean="0">
                <a:ea typeface="微软雅黑" panose="020B0503020204020204" pitchFamily="34" charset="-122"/>
              </a:rPr>
              <a:t>若至少存在一个</a:t>
            </a:r>
            <a:r>
              <a:rPr lang="en-US" altLang="zh-CN" sz="1400" dirty="0" smtClean="0">
                <a:ea typeface="微软雅黑" panose="020B0503020204020204" pitchFamily="34" charset="-122"/>
              </a:rPr>
              <a:t>I(A)</a:t>
            </a:r>
            <a:r>
              <a:rPr lang="zh-CN" altLang="en-US" sz="1400" dirty="0" smtClean="0">
                <a:ea typeface="微软雅黑" panose="020B0503020204020204" pitchFamily="34" charset="-122"/>
              </a:rPr>
              <a:t>为真，称</a:t>
            </a:r>
            <a:r>
              <a:rPr lang="en-US" altLang="zh-CN" sz="1400" dirty="0" smtClean="0">
                <a:ea typeface="微软雅黑" panose="020B0503020204020204" pitchFamily="34" charset="-122"/>
              </a:rPr>
              <a:t>A</a:t>
            </a:r>
            <a:r>
              <a:rPr lang="zh-CN" altLang="en-US" sz="1400" dirty="0" smtClean="0">
                <a:ea typeface="微软雅黑" panose="020B0503020204020204" pitchFamily="34" charset="-122"/>
              </a:rPr>
              <a:t>为</a:t>
            </a:r>
            <a:r>
              <a:rPr lang="zh-CN" altLang="en-US" sz="14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可满足式</a:t>
            </a:r>
            <a:r>
              <a:rPr lang="zh-CN" altLang="en-US" sz="14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。</a:t>
            </a:r>
          </a:p>
          <a:p>
            <a:pPr>
              <a:spcBef>
                <a:spcPts val="600"/>
              </a:spcBef>
              <a:buClr>
                <a:schemeClr val="tx1"/>
              </a:buClr>
              <a:buSzPct val="60000"/>
            </a:pPr>
            <a:r>
              <a:rPr lang="zh-CN" altLang="en-US" sz="1400" dirty="0" smtClean="0">
                <a:ea typeface="微软雅黑" panose="020B0503020204020204" pitchFamily="34" charset="-122"/>
              </a:rPr>
              <a:t>永真式也称</a:t>
            </a:r>
            <a:r>
              <a:rPr lang="zh-CN" altLang="en-US" sz="14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重言式</a:t>
            </a:r>
            <a:r>
              <a:rPr lang="zh-CN" altLang="en-US" sz="1400" dirty="0" smtClean="0">
                <a:ea typeface="微软雅黑" panose="020B0503020204020204" pitchFamily="34" charset="-122"/>
              </a:rPr>
              <a:t>，常用 </a:t>
            </a:r>
            <a:r>
              <a:rPr lang="en-US" altLang="zh-CN" sz="1400" dirty="0" smtClean="0">
                <a:ea typeface="微软雅黑" panose="020B0503020204020204" pitchFamily="34" charset="-122"/>
              </a:rPr>
              <a:t>T </a:t>
            </a:r>
            <a:r>
              <a:rPr lang="zh-CN" altLang="en-US" sz="1400" dirty="0" smtClean="0">
                <a:ea typeface="微软雅黑" panose="020B0503020204020204" pitchFamily="34" charset="-122"/>
              </a:rPr>
              <a:t>表示；</a:t>
            </a:r>
          </a:p>
          <a:p>
            <a:pPr>
              <a:spcBef>
                <a:spcPts val="600"/>
              </a:spcBef>
              <a:buClr>
                <a:schemeClr val="tx1"/>
              </a:buClr>
              <a:buSzPct val="60000"/>
            </a:pPr>
            <a:r>
              <a:rPr lang="zh-CN" altLang="en-US" sz="1400" dirty="0" smtClean="0">
                <a:ea typeface="微软雅黑" panose="020B0503020204020204" pitchFamily="34" charset="-122"/>
              </a:rPr>
              <a:t>永假式也称</a:t>
            </a:r>
            <a:r>
              <a:rPr lang="zh-CN" altLang="en-US" sz="1400" b="1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矛盾式</a:t>
            </a:r>
            <a:r>
              <a:rPr lang="zh-CN" altLang="en-US" sz="1400" dirty="0" smtClean="0">
                <a:ea typeface="微软雅黑" panose="020B0503020204020204" pitchFamily="34" charset="-122"/>
              </a:rPr>
              <a:t>，常用 </a:t>
            </a:r>
            <a:r>
              <a:rPr lang="en-US" altLang="zh-CN" sz="1400" dirty="0" smtClean="0">
                <a:ea typeface="微软雅黑" panose="020B0503020204020204" pitchFamily="34" charset="-122"/>
              </a:rPr>
              <a:t>F </a:t>
            </a:r>
            <a:r>
              <a:rPr lang="zh-CN" altLang="en-US" sz="1400" dirty="0" smtClean="0">
                <a:ea typeface="微软雅黑" panose="020B0503020204020204" pitchFamily="34" charset="-122"/>
              </a:rPr>
              <a:t>表示。</a:t>
            </a:r>
            <a:endParaRPr lang="en-US" altLang="zh-CN" sz="1400" dirty="0" smtClean="0"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buClr>
                <a:schemeClr val="tx1"/>
              </a:buClr>
              <a:buSzPct val="60000"/>
            </a:pPr>
            <a:endParaRPr lang="zh-CN" altLang="en-US" sz="1400" dirty="0" smtClean="0">
              <a:ea typeface="微软雅黑" panose="020B0503020204020204" pitchFamily="34" charset="-122"/>
            </a:endParaRPr>
          </a:p>
        </p:txBody>
      </p:sp>
      <p:sp>
        <p:nvSpPr>
          <p:cNvPr id="13" name="剪去对角的矩形 12"/>
          <p:cNvSpPr/>
          <p:nvPr/>
        </p:nvSpPr>
        <p:spPr>
          <a:xfrm>
            <a:off x="796987" y="1615799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1.3.1 </a:t>
            </a:r>
            <a:endParaRPr kumimoji="1"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96987" y="4080457"/>
            <a:ext cx="6680138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400" b="0" i="0" dirty="0">
                <a:latin typeface="微软雅黑" pitchFamily="34" charset="-122"/>
                <a:ea typeface="微软雅黑" pitchFamily="34" charset="-122"/>
              </a:rPr>
              <a:t>判定给定公式是否为永真式，永假式或可满足式的问题，称为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给定公式</a:t>
            </a:r>
            <a:r>
              <a:rPr lang="zh-CN" altLang="en-US" sz="1400" b="0" i="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400" b="1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判定问题</a:t>
            </a: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b="0" i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1400" b="0" i="0" dirty="0" smtClean="0">
                <a:latin typeface="微软雅黑" pitchFamily="34" charset="-122"/>
                <a:ea typeface="微软雅黑" pitchFamily="34" charset="-122"/>
              </a:rPr>
              <a:t>判定</a:t>
            </a:r>
            <a:r>
              <a:rPr lang="zh-CN" altLang="en-US" sz="1400" b="0" i="0" dirty="0">
                <a:latin typeface="微软雅黑" pitchFamily="34" charset="-122"/>
                <a:ea typeface="微软雅黑" pitchFamily="34" charset="-122"/>
              </a:rPr>
              <a:t>方法有</a:t>
            </a:r>
            <a:r>
              <a:rPr lang="zh-CN" altLang="en-US" sz="1400" b="1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真值表法</a:t>
            </a:r>
            <a:r>
              <a:rPr lang="zh-CN" altLang="en-US" sz="1400" b="0" i="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400" b="1" i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公式推演法</a:t>
            </a:r>
            <a:r>
              <a:rPr lang="zh-CN" altLang="en-US" sz="1400" b="0" i="0" dirty="0">
                <a:latin typeface="微软雅黑" pitchFamily="34" charset="-122"/>
                <a:ea typeface="微软雅黑" pitchFamily="34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xmlns="" val="36282611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  <p:bldP spid="1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1.3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公式分类</a:t>
            </a:r>
            <a:endParaRPr lang="zh-CN" altLang="en-US" sz="1800" dirty="0">
              <a:solidFill>
                <a:schemeClr val="bg1"/>
              </a:solidFill>
              <a:latin typeface="Tahom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5327" y="1017624"/>
            <a:ext cx="7124298" cy="47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 i="0" dirty="0" smtClean="0">
                <a:ea typeface="微软雅黑" pitchFamily="34" charset="-122"/>
              </a:rPr>
              <a:t>二、等价公式</a:t>
            </a:r>
            <a:endParaRPr lang="zh-CN" altLang="en-US" sz="16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0237" y="1670909"/>
            <a:ext cx="6272213" cy="1426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设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是两个命题公式，如果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在其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任意解释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下，其真值都是相同的，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/>
            </a:r>
            <a:b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</a:b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则称 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是等价的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，或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逻辑相等</a:t>
            </a:r>
            <a:r>
              <a:rPr lang="zh-CN" altLang="en-US" sz="1400" b="1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4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ts val="2300"/>
              </a:lnSpc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记作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，读作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等价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，称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为等价式。</a:t>
            </a:r>
          </a:p>
          <a:p>
            <a:pPr>
              <a:lnSpc>
                <a:spcPts val="2300"/>
              </a:lnSpc>
              <a:spcBef>
                <a:spcPts val="600"/>
              </a:spcBef>
              <a:buClr>
                <a:schemeClr val="tx1"/>
              </a:buClr>
              <a:buSzPct val="60000"/>
            </a:pPr>
            <a:endParaRPr lang="zh-CN" altLang="en-US" sz="1600" dirty="0" smtClean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剪去对角的矩形 12"/>
          <p:cNvSpPr/>
          <p:nvPr/>
        </p:nvSpPr>
        <p:spPr>
          <a:xfrm>
            <a:off x="825562" y="1747109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1.3.2 </a:t>
            </a:r>
            <a:endParaRPr kumimoji="1"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08844" y="3115990"/>
            <a:ext cx="726360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若公式 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 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的真值表是相同的，则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等价。</a:t>
            </a:r>
          </a:p>
          <a:p>
            <a:endParaRPr lang="zh-CN" altLang="en-US" sz="1400" b="0" i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r>
              <a:rPr lang="zh-CN" altLang="en-US" sz="1400" b="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因此验证两公式是否等价，只需做出它们的真值表即可。 </a:t>
            </a:r>
          </a:p>
        </p:txBody>
      </p:sp>
    </p:spTree>
    <p:extLst>
      <p:ext uri="{BB962C8B-B14F-4D97-AF65-F5344CB8AC3E}">
        <p14:creationId xmlns:p14="http://schemas.microsoft.com/office/powerpoint/2010/main" xmlns="" val="36282611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1.3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公式分类</a:t>
            </a:r>
            <a:endParaRPr lang="zh-CN" altLang="en-US" sz="1800" dirty="0">
              <a:solidFill>
                <a:schemeClr val="bg1"/>
              </a:solidFill>
              <a:latin typeface="Tahom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73432" y="1177643"/>
            <a:ext cx="7124298" cy="257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85750" lvl="0" indent="-28575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400" i="0" kern="0" dirty="0" smtClean="0">
                <a:solidFill>
                  <a:srgbClr val="FF0000"/>
                </a:solidFill>
                <a:latin typeface="宋体" pitchFamily="2" charset="-122"/>
                <a:ea typeface="微软雅黑"/>
                <a:sym typeface="Symbol" pitchFamily="18" charset="2"/>
              </a:rPr>
              <a:t></a:t>
            </a:r>
            <a:r>
              <a:rPr lang="zh-CN" altLang="en-US" sz="1400" i="0" kern="0" dirty="0" smtClean="0">
                <a:solidFill>
                  <a:srgbClr val="FF0000"/>
                </a:solidFill>
                <a:latin typeface="宋体" pitchFamily="2" charset="-122"/>
                <a:ea typeface="微软雅黑"/>
              </a:rPr>
              <a:t>是逻辑双条件联结词</a:t>
            </a:r>
            <a:r>
              <a:rPr lang="zh-CN" altLang="en-US" sz="1400" b="0" i="0" kern="0" dirty="0" smtClean="0">
                <a:solidFill>
                  <a:srgbClr val="000000"/>
                </a:solidFill>
                <a:latin typeface="宋体" pitchFamily="2" charset="-122"/>
                <a:ea typeface="微软雅黑"/>
              </a:rPr>
              <a:t>，属于对象语言</a:t>
            </a:r>
            <a:r>
              <a:rPr lang="en-US" altLang="zh-CN" sz="1400" b="0" i="0" kern="0" dirty="0" smtClean="0">
                <a:solidFill>
                  <a:srgbClr val="000000"/>
                </a:solidFill>
                <a:latin typeface="宋体" pitchFamily="2" charset="-122"/>
                <a:ea typeface="微软雅黑"/>
              </a:rPr>
              <a:t>(</a:t>
            </a:r>
            <a:r>
              <a:rPr lang="zh-CN" altLang="en-US" sz="1400" b="0" i="0" kern="0" dirty="0" smtClean="0">
                <a:solidFill>
                  <a:srgbClr val="000000"/>
                </a:solidFill>
                <a:latin typeface="宋体" pitchFamily="2" charset="-122"/>
                <a:ea typeface="微软雅黑"/>
              </a:rPr>
              <a:t>命题逻辑</a:t>
            </a:r>
            <a:r>
              <a:rPr lang="en-US" altLang="zh-CN" sz="1400" b="0" i="0" kern="0" dirty="0" smtClean="0">
                <a:solidFill>
                  <a:srgbClr val="000000"/>
                </a:solidFill>
                <a:latin typeface="宋体" pitchFamily="2" charset="-122"/>
                <a:ea typeface="微软雅黑"/>
              </a:rPr>
              <a:t>)</a:t>
            </a:r>
            <a:r>
              <a:rPr lang="zh-CN" altLang="en-US" sz="1400" b="0" i="0" kern="0" dirty="0" smtClean="0">
                <a:solidFill>
                  <a:srgbClr val="000000"/>
                </a:solidFill>
                <a:latin typeface="宋体" pitchFamily="2" charset="-122"/>
                <a:ea typeface="微软雅黑"/>
              </a:rPr>
              <a:t>中的符号，它出现在命题公式中；</a:t>
            </a:r>
          </a:p>
          <a:p>
            <a:pPr marL="285750" lvl="0" indent="-28575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i="0" kern="0" dirty="0" smtClean="0">
                <a:solidFill>
                  <a:srgbClr val="FF0000"/>
                </a:solidFill>
                <a:latin typeface="宋体" pitchFamily="2" charset="-122"/>
                <a:ea typeface="微软雅黑"/>
                <a:sym typeface="Symbol" pitchFamily="18" charset="2"/>
              </a:rPr>
              <a:t></a:t>
            </a:r>
            <a:r>
              <a:rPr lang="zh-CN" altLang="en-US" sz="1400" i="0" kern="0" dirty="0" smtClean="0">
                <a:solidFill>
                  <a:srgbClr val="FF0000"/>
                </a:solidFill>
                <a:latin typeface="宋体" pitchFamily="2" charset="-122"/>
                <a:ea typeface="微软雅黑"/>
              </a:rPr>
              <a:t>不是逻辑联结词，</a:t>
            </a:r>
            <a:r>
              <a:rPr lang="zh-CN" altLang="en-US" sz="1400" b="0" i="0" kern="0" dirty="0" smtClean="0">
                <a:solidFill>
                  <a:srgbClr val="000000"/>
                </a:solidFill>
                <a:latin typeface="宋体" pitchFamily="2" charset="-122"/>
                <a:ea typeface="微软雅黑"/>
              </a:rPr>
              <a:t>属于元语言</a:t>
            </a:r>
            <a:r>
              <a:rPr lang="en-US" altLang="zh-CN" sz="1400" b="0" i="0" kern="0" dirty="0" smtClean="0">
                <a:solidFill>
                  <a:srgbClr val="000000"/>
                </a:solidFill>
                <a:latin typeface="宋体" pitchFamily="2" charset="-122"/>
                <a:ea typeface="微软雅黑"/>
              </a:rPr>
              <a:t>(</a:t>
            </a:r>
            <a:r>
              <a:rPr lang="zh-CN" altLang="en-US" sz="1400" b="0" i="0" kern="0" dirty="0" smtClean="0">
                <a:solidFill>
                  <a:srgbClr val="000000"/>
                </a:solidFill>
                <a:latin typeface="宋体" pitchFamily="2" charset="-122"/>
                <a:ea typeface="微软雅黑"/>
              </a:rPr>
              <a:t>描述对象语言的语言</a:t>
            </a:r>
            <a:r>
              <a:rPr lang="en-US" altLang="zh-CN" sz="1400" b="0" i="0" kern="0" dirty="0" smtClean="0">
                <a:solidFill>
                  <a:srgbClr val="000000"/>
                </a:solidFill>
                <a:latin typeface="宋体" pitchFamily="2" charset="-122"/>
                <a:ea typeface="微软雅黑"/>
              </a:rPr>
              <a:t>)</a:t>
            </a:r>
            <a:r>
              <a:rPr lang="zh-CN" altLang="en-US" sz="1400" b="0" i="0" kern="0" dirty="0" smtClean="0">
                <a:solidFill>
                  <a:srgbClr val="000000"/>
                </a:solidFill>
                <a:latin typeface="宋体" pitchFamily="2" charset="-122"/>
                <a:ea typeface="微软雅黑"/>
              </a:rPr>
              <a:t>中的符号，</a:t>
            </a:r>
            <a:r>
              <a:rPr lang="zh-CN" altLang="en-US" sz="1400" i="0" kern="0" dirty="0" smtClean="0">
                <a:solidFill>
                  <a:srgbClr val="FF0000"/>
                </a:solidFill>
                <a:latin typeface="宋体" pitchFamily="2" charset="-122"/>
                <a:ea typeface="微软雅黑"/>
              </a:rPr>
              <a:t>表示两个命题公式之间的一种充分必要</a:t>
            </a:r>
            <a:r>
              <a:rPr lang="en-US" altLang="zh-CN" sz="1400" b="0" i="0" kern="0" dirty="0" smtClean="0">
                <a:solidFill>
                  <a:srgbClr val="000000"/>
                </a:solidFill>
                <a:latin typeface="宋体" pitchFamily="2" charset="-122"/>
                <a:ea typeface="微软雅黑"/>
              </a:rPr>
              <a:t>(</a:t>
            </a:r>
            <a:r>
              <a:rPr lang="zh-CN" altLang="en-US" sz="1400" b="0" i="0" kern="0" dirty="0" smtClean="0">
                <a:solidFill>
                  <a:srgbClr val="000000"/>
                </a:solidFill>
                <a:latin typeface="宋体" pitchFamily="2" charset="-122"/>
                <a:ea typeface="微软雅黑"/>
              </a:rPr>
              <a:t>记为 </a:t>
            </a:r>
            <a:r>
              <a:rPr lang="en-US" altLang="zh-CN" sz="1400" b="0" kern="0" dirty="0" err="1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iff</a:t>
            </a:r>
            <a:r>
              <a:rPr lang="en-US" altLang="zh-CN" sz="1400" b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</a:t>
            </a:r>
            <a:r>
              <a:rPr lang="en-US" altLang="zh-CN" sz="1400" b="0" i="0" kern="0" dirty="0" smtClean="0">
                <a:solidFill>
                  <a:srgbClr val="000000"/>
                </a:solidFill>
                <a:latin typeface="宋体" pitchFamily="2" charset="-122"/>
                <a:ea typeface="微软雅黑"/>
              </a:rPr>
              <a:t>)</a:t>
            </a:r>
            <a:r>
              <a:rPr lang="zh-CN" altLang="en-US" sz="1400" b="0" i="0" kern="0" dirty="0" smtClean="0">
                <a:solidFill>
                  <a:srgbClr val="000000"/>
                </a:solidFill>
                <a:latin typeface="宋体" pitchFamily="2" charset="-122"/>
                <a:ea typeface="微软雅黑"/>
              </a:rPr>
              <a:t>关系，它不属于这两个公式的任何一个公式中的符号。</a:t>
            </a:r>
          </a:p>
          <a:p>
            <a:pPr marL="285750" lvl="0" indent="-285750" defTabSz="914400" eaLnBrk="1" fontAlgn="base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b="0" i="0" kern="0" dirty="0" smtClean="0">
                <a:solidFill>
                  <a:srgbClr val="000000"/>
                </a:solidFill>
                <a:ea typeface="微软雅黑"/>
                <a:sym typeface="Symbol" pitchFamily="18" charset="2"/>
              </a:rPr>
              <a:t> </a:t>
            </a:r>
            <a:r>
              <a:rPr lang="zh-CN" altLang="en-US" sz="1400" b="0" i="0" kern="0" dirty="0" smtClean="0">
                <a:solidFill>
                  <a:srgbClr val="000000"/>
                </a:solidFill>
                <a:latin typeface="宋体" pitchFamily="2" charset="-122"/>
                <a:ea typeface="微软雅黑"/>
              </a:rPr>
              <a:t>与 </a:t>
            </a:r>
            <a:r>
              <a:rPr lang="en-US" altLang="zh-CN" sz="1400" b="0" kern="0" dirty="0" err="1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iff</a:t>
            </a:r>
            <a:r>
              <a:rPr lang="en-US" altLang="zh-CN" sz="1400" b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</a:t>
            </a:r>
            <a:r>
              <a:rPr lang="zh-CN" altLang="en-US" sz="1400" b="0" i="0" kern="0" dirty="0" smtClean="0">
                <a:solidFill>
                  <a:srgbClr val="000000"/>
                </a:solidFill>
                <a:latin typeface="宋体" pitchFamily="2" charset="-122"/>
                <a:ea typeface="微软雅黑"/>
              </a:rPr>
              <a:t>可通用。</a:t>
            </a:r>
            <a:endParaRPr lang="en-US" altLang="zh-CN" sz="1400" b="0" i="0" kern="0" dirty="0" smtClean="0">
              <a:solidFill>
                <a:srgbClr val="000000"/>
              </a:solidFill>
              <a:latin typeface="宋体" pitchFamily="2" charset="-122"/>
              <a:ea typeface="微软雅黑"/>
            </a:endParaRPr>
          </a:p>
          <a:p>
            <a:pPr marL="342900" lvl="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400" b="0" i="0" kern="0" dirty="0" smtClean="0">
                <a:solidFill>
                  <a:srgbClr val="000000"/>
                </a:solidFill>
                <a:latin typeface="宋体" pitchFamily="2" charset="-122"/>
                <a:ea typeface="微软雅黑"/>
              </a:rPr>
              <a:t>    </a:t>
            </a: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latin typeface="宋体" pitchFamily="2" charset="-122"/>
              <a:ea typeface="微软雅黑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zh-CN" altLang="en-US" sz="1400" b="0" i="0" kern="0" dirty="0" smtClean="0">
                <a:solidFill>
                  <a:srgbClr val="000000"/>
                </a:solidFill>
                <a:latin typeface="宋体" pitchFamily="2" charset="-122"/>
                <a:ea typeface="微软雅黑"/>
              </a:rPr>
              <a:t>等价式有下列性质</a:t>
            </a:r>
            <a:r>
              <a:rPr lang="en-US" altLang="zh-CN" sz="1600" b="0" i="0" kern="0" dirty="0" smtClean="0">
                <a:solidFill>
                  <a:srgbClr val="000000"/>
                </a:solidFill>
                <a:latin typeface="宋体" pitchFamily="2" charset="-122"/>
                <a:ea typeface="微软雅黑"/>
              </a:rPr>
              <a:t>  </a:t>
            </a: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600" b="0" i="0" kern="0" dirty="0" smtClean="0">
                <a:solidFill>
                  <a:srgbClr val="000000"/>
                </a:solidFill>
                <a:latin typeface="宋体" pitchFamily="2" charset="-122"/>
                <a:ea typeface="微软雅黑"/>
              </a:rPr>
              <a:t>   </a:t>
            </a:r>
            <a:endParaRPr lang="en-US" altLang="zh-CN" sz="1400" b="0" i="0" kern="0" dirty="0" smtClean="0">
              <a:solidFill>
                <a:srgbClr val="000000"/>
              </a:solidFill>
              <a:latin typeface="宋体" pitchFamily="2" charset="-122"/>
              <a:ea typeface="微软雅黑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latin typeface="宋体" pitchFamily="2" charset="-122"/>
              <a:ea typeface="微软雅黑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latin typeface="宋体" pitchFamily="2" charset="-122"/>
              <a:ea typeface="微软雅黑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latin typeface="宋体" pitchFamily="2" charset="-122"/>
              <a:ea typeface="微软雅黑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zh-CN" altLang="en-US" sz="14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935037" y="3431224"/>
            <a:ext cx="8208963" cy="92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自反性：</a:t>
            </a:r>
            <a:r>
              <a:rPr lang="zh-CN" altLang="en-US" sz="1400" b="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对任意公式</a:t>
            </a:r>
            <a:r>
              <a:rPr lang="en-US" altLang="zh-CN" sz="14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，有</a:t>
            </a:r>
            <a:r>
              <a:rPr lang="en-US" altLang="zh-CN" sz="14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 algn="just"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对称性：</a:t>
            </a:r>
            <a:r>
              <a:rPr lang="zh-CN" altLang="en-US" sz="1400" b="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对任意公式</a:t>
            </a:r>
            <a:r>
              <a:rPr lang="en-US" altLang="zh-CN" sz="14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zh-CN" altLang="en-US" sz="1400" b="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，若</a:t>
            </a:r>
            <a:r>
              <a:rPr lang="en-US" altLang="zh-CN" sz="14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</a:t>
            </a:r>
            <a:r>
              <a:rPr lang="en-US" altLang="zh-CN" sz="14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 algn="just"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传递性：</a:t>
            </a:r>
            <a:r>
              <a:rPr lang="zh-CN" altLang="en-US" sz="1400" b="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对任意公式</a:t>
            </a:r>
            <a:r>
              <a:rPr lang="en-US" altLang="zh-CN" sz="14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1400" b="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</a:t>
            </a:r>
            <a:r>
              <a:rPr lang="zh-CN" altLang="en-US" sz="1400" b="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14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b="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，若</a:t>
            </a:r>
            <a:r>
              <a:rPr lang="en-US" altLang="zh-CN" sz="14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4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en-US" altLang="zh-CN" sz="1400" b="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b="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</a:t>
            </a:r>
            <a:r>
              <a:rPr lang="en-US" altLang="zh-CN" sz="14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b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1400" b="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362826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1.3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公式分类</a:t>
            </a:r>
            <a:endParaRPr lang="zh-CN" altLang="en-US" sz="1800" dirty="0">
              <a:solidFill>
                <a:schemeClr val="bg1"/>
              </a:solidFill>
              <a:latin typeface="Tahom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14512" y="1164635"/>
            <a:ext cx="64992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buSzPct val="60000"/>
            </a:pP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6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当且仅当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B</a:t>
            </a:r>
            <a:r>
              <a:rPr lang="zh-CN" altLang="en-US" sz="16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是永真式。</a:t>
            </a:r>
          </a:p>
        </p:txBody>
      </p:sp>
      <p:sp>
        <p:nvSpPr>
          <p:cNvPr id="13" name="剪去对角的矩形 12"/>
          <p:cNvSpPr/>
          <p:nvPr/>
        </p:nvSpPr>
        <p:spPr>
          <a:xfrm>
            <a:off x="735015" y="1179189"/>
            <a:ext cx="1008000" cy="324000"/>
          </a:xfrm>
          <a:prstGeom prst="snip2Diag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kumimoji="1" lang="zh-CN" altLang="en-US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定理</a:t>
            </a:r>
            <a:r>
              <a:rPr kumimoji="1" lang="en-US" altLang="zh-CN" sz="1400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1.3.1 </a:t>
            </a:r>
            <a:endParaRPr kumimoji="1" lang="zh-CN" altLang="en-US" sz="1400" dirty="0">
              <a:solidFill>
                <a:srgbClr val="0070C0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19138" y="1690514"/>
            <a:ext cx="76327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b="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证明：</a:t>
            </a:r>
            <a:r>
              <a:rPr lang="en-US" altLang="zh-CN" sz="1400" b="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zh-CN" altLang="en-US" sz="1400" b="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必要性</a:t>
            </a:r>
            <a:r>
              <a:rPr lang="zh-CN" altLang="en-US" sz="1400" b="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：若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则</a:t>
            </a:r>
            <a:r>
              <a:rPr lang="en-US" altLang="zh-CN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b="1" dirty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b="1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是永真式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b="0" i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42900" indent="-342900" algn="just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b="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</a:t>
            </a:r>
            <a:r>
              <a:rPr lang="en-US" altLang="zh-CN" sz="1400" b="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(2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 </a:t>
            </a:r>
            <a:r>
              <a:rPr lang="zh-CN" altLang="en-US" sz="1400" b="0" i="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充分性</a:t>
            </a:r>
            <a:r>
              <a:rPr lang="zh-CN" altLang="en-US" sz="1400" b="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：若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zh-CN" altLang="en-US" sz="1400" b="1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永真式</a:t>
            </a:r>
            <a:r>
              <a:rPr lang="zh-CN" altLang="en-US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i="0" dirty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en-US" sz="1400" b="0" i="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14" name="Group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30739630"/>
              </p:ext>
            </p:extLst>
          </p:nvPr>
        </p:nvGraphicFramePr>
        <p:xfrm>
          <a:off x="1354138" y="2446338"/>
          <a:ext cx="5616575" cy="2451100"/>
        </p:xfrm>
        <a:graphic>
          <a:graphicData uri="http://schemas.openxmlformats.org/drawingml/2006/table">
            <a:tbl>
              <a:tblPr/>
              <a:tblGrid>
                <a:gridCol w="960437"/>
                <a:gridCol w="958850"/>
                <a:gridCol w="1922463"/>
                <a:gridCol w="1774825"/>
              </a:tblGrid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A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  <a:sym typeface="Symbol" pitchFamily="18" charset="2"/>
                        </a:rPr>
                        <a:t>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B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  <a:sym typeface="Symbol" pitchFamily="18" charset="2"/>
                        </a:rPr>
                        <a:t>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微软雅黑" pitchFamily="34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Oval 43"/>
          <p:cNvSpPr>
            <a:spLocks noChangeArrowheads="1"/>
          </p:cNvSpPr>
          <p:nvPr/>
        </p:nvSpPr>
        <p:spPr bwMode="auto">
          <a:xfrm>
            <a:off x="3946525" y="2949575"/>
            <a:ext cx="647700" cy="3603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6" name="Oval 44"/>
          <p:cNvSpPr>
            <a:spLocks noChangeArrowheads="1"/>
          </p:cNvSpPr>
          <p:nvPr/>
        </p:nvSpPr>
        <p:spPr bwMode="auto">
          <a:xfrm>
            <a:off x="3932238" y="4456113"/>
            <a:ext cx="647700" cy="36036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17" name="Oval 41"/>
          <p:cNvSpPr>
            <a:spLocks noChangeArrowheads="1"/>
          </p:cNvSpPr>
          <p:nvPr/>
        </p:nvSpPr>
        <p:spPr bwMode="auto">
          <a:xfrm>
            <a:off x="1498600" y="2959100"/>
            <a:ext cx="1655763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0"/>
          </a:p>
        </p:txBody>
      </p:sp>
      <p:sp>
        <p:nvSpPr>
          <p:cNvPr id="18" name="Oval 42"/>
          <p:cNvSpPr>
            <a:spLocks noChangeArrowheads="1"/>
          </p:cNvSpPr>
          <p:nvPr/>
        </p:nvSpPr>
        <p:spPr bwMode="auto">
          <a:xfrm>
            <a:off x="1536700" y="4446588"/>
            <a:ext cx="1584325" cy="43021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b="0"/>
          </a:p>
        </p:txBody>
      </p:sp>
    </p:spTree>
    <p:extLst>
      <p:ext uri="{BB962C8B-B14F-4D97-AF65-F5344CB8AC3E}">
        <p14:creationId xmlns:p14="http://schemas.microsoft.com/office/powerpoint/2010/main" xmlns="" val="362826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1672068" y="377884"/>
            <a:ext cx="6469824" cy="39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429" tIns="38215" rIns="76429" bIns="38215"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b="0" i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(1) </a:t>
            </a:r>
            <a:r>
              <a:rPr lang="zh-CN" altLang="en-US" sz="1400" b="0" i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如果 </a:t>
            </a:r>
            <a:r>
              <a:rPr lang="en-US" altLang="zh-CN" sz="1400" b="0" i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A∨C </a:t>
            </a: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 </a:t>
            </a:r>
            <a:r>
              <a:rPr lang="en-US" altLang="zh-CN" sz="1400" b="0" i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 B∨C </a:t>
            </a:r>
            <a:r>
              <a:rPr lang="zh-CN" altLang="en-US" sz="1400" b="0" i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，是否有 </a:t>
            </a:r>
            <a:r>
              <a:rPr lang="en-US" altLang="zh-CN" sz="1400" b="0" i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 </a:t>
            </a:r>
            <a:r>
              <a:rPr lang="en-US" altLang="zh-CN" sz="1400" b="0" i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1400" b="0" i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b="0" i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(2) </a:t>
            </a:r>
            <a:r>
              <a:rPr lang="zh-CN" altLang="en-US" sz="1400" b="0" i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如果 </a:t>
            </a:r>
            <a:r>
              <a:rPr lang="en-US" altLang="zh-CN" sz="1400" b="0" i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A∧C </a:t>
            </a: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 </a:t>
            </a:r>
            <a:r>
              <a:rPr lang="en-US" altLang="zh-CN" sz="1400" b="0" i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 B∧C </a:t>
            </a:r>
            <a:r>
              <a:rPr lang="zh-CN" altLang="en-US" sz="1400" b="0" i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，是否有 </a:t>
            </a:r>
            <a:r>
              <a:rPr lang="en-US" altLang="zh-CN" sz="1400" b="0" i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 </a:t>
            </a:r>
            <a:r>
              <a:rPr lang="en-US" altLang="zh-CN" sz="1400" b="0" i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altLang="en-US" sz="1400" b="0" i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en-US" altLang="zh-CN" sz="1400" b="0" i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400" b="0" i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(3) </a:t>
            </a:r>
            <a:r>
              <a:rPr lang="zh-CN" altLang="en-US" sz="1400" b="0" i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如果    ┐</a:t>
            </a:r>
            <a:r>
              <a:rPr lang="en-US" altLang="zh-CN" sz="1400" b="0" i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A  </a:t>
            </a: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 </a:t>
            </a:r>
            <a:r>
              <a:rPr lang="en-US" altLang="zh-CN" sz="1400" b="0" i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 ┐B</a:t>
            </a:r>
            <a:r>
              <a:rPr lang="zh-CN" altLang="en-US" sz="1400" b="0" i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，   是否有 </a:t>
            </a:r>
            <a:r>
              <a:rPr lang="en-US" altLang="zh-CN" sz="1400" b="0" i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400" b="0" i="0" dirty="0" smtClean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 </a:t>
            </a:r>
            <a:r>
              <a:rPr lang="en-US" altLang="zh-CN" sz="1400" b="0" i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B  ?</a:t>
            </a:r>
          </a:p>
        </p:txBody>
      </p:sp>
      <p:sp>
        <p:nvSpPr>
          <p:cNvPr id="10" name="矩形 9"/>
          <p:cNvSpPr/>
          <p:nvPr/>
        </p:nvSpPr>
        <p:spPr>
          <a:xfrm>
            <a:off x="611187" y="218281"/>
            <a:ext cx="7561263" cy="1296194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0997" y="487482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zh-CN" altLang="en-US" sz="16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8650" y="1762125"/>
            <a:ext cx="7553325" cy="2600326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9624" y="1783771"/>
            <a:ext cx="5970555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400" b="1" dirty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解</a:t>
            </a:r>
            <a:r>
              <a:rPr lang="zh-CN" altLang="en-US" sz="1400" b="1" dirty="0" smtClean="0">
                <a:solidFill>
                  <a:srgbClr val="0070C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CN" sz="14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(1</a:t>
            </a:r>
            <a:r>
              <a:rPr lang="en-US" altLang="zh-CN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若有真值指派使得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S(A)=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T,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S(B)=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, S(C)=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T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 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                  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则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A∨C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∨C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成立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，但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不成立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263650" y="2640013"/>
            <a:ext cx="6080733" cy="60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 algn="just" defTabSz="9144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1400" dirty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(2</a:t>
            </a:r>
            <a:r>
              <a:rPr lang="en-US" altLang="zh-CN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) 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若有真值指派使得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S(A)=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T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, S(B)=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F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, S(C)=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F </a:t>
            </a:r>
          </a:p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              则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A∧C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B∧C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成立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，但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不成立</a:t>
            </a:r>
          </a:p>
        </p:txBody>
      </p:sp>
      <p:sp>
        <p:nvSpPr>
          <p:cNvPr id="15" name="矩形 14"/>
          <p:cNvSpPr/>
          <p:nvPr/>
        </p:nvSpPr>
        <p:spPr>
          <a:xfrm>
            <a:off x="1266825" y="3374446"/>
            <a:ext cx="5610630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1400" dirty="0" smtClean="0"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</a:rPr>
              <a:t>(3) 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┐B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，则┐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 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永真式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，即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solidFill>
                  <a:schemeClr val="hlink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是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永真式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， 所以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B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成立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545169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1.3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公式分类</a:t>
            </a:r>
            <a:endParaRPr lang="zh-CN" altLang="en-US" sz="1800" dirty="0">
              <a:solidFill>
                <a:schemeClr val="bg1"/>
              </a:solidFill>
              <a:latin typeface="Tahom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5327" y="1017624"/>
            <a:ext cx="7124298" cy="47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 i="0" dirty="0" smtClean="0">
                <a:ea typeface="微软雅黑" pitchFamily="34" charset="-122"/>
              </a:rPr>
              <a:t>三、基本等价式</a:t>
            </a:r>
            <a:r>
              <a:rPr lang="en-US" altLang="zh-CN" sz="1600" i="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600" i="0" dirty="0" smtClean="0">
                <a:ea typeface="微软雅黑" pitchFamily="34" charset="-122"/>
              </a:rPr>
              <a:t>命题定律</a:t>
            </a:r>
            <a:endParaRPr lang="zh-CN" altLang="en-US" sz="160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25807" y="1526258"/>
            <a:ext cx="7124298" cy="257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lvl="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6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6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</a:t>
            </a: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6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 </a:t>
            </a: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zh-CN" altLang="en-US" sz="1400" i="0" dirty="0"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9620" y="1569958"/>
            <a:ext cx="6450330" cy="606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1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判断公式间是否等价，有一些简单而又经常使用的等价式，称为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基本等价式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或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命题定律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，牢记并熟练运用它们是学好数理逻辑的关键。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5379" y="2244600"/>
            <a:ext cx="6461923" cy="262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9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双否律：┐┐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algn="just">
              <a:spcBef>
                <a:spcPts val="9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(2)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交换律：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A∧B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B∧A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A∨B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B∨A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A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algn="just">
              <a:spcBef>
                <a:spcPts val="9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(3)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结合律：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(A∧B)∧C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A∧(B∧C)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(A∨B)∨C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A∨(B∨C)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</a:p>
          <a:p>
            <a:pPr algn="just">
              <a:spcBef>
                <a:spcPts val="9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(A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B)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(B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C)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>
              <a:spcBef>
                <a:spcPts val="9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(4)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分配律：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A∧(B∨C)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(A∧B)∨(A∧C)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A∨(B∧C)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(A∨B)∧ (A∨C)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>
              <a:spcBef>
                <a:spcPts val="9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(5)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德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·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摩根律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(A∧B)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┐A∨┐B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  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(A∨B)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┐A∧┐B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algn="just">
              <a:spcBef>
                <a:spcPts val="9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(6)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等幂律：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A∧A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A∨A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algn="just">
              <a:spcBef>
                <a:spcPts val="9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(7)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同一律：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A∧T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A∨F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zh-CN" altLang="en-US" sz="1400" dirty="0" smtClean="0"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36282611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393787"/>
            <a:ext cx="666750" cy="450937"/>
          </a:xfrm>
          <a:prstGeom prst="rect">
            <a:avLst/>
          </a:prstGeom>
          <a:solidFill>
            <a:srgbClr val="2E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751" y="393787"/>
            <a:ext cx="8477249" cy="4509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5327" y="320815"/>
            <a:ext cx="3762373" cy="49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1.3 </a:t>
            </a:r>
            <a:r>
              <a:rPr lang="zh-CN" altLang="en-US" sz="1800" dirty="0" smtClean="0">
                <a:solidFill>
                  <a:schemeClr val="bg1"/>
                </a:solidFill>
                <a:latin typeface="Tahoma" panose="020B0604030504040204" pitchFamily="34" charset="0"/>
                <a:ea typeface="微软雅黑" panose="020B0503020204020204" pitchFamily="34" charset="-122"/>
              </a:rPr>
              <a:t>公式分类</a:t>
            </a:r>
            <a:endParaRPr lang="zh-CN" altLang="en-US" sz="1800" dirty="0">
              <a:solidFill>
                <a:schemeClr val="bg1"/>
              </a:solidFill>
              <a:latin typeface="Tahom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5327" y="1017624"/>
            <a:ext cx="7124298" cy="47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 i="0" dirty="0" smtClean="0">
                <a:ea typeface="微软雅黑" pitchFamily="34" charset="-122"/>
              </a:rPr>
              <a:t>三、基本等价式</a:t>
            </a:r>
            <a:r>
              <a:rPr lang="en-US" altLang="zh-CN" sz="1600" i="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600" i="0" dirty="0" smtClean="0">
                <a:ea typeface="微软雅黑" pitchFamily="34" charset="-122"/>
              </a:rPr>
              <a:t>命题定律</a:t>
            </a:r>
            <a:r>
              <a:rPr lang="zh-CN" altLang="en-US" sz="1600" b="0" i="0" dirty="0" smtClean="0">
                <a:ea typeface="微软雅黑" pitchFamily="34" charset="-122"/>
              </a:rPr>
              <a:t>（续）</a:t>
            </a:r>
            <a:endParaRPr lang="zh-CN" altLang="en-US" sz="1600" b="0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25807" y="1526258"/>
            <a:ext cx="7124298" cy="257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7238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lvl="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6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6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</a:t>
            </a: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1600" b="0" i="0" kern="0" dirty="0" smtClean="0">
                <a:solidFill>
                  <a:srgbClr val="000000"/>
                </a:solidFill>
                <a:ea typeface="微软雅黑"/>
                <a:cs typeface="Times New Roman" pitchFamily="18" charset="0"/>
              </a:rPr>
              <a:t>   </a:t>
            </a: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en-US" altLang="zh-CN" sz="1400" b="0" i="0" kern="0" dirty="0" smtClean="0">
              <a:solidFill>
                <a:srgbClr val="000000"/>
              </a:solidFill>
              <a:ea typeface="微软雅黑"/>
              <a:cs typeface="Times New Roman" pitchFamily="18" charset="0"/>
            </a:endParaRPr>
          </a:p>
          <a:p>
            <a:pPr marL="342900" indent="-342900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endParaRPr lang="zh-CN" altLang="en-US" sz="1400" i="0" dirty="0"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7279" y="1495068"/>
            <a:ext cx="714184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(8)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零    律：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A∧F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A∨T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algn="just"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(9)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吸收律：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A∧(A∨B)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A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A∨(A∧B)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algn="just"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(10)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互补律：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A∧┐A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矛盾律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        A∨┐A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T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排中律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(11) </a:t>
            </a:r>
            <a:r>
              <a:rPr lang="zh-CN" altLang="en-US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条件式转化律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A→B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┐A∨B</a:t>
            </a:r>
            <a:r>
              <a:rPr lang="en-US" altLang="zh-CN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A→B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┐B→ ┐A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algn="just"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(12)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双条件式转化律：</a:t>
            </a:r>
          </a:p>
          <a:p>
            <a:pPr>
              <a:spcBef>
                <a:spcPts val="600"/>
              </a:spcBef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           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B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(A→B)∧(B→A)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(A∧B)∨(┐A∧┐B)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B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┐(A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B)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algn="just"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(13)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输出律：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(A∧B)→C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A→(B→C)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algn="just">
              <a:spcBef>
                <a:spcPts val="600"/>
              </a:spcBef>
            </a:pP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(14)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归谬律：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(A→B)∧(A→ ┐B)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┐A 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10" name="矩形 9"/>
          <p:cNvSpPr/>
          <p:nvPr/>
        </p:nvSpPr>
        <p:spPr>
          <a:xfrm>
            <a:off x="811531" y="4319308"/>
            <a:ext cx="641794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由已知的等价式可以推演出更多的等价式，称这一过程为</a:t>
            </a:r>
            <a:r>
              <a:rPr lang="zh-CN" altLang="en-US" sz="14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等价演算</a:t>
            </a: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</a:p>
          <a:p>
            <a:pPr marL="342900" indent="-342900"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等价演算是逻辑代数或布尔代数的重要组成部分。 </a:t>
            </a: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826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1723500" y="589001"/>
            <a:ext cx="6469824" cy="394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429" tIns="38215" rIns="76429" bIns="38215"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600" i="0" dirty="0" smtClean="0">
                <a:ea typeface="微软雅黑" pitchFamily="34" charset="-122"/>
                <a:cs typeface="Times New Roman" pitchFamily="18" charset="0"/>
              </a:rPr>
              <a:t>证明    </a:t>
            </a:r>
            <a:r>
              <a:rPr lang="en-US" altLang="zh-CN" sz="1600" i="0" dirty="0" smtClean="0">
                <a:ea typeface="微软雅黑" pitchFamily="34" charset="-122"/>
                <a:cs typeface="Times New Roman" pitchFamily="18" charset="0"/>
              </a:rPr>
              <a:t>P→(Q→R)</a:t>
            </a:r>
            <a:r>
              <a:rPr lang="en-US" altLang="zh-CN" sz="160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i="0" dirty="0" smtClean="0">
                <a:ea typeface="微软雅黑" pitchFamily="34" charset="-122"/>
                <a:cs typeface="Times New Roman" pitchFamily="18" charset="0"/>
              </a:rPr>
              <a:t>Q→(P→R)</a:t>
            </a:r>
            <a:r>
              <a:rPr lang="en-US" altLang="zh-CN" sz="1600" i="0" dirty="0" smtClean="0">
                <a:ea typeface="微软雅黑" pitchFamily="34" charset="-122"/>
                <a:cs typeface="Times New Roman" pitchFamily="18" charset="0"/>
                <a:sym typeface="Symbol" pitchFamily="18" charset="2"/>
              </a:rPr>
              <a:t></a:t>
            </a:r>
            <a:r>
              <a:rPr lang="en-US" altLang="zh-CN" sz="1600" i="0" dirty="0" smtClean="0">
                <a:ea typeface="微软雅黑" pitchFamily="34" charset="-122"/>
                <a:cs typeface="Times New Roman" pitchFamily="18" charset="0"/>
              </a:rPr>
              <a:t> ┐R→(Q→ ┐P)</a:t>
            </a:r>
            <a:endParaRPr lang="en-US" altLang="zh-CN" sz="1600" b="0" i="0" dirty="0" smtClean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0707" y="385921"/>
            <a:ext cx="7561263" cy="856139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8617" y="670362"/>
            <a:ext cx="864000" cy="301843"/>
          </a:xfrm>
          <a:prstGeom prst="homePlate">
            <a:avLst>
              <a:gd name="adj" fmla="val 56171"/>
            </a:avLst>
          </a:pr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zh-CN" altLang="en-US" sz="16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子</a:t>
            </a:r>
            <a:r>
              <a:rPr lang="en-US" altLang="zh-CN" sz="1600" b="1" kern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5310" y="1480185"/>
            <a:ext cx="7553325" cy="2600326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9624" y="1783771"/>
            <a:ext cx="5000625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4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证明</a:t>
            </a:r>
            <a:r>
              <a:rPr lang="zh-CN" altLang="en-US" sz="14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：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P→(Q→R)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┐P </a:t>
            </a:r>
            <a:r>
              <a:rPr lang="en-US" altLang="zh-CN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∨(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┐Q </a:t>
            </a:r>
            <a:r>
              <a:rPr lang="en-US" altLang="zh-CN" sz="12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R)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2155190" y="2403793"/>
            <a:ext cx="5487670" cy="36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 ∨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(┐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Q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∨ ┐P)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65985" y="276484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┐R→(Q→ ┐P) </a:t>
            </a:r>
            <a:endParaRPr lang="en-US" altLang="zh-CN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56460" y="2080260"/>
            <a:ext cx="3718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┐Q ∨(┐ P ∨ R)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  <a:sym typeface="Symbol" pitchFamily="18" charset="2"/>
              </a:rPr>
              <a:t> 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Q→(P→R</a:t>
            </a:r>
            <a:r>
              <a:rPr lang="en-US" altLang="zh-CN" sz="14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545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4400</TotalTime>
  <Words>1590</Words>
  <Application>Microsoft Office PowerPoint</Application>
  <PresentationFormat>全屏显示(16:9)</PresentationFormat>
  <Paragraphs>163</Paragraphs>
  <Slides>15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huiming</dc:creator>
  <cp:lastModifiedBy>xxr</cp:lastModifiedBy>
  <cp:revision>377</cp:revision>
  <dcterms:created xsi:type="dcterms:W3CDTF">2016-09-26T06:45:17Z</dcterms:created>
  <dcterms:modified xsi:type="dcterms:W3CDTF">2017-02-28T02:38:30Z</dcterms:modified>
</cp:coreProperties>
</file>