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6"/>
  </p:notesMasterIdLst>
  <p:handoutMasterIdLst>
    <p:handoutMasterId r:id="rId17"/>
  </p:handoutMasterIdLst>
  <p:sldIdLst>
    <p:sldId id="438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443" r:id="rId13"/>
    <p:sldId id="364" r:id="rId14"/>
    <p:sldId id="365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75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5148" userDrawn="1">
          <p15:clr>
            <a:srgbClr val="A4A3A4"/>
          </p15:clr>
        </p15:guide>
        <p15:guide id="5" pos="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CFCFC"/>
    <a:srgbClr val="0070C0"/>
    <a:srgbClr val="FEC17E"/>
    <a:srgbClr val="FFF2CC"/>
    <a:srgbClr val="D9D9D9"/>
    <a:srgbClr val="C4C4C4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83525" autoAdjust="0"/>
  </p:normalViewPr>
  <p:slideViewPr>
    <p:cSldViewPr snapToGrid="0" showGuides="1">
      <p:cViewPr varScale="1">
        <p:scale>
          <a:sx n="126" d="100"/>
          <a:sy n="126" d="100"/>
        </p:scale>
        <p:origin x="-1158" y="-90"/>
      </p:cViewPr>
      <p:guideLst>
        <p:guide orient="horz" pos="1575"/>
        <p:guide pos="2857"/>
        <p:guide pos="408"/>
        <p:guide pos="5148"/>
        <p:guide pos="9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61EA9-ACC4-47B2-AE5E-81F984474F98}" type="datetimeFigureOut">
              <a:rPr lang="zh-CN" altLang="en-US" smtClean="0">
                <a:ea typeface="微软雅黑" panose="020B0503020204020204" pitchFamily="34" charset="-122"/>
              </a:rPr>
              <a:pPr/>
              <a:t>2017/3/7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17A8B-0451-4210-96FF-F9B4364D34AE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473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6E90CBF-1F90-4C43-9E66-E141962067E5}" type="datetimeFigureOut">
              <a:rPr lang="zh-CN" altLang="en-US" smtClean="0"/>
              <a:pPr/>
              <a:t>2017/3/7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05AD43D-830A-4820-8607-61F7F27A038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273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0438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57138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04381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84601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12040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73408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0438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5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79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7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05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3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0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22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5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86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328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35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78C539-48ED-4DC9-93B1-633DB8FEA5C8}" type="datetimeFigureOut">
              <a:rPr lang="zh-CN" altLang="en-US" smtClean="0"/>
              <a:pPr/>
              <a:t>2017/3/7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018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4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62150" y="1676503"/>
            <a:ext cx="514349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1.4  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对偶式与蕴涵式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6586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对偶式与蕴涵式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8677" y="1468864"/>
            <a:ext cx="7124298" cy="102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85750" indent="-285750" defTabSz="91440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证明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是蕴涵式即证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A→B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是永真式。</a:t>
            </a:r>
          </a:p>
          <a:p>
            <a:pPr algn="just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(1)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当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T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T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时，则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A→B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T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 algn="just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(2) A→B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┐B→┐A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，即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时，则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A→B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T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 defTabSz="91440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4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  </a:t>
            </a:r>
          </a:p>
          <a:p>
            <a:pPr marL="342900" indent="-342900" defTabSz="91440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lvl="0" indent="-342900" defTabSz="91440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6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</a:t>
            </a:r>
          </a:p>
          <a:p>
            <a:pPr marL="342900" indent="-342900" defTabSz="91440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 </a:t>
            </a: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327" y="1001034"/>
            <a:ext cx="701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ea typeface="微软雅黑" pitchFamily="34" charset="-122"/>
              </a:rPr>
              <a:t>三、蕴涵式证明方法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28677" y="2836282"/>
            <a:ext cx="7124298" cy="203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defTabSz="914400" eaLnBrk="1" fontAlgn="base" hangingPunct="1">
              <a:lnSpc>
                <a:spcPts val="21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真值表法</a:t>
            </a:r>
            <a:endParaRPr lang="en-US" altLang="zh-CN" sz="1400" i="0" dirty="0" smtClean="0">
              <a:solidFill>
                <a:srgbClr val="FF0000"/>
              </a:solidFill>
              <a:ea typeface="微软雅黑" pitchFamily="34" charset="-122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前件真推导后件真方法</a:t>
            </a:r>
            <a:endParaRPr lang="en-US" altLang="zh-CN" sz="1400" i="0" dirty="0" smtClean="0">
              <a:solidFill>
                <a:srgbClr val="FF0000"/>
              </a:solidFill>
              <a:ea typeface="微软雅黑" pitchFamily="34" charset="-122"/>
              <a:cs typeface="Times New Roman" pitchFamily="18" charset="0"/>
            </a:endParaRPr>
          </a:p>
          <a:p>
            <a:pPr marL="471488" lvl="1" indent="0" eaLnBrk="1" hangingPunct="1">
              <a:lnSpc>
                <a:spcPts val="2100"/>
              </a:lnSpc>
              <a:spcBef>
                <a:spcPts val="300"/>
              </a:spcBef>
              <a:buSzPct val="80000"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设公式的前件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为真，若能推导出后件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也为真，则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/>
            </a:r>
            <a:b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</a:b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  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条件式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A→B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是永真式，故蕴涵式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成立</a:t>
            </a:r>
            <a:endParaRPr lang="en-US" altLang="zh-CN" sz="1400" b="0" i="0" dirty="0" smtClean="0">
              <a:solidFill>
                <a:srgbClr val="FF0000"/>
              </a:solidFill>
              <a:ea typeface="微软雅黑" pitchFamily="34" charset="-122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后件假推导前件假方法</a:t>
            </a:r>
            <a:endParaRPr lang="en-US" altLang="zh-CN" sz="1400" i="0" dirty="0" smtClean="0">
              <a:solidFill>
                <a:srgbClr val="FF0000"/>
              </a:solidFill>
              <a:ea typeface="微软雅黑" pitchFamily="34" charset="-122"/>
              <a:cs typeface="Times New Roman" pitchFamily="18" charset="0"/>
            </a:endParaRPr>
          </a:p>
          <a:p>
            <a:pPr marL="471488" lvl="1" indent="0" eaLnBrk="1" hangingPunct="1">
              <a:lnSpc>
                <a:spcPts val="2100"/>
              </a:lnSpc>
              <a:spcBef>
                <a:spcPts val="300"/>
              </a:spcBef>
              <a:buSzPct val="80000"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设公式的后件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为假，若能推导出前件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也为假，则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/>
            </a:r>
            <a:b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</a:b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  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条件式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A→B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是永真式，故蕴涵式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成立。</a:t>
            </a: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</a:t>
            </a: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3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3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3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ts val="2100"/>
              </a:lnSpc>
              <a:spcBef>
                <a:spcPts val="3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605" y="2483346"/>
            <a:ext cx="701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蕴涵式证明方法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664448" y="476944"/>
            <a:ext cx="6469824" cy="39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600" i="0" dirty="0" smtClean="0"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600" i="0" dirty="0" smtClean="0">
                <a:ea typeface="微软雅黑" pitchFamily="34" charset="-122"/>
                <a:cs typeface="Times New Roman" pitchFamily="18" charset="0"/>
              </a:rPr>
              <a:t>Q∧(P→Q)</a:t>
            </a:r>
            <a:r>
              <a:rPr lang="en-US" altLang="zh-CN" sz="160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600" i="0" dirty="0" smtClean="0">
                <a:ea typeface="微软雅黑" pitchFamily="34" charset="-122"/>
                <a:cs typeface="Times New Roman" pitchFamily="18" charset="0"/>
              </a:rPr>
              <a:t> ┐P </a:t>
            </a:r>
            <a:br>
              <a:rPr lang="en-US" altLang="zh-CN" sz="1600" i="0" dirty="0" smtClean="0">
                <a:ea typeface="微软雅黑" pitchFamily="34" charset="-122"/>
                <a:cs typeface="Times New Roman" pitchFamily="18" charset="0"/>
              </a:rPr>
            </a:br>
            <a:endParaRPr lang="en-US" altLang="zh-CN" sz="1600" b="0" i="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187" y="327660"/>
            <a:ext cx="7561263" cy="67056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0997" y="48748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8170" y="1365884"/>
            <a:ext cx="7553325" cy="2832735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159" y="1532916"/>
            <a:ext cx="5964556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前件真推导后件真方法：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前件为真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：┐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Q∧(P→Q)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为真，则┐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(P→Q)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都为真，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即 ┐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P∨Q)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都为真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于是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得 ┐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为真，即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后件为真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</a:t>
            </a:r>
            <a:endParaRPr lang="zh-CN" altLang="en-US" sz="1600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7797" y="2839391"/>
            <a:ext cx="5964556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    (2)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后件假推导前件假方法</a:t>
            </a:r>
            <a:r>
              <a:rPr lang="zh-CN" altLang="en-US" sz="1600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后件为假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 ┐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为假，则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为真，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(a)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(P→Q)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前件为假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(b)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，则┐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前件为假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600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545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1.4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对偶式与蕴涵式</a:t>
            </a:r>
            <a:endParaRPr lang="zh-CN" altLang="en-US" sz="1800" dirty="0">
              <a:solidFill>
                <a:schemeClr val="bg1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25807" y="1203310"/>
            <a:ext cx="7124298" cy="47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i="0" dirty="0" smtClean="0">
                <a:ea typeface="微软雅黑" pitchFamily="34" charset="-122"/>
                <a:cs typeface="Times New Roman" pitchFamily="18" charset="0"/>
              </a:rPr>
              <a:t>蕴涵式性质</a:t>
            </a:r>
            <a:endParaRPr lang="zh-CN" altLang="en-US" sz="16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25807" y="1526258"/>
            <a:ext cx="7124298" cy="257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6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</a:t>
            </a: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 </a:t>
            </a: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9185" y="1835964"/>
            <a:ext cx="6019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自反性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，即对任意公式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，有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algn="just">
              <a:spcBef>
                <a:spcPts val="600"/>
              </a:spcBef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传递性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，即对任意公式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，若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algn="just">
              <a:spcBef>
                <a:spcPts val="600"/>
              </a:spcBef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则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algn="just">
              <a:spcBef>
                <a:spcPts val="600"/>
              </a:spcBef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③ 对任意公式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，若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B∧C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algn="just">
              <a:spcBef>
                <a:spcPts val="600"/>
              </a:spcBef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④ 对任意公式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，若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A∨B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3161960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1.4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对偶式与蕴涵式</a:t>
            </a:r>
            <a:endParaRPr lang="zh-CN" altLang="en-US" sz="1800" dirty="0">
              <a:solidFill>
                <a:schemeClr val="bg1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5327" y="988227"/>
            <a:ext cx="7124298" cy="47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四、基本蕴涵式</a:t>
            </a:r>
            <a:endParaRPr lang="zh-CN" altLang="en-US" sz="16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25807" y="1526258"/>
            <a:ext cx="7124298" cy="257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6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</a:t>
            </a: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 </a:t>
            </a: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5588" y="2147561"/>
            <a:ext cx="6019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 A∧B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     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化简式</a:t>
            </a:r>
          </a:p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(2) A∧B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     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化简式</a:t>
            </a:r>
          </a:p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(3) 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A∨B      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附加式</a:t>
            </a:r>
          </a:p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(4) ┐A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A→B   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附加式变形</a:t>
            </a:r>
          </a:p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(5) 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A→B      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附加式变形</a:t>
            </a:r>
          </a:p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(6) ┐(A→B)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化简式变形</a:t>
            </a:r>
          </a:p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(7) ┐(A→B)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┐B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化简式变形</a:t>
            </a:r>
          </a:p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(8) A∧(A→B)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假言推论</a:t>
            </a:r>
          </a:p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(9) ┐B∧(A→B)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┐A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拒取式</a:t>
            </a:r>
            <a:endParaRPr lang="zh-CN" altLang="en-US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940" y="1474004"/>
            <a:ext cx="591312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下面给出常用的蕴涵式，称为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基本蕴涵式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，它们的正确性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可用上述方法或归纳法证明之。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1.4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对偶式与蕴涵式</a:t>
            </a:r>
            <a:endParaRPr lang="zh-CN" altLang="en-US" sz="1800" dirty="0">
              <a:solidFill>
                <a:schemeClr val="bg1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25807" y="1526258"/>
            <a:ext cx="7124298" cy="257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6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</a:t>
            </a: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 </a:t>
            </a: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4697" y="1565044"/>
            <a:ext cx="6019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10)  ┐A∧(A∨B)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                 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析取三段论</a:t>
            </a:r>
          </a:p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(11)  (A→B)∧(B→C)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A→C     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条件三段论</a:t>
            </a:r>
          </a:p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(12)  (A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B)∧(B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     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双条件三段论</a:t>
            </a:r>
          </a:p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(13)  (A→B)∧(C→D)∧(A∧C)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B∧D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合取构造二难</a:t>
            </a:r>
          </a:p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(14)  (A→B)∧(C→D)∧(A∨C)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B∨D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析取构造二难</a:t>
            </a:r>
          </a:p>
          <a:p>
            <a:pPr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特别当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= D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时，有 </a:t>
            </a:r>
          </a:p>
          <a:p>
            <a:pPr algn="just"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(A→B)∧(C→B)∧(A∧C)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二难推论</a:t>
            </a:r>
          </a:p>
          <a:p>
            <a:pPr algn="just"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(A→B)∧(C→B)∧(A∨C)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二难推论</a:t>
            </a:r>
          </a:p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(15)  A→B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(A∨C)→(B∨C )   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前后件附加</a:t>
            </a:r>
          </a:p>
          <a:p>
            <a:pPr algn="just"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A→B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(A∧C)→(B∧C)</a:t>
            </a:r>
          </a:p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(16)  A ∧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A∧B                      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合取引入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95327" y="988227"/>
            <a:ext cx="7124298" cy="47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四、基本蕴涵</a:t>
            </a:r>
            <a:r>
              <a:rPr lang="zh-CN" altLang="en-US" sz="1600" i="0" dirty="0"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1600" b="0" i="0" dirty="0">
                <a:latin typeface="微软雅黑" pitchFamily="34" charset="-122"/>
                <a:ea typeface="微软雅黑" pitchFamily="34" charset="-122"/>
              </a:rPr>
              <a:t>（续</a:t>
            </a:r>
            <a:r>
              <a:rPr lang="zh-CN" altLang="en-US" sz="1600" b="0" i="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600" b="0" i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对偶式与蕴涵式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5327" y="1017624"/>
            <a:ext cx="7124298" cy="47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60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、对偶式</a:t>
            </a:r>
            <a:endParaRPr lang="zh-CN" altLang="en-US" sz="16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25942" y="1701161"/>
            <a:ext cx="626078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  <a:spcBef>
                <a:spcPts val="600"/>
              </a:spcBef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在给定的仅使用联结词 ┐、∧和∨的命题公式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中，</a:t>
            </a: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ts val="2100"/>
              </a:lnSpc>
              <a:spcBef>
                <a:spcPts val="600"/>
              </a:spcBef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若把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∧和∨互换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互换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而得到一个命题公式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ts val="2100"/>
              </a:lnSpc>
              <a:spcBef>
                <a:spcPts val="600"/>
              </a:spcBef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则称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对偶式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，同时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也是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的对偶式。</a:t>
            </a:r>
          </a:p>
          <a:p>
            <a:pPr algn="just">
              <a:lnSpc>
                <a:spcPts val="2100"/>
              </a:lnSpc>
              <a:spcBef>
                <a:spcPts val="600"/>
              </a:spcBef>
            </a:pPr>
            <a:endParaRPr lang="zh-CN" altLang="en-US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ts val="2100"/>
              </a:lnSpc>
              <a:spcBef>
                <a:spcPts val="600"/>
              </a:spcBef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互为对偶式。</a:t>
            </a:r>
          </a:p>
          <a:p>
            <a:pPr>
              <a:lnSpc>
                <a:spcPts val="2100"/>
              </a:lnSpc>
              <a:spcBef>
                <a:spcPts val="600"/>
              </a:spcBef>
              <a:buClr>
                <a:schemeClr val="tx1"/>
              </a:buClr>
              <a:buSzPct val="60000"/>
            </a:pPr>
            <a:endParaRPr lang="zh-CN" altLang="en-US" sz="1400" dirty="0" smtClean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789367" y="1729736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1.4.1 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702626" y="470177"/>
            <a:ext cx="6469824" cy="39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0" i="0" dirty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1) (P ∧ Q) ∨ ┐R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en-US" altLang="zh-CN" sz="1600" b="0" i="0" dirty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2) P ∨ </a:t>
            </a:r>
            <a:r>
              <a:rPr lang="en-US" altLang="zh-CN" sz="1600" b="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T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600" b="0" i="0" dirty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3)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 ┐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 P ∨Q) ∧(P ∨ ┐(Q ∧ ┐S))</a:t>
            </a:r>
            <a:endParaRPr lang="en-US" altLang="zh-CN" sz="1600" b="0" i="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187" y="275431"/>
            <a:ext cx="7561263" cy="129619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0997" y="48748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0" y="1762125"/>
            <a:ext cx="7553325" cy="260032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6324" y="1943791"/>
            <a:ext cx="50006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解</a:t>
            </a:r>
            <a:r>
              <a:rPr lang="zh-CN" altLang="en-US" sz="16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：</a:t>
            </a:r>
            <a:r>
              <a:rPr lang="en-US" altLang="zh-CN" sz="1600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(1) </a:t>
            </a:r>
            <a:r>
              <a:rPr lang="en-US" altLang="zh-CN" sz="1600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 ∨ Q) ∧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480820" y="2556193"/>
            <a:ext cx="7416800" cy="38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(2) 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∧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endParaRPr lang="en-US" altLang="zh-CN" sz="1600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0820" y="321469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(3)  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 P ∧ Q) ∨(P ∧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(Q ∨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545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对偶式与蕴涵式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2600" y="1509440"/>
            <a:ext cx="6419850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互为对偶式，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是出现在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的原子命题变元，</a:t>
            </a: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则：  ① 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A(P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(┐P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，┐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② A(┐P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，┐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┐A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648397" y="110650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1.4.1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600" y="1074420"/>
            <a:ext cx="557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对偶定理</a:t>
            </a:r>
            <a:r>
              <a:rPr lang="en-US" altLang="zh-CN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德摩根律的推广</a:t>
            </a:r>
            <a:r>
              <a:rPr lang="en-US" altLang="zh-CN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7360" y="4069080"/>
            <a:ext cx="5562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687" y="4388618"/>
            <a:ext cx="68758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①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表明，公式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的否定等价于其命题变元否定的对偶式；</a:t>
            </a: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②表明，命题变元否定的公式等价于对偶式之否定。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733146" y="2608667"/>
            <a:ext cx="6419850" cy="174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令公式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A(P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中含有联结词┐，∧，∨的数目为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归纳证明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。当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L=0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时，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A=P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┐P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结论成立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当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L=1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时，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A=P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A=P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A= ┐ 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，即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A=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，</a:t>
            </a: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或┐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A=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， 或┐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A=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结论成立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假设当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L&lt;=k-1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时结论成立，可以证明当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L=k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时结论也成立。（略）</a:t>
            </a: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对偶式与蕴涵式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19262" y="1722800"/>
            <a:ext cx="6499226" cy="320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1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中的所有的命题变元。</a:t>
            </a: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因为  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1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1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所以┐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根据定理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1.4.1 (1)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可知，</a:t>
            </a: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┐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*(┐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，┐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，┐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                           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*(┐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，┐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，┐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*(┐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，┐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，┐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1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*(┐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，┐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，┐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1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利用代入规则，得</a:t>
            </a: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</p:txBody>
      </p:sp>
      <p:sp>
        <p:nvSpPr>
          <p:cNvPr id="13" name="剪去对角的矩形 12"/>
          <p:cNvSpPr/>
          <p:nvPr/>
        </p:nvSpPr>
        <p:spPr>
          <a:xfrm>
            <a:off x="673162" y="120937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1.4.2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600" y="1211580"/>
            <a:ext cx="557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为两个命题公式，若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b="1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b="1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7360" y="4069080"/>
            <a:ext cx="5562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664448" y="362644"/>
            <a:ext cx="6469824" cy="39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试证明：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(1) </a:t>
            </a:r>
            <a:r>
              <a:rPr lang="zh-CN" altLang="en-US" sz="1600" b="0" i="0" dirty="0" smtClean="0">
                <a:ea typeface="微软雅黑" pitchFamily="34" charset="-122"/>
                <a:cs typeface="Times New Roman" pitchFamily="18" charset="0"/>
              </a:rPr>
              <a:t> ┐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</a:rPr>
              <a:t> P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∧ 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) →(┐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</a:rPr>
              <a:t>Q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0" i="0" dirty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2) (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</a:rPr>
              <a:t> P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) ∧ (┐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</a:rPr>
              <a:t>P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∧ 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600" b="0" i="0" dirty="0" smtClean="0">
                <a:ea typeface="微软雅黑" pitchFamily="34" charset="-122"/>
                <a:cs typeface="Times New Roman" pitchFamily="18" charset="0"/>
              </a:rPr>
              <a:t> ∧ </a:t>
            </a:r>
            <a:r>
              <a:rPr lang="en-US" altLang="zh-CN" sz="1600" b="0" dirty="0" smtClean="0">
                <a:ea typeface="微软雅黑" pitchFamily="34" charset="-122"/>
                <a:cs typeface="Times New Roman" pitchFamily="18" charset="0"/>
              </a:rPr>
              <a:t>Q</a:t>
            </a:r>
            <a:endParaRPr lang="en-US" altLang="zh-CN" sz="1600" b="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187" y="218281"/>
            <a:ext cx="7561263" cy="129619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0997" y="48748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0" y="1762125"/>
            <a:ext cx="7553325" cy="260032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6324" y="1943791"/>
            <a:ext cx="59645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</a:t>
            </a:r>
            <a:r>
              <a:rPr lang="zh-CN" altLang="en-US" sz="16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 P ∧ Q) →(┐P∨Q) </a:t>
            </a: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        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(P∧Q) ∨(┐P ∨Q)</a:t>
            </a: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P∨┐P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∨Q) ∧(Q ∨┐P ∨Q)</a:t>
            </a: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         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∧(┐P ∨Q)</a:t>
            </a: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         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┐P ∨Q           </a:t>
            </a: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34693" y="3821230"/>
            <a:ext cx="59645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(2)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的对偶式，根据定理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1.4.2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即证得结论。 </a:t>
            </a: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5451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对偶式与蕴涵式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34367" y="994764"/>
            <a:ext cx="7124298" cy="47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i="0" dirty="0" smtClean="0">
                <a:ea typeface="微软雅黑" panose="020B0503020204020204" pitchFamily="34" charset="-122"/>
                <a:cs typeface="Times New Roman" pitchFamily="18" charset="0"/>
              </a:rPr>
              <a:t>二、蕴涵式</a:t>
            </a:r>
            <a:endParaRPr lang="zh-CN" altLang="en-US" sz="16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16417" y="1591355"/>
            <a:ext cx="6499226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是两个命题公式，若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A→B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是永真式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>
              <a:spcBef>
                <a:spcPts val="600"/>
              </a:spcBef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则称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蕴涵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，记作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称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为蕴涵式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或永真条件式。 </a:t>
            </a:r>
          </a:p>
        </p:txBody>
      </p:sp>
      <p:sp>
        <p:nvSpPr>
          <p:cNvPr id="13" name="剪去对角的矩形 12"/>
          <p:cNvSpPr/>
          <p:nvPr/>
        </p:nvSpPr>
        <p:spPr>
          <a:xfrm>
            <a:off x="701737" y="161323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1.4.2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3560" y="2339340"/>
            <a:ext cx="6941820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符号→和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的区别与联系类似于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和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的关系。</a:t>
            </a:r>
          </a:p>
          <a:p>
            <a:pPr>
              <a:spcBef>
                <a:spcPts val="600"/>
              </a:spcBef>
            </a:pPr>
            <a:endParaRPr lang="zh-CN" altLang="en-US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区别：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→是逻辑联结词，属于对象语言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命题逻辑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中的符号，</a:t>
            </a:r>
          </a:p>
          <a:p>
            <a:pPr>
              <a:spcBef>
                <a:spcPts val="600"/>
              </a:spcBef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是公式中的符号；</a:t>
            </a:r>
          </a:p>
          <a:p>
            <a:pPr>
              <a:spcBef>
                <a:spcPts val="600"/>
              </a:spcBef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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不是联结词，属于元语言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描述对象语言的语言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</a:p>
          <a:p>
            <a:pPr>
              <a:spcBef>
                <a:spcPts val="600"/>
              </a:spcBef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的符号，表示两个公式间的关系，不是两公式中符号。</a:t>
            </a:r>
          </a:p>
          <a:p>
            <a:pPr>
              <a:spcBef>
                <a:spcPts val="600"/>
              </a:spcBef>
            </a:pP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联系：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A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成立，其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充要条件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A→B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是永真式。 </a:t>
            </a:r>
          </a:p>
          <a:p>
            <a:pPr>
              <a:spcBef>
                <a:spcPts val="600"/>
              </a:spcBef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1.4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对偶式与蕴涵式</a:t>
            </a:r>
            <a:endParaRPr lang="zh-CN" altLang="en-US" sz="1800" dirty="0">
              <a:solidFill>
                <a:schemeClr val="bg1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25807" y="1203310"/>
            <a:ext cx="7124298" cy="47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i="0" dirty="0" smtClean="0">
                <a:ea typeface="微软雅黑" pitchFamily="34" charset="-122"/>
                <a:cs typeface="Times New Roman" pitchFamily="18" charset="0"/>
              </a:rPr>
              <a:t>蕴涵式性质</a:t>
            </a:r>
            <a:endParaRPr lang="zh-CN" altLang="en-US" sz="16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25807" y="1526258"/>
            <a:ext cx="7124298" cy="257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6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</a:t>
            </a: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 </a:t>
            </a: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9185" y="1835964"/>
            <a:ext cx="6019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自反性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，即对任意公式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，有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algn="just">
              <a:spcBef>
                <a:spcPts val="600"/>
              </a:spcBef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传递性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，即对任意公式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，若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algn="just">
              <a:spcBef>
                <a:spcPts val="600"/>
              </a:spcBef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则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algn="just">
              <a:spcBef>
                <a:spcPts val="600"/>
              </a:spcBef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③ 对任意公式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，若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B∧C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algn="just">
              <a:spcBef>
                <a:spcPts val="600"/>
              </a:spcBef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④ 对任意公式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，若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A∨B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对偶式与蕴涵式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11667" y="1714348"/>
            <a:ext cx="6499226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是两命题公式，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的充要条件是：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808417" y="1766558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1.4.3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4578" y="2575002"/>
            <a:ext cx="694182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必要性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：若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成立，则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B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是永真式，</a:t>
            </a: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  <a:sym typeface="Symbol" pitchFamily="18" charset="2"/>
            </a:endParaRPr>
          </a:p>
          <a:p>
            <a:pPr marL="342900" indent="-342900" algn="just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即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A→B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B→A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均是永真式，</a:t>
            </a: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所以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成立。</a:t>
            </a:r>
          </a:p>
          <a:p>
            <a:pPr marL="342900" indent="-342900" algn="just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en-US" altLang="zh-CN" sz="1600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(2)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充分性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 若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成立，</a:t>
            </a:r>
          </a:p>
          <a:p>
            <a:pPr marL="342900" indent="-342900" algn="just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则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A→B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B→A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均是永真式，即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B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是永真式，</a:t>
            </a:r>
            <a:endParaRPr lang="zh-CN" altLang="en-US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      故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成立。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25807" y="1203310"/>
            <a:ext cx="7124298" cy="47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i="0" dirty="0" smtClean="0">
                <a:ea typeface="微软雅黑" pitchFamily="34" charset="-122"/>
                <a:cs typeface="Times New Roman" pitchFamily="18" charset="0"/>
              </a:rPr>
              <a:t>蕴涵式性质</a:t>
            </a:r>
            <a:endParaRPr lang="zh-CN" altLang="en-US" sz="16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4402</TotalTime>
  <Words>1736</Words>
  <Application>Microsoft Office PowerPoint</Application>
  <PresentationFormat>全屏显示(16:9)</PresentationFormat>
  <Paragraphs>172</Paragraphs>
  <Slides>14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huiming</dc:creator>
  <cp:lastModifiedBy>徐喜荣</cp:lastModifiedBy>
  <cp:revision>381</cp:revision>
  <dcterms:created xsi:type="dcterms:W3CDTF">2016-09-26T06:45:17Z</dcterms:created>
  <dcterms:modified xsi:type="dcterms:W3CDTF">2017-03-07T03:20:53Z</dcterms:modified>
</cp:coreProperties>
</file>