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439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126" d="100"/>
          <a:sy n="126" d="100"/>
        </p:scale>
        <p:origin x="-1158" y="-90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030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3767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037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310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542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255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680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570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444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691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150" y="1676503"/>
            <a:ext cx="51434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82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02626" y="44135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把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P ↑ Q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表示为只含有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↓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的等价公式</a:t>
            </a: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把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P ↓ Q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表示为只含有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↑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的等价公式</a:t>
            </a: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327659"/>
            <a:ext cx="7561263" cy="83928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9032" y="487481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28327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6784" y="1562791"/>
            <a:ext cx="5964556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↑ Q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┐(P ∧Q 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┐P∨┐Q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P↓P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Q↓Q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 ((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P↓P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↓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Q↓Q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↓(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P↓P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↓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Q↓Q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))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612" y="2716914"/>
            <a:ext cx="5196840" cy="113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↓ Q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┐(P ∨Q 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┐P ∧ ┐Q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↑ 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↑ 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((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P↑P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↑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Q↑Q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↑(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P↑P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↑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Q↑Q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))          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02626" y="487482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联接词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↑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↓</a:t>
            </a:r>
            <a:r>
              <a:rPr lang="zh-CN" altLang="en-US" sz="1600" b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服从结合律吗？</a:t>
            </a: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327660"/>
            <a:ext cx="7561263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306023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6784" y="1562791"/>
            <a:ext cx="602551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联接词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↑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↓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不满足结合律。举例如下：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(a)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给出一组指派：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F, Q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 R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 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(P↑Q)↑R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，但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P↑(Q↑R)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(P↑Q)↑R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P↑(Q↑R)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不成立</a:t>
            </a:r>
            <a:endParaRPr lang="en-US" altLang="zh-CN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905" y="3073470"/>
            <a:ext cx="5196840" cy="137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(b)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给出一组指派：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  Q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F,  R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 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(P↓Q)↓R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，但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P↓(Q↓R)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故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(P↓Q)↓R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P↓(Q↓R)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不成立</a:t>
            </a:r>
          </a:p>
          <a:p>
            <a:pPr>
              <a:lnSpc>
                <a:spcPts val="2100"/>
              </a:lnSpc>
              <a:spcBef>
                <a:spcPts val="6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81671" y="487482"/>
            <a:ext cx="6469824" cy="68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A(P,Q,R)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R↑(Q∧┐(R↓P))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给出，求它的对偶式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A*(P,Q,R),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并求出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及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A*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等价且仅包含联结词“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”“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”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和“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┐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”的公式。</a:t>
            </a: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327659"/>
            <a:ext cx="7561263" cy="84195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304065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6784" y="1562791"/>
            <a:ext cx="60255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R↑(Q∧┐(R↓P))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R↓(Q∨┐(R↑P))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A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R↑(Q∧┐(R↓P))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R↑(Q∧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 ∨ P))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┐(R ∧(Q∧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 ∨ P))) 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┐(R ∧Q) ∨ ┐(R ∨ P)</a:t>
            </a:r>
            <a:endParaRPr lang="en-US" altLang="zh-CN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7199" y="3293816"/>
            <a:ext cx="51968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A*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R↓(Q∨┐(R↑P))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R↓(Q∨(R∧P))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R∨(Q∨(R∧P)))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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┐(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R∨Q)∧┐(R∧P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5551" y="3299823"/>
            <a:ext cx="7124298" cy="10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即扩充的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个联结词 ↑   ↓               能由原有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个联结词分别替代之，而原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个联结词 ┐  ∧  ∨  →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 又能由联结词组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┐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 ∧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或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┐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  ∨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取代。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" y="120396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三、联结词功能完全组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55347" y="1772296"/>
            <a:ext cx="2291713" cy="126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↑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┐(P∧Q)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↓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┐(P∨Q)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┐(P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Q)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02335" y="2300581"/>
            <a:ext cx="233045" cy="132397"/>
            <a:chOff x="3334" y="572"/>
            <a:chExt cx="226" cy="182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00342" y="2521879"/>
            <a:ext cx="207962" cy="162559"/>
            <a:chOff x="4361" y="255"/>
            <a:chExt cx="243" cy="272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782932" y="1784229"/>
            <a:ext cx="4044313" cy="126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(┐P∨Q)∧(┐Q∨P)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→Q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┐P∨Q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∧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┐(┐P∨┐Q)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∨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┐(┐P∧┐Q)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918201" y="3393287"/>
            <a:ext cx="233045" cy="132397"/>
            <a:chOff x="3334" y="572"/>
            <a:chExt cx="226" cy="182"/>
          </a:xfrm>
        </p:grpSpPr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3235940" y="3378205"/>
            <a:ext cx="207962" cy="162559"/>
            <a:chOff x="4361" y="255"/>
            <a:chExt cx="243" cy="272"/>
          </a:xfrm>
        </p:grpSpPr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83080" y="1250814"/>
            <a:ext cx="6017893" cy="110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G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联结词功能完全组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最小联结词组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G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满足下列两个条件：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①由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G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中联结词构成的公式能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等价表示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任意命题公式；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②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G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中的任一联结词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不能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用其余下联结词等价表示。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891667" y="3065498"/>
            <a:ext cx="6101713" cy="4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，∨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，∧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，→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{↑}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{↓} </a:t>
            </a:r>
            <a:endParaRPr lang="en-US" altLang="zh-CN" sz="1400" b="0" i="0" kern="0" dirty="0" smtClean="0">
              <a:solidFill>
                <a:srgbClr val="000000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701737" y="125182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1.5.2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3080" y="2705100"/>
            <a:ext cx="43434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可以证明以下都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是联结词功能完全组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4040" y="3543300"/>
            <a:ext cx="43434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可以证明以下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不是联结词功能完全组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906907" y="3934178"/>
            <a:ext cx="6101713" cy="4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}, {∧}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{∨}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{∧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，∨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} 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81671" y="457126"/>
            <a:ext cx="6469824" cy="58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任意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命题公式都可由仅包含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，∨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，∧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命题公式代换，且它们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是最小联结词组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327660"/>
            <a:ext cx="7561263" cy="77724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332041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24" y="1463731"/>
            <a:ext cx="6441536" cy="270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Q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(┐P∨Q)∧(┐Q∨P)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，故可把包含“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”的公式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等价变换为包含“∧”和“→”的公式。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→Q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┐P∨Q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说明包含“→”的公式可变换为包含“┐”和“∨”的公式。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∧Q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┐(┐P∨┐Q)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∨Q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┐(┐P∧┐Q)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说明“∧”和“∨”可以互换。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故由┐ ∧ ∨ →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这五个联结词组成的命题公式，必可由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组成的命题公式所替代。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↑ Q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┐(P∧Q)    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↓ Q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┐(P∨Q)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   Q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Q)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(7)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   Q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┐(P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Q)</a:t>
            </a:r>
          </a:p>
          <a:p>
            <a:pPr marL="342900" indent="-342900">
              <a:spcBef>
                <a:spcPts val="9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因此，任意命题公式都可由仅包含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{┐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的命题公式代换，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且它们是最小联结词组。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479632" y="3350761"/>
            <a:ext cx="233045" cy="132397"/>
            <a:chOff x="3334" y="572"/>
            <a:chExt cx="226" cy="182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3301620" y="3355127"/>
            <a:ext cx="207962" cy="162559"/>
            <a:chOff x="4361" y="255"/>
            <a:chExt cx="243" cy="272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34807" y="487482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{∨}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{∧}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{→ }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不是最小联结词组。</a:t>
            </a: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327660"/>
            <a:ext cx="7561263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305371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023" y="1486591"/>
            <a:ext cx="714111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{∨}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{∧}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是最小联结词组，则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(P∨……)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┐P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(P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∧……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对所有命题变元指派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，则等价式左边为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，右边为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，与等价表达式矛盾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!</a:t>
            </a:r>
            <a:endParaRPr lang="zh-CN" altLang="en-US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{→ 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是最小联结词组，则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P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→(P →(P →…)…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对所有命题变元指派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，则等价式左边为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，右边为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，与等价表达式矛盾！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73339" y="1787660"/>
            <a:ext cx="7124298" cy="44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为了简洁而直接地表达命题间的联系，尚需定义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个联结词，它们分别是：</a:t>
            </a:r>
            <a:r>
              <a:rPr lang="en-US" altLang="zh-CN" sz="1600" b="0" i="0" kern="0" dirty="0" smtClean="0">
                <a:solidFill>
                  <a:srgbClr val="000000"/>
                </a:solidFill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600" b="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" y="120396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一、联结词的扩充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74447" y="2471138"/>
            <a:ext cx="7124298" cy="16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合取非联结词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↑</a:t>
            </a:r>
          </a:p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析取非联结词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↓</a:t>
            </a:r>
          </a:p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条件非联结词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双条件非联结词</a:t>
            </a:r>
          </a:p>
          <a:p>
            <a:pPr marL="342900" lvl="2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zh-CN" altLang="en-US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051175" y="3158360"/>
            <a:ext cx="294005" cy="223837"/>
            <a:chOff x="3334" y="572"/>
            <a:chExt cx="226" cy="182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345180" y="3481172"/>
            <a:ext cx="268922" cy="254000"/>
            <a:chOff x="4361" y="255"/>
            <a:chExt cx="243" cy="272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04037" y="1786886"/>
            <a:ext cx="5572123" cy="151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是任两个原子命题，由合取非联结词 ↑ 把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连接成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P↑Q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，读作“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合取非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Q”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，称它为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合取非式复合命题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↑ Q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的真值由命题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的真值确定：当且仅当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均为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时，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P↑Q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，否则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P↑Q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“合取非”又常称为“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与非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”。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" y="120396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合取非联结词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838327" y="3576038"/>
            <a:ext cx="6101713" cy="58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 ↑ Q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┐(P∧Q)</a:t>
            </a: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6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701737" y="18189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1.5.1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04037" y="1801096"/>
            <a:ext cx="6368413" cy="151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是任意两个原子命题，由析取非联结词 ↓ 把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连接成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P↓Q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读作“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析取非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“ ，称它为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析取非式复合命题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P↓Q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的真值由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的真值确定：当且仅当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均为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时，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P↓Q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，否则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P↓Q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“析取非”又常称为“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或非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”。 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2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" y="120396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析取非联结词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838327" y="3576038"/>
            <a:ext cx="6101713" cy="58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 ↓ Q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┐(P∨Q)</a:t>
            </a: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701737" y="18189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1.5.1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0190" y="1760818"/>
            <a:ext cx="5998058" cy="21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是任意两个原子命题，由条件非联结词     把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连接成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，读作“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条件非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“，称它为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条件非式复合命题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的真值由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的真值确定：当且仅当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时，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；否则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有时也把条件非联结词记为“ →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′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“</a:t>
            </a:r>
            <a:endParaRPr lang="en-US" altLang="zh-CN" sz="1200" b="0" i="0" kern="0" dirty="0" smtClean="0">
              <a:solidFill>
                <a:srgbClr val="000000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2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2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" y="120396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条件非联结词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90190" y="3691358"/>
            <a:ext cx="6101713" cy="58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      Q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┐(P→Q)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2353769" y="3727322"/>
            <a:ext cx="259080" cy="213360"/>
            <a:chOff x="3334" y="572"/>
            <a:chExt cx="226" cy="182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5437968" y="1827681"/>
            <a:ext cx="259080" cy="213360"/>
            <a:chOff x="3334" y="572"/>
            <a:chExt cx="226" cy="182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970591" y="2369345"/>
            <a:ext cx="259080" cy="213360"/>
            <a:chOff x="3334" y="572"/>
            <a:chExt cx="226" cy="182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951135" y="2689385"/>
            <a:ext cx="259080" cy="213360"/>
            <a:chOff x="3334" y="572"/>
            <a:chExt cx="226" cy="182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3279609" y="2680676"/>
            <a:ext cx="259080" cy="213360"/>
            <a:chOff x="3334" y="572"/>
            <a:chExt cx="226" cy="182"/>
          </a:xfrm>
        </p:grpSpPr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剪去对角的矩形 27"/>
          <p:cNvSpPr/>
          <p:nvPr/>
        </p:nvSpPr>
        <p:spPr>
          <a:xfrm>
            <a:off x="701737" y="18189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1.5.1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32" name="Group 17"/>
          <p:cNvGrpSpPr>
            <a:grpSpLocks/>
          </p:cNvGrpSpPr>
          <p:nvPr/>
        </p:nvGrpSpPr>
        <p:grpSpPr bwMode="auto">
          <a:xfrm>
            <a:off x="6906935" y="1827681"/>
            <a:ext cx="259080" cy="213360"/>
            <a:chOff x="3334" y="572"/>
            <a:chExt cx="226" cy="182"/>
          </a:xfrm>
        </p:grpSpPr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02403" y="1787599"/>
            <a:ext cx="6017893" cy="171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是任两个原子命题，由双条件非联结词      把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连接成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，读作“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双条件非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，称它为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双条件非式复合命题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的真值由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的真值确定：当且仅当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的真值不同时，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，否则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  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“双条件非”又常称为“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异或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”，常用符号“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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”或“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′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”表示之。 </a:t>
            </a:r>
          </a:p>
          <a:p>
            <a:pPr eaLnBrk="1" hangingPunct="1">
              <a:lnSpc>
                <a:spcPts val="19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altLang="zh-CN" sz="1400" b="0" i="0" kern="0" dirty="0" smtClean="0">
              <a:solidFill>
                <a:srgbClr val="000000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19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84987" y="3792656"/>
            <a:ext cx="6101713" cy="58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       Q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┐(P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701737" y="18189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1.5.1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392680" y="3843738"/>
            <a:ext cx="259080" cy="213360"/>
            <a:chOff x="3334" y="572"/>
            <a:chExt cx="226" cy="182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5529406" y="1872771"/>
            <a:ext cx="221615" cy="164148"/>
            <a:chOff x="4361" y="255"/>
            <a:chExt cx="243" cy="272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7063755" y="1881480"/>
            <a:ext cx="221615" cy="164148"/>
            <a:chOff x="4361" y="255"/>
            <a:chExt cx="243" cy="272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2001702" y="2409619"/>
            <a:ext cx="221615" cy="164148"/>
            <a:chOff x="4361" y="255"/>
            <a:chExt cx="243" cy="272"/>
          </a:xfrm>
        </p:grpSpPr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1996840" y="2720288"/>
            <a:ext cx="221615" cy="164148"/>
            <a:chOff x="4361" y="255"/>
            <a:chExt cx="243" cy="272"/>
          </a:xfrm>
        </p:grpSpPr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3308930" y="2741410"/>
            <a:ext cx="221615" cy="164148"/>
            <a:chOff x="4361" y="255"/>
            <a:chExt cx="243" cy="272"/>
          </a:xfrm>
        </p:grpSpPr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TextBox 9"/>
          <p:cNvSpPr txBox="1"/>
          <p:nvPr/>
        </p:nvSpPr>
        <p:spPr>
          <a:xfrm>
            <a:off x="594360" y="1203960"/>
            <a:ext cx="314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双条件非联结词 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48152" y="1116472"/>
            <a:ext cx="7124298" cy="47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上述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个联结词构成的复合命题，其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真值表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1400" b="0" i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74350" y="3667395"/>
            <a:ext cx="2931793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↑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┐(P∧Q)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↓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┐(P∨Q)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┐(P→Q)</a:t>
            </a:r>
          </a:p>
          <a:p>
            <a:pPr marL="342900" lvl="2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    Q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┐(P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Q)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  <a:buSzPct val="80000"/>
            </a:pPr>
            <a:endParaRPr lang="zh-CN" altLang="en-US" sz="14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7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65729848"/>
              </p:ext>
            </p:extLst>
          </p:nvPr>
        </p:nvGraphicFramePr>
        <p:xfrm>
          <a:off x="1161966" y="1583282"/>
          <a:ext cx="5665556" cy="1956959"/>
        </p:xfrm>
        <a:graphic>
          <a:graphicData uri="http://schemas.openxmlformats.org/drawingml/2006/table">
            <a:tbl>
              <a:tblPr/>
              <a:tblGrid>
                <a:gridCol w="1261663"/>
                <a:gridCol w="4403893"/>
              </a:tblGrid>
              <a:tr h="463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    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Q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↑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     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↓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        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     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        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     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0     0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0     1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1     0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1          1             0              0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1          0             0              1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1          0             1              1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  0          0             0              0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61966" y="3658598"/>
            <a:ext cx="13716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由真值表可知：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3190810" y="4217670"/>
            <a:ext cx="213360" cy="190500"/>
            <a:chOff x="3334" y="572"/>
            <a:chExt cx="226" cy="182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3181075" y="4517568"/>
            <a:ext cx="205741" cy="182880"/>
            <a:chOff x="4361" y="255"/>
            <a:chExt cx="243" cy="272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4522106" y="1687326"/>
            <a:ext cx="213360" cy="190500"/>
            <a:chOff x="3334" y="572"/>
            <a:chExt cx="226" cy="182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424" y="57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334" y="66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5691266" y="1692500"/>
            <a:ext cx="205741" cy="182880"/>
            <a:chOff x="4361" y="255"/>
            <a:chExt cx="243" cy="272"/>
          </a:xfrm>
        </p:grpSpPr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7451" y="1607677"/>
            <a:ext cx="6893178" cy="10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与非、或非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以及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异或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在计算机科学中是经常使用的三个联结词。因此掌握它们的性质是十分必要的。        </a:t>
            </a:r>
            <a:b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P, Q, R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是原子命题变元。</a:t>
            </a:r>
            <a:endParaRPr lang="en-US" altLang="zh-CN" sz="1400" b="0" i="0" kern="0" dirty="0" smtClean="0">
              <a:solidFill>
                <a:srgbClr val="000000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847" y="1146321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二、与非、或非和异或的性质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9991" y="2634118"/>
            <a:ext cx="1965960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与非的性质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3005" y="3017246"/>
            <a:ext cx="2560320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  P ↑ Q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↑ P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(b)  P ↑ P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┐P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(c)  (P↑Q)↑(P↑Q)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P∧Q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(d)  (P↑P)↑(Q↑Q)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P∨Q</a:t>
            </a:r>
          </a:p>
          <a:p>
            <a:pPr>
              <a:spcBef>
                <a:spcPts val="600"/>
              </a:spcBef>
            </a:pP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7700" y="2634117"/>
            <a:ext cx="2019300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或非的性质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9288" y="3017246"/>
            <a:ext cx="2926080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 P ↓ Q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↓ P</a:t>
            </a: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(b) P ↓ P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┐P</a:t>
            </a: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(c) (P↓Q)↓(P↓Q)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P∨Q</a:t>
            </a: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(d) (P↓P)↓(Q↓Q)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P∧Q</a:t>
            </a:r>
          </a:p>
          <a:p>
            <a:pPr>
              <a:spcBef>
                <a:spcPts val="6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联结词的扩充与功能完全组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8688" y="1728733"/>
            <a:ext cx="7190284" cy="303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a) P     Q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  Q      P                                           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交换律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(b) P     (Q      R)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(P      Q)       R                     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结合律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(c) P∧(Q      R)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(P∧Q)      (P∧R)                      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分配律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(d) P      </a:t>
            </a:r>
            <a:r>
              <a:rPr lang="en-US" altLang="zh-CN" sz="1400" b="0" i="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F      P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T      P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 ┐P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(e) 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P     Q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，则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Q     R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R      P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     且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P      Q      R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8531" y="1196564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异或的性质 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1397724" y="1817914"/>
            <a:ext cx="205741" cy="182880"/>
            <a:chOff x="4361" y="255"/>
            <a:chExt cx="243" cy="272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388324" y="1825534"/>
            <a:ext cx="205741" cy="182880"/>
            <a:chOff x="4361" y="255"/>
            <a:chExt cx="243" cy="272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1409700" y="2148844"/>
            <a:ext cx="205741" cy="182880"/>
            <a:chOff x="4361" y="255"/>
            <a:chExt cx="243" cy="272"/>
          </a:xfrm>
        </p:grpSpPr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1897380" y="2179324"/>
            <a:ext cx="205741" cy="182880"/>
            <a:chOff x="4361" y="255"/>
            <a:chExt cx="243" cy="272"/>
          </a:xfrm>
        </p:grpSpPr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2933700" y="2179324"/>
            <a:ext cx="205741" cy="182880"/>
            <a:chOff x="4361" y="255"/>
            <a:chExt cx="243" cy="272"/>
          </a:xfrm>
        </p:grpSpPr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3489960" y="2171704"/>
            <a:ext cx="205741" cy="182880"/>
            <a:chOff x="4361" y="255"/>
            <a:chExt cx="243" cy="272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16"/>
          <p:cNvGrpSpPr>
            <a:grpSpLocks/>
          </p:cNvGrpSpPr>
          <p:nvPr/>
        </p:nvGrpSpPr>
        <p:grpSpPr bwMode="auto">
          <a:xfrm>
            <a:off x="1744980" y="2535282"/>
            <a:ext cx="205741" cy="182880"/>
            <a:chOff x="4361" y="255"/>
            <a:chExt cx="243" cy="272"/>
          </a:xfrm>
        </p:grpSpPr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Group 16"/>
          <p:cNvGrpSpPr>
            <a:grpSpLocks/>
          </p:cNvGrpSpPr>
          <p:nvPr/>
        </p:nvGrpSpPr>
        <p:grpSpPr bwMode="auto">
          <a:xfrm>
            <a:off x="3131820" y="2535282"/>
            <a:ext cx="205741" cy="182880"/>
            <a:chOff x="4361" y="255"/>
            <a:chExt cx="243" cy="272"/>
          </a:xfrm>
        </p:grpSpPr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1424940" y="2861854"/>
            <a:ext cx="205741" cy="182880"/>
            <a:chOff x="4361" y="255"/>
            <a:chExt cx="243" cy="272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2506980" y="2846614"/>
            <a:ext cx="205741" cy="182880"/>
            <a:chOff x="4361" y="255"/>
            <a:chExt cx="243" cy="272"/>
          </a:xfrm>
        </p:grpSpPr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Group 16"/>
          <p:cNvGrpSpPr>
            <a:grpSpLocks/>
          </p:cNvGrpSpPr>
          <p:nvPr/>
        </p:nvGrpSpPr>
        <p:grpSpPr bwMode="auto">
          <a:xfrm>
            <a:off x="3619500" y="2854234"/>
            <a:ext cx="205741" cy="182880"/>
            <a:chOff x="4361" y="255"/>
            <a:chExt cx="243" cy="272"/>
          </a:xfrm>
        </p:grpSpPr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" name="Group 16"/>
          <p:cNvGrpSpPr>
            <a:grpSpLocks/>
          </p:cNvGrpSpPr>
          <p:nvPr/>
        </p:nvGrpSpPr>
        <p:grpSpPr bwMode="auto">
          <a:xfrm>
            <a:off x="1577340" y="3182990"/>
            <a:ext cx="205741" cy="182880"/>
            <a:chOff x="4361" y="255"/>
            <a:chExt cx="243" cy="272"/>
          </a:xfrm>
        </p:grpSpPr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Group 16"/>
          <p:cNvGrpSpPr>
            <a:grpSpLocks/>
          </p:cNvGrpSpPr>
          <p:nvPr/>
        </p:nvGrpSpPr>
        <p:grpSpPr bwMode="auto">
          <a:xfrm>
            <a:off x="2887980" y="3198226"/>
            <a:ext cx="205741" cy="182880"/>
            <a:chOff x="4361" y="255"/>
            <a:chExt cx="243" cy="272"/>
          </a:xfrm>
        </p:grpSpPr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4023360" y="3182986"/>
            <a:ext cx="205741" cy="182880"/>
            <a:chOff x="4361" y="255"/>
            <a:chExt cx="243" cy="27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1" name="Group 16"/>
          <p:cNvGrpSpPr>
            <a:grpSpLocks/>
          </p:cNvGrpSpPr>
          <p:nvPr/>
        </p:nvGrpSpPr>
        <p:grpSpPr bwMode="auto">
          <a:xfrm>
            <a:off x="1577340" y="3552010"/>
            <a:ext cx="205741" cy="182880"/>
            <a:chOff x="4361" y="255"/>
            <a:chExt cx="243" cy="272"/>
          </a:xfrm>
        </p:grpSpPr>
        <p:sp>
          <p:nvSpPr>
            <p:cNvPr id="72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5" name="Group 16"/>
          <p:cNvGrpSpPr>
            <a:grpSpLocks/>
          </p:cNvGrpSpPr>
          <p:nvPr/>
        </p:nvGrpSpPr>
        <p:grpSpPr bwMode="auto">
          <a:xfrm>
            <a:off x="2049780" y="3544390"/>
            <a:ext cx="205741" cy="182880"/>
            <a:chOff x="4361" y="255"/>
            <a:chExt cx="243" cy="272"/>
          </a:xfrm>
        </p:grpSpPr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377" y="3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18"/>
            <p:cNvSpPr>
              <a:spLocks noChangeShapeType="1"/>
            </p:cNvSpPr>
            <p:nvPr/>
          </p:nvSpPr>
          <p:spPr bwMode="auto">
            <a:xfrm flipH="1">
              <a:off x="4361" y="42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4468" y="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4404</TotalTime>
  <Words>2004</Words>
  <Application>Microsoft Office PowerPoint</Application>
  <PresentationFormat>全屏显示(16:9)</PresentationFormat>
  <Paragraphs>234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379</cp:revision>
  <dcterms:created xsi:type="dcterms:W3CDTF">2016-09-26T06:45:17Z</dcterms:created>
  <dcterms:modified xsi:type="dcterms:W3CDTF">2017-03-07T01:28:47Z</dcterms:modified>
</cp:coreProperties>
</file>