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2"/>
  </p:notesMasterIdLst>
  <p:handoutMasterIdLst>
    <p:handoutMasterId r:id="rId13"/>
  </p:handoutMasterIdLst>
  <p:sldIdLst>
    <p:sldId id="440" r:id="rId2"/>
    <p:sldId id="383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1" r:id="rId1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75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pos="5148" userDrawn="1">
          <p15:clr>
            <a:srgbClr val="A4A3A4"/>
          </p15:clr>
        </p15:guide>
        <p15:guide id="5" pos="95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CFCFC"/>
    <a:srgbClr val="0070C0"/>
    <a:srgbClr val="FEC17E"/>
    <a:srgbClr val="FFF2CC"/>
    <a:srgbClr val="D9D9D9"/>
    <a:srgbClr val="C4C4C4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87" autoAdjust="0"/>
    <p:restoredTop sz="83525" autoAdjust="0"/>
  </p:normalViewPr>
  <p:slideViewPr>
    <p:cSldViewPr snapToGrid="0" showGuides="1">
      <p:cViewPr varScale="1">
        <p:scale>
          <a:sx n="94" d="100"/>
          <a:sy n="94" d="100"/>
        </p:scale>
        <p:origin x="-138" y="-96"/>
      </p:cViewPr>
      <p:guideLst>
        <p:guide orient="horz" pos="1575"/>
        <p:guide pos="2857"/>
        <p:guide pos="408"/>
        <p:guide pos="5148"/>
        <p:guide pos="9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61EA9-ACC4-47B2-AE5E-81F984474F98}" type="datetimeFigureOut">
              <a:rPr lang="zh-CN" altLang="en-US" smtClean="0">
                <a:ea typeface="微软雅黑" panose="020B0503020204020204" pitchFamily="34" charset="-122"/>
              </a:rPr>
              <a:pPr/>
              <a:t>2017-4-26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17A8B-0451-4210-96FF-F9B4364D34AE}" type="slidenum">
              <a:rPr lang="zh-CN" altLang="en-US" smtClean="0">
                <a:ea typeface="微软雅黑" panose="020B0503020204020204" pitchFamily="34" charset="-122"/>
              </a:rPr>
              <a:pPr/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473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E6E90CBF-1F90-4C43-9E66-E141962067E5}" type="datetimeFigureOut">
              <a:rPr lang="zh-CN" altLang="en-US" smtClean="0"/>
              <a:pPr/>
              <a:t>2017-4-26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05AD43D-830A-4820-8607-61F7F27A038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9273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28740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45145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44965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69092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5444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04381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45077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04381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0438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2017-4-26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0590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2017-4-26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792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2017-4-26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673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2017-4-26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9052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2017-4-26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4387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2017-4-26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0020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2017-4-26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522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2017-4-26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853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2017-4-26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0865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2017-4-26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3287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2017-4-26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9356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DE78C539-48ED-4DC9-93B1-633DB8FEA5C8}" type="datetimeFigureOut">
              <a:rPr lang="zh-CN" altLang="en-US" smtClean="0"/>
              <a:pPr/>
              <a:t>2017-4-26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0184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74134" y="2195166"/>
            <a:ext cx="4795733" cy="0"/>
          </a:xfrm>
          <a:prstGeom prst="line">
            <a:avLst/>
          </a:prstGeom>
          <a:ln w="12700" cmpd="sng">
            <a:solidFill>
              <a:srgbClr val="969696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62150" y="1676503"/>
            <a:ext cx="514349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公式标准型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范式</a:t>
            </a: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30869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1684291" y="759022"/>
            <a:ext cx="6469824" cy="39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429" tIns="38215" rIns="76429" bIns="38215"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求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(P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Q)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P 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的析取范式和合取范式。</a:t>
            </a:r>
            <a:endParaRPr lang="en-US" altLang="zh-CN" sz="1600" b="0" i="0" dirty="0" smtClean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8807" y="670560"/>
            <a:ext cx="7561263" cy="58674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94337" y="784662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zh-CN" altLang="en-US" sz="1600" b="1" kern="0" dirty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650" y="1518284"/>
            <a:ext cx="7553325" cy="3114676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3444" y="1646611"/>
            <a:ext cx="6025516" cy="92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6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解：</a:t>
            </a:r>
            <a:r>
              <a:rPr lang="en-US" altLang="zh-CN" sz="16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(P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Q)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┐(┐P∨Q)∨P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88199" y="1971555"/>
            <a:ext cx="4244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Symbol" pitchFamily="18" charset="2"/>
              <a:buNone/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(P∧┐Q)∨P                    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析取范式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87793" y="2296499"/>
            <a:ext cx="509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Symbol" pitchFamily="18" charset="2"/>
              <a:buNone/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                                     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析取范式 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86680" y="2652452"/>
            <a:ext cx="60255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(P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Q)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(P∧┐Q)∨P</a:t>
            </a: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68743" y="3014198"/>
            <a:ext cx="5623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(P∨P)∧(┐Q∨P</a:t>
            </a:r>
            <a:r>
              <a:rPr lang="en-US" altLang="zh-CN" sz="160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       </a:t>
            </a:r>
            <a:r>
              <a:rPr lang="zh-CN" altLang="en-US" sz="1600" b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合取范式</a:t>
            </a:r>
            <a:endParaRPr lang="zh-CN" altLang="en-US" sz="1600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29422" y="3393295"/>
            <a:ext cx="438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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P∧(┐Q∨P)                  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合取范式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68337" y="3753021"/>
            <a:ext cx="4290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                                     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合取范式</a:t>
            </a:r>
          </a:p>
          <a:p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7220" y="274320"/>
            <a:ext cx="334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范式不惟一性 </a:t>
            </a:r>
            <a:endParaRPr lang="zh-CN" altLang="en-US" sz="18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5451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公式标准型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范式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33427" y="2076804"/>
            <a:ext cx="7124298" cy="47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600" i="0" dirty="0" smtClean="0">
                <a:ea typeface="微软雅黑" pitchFamily="34" charset="-122"/>
                <a:cs typeface="Times New Roman" pitchFamily="18" charset="0"/>
              </a:rPr>
              <a:t>一、简单合取式与简单析取式 </a:t>
            </a:r>
          </a:p>
        </p:txBody>
      </p:sp>
      <p:sp>
        <p:nvSpPr>
          <p:cNvPr id="3" name="矩形 2"/>
          <p:cNvSpPr/>
          <p:nvPr/>
        </p:nvSpPr>
        <p:spPr>
          <a:xfrm>
            <a:off x="1844040" y="2681074"/>
            <a:ext cx="61950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命题变元和命题变元的否定，称为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文字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。如果一个文字恰为另一个文字的否定，则称它们为一对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相反文字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剪去对角的矩形 12"/>
          <p:cNvSpPr/>
          <p:nvPr/>
        </p:nvSpPr>
        <p:spPr>
          <a:xfrm>
            <a:off x="793177" y="2708215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1.6.1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9225" y="1143649"/>
            <a:ext cx="70485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对于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给定公式的判定问题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，可用真值表方法加以解答。当公式中命题变元的数目较大时，真值表很麻烦。增加一个命题变元，真值表的行数目比原来增加一倍。为解决这一问题，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需要研究公式标准型问题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6310" y="3449894"/>
            <a:ext cx="6492240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例如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都是文字，并且是一对相反文字；</a:t>
            </a:r>
          </a:p>
          <a:p>
            <a:pPr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 ┐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不是文字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都是文字，但不是一对相反文字。</a:t>
            </a:r>
          </a:p>
          <a:p>
            <a:pPr>
              <a:spcBef>
                <a:spcPts val="600"/>
              </a:spcBef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826116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公式标准型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范式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794512" y="1192075"/>
            <a:ext cx="6017893" cy="108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设 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b="0" i="0" baseline="-25000" dirty="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b="0" i="0" baseline="-25000" dirty="0" smtClean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······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0" dirty="0" err="1" smtClean="0"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b="0" baseline="-25000" dirty="0" err="1" smtClean="0">
                <a:ea typeface="微软雅黑" pitchFamily="34" charset="-122"/>
                <a:cs typeface="Times New Roman" pitchFamily="18" charset="0"/>
              </a:rPr>
              <a:t>k</a:t>
            </a:r>
            <a:r>
              <a:rPr lang="en-US" altLang="zh-CN" sz="1400" b="0" i="0" baseline="-2500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都是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文字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，其中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1≤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≤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k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称 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b="0" i="0" baseline="-25000" dirty="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b="0" i="0" baseline="-25000" dirty="0" smtClean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∨······∨</a:t>
            </a:r>
            <a:r>
              <a:rPr lang="en-US" altLang="zh-CN" sz="1400" b="0" dirty="0" err="1" smtClean="0"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b="0" baseline="-25000" dirty="0" err="1" smtClean="0">
                <a:ea typeface="微软雅黑" pitchFamily="34" charset="-122"/>
                <a:cs typeface="Times New Roman" pitchFamily="18" charset="0"/>
              </a:rPr>
              <a:t>k</a:t>
            </a:r>
            <a:r>
              <a:rPr lang="en-US" altLang="zh-CN" sz="1400" b="0" i="0" baseline="-2500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 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简单析取式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，并称 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b="0" baseline="-25000" dirty="0" smtClean="0"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b="0" i="0" baseline="-2500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析取项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； </a:t>
            </a: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称 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b="0" i="0" baseline="-25000" dirty="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b="0" i="0" baseline="-25000" dirty="0" smtClean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∧······∧</a:t>
            </a:r>
            <a:r>
              <a:rPr lang="en-US" altLang="zh-CN" sz="1400" b="0" dirty="0" err="1" smtClean="0"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b="0" baseline="-25000" dirty="0" err="1" smtClean="0">
                <a:ea typeface="微软雅黑" pitchFamily="34" charset="-122"/>
                <a:cs typeface="Times New Roman" pitchFamily="18" charset="0"/>
              </a:rPr>
              <a:t>k</a:t>
            </a:r>
            <a:r>
              <a:rPr lang="en-US" altLang="zh-CN" sz="1400" b="0" baseline="-2500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 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简单合取式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，并称 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b="0" baseline="-25000" dirty="0" smtClean="0"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b="0" i="0" baseline="-2500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合取项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17" name="剪去对角的矩形 16"/>
          <p:cNvSpPr/>
          <p:nvPr/>
        </p:nvSpPr>
        <p:spPr>
          <a:xfrm>
            <a:off x="701737" y="1216992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1.6.2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805817" y="2580845"/>
            <a:ext cx="6101713" cy="198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lvl="2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公式</a:t>
            </a: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，┐</a:t>
            </a: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Q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和┐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P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等都是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简单合取式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，其中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Q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和  ┐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P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为相应的简单合取式的合取项；</a:t>
            </a:r>
            <a:endParaRPr lang="en-US" altLang="zh-CN" sz="1400" b="0" i="0" dirty="0" smtClean="0">
              <a:ea typeface="微软雅黑" pitchFamily="34" charset="-122"/>
              <a:cs typeface="Times New Roman" pitchFamily="18" charset="0"/>
            </a:endParaRPr>
          </a:p>
          <a:p>
            <a:pPr marL="342900" lvl="2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公式</a:t>
            </a: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，┐</a:t>
            </a: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P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，┐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P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等都是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简单析取式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，其中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和 ┐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P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为相应简单析取式的析取项。</a:t>
            </a:r>
          </a:p>
          <a:p>
            <a:pPr marL="342900" lvl="2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一个命题变元或其否定既可以是简单合取式也可以是简单析取式，如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/>
            </a:r>
            <a:b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</a:b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,  ┐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等</a:t>
            </a:r>
            <a:r>
              <a:rPr lang="zh-CN" altLang="en-US" sz="1400" b="0" dirty="0" smtClean="0"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lvl="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4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</a:t>
            </a: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4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 </a:t>
            </a: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zh-CN" altLang="en-US" sz="1400" i="0" dirty="0"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82611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公式标准型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范式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16417" y="1225595"/>
            <a:ext cx="64992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简单合取式为永假式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的充要条件是：它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至少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含有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相反文字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出现。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剪去对角的矩形 12"/>
          <p:cNvSpPr/>
          <p:nvPr/>
        </p:nvSpPr>
        <p:spPr>
          <a:xfrm>
            <a:off x="724597" y="1219491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1.6.1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450" y="1701453"/>
            <a:ext cx="6492240" cy="224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充分性：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因为对于任何命题变元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P∧┐P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F, </a:t>
            </a:r>
          </a:p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所以， 若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 ∧ ┐P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在简单合取式中出现，根据定义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1.6.1, </a:t>
            </a:r>
          </a:p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它必是永假式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必要性：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假设某个简单合取式为永假式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但该简单合取式中</a:t>
            </a:r>
          </a:p>
          <a:p>
            <a:pPr marL="514350" indent="9525">
              <a:lnSpc>
                <a:spcPts val="19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不同时包含相反文字。对这个简单合取式中各命题变元指派真值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marL="342900" indent="171450">
              <a:lnSpc>
                <a:spcPts val="19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而各带否定的命题变元指派真值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则使简单合取式取真值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，这与</a:t>
            </a:r>
          </a:p>
          <a:p>
            <a:pPr marL="342900" indent="171450">
              <a:lnSpc>
                <a:spcPts val="19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原假设矛盾！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剪去对角的矩形 11"/>
          <p:cNvSpPr/>
          <p:nvPr/>
        </p:nvSpPr>
        <p:spPr>
          <a:xfrm>
            <a:off x="724597" y="4198317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1.6.2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16417" y="4198317"/>
            <a:ext cx="5951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简单析取式为永真式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的充要条件是：它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至少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含有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相反文字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出现。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82611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公式标准型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范式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864522" y="1560345"/>
            <a:ext cx="5332093" cy="774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设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b="0" i="0" baseline="-25000" dirty="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b="0" i="0" baseline="-25000" dirty="0" smtClean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·····A</a:t>
            </a:r>
            <a:r>
              <a:rPr lang="en-US" altLang="zh-CN" sz="1600" b="0" i="0" baseline="-25000" dirty="0" smtClean="0">
                <a:ea typeface="微软雅黑" pitchFamily="34" charset="-122"/>
                <a:cs typeface="Times New Roman" pitchFamily="18" charset="0"/>
              </a:rPr>
              <a:t>m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为</a:t>
            </a:r>
            <a:r>
              <a:rPr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简单合取式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，称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b="0" i="0" baseline="-25000" dirty="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600" b="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b="0" i="0" baseline="-25000" dirty="0" smtClean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600" b="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······</a:t>
            </a:r>
            <a:r>
              <a:rPr lang="en-US" altLang="zh-CN" sz="1600" b="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b="0" i="0" baseline="-25000" dirty="0" smtClean="0">
                <a:ea typeface="微软雅黑" pitchFamily="34" charset="-122"/>
                <a:cs typeface="Times New Roman" pitchFamily="18" charset="0"/>
              </a:rPr>
              <a:t>m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为  </a:t>
            </a:r>
            <a:r>
              <a:rPr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析取范式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，其中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1≤m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600" b="0" i="0" kern="0" dirty="0" smtClean="0">
              <a:solidFill>
                <a:srgbClr val="000000"/>
              </a:solidFill>
              <a:ea typeface="微软雅黑" pitchFamily="34" charset="-122"/>
              <a:cs typeface="Times New Roman" pitchFamily="18" charset="0"/>
            </a:endParaRPr>
          </a:p>
          <a:p>
            <a:pPr marL="342900" lvl="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6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6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</a:t>
            </a: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6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 </a:t>
            </a: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zh-CN" altLang="en-US" sz="1400" i="0" dirty="0"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7" name="剪去对角的矩形 16"/>
          <p:cNvSpPr/>
          <p:nvPr/>
        </p:nvSpPr>
        <p:spPr>
          <a:xfrm>
            <a:off x="720312" y="1636007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1.6.3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1609122" y="3229017"/>
            <a:ext cx="6101713" cy="120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lvl="2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(P∧Q) </a:t>
            </a:r>
            <a:r>
              <a:rPr lang="en-US" altLang="zh-CN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600" i="0" dirty="0" smtClean="0">
                <a:solidFill>
                  <a:schemeClr val="hlink"/>
                </a:solidFill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(┐P∧Q) </a:t>
            </a:r>
            <a:r>
              <a:rPr lang="en-US" altLang="zh-CN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600" i="0" dirty="0" smtClean="0">
                <a:solidFill>
                  <a:schemeClr val="hlink"/>
                </a:solidFill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(P∧Q∧┐Q) 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是析取范式</a:t>
            </a:r>
            <a:endParaRPr lang="en-US" altLang="zh-CN" sz="1600" b="0" i="0" dirty="0" smtClean="0">
              <a:ea typeface="微软雅黑" pitchFamily="34" charset="-122"/>
              <a:cs typeface="Times New Roman" pitchFamily="18" charset="0"/>
            </a:endParaRPr>
          </a:p>
          <a:p>
            <a:pPr marL="342900" lvl="2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600" i="0" dirty="0" smtClean="0">
                <a:solidFill>
                  <a:schemeClr val="hlink"/>
                </a:solidFill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(┐P∨┐Q) 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是合取范式</a:t>
            </a:r>
          </a:p>
          <a:p>
            <a:pPr marL="342900" lvl="2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Q 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既是</a:t>
            </a:r>
            <a:r>
              <a:rPr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析取范式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又是</a:t>
            </a:r>
            <a:r>
              <a:rPr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合取范式</a:t>
            </a:r>
            <a:r>
              <a:rPr lang="zh-CN" altLang="en-US" sz="1600" b="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 </a:t>
            </a: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6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 </a:t>
            </a: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zh-CN" altLang="en-US" sz="1400" i="0" dirty="0"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8660" y="1066800"/>
            <a:ext cx="5501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二、析取范式与合取范式 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剪去对角的矩形 10"/>
          <p:cNvSpPr/>
          <p:nvPr/>
        </p:nvSpPr>
        <p:spPr>
          <a:xfrm>
            <a:off x="720312" y="2338313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1.6.4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864522" y="2296005"/>
            <a:ext cx="5210173" cy="774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设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600" b="0" i="0" baseline="-25000" dirty="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600" b="0" i="0" baseline="-25000" dirty="0" smtClean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·····</a:t>
            </a:r>
            <a:r>
              <a:rPr lang="en-US" altLang="zh-CN" sz="1600" b="0" i="0" dirty="0" err="1" smtClean="0"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600" b="0" i="0" baseline="-25000" dirty="0" err="1" smtClean="0"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为</a:t>
            </a:r>
            <a:r>
              <a:rPr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简单析取式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，称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600" b="0" i="0" baseline="-25000" dirty="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600" b="0" i="0" baseline="-25000" dirty="0" smtClean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600" b="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······</a:t>
            </a:r>
            <a:r>
              <a:rPr lang="en-US" altLang="zh-CN" sz="1600" b="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600" b="0" i="0" dirty="0" err="1" smtClean="0"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600" b="0" i="0" baseline="-25000" dirty="0" err="1" smtClean="0"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为   </a:t>
            </a:r>
            <a:r>
              <a:rPr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合取范式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，其中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1≤n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i="0" dirty="0"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9502" y="3200421"/>
            <a:ext cx="769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例子：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826116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公式标准型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范式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823087" y="1206220"/>
            <a:ext cx="6017893" cy="4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对于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任何一个命题公式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，都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存在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与其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等价的析取范式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和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合取范式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zh-CN" altLang="en-US" sz="1400" i="0" dirty="0"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7" name="剪去对角的矩形 16"/>
          <p:cNvSpPr/>
          <p:nvPr/>
        </p:nvSpPr>
        <p:spPr>
          <a:xfrm>
            <a:off x="815087" y="1223036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1.6.3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0758" y="1920074"/>
            <a:ext cx="7109460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求范式算法：</a:t>
            </a:r>
          </a:p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① 使用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命题定律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，消去公式中除 ∧ 、∨ 和 ┐以外的公式中出现的所有联结词；</a:t>
            </a:r>
          </a:p>
          <a:p>
            <a:pPr>
              <a:lnSpc>
                <a:spcPts val="1900"/>
              </a:lnSpc>
              <a:spcBef>
                <a:spcPts val="600"/>
              </a:spcBef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2828709"/>
            <a:ext cx="693420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②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使用 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(┐P)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德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•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摩根律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，将公式中出现的联结词 ┐都移到命题变元之前；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0758" y="3457088"/>
            <a:ext cx="733044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③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利用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结合律、分配律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等将公式化成析取范式或合取范式。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82611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1702626" y="489189"/>
            <a:ext cx="6469824" cy="39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429" tIns="38215" rIns="76429" bIns="38215"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求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(P∧(Q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R))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S 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的析取范式和合取范式。 </a:t>
            </a:r>
            <a:b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</a:br>
            <a:endParaRPr lang="zh-CN" altLang="en-US" sz="1600" b="0" i="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187" y="327660"/>
            <a:ext cx="7561263" cy="67056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0997" y="487482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zh-CN" altLang="en-US" sz="1600" b="1" kern="0" dirty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8170" y="1365884"/>
            <a:ext cx="7553325" cy="2550796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62024" y="1486591"/>
            <a:ext cx="60255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6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解：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(P∧(Q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R))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┐(P ∧(┐Q ∨R) )∨ S</a:t>
            </a: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3680" y="1958340"/>
            <a:ext cx="323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(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┐P ∨ ( Q ∧ ┐R)) ∨ 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81300" y="2423160"/>
            <a:ext cx="509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┐P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 Q∧┐R)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                         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析取范式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88920" y="2918460"/>
            <a:ext cx="447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(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┐P∨Q∨S)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(┐P∨┐R∨S)       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合取范式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5451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公式标准型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范式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944053" y="2350440"/>
            <a:ext cx="5399722" cy="774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100"/>
              </a:lnSpc>
              <a:spcBef>
                <a:spcPts val="600"/>
              </a:spcBef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公式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A 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为永假式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的充要条件是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析取范式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中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每个简单合取式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至少包含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一对相反文字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lvl="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4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</a:t>
            </a: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4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 </a:t>
            </a: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zh-CN" altLang="en-US" sz="1400" i="0" dirty="0"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7" name="剪去对角的矩形 16"/>
          <p:cNvSpPr/>
          <p:nvPr/>
        </p:nvSpPr>
        <p:spPr>
          <a:xfrm>
            <a:off x="798892" y="2388540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1.6.4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798892" y="1640624"/>
            <a:ext cx="6101713" cy="409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lvl="2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利用析取范式和合取范式可</a:t>
            </a:r>
            <a:r>
              <a:rPr lang="zh-CN" altLang="en-US" sz="16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对公式进行判定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b="0" i="0" dirty="0" smtClean="0">
              <a:ea typeface="微软雅黑" pitchFamily="34" charset="-122"/>
              <a:cs typeface="Times New Roman" pitchFamily="18" charset="0"/>
            </a:endParaRPr>
          </a:p>
          <a:p>
            <a:pPr lvl="1" algn="just" eaLnBrk="1" hangingPunct="1">
              <a:lnSpc>
                <a:spcPct val="80000"/>
              </a:lnSpc>
              <a:buSzPct val="80000"/>
              <a:buFont typeface="Arial" pitchFamily="34" charset="0"/>
              <a:buChar char="•"/>
            </a:pPr>
            <a:endParaRPr lang="zh-CN" altLang="en-US" sz="1400" b="0" i="0" dirty="0" smtClean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8660" y="1066800"/>
            <a:ext cx="5501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三、范式的应用 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剪去对角的矩形 10"/>
          <p:cNvSpPr/>
          <p:nvPr/>
        </p:nvSpPr>
        <p:spPr>
          <a:xfrm>
            <a:off x="789367" y="3327732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1.6.5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944053" y="3283291"/>
            <a:ext cx="5399722" cy="774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100"/>
              </a:lnSpc>
              <a:spcBef>
                <a:spcPts val="600"/>
              </a:spcBef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公式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A 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为永真式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的充要条件是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合取范式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中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每个简单析取式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至少包含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一对相反文字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4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</a:t>
            </a: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4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 </a:t>
            </a: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zh-CN" altLang="en-US" sz="1400" i="0" dirty="0"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826116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1717788" y="316924"/>
            <a:ext cx="6469824" cy="39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429" tIns="38215" rIns="76429" bIns="38215"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判定下面公式为何种公式： 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(1) P∨(Q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R)∨┐(P∨R)        (2) (P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Q)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P</a:t>
            </a:r>
          </a:p>
        </p:txBody>
      </p:sp>
      <p:sp>
        <p:nvSpPr>
          <p:cNvPr id="10" name="矩形 9"/>
          <p:cNvSpPr/>
          <p:nvPr/>
        </p:nvSpPr>
        <p:spPr>
          <a:xfrm>
            <a:off x="611187" y="327660"/>
            <a:ext cx="7561263" cy="67056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0997" y="487482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zh-CN" altLang="en-US" sz="1600" b="1" kern="0" dirty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8170" y="1365884"/>
            <a:ext cx="7553325" cy="3350896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62024" y="1486591"/>
            <a:ext cx="60255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6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解：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1)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P∨(Q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R)∨┐(P∨R)</a:t>
            </a: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13559" y="1821181"/>
            <a:ext cx="576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Symbol" pitchFamily="18" charset="2"/>
              <a:buNone/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P∨(┐Q ∨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R)∨(┐P ∧ </a:t>
            </a:r>
            <a:r>
              <a:rPr lang="en-US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8320" y="2171700"/>
            <a:ext cx="5974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Symbol" pitchFamily="18" charset="2"/>
              <a:buNone/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(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∨┐Q ∨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∨┐P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) ∧ (P∨┐Q ∨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∨ </a:t>
            </a:r>
            <a:r>
              <a:rPr lang="en-US" altLang="en-US" sz="16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5939" y="2545080"/>
            <a:ext cx="5480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T   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永真式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73504" y="2980111"/>
            <a:ext cx="60255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(2)   (P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Q)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28800" y="3299460"/>
            <a:ext cx="5623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┐(┐P ∨Q) ∨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36420" y="3665220"/>
            <a:ext cx="4856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(P ∧ ┐Q) ∨P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28799" y="4015740"/>
            <a:ext cx="506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(P ∨ P) ∧ (┐Q ∨P)   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可满足式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5451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3" grpId="0"/>
      <p:bldP spid="14" grpId="0"/>
      <p:bldP spid="15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4393</TotalTime>
  <Words>1068</Words>
  <Application>Microsoft Office PowerPoint</Application>
  <PresentationFormat>全屏显示(16:9)</PresentationFormat>
  <Paragraphs>111</Paragraphs>
  <Slides>10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huiming</dc:creator>
  <cp:lastModifiedBy>Administrator</cp:lastModifiedBy>
  <cp:revision>379</cp:revision>
  <dcterms:created xsi:type="dcterms:W3CDTF">2016-09-26T06:45:17Z</dcterms:created>
  <dcterms:modified xsi:type="dcterms:W3CDTF">2017-04-26T09:35:33Z</dcterms:modified>
</cp:coreProperties>
</file>