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notesMasterIdLst>
    <p:notesMasterId r:id="rId24"/>
  </p:notesMasterIdLst>
  <p:handoutMasterIdLst>
    <p:handoutMasterId r:id="rId25"/>
  </p:handoutMasterIdLst>
  <p:sldIdLst>
    <p:sldId id="442" r:id="rId2"/>
    <p:sldId id="418" r:id="rId3"/>
    <p:sldId id="417" r:id="rId4"/>
    <p:sldId id="419" r:id="rId5"/>
    <p:sldId id="420" r:id="rId6"/>
    <p:sldId id="421" r:id="rId7"/>
    <p:sldId id="422" r:id="rId8"/>
    <p:sldId id="423" r:id="rId9"/>
    <p:sldId id="424" r:id="rId10"/>
    <p:sldId id="425" r:id="rId11"/>
    <p:sldId id="426" r:id="rId12"/>
    <p:sldId id="427" r:id="rId13"/>
    <p:sldId id="428" r:id="rId14"/>
    <p:sldId id="429" r:id="rId15"/>
    <p:sldId id="430" r:id="rId16"/>
    <p:sldId id="431" r:id="rId17"/>
    <p:sldId id="432" r:id="rId18"/>
    <p:sldId id="433" r:id="rId19"/>
    <p:sldId id="434" r:id="rId20"/>
    <p:sldId id="435" r:id="rId21"/>
    <p:sldId id="436" r:id="rId22"/>
    <p:sldId id="445" r:id="rId23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575" userDrawn="1">
          <p15:clr>
            <a:srgbClr val="A4A3A4"/>
          </p15:clr>
        </p15:guide>
        <p15:guide id="2" pos="2857" userDrawn="1">
          <p15:clr>
            <a:srgbClr val="A4A3A4"/>
          </p15:clr>
        </p15:guide>
        <p15:guide id="3" pos="408" userDrawn="1">
          <p15:clr>
            <a:srgbClr val="A4A3A4"/>
          </p15:clr>
        </p15:guide>
        <p15:guide id="4" pos="5148" userDrawn="1">
          <p15:clr>
            <a:srgbClr val="A4A3A4"/>
          </p15:clr>
        </p15:guide>
        <p15:guide id="5" pos="952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CFCFC"/>
    <a:srgbClr val="0070C0"/>
    <a:srgbClr val="FEC17E"/>
    <a:srgbClr val="FFF2CC"/>
    <a:srgbClr val="D9D9D9"/>
    <a:srgbClr val="C4C4C4"/>
    <a:srgbClr val="FF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987" autoAdjust="0"/>
    <p:restoredTop sz="83525" autoAdjust="0"/>
  </p:normalViewPr>
  <p:slideViewPr>
    <p:cSldViewPr snapToGrid="0" showGuides="1">
      <p:cViewPr varScale="1">
        <p:scale>
          <a:sx n="126" d="100"/>
          <a:sy n="126" d="100"/>
        </p:scale>
        <p:origin x="-588" y="-90"/>
      </p:cViewPr>
      <p:guideLst>
        <p:guide orient="horz" pos="1575"/>
        <p:guide pos="2857"/>
        <p:guide pos="408"/>
        <p:guide pos="5148"/>
        <p:guide pos="9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7" d="100"/>
          <a:sy n="67" d="100"/>
        </p:scale>
        <p:origin x="-3360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61EA9-ACC4-47B2-AE5E-81F984474F98}" type="datetimeFigureOut">
              <a:rPr lang="zh-CN" altLang="en-US" smtClean="0">
                <a:ea typeface="微软雅黑" panose="020B0503020204020204" pitchFamily="34" charset="-122"/>
              </a:rPr>
              <a:pPr/>
              <a:t>2017/3/14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17A8B-0451-4210-96FF-F9B4364D34AE}" type="slidenum">
              <a:rPr lang="zh-CN" altLang="en-US" smtClean="0">
                <a:ea typeface="微软雅黑" panose="020B0503020204020204" pitchFamily="34" charset="-122"/>
              </a:rPr>
              <a:pPr/>
              <a:t>‹#›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74732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E6E90CBF-1F90-4C43-9E66-E141962067E5}" type="datetimeFigureOut">
              <a:rPr lang="zh-CN" altLang="en-US" smtClean="0"/>
              <a:pPr/>
              <a:t>2017/3/14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A05AD43D-830A-4820-8607-61F7F27A038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992739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3581955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043815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0963152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043815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294392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043815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810550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1034581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269174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043815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04381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2236369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33038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84542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01006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983192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334130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79234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598980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879318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05900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77921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67307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90529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43875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00204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52200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853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08650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32876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93565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DE78C539-48ED-4DC9-93B1-633DB8FEA5C8}" type="datetimeFigureOut">
              <a:rPr lang="zh-CN" altLang="en-US" smtClean="0"/>
              <a:pPr/>
              <a:t>2017/3/14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901842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>
            <a:alpha val="5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2174134" y="2195166"/>
            <a:ext cx="4795733" cy="0"/>
          </a:xfrm>
          <a:prstGeom prst="line">
            <a:avLst/>
          </a:prstGeom>
          <a:ln w="12700" cmpd="sng">
            <a:solidFill>
              <a:srgbClr val="969696"/>
            </a:solidFill>
            <a:prstDash val="solid"/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62150" y="1676503"/>
            <a:ext cx="5143499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1.8 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命题逻辑的推理理论 </a:t>
            </a:r>
          </a:p>
        </p:txBody>
      </p:sp>
    </p:spTree>
    <p:extLst>
      <p:ext uri="{BB962C8B-B14F-4D97-AF65-F5344CB8AC3E}">
        <p14:creationId xmlns="" xmlns:p14="http://schemas.microsoft.com/office/powerpoint/2010/main" val="19520905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3762373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1.8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命题逻辑的推理理论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Rectangle 5"/>
          <p:cNvSpPr>
            <a:spLocks noChangeArrowheads="1"/>
          </p:cNvSpPr>
          <p:nvPr/>
        </p:nvSpPr>
        <p:spPr bwMode="auto">
          <a:xfrm>
            <a:off x="904877" y="1723063"/>
            <a:ext cx="6497953" cy="371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57238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1400" b="0" i="0" dirty="0" smtClean="0">
                <a:latin typeface="微软雅黑" pitchFamily="34" charset="-122"/>
                <a:ea typeface="微软雅黑" pitchFamily="34" charset="-122"/>
              </a:rPr>
              <a:t>判断有效结论常用方法：</a:t>
            </a:r>
            <a:r>
              <a:rPr lang="zh-CN" altLang="en-US" sz="1400" i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真值表法、演绎法和间接证法</a:t>
            </a:r>
            <a:r>
              <a:rPr lang="zh-CN" altLang="en-US" sz="1400" b="0" i="0" dirty="0" smtClean="0">
                <a:latin typeface="微软雅黑" pitchFamily="34" charset="-122"/>
                <a:ea typeface="微软雅黑" pitchFamily="34" charset="-122"/>
              </a:rPr>
              <a:t> 。</a:t>
            </a:r>
            <a:endParaRPr lang="en-US" altLang="zh-CN" sz="1400" b="0" i="0" kern="0" dirty="0" smtClean="0">
              <a:solidFill>
                <a:srgbClr val="000000"/>
              </a:solidFill>
              <a:latin typeface="宋体" pitchFamily="2" charset="-122"/>
              <a:ea typeface="微软雅黑"/>
            </a:endParaRPr>
          </a:p>
          <a:p>
            <a:pPr marL="342900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en-US" altLang="zh-CN" sz="1400" b="0" i="0" kern="0" dirty="0" smtClean="0">
              <a:solidFill>
                <a:srgbClr val="000000"/>
              </a:solidFill>
              <a:latin typeface="宋体" pitchFamily="2" charset="-122"/>
              <a:ea typeface="微软雅黑"/>
            </a:endParaRPr>
          </a:p>
          <a:p>
            <a:pPr marL="342900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zh-CN" altLang="en-US" sz="14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6767" y="1169835"/>
            <a:ext cx="4838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四、判断有效结论的常用方法 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04877" y="2331036"/>
            <a:ext cx="4838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1. </a:t>
            </a:r>
            <a:r>
              <a:rPr lang="zh-CN" altLang="en-US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真值表法 </a:t>
            </a:r>
            <a:endParaRPr lang="zh-CN" altLang="en-US" sz="1400" b="1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904877" y="2875664"/>
            <a:ext cx="6497953" cy="1552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57238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indent="-342900" defTabSz="914400" eaLnBrk="1" fontAlgn="base" hangingPunct="1">
              <a:lnSpc>
                <a:spcPts val="21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根据给定前提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H</a:t>
            </a:r>
            <a:r>
              <a:rPr lang="en-US" altLang="zh-CN" sz="1400" b="0" i="0" baseline="-30000" dirty="0" smtClean="0"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H</a:t>
            </a:r>
            <a:r>
              <a:rPr lang="en-US" altLang="zh-CN" sz="1400" b="0" i="0" baseline="-30000" dirty="0" smtClean="0"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…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b="0" i="0" dirty="0" err="1" smtClean="0">
                <a:ea typeface="微软雅黑" pitchFamily="34" charset="-122"/>
                <a:cs typeface="Times New Roman" pitchFamily="18" charset="0"/>
              </a:rPr>
              <a:t>H</a:t>
            </a:r>
            <a:r>
              <a:rPr lang="en-US" altLang="zh-CN" sz="1400" b="0" i="0" baseline="-30000" dirty="0" err="1" smtClean="0">
                <a:ea typeface="微软雅黑" pitchFamily="34" charset="-122"/>
                <a:cs typeface="Times New Roman" pitchFamily="18" charset="0"/>
              </a:rPr>
              <a:t>n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和结论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C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，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构造条件式</a:t>
            </a:r>
            <a:endParaRPr lang="en-US" altLang="zh-CN" sz="1400" i="0" dirty="0" smtClean="0">
              <a:solidFill>
                <a:srgbClr val="FF0000"/>
              </a:solidFill>
              <a:ea typeface="微软雅黑" pitchFamily="34" charset="-122"/>
              <a:cs typeface="Times New Roman" pitchFamily="18" charset="0"/>
            </a:endParaRPr>
          </a:p>
          <a:p>
            <a:pPr eaLnBrk="1" hangingPunct="1">
              <a:lnSpc>
                <a:spcPts val="2100"/>
              </a:lnSpc>
              <a:spcBef>
                <a:spcPts val="600"/>
              </a:spcBef>
            </a:pPr>
            <a:r>
              <a:rPr lang="en-US" altLang="zh-CN" sz="1400" b="0" i="0" dirty="0" smtClean="0">
                <a:solidFill>
                  <a:schemeClr val="hlink"/>
                </a:solidFill>
                <a:ea typeface="微软雅黑" pitchFamily="34" charset="-122"/>
                <a:cs typeface="Times New Roman" pitchFamily="18" charset="0"/>
              </a:rPr>
              <a:t>      </a:t>
            </a:r>
            <a:r>
              <a:rPr lang="en-US" altLang="zh-CN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(H</a:t>
            </a:r>
            <a:r>
              <a:rPr lang="en-US" altLang="zh-CN" sz="1400" i="0" baseline="-3000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∧H</a:t>
            </a:r>
            <a:r>
              <a:rPr lang="en-US" altLang="zh-CN" sz="1400" i="0" baseline="-3000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∧…∧</a:t>
            </a:r>
            <a:r>
              <a:rPr lang="en-US" altLang="zh-CN" sz="1400" i="0" dirty="0" err="1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H</a:t>
            </a:r>
            <a:r>
              <a:rPr lang="en-US" altLang="zh-CN" sz="1400" i="0" baseline="-30000" dirty="0" err="1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n</a:t>
            </a:r>
            <a:r>
              <a:rPr lang="en-US" altLang="zh-CN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) → C 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的真值表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，若它为永真式，则</a:t>
            </a:r>
          </a:p>
          <a:p>
            <a:pPr eaLnBrk="1" hangingPunct="1">
              <a:lnSpc>
                <a:spcPts val="21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       结论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C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是有效的。 </a:t>
            </a:r>
          </a:p>
        </p:txBody>
      </p:sp>
    </p:spTree>
    <p:extLst>
      <p:ext uri="{BB962C8B-B14F-4D97-AF65-F5344CB8AC3E}">
        <p14:creationId xmlns="" xmlns:p14="http://schemas.microsoft.com/office/powerpoint/2010/main" val="3628261164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 txBox="1">
            <a:spLocks noChangeArrowheads="1"/>
          </p:cNvSpPr>
          <p:nvPr/>
        </p:nvSpPr>
        <p:spPr bwMode="auto">
          <a:xfrm>
            <a:off x="1864347" y="733144"/>
            <a:ext cx="6469824" cy="394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6429" tIns="38215" rIns="76429" bIns="38215"/>
          <a:lstStyle>
            <a:lvl1pPr marL="342900" indent="-3429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试确定结论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C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是否可从前提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H</a:t>
            </a:r>
            <a:r>
              <a:rPr lang="en-US" altLang="zh-CN" sz="1600" b="0" i="0" baseline="-30000" dirty="0" smtClean="0"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H</a:t>
            </a:r>
            <a:r>
              <a:rPr lang="en-US" altLang="zh-CN" sz="1600" b="0" i="0" baseline="-30000" dirty="0" smtClean="0"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推出：</a:t>
            </a:r>
          </a:p>
          <a:p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 H</a:t>
            </a:r>
            <a:r>
              <a:rPr lang="en-US" altLang="zh-CN" sz="1600" b="0" i="0" baseline="-30000" dirty="0" smtClean="0"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为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Q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H</a:t>
            </a:r>
            <a:r>
              <a:rPr lang="en-US" altLang="zh-CN" sz="1600" b="0" i="0" baseline="-30000" dirty="0" smtClean="0"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为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P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C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为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Q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。 </a:t>
            </a:r>
            <a:endParaRPr lang="zh-CN" altLang="en-US" sz="1600" b="0" i="0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7700" y="640080"/>
            <a:ext cx="7517130" cy="670560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01957" y="792282"/>
            <a:ext cx="864000" cy="301843"/>
          </a:xfrm>
          <a:prstGeom prst="homePlate">
            <a:avLst>
              <a:gd name="adj" fmla="val 56171"/>
            </a:avLst>
          </a:pr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</a:t>
            </a:r>
            <a:r>
              <a:rPr lang="zh-CN" altLang="en-US" sz="1600" b="1" kern="0" dirty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子</a:t>
            </a:r>
            <a:r>
              <a:rPr lang="en-US" altLang="zh-CN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7700" y="1487804"/>
            <a:ext cx="7524750" cy="3350896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graphicFrame>
        <p:nvGraphicFramePr>
          <p:cNvPr id="9" name="Group 3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53087653"/>
              </p:ext>
            </p:extLst>
          </p:nvPr>
        </p:nvGraphicFramePr>
        <p:xfrm>
          <a:off x="1305560" y="1814830"/>
          <a:ext cx="6096000" cy="2377440"/>
        </p:xfrm>
        <a:graphic>
          <a:graphicData uri="http://schemas.openxmlformats.org/drawingml/2006/table">
            <a:tbl>
              <a:tblPr/>
              <a:tblGrid>
                <a:gridCol w="1600200"/>
                <a:gridCol w="4495800"/>
              </a:tblGrid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</a:rPr>
                        <a:t>P    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((</a:t>
                      </a:r>
                      <a:r>
                        <a:rPr kumimoji="0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P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  <a:sym typeface="Symbol" pitchFamily="18" charset="2"/>
                        </a:rPr>
                        <a:t> </a:t>
                      </a:r>
                      <a:r>
                        <a:rPr kumimoji="0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) ∧ </a:t>
                      </a:r>
                      <a:r>
                        <a:rPr kumimoji="0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P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)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sym typeface="Symbol" pitchFamily="18" charset="2"/>
                        </a:rPr>
                        <a:t> </a:t>
                      </a:r>
                      <a:r>
                        <a:rPr kumimoji="0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</a:rPr>
                        <a:t>0     0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微软雅黑" pitchFamily="34" charset="-122"/>
                        </a:rPr>
                        <a:t>               1      0  0   1  0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</a:rPr>
                        <a:t>0     1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微软雅黑" pitchFamily="34" charset="-122"/>
                        </a:rPr>
                        <a:t>               1      0  0   1  0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</a:rPr>
                        <a:t>1     0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微软雅黑" pitchFamily="34" charset="-122"/>
                        </a:rPr>
                        <a:t>               0      0  1   1  0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</a:rPr>
                        <a:t>1     1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微软雅黑" pitchFamily="34" charset="-122"/>
                        </a:rPr>
                        <a:t>               1      1  1   1  1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微软雅黑" pitchFamily="34" charset="-122"/>
                        </a:rPr>
                        <a:t>步 骤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微软雅黑" pitchFamily="34" charset="-122"/>
                        </a:rPr>
                        <a:t>              (1)   (2)(1) (3)(1)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Oval 30"/>
          <p:cNvSpPr>
            <a:spLocks noChangeArrowheads="1"/>
          </p:cNvSpPr>
          <p:nvPr/>
        </p:nvSpPr>
        <p:spPr bwMode="auto">
          <a:xfrm>
            <a:off x="5372099" y="2139950"/>
            <a:ext cx="367983" cy="172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1500" y="236220"/>
            <a:ext cx="3169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真值表法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054516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3762373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1.8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命题逻辑的推理理论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5320" y="1120140"/>
            <a:ext cx="4838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真值表法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----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简便方法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58215" y="1807815"/>
            <a:ext cx="6356985" cy="1394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4325" indent="-314325">
              <a:lnSpc>
                <a:spcPts val="23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(a)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在真值表中，先找出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前提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…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</a:t>
            </a:r>
            <a:r>
              <a:rPr lang="en-US" altLang="zh-CN" sz="1400" baseline="-30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真值均为真的行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，若相应行中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结论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的真值也都为真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，则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D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为真，  即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为有效结论。</a:t>
            </a:r>
          </a:p>
          <a:p>
            <a:pPr marL="285750" indent="-285750">
              <a:lnSpc>
                <a:spcPts val="23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(b)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在真值表中，先找出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结论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的真值为假的所有行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，若这些行中，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前提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…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</a:t>
            </a:r>
            <a:r>
              <a:rPr lang="en-US" altLang="zh-CN" sz="1400" baseline="-30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的真值都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至少有一个为假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，则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D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为真，即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为有效结论。 </a:t>
            </a:r>
          </a:p>
        </p:txBody>
      </p:sp>
    </p:spTree>
    <p:extLst>
      <p:ext uri="{BB962C8B-B14F-4D97-AF65-F5344CB8AC3E}">
        <p14:creationId xmlns="" xmlns:p14="http://schemas.microsoft.com/office/powerpoint/2010/main" val="36282611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 txBox="1">
            <a:spLocks noChangeArrowheads="1"/>
          </p:cNvSpPr>
          <p:nvPr/>
        </p:nvSpPr>
        <p:spPr bwMode="auto">
          <a:xfrm>
            <a:off x="1725408" y="469324"/>
            <a:ext cx="6469824" cy="394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6429" tIns="38215" rIns="76429" bIns="38215"/>
          <a:lstStyle>
            <a:lvl1pPr marL="342900" indent="-3429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已知 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H</a:t>
            </a:r>
            <a:r>
              <a:rPr lang="en-US" altLang="zh-CN" sz="1600" b="0" i="0" baseline="-25000" dirty="0" smtClean="0"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: P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Q,  H</a:t>
            </a:r>
            <a:r>
              <a:rPr lang="en-US" altLang="zh-CN" sz="1600" b="0" i="0" baseline="-25000" dirty="0" smtClean="0"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：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P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， 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C: Q, 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问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C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是否是有效结论。</a:t>
            </a:r>
            <a:b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</a:br>
            <a:endParaRPr lang="en-US" altLang="zh-CN" sz="1600" b="0" i="0" dirty="0" smtClean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7700" y="327660"/>
            <a:ext cx="7524750" cy="670560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40997" y="487482"/>
            <a:ext cx="864000" cy="301843"/>
          </a:xfrm>
          <a:prstGeom prst="homePlate">
            <a:avLst>
              <a:gd name="adj" fmla="val 56171"/>
            </a:avLst>
          </a:pr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</a:t>
            </a:r>
            <a:r>
              <a:rPr lang="zh-CN" altLang="en-US" sz="1600" b="1" kern="0" dirty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子</a:t>
            </a:r>
            <a:r>
              <a:rPr lang="en-US" altLang="zh-CN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7700" y="1200258"/>
            <a:ext cx="7524750" cy="3350896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10577" y="1335620"/>
            <a:ext cx="5768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70C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解：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构造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H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C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的真值表如下：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graphicFrame>
        <p:nvGraphicFramePr>
          <p:cNvPr id="9" name="Group 4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35682560"/>
              </p:ext>
            </p:extLst>
          </p:nvPr>
        </p:nvGraphicFramePr>
        <p:xfrm>
          <a:off x="1083945" y="1809536"/>
          <a:ext cx="5400675" cy="2682875"/>
        </p:xfrm>
        <a:graphic>
          <a:graphicData uri="http://schemas.openxmlformats.org/drawingml/2006/table">
            <a:tbl>
              <a:tblPr/>
              <a:tblGrid>
                <a:gridCol w="1798637"/>
                <a:gridCol w="3602038"/>
              </a:tblGrid>
              <a:tr h="5645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微软雅黑" pitchFamily="34" charset="-122"/>
                        </a:rPr>
                        <a:t>P    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)       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P        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6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微软雅黑" pitchFamily="34" charset="-122"/>
                        </a:rPr>
                        <a:t>0     0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微软雅黑" pitchFamily="34" charset="-122"/>
                        </a:rPr>
                        <a:t>          1          0       0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4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微软雅黑" pitchFamily="34" charset="-122"/>
                        </a:rPr>
                        <a:t>0     1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微软雅黑" pitchFamily="34" charset="-122"/>
                        </a:rPr>
                        <a:t>          1          0       1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微软雅黑" pitchFamily="34" charset="-122"/>
                        </a:rPr>
                        <a:t>1     0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微软雅黑" pitchFamily="34" charset="-122"/>
                        </a:rPr>
                        <a:t>          0          1       0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40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微软雅黑" pitchFamily="34" charset="-122"/>
                        </a:rPr>
                        <a:t>1     1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微软雅黑" pitchFamily="34" charset="-122"/>
                        </a:rPr>
                        <a:t>          1          1       1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Oval 26"/>
          <p:cNvSpPr>
            <a:spLocks noChangeArrowheads="1"/>
          </p:cNvSpPr>
          <p:nvPr/>
        </p:nvSpPr>
        <p:spPr bwMode="auto">
          <a:xfrm>
            <a:off x="3211195" y="3984978"/>
            <a:ext cx="2808288" cy="420688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78917" y="3150973"/>
            <a:ext cx="1440180" cy="1778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第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4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行的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,H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和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的真值均为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，根据方法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(1)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可知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 C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H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的有效结论。</a:t>
            </a:r>
            <a:b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</a:br>
            <a:endParaRPr lang="zh-CN" altLang="en-US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ts val="1900"/>
              </a:lnSpc>
            </a:pPr>
            <a:endParaRPr lang="zh-CN" altLang="en-US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054516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3762373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1.8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命题逻辑的推理理论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84998" y="1544455"/>
            <a:ext cx="6087428" cy="1048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900"/>
              </a:lnSpc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从前提集合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推出结论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的一个演绎或形式证明是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构造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命题公式的一个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有限序列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…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其中，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是前提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中的某个前提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；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(i≥2)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或者是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中某个前提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，或者是某些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baseline="-30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j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(j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＜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的有效结论，并且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b="1" baseline="-30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就是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，则称公式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为该演绎的有效结论，或者称从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演绎出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</p:txBody>
      </p:sp>
      <p:sp>
        <p:nvSpPr>
          <p:cNvPr id="13" name="剪去对角的矩形 12"/>
          <p:cNvSpPr/>
          <p:nvPr/>
        </p:nvSpPr>
        <p:spPr>
          <a:xfrm>
            <a:off x="876997" y="1553980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定义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1.8.2 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60716" y="2715664"/>
            <a:ext cx="727900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18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演绎法的具体操作可用四列若干行构成的一张表来表示。</a:t>
            </a:r>
          </a:p>
          <a:p>
            <a:pPr marL="342900" indent="-342900">
              <a:lnSpc>
                <a:spcPts val="18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第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列是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花括号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序列：表明该推导行是由哪些前提推出的。</a:t>
            </a:r>
          </a:p>
          <a:p>
            <a:pPr marL="342900" indent="-342900">
              <a:lnSpc>
                <a:spcPts val="18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第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列是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圆括号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序列：是对推导行按增序列统一编号。</a:t>
            </a:r>
          </a:p>
          <a:p>
            <a:pPr marL="342900" indent="-342900">
              <a:lnSpc>
                <a:spcPts val="18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第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3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列是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推导行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即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命题公式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序列：表明是前提或从部分前提推出的中间逻辑结论或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lnSpc>
                <a:spcPts val="18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最终所求的有效结论。</a:t>
            </a:r>
          </a:p>
          <a:p>
            <a:pPr marL="342900" indent="-342900">
              <a:lnSpc>
                <a:spcPts val="18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第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4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列是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注释行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序列：表示所引用推理规则和该推导行是由哪些公式以及运用哪个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lnSpc>
                <a:spcPts val="18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推理定律得来的。</a:t>
            </a:r>
            <a:endParaRPr lang="en-US" altLang="zh-CN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3420" y="1022985"/>
            <a:ext cx="4251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2. </a:t>
            </a:r>
            <a:r>
              <a:rPr lang="zh-CN" altLang="en-US" sz="16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演绎法 </a:t>
            </a:r>
            <a:endParaRPr lang="zh-CN" altLang="en-US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282611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 txBox="1">
            <a:spLocks noChangeArrowheads="1"/>
          </p:cNvSpPr>
          <p:nvPr/>
        </p:nvSpPr>
        <p:spPr bwMode="auto">
          <a:xfrm>
            <a:off x="1725408" y="469324"/>
            <a:ext cx="6469824" cy="394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6429" tIns="38215" rIns="76429" bIns="38215"/>
          <a:lstStyle>
            <a:lvl1pPr marL="342900" indent="-3429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求证 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S 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是前提 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P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， 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 ┐Q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， ┐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Q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R 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和 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S 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的有效结论。 </a:t>
            </a:r>
            <a:b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</a:br>
            <a:endParaRPr lang="en-US" altLang="zh-CN" sz="1600" b="0" i="0" dirty="0" smtClean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7700" y="327660"/>
            <a:ext cx="7524750" cy="670560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40997" y="487482"/>
            <a:ext cx="864000" cy="301843"/>
          </a:xfrm>
          <a:prstGeom prst="homePlate">
            <a:avLst>
              <a:gd name="adj" fmla="val 56171"/>
            </a:avLst>
          </a:pr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</a:t>
            </a:r>
            <a:r>
              <a:rPr lang="zh-CN" altLang="en-US" sz="1600" b="1" kern="0" dirty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子</a:t>
            </a:r>
            <a:r>
              <a:rPr lang="en-US" altLang="zh-CN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68655" y="1246524"/>
            <a:ext cx="7503795" cy="3458826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96327" y="1470660"/>
            <a:ext cx="6606540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1400" b="1" dirty="0" smtClean="0">
                <a:solidFill>
                  <a:srgbClr val="0070C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证明：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{1}                (1)              P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┐Q           P</a:t>
            </a:r>
          </a:p>
          <a:p>
            <a:pPr>
              <a:spcBef>
                <a:spcPts val="600"/>
              </a:spcBef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{2}                (2)              ┐Q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            P</a:t>
            </a:r>
          </a:p>
          <a:p>
            <a:pPr>
              <a:spcBef>
                <a:spcPts val="600"/>
              </a:spcBef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{1,2}             (3)               P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             T,(1)(2)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8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11 </a:t>
            </a:r>
            <a:r>
              <a:rPr lang="en-US" altLang="zh-CN" sz="1400" dirty="0" smtClean="0">
                <a:solidFill>
                  <a:schemeClr val="hlin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条件三段论</a:t>
            </a:r>
            <a:endParaRPr lang="en-US" altLang="zh-CN" sz="1400" b="1" dirty="0" smtClean="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spcBef>
                <a:spcPts val="600"/>
              </a:spcBef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{4}                (4)               P                     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spcBef>
                <a:spcPts val="600"/>
              </a:spcBef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{1,2,4}          (5)                R                   T,(3)(4)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1400" b="1" baseline="-25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8</a:t>
            </a:r>
            <a:r>
              <a:rPr lang="en-US" altLang="zh-CN" sz="1400" dirty="0" smtClean="0">
                <a:solidFill>
                  <a:schemeClr val="hlin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假言推论</a:t>
            </a:r>
            <a:endParaRPr lang="en-US" altLang="zh-CN" sz="1400" b="1" dirty="0" smtClean="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spcBef>
                <a:spcPts val="600"/>
              </a:spcBef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{6}                (6)                R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           P</a:t>
            </a:r>
          </a:p>
          <a:p>
            <a:pPr>
              <a:spcBef>
                <a:spcPts val="600"/>
              </a:spcBef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{1,2,4,6}       (7)                S                    T,(5)(6)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1400" b="1" baseline="-25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8</a:t>
            </a:r>
            <a:r>
              <a:rPr lang="en-US" altLang="zh-CN" sz="1400" dirty="0" smtClean="0">
                <a:solidFill>
                  <a:schemeClr val="hlin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假言推论</a:t>
            </a:r>
            <a:endParaRPr lang="en-US" altLang="zh-CN" sz="1400" b="1" dirty="0" smtClean="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spcBef>
                <a:spcPts val="1200"/>
              </a:spcBef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第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列           第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列          第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3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列              第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4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列</a:t>
            </a:r>
          </a:p>
          <a:p>
            <a:pPr>
              <a:spcBef>
                <a:spcPts val="600"/>
              </a:spcBef>
            </a:pPr>
            <a:endParaRPr lang="zh-CN" altLang="en-US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spcBef>
                <a:spcPts val="600"/>
              </a:spcBef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花括号序列   圆括号序列    命题公式列   注释行序列 </a:t>
            </a:r>
          </a:p>
          <a:p>
            <a:pPr>
              <a:spcBef>
                <a:spcPts val="600"/>
              </a:spcBef>
            </a:pP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054516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3762373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1.8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命题逻辑的推理理论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Rectangle 5"/>
          <p:cNvSpPr>
            <a:spLocks noChangeArrowheads="1"/>
          </p:cNvSpPr>
          <p:nvPr/>
        </p:nvSpPr>
        <p:spPr bwMode="auto">
          <a:xfrm>
            <a:off x="847727" y="1702433"/>
            <a:ext cx="6497953" cy="866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57238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lvl="2" indent="-342900" defTabSz="91440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间接证法即是反证法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，它是把结论的否定作为附加前提，与给定的已知前提一起推证，若能引出矛盾，则说明结论是有效的。 </a:t>
            </a:r>
          </a:p>
          <a:p>
            <a:pPr marL="342900" lvl="2" indent="-342900" defTabSz="91440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</a:pPr>
            <a:endParaRPr lang="zh-CN" altLang="en-US" sz="1400" b="0" i="0" dirty="0" smtClean="0">
              <a:ea typeface="微软雅黑" pitchFamily="34" charset="-122"/>
              <a:cs typeface="Times New Roman" pitchFamily="18" charset="0"/>
            </a:endParaRPr>
          </a:p>
          <a:p>
            <a:pPr marL="342900" indent="-342900" defTabSz="91440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</a:pPr>
            <a:endParaRPr lang="en-US" altLang="zh-CN" sz="1400" b="0" i="0" dirty="0" smtClean="0">
              <a:ea typeface="微软雅黑" pitchFamily="34" charset="-122"/>
              <a:cs typeface="Times New Roman" pitchFamily="18" charset="0"/>
            </a:endParaRPr>
          </a:p>
          <a:p>
            <a:pPr lvl="1" algn="just" eaLnBrk="1" hangingPunct="1">
              <a:lnSpc>
                <a:spcPct val="150000"/>
              </a:lnSpc>
              <a:buSzPct val="80000"/>
              <a:buFont typeface="Arial" pitchFamily="34" charset="0"/>
              <a:buChar char="•"/>
            </a:pPr>
            <a:endParaRPr lang="zh-CN" altLang="en-US" sz="1400" b="0" i="0" dirty="0" smtClean="0">
              <a:ea typeface="微软雅黑" pitchFamily="34" charset="-122"/>
              <a:cs typeface="Times New Roman" pitchFamily="18" charset="0"/>
            </a:endParaRPr>
          </a:p>
          <a:p>
            <a:pPr marL="342900" indent="-342900" defTabSz="91440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</a:pPr>
            <a:endParaRPr lang="zh-CN" altLang="en-US" sz="1400" b="0" i="0" dirty="0" smtClean="0">
              <a:solidFill>
                <a:srgbClr val="FF0000"/>
              </a:solidFill>
              <a:ea typeface="微软雅黑" pitchFamily="34" charset="-122"/>
              <a:cs typeface="Times New Roman" pitchFamily="18" charset="0"/>
            </a:endParaRPr>
          </a:p>
          <a:p>
            <a:pPr defTabSz="91440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zh-CN" altLang="en-US" sz="1400" b="0" i="0" dirty="0" smtClean="0">
              <a:solidFill>
                <a:srgbClr val="FF0000"/>
              </a:solidFill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1527" y="1181100"/>
            <a:ext cx="4838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间接证法 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剪去对角的矩形 9"/>
          <p:cNvSpPr/>
          <p:nvPr/>
        </p:nvSpPr>
        <p:spPr>
          <a:xfrm>
            <a:off x="1007300" y="2751634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定义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1.8.3 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74228" y="2723059"/>
            <a:ext cx="4922520" cy="824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设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…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</a:t>
            </a:r>
            <a:r>
              <a:rPr lang="en-US" altLang="zh-CN" sz="1400" baseline="-30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为公式，如果对任意公式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有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∧H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∧…∧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</a:t>
            </a:r>
            <a:r>
              <a:rPr lang="en-US" altLang="zh-CN" sz="1400" baseline="-30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zh-CN" altLang="en-US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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R∧┐R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，则称公式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…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</a:t>
            </a:r>
            <a:r>
              <a:rPr lang="en-US" altLang="zh-CN" sz="1400" baseline="-30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不相容的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；否则称为是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相容的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074228" y="3806879"/>
            <a:ext cx="4922520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若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∧H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∧…∧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</a:t>
            </a:r>
            <a:r>
              <a:rPr lang="en-US" altLang="zh-CN" sz="1400" baseline="-25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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R∧┐R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F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则有 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∧H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∧…∧</a:t>
            </a:r>
            <a:r>
              <a:rPr lang="en-US" altLang="zh-CN" sz="1400" b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</a:t>
            </a:r>
            <a:r>
              <a:rPr lang="en-US" altLang="zh-CN" sz="1400" baseline="-25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zh-CN" altLang="en-US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必为假</a:t>
            </a:r>
            <a:endParaRPr lang="zh-CN" altLang="en-US" sz="1400" b="1" dirty="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282611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3762373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1.8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命题逻辑的推理理论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96271" y="1139017"/>
            <a:ext cx="6197302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设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…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</a:t>
            </a:r>
            <a:r>
              <a:rPr lang="en-US" altLang="zh-CN" sz="1400" baseline="-30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为公式，且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…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</a:t>
            </a:r>
            <a:r>
              <a:rPr lang="en-US" altLang="zh-CN" sz="1400" baseline="-30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是相容的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25000"/>
              </a:lnSpc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若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…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</a:t>
            </a:r>
            <a:r>
              <a:rPr lang="en-US" altLang="zh-CN" sz="1400" baseline="-30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┐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是不相容的，则公式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…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</a:t>
            </a:r>
            <a:r>
              <a:rPr lang="en-US" altLang="zh-CN" sz="1400" baseline="-30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的有效结论。</a:t>
            </a:r>
          </a:p>
        </p:txBody>
      </p:sp>
      <p:sp>
        <p:nvSpPr>
          <p:cNvPr id="13" name="剪去对角的矩形 12"/>
          <p:cNvSpPr/>
          <p:nvPr/>
        </p:nvSpPr>
        <p:spPr>
          <a:xfrm>
            <a:off x="850486" y="1178338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定理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1.8.3 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49247" y="1955987"/>
            <a:ext cx="6706539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证明：因为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…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</a:t>
            </a:r>
            <a:r>
              <a:rPr lang="en-US" altLang="zh-CN" sz="1400" baseline="-25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，┐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是不相容的， </a:t>
            </a:r>
          </a:p>
          <a:p>
            <a:pPr marL="342900" indent="-34290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所以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∧H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∧…∧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</a:t>
            </a:r>
            <a:r>
              <a:rPr lang="en-US" altLang="zh-CN" sz="1400" baseline="-30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∧┐C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R∧┐R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F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 </a:t>
            </a:r>
          </a:p>
          <a:p>
            <a:pPr marL="342900" indent="-34290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400" dirty="0" smtClean="0">
                <a:solidFill>
                  <a:schemeClr val="hlin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故</a:t>
            </a:r>
            <a:r>
              <a:rPr lang="zh-CN" altLang="en-US" sz="1400" dirty="0" smtClean="0">
                <a:solidFill>
                  <a:schemeClr val="hlin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</a:t>
            </a:r>
            <a:r>
              <a:rPr lang="en-US" altLang="zh-CN" sz="1400" b="1" baseline="-30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∧H</a:t>
            </a:r>
            <a:r>
              <a:rPr lang="en-US" altLang="zh-CN" sz="1400" b="1" baseline="-30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∧…∧</a:t>
            </a:r>
            <a:r>
              <a:rPr lang="en-US" altLang="zh-CN" sz="1400" b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</a:t>
            </a:r>
            <a:r>
              <a:rPr lang="en-US" altLang="zh-CN" sz="1400" b="1" baseline="-30000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en-US" altLang="zh-CN" sz="1400" b="1" baseline="-30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∧┐C</a:t>
            </a:r>
            <a:r>
              <a:rPr lang="en-US" altLang="zh-CN" sz="1400" b="1" baseline="-30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必为永假式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 marL="342900" indent="-34290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又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因为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…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</a:t>
            </a:r>
            <a:r>
              <a:rPr lang="en-US" altLang="zh-CN" sz="1400" baseline="-30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相容的，存在一些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…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</a:t>
            </a:r>
            <a:r>
              <a:rPr lang="en-US" altLang="zh-CN" sz="1400" baseline="-30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的真值指派，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使得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</a:t>
            </a:r>
            <a:r>
              <a:rPr lang="en-US" altLang="zh-CN" sz="1400" b="1" baseline="-30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∧H</a:t>
            </a:r>
            <a:r>
              <a:rPr lang="en-US" altLang="zh-CN" sz="1400" b="1" baseline="-30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∧…∧</a:t>
            </a:r>
            <a:r>
              <a:rPr lang="en-US" altLang="zh-CN" sz="1400" b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</a:t>
            </a:r>
            <a:r>
              <a:rPr lang="en-US" altLang="zh-CN" sz="1400" b="1" baseline="-30000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zh-CN" altLang="en-US" sz="1400" b="1" baseline="-30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为真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 marL="342900" indent="-34290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因此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，对于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∧H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∧…∧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</a:t>
            </a:r>
            <a:r>
              <a:rPr lang="en-US" altLang="zh-CN" sz="1400" baseline="-30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的凡能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使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 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（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1≤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≤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）皆为真的解释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都会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使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 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┐C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假，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于是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I(C)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真。</a:t>
            </a:r>
          </a:p>
          <a:p>
            <a:pPr marL="342900" indent="-34290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故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∧H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∧…∧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</a:t>
            </a:r>
            <a:r>
              <a:rPr lang="en-US" altLang="zh-CN" sz="1400" baseline="-30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C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，即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C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为有效结论。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282611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3762373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1.8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命题逻辑的推理理论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Rectangle 5"/>
          <p:cNvSpPr>
            <a:spLocks noChangeArrowheads="1"/>
          </p:cNvSpPr>
          <p:nvPr/>
        </p:nvSpPr>
        <p:spPr bwMode="auto">
          <a:xfrm>
            <a:off x="1076327" y="1444343"/>
            <a:ext cx="6467473" cy="2283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57238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lvl="2" indent="-342900" defTabSz="914400" eaLnBrk="1" fontAlgn="base" hangingPunct="1">
              <a:lnSpc>
                <a:spcPts val="23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</a:rPr>
              <a:t>反证法</a:t>
            </a:r>
            <a:r>
              <a:rPr lang="en-US" altLang="zh-CN" sz="1400" b="0" i="0" dirty="0" smtClean="0">
                <a:ea typeface="微软雅黑" pitchFamily="34" charset="-122"/>
              </a:rPr>
              <a:t>: </a:t>
            </a:r>
            <a:r>
              <a:rPr lang="zh-CN" altLang="en-US" sz="1400" b="0" i="0" dirty="0" smtClean="0">
                <a:ea typeface="微软雅黑" pitchFamily="34" charset="-122"/>
              </a:rPr>
              <a:t>将待证公式先否定后，将其加入前提集合中，</a:t>
            </a:r>
            <a:r>
              <a:rPr lang="zh-CN" altLang="en-US" sz="1400" b="0" i="0" dirty="0" smtClean="0">
                <a:latin typeface="微软雅黑" pitchFamily="34" charset="-122"/>
                <a:ea typeface="微软雅黑" pitchFamily="34" charset="-122"/>
              </a:rPr>
              <a:t>若</a:t>
            </a:r>
            <a:r>
              <a:rPr lang="zh-CN" altLang="en-US" sz="1400" i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推出矛盾</a:t>
            </a:r>
            <a:r>
              <a:rPr lang="zh-CN" altLang="en-US" sz="1400" b="0" i="0" dirty="0" smtClean="0">
                <a:latin typeface="微软雅黑" pitchFamily="34" charset="-122"/>
                <a:ea typeface="微软雅黑" pitchFamily="34" charset="-122"/>
              </a:rPr>
              <a:t>，则肯定这个待证公式，或者说待证结论是有效结论。</a:t>
            </a:r>
            <a:endParaRPr lang="en-US" altLang="zh-CN" sz="1400" b="0" i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2" indent="-342900" defTabSz="914400" eaLnBrk="1" fontAlgn="base" hangingPunct="1">
              <a:lnSpc>
                <a:spcPts val="23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</a:rPr>
              <a:t>归谬法</a:t>
            </a:r>
            <a:r>
              <a:rPr lang="en-US" altLang="zh-CN" sz="1400" b="0" i="0" dirty="0" smtClean="0">
                <a:ea typeface="微软雅黑" pitchFamily="34" charset="-122"/>
              </a:rPr>
              <a:t>: </a:t>
            </a:r>
            <a:r>
              <a:rPr lang="zh-CN" altLang="en-US" sz="1400" b="0" i="0" dirty="0" smtClean="0">
                <a:ea typeface="微软雅黑" pitchFamily="34" charset="-122"/>
              </a:rPr>
              <a:t>将待证的否定式先肯定后，加入前提集合中，若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</a:rPr>
              <a:t>推出矛盾</a:t>
            </a:r>
            <a:r>
              <a:rPr lang="zh-CN" altLang="en-US" sz="1400" b="0" i="0" dirty="0" smtClean="0">
                <a:ea typeface="微软雅黑" pitchFamily="34" charset="-122"/>
              </a:rPr>
              <a:t>，则证明了原否定式或者说该否定式是有效结论。</a:t>
            </a:r>
            <a:endParaRPr lang="zh-CN" altLang="en-US" sz="1400" b="0" i="0" dirty="0" smtClean="0">
              <a:latin typeface="Tahoma" pitchFamily="34" charset="0"/>
              <a:ea typeface="微软雅黑" pitchFamily="34" charset="-122"/>
            </a:endParaRPr>
          </a:p>
          <a:p>
            <a:pPr marL="342900" lvl="2" indent="-342900" defTabSz="914400" eaLnBrk="1" fontAlgn="base" hangingPunct="1">
              <a:lnSpc>
                <a:spcPts val="2300"/>
              </a:lnSpc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</a:pPr>
            <a:endParaRPr lang="zh-CN" altLang="en-US" sz="1400" b="0" i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defTabSz="914400" eaLnBrk="1" fontAlgn="base" hangingPunct="1">
              <a:lnSpc>
                <a:spcPts val="2300"/>
              </a:lnSpc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</a:pPr>
            <a:endParaRPr lang="en-US" altLang="zh-CN" sz="1400" b="0" i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defTabSz="914400" eaLnBrk="1" fontAlgn="base" hangingPunct="1">
              <a:lnSpc>
                <a:spcPts val="2300"/>
              </a:lnSpc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zh-CN" altLang="en-US" sz="1400" b="0" i="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defTabSz="914400" eaLnBrk="1" fontAlgn="base" hangingPunct="1">
              <a:lnSpc>
                <a:spcPts val="2300"/>
              </a:lnSpc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</a:pPr>
            <a:endParaRPr lang="en-US" altLang="zh-CN" sz="1400" b="0" i="0" kern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0" indent="-342900" defTabSz="914400" eaLnBrk="1" fontAlgn="base" hangingPunct="1">
              <a:lnSpc>
                <a:spcPts val="2300"/>
              </a:lnSpc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altLang="zh-CN" sz="1400" b="0" i="0" kern="0" dirty="0" smtClean="0">
                <a:solidFill>
                  <a:srgbClr val="000000"/>
                </a:solidFill>
                <a:latin typeface="宋体" pitchFamily="2" charset="-122"/>
                <a:ea typeface="微软雅黑"/>
              </a:rPr>
              <a:t>    </a:t>
            </a:r>
          </a:p>
          <a:p>
            <a:pPr marL="342900" indent="-342900" defTabSz="914400" eaLnBrk="1" fontAlgn="base" hangingPunct="1">
              <a:lnSpc>
                <a:spcPts val="2300"/>
              </a:lnSpc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en-US" altLang="zh-CN" sz="1400" b="0" i="0" kern="0" dirty="0" smtClean="0">
              <a:solidFill>
                <a:srgbClr val="000000"/>
              </a:solidFill>
              <a:latin typeface="宋体" pitchFamily="2" charset="-122"/>
              <a:ea typeface="微软雅黑"/>
            </a:endParaRPr>
          </a:p>
          <a:p>
            <a:pPr marL="342900" lvl="0" indent="-342900" defTabSz="914400" eaLnBrk="1" fontAlgn="base" hangingPunct="1">
              <a:lnSpc>
                <a:spcPts val="2300"/>
              </a:lnSpc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en-US" altLang="zh-CN" sz="1600" b="0" i="0" kern="0" dirty="0" smtClean="0">
              <a:solidFill>
                <a:srgbClr val="000000"/>
              </a:solidFill>
              <a:latin typeface="宋体" pitchFamily="2" charset="-122"/>
              <a:ea typeface="微软雅黑"/>
            </a:endParaRPr>
          </a:p>
          <a:p>
            <a:pPr marL="342900" indent="-342900" defTabSz="914400" eaLnBrk="1" fontAlgn="base" hangingPunct="1">
              <a:lnSpc>
                <a:spcPts val="2300"/>
              </a:lnSpc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altLang="zh-CN" sz="1600" b="0" i="0" kern="0" dirty="0" smtClean="0">
                <a:solidFill>
                  <a:srgbClr val="000000"/>
                </a:solidFill>
                <a:latin typeface="宋体" pitchFamily="2" charset="-122"/>
                <a:ea typeface="微软雅黑"/>
              </a:rPr>
              <a:t>  </a:t>
            </a:r>
          </a:p>
          <a:p>
            <a:pPr marL="342900" indent="-342900" defTabSz="914400" eaLnBrk="1" fontAlgn="base" hangingPunct="1">
              <a:lnSpc>
                <a:spcPts val="2300"/>
              </a:lnSpc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altLang="zh-CN" sz="1600" b="0" i="0" kern="0" dirty="0" smtClean="0">
                <a:solidFill>
                  <a:srgbClr val="000000"/>
                </a:solidFill>
                <a:latin typeface="宋体" pitchFamily="2" charset="-122"/>
                <a:ea typeface="微软雅黑"/>
              </a:rPr>
              <a:t>   </a:t>
            </a:r>
            <a:endParaRPr lang="en-US" altLang="zh-CN" sz="1400" b="0" i="0" kern="0" dirty="0" smtClean="0">
              <a:solidFill>
                <a:srgbClr val="000000"/>
              </a:solidFill>
              <a:latin typeface="宋体" pitchFamily="2" charset="-122"/>
              <a:ea typeface="微软雅黑"/>
            </a:endParaRPr>
          </a:p>
          <a:p>
            <a:pPr marL="342900" indent="-342900" defTabSz="914400" eaLnBrk="1" fontAlgn="base" hangingPunct="1">
              <a:lnSpc>
                <a:spcPts val="2300"/>
              </a:lnSpc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en-US" altLang="zh-CN" sz="1400" b="0" i="0" kern="0" dirty="0" smtClean="0">
              <a:solidFill>
                <a:srgbClr val="000000"/>
              </a:solidFill>
              <a:latin typeface="宋体" pitchFamily="2" charset="-122"/>
              <a:ea typeface="微软雅黑"/>
            </a:endParaRPr>
          </a:p>
          <a:p>
            <a:pPr marL="342900" indent="-342900" defTabSz="914400" eaLnBrk="1" fontAlgn="base" hangingPunct="1">
              <a:lnSpc>
                <a:spcPts val="2300"/>
              </a:lnSpc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en-US" altLang="zh-CN" sz="1400" b="0" i="0" kern="0" dirty="0" smtClean="0">
              <a:solidFill>
                <a:srgbClr val="000000"/>
              </a:solidFill>
              <a:latin typeface="宋体" pitchFamily="2" charset="-122"/>
              <a:ea typeface="微软雅黑"/>
            </a:endParaRPr>
          </a:p>
          <a:p>
            <a:pPr marL="342900" indent="-342900" defTabSz="914400" eaLnBrk="1" fontAlgn="base" hangingPunct="1">
              <a:lnSpc>
                <a:spcPts val="2300"/>
              </a:lnSpc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en-US" altLang="zh-CN" sz="1400" b="0" i="0" kern="0" dirty="0" smtClean="0">
              <a:solidFill>
                <a:srgbClr val="000000"/>
              </a:solidFill>
              <a:latin typeface="宋体" pitchFamily="2" charset="-122"/>
              <a:ea typeface="微软雅黑"/>
            </a:endParaRPr>
          </a:p>
          <a:p>
            <a:pPr marL="342900" indent="-342900" defTabSz="914400" eaLnBrk="1" fontAlgn="base" hangingPunct="1">
              <a:lnSpc>
                <a:spcPts val="2300"/>
              </a:lnSpc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zh-CN" altLang="en-US" sz="14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282611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 txBox="1">
            <a:spLocks noChangeArrowheads="1"/>
          </p:cNvSpPr>
          <p:nvPr/>
        </p:nvSpPr>
        <p:spPr bwMode="auto">
          <a:xfrm>
            <a:off x="1725408" y="469324"/>
            <a:ext cx="6469824" cy="394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6429" tIns="38215" rIns="76429" bIns="38215"/>
          <a:lstStyle>
            <a:lvl1pPr marL="342900" indent="-3429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证明从前提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Q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，┐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(Q∨R)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可演绎出</a:t>
            </a:r>
            <a:r>
              <a:rPr lang="zh-CN" altLang="en-US" sz="1600" b="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┐</a:t>
            </a:r>
            <a:r>
              <a:rPr lang="en-US" altLang="zh-CN" sz="1600" b="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P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1600" b="0" i="0" dirty="0" smtClean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7700" y="327660"/>
            <a:ext cx="7524750" cy="670560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40997" y="487482"/>
            <a:ext cx="864000" cy="301843"/>
          </a:xfrm>
          <a:prstGeom prst="homePlate">
            <a:avLst>
              <a:gd name="adj" fmla="val 56171"/>
            </a:avLst>
          </a:pr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</a:t>
            </a:r>
            <a:r>
              <a:rPr lang="en-US" altLang="zh-CN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 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7700" y="1226313"/>
            <a:ext cx="7503795" cy="3164712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58240" y="1676400"/>
            <a:ext cx="660654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证明： 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{1}           (1)               P                         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（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附加前提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）</a:t>
            </a:r>
          </a:p>
          <a:p>
            <a:pPr>
              <a:spcBef>
                <a:spcPts val="600"/>
              </a:spcBef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{2}           (2)              P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Q                   P</a:t>
            </a:r>
          </a:p>
          <a:p>
            <a:pPr>
              <a:spcBef>
                <a:spcPts val="600"/>
              </a:spcBef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{1,2}        (3)             </a:t>
            </a:r>
            <a:r>
              <a:rPr lang="en-US" altLang="zh-CN" sz="1400" dirty="0" smtClean="0">
                <a:solidFill>
                  <a:srgbClr val="FF99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Q </a:t>
            </a:r>
            <a:r>
              <a:rPr lang="en-US" altLang="zh-CN" sz="1400" dirty="0" smtClean="0">
                <a:solidFill>
                  <a:srgbClr val="FF99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   T,(1)(2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1400" b="1" baseline="-25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8 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假言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推论</a:t>
            </a:r>
            <a:endParaRPr lang="en-US" altLang="zh-CN" sz="1400" b="1" dirty="0" smtClean="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spcBef>
                <a:spcPts val="600"/>
              </a:spcBef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{4}           (4)              ┐(Q∨R)             P</a:t>
            </a:r>
          </a:p>
          <a:p>
            <a:pPr>
              <a:spcBef>
                <a:spcPts val="600"/>
              </a:spcBef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{4}           (5)              ┐Q ∧ ┐ R          T,(4)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E</a:t>
            </a:r>
            <a:r>
              <a:rPr lang="en-US" altLang="zh-CN" sz="1400" b="1" baseline="-25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5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德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·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摩根律</a:t>
            </a:r>
            <a:endParaRPr lang="en-US" altLang="zh-CN" sz="1400" b="1" dirty="0" smtClean="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spcBef>
                <a:spcPts val="600"/>
              </a:spcBef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{4}           (6)             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┐Q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   T,(5)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1400" b="1" baseline="-25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 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化简式</a:t>
            </a:r>
            <a:endParaRPr lang="en-US" altLang="zh-CN" sz="1400" b="1" dirty="0" smtClean="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spcBef>
                <a:spcPts val="600"/>
              </a:spcBef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{1,2,4}     (7)             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Q ∧ ┐Q          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T,(3)(6) </a:t>
            </a:r>
            <a:endParaRPr lang="en-US" altLang="zh-CN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054516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3762373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1.8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命题逻辑的推理理论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Rectangle 5"/>
          <p:cNvSpPr>
            <a:spLocks noChangeArrowheads="1"/>
          </p:cNvSpPr>
          <p:nvPr/>
        </p:nvSpPr>
        <p:spPr bwMode="auto">
          <a:xfrm>
            <a:off x="1000127" y="1377492"/>
            <a:ext cx="6467473" cy="2283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57238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lvl="2" indent="-342900" defTabSz="91440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1400" b="0" i="0" dirty="0" smtClean="0">
                <a:latin typeface="微软雅黑" pitchFamily="34" charset="-122"/>
                <a:ea typeface="微软雅黑" pitchFamily="34" charset="-122"/>
              </a:rPr>
              <a:t>逻辑学中，把从前提（又叫公理或假设）出发，依据公认的</a:t>
            </a:r>
            <a:r>
              <a:rPr lang="zh-CN" altLang="en-US" sz="1400" i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推理规则</a:t>
            </a:r>
            <a:r>
              <a:rPr lang="zh-CN" altLang="en-US" sz="1400" b="0" i="0" dirty="0" smtClean="0">
                <a:latin typeface="微软雅黑" pitchFamily="34" charset="-122"/>
                <a:ea typeface="微软雅黑" pitchFamily="34" charset="-122"/>
              </a:rPr>
              <a:t>，推导出一个结论，这一</a:t>
            </a:r>
            <a:r>
              <a:rPr lang="zh-CN" altLang="en-US" sz="1400" i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过程</a:t>
            </a:r>
            <a:r>
              <a:rPr lang="zh-CN" altLang="en-US" sz="1400" b="0" i="0" dirty="0" smtClean="0">
                <a:latin typeface="微软雅黑" pitchFamily="34" charset="-122"/>
                <a:ea typeface="微软雅黑" pitchFamily="34" charset="-122"/>
              </a:rPr>
              <a:t>称为</a:t>
            </a:r>
            <a:r>
              <a:rPr lang="zh-CN" altLang="en-US" sz="1400" i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有效推理</a:t>
            </a:r>
            <a:r>
              <a:rPr lang="zh-CN" altLang="en-US" sz="1400" b="0" i="0" dirty="0" smtClean="0">
                <a:latin typeface="微软雅黑" pitchFamily="34" charset="-122"/>
                <a:ea typeface="微软雅黑" pitchFamily="34" charset="-122"/>
              </a:rPr>
              <a:t>或形式证明或演绎，所得结论叫做</a:t>
            </a:r>
            <a:r>
              <a:rPr lang="zh-CN" altLang="en-US" sz="1400" i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有效结论</a:t>
            </a:r>
            <a:r>
              <a:rPr lang="zh-CN" altLang="en-US" sz="1400" b="0" i="0" dirty="0" smtClean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342900" lvl="2" indent="-342900" defTabSz="91440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1400" b="0" i="0" dirty="0" smtClean="0">
                <a:latin typeface="微软雅黑" pitchFamily="34" charset="-122"/>
                <a:ea typeface="微软雅黑" pitchFamily="34" charset="-122"/>
              </a:rPr>
              <a:t>我们关心的不是结论的真实性而是</a:t>
            </a:r>
            <a:r>
              <a:rPr lang="zh-CN" altLang="en-US" sz="1400" i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推理的有效性</a:t>
            </a:r>
            <a:r>
              <a:rPr lang="zh-CN" altLang="en-US" sz="1400" b="0" i="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400" b="0" i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2" indent="-342900" defTabSz="91440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1400" b="0" i="0" dirty="0" smtClean="0">
                <a:latin typeface="微软雅黑" pitchFamily="34" charset="-122"/>
                <a:ea typeface="微软雅黑" pitchFamily="34" charset="-122"/>
              </a:rPr>
              <a:t>数理逻辑中，集中研究和提供用来从前提导出结论的</a:t>
            </a:r>
            <a:r>
              <a:rPr lang="zh-CN" altLang="en-US" sz="1400" i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推理规则</a:t>
            </a:r>
            <a:r>
              <a:rPr lang="zh-CN" altLang="en-US" sz="1400" b="0" i="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1400" i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论证原理</a:t>
            </a:r>
            <a:r>
              <a:rPr lang="zh-CN" altLang="en-US" sz="1400" b="0" i="0" dirty="0" smtClean="0">
                <a:latin typeface="微软雅黑" pitchFamily="34" charset="-122"/>
                <a:ea typeface="微软雅黑" pitchFamily="34" charset="-122"/>
              </a:rPr>
              <a:t>，与这些规则有关的理论称为</a:t>
            </a:r>
            <a:r>
              <a:rPr lang="zh-CN" altLang="en-US" sz="1400" i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推理理论</a:t>
            </a:r>
            <a:r>
              <a:rPr lang="zh-CN" altLang="en-US" sz="1400" b="0" i="0" dirty="0" smtClean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342900" lvl="2" indent="-342900" defTabSz="91440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1400" i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推理有效</a:t>
            </a:r>
            <a:r>
              <a:rPr lang="zh-CN" altLang="en-US" sz="1400" b="0" i="0" dirty="0" smtClean="0">
                <a:latin typeface="微软雅黑" pitchFamily="34" charset="-122"/>
                <a:ea typeface="微软雅黑" pitchFamily="34" charset="-122"/>
              </a:rPr>
              <a:t>是指它的结论是它的前提的</a:t>
            </a:r>
            <a:r>
              <a:rPr lang="zh-CN" altLang="en-US" sz="1400" i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合乎逻辑的结果</a:t>
            </a:r>
            <a:r>
              <a:rPr lang="zh-CN" altLang="en-US" sz="1400" b="0" i="0" dirty="0" smtClean="0">
                <a:latin typeface="微软雅黑" pitchFamily="34" charset="-122"/>
                <a:ea typeface="微软雅黑" pitchFamily="34" charset="-122"/>
              </a:rPr>
              <a:t>，也即，如果它的前提都为真，那么所得结论也必然为真，而并不是要求前提或结论一定为真或为假。</a:t>
            </a:r>
          </a:p>
        </p:txBody>
      </p:sp>
    </p:spTree>
    <p:extLst>
      <p:ext uri="{BB962C8B-B14F-4D97-AF65-F5344CB8AC3E}">
        <p14:creationId xmlns="" xmlns:p14="http://schemas.microsoft.com/office/powerpoint/2010/main" val="36282611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 txBox="1">
            <a:spLocks noChangeArrowheads="1"/>
          </p:cNvSpPr>
          <p:nvPr/>
        </p:nvSpPr>
        <p:spPr bwMode="auto">
          <a:xfrm>
            <a:off x="1725408" y="469324"/>
            <a:ext cx="6469824" cy="394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6429" tIns="38215" rIns="76429" bIns="38215"/>
          <a:lstStyle>
            <a:lvl1pPr marL="342900" indent="-3429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证明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S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可从前提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(Q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S)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，┐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R∨P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Q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推出。</a:t>
            </a:r>
            <a:endParaRPr lang="en-US" altLang="zh-CN" sz="1600" b="0" i="0" dirty="0" smtClean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7700" y="327660"/>
            <a:ext cx="7524750" cy="670560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40997" y="487482"/>
            <a:ext cx="864000" cy="301843"/>
          </a:xfrm>
          <a:prstGeom prst="homePlate">
            <a:avLst>
              <a:gd name="adj" fmla="val 56171"/>
            </a:avLst>
          </a:pr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</a:t>
            </a:r>
            <a:r>
              <a:rPr lang="en-US" altLang="zh-CN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 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7700" y="1247775"/>
            <a:ext cx="7503795" cy="3080385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12520" y="1485900"/>
            <a:ext cx="660654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1400" b="1" dirty="0" smtClean="0">
                <a:solidFill>
                  <a:srgbClr val="0070C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证明：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因为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为条件式，所以在推理中使用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CP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规则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>
              <a:spcBef>
                <a:spcPts val="600"/>
              </a:spcBef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{1}           (1)             ┐R∨ P                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spcBef>
                <a:spcPts val="600"/>
              </a:spcBef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{2}           (2)             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dirty="0" smtClean="0">
                <a:solidFill>
                  <a:schemeClr val="hlin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FF99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    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（附加前提）</a:t>
            </a:r>
          </a:p>
          <a:p>
            <a:pPr>
              <a:spcBef>
                <a:spcPts val="600"/>
              </a:spcBef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{1,2}        (3)              P                         T,(1)(2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 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1400" b="1" baseline="-25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10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析取三段论</a:t>
            </a:r>
            <a:endParaRPr lang="en-US" altLang="zh-CN" sz="1400" b="1" dirty="0" smtClean="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spcBef>
                <a:spcPts val="600"/>
              </a:spcBef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{4}           (4)              P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(Q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S)         P</a:t>
            </a:r>
          </a:p>
          <a:p>
            <a:pPr>
              <a:spcBef>
                <a:spcPts val="600"/>
              </a:spcBef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{1,2,4}     (5)              (Q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S)               T,(3)(4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 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1400" b="1" baseline="-25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8  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假言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推论</a:t>
            </a:r>
            <a:endParaRPr lang="en-US" altLang="zh-CN" sz="1400" b="1" dirty="0" smtClean="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spcBef>
                <a:spcPts val="600"/>
              </a:spcBef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{6}           (6)              Q                        P</a:t>
            </a:r>
          </a:p>
          <a:p>
            <a:pPr>
              <a:spcBef>
                <a:spcPts val="600"/>
              </a:spcBef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{1,2,4,6}  (7)             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lang="en-US" altLang="zh-CN" sz="1400" dirty="0" smtClean="0">
                <a:solidFill>
                  <a:srgbClr val="FF99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</a:t>
            </a:r>
            <a:r>
              <a:rPr lang="en-US" altLang="zh-CN" sz="1400" dirty="0" smtClean="0">
                <a:solidFill>
                  <a:schemeClr val="accent2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 T,(5)(6)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1400" b="1" baseline="-25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8 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假言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推论</a:t>
            </a:r>
            <a:endParaRPr lang="en-US" altLang="zh-CN" sz="1400" b="1" dirty="0" smtClean="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spcBef>
                <a:spcPts val="600"/>
              </a:spcBef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{1,4,6}     (8)              R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                  CP,(2)(7)</a:t>
            </a:r>
            <a:endParaRPr lang="en-US" altLang="zh-CN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05451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572124" y="574457"/>
            <a:ext cx="864000" cy="301843"/>
          </a:xfrm>
          <a:prstGeom prst="homePlate">
            <a:avLst>
              <a:gd name="adj" fmla="val 56171"/>
            </a:avLst>
          </a:pr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zh-CN" altLang="en-US" sz="1600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子</a:t>
            </a:r>
            <a:r>
              <a:rPr lang="en-US" altLang="zh-CN" sz="1600" b="1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470215" y="500458"/>
            <a:ext cx="3051875" cy="199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6429" tIns="38215" rIns="76429" bIns="38215"/>
          <a:lstStyle>
            <a:lvl1pPr marL="342900" indent="-3429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400" b="0" i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设有下列情况，结论是否有效。</a:t>
            </a:r>
          </a:p>
          <a:p>
            <a:pPr algn="just" eaLnBrk="1" hangingPunct="1">
              <a:lnSpc>
                <a:spcPct val="15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400" b="0" i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1400" b="0" i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(1) </a:t>
            </a:r>
            <a:r>
              <a:rPr lang="zh-CN" altLang="en-US" sz="1400" b="0" i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或者是天晴，或者是下雨；</a:t>
            </a:r>
          </a:p>
          <a:p>
            <a:pPr algn="just" eaLnBrk="1" hangingPunct="1">
              <a:lnSpc>
                <a:spcPct val="15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400" b="0" i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1400" b="0" i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(2) </a:t>
            </a:r>
            <a:r>
              <a:rPr lang="zh-CN" altLang="en-US" sz="1400" b="0" i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如果是天晴，我去看电影；</a:t>
            </a:r>
          </a:p>
          <a:p>
            <a:pPr algn="just" eaLnBrk="1" hangingPunct="1">
              <a:lnSpc>
                <a:spcPct val="15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400" b="0" i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1400" b="0" i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(3) </a:t>
            </a:r>
            <a:r>
              <a:rPr lang="zh-CN" altLang="en-US" sz="1400" b="0" i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如果我去看电影，我就不看书。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400" b="0" i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结论：如果我在看书，则天在下雨。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717631" y="2741819"/>
            <a:ext cx="3694345" cy="2151597"/>
            <a:chOff x="717631" y="2741819"/>
            <a:chExt cx="3694345" cy="2151597"/>
          </a:xfrm>
        </p:grpSpPr>
        <p:sp>
          <p:nvSpPr>
            <p:cNvPr id="9" name="Rectangle 3"/>
            <p:cNvSpPr txBox="1">
              <a:spLocks noChangeArrowheads="1"/>
            </p:cNvSpPr>
            <p:nvPr/>
          </p:nvSpPr>
          <p:spPr bwMode="auto">
            <a:xfrm>
              <a:off x="717631" y="2741819"/>
              <a:ext cx="3694345" cy="2151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6429" tIns="38215" rIns="76429" bIns="38215"/>
            <a:lstStyle>
              <a:lvl1pPr marL="342900" indent="-3429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sz="1400" i="0" dirty="0" smtClean="0">
                  <a:solidFill>
                    <a:srgbClr val="0070C0"/>
                  </a:solidFill>
                  <a:ea typeface="微软雅黑" panose="020B0503020204020204" pitchFamily="34" charset="-122"/>
                </a:rPr>
                <a:t>解：  </a:t>
              </a:r>
              <a:r>
                <a:rPr lang="zh-CN" altLang="en-US" sz="1400" b="0" i="0" dirty="0">
                  <a:ea typeface="微软雅黑" panose="020B0503020204020204" pitchFamily="34" charset="-122"/>
                </a:rPr>
                <a:t>令</a:t>
              </a:r>
              <a:r>
                <a:rPr lang="en-US" altLang="zh-CN" sz="1400" b="0" dirty="0">
                  <a:ea typeface="微软雅黑" panose="020B0503020204020204" pitchFamily="34" charset="-122"/>
                </a:rPr>
                <a:t>W</a:t>
              </a:r>
              <a:r>
                <a:rPr lang="zh-CN" altLang="en-US" sz="1400" b="0" i="0" dirty="0">
                  <a:ea typeface="微软雅黑" panose="020B0503020204020204" pitchFamily="34" charset="-122"/>
                </a:rPr>
                <a:t>：天晴；</a:t>
              </a:r>
              <a:r>
                <a:rPr lang="en-US" altLang="zh-CN" sz="1400" b="0" dirty="0">
                  <a:ea typeface="微软雅黑" panose="020B0503020204020204" pitchFamily="34" charset="-122"/>
                </a:rPr>
                <a:t>Q</a:t>
              </a:r>
              <a:r>
                <a:rPr lang="zh-CN" altLang="en-US" sz="1400" b="0" i="0" dirty="0">
                  <a:ea typeface="微软雅黑" panose="020B0503020204020204" pitchFamily="34" charset="-122"/>
                </a:rPr>
                <a:t>：下雨；</a:t>
              </a:r>
              <a:endParaRPr lang="en-US" altLang="zh-CN" sz="1400" b="0" i="0" dirty="0"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400" b="0" i="0" dirty="0">
                  <a:ea typeface="微软雅黑" panose="020B0503020204020204" pitchFamily="34" charset="-122"/>
                </a:rPr>
                <a:t>          </a:t>
              </a:r>
              <a:r>
                <a:rPr lang="en-US" altLang="zh-CN" sz="1400" b="0" i="0" dirty="0" smtClean="0">
                  <a:ea typeface="微软雅黑" panose="020B0503020204020204" pitchFamily="34" charset="-122"/>
                </a:rPr>
                <a:t>    </a:t>
              </a:r>
              <a:r>
                <a:rPr lang="en-US" altLang="zh-CN" sz="1400" b="0" dirty="0">
                  <a:ea typeface="微软雅黑" panose="020B0503020204020204" pitchFamily="34" charset="-122"/>
                </a:rPr>
                <a:t>S</a:t>
              </a:r>
              <a:r>
                <a:rPr lang="zh-CN" altLang="en-US" sz="1400" b="0" i="0" dirty="0">
                  <a:ea typeface="微软雅黑" panose="020B0503020204020204" pitchFamily="34" charset="-122"/>
                </a:rPr>
                <a:t>：我去看电影；</a:t>
              </a:r>
              <a:r>
                <a:rPr lang="en-US" altLang="zh-CN" sz="1400" b="0" dirty="0">
                  <a:ea typeface="微软雅黑" panose="020B0503020204020204" pitchFamily="34" charset="-122"/>
                </a:rPr>
                <a:t>R</a:t>
              </a:r>
              <a:r>
                <a:rPr lang="zh-CN" altLang="en-US" sz="1400" b="0" i="0" dirty="0">
                  <a:ea typeface="微软雅黑" panose="020B0503020204020204" pitchFamily="34" charset="-122"/>
                </a:rPr>
                <a:t>：我在看书。</a:t>
              </a:r>
            </a:p>
            <a:p>
              <a:pPr eaLnBrk="1" hangingPunct="1">
                <a:lnSpc>
                  <a:spcPct val="15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sz="1400" b="0" i="0" dirty="0">
                  <a:ea typeface="微软雅黑" panose="020B0503020204020204" pitchFamily="34" charset="-122"/>
                </a:rPr>
                <a:t>       </a:t>
              </a:r>
              <a:r>
                <a:rPr lang="zh-CN" altLang="en-US" sz="1400" b="0" i="0" dirty="0" smtClean="0">
                  <a:ea typeface="微软雅黑" panose="020B0503020204020204" pitchFamily="34" charset="-122"/>
                </a:rPr>
                <a:t>    前提： </a:t>
              </a:r>
              <a:r>
                <a:rPr lang="en-US" altLang="zh-CN" sz="1400" b="0" dirty="0" smtClean="0">
                  <a:solidFill>
                    <a:srgbClr val="FF0000"/>
                  </a:solidFill>
                  <a:ea typeface="微软雅黑" panose="020B0503020204020204" pitchFamily="34" charset="-122"/>
                </a:rPr>
                <a:t>W</a:t>
              </a:r>
              <a:r>
                <a:rPr lang="en-US" altLang="zh-CN" sz="1400" b="0" dirty="0" smtClean="0">
                  <a:solidFill>
                    <a:srgbClr val="0070C0"/>
                  </a:solidFill>
                  <a:ea typeface="微软雅黑" panose="020B0503020204020204" pitchFamily="34" charset="-122"/>
                </a:rPr>
                <a:t>         </a:t>
              </a:r>
              <a:r>
                <a:rPr lang="en-US" altLang="zh-CN" sz="1400" b="0" dirty="0">
                  <a:solidFill>
                    <a:srgbClr val="FF0000"/>
                  </a:solidFill>
                  <a:ea typeface="微软雅黑" panose="020B0503020204020204" pitchFamily="34" charset="-122"/>
                </a:rPr>
                <a:t>Q,</a:t>
              </a:r>
              <a:r>
                <a:rPr lang="en-US" altLang="zh-CN" sz="1400" b="0" dirty="0">
                  <a:solidFill>
                    <a:srgbClr val="0070C0"/>
                  </a:solidFill>
                  <a:ea typeface="微软雅黑" panose="020B0503020204020204" pitchFamily="34" charset="-122"/>
                </a:rPr>
                <a:t>  </a:t>
              </a:r>
            </a:p>
            <a:p>
              <a:pPr eaLnBrk="1" hangingPunct="1">
                <a:lnSpc>
                  <a:spcPct val="15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400" b="0" dirty="0">
                  <a:ea typeface="微软雅黑" panose="020B0503020204020204" pitchFamily="34" charset="-122"/>
                </a:rPr>
                <a:t>                   </a:t>
              </a:r>
              <a:r>
                <a:rPr lang="en-US" altLang="zh-CN" sz="1400" b="0" dirty="0" smtClean="0">
                  <a:ea typeface="微软雅黑" panose="020B0503020204020204" pitchFamily="34" charset="-122"/>
                </a:rPr>
                <a:t>    W </a:t>
              </a:r>
              <a:r>
                <a:rPr lang="en-US" altLang="zh-CN" sz="1400" b="0" i="0" dirty="0">
                  <a:ea typeface="微软雅黑" panose="020B0503020204020204" pitchFamily="34" charset="-122"/>
                  <a:sym typeface="Symbol" panose="05050102010706020507" pitchFamily="18" charset="2"/>
                </a:rPr>
                <a:t></a:t>
              </a:r>
              <a:r>
                <a:rPr lang="en-US" altLang="zh-CN" sz="1400" b="0" dirty="0">
                  <a:ea typeface="微软雅黑" panose="020B0503020204020204" pitchFamily="34" charset="-122"/>
                  <a:sym typeface="Symbol" panose="05050102010706020507" pitchFamily="18" charset="2"/>
                </a:rPr>
                <a:t>S</a:t>
              </a:r>
              <a:r>
                <a:rPr lang="zh-CN" altLang="en-US" sz="1400" b="0" dirty="0">
                  <a:ea typeface="微软雅黑" panose="020B0503020204020204" pitchFamily="34" charset="-122"/>
                  <a:sym typeface="Symbol" panose="05050102010706020507" pitchFamily="18" charset="2"/>
                </a:rPr>
                <a:t>，</a:t>
              </a:r>
              <a:endParaRPr lang="en-US" altLang="zh-CN" sz="1400" b="0" dirty="0">
                <a:ea typeface="微软雅黑" panose="020B0503020204020204" pitchFamily="34" charset="-122"/>
                <a:sym typeface="Symbol" panose="05050102010706020507" pitchFamily="18" charset="2"/>
              </a:endParaRPr>
            </a:p>
            <a:p>
              <a:pPr eaLnBrk="1" hangingPunct="1">
                <a:lnSpc>
                  <a:spcPct val="15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400" b="0" dirty="0">
                  <a:ea typeface="微软雅黑" panose="020B0503020204020204" pitchFamily="34" charset="-122"/>
                  <a:sym typeface="Symbol" panose="05050102010706020507" pitchFamily="18" charset="2"/>
                </a:rPr>
                <a:t>                  </a:t>
              </a:r>
              <a:r>
                <a:rPr lang="en-US" altLang="zh-CN" sz="1400" b="0" dirty="0" smtClean="0">
                  <a:ea typeface="微软雅黑" panose="020B0503020204020204" pitchFamily="34" charset="-122"/>
                  <a:sym typeface="Symbol" panose="05050102010706020507" pitchFamily="18" charset="2"/>
                </a:rPr>
                <a:t>     S </a:t>
              </a:r>
              <a:r>
                <a:rPr lang="en-US" altLang="zh-CN" sz="1400" b="0" i="0" dirty="0">
                  <a:ea typeface="微软雅黑" panose="020B0503020204020204" pitchFamily="34" charset="-122"/>
                  <a:sym typeface="Symbol" panose="05050102010706020507" pitchFamily="18" charset="2"/>
                </a:rPr>
                <a:t> </a:t>
              </a:r>
              <a:r>
                <a:rPr lang="en-US" altLang="zh-CN" sz="1400" b="0" i="0" dirty="0">
                  <a:ea typeface="微软雅黑" panose="020B0503020204020204" pitchFamily="34" charset="-122"/>
                  <a:cs typeface="Times New Roman" panose="02020603050405020304" pitchFamily="18" charset="0"/>
                </a:rPr>
                <a:t>┐</a:t>
              </a:r>
              <a:r>
                <a:rPr lang="en-US" altLang="zh-CN" sz="1400" b="0" dirty="0"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endParaRPr lang="en-US" altLang="zh-CN" sz="1400" b="0" i="0" dirty="0"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400" b="0" i="0" dirty="0">
                  <a:ea typeface="微软雅黑" panose="020B0503020204020204" pitchFamily="34" charset="-122"/>
                </a:rPr>
                <a:t>       </a:t>
              </a:r>
              <a:r>
                <a:rPr lang="en-US" altLang="zh-CN" sz="1400" b="0" i="0" dirty="0" smtClean="0">
                  <a:ea typeface="微软雅黑" panose="020B0503020204020204" pitchFamily="34" charset="-122"/>
                </a:rPr>
                <a:t>    </a:t>
              </a:r>
              <a:r>
                <a:rPr lang="zh-CN" altLang="en-US" sz="1400" b="0" i="0" dirty="0" smtClean="0">
                  <a:ea typeface="微软雅黑" panose="020B0503020204020204" pitchFamily="34" charset="-122"/>
                </a:rPr>
                <a:t>结论： </a:t>
              </a:r>
              <a:r>
                <a:rPr lang="en-US" altLang="zh-CN" sz="1400" b="0" dirty="0" smtClean="0">
                  <a:ea typeface="微软雅黑" panose="020B0503020204020204" pitchFamily="34" charset="-122"/>
                </a:rPr>
                <a:t>R </a:t>
              </a:r>
              <a:r>
                <a:rPr lang="en-US" altLang="zh-CN" sz="1400" b="0" i="0" dirty="0">
                  <a:ea typeface="微软雅黑" panose="020B0503020204020204" pitchFamily="34" charset="-122"/>
                  <a:sym typeface="Symbol" panose="05050102010706020507" pitchFamily="18" charset="2"/>
                </a:rPr>
                <a:t></a:t>
              </a:r>
              <a:r>
                <a:rPr lang="en-US" altLang="zh-CN" sz="1400" b="0" dirty="0">
                  <a:ea typeface="微软雅黑" panose="020B0503020204020204" pitchFamily="34" charset="-122"/>
                  <a:sym typeface="Symbol" panose="05050102010706020507" pitchFamily="18" charset="2"/>
                </a:rPr>
                <a:t>Q</a:t>
              </a:r>
            </a:p>
          </p:txBody>
        </p:sp>
        <p:grpSp>
          <p:nvGrpSpPr>
            <p:cNvPr id="2" name="Group 4"/>
            <p:cNvGrpSpPr>
              <a:grpSpLocks/>
            </p:cNvGrpSpPr>
            <p:nvPr/>
          </p:nvGrpSpPr>
          <p:grpSpPr bwMode="auto">
            <a:xfrm>
              <a:off x="2049862" y="3608018"/>
              <a:ext cx="297263" cy="171498"/>
              <a:chOff x="1136" y="1584"/>
              <a:chExt cx="208" cy="144"/>
            </a:xfrm>
          </p:grpSpPr>
          <p:sp>
            <p:nvSpPr>
              <p:cNvPr id="11" name="Line 5"/>
              <p:cNvSpPr>
                <a:spLocks noChangeShapeType="1"/>
              </p:cNvSpPr>
              <p:nvPr/>
            </p:nvSpPr>
            <p:spPr bwMode="auto">
              <a:xfrm>
                <a:off x="1152" y="163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215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Line 6"/>
              <p:cNvSpPr>
                <a:spLocks noChangeShapeType="1"/>
              </p:cNvSpPr>
              <p:nvPr/>
            </p:nvSpPr>
            <p:spPr bwMode="auto">
              <a:xfrm flipH="1">
                <a:off x="1136" y="168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215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Line 7"/>
              <p:cNvSpPr>
                <a:spLocks noChangeShapeType="1"/>
              </p:cNvSpPr>
              <p:nvPr/>
            </p:nvSpPr>
            <p:spPr bwMode="auto">
              <a:xfrm>
                <a:off x="1248" y="158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215" dirty="0"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9" name="矩形 18"/>
          <p:cNvSpPr/>
          <p:nvPr/>
        </p:nvSpPr>
        <p:spPr>
          <a:xfrm>
            <a:off x="468313" y="2535238"/>
            <a:ext cx="3981450" cy="2474912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449763" y="479207"/>
            <a:ext cx="3998912" cy="4532531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65659" y="479207"/>
            <a:ext cx="3981450" cy="2065256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935272" y="800041"/>
            <a:ext cx="3760085" cy="4211697"/>
            <a:chOff x="4935272" y="800041"/>
            <a:chExt cx="3760085" cy="4211697"/>
          </a:xfrm>
        </p:grpSpPr>
        <p:sp>
          <p:nvSpPr>
            <p:cNvPr id="15" name="Rectangle 3"/>
            <p:cNvSpPr>
              <a:spLocks noChangeArrowheads="1"/>
            </p:cNvSpPr>
            <p:nvPr/>
          </p:nvSpPr>
          <p:spPr bwMode="auto">
            <a:xfrm>
              <a:off x="4935272" y="800041"/>
              <a:ext cx="3760085" cy="4211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6429" tIns="38215" rIns="76429" bIns="38215"/>
            <a:lstStyle>
              <a:lvl1pPr marL="342900" indent="-3429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sz="1400" b="0" i="0" dirty="0" smtClean="0">
                  <a:latin typeface="Tahoma" panose="020B0604030504040204" pitchFamily="34" charset="0"/>
                  <a:ea typeface="微软雅黑" panose="020B0503020204020204" pitchFamily="34" charset="-122"/>
                </a:rPr>
                <a:t>演绎法</a:t>
              </a:r>
              <a:r>
                <a:rPr lang="zh-CN" altLang="en-US" sz="1400" b="0" i="0" dirty="0">
                  <a:ea typeface="微软雅黑" panose="020B0503020204020204" pitchFamily="34" charset="-122"/>
                </a:rPr>
                <a:t>推理过程如下：</a:t>
              </a:r>
              <a:endParaRPr lang="en-US" altLang="zh-CN" sz="1400" b="0" dirty="0">
                <a:ea typeface="微软雅黑" panose="020B0503020204020204" pitchFamily="34" charset="-122"/>
                <a:sym typeface="Symbol" panose="05050102010706020507" pitchFamily="18" charset="2"/>
              </a:endParaRPr>
            </a:p>
            <a:p>
              <a:pPr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400" b="0" i="0" dirty="0">
                  <a:ea typeface="微软雅黑" panose="020B0503020204020204" pitchFamily="34" charset="-122"/>
                  <a:sym typeface="Symbol" panose="05050102010706020507" pitchFamily="18" charset="2"/>
                </a:rPr>
                <a:t>{1}           (1)       </a:t>
              </a:r>
              <a:r>
                <a:rPr lang="en-US" altLang="zh-CN" sz="1400" dirty="0">
                  <a:solidFill>
                    <a:srgbClr val="FF0000"/>
                  </a:solidFill>
                  <a:ea typeface="微软雅黑" panose="020B0503020204020204" pitchFamily="34" charset="-122"/>
                  <a:sym typeface="Symbol" panose="05050102010706020507" pitchFamily="18" charset="2"/>
                </a:rPr>
                <a:t>R                 P</a:t>
              </a:r>
              <a:r>
                <a:rPr lang="zh-CN" altLang="en-US" sz="1400" i="0" dirty="0">
                  <a:solidFill>
                    <a:srgbClr val="FF0000"/>
                  </a:solidFill>
                  <a:ea typeface="微软雅黑" panose="020B0503020204020204" pitchFamily="34" charset="-122"/>
                  <a:sym typeface="Symbol" panose="05050102010706020507" pitchFamily="18" charset="2"/>
                </a:rPr>
                <a:t>（附加前提）</a:t>
              </a:r>
            </a:p>
            <a:p>
              <a:pPr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400" b="0" i="0" dirty="0">
                  <a:ea typeface="微软雅黑" panose="020B0503020204020204" pitchFamily="34" charset="-122"/>
                  <a:sym typeface="Symbol" panose="05050102010706020507" pitchFamily="18" charset="2"/>
                </a:rPr>
                <a:t>{2}           (2)       </a:t>
              </a:r>
              <a:r>
                <a:rPr lang="en-US" altLang="zh-CN" sz="1400" b="0" dirty="0">
                  <a:ea typeface="微软雅黑" panose="020B0503020204020204" pitchFamily="34" charset="-122"/>
                  <a:sym typeface="Symbol" panose="05050102010706020507" pitchFamily="18" charset="2"/>
                </a:rPr>
                <a:t>S </a:t>
              </a:r>
              <a:r>
                <a:rPr lang="en-US" altLang="zh-CN" sz="1400" b="0" i="0" dirty="0">
                  <a:ea typeface="微软雅黑" panose="020B0503020204020204" pitchFamily="34" charset="-122"/>
                  <a:sym typeface="Symbol" panose="05050102010706020507" pitchFamily="18" charset="2"/>
                </a:rPr>
                <a:t> </a:t>
              </a:r>
              <a:r>
                <a:rPr lang="en-US" altLang="zh-CN" sz="1400" b="0" i="0" dirty="0">
                  <a:ea typeface="微软雅黑" panose="020B0503020204020204" pitchFamily="34" charset="-122"/>
                  <a:cs typeface="Times New Roman" panose="02020603050405020304" pitchFamily="18" charset="0"/>
                </a:rPr>
                <a:t>┐</a:t>
              </a:r>
              <a:r>
                <a:rPr lang="en-US" altLang="zh-CN" sz="1400" b="0" dirty="0">
                  <a:ea typeface="微软雅黑" panose="020B0503020204020204" pitchFamily="34" charset="-122"/>
                  <a:cs typeface="Times New Roman" panose="02020603050405020304" pitchFamily="18" charset="0"/>
                </a:rPr>
                <a:t>R       </a:t>
              </a:r>
              <a:r>
                <a:rPr lang="en-US" altLang="zh-CN" sz="1400" b="0" dirty="0">
                  <a:ea typeface="微软雅黑" panose="020B0503020204020204" pitchFamily="34" charset="-122"/>
                  <a:sym typeface="Symbol" panose="05050102010706020507" pitchFamily="18" charset="2"/>
                </a:rPr>
                <a:t>P</a:t>
              </a:r>
              <a:r>
                <a:rPr lang="en-US" altLang="zh-CN" sz="1400" b="0" dirty="0">
                  <a:ea typeface="微软雅黑" panose="020B0503020204020204" pitchFamily="34" charset="-122"/>
                </a:rPr>
                <a:t> </a:t>
              </a:r>
            </a:p>
            <a:p>
              <a:pPr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400" b="0" i="0" dirty="0">
                  <a:ea typeface="微软雅黑" panose="020B0503020204020204" pitchFamily="34" charset="-122"/>
                </a:rPr>
                <a:t>{1,2}        (3)       ┐ </a:t>
              </a:r>
              <a:r>
                <a:rPr lang="en-US" altLang="zh-CN" sz="1400" b="0" dirty="0">
                  <a:ea typeface="微软雅黑" panose="020B0503020204020204" pitchFamily="34" charset="-122"/>
                  <a:sym typeface="Symbol" panose="05050102010706020507" pitchFamily="18" charset="2"/>
                </a:rPr>
                <a:t>S              </a:t>
              </a:r>
              <a:r>
                <a:rPr lang="en-US" altLang="zh-CN" sz="1400" b="0" dirty="0" smtClean="0">
                  <a:ea typeface="微软雅黑" panose="020B0503020204020204" pitchFamily="34" charset="-122"/>
                  <a:sym typeface="Symbol" panose="05050102010706020507" pitchFamily="18" charset="2"/>
                </a:rPr>
                <a:t>T</a:t>
              </a:r>
              <a:r>
                <a:rPr lang="en-US" altLang="zh-CN" sz="1400" b="0" dirty="0">
                  <a:ea typeface="微软雅黑" panose="020B0503020204020204" pitchFamily="34" charset="-122"/>
                </a:rPr>
                <a:t> , </a:t>
              </a:r>
              <a:r>
                <a:rPr lang="en-US" altLang="zh-CN" sz="1400" b="0" i="0" dirty="0" smtClean="0">
                  <a:ea typeface="微软雅黑" panose="020B0503020204020204" pitchFamily="34" charset="-122"/>
                  <a:sym typeface="Symbol" panose="05050102010706020507" pitchFamily="18" charset="2"/>
                </a:rPr>
                <a:t>(</a:t>
              </a:r>
              <a:r>
                <a:rPr lang="en-US" altLang="zh-CN" sz="1400" b="0" i="0" dirty="0">
                  <a:ea typeface="微软雅黑" panose="020B0503020204020204" pitchFamily="34" charset="-122"/>
                  <a:sym typeface="Symbol" panose="05050102010706020507" pitchFamily="18" charset="2"/>
                </a:rPr>
                <a:t>1)(2) I</a:t>
              </a:r>
              <a:r>
                <a:rPr lang="en-US" altLang="zh-CN" sz="1400" b="0" i="0" baseline="-25000" dirty="0">
                  <a:ea typeface="微软雅黑" panose="020B0503020204020204" pitchFamily="34" charset="-122"/>
                  <a:sym typeface="Symbol" panose="05050102010706020507" pitchFamily="18" charset="2"/>
                </a:rPr>
                <a:t>9</a:t>
              </a:r>
            </a:p>
            <a:p>
              <a:pPr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400" b="0" i="0" dirty="0">
                  <a:ea typeface="微软雅黑" panose="020B0503020204020204" pitchFamily="34" charset="-122"/>
                  <a:sym typeface="Symbol" panose="05050102010706020507" pitchFamily="18" charset="2"/>
                </a:rPr>
                <a:t>{4}           (4)      </a:t>
              </a:r>
              <a:r>
                <a:rPr lang="en-US" altLang="zh-CN" sz="1400" b="0" dirty="0">
                  <a:ea typeface="微软雅黑" panose="020B0503020204020204" pitchFamily="34" charset="-122"/>
                </a:rPr>
                <a:t>W </a:t>
              </a:r>
              <a:r>
                <a:rPr lang="en-US" altLang="zh-CN" sz="1400" b="0" i="0" dirty="0">
                  <a:ea typeface="微软雅黑" panose="020B0503020204020204" pitchFamily="34" charset="-122"/>
                  <a:sym typeface="Symbol" panose="05050102010706020507" pitchFamily="18" charset="2"/>
                </a:rPr>
                <a:t></a:t>
              </a:r>
              <a:r>
                <a:rPr lang="en-US" altLang="zh-CN" sz="1400" b="0" dirty="0">
                  <a:ea typeface="微软雅黑" panose="020B0503020204020204" pitchFamily="34" charset="-122"/>
                  <a:sym typeface="Symbol" panose="05050102010706020507" pitchFamily="18" charset="2"/>
                </a:rPr>
                <a:t>S</a:t>
              </a:r>
              <a:r>
                <a:rPr lang="en-US" altLang="zh-CN" sz="1400" b="0" i="0" dirty="0">
                  <a:ea typeface="微软雅黑" panose="020B0503020204020204" pitchFamily="34" charset="-122"/>
                  <a:sym typeface="Symbol" panose="05050102010706020507" pitchFamily="18" charset="2"/>
                </a:rPr>
                <a:t>           </a:t>
              </a:r>
              <a:r>
                <a:rPr lang="en-US" altLang="zh-CN" sz="1400" b="0" dirty="0">
                  <a:ea typeface="微软雅黑" panose="020B0503020204020204" pitchFamily="34" charset="-122"/>
                  <a:sym typeface="Symbol" panose="05050102010706020507" pitchFamily="18" charset="2"/>
                </a:rPr>
                <a:t>P</a:t>
              </a:r>
            </a:p>
            <a:p>
              <a:pPr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400" b="0" i="0" dirty="0">
                  <a:ea typeface="微软雅黑" panose="020B0503020204020204" pitchFamily="34" charset="-122"/>
                  <a:sym typeface="Symbol" panose="05050102010706020507" pitchFamily="18" charset="2"/>
                </a:rPr>
                <a:t>{1,2,4}     (5)      </a:t>
              </a:r>
              <a:r>
                <a:rPr lang="en-US" altLang="zh-CN" sz="1400" i="0" dirty="0">
                  <a:solidFill>
                    <a:srgbClr val="FF0000"/>
                  </a:solidFill>
                  <a:ea typeface="微软雅黑" panose="020B0503020204020204" pitchFamily="34" charset="-122"/>
                </a:rPr>
                <a:t>┐</a:t>
              </a:r>
              <a:r>
                <a:rPr lang="en-US" altLang="zh-CN" sz="1400" dirty="0">
                  <a:solidFill>
                    <a:srgbClr val="FF0000"/>
                  </a:solidFill>
                  <a:ea typeface="微软雅黑" panose="020B0503020204020204" pitchFamily="34" charset="-122"/>
                </a:rPr>
                <a:t>W</a:t>
              </a:r>
              <a:r>
                <a:rPr lang="en-US" altLang="zh-CN" sz="1400" b="0" dirty="0">
                  <a:ea typeface="微软雅黑" panose="020B0503020204020204" pitchFamily="34" charset="-122"/>
                </a:rPr>
                <a:t>              </a:t>
              </a:r>
              <a:r>
                <a:rPr lang="en-US" altLang="zh-CN" sz="1400" b="0" dirty="0">
                  <a:ea typeface="微软雅黑" panose="020B0503020204020204" pitchFamily="34" charset="-122"/>
                  <a:sym typeface="Symbol" panose="05050102010706020507" pitchFamily="18" charset="2"/>
                </a:rPr>
                <a:t>T</a:t>
              </a:r>
              <a:r>
                <a:rPr lang="zh-CN" altLang="en-US" sz="1400" b="0" dirty="0">
                  <a:ea typeface="微软雅黑" panose="020B0503020204020204" pitchFamily="34" charset="-122"/>
                  <a:sym typeface="Symbol" panose="05050102010706020507" pitchFamily="18" charset="2"/>
                </a:rPr>
                <a:t>，</a:t>
              </a:r>
              <a:r>
                <a:rPr lang="en-US" altLang="zh-CN" sz="1400" b="0" i="0" dirty="0">
                  <a:ea typeface="微软雅黑" panose="020B0503020204020204" pitchFamily="34" charset="-122"/>
                  <a:sym typeface="Symbol" panose="05050102010706020507" pitchFamily="18" charset="2"/>
                </a:rPr>
                <a:t>(3)(4) I</a:t>
              </a:r>
              <a:r>
                <a:rPr lang="en-US" altLang="zh-CN" sz="1400" b="0" i="0" baseline="-25000" dirty="0">
                  <a:ea typeface="微软雅黑" panose="020B0503020204020204" pitchFamily="34" charset="-122"/>
                  <a:sym typeface="Symbol" panose="05050102010706020507" pitchFamily="18" charset="2"/>
                </a:rPr>
                <a:t>9</a:t>
              </a:r>
              <a:r>
                <a:rPr lang="en-US" altLang="zh-CN" sz="1400" b="0" dirty="0">
                  <a:ea typeface="微软雅黑" panose="020B0503020204020204" pitchFamily="34" charset="-122"/>
                </a:rPr>
                <a:t> </a:t>
              </a:r>
            </a:p>
            <a:p>
              <a:pPr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400" b="0" i="0" dirty="0">
                  <a:ea typeface="微软雅黑" panose="020B0503020204020204" pitchFamily="34" charset="-122"/>
                </a:rPr>
                <a:t>{6}           (6)      </a:t>
              </a:r>
              <a:r>
                <a:rPr lang="en-US" altLang="zh-CN" sz="1400" b="0" dirty="0">
                  <a:ea typeface="微软雅黑" panose="020B0503020204020204" pitchFamily="34" charset="-122"/>
                </a:rPr>
                <a:t>W       Q       P</a:t>
              </a:r>
            </a:p>
            <a:p>
              <a:pPr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400" b="0" i="0" dirty="0">
                  <a:ea typeface="微软雅黑" panose="020B0503020204020204" pitchFamily="34" charset="-122"/>
                </a:rPr>
                <a:t>{6}           (7)     ┐</a:t>
              </a:r>
              <a:r>
                <a:rPr lang="en-US" altLang="zh-CN" sz="1400" b="0" dirty="0">
                  <a:ea typeface="微软雅黑" panose="020B0503020204020204" pitchFamily="34" charset="-122"/>
                </a:rPr>
                <a:t>W      Q      T, </a:t>
              </a:r>
              <a:r>
                <a:rPr lang="en-US" altLang="zh-CN" sz="1400" b="0" i="0" dirty="0">
                  <a:ea typeface="微软雅黑" panose="020B0503020204020204" pitchFamily="34" charset="-122"/>
                </a:rPr>
                <a:t>(6)</a:t>
              </a:r>
              <a:r>
                <a:rPr lang="en-US" altLang="zh-CN" sz="1400" b="0" dirty="0">
                  <a:ea typeface="微软雅黑" panose="020B0503020204020204" pitchFamily="34" charset="-122"/>
                </a:rPr>
                <a:t>E</a:t>
              </a:r>
              <a:r>
                <a:rPr lang="en-US" altLang="zh-CN" sz="1400" b="0" i="0" baseline="-25000" dirty="0">
                  <a:ea typeface="微软雅黑" panose="020B0503020204020204" pitchFamily="34" charset="-122"/>
                </a:rPr>
                <a:t>12</a:t>
              </a:r>
            </a:p>
            <a:p>
              <a:pPr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400" b="0" i="0" dirty="0">
                  <a:ea typeface="微软雅黑" panose="020B0503020204020204" pitchFamily="34" charset="-122"/>
                </a:rPr>
                <a:t>{6}           (8)     </a:t>
              </a:r>
              <a:r>
                <a:rPr lang="en-US" altLang="zh-CN" sz="1400" i="0" dirty="0">
                  <a:solidFill>
                    <a:srgbClr val="FF0000"/>
                  </a:solidFill>
                  <a:ea typeface="微软雅黑" panose="020B0503020204020204" pitchFamily="34" charset="-122"/>
                </a:rPr>
                <a:t>┐</a:t>
              </a:r>
              <a:r>
                <a:rPr lang="en-US" altLang="zh-CN" sz="1400" dirty="0">
                  <a:solidFill>
                    <a:srgbClr val="FF0000"/>
                  </a:solidFill>
                  <a:ea typeface="微软雅黑" panose="020B0503020204020204" pitchFamily="34" charset="-122"/>
                </a:rPr>
                <a:t>W</a:t>
              </a:r>
              <a:r>
                <a:rPr lang="en-US" altLang="zh-CN" sz="1400" i="0" dirty="0">
                  <a:solidFill>
                    <a:srgbClr val="FF0000"/>
                  </a:solidFill>
                  <a:ea typeface="微软雅黑" panose="020B0503020204020204" pitchFamily="34" charset="-122"/>
                </a:rPr>
                <a:t> </a:t>
              </a:r>
              <a:r>
                <a:rPr lang="en-US" altLang="zh-CN" sz="1400" i="0" dirty="0">
                  <a:solidFill>
                    <a:srgbClr val="FF0000"/>
                  </a:solidFill>
                  <a:ea typeface="微软雅黑" panose="020B0503020204020204" pitchFamily="34" charset="-122"/>
                  <a:sym typeface="Symbol" panose="05050102010706020507" pitchFamily="18" charset="2"/>
                </a:rPr>
                <a:t></a:t>
              </a:r>
              <a:r>
                <a:rPr lang="en-US" altLang="zh-CN" sz="1400" dirty="0">
                  <a:solidFill>
                    <a:srgbClr val="FF0000"/>
                  </a:solidFill>
                  <a:ea typeface="微软雅黑" panose="020B0503020204020204" pitchFamily="34" charset="-122"/>
                  <a:sym typeface="Symbol" panose="05050102010706020507" pitchFamily="18" charset="2"/>
                </a:rPr>
                <a:t>Q</a:t>
              </a:r>
              <a:r>
                <a:rPr lang="en-US" altLang="zh-CN" sz="1400" b="0" dirty="0">
                  <a:ea typeface="微软雅黑" panose="020B0503020204020204" pitchFamily="34" charset="-122"/>
                  <a:sym typeface="Symbol" panose="05050102010706020507" pitchFamily="18" charset="2"/>
                </a:rPr>
                <a:t>      T, </a:t>
              </a:r>
              <a:r>
                <a:rPr lang="en-US" altLang="zh-CN" sz="1400" b="0" i="0" dirty="0">
                  <a:ea typeface="微软雅黑" panose="020B0503020204020204" pitchFamily="34" charset="-122"/>
                  <a:sym typeface="Symbol" panose="05050102010706020507" pitchFamily="18" charset="2"/>
                </a:rPr>
                <a:t>(7)I</a:t>
              </a:r>
              <a:r>
                <a:rPr lang="en-US" altLang="zh-CN" sz="1400" b="0" i="0" baseline="-25000" dirty="0">
                  <a:ea typeface="微软雅黑" panose="020B0503020204020204" pitchFamily="34" charset="-122"/>
                  <a:sym typeface="Symbol" panose="05050102010706020507" pitchFamily="18" charset="2"/>
                </a:rPr>
                <a:t>1</a:t>
              </a:r>
            </a:p>
            <a:p>
              <a:pPr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400" b="0" i="0" dirty="0">
                  <a:ea typeface="微软雅黑" panose="020B0503020204020204" pitchFamily="34" charset="-122"/>
                  <a:sym typeface="Symbol" panose="05050102010706020507" pitchFamily="18" charset="2"/>
                </a:rPr>
                <a:t>{1,2,4,6}  (9)      </a:t>
              </a:r>
              <a:r>
                <a:rPr lang="en-US" altLang="zh-CN" sz="1400" b="0" dirty="0">
                  <a:ea typeface="微软雅黑" panose="020B0503020204020204" pitchFamily="34" charset="-122"/>
                  <a:sym typeface="Symbol" panose="05050102010706020507" pitchFamily="18" charset="2"/>
                </a:rPr>
                <a:t>Q                T,</a:t>
              </a:r>
              <a:r>
                <a:rPr lang="en-US" altLang="zh-CN" sz="1400" b="0" i="0" dirty="0">
                  <a:ea typeface="微软雅黑" panose="020B0503020204020204" pitchFamily="34" charset="-122"/>
                  <a:sym typeface="Symbol" panose="05050102010706020507" pitchFamily="18" charset="2"/>
                </a:rPr>
                <a:t>(5)(8) I</a:t>
              </a:r>
              <a:r>
                <a:rPr lang="en-US" altLang="zh-CN" sz="1400" b="0" i="0" baseline="-25000" dirty="0">
                  <a:ea typeface="微软雅黑" panose="020B0503020204020204" pitchFamily="34" charset="-122"/>
                  <a:sym typeface="Symbol" panose="05050102010706020507" pitchFamily="18" charset="2"/>
                </a:rPr>
                <a:t>8</a:t>
              </a:r>
            </a:p>
            <a:p>
              <a:pPr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400" b="0" i="0" dirty="0">
                  <a:ea typeface="微软雅黑" panose="020B0503020204020204" pitchFamily="34" charset="-122"/>
                  <a:sym typeface="Symbol" panose="05050102010706020507" pitchFamily="18" charset="2"/>
                </a:rPr>
                <a:t>{2,4,6}    (10)    </a:t>
              </a:r>
              <a:r>
                <a:rPr lang="en-US" altLang="zh-CN" sz="1400" b="0" dirty="0">
                  <a:ea typeface="微软雅黑" panose="020B0503020204020204" pitchFamily="34" charset="-122"/>
                  <a:sym typeface="Symbol" panose="05050102010706020507" pitchFamily="18" charset="2"/>
                </a:rPr>
                <a:t>R </a:t>
              </a:r>
              <a:r>
                <a:rPr lang="en-US" altLang="zh-CN" sz="1400" b="0" i="0" dirty="0">
                  <a:ea typeface="微软雅黑" panose="020B0503020204020204" pitchFamily="34" charset="-122"/>
                  <a:sym typeface="Symbol" panose="05050102010706020507" pitchFamily="18" charset="2"/>
                </a:rPr>
                <a:t></a:t>
              </a:r>
              <a:r>
                <a:rPr lang="en-US" altLang="zh-CN" sz="1400" b="0" dirty="0">
                  <a:ea typeface="微软雅黑" panose="020B0503020204020204" pitchFamily="34" charset="-122"/>
                  <a:sym typeface="Symbol" panose="05050102010706020507" pitchFamily="18" charset="2"/>
                </a:rPr>
                <a:t>Q         CP, </a:t>
              </a:r>
              <a:r>
                <a:rPr lang="en-US" altLang="zh-CN" sz="1400" b="0" i="0" dirty="0">
                  <a:ea typeface="微软雅黑" panose="020B0503020204020204" pitchFamily="34" charset="-122"/>
                  <a:sym typeface="Symbol" panose="05050102010706020507" pitchFamily="18" charset="2"/>
                </a:rPr>
                <a:t>(1)(9)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6409685" y="2894230"/>
              <a:ext cx="41430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 smtClean="0">
                  <a:latin typeface="Times New Roman" pitchFamily="18" charset="0"/>
                  <a:ea typeface="微软雅黑" pitchFamily="34" charset="-122"/>
                  <a:cs typeface="Times New Roman" pitchFamily="18" charset="0"/>
                  <a:sym typeface="Symbol" pitchFamily="18" charset="2"/>
                </a:rPr>
                <a:t></a:t>
              </a:r>
              <a:endParaRPr lang="zh-CN" altLang="en-US" sz="1400" dirty="0"/>
            </a:p>
          </p:txBody>
        </p:sp>
        <p:grpSp>
          <p:nvGrpSpPr>
            <p:cNvPr id="14" name="Group 4"/>
            <p:cNvGrpSpPr>
              <a:grpSpLocks/>
            </p:cNvGrpSpPr>
            <p:nvPr/>
          </p:nvGrpSpPr>
          <p:grpSpPr bwMode="auto">
            <a:xfrm>
              <a:off x="6373739" y="2672206"/>
              <a:ext cx="297263" cy="171498"/>
              <a:chOff x="1136" y="1584"/>
              <a:chExt cx="208" cy="144"/>
            </a:xfrm>
          </p:grpSpPr>
          <p:sp>
            <p:nvSpPr>
              <p:cNvPr id="16" name="Line 5"/>
              <p:cNvSpPr>
                <a:spLocks noChangeShapeType="1"/>
              </p:cNvSpPr>
              <p:nvPr/>
            </p:nvSpPr>
            <p:spPr bwMode="auto">
              <a:xfrm>
                <a:off x="1152" y="163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215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Line 6"/>
              <p:cNvSpPr>
                <a:spLocks noChangeShapeType="1"/>
              </p:cNvSpPr>
              <p:nvPr/>
            </p:nvSpPr>
            <p:spPr bwMode="auto">
              <a:xfrm flipH="1">
                <a:off x="1136" y="168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215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Line 7"/>
              <p:cNvSpPr>
                <a:spLocks noChangeShapeType="1"/>
              </p:cNvSpPr>
              <p:nvPr/>
            </p:nvSpPr>
            <p:spPr bwMode="auto">
              <a:xfrm>
                <a:off x="1248" y="158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215" dirty="0"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12137755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2174134" y="2195166"/>
            <a:ext cx="4795733" cy="0"/>
          </a:xfrm>
          <a:prstGeom prst="line">
            <a:avLst/>
          </a:prstGeom>
          <a:ln w="12700" cmpd="sng">
            <a:solidFill>
              <a:srgbClr val="969696"/>
            </a:solidFill>
            <a:prstDash val="solid"/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316811" y="1676503"/>
            <a:ext cx="4471697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章结束</a:t>
            </a:r>
          </a:p>
        </p:txBody>
      </p:sp>
      <p:pic>
        <p:nvPicPr>
          <p:cNvPr id="4" name="Picture 3" descr="MCj0186134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15218" y="3482339"/>
            <a:ext cx="887699" cy="116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7971203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3762373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1.8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命题逻辑的推理理论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Rectangle 5"/>
          <p:cNvSpPr>
            <a:spLocks noChangeArrowheads="1"/>
          </p:cNvSpPr>
          <p:nvPr/>
        </p:nvSpPr>
        <p:spPr bwMode="auto">
          <a:xfrm>
            <a:off x="904877" y="1847187"/>
            <a:ext cx="7353906" cy="2413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57238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lvl="2" indent="-342900" defTabSz="914400" eaLnBrk="1" fontAlgn="base" hangingPunct="1">
              <a:lnSpc>
                <a:spcPts val="19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推理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也称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论证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，它是指由已知命题得到新的命题的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思维过程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，其中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已知命题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称为推理的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前提或假设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，推得的新命题称为推理的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结论或逻辑推论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1400" b="0" i="0" dirty="0" smtClean="0">
              <a:ea typeface="微软雅黑" pitchFamily="34" charset="-122"/>
              <a:cs typeface="Times New Roman" pitchFamily="18" charset="0"/>
            </a:endParaRPr>
          </a:p>
          <a:p>
            <a:pPr marL="342900" lvl="2" indent="-342900" defTabSz="914400" eaLnBrk="1" fontAlgn="base" hangingPunct="1">
              <a:lnSpc>
                <a:spcPts val="19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在数理逻辑中，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前提</a:t>
            </a:r>
            <a:r>
              <a:rPr lang="en-US" altLang="zh-CN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H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是一个或者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n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个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命题公式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H</a:t>
            </a:r>
            <a:r>
              <a:rPr lang="en-US" altLang="zh-CN" sz="1400" b="0" i="0" baseline="-25000" dirty="0" smtClean="0"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H</a:t>
            </a:r>
            <a:r>
              <a:rPr lang="en-US" altLang="zh-CN" sz="1400" b="0" i="0" baseline="-25000" dirty="0" smtClean="0"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…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b="0" i="0" dirty="0" err="1" smtClean="0">
                <a:ea typeface="微软雅黑" pitchFamily="34" charset="-122"/>
                <a:cs typeface="Times New Roman" pitchFamily="18" charset="0"/>
              </a:rPr>
              <a:t>H</a:t>
            </a:r>
            <a:r>
              <a:rPr lang="en-US" altLang="zh-CN" sz="1400" b="0" i="0" baseline="-25000" dirty="0" err="1" smtClean="0">
                <a:ea typeface="微软雅黑" pitchFamily="34" charset="-122"/>
                <a:cs typeface="Times New Roman" pitchFamily="18" charset="0"/>
              </a:rPr>
              <a:t>n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；  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结论是一个命题公式</a:t>
            </a:r>
            <a:r>
              <a:rPr lang="en-US" altLang="zh-CN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C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。由前提到结论的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推理形式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可表示为：</a:t>
            </a:r>
          </a:p>
          <a:p>
            <a:pPr eaLnBrk="1" hangingPunct="1">
              <a:lnSpc>
                <a:spcPts val="19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                                         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H</a:t>
            </a:r>
            <a:r>
              <a:rPr lang="en-US" altLang="zh-CN" sz="1400" b="0" i="0" baseline="-25000" dirty="0" smtClean="0"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H</a:t>
            </a:r>
            <a:r>
              <a:rPr lang="en-US" altLang="zh-CN" sz="1400" b="0" i="0" baseline="-25000" dirty="0" smtClean="0"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…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b="0" i="0" dirty="0" err="1" smtClean="0">
                <a:ea typeface="微软雅黑" pitchFamily="34" charset="-122"/>
                <a:cs typeface="Times New Roman" pitchFamily="18" charset="0"/>
              </a:rPr>
              <a:t>H</a:t>
            </a:r>
            <a:r>
              <a:rPr lang="en-US" altLang="zh-CN" sz="1400" b="0" i="0" baseline="-25000" dirty="0" err="1" smtClean="0">
                <a:ea typeface="微软雅黑" pitchFamily="34" charset="-122"/>
                <a:cs typeface="Times New Roman" pitchFamily="18" charset="0"/>
              </a:rPr>
              <a:t>n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├ C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，  其中符号├ 表示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推出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…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 eaLnBrk="1" hangingPunct="1">
              <a:lnSpc>
                <a:spcPts val="19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       否则，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H</a:t>
            </a:r>
            <a:r>
              <a:rPr lang="en-US" altLang="zh-CN" sz="1400" b="0" i="0" baseline="-25000" dirty="0" smtClean="0"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H</a:t>
            </a:r>
            <a:r>
              <a:rPr lang="en-US" altLang="zh-CN" sz="1400" b="0" i="0" baseline="-25000" dirty="0" smtClean="0"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…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b="0" i="0" dirty="0" err="1" smtClean="0">
                <a:ea typeface="微软雅黑" pitchFamily="34" charset="-122"/>
                <a:cs typeface="Times New Roman" pitchFamily="18" charset="0"/>
              </a:rPr>
              <a:t>H</a:t>
            </a:r>
            <a:r>
              <a:rPr lang="en-US" altLang="zh-CN" sz="1400" b="0" i="0" baseline="-25000" dirty="0" err="1" smtClean="0">
                <a:ea typeface="微软雅黑" pitchFamily="34" charset="-122"/>
                <a:cs typeface="Times New Roman" pitchFamily="18" charset="0"/>
              </a:rPr>
              <a:t>n</a:t>
            </a:r>
            <a:r>
              <a:rPr lang="en-US" altLang="zh-CN" sz="1400" b="0" i="0" baseline="-25000" dirty="0" smtClean="0">
                <a:ea typeface="微软雅黑" pitchFamily="34" charset="-122"/>
                <a:cs typeface="Times New Roman" pitchFamily="18" charset="0"/>
              </a:rPr>
              <a:t>    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|   C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 marL="342900" lvl="2" indent="-342900" defTabSz="914400" eaLnBrk="1" fontAlgn="base" hangingPunct="1">
              <a:lnSpc>
                <a:spcPts val="19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推理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是命题公式的一个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有限序列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，它的最后一个公式是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结论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，余下的为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前提或假设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。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4860" y="1196340"/>
            <a:ext cx="4838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一、推理的基本概念和推理形式 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" name="Group 6"/>
          <p:cNvGrpSpPr>
            <a:grpSpLocks/>
          </p:cNvGrpSpPr>
          <p:nvPr/>
        </p:nvGrpSpPr>
        <p:grpSpPr bwMode="auto">
          <a:xfrm>
            <a:off x="3173951" y="3385547"/>
            <a:ext cx="182864" cy="183350"/>
            <a:chOff x="3742" y="346"/>
            <a:chExt cx="181" cy="181"/>
          </a:xfrm>
        </p:grpSpPr>
        <p:sp>
          <p:nvSpPr>
            <p:cNvPr id="11" name="Line 4"/>
            <p:cNvSpPr>
              <a:spLocks noChangeShapeType="1"/>
            </p:cNvSpPr>
            <p:nvPr/>
          </p:nvSpPr>
          <p:spPr bwMode="auto">
            <a:xfrm>
              <a:off x="3742" y="436"/>
              <a:ext cx="1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5"/>
            <p:cNvSpPr>
              <a:spLocks noChangeShapeType="1"/>
            </p:cNvSpPr>
            <p:nvPr/>
          </p:nvSpPr>
          <p:spPr bwMode="auto">
            <a:xfrm flipH="1">
              <a:off x="3787" y="346"/>
              <a:ext cx="91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3628261164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3762373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1.8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命题逻辑的推理理论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59292" y="1608568"/>
            <a:ext cx="658159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如果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存在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…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</a:t>
            </a:r>
            <a:r>
              <a:rPr lang="en-US" altLang="zh-CN" sz="1400" baseline="-25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的一个真值指派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，使得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I(H</a:t>
            </a:r>
            <a:r>
              <a:rPr lang="en-US" altLang="zh-CN" sz="1400" b="1" baseline="-25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)(1≤i≤n)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真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而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I(C)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假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，则推理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…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</a:t>
            </a:r>
            <a:r>
              <a:rPr lang="en-US" altLang="zh-CN" sz="1400" baseline="-25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├ C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无效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的，记为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…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</a:t>
            </a:r>
            <a:r>
              <a:rPr lang="en-US" altLang="zh-CN" sz="1400" baseline="-25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|   C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；否则推理是   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有效的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。此时称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…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</a:t>
            </a:r>
            <a:r>
              <a:rPr lang="en-US" altLang="zh-CN" sz="1400" baseline="-25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有效结论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或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逻辑推论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，或称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是从前提  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…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</a:t>
            </a:r>
            <a:r>
              <a:rPr lang="en-US" altLang="zh-CN" sz="1400" baseline="-25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逻辑推出的结论，并称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{H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…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</a:t>
            </a:r>
            <a:r>
              <a:rPr lang="en-US" altLang="zh-CN" sz="1400" baseline="-25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的前提集合。</a:t>
            </a:r>
          </a:p>
        </p:txBody>
      </p:sp>
      <p:sp>
        <p:nvSpPr>
          <p:cNvPr id="13" name="剪去对角的矩形 12"/>
          <p:cNvSpPr/>
          <p:nvPr/>
        </p:nvSpPr>
        <p:spPr>
          <a:xfrm>
            <a:off x="884617" y="1656734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定义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1.8.1 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grpSp>
        <p:nvGrpSpPr>
          <p:cNvPr id="9" name="Group 6"/>
          <p:cNvGrpSpPr>
            <a:grpSpLocks/>
          </p:cNvGrpSpPr>
          <p:nvPr/>
        </p:nvGrpSpPr>
        <p:grpSpPr bwMode="auto">
          <a:xfrm>
            <a:off x="6802648" y="2067162"/>
            <a:ext cx="172485" cy="215059"/>
            <a:chOff x="3742" y="346"/>
            <a:chExt cx="181" cy="181"/>
          </a:xfrm>
        </p:grpSpPr>
        <p:sp>
          <p:nvSpPr>
            <p:cNvPr id="10" name="Line 4"/>
            <p:cNvSpPr>
              <a:spLocks noChangeShapeType="1"/>
            </p:cNvSpPr>
            <p:nvPr/>
          </p:nvSpPr>
          <p:spPr bwMode="auto">
            <a:xfrm>
              <a:off x="3742" y="436"/>
              <a:ext cx="1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5"/>
            <p:cNvSpPr>
              <a:spLocks noChangeShapeType="1"/>
            </p:cNvSpPr>
            <p:nvPr/>
          </p:nvSpPr>
          <p:spPr bwMode="auto">
            <a:xfrm flipH="1">
              <a:off x="3787" y="346"/>
              <a:ext cx="91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36282611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3762373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1.8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命题逻辑的推理理论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37372" y="1116258"/>
            <a:ext cx="4683443" cy="8812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19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推理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…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</a:t>
            </a:r>
            <a:r>
              <a:rPr lang="en-US" altLang="zh-CN" sz="1400" baseline="-30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├ C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有效的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，当且仅当命题公式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(H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∧H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∧…∧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</a:t>
            </a:r>
            <a:r>
              <a:rPr lang="en-US" altLang="zh-CN" sz="1400" baseline="-30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→C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永真式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，即    </a:t>
            </a:r>
          </a:p>
          <a:p>
            <a:pPr marL="342900" indent="-342900">
              <a:lnSpc>
                <a:spcPts val="19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(H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∧H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∧…∧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</a:t>
            </a:r>
            <a:r>
              <a:rPr lang="en-US" altLang="zh-CN" sz="1400" baseline="-30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1400" dirty="0" smtClean="0">
                <a:solidFill>
                  <a:schemeClr val="hlin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 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3" name="剪去对角的矩形 12"/>
          <p:cNvSpPr/>
          <p:nvPr/>
        </p:nvSpPr>
        <p:spPr>
          <a:xfrm>
            <a:off x="648397" y="1117932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定理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1.8.1 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6772" y="1974777"/>
            <a:ext cx="7684113" cy="2947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证明：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必要性：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假设推理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…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</a:t>
            </a:r>
            <a:r>
              <a:rPr lang="en-US" altLang="zh-CN" sz="1400" baseline="-30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├ C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是有效的，但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(H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∧H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∧…∧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</a:t>
            </a:r>
            <a:r>
              <a:rPr lang="en-US" altLang="zh-CN" sz="1400" baseline="-30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)→C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不是永真式，于是，必存在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… 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</a:t>
            </a:r>
            <a:r>
              <a:rPr lang="en-US" altLang="zh-CN" sz="1400" baseline="-30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的一个真值指派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，使得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I(H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∧H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∧…∧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</a:t>
            </a:r>
            <a:r>
              <a:rPr lang="en-US" altLang="zh-CN" sz="1400" baseline="-30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为真而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I(C)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为假。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这与推理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…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</a:t>
            </a:r>
            <a:r>
              <a:rPr lang="en-US" altLang="zh-CN" sz="1400" baseline="-30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├ C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是有效的相矛盾。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故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(H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∧H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∧…∧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</a:t>
            </a:r>
            <a:r>
              <a:rPr lang="en-US" altLang="zh-CN" sz="1400" baseline="-30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)→C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是永真式。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充分性：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假设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(H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∧H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∧…∧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</a:t>
            </a:r>
            <a:r>
              <a:rPr lang="en-US" altLang="zh-CN" sz="1400" baseline="-30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)→C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是永真式，但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…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</a:t>
            </a:r>
            <a:r>
              <a:rPr lang="en-US" altLang="zh-CN" sz="1400" baseline="-30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├ C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不是有效的推理形式，于是，如果存在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… 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</a:t>
            </a:r>
            <a:r>
              <a:rPr lang="en-US" altLang="zh-CN" sz="1400" baseline="-30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的一个真值指派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，使得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I(H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∧H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∧…∧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</a:t>
            </a:r>
            <a:r>
              <a:rPr lang="en-US" altLang="zh-CN" sz="1400" baseline="-30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为真，而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I(C)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为假，故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I((H</a:t>
            </a:r>
            <a:r>
              <a:rPr lang="en-US" altLang="zh-CN" sz="1400" b="1" baseline="-30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∧H</a:t>
            </a:r>
            <a:r>
              <a:rPr lang="en-US" altLang="zh-CN" sz="1400" b="1" baseline="-30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∧…∧</a:t>
            </a:r>
            <a:r>
              <a:rPr lang="en-US" altLang="zh-CN" sz="1400" b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</a:t>
            </a:r>
            <a:r>
              <a:rPr lang="en-US" altLang="zh-CN" sz="1400" b="1" baseline="-30000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)→C)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为假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，这与假设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(H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∧H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∧…∧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</a:t>
            </a:r>
            <a:r>
              <a:rPr lang="en-US" altLang="zh-CN" sz="1400" baseline="-30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)→C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是永真式相矛盾！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所以，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…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</a:t>
            </a:r>
            <a:r>
              <a:rPr lang="en-US" altLang="zh-CN" sz="1400" baseline="-30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├ C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是有效的推理形式。</a:t>
            </a:r>
            <a:endParaRPr lang="zh-CN" altLang="en-US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282611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3762373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1.8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命题逻辑的推理理论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4860" y="1049022"/>
            <a:ext cx="4838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Times New Roman" pitchFamily="18" charset="0"/>
                <a:ea typeface="微软雅黑" pitchFamily="34" charset="-122"/>
              </a:rPr>
              <a:t>二、推理规则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2979" y="1457783"/>
            <a:ext cx="6779895" cy="2105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900"/>
              </a:lnSpc>
              <a:spcBef>
                <a:spcPts val="600"/>
              </a:spcBef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在数理逻辑中，从前提推导出结论，要依据事先提供的公认的推理规则，它们是：</a:t>
            </a:r>
          </a:p>
          <a:p>
            <a:pPr algn="just">
              <a:lnSpc>
                <a:spcPts val="1900"/>
              </a:lnSpc>
              <a:spcBef>
                <a:spcPts val="600"/>
              </a:spcBef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①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规则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前提引入规则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：在推导过程中，前提可视需要引入使用。</a:t>
            </a:r>
          </a:p>
          <a:p>
            <a:pPr marL="742950" indent="-704850">
              <a:lnSpc>
                <a:spcPts val="1900"/>
              </a:lnSpc>
              <a:spcBef>
                <a:spcPts val="600"/>
              </a:spcBef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②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T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规则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结论引入规则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：在推导过程中，前面已导出的有效结论都可作为后续推导的前提引入。</a:t>
            </a:r>
          </a:p>
          <a:p>
            <a:pPr marL="1057275" indent="-1019175" algn="just">
              <a:lnSpc>
                <a:spcPts val="1900"/>
              </a:lnSpc>
              <a:spcBef>
                <a:spcPts val="600"/>
              </a:spcBef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③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替换规则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：在推导过程中，公式的子公式都可以用与之等价公式去替换。</a:t>
            </a:r>
          </a:p>
          <a:p>
            <a:pPr marL="1104900" indent="-1066800">
              <a:lnSpc>
                <a:spcPts val="1900"/>
              </a:lnSpc>
              <a:spcBef>
                <a:spcPts val="600"/>
              </a:spcBef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④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代入规则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：在推导过程中，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重言式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中的任一命题变元都可以用一命题公式代入，得到的公式仍是重言式。</a:t>
            </a:r>
            <a:endParaRPr lang="zh-CN" altLang="en-US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3454" y="3716612"/>
            <a:ext cx="6865622" cy="882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19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在从前提推出的结论为条件式时，还需要下面规则：</a:t>
            </a:r>
          </a:p>
          <a:p>
            <a:pPr marL="809625" indent="-809625">
              <a:lnSpc>
                <a:spcPts val="19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⑤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CP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规则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也称条件证明引入规则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：若推出有效结论为条件式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R→C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时，只需将其前件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加入到前提中作为附加前提，再去推出后件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即可。</a:t>
            </a:r>
            <a:endParaRPr lang="zh-CN" altLang="en-US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28261164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3762373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1.8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命题逻辑的推理理论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39193" y="1659615"/>
            <a:ext cx="620934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若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…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</a:t>
            </a:r>
            <a:r>
              <a:rPr lang="en-US" altLang="zh-CN" sz="1400" baseline="-30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R├ C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，则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H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…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</a:t>
            </a:r>
            <a:r>
              <a:rPr lang="en-US" altLang="zh-CN" sz="1400" baseline="-30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├</a:t>
            </a:r>
            <a:r>
              <a:rPr lang="en-US" altLang="zh-CN" sz="14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R→C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 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3" name="剪去对角的矩形 12"/>
          <p:cNvSpPr/>
          <p:nvPr/>
        </p:nvSpPr>
        <p:spPr>
          <a:xfrm>
            <a:off x="861550" y="1728477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定理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1.8.2 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61183" y="2222040"/>
            <a:ext cx="6644640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证明：由于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…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</a:t>
            </a:r>
            <a:r>
              <a:rPr lang="en-US" altLang="zh-CN" sz="1400" baseline="-30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R├ C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及定理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1.8.1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</a:p>
          <a:p>
            <a:pPr>
              <a:spcBef>
                <a:spcPts val="600"/>
              </a:spcBef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可得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∧H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∧…∧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</a:t>
            </a:r>
            <a:r>
              <a:rPr lang="en-US" altLang="zh-CN" sz="1400" baseline="-25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∧R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spcBef>
                <a:spcPts val="600"/>
              </a:spcBef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(H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∧H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∧…∧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</a:t>
            </a:r>
            <a:r>
              <a:rPr lang="en-US" altLang="zh-CN" sz="1400" baseline="-25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∧R) →C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为永真式</a:t>
            </a:r>
          </a:p>
          <a:p>
            <a:pPr>
              <a:spcBef>
                <a:spcPts val="600"/>
              </a:spcBef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即 ┐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(H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∧H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∧…∧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</a:t>
            </a:r>
            <a:r>
              <a:rPr lang="en-US" altLang="zh-CN" sz="1400" baseline="-25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∧R)∨C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为永真式</a:t>
            </a:r>
          </a:p>
          <a:p>
            <a:pPr>
              <a:spcBef>
                <a:spcPts val="600"/>
              </a:spcBef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于是 </a:t>
            </a:r>
            <a:r>
              <a:rPr lang="zh-CN" altLang="en-US" sz="14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┐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(H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∧H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∧…∧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</a:t>
            </a:r>
            <a:r>
              <a:rPr lang="en-US" altLang="zh-CN" sz="1400" baseline="-25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) ∨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(┐R∨C)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为永真式</a:t>
            </a:r>
          </a:p>
          <a:p>
            <a:pPr>
              <a:spcBef>
                <a:spcPts val="600"/>
              </a:spcBef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也有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(H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∧H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∧…∧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</a:t>
            </a:r>
            <a:r>
              <a:rPr lang="en-US" altLang="zh-CN" sz="1400" baseline="-25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)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→ (R →C)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为永真式</a:t>
            </a:r>
          </a:p>
          <a:p>
            <a:pPr>
              <a:spcBef>
                <a:spcPts val="600"/>
              </a:spcBef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再根据定理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1.9.1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可知，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…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</a:t>
            </a:r>
            <a:r>
              <a:rPr lang="en-US" altLang="zh-CN" sz="1400" baseline="-30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├</a:t>
            </a:r>
            <a:r>
              <a:rPr lang="en-US" altLang="zh-CN" sz="14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R→C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>
              <a:spcBef>
                <a:spcPts val="600"/>
              </a:spcBef>
            </a:pPr>
            <a:endParaRPr lang="en-US" altLang="zh-CN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1907" y="1164768"/>
            <a:ext cx="4251960" cy="546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CP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规则的正确性可由下面定理得到保证：              </a:t>
            </a:r>
          </a:p>
          <a:p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282611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3762373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1.8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命题逻辑的推理理论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1520" y="1112520"/>
            <a:ext cx="4838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三、推理定律</a:t>
            </a:r>
            <a:r>
              <a:rPr lang="zh-CN" altLang="en-US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endParaRPr lang="zh-CN" altLang="en-US" sz="16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8200" y="1534404"/>
            <a:ext cx="6582798" cy="823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在推理过程中，除使用推理规则外，还需要使用许多条推理定律。 由于推理定律是确定有效结论的不可缺少的重要根据，因此要牢记并熟练运用它们。            </a:t>
            </a:r>
          </a:p>
          <a:p>
            <a:pPr>
              <a:lnSpc>
                <a:spcPts val="1900"/>
              </a:lnSpc>
            </a:pPr>
            <a:endParaRPr lang="zh-CN" altLang="en-US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23975" y="2140753"/>
            <a:ext cx="573024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400"/>
              </a:spcBef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(1)  A∧B├ A                 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化简式              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(1) A∧B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 </a:t>
            </a:r>
            <a:endParaRPr lang="zh-CN" altLang="en-US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just">
              <a:spcBef>
                <a:spcPts val="400"/>
              </a:spcBef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(2)  A∧B├ B                 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化简式              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(2) A∧B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 </a:t>
            </a:r>
            <a:endParaRPr lang="zh-CN" altLang="en-US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just">
              <a:spcBef>
                <a:spcPts val="400"/>
              </a:spcBef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(3)  A├A∨B                  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附加式              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(3) 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A∨B</a:t>
            </a:r>
            <a:endParaRPr lang="zh-CN" altLang="en-US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just">
              <a:spcBef>
                <a:spcPts val="400"/>
              </a:spcBef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(4)  ┐A├ A→B              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附加式变形      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(4) ┐A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A→B</a:t>
            </a:r>
            <a:endParaRPr lang="zh-CN" altLang="en-US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just">
              <a:spcBef>
                <a:spcPts val="400"/>
              </a:spcBef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(5)  B├A→B                  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附加式变形      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(5) B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A→B</a:t>
            </a:r>
            <a:endParaRPr lang="zh-CN" altLang="en-US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just">
              <a:spcBef>
                <a:spcPts val="400"/>
              </a:spcBef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(6)  ┐(A→B)├ A            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化简式变形      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(6) ┐(A→B)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 </a:t>
            </a:r>
            <a:endParaRPr lang="zh-CN" altLang="en-US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just">
              <a:spcBef>
                <a:spcPts val="400"/>
              </a:spcBef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(7)  ┐(A→B)├ ┐B         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化简式变形      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(7) ┐(A→B)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┐B </a:t>
            </a:r>
            <a:endParaRPr lang="zh-CN" altLang="en-US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just">
              <a:spcBef>
                <a:spcPts val="400"/>
              </a:spcBef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(8)  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(A→B)├ B        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假言推论          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(8) A∧(A→B)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 </a:t>
            </a:r>
            <a:endParaRPr lang="zh-CN" altLang="en-US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just">
              <a:spcBef>
                <a:spcPts val="400"/>
              </a:spcBef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(9)  ┐B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(A→B)├ ┐A   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拒取式              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(9) ┐B∧(A→B)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┐A</a:t>
            </a:r>
            <a:endParaRPr lang="zh-CN" altLang="en-US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just">
              <a:spcBef>
                <a:spcPts val="400"/>
              </a:spcBef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(10) ┐A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(A∨B)├ B     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析取三段论      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(10)┐A∧(A∨B)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 </a:t>
            </a:r>
            <a:endParaRPr lang="zh-CN" altLang="en-US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28261164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3762373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1.8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命题逻辑的推理理论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1520" y="1112520"/>
            <a:ext cx="5257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三、推理定律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 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续）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endParaRPr lang="zh-CN" altLang="en-US" sz="16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8348" y="1679548"/>
            <a:ext cx="8230282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(11) (A→B)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(B→C)├ A→C                   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条件三段论       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(11)(A→B)∧(B→C)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A→C</a:t>
            </a:r>
            <a:endParaRPr lang="zh-CN" altLang="en-US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just">
              <a:spcBef>
                <a:spcPts val="600"/>
              </a:spcBef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(12) (A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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(B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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C)├ A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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                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双条件三段论   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(12)(A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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B)∧(B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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C)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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endParaRPr lang="zh-CN" altLang="en-US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just">
              <a:spcBef>
                <a:spcPts val="600"/>
              </a:spcBef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(13) (A→B)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(C→D)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(A∧C)├ B∧D  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合取构造二难   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(13)(A→B)∧(C→D)∧(A∧C)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B∧D</a:t>
            </a:r>
            <a:endParaRPr lang="zh-CN" altLang="en-US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just">
              <a:spcBef>
                <a:spcPts val="600"/>
              </a:spcBef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(14) (A→B)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(C→D)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(A∨C)├ B∨D  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析取构造二难   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(14)(A→B)∧(C→D)∧(A∨C)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B∨D</a:t>
            </a:r>
            <a:endParaRPr lang="zh-CN" altLang="en-US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just">
              <a:spcBef>
                <a:spcPts val="600"/>
              </a:spcBef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特别当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B=D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时，有</a:t>
            </a:r>
          </a:p>
          <a:p>
            <a:pPr algn="just">
              <a:spcBef>
                <a:spcPts val="600"/>
              </a:spcBef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(A→B)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(C→B)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(A∧C)├ B        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二难推论                  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(A→B)∧(C→B)∧(A∧C)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endParaRPr lang="zh-CN" altLang="en-US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just">
              <a:spcBef>
                <a:spcPts val="600"/>
              </a:spcBef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(A→B)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(C→B)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(A∨C)├ B        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二难推论                  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(A→B)∧(C→B)∧(A∨C)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endParaRPr lang="zh-CN" altLang="en-US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just">
              <a:spcBef>
                <a:spcPts val="600"/>
              </a:spcBef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(15) A→B├ (A∨C)→(B∨C)                  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前后件附加        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(15) A→B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(A∨C)→(B∨C)</a:t>
            </a:r>
            <a:endParaRPr lang="zh-CN" altLang="en-US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just">
              <a:spcBef>
                <a:spcPts val="600"/>
              </a:spcBef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A→B├ (A∧C)→(B∧C)                                                           A→B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(A∧C)→(B∧C)</a:t>
            </a:r>
          </a:p>
          <a:p>
            <a:pPr algn="just">
              <a:spcBef>
                <a:spcPts val="600"/>
              </a:spcBef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(16) 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B├ A∧B                                     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合取引入            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(16) A ∧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A∧B</a:t>
            </a:r>
            <a:endParaRPr lang="zh-CN" altLang="en-US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282611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4659</TotalTime>
  <Words>3481</Words>
  <Application>Microsoft Office PowerPoint</Application>
  <PresentationFormat>全屏显示(16:9)</PresentationFormat>
  <Paragraphs>237</Paragraphs>
  <Slides>22</Slides>
  <Notes>20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huiming</dc:creator>
  <cp:lastModifiedBy>徐喜荣</cp:lastModifiedBy>
  <cp:revision>388</cp:revision>
  <dcterms:created xsi:type="dcterms:W3CDTF">2016-09-26T06:45:17Z</dcterms:created>
  <dcterms:modified xsi:type="dcterms:W3CDTF">2017-03-14T01:34:44Z</dcterms:modified>
</cp:coreProperties>
</file>