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4"/>
  </p:notesMasterIdLst>
  <p:handoutMasterIdLst>
    <p:handoutMasterId r:id="rId15"/>
  </p:handoutMasterIdLst>
  <p:sldIdLst>
    <p:sldId id="442" r:id="rId2"/>
    <p:sldId id="418" r:id="rId3"/>
    <p:sldId id="419" r:id="rId4"/>
    <p:sldId id="446" r:id="rId5"/>
    <p:sldId id="447" r:id="rId6"/>
    <p:sldId id="448" r:id="rId7"/>
    <p:sldId id="417" r:id="rId8"/>
    <p:sldId id="420" r:id="rId9"/>
    <p:sldId id="421" r:id="rId10"/>
    <p:sldId id="449" r:id="rId11"/>
    <p:sldId id="426" r:id="rId12"/>
    <p:sldId id="445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5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3525" autoAdjust="0"/>
  </p:normalViewPr>
  <p:slideViewPr>
    <p:cSldViewPr snapToGrid="0" showGuides="1">
      <p:cViewPr varScale="1">
        <p:scale>
          <a:sx n="126" d="100"/>
          <a:sy n="126" d="100"/>
        </p:scale>
        <p:origin x="-588" y="-90"/>
      </p:cViewPr>
      <p:guideLst>
        <p:guide orient="horz" pos="1575"/>
        <p:guide pos="2857"/>
        <p:guide pos="408"/>
        <p:guide pos="5148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2017/3/14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819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454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454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345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943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363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006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319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2150" y="1676503"/>
            <a:ext cx="514349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1.9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命题逻辑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的归结推理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209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47700" y="327660"/>
            <a:ext cx="7524750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8655" y="1246524"/>
            <a:ext cx="7503795" cy="34588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63988" y="488571"/>
            <a:ext cx="4410101" cy="32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证明：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P→Q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→R├ P→(Q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∧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R)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54148" y="1367112"/>
            <a:ext cx="6291800" cy="318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P→Q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化为合取范式：  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P∨Q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P →R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化为合取范式： 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P∨R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(P→(Q∧R))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化为合取范式：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1400" i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 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取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子句集</a:t>
            </a:r>
            <a:r>
              <a:rPr lang="en-US" altLang="zh-CN" sz="1400" i="0" dirty="0">
                <a:latin typeface="Times New Roman" pitchFamily="18" charset="0"/>
                <a:cs typeface="Times New Roman" pitchFamily="18" charset="0"/>
              </a:rPr>
              <a:t>S={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P∨Q,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P∨R, P,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 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1400" i="0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的一个反驳如下：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(1)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(2)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(3)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(4)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(5)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(6)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(5)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(7)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□</a:t>
            </a:r>
            <a:r>
              <a:rPr lang="zh-CN" altLang="en-US" sz="1400" b="1" i="0" dirty="0">
                <a:solidFill>
                  <a:srgbClr val="FF99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(6)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因此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P→Q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→R├ P→(Q</a:t>
            </a:r>
            <a:r>
              <a:rPr lang="en-US" altLang="zh-CN" sz="1400" i="0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R) 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864347" y="309951"/>
            <a:ext cx="5806033" cy="68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试确定结论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是否可从前提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30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30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推出：</a:t>
            </a:r>
          </a:p>
          <a:p>
            <a:pPr>
              <a:lnSpc>
                <a:spcPct val="150000"/>
              </a:lnSpc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H</a:t>
            </a:r>
            <a:r>
              <a:rPr lang="en-US" altLang="zh-CN" sz="1400" b="0" i="0" baseline="-30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b="0" i="0" baseline="-30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700" y="322686"/>
            <a:ext cx="7517130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1957" y="474888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5257" y="1109953"/>
            <a:ext cx="7524750" cy="37643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133329" y="1079945"/>
            <a:ext cx="6642850" cy="373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P∨(Q→R)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化为合取范式：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Q∨R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┐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((P →R) ∨ (Q→R))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化为合取范式：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P∧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∧Q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取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子句集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S={P∨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Q∨R, P,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R, Q},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的一个反驳如下： 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(1) P∨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Q∨R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(2) Q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(3)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(4) P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(5) P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             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(6) P                   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(5)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(7) P               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(6)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显然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是可满足的，根据定理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1.10.2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知，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是可满足的，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因此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P∨(Q→R) ├   (P →R) ∨ (Q→R) 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2673836" y="4561711"/>
            <a:ext cx="182719" cy="239713"/>
            <a:chOff x="3742" y="346"/>
            <a:chExt cx="181" cy="181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3742" y="43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H="1">
              <a:off x="3787" y="346"/>
              <a:ext cx="9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章结束</a:t>
            </a:r>
          </a:p>
        </p:txBody>
      </p:sp>
      <p:pic>
        <p:nvPicPr>
          <p:cNvPr id="4" name="Picture 3" descr="MCj018613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18" y="3482339"/>
            <a:ext cx="887699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9712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1.9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命题逻辑的归结推理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882414" y="1594898"/>
            <a:ext cx="7233832" cy="27730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归结推理法又叫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归结反驳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反驳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，是定理证明的一种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反证法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 smtClean="0">
                <a:ea typeface="微软雅黑" panose="020B0503020204020204" pitchFamily="34" charset="-122"/>
              </a:rPr>
              <a:t>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主要讨论如何用它判别一个公式是有穷公式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集的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逻辑推论。</a:t>
            </a:r>
          </a:p>
          <a:p>
            <a:pPr marL="171450" marR="0" lvl="0" indent="-17145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在归结法中，将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简单析取式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看成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文字的集合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，并把文字的有穷集合称为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子句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171450" marR="0" lvl="0" indent="-17145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不包含任何文字的子句，称为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空子句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，记为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□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171450" marR="0" lvl="0" indent="-17145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每个子句对应一个公式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pPr marL="171450" marR="0" lvl="0" indent="-17145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空子句□ 对应永假式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171450" marR="0" lvl="0" indent="-17145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非空子句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集合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{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,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,……,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en-US" altLang="zh-CN" sz="1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}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对应公式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…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en-US" altLang="zh-CN" sz="1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k</a:t>
            </a:r>
            <a:endParaRPr kumimoji="0" lang="en-US" altLang="zh-CN" sz="1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884617" y="128644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1.9.1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1.9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命题逻辑的归结推理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009947" y="1214045"/>
            <a:ext cx="6159198" cy="181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若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解释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I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满足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子句集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每个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子句，则称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解释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I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满足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，即为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I |= S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也即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解释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I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使得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子句集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每个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子句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取得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真值都为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如果至少存在一个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解释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I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满足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子句集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，则称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是可满足的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+mn-cs"/>
            </a:endParaRPr>
          </a:p>
          <a:p>
            <a:pPr marL="171450" lvl="0" indent="-171450">
              <a:lnSpc>
                <a:spcPct val="125000"/>
              </a:lnSpc>
              <a:spcBef>
                <a:spcPts val="750"/>
              </a:spcBef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否则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是不可满足的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+mn-cs"/>
            </a:endParaRPr>
          </a:p>
          <a:p>
            <a:pPr marL="171450" lvl="0" indent="-171450">
              <a:lnSpc>
                <a:spcPct val="125000"/>
              </a:lnSpc>
              <a:spcBef>
                <a:spcPts val="750"/>
              </a:spcBef>
              <a:defRPr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</a:rPr>
              <a:t>S=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□，则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</a:rPr>
              <a:t>是不可满足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，因为空子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句□ 对应永假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式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</a:rPr>
              <a:t>。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7700" y="3232130"/>
            <a:ext cx="7517130" cy="169504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24628" y="3437237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1504" y="3325088"/>
            <a:ext cx="4572000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(P/0, Q/0)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满足子句集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Q,  ┐Q}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5000"/>
              </a:lnSpc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(P/0, Q/0)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不满足子句集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P∨Q}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P∨Q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是不可满足的。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884617" y="128644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1.9.2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1.9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命题逻辑的归结推理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009947" y="1214045"/>
            <a:ext cx="6159198" cy="86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lvl="0" indent="-171450">
              <a:lnSpc>
                <a:spcPct val="125000"/>
              </a:lnSpc>
              <a:spcBef>
                <a:spcPts val="75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相反文字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，且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分别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在子句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中出现，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71450" lvl="0" indent="-171450">
              <a:lnSpc>
                <a:spcPct val="125000"/>
              </a:lnSpc>
              <a:spcBef>
                <a:spcPts val="75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-{L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})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-{L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})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归结子句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7700" y="2370632"/>
            <a:ext cx="7517130" cy="169504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24628" y="25681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1504" y="2410691"/>
            <a:ext cx="4572000" cy="119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的归结子句；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子句□是子句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的归结子句；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子句┐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和子句┐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没有归结子句。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49170" y="1139017"/>
            <a:ext cx="6197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若子句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子句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400" baseline="-30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400" baseline="-30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归结子句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，则有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400" baseline="-30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400" baseline="-30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|=C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850486" y="117833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1.9.1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1.9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命题逻辑的归结推理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65478" y="1631949"/>
            <a:ext cx="6294350" cy="312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证明：设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b="1" i="0" dirty="0">
                <a:solidFill>
                  <a:srgbClr val="FF99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是文字，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≤m, 1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≤n.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C={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…,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归结</a:t>
            </a:r>
            <a:r>
              <a:rPr lang="zh-CN" altLang="en-US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子句。</a:t>
            </a:r>
            <a:endParaRPr lang="zh-CN" altLang="en-US" sz="1400" i="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任取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i="0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i="0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的解释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</a:rPr>
              <a:t>即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</a:rPr>
              <a:t>解释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</a:rPr>
              <a:t>使得子句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</a:rPr>
              <a:t>取得的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真值都为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T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，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</a:rPr>
              <a:t>也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</a:rPr>
              <a:t>即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I(C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)=1.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)=1.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)=1.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因此，无论哪种情况，都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</a:rPr>
              <a:t>即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)=1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都满足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3239" y="917224"/>
            <a:ext cx="60874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是子句集，若子句序列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,……,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满足：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归结子句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j, k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□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则称该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子句序列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反驳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876997" y="104766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1.9.2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1.9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命题逻辑的归结推理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82971" y="2121924"/>
            <a:ext cx="5632751" cy="274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1.9.1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设子句集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∨Q∨R,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P∨R,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Q,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}, 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则下面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子句序列是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的一个反驳。 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(1) </a:t>
            </a:r>
            <a:r>
              <a:rPr lang="en-US" altLang="zh-CN" sz="1400" b="1" dirty="0">
                <a:solidFill>
                  <a:srgbClr val="00206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i="0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(2</a:t>
            </a:r>
            <a:r>
              <a:rPr lang="en-US" altLang="zh-CN" sz="1400" i="0" dirty="0">
                <a:solidFill>
                  <a:srgbClr val="00206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1" dirty="0">
                <a:solidFill>
                  <a:srgbClr val="00206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dirty="0">
                <a:solidFill>
                  <a:srgbClr val="00206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∨R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(3</a:t>
            </a:r>
            <a:r>
              <a:rPr lang="en-US" altLang="zh-CN" sz="1400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(4</a:t>
            </a:r>
            <a:r>
              <a:rPr lang="en-US" altLang="zh-CN" sz="1400" i="0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i="0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i="0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(5) Q∨R         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(6) R                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(5)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(7)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□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(6)</a:t>
            </a:r>
          </a:p>
        </p:txBody>
      </p:sp>
      <p:sp>
        <p:nvSpPr>
          <p:cNvPr id="14" name="矩形 13"/>
          <p:cNvSpPr/>
          <p:nvPr/>
        </p:nvSpPr>
        <p:spPr>
          <a:xfrm>
            <a:off x="662814" y="2060793"/>
            <a:ext cx="7517130" cy="293440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39742" y="2243230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1.9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命题逻辑的归结推理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510304" y="1245322"/>
            <a:ext cx="7119819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不可满足的有穷子句集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，要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寻找它的一个反驳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可以一个个消去它包含的命题变元，直到它不包含命题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变元，而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成为空子句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为止。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这样做法的正确性由下面定理提供了保证。</a:t>
            </a: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7372" y="1116258"/>
            <a:ext cx="5719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有限的子句集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kern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不可满足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的当且仅当</a:t>
            </a:r>
            <a:r>
              <a:rPr lang="zh-CN" altLang="en-US" sz="1400" b="1" kern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 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</a:t>
            </a:r>
            <a:r>
              <a:rPr lang="zh-CN" altLang="en-US" sz="1400" b="1" kern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反驳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648397" y="111793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1.9.2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1.9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命题逻辑的归结推理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0045" y="1484062"/>
            <a:ext cx="7415645" cy="336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采用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归纳法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,……,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的一个反驳，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定理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1.9.1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,C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|=C,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可以归纳证明：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|=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=1,2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,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|=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□，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从而证明：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S |=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□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是不可满足的。     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必要性：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采用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归纳法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中出现的命题变元个数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进行归纳证明。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中不出现命题变元，则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中仅有的子句是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□，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□即为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的一个反驳。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设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包含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个命题变元且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不可满足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则可以证得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中必出现相反文字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</a:t>
            </a:r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中包含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</a:t>
            </a: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的子句两两归结，得到子句集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b="1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</a:t>
            </a: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包含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n-1</a:t>
            </a: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个命题变元</a:t>
            </a:r>
            <a:r>
              <a:rPr lang="zh-CN" altLang="en-US" sz="1400" b="1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1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反证法可以证得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是不可满足的。根据归纳假设知，存在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的一个反驳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进而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可以证得存在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的一个反驳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1.9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命题逻辑的归结推理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10044" y="1399716"/>
            <a:ext cx="7629394" cy="228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因为 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, …, 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 ├ C 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iff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  A</a:t>
            </a:r>
            <a:r>
              <a:rPr lang="en-US" altLang="zh-CN" sz="140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∧A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∧…∧A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zh-CN" altLang="en-US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是永假式   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iff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∧A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∧…∧A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zh-CN" altLang="en-US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C  </a:t>
            </a: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不可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满足，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可采用如下步骤</a:t>
            </a: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证明  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, …, 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 ├ C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        (1) 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, ……, 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n </a:t>
            </a:r>
            <a:r>
              <a:rPr lang="en-US" altLang="zh-CN" sz="1400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i="0" dirty="0">
                <a:solidFill>
                  <a:schemeClr val="hlink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>
                <a:ea typeface="微软雅黑" pitchFamily="34" charset="-122"/>
                <a:cs typeface="Times New Roman" pitchFamily="18" charset="0"/>
              </a:rPr>
              <a:t>分别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化为</a:t>
            </a:r>
            <a:r>
              <a:rPr lang="zh-CN" altLang="en-US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合取范式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i="0" dirty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        (2) 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取</a:t>
            </a:r>
            <a:r>
              <a:rPr lang="en-US" altLang="zh-CN" sz="1400" dirty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为上述各合取范式中</a:t>
            </a:r>
            <a:r>
              <a:rPr lang="zh-CN" altLang="en-US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所有简单析取式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对应的子句的集合</a:t>
            </a: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而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简单析取式对应的子句是指该简单析取式中包含的文字的集合。</a:t>
            </a:r>
            <a:endParaRPr lang="en-US" altLang="zh-CN" sz="1400" i="0" dirty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        (3) 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寻找</a:t>
            </a:r>
            <a:r>
              <a:rPr lang="en-US" altLang="zh-CN" sz="1400" b="1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b="1" i="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的一个反驳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，若能找到，则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, …, 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 ├ C</a:t>
            </a: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              否则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, …, A</a:t>
            </a:r>
            <a:r>
              <a:rPr lang="en-US" altLang="zh-CN" sz="1400" i="0" baseline="-25000" dirty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0" dirty="0">
                <a:ea typeface="微软雅黑" pitchFamily="34" charset="-122"/>
                <a:cs typeface="Times New Roman" pitchFamily="18" charset="0"/>
              </a:rPr>
              <a:t> ├   C            </a:t>
            </a: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2893173" y="3701406"/>
            <a:ext cx="167420" cy="182903"/>
            <a:chOff x="3742" y="346"/>
            <a:chExt cx="181" cy="181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3742" y="43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H="1">
              <a:off x="3787" y="346"/>
              <a:ext cx="9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</TotalTime>
  <Words>1581</Words>
  <Application>Microsoft Office PowerPoint</Application>
  <PresentationFormat>全屏显示(16:9)</PresentationFormat>
  <Paragraphs>125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403</cp:revision>
  <dcterms:created xsi:type="dcterms:W3CDTF">2016-09-26T06:45:17Z</dcterms:created>
  <dcterms:modified xsi:type="dcterms:W3CDTF">2017-03-14T03:06:57Z</dcterms:modified>
</cp:coreProperties>
</file>