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9"/>
  </p:notesMasterIdLst>
  <p:handoutMasterIdLst>
    <p:handoutMasterId r:id="rId20"/>
  </p:handoutMasterIdLst>
  <p:sldIdLst>
    <p:sldId id="269" r:id="rId2"/>
    <p:sldId id="333" r:id="rId3"/>
    <p:sldId id="259" r:id="rId4"/>
    <p:sldId id="423" r:id="rId5"/>
    <p:sldId id="260" r:id="rId6"/>
    <p:sldId id="344" r:id="rId7"/>
    <p:sldId id="264" r:id="rId8"/>
    <p:sldId id="270" r:id="rId9"/>
    <p:sldId id="271" r:id="rId10"/>
    <p:sldId id="273" r:id="rId11"/>
    <p:sldId id="278" r:id="rId12"/>
    <p:sldId id="279" r:id="rId13"/>
    <p:sldId id="281" r:id="rId14"/>
    <p:sldId id="345" r:id="rId15"/>
    <p:sldId id="346" r:id="rId16"/>
    <p:sldId id="347" r:id="rId17"/>
    <p:sldId id="348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FCFCFC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6" autoAdjust="0"/>
    <p:restoredTop sz="96078" autoAdjust="0"/>
  </p:normalViewPr>
  <p:slideViewPr>
    <p:cSldViewPr snapToGrid="0" showGuides="1">
      <p:cViewPr varScale="1">
        <p:scale>
          <a:sx n="139" d="100"/>
          <a:sy n="139" d="100"/>
        </p:scale>
        <p:origin x="-132" y="-96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2017/3/17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6477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296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561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谓词逻辑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140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41283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64382" y="1512119"/>
            <a:ext cx="754221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把一个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元谓词中的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每个个体的论域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综合在一起作为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它的论域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称为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元谓词的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全总论域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当一个命题没有指明论域时，把全总论域作为其论域。 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采用一个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谓词如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来限制个体变元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的取值范围，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并把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特性谓词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。 </a:t>
            </a:r>
          </a:p>
        </p:txBody>
      </p:sp>
      <p:sp>
        <p:nvSpPr>
          <p:cNvPr id="9" name="矩形 8"/>
          <p:cNvSpPr/>
          <p:nvPr/>
        </p:nvSpPr>
        <p:spPr>
          <a:xfrm>
            <a:off x="764382" y="2591708"/>
            <a:ext cx="7096125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元谓词中的每个个体变元在哪些论域取特定的值，对命题的真值极有影响。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74" y="3167748"/>
            <a:ext cx="6096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是大学生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的论域为某大学计算机系全体同学，则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的论域为某中学的全体同学，则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为假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的论域为某剧场中的观众，则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的真值不确定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7156" y="3408726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例子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701" y="3090333"/>
            <a:ext cx="7524750" cy="154855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177" y="1117718"/>
            <a:ext cx="403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论域</a:t>
            </a:r>
            <a:endParaRPr lang="zh-CN" altLang="en-US" sz="16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04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95327" y="1072118"/>
            <a:ext cx="7477123" cy="69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由一个或者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简单命题函数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以及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逻辑联结词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组合而成的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表达式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复合命题函数。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逻辑联结词┐， ∧，∨ ，→ 和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的意义与命题演算中的解释类同</a:t>
            </a:r>
            <a:endParaRPr lang="zh-CN" altLang="en-US" sz="1400" b="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7701" y="1980478"/>
            <a:ext cx="7524750" cy="132152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8624" y="2190961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6856" y="2060206"/>
            <a:ext cx="54006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学习很好；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工作很好；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        ┐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学习不是很好；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 W(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的学习和工作都很好；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→ W(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的学习很好，则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工作得很好；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7701" y="3477335"/>
            <a:ext cx="7524750" cy="136207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8624" y="363876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6625" y="3638760"/>
            <a:ext cx="69571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H(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比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长得高；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：李四；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：张三；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则    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l, 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：李四不比张三长得高；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l, 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 ┐H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c, l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：李四不比张三长得高且张三也不比李四 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长得高，即张三和李四同样高        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13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98195" y="1888676"/>
            <a:ext cx="7374255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</a:rPr>
              <a:t>利用 </a:t>
            </a:r>
            <a:r>
              <a:rPr lang="en-US" altLang="zh-CN" sz="1400" b="0" dirty="0" smtClean="0">
                <a:ea typeface="微软雅黑" pitchFamily="34" charset="-122"/>
              </a:rPr>
              <a:t>n </a:t>
            </a:r>
            <a:r>
              <a:rPr lang="zh-CN" altLang="en-US" sz="1400" b="0" i="0" dirty="0" smtClean="0">
                <a:ea typeface="微软雅黑" pitchFamily="34" charset="-122"/>
              </a:rPr>
              <a:t>元谓词和它的论域概念，有时不能用符号来准确表达某些命题。</a:t>
            </a:r>
            <a:r>
              <a:rPr lang="zh-CN" altLang="en-US" sz="1400" b="0" i="0" dirty="0" smtClean="0">
                <a:ea typeface="微软雅黑" pitchFamily="34" charset="-122"/>
              </a:rPr>
              <a:t>为了避免</a:t>
            </a:r>
            <a:endParaRPr lang="en-US" altLang="zh-CN" sz="1400" b="0" i="0" dirty="0" smtClean="0"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</a:pPr>
            <a:r>
              <a:rPr lang="en-US" altLang="zh-CN" sz="1400" b="0" i="0" dirty="0" smtClean="0">
                <a:ea typeface="微软雅黑" pitchFamily="34" charset="-122"/>
              </a:rPr>
              <a:t> </a:t>
            </a:r>
            <a:r>
              <a:rPr lang="en-US" altLang="zh-CN" sz="1400" b="0" i="0" dirty="0" smtClean="0">
                <a:ea typeface="微软雅黑" pitchFamily="34" charset="-122"/>
              </a:rPr>
              <a:t>       </a:t>
            </a:r>
            <a:r>
              <a:rPr lang="zh-CN" altLang="en-US" sz="1400" b="0" i="0" dirty="0" smtClean="0">
                <a:ea typeface="微软雅黑" pitchFamily="34" charset="-122"/>
              </a:rPr>
              <a:t>理解</a:t>
            </a:r>
            <a:r>
              <a:rPr lang="zh-CN" altLang="en-US" sz="1400" b="0" i="0" dirty="0" smtClean="0">
                <a:ea typeface="微软雅黑" pitchFamily="34" charset="-122"/>
              </a:rPr>
              <a:t>上的歧义，在谓词逻辑中，引入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</a:rPr>
              <a:t>表示不同数量的词</a:t>
            </a:r>
            <a:r>
              <a:rPr lang="zh-CN" altLang="en-US" sz="1400" b="0" i="0" dirty="0" smtClean="0">
                <a:solidFill>
                  <a:srgbClr val="FF0000"/>
                </a:solidFill>
                <a:ea typeface="微软雅黑" pitchFamily="34" charset="-122"/>
              </a:rPr>
              <a:t>，</a:t>
            </a:r>
            <a:r>
              <a:rPr lang="zh-CN" altLang="en-US" sz="1400" b="0" i="0" dirty="0" smtClean="0">
                <a:ea typeface="微软雅黑" pitchFamily="34" charset="-122"/>
              </a:rPr>
              <a:t>即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</a:rPr>
              <a:t>量词</a:t>
            </a:r>
            <a:r>
              <a:rPr lang="zh-CN" altLang="en-US" sz="1400" b="0" i="0" dirty="0" smtClean="0"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  <a:buFont typeface="Arial" pitchFamily="34" charset="0"/>
              <a:buChar char="•"/>
            </a:pPr>
            <a:endParaRPr lang="en-US" altLang="zh-CN" sz="1400" b="0" i="0" dirty="0" smtClean="0"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</a:rPr>
              <a:t>量词是由逻辑学家</a:t>
            </a:r>
            <a:r>
              <a:rPr lang="en-US" altLang="zh-CN" sz="1400" b="0" i="0" dirty="0" smtClean="0">
                <a:ea typeface="微软雅黑" pitchFamily="34" charset="-122"/>
              </a:rPr>
              <a:t>Fray</a:t>
            </a:r>
            <a:r>
              <a:rPr lang="zh-CN" altLang="en-US" sz="1400" b="0" i="0" dirty="0" smtClean="0">
                <a:ea typeface="微软雅黑" pitchFamily="34" charset="-122"/>
              </a:rPr>
              <a:t>引入的，有了量词后用逻辑符号表示命题的能力大大加强。</a:t>
            </a:r>
            <a:endParaRPr lang="zh-CN" altLang="en-US" sz="1400" b="0" i="0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195" y="1152525"/>
            <a:ext cx="275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三、量词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84016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8004" y="1266522"/>
            <a:ext cx="6231572" cy="94728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lnSpc>
                <a:spcPts val="1900"/>
              </a:lnSpc>
              <a:spcBef>
                <a:spcPts val="600"/>
              </a:spcBef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符号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全称量词符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，用来表达“对所有的”、“每一个”、“对任何一个”、“一切”等词语；</a:t>
            </a:r>
          </a:p>
          <a:p>
            <a:pPr>
              <a:lnSpc>
                <a:spcPts val="19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全称量词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zh-CN" altLang="en-US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为指导变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剪去对角的矩形 9"/>
          <p:cNvSpPr/>
          <p:nvPr/>
        </p:nvSpPr>
        <p:spPr>
          <a:xfrm>
            <a:off x="695327" y="12855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2.1.4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92273" y="2360822"/>
            <a:ext cx="6231572" cy="89827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符号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存在量词符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，用来表达“存在一些”、 “至少有一个”、  “对于一些”、“某个”等词语；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存在量词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为指导变元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81402" y="3484303"/>
            <a:ext cx="6231572" cy="95019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符号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!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存在惟一量词符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，用来表达“恰有一个”、“存在惟一”      等词语；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!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存在惟一量词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为指导变元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43820" y="491063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61951"/>
            <a:ext cx="7524750" cy="56006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280161"/>
            <a:ext cx="7524750" cy="28956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07820" y="526566"/>
            <a:ext cx="4572000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试用量词、谓词表示命题：</a:t>
            </a:r>
          </a:p>
        </p:txBody>
      </p:sp>
      <p:sp>
        <p:nvSpPr>
          <p:cNvPr id="21" name="矩形 20"/>
          <p:cNvSpPr/>
          <p:nvPr/>
        </p:nvSpPr>
        <p:spPr>
          <a:xfrm>
            <a:off x="1075676" y="1391435"/>
            <a:ext cx="4572000" cy="26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所有的人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都是要呼吸的；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8199" y="1696317"/>
            <a:ext cx="4989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是人；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要呼吸。</a:t>
            </a:r>
          </a:p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H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9660" y="2228145"/>
            <a:ext cx="307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每个学生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都要参加考试；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0580" y="2603822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是学生；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要参加考试。</a:t>
            </a:r>
          </a:p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→ 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676" y="3147101"/>
            <a:ext cx="42291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任何整数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或是正的或是负的； 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0580" y="3494892"/>
            <a:ext cx="611886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是整数；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是正数；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是负数。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)∨N(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361951"/>
            <a:ext cx="7524750" cy="56006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280161"/>
            <a:ext cx="7503795" cy="316801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8225" y="1373612"/>
            <a:ext cx="4572000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一个数是质数；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1386" y="1687831"/>
            <a:ext cx="42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 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是质数；</a:t>
            </a: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8224" y="2240429"/>
            <a:ext cx="372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一些人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是聪明的；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8225" y="2618698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 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是人；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是聪明的。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8224" y="3212878"/>
            <a:ext cx="422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有些人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早饭吃面包。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8223" y="3594429"/>
            <a:ext cx="611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 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是人；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早饭吃面包。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E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3820" y="491063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7820" y="526566"/>
            <a:ext cx="4572000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试用量词、谓词表示命题：</a:t>
            </a: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1" y="361951"/>
            <a:ext cx="7345362" cy="56006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280160"/>
            <a:ext cx="7503795" cy="361188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95400" y="1402060"/>
            <a:ext cx="4572000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所有大学生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都热爱祖国；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7785" y="1659805"/>
            <a:ext cx="42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 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是大学生；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热爱祖国。</a:t>
            </a:r>
          </a:p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→ L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9685" y="2185585"/>
            <a:ext cx="307086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每个自然数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都是实数 </a:t>
            </a:r>
          </a:p>
          <a:p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5405" y="2528485"/>
            <a:ext cx="431292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 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是自然数；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是实数。</a:t>
            </a:r>
          </a:p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→ 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2065" y="3069505"/>
            <a:ext cx="4229100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一些大学生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有远大理想 ；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2545" y="3427645"/>
            <a:ext cx="611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 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是大学生；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有远大理想。</a:t>
            </a:r>
          </a:p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I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4925" y="3938185"/>
            <a:ext cx="2918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有的自然数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是素数 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0165" y="4288705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   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是自然数；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是素数。</a:t>
            </a:r>
          </a:p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43820" y="491063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7820" y="526566"/>
            <a:ext cx="4572000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试用量词、谓词表示命题：</a:t>
            </a: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902971" y="1622130"/>
            <a:ext cx="75422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全称量词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后跟一个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条件式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特性谓词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作为其前件出现；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存在量词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后跟一个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特性谓词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作为一个合取项出现。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" y="1137416"/>
            <a:ext cx="275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四、规律</a:t>
            </a:r>
            <a:endParaRPr lang="zh-CN" altLang="en-US" sz="16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02971" y="2553423"/>
            <a:ext cx="7542212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若指明了论域，则不需要特性谓词。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I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02971" y="3542216"/>
            <a:ext cx="7269479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谓词前加上了量词，称为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谓词的量化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。若一个谓词中所有个体变元都量化了，则该    谓词就变成了命题。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在谓词被量化后，可以在整个个体域中考虑命题的真值。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885827" y="1057409"/>
            <a:ext cx="7513636" cy="3176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在命题逻辑中，研究以原子命题为基本单位的复合命题之间的逻辑关系和推理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872629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第二章 谓词逻辑</a:t>
            </a:r>
            <a:endParaRPr lang="zh-CN" altLang="en-US" sz="1800" i="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00578" y="16137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7704" y="1490475"/>
            <a:ext cx="7524750" cy="242838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815124" y="1608377"/>
            <a:ext cx="5238819" cy="12977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著名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的亚里士多德三段论苏格拉底推理：</a:t>
            </a:r>
          </a:p>
          <a:p>
            <a:pPr marL="742950" lvl="1" indent="-285750" algn="just">
              <a:lnSpc>
                <a:spcPts val="1900"/>
              </a:lnSpc>
              <a:spcBef>
                <a:spcPts val="600"/>
              </a:spcBef>
              <a:buSzPct val="10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：所有的人都会死的，</a:t>
            </a:r>
          </a:p>
          <a:p>
            <a:pPr marL="742950" lvl="1" indent="-285750" algn="just">
              <a:lnSpc>
                <a:spcPts val="1900"/>
              </a:lnSpc>
              <a:spcBef>
                <a:spcPts val="600"/>
              </a:spcBef>
              <a:buSzPct val="10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：苏格拉底是人，</a:t>
            </a:r>
          </a:p>
          <a:p>
            <a:pPr marL="742950" lvl="1" indent="-285750" algn="just">
              <a:lnSpc>
                <a:spcPts val="1900"/>
              </a:lnSpc>
              <a:spcBef>
                <a:spcPts val="600"/>
              </a:spcBef>
              <a:buSzPct val="10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：所以苏格拉底会死的。 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870997" y="3039561"/>
            <a:ext cx="5224198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9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命题逻辑表示，则有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|—R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ts val="19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(P∧Q) →R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并不是永真式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，故上述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推理形式是错误的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908469" y="4031792"/>
            <a:ext cx="7513636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错误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的原因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：各命题的逻辑关系不是体现在原子命题之间，而是体现在构成原子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的内部成分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之间，即体现在命题结构的更深层次上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341326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前一章介绍的命题与命题演算是命题逻辑的内容，其基本组成单位是原子命题。</a:t>
            </a:r>
          </a:p>
          <a:p>
            <a:pPr>
              <a:lnSpc>
                <a:spcPts val="1900"/>
              </a:lnSpc>
              <a:spcBef>
                <a:spcPts val="600"/>
              </a:spcBef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原子命题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作为具有真假意义的陈述句至少是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由主语和谓语两部分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组成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buClr>
                <a:srgbClr val="954F72"/>
              </a:buClr>
              <a:buSzPct val="60000"/>
            </a:pPr>
            <a:r>
              <a:rPr lang="zh-CN" altLang="en-US" sz="18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第二章 谓词逻辑</a:t>
            </a:r>
            <a:endParaRPr lang="zh-CN" altLang="en-US" sz="18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802674" y="2064471"/>
            <a:ext cx="6172544" cy="12977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FF0000"/>
                </a:solidFill>
                <a:latin typeface="t"/>
                <a:ea typeface="微软雅黑" pitchFamily="34" charset="-122"/>
              </a:rPr>
              <a:t>电子商务</a:t>
            </a:r>
            <a:r>
              <a:rPr lang="zh-CN" altLang="en-US" sz="1400" b="1" dirty="0" smtClean="0">
                <a:solidFill>
                  <a:srgbClr val="FF0000"/>
                </a:solidFill>
                <a:latin typeface="t"/>
                <a:ea typeface="微软雅黑" pitchFamily="34" charset="-122"/>
              </a:rPr>
              <a:t>是计算机技术的一个应用系统</a:t>
            </a:r>
            <a:r>
              <a:rPr lang="zh-CN" altLang="en-US" sz="1400" dirty="0" smtClean="0">
                <a:solidFill>
                  <a:srgbClr val="FF0000"/>
                </a:solidFill>
                <a:latin typeface="t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dirty="0" smtClean="0">
                <a:latin typeface="t"/>
                <a:ea typeface="微软雅黑" pitchFamily="34" charset="-122"/>
              </a:rPr>
              <a:t>    在这里“电子商务”是主语，而“是</a:t>
            </a:r>
            <a:r>
              <a:rPr lang="en-US" altLang="zh-CN" sz="1400" dirty="0" smtClean="0">
                <a:latin typeface="t"/>
                <a:ea typeface="微软雅黑" pitchFamily="34" charset="-122"/>
              </a:rPr>
              <a:t>……”</a:t>
            </a:r>
            <a:r>
              <a:rPr lang="zh-CN" altLang="en-US" sz="1400" dirty="0" smtClean="0">
                <a:latin typeface="t"/>
                <a:ea typeface="微软雅黑" pitchFamily="34" charset="-122"/>
              </a:rPr>
              <a:t>是谓语</a:t>
            </a:r>
            <a:r>
              <a:rPr lang="zh-CN" altLang="en-US" sz="1400" dirty="0" smtClean="0">
                <a:latin typeface="t"/>
                <a:ea typeface="微软雅黑" pitchFamily="34" charset="-122"/>
              </a:rPr>
              <a:t>。</a:t>
            </a:r>
            <a:endParaRPr lang="en-US" altLang="zh-CN" sz="1400" dirty="0" smtClean="0">
              <a:latin typeface="t"/>
              <a:ea typeface="微软雅黑" pitchFamily="34" charset="-122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dirty="0" smtClean="0">
                <a:latin typeface="t"/>
                <a:ea typeface="微软雅黑" pitchFamily="34" charset="-122"/>
              </a:rPr>
              <a:t>    当</a:t>
            </a:r>
            <a:r>
              <a:rPr lang="zh-CN" altLang="en-US" sz="1400" dirty="0" smtClean="0">
                <a:latin typeface="t"/>
                <a:ea typeface="微软雅黑" pitchFamily="34" charset="-122"/>
              </a:rPr>
              <a:t>主语改变为“电子政务”时就</a:t>
            </a:r>
            <a:r>
              <a:rPr lang="zh-CN" altLang="en-US" sz="1400" dirty="0" smtClean="0">
                <a:latin typeface="t"/>
                <a:ea typeface="微软雅黑" pitchFamily="34" charset="-122"/>
              </a:rPr>
              <a:t>得到新</a:t>
            </a:r>
            <a:r>
              <a:rPr lang="zh-CN" altLang="en-US" sz="1400" dirty="0" smtClean="0">
                <a:latin typeface="t"/>
                <a:ea typeface="微软雅黑" pitchFamily="34" charset="-122"/>
              </a:rPr>
              <a:t>的原子命题：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"/>
                <a:ea typeface="微软雅黑" pitchFamily="34" charset="-122"/>
              </a:rPr>
              <a:t>     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"/>
                <a:ea typeface="微软雅黑" pitchFamily="34" charset="-122"/>
              </a:rPr>
              <a:t>电子</a:t>
            </a:r>
            <a:r>
              <a:rPr lang="zh-CN" altLang="en-US" sz="1400" b="1" dirty="0" smtClean="0">
                <a:solidFill>
                  <a:srgbClr val="FF0000"/>
                </a:solidFill>
                <a:latin typeface="t"/>
                <a:ea typeface="微软雅黑" pitchFamily="34" charset="-122"/>
              </a:rPr>
              <a:t>政务是计算机技术的一个应用系统</a:t>
            </a:r>
            <a:r>
              <a:rPr lang="zh-CN" altLang="en-US" sz="1400" dirty="0" smtClean="0">
                <a:solidFill>
                  <a:srgbClr val="FF0000"/>
                </a:solidFill>
                <a:latin typeface="t"/>
                <a:ea typeface="微软雅黑" pitchFamily="34" charset="-122"/>
              </a:rPr>
              <a:t>。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702710" y="3663399"/>
            <a:ext cx="7341326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"/>
                <a:ea typeface="微软雅黑" pitchFamily="34" charset="-122"/>
                <a:cs typeface="Times New Roman" pitchFamily="18" charset="0"/>
              </a:rPr>
              <a:t>谓词逻辑</a:t>
            </a:r>
            <a:r>
              <a:rPr lang="zh-CN" altLang="en-US" sz="1400" b="1" dirty="0" smtClean="0">
                <a:solidFill>
                  <a:srgbClr val="FF0000"/>
                </a:solidFill>
                <a:latin typeface="t"/>
                <a:ea typeface="微软雅黑" pitchFamily="34" charset="-122"/>
                <a:cs typeface="Times New Roman" pitchFamily="18" charset="0"/>
              </a:rPr>
              <a:t>是对原子命题作进一步分析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，分析出其中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个体词、谓词和量词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，研究它们形式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结构的逻辑关系，正确的推理形式和规则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79952" y="2088166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7078" y="1964859"/>
            <a:ext cx="7524750" cy="15483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15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6321" y="1671946"/>
            <a:ext cx="548416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谓词逻辑中基本概念与表示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908809" y="1652310"/>
            <a:ext cx="6195061" cy="5827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在原子命题中，所描述的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对象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；用以描述个体的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性质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或个体间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的部分，称为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30325" y="166435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2.1.1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005840"/>
            <a:ext cx="7162800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b="1" dirty="0" smtClean="0">
                <a:ea typeface="微软雅黑" pitchFamily="34" charset="-122"/>
              </a:rPr>
              <a:t>一、个体、谓词和命题的谓词形式</a:t>
            </a:r>
            <a:endParaRPr lang="en-US" altLang="zh-CN" sz="1600" b="1" dirty="0" smtClean="0"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8808" y="2371325"/>
            <a:ext cx="5632895" cy="87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是指可以独立存在的事物，它可以是具体的，也可以是抽象的。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个体常元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表示特定的个体，以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或带下标的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表示；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表示不确定的个体，以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8809" y="3376227"/>
            <a:ext cx="638852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，当与一个个体相联系时，它刻划了个体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性质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；当与两个或两个以上个体相联系时，它刻划了个体之间的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谓词常元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表示特定谓词；</a:t>
            </a:r>
          </a:p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表示不确定的谓词；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谓词常元或变元都用大写英文字母，如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，或其带上、下标来表示。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06250" y="517207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61950"/>
            <a:ext cx="7524750" cy="200998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591946"/>
            <a:ext cx="7503795" cy="223443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28800" y="370866"/>
            <a:ext cx="6076950" cy="182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张三是一个大学生，李四是一个大学生。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80975" indent="-180975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这两个命题可用不同符号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表示，但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的谓词有同样的属性：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“是一个大学生”。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80975" indent="-180975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因此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引入一个符号表示“是一个大学生”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再引入一种方法表示客体的 名称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，这样就能把“是一个大学生”这个命题的本质属性刻划出来。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28800" y="2724484"/>
            <a:ext cx="5276850" cy="1977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他是三好学生。                  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指明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客体性质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b) 7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是质数。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每天早晨做广播操是好习惯。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d) 5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                         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指明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客体联系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哥白尼指出地球绕着太阳转。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0521" y="2855904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851659" y="1542876"/>
            <a:ext cx="6267937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原子命题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个有次序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个体常元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ts val="23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称它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为该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原子命题的谓词形式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命题的谓词形式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70317" y="159407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2.1.2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580" y="1226820"/>
            <a:ext cx="42748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" y="1058840"/>
            <a:ext cx="420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命题的谓词形式</a:t>
            </a:r>
          </a:p>
          <a:p>
            <a:endParaRPr lang="zh-CN" altLang="en-US" sz="16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9702" y="2379957"/>
            <a:ext cx="681240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命题的谓词形式的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对给定命题，小写字母表示个体，大写字母表示谓词，规定把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小写字母写在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大写字母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右侧的圆括号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内。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命题的谓词形式中的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个体出现的次序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影响命题的真值，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不得随意变动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，否则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真值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会有变化。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谓词表达命题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必须包括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客体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两部分。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64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403312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769950" y="1435027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7076" y="1208595"/>
            <a:ext cx="7524750" cy="323965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71451" y="1303378"/>
            <a:ext cx="5974950" cy="295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张三是一个大学生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表示客体的性质，可以表达为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A(b)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一个大学生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”，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b: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张三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是小于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b”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表示两个客体之间关系，表达为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 谓词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B: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小于”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之间”表示两个客体之间关系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表达为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a,b,c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  谓词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55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1915855" y="1458774"/>
            <a:ext cx="6726254" cy="114692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个体变元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组成的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元原子谓词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元命题函数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，简称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。而个体变元的论述范围，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论域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13525" y="266263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时，称为一元谓词；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时，称为二元谓词；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… … …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时，称为零元谓词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零元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谓词就是命题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20399" y="4121436"/>
            <a:ext cx="635732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谓词不是命题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只有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当其中的个体变元用特定个体或个体常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元替代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才能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成为一个命题。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832230" y="160958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2.1.3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0" y="1053422"/>
            <a:ext cx="334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二、原子谓词 </a:t>
            </a:r>
          </a:p>
          <a:p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207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5" grpId="0"/>
      <p:bldP spid="16" grpId="0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</TotalTime>
  <Words>2053</Words>
  <Application>Microsoft Office PowerPoint</Application>
  <PresentationFormat>全屏显示(16:9)</PresentationFormat>
  <Paragraphs>170</Paragraphs>
  <Slides>17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347</cp:revision>
  <dcterms:created xsi:type="dcterms:W3CDTF">2016-09-26T06:45:17Z</dcterms:created>
  <dcterms:modified xsi:type="dcterms:W3CDTF">2017-03-17T01:26:04Z</dcterms:modified>
</cp:coreProperties>
</file>