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6"/>
  </p:notesMasterIdLst>
  <p:handoutMasterIdLst>
    <p:handoutMasterId r:id="rId17"/>
  </p:handoutMasterIdLst>
  <p:sldIdLst>
    <p:sldId id="424" r:id="rId2"/>
    <p:sldId id="349" r:id="rId3"/>
    <p:sldId id="350" r:id="rId4"/>
    <p:sldId id="351" r:id="rId5"/>
    <p:sldId id="352" r:id="rId6"/>
    <p:sldId id="353" r:id="rId7"/>
    <p:sldId id="354" r:id="rId8"/>
    <p:sldId id="355" r:id="rId9"/>
    <p:sldId id="357" r:id="rId10"/>
    <p:sldId id="356" r:id="rId11"/>
    <p:sldId id="358" r:id="rId12"/>
    <p:sldId id="359" r:id="rId13"/>
    <p:sldId id="360" r:id="rId14"/>
    <p:sldId id="361" r:id="rId1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597" userDrawn="1">
          <p15:clr>
            <a:srgbClr val="A4A3A4"/>
          </p15:clr>
        </p15:guide>
        <p15:guide id="2" pos="2857" userDrawn="1">
          <p15:clr>
            <a:srgbClr val="A4A3A4"/>
          </p15:clr>
        </p15:guide>
        <p15:guide id="3" pos="408" userDrawn="1">
          <p15:clr>
            <a:srgbClr val="A4A3A4"/>
          </p15:clr>
        </p15:guide>
        <p15:guide id="4" pos="5148"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70C0"/>
    <a:srgbClr val="FCFCFC"/>
    <a:srgbClr val="FEC17E"/>
    <a:srgbClr val="FFF2CC"/>
    <a:srgbClr val="D9D9D9"/>
    <a:srgbClr val="C4C4C4"/>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76" autoAdjust="0"/>
    <p:restoredTop sz="96078" autoAdjust="0"/>
  </p:normalViewPr>
  <p:slideViewPr>
    <p:cSldViewPr snapToGrid="0" showGuides="1">
      <p:cViewPr varScale="1">
        <p:scale>
          <a:sx n="113" d="100"/>
          <a:sy n="113" d="100"/>
        </p:scale>
        <p:origin x="-108" y="-300"/>
      </p:cViewPr>
      <p:guideLst>
        <p:guide orient="horz" pos="1597"/>
        <p:guide pos="2857"/>
        <p:guide pos="408"/>
        <p:guide pos="514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661EA9-ACC4-47B2-AE5E-81F984474F98}" type="datetimeFigureOut">
              <a:rPr lang="zh-CN" altLang="en-US" smtClean="0">
                <a:ea typeface="微软雅黑" panose="020B0503020204020204" pitchFamily="34" charset="-122"/>
              </a:rPr>
              <a:pPr/>
              <a:t>2017/3/15</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C17A8B-0451-4210-96FF-F9B4364D34AE}" type="slidenum">
              <a:rPr lang="zh-CN" altLang="en-US" smtClean="0">
                <a:ea typeface="微软雅黑" panose="020B0503020204020204" pitchFamily="34" charset="-122"/>
              </a:rPr>
              <a:pPr/>
              <a:t>‹#›</a:t>
            </a:fld>
            <a:endParaRPr lang="zh-CN" altLang="en-US" dirty="0">
              <a:ea typeface="微软雅黑" panose="020B0503020204020204" pitchFamily="34" charset="-122"/>
            </a:endParaRPr>
          </a:p>
        </p:txBody>
      </p:sp>
    </p:spTree>
    <p:extLst>
      <p:ext uri="{BB962C8B-B14F-4D97-AF65-F5344CB8AC3E}">
        <p14:creationId xmlns="" xmlns:p14="http://schemas.microsoft.com/office/powerpoint/2010/main" val="257473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E6E90CBF-1F90-4C43-9E66-E141962067E5}" type="datetimeFigureOut">
              <a:rPr lang="zh-CN" altLang="en-US" smtClean="0"/>
              <a:pPr/>
              <a:t>2017/3/15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05AD43D-830A-4820-8607-61F7F27A038E}" type="slidenum">
              <a:rPr lang="zh-CN" altLang="en-US" smtClean="0"/>
              <a:pPr/>
              <a:t>‹#›</a:t>
            </a:fld>
            <a:endParaRPr lang="zh-CN" altLang="en-US" dirty="0"/>
          </a:p>
        </p:txBody>
      </p:sp>
    </p:spTree>
    <p:extLst>
      <p:ext uri="{BB962C8B-B14F-4D97-AF65-F5344CB8AC3E}">
        <p14:creationId xmlns="" xmlns:p14="http://schemas.microsoft.com/office/powerpoint/2010/main" val="299273933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微软雅黑" panose="020B0503020204020204" pitchFamily="34" charset="-122"/>
        <a:cs typeface="+mn-cs"/>
      </a:defRPr>
    </a:lvl1pPr>
    <a:lvl2pPr marL="342900" algn="l" defTabSz="685800" rtl="0" eaLnBrk="1" latinLnBrk="0" hangingPunct="1">
      <a:defRPr sz="900" kern="1200">
        <a:solidFill>
          <a:schemeClr val="tx1"/>
        </a:solidFill>
        <a:latin typeface="+mn-lt"/>
        <a:ea typeface="微软雅黑" panose="020B0503020204020204" pitchFamily="34" charset="-122"/>
        <a:cs typeface="+mn-cs"/>
      </a:defRPr>
    </a:lvl2pPr>
    <a:lvl3pPr marL="685800" algn="l" defTabSz="685800" rtl="0" eaLnBrk="1" latinLnBrk="0" hangingPunct="1">
      <a:defRPr sz="900" kern="1200">
        <a:solidFill>
          <a:schemeClr val="tx1"/>
        </a:solidFill>
        <a:latin typeface="+mn-lt"/>
        <a:ea typeface="微软雅黑" panose="020B0503020204020204" pitchFamily="34" charset="-122"/>
        <a:cs typeface="+mn-cs"/>
      </a:defRPr>
    </a:lvl3pPr>
    <a:lvl4pPr marL="1028700" algn="l" defTabSz="685800" rtl="0" eaLnBrk="1" latinLnBrk="0" hangingPunct="1">
      <a:defRPr sz="900" kern="1200">
        <a:solidFill>
          <a:schemeClr val="tx1"/>
        </a:solidFill>
        <a:latin typeface="+mn-lt"/>
        <a:ea typeface="微软雅黑" panose="020B0503020204020204" pitchFamily="34" charset="-122"/>
        <a:cs typeface="+mn-cs"/>
      </a:defRPr>
    </a:lvl4pPr>
    <a:lvl5pPr marL="1371600" algn="l" defTabSz="685800" rtl="0" eaLnBrk="1" latinLnBrk="0" hangingPunct="1">
      <a:defRPr sz="900" kern="1200">
        <a:solidFill>
          <a:schemeClr val="tx1"/>
        </a:solidFill>
        <a:latin typeface="+mn-lt"/>
        <a:ea typeface="微软雅黑" panose="020B0503020204020204" pitchFamily="34"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3</a:t>
            </a:fld>
            <a:endParaRPr lang="zh-CN" altLang="en-US"/>
          </a:p>
        </p:txBody>
      </p:sp>
    </p:spTree>
    <p:extLst>
      <p:ext uri="{BB962C8B-B14F-4D97-AF65-F5344CB8AC3E}">
        <p14:creationId xmlns="" xmlns:p14="http://schemas.microsoft.com/office/powerpoint/2010/main" val="1195619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13</a:t>
            </a:fld>
            <a:endParaRPr lang="zh-CN" altLang="en-US"/>
          </a:p>
        </p:txBody>
      </p:sp>
    </p:spTree>
    <p:extLst>
      <p:ext uri="{BB962C8B-B14F-4D97-AF65-F5344CB8AC3E}">
        <p14:creationId xmlns="" xmlns:p14="http://schemas.microsoft.com/office/powerpoint/2010/main" val="1081994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14</a:t>
            </a:fld>
            <a:endParaRPr lang="zh-CN" altLang="en-US"/>
          </a:p>
        </p:txBody>
      </p:sp>
    </p:spTree>
    <p:extLst>
      <p:ext uri="{BB962C8B-B14F-4D97-AF65-F5344CB8AC3E}">
        <p14:creationId xmlns="" xmlns:p14="http://schemas.microsoft.com/office/powerpoint/2010/main" val="1081994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5</a:t>
            </a:fld>
            <a:endParaRPr lang="zh-CN" altLang="en-US"/>
          </a:p>
        </p:txBody>
      </p:sp>
    </p:spTree>
    <p:extLst>
      <p:ext uri="{BB962C8B-B14F-4D97-AF65-F5344CB8AC3E}">
        <p14:creationId xmlns="" xmlns:p14="http://schemas.microsoft.com/office/powerpoint/2010/main" val="2851533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6</a:t>
            </a:fld>
            <a:endParaRPr lang="zh-CN" altLang="en-US"/>
          </a:p>
        </p:txBody>
      </p:sp>
    </p:spTree>
    <p:extLst>
      <p:ext uri="{BB962C8B-B14F-4D97-AF65-F5344CB8AC3E}">
        <p14:creationId xmlns="" xmlns:p14="http://schemas.microsoft.com/office/powerpoint/2010/main" val="2851533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7</a:t>
            </a:fld>
            <a:endParaRPr lang="zh-CN" altLang="en-US"/>
          </a:p>
        </p:txBody>
      </p:sp>
    </p:spTree>
    <p:extLst>
      <p:ext uri="{BB962C8B-B14F-4D97-AF65-F5344CB8AC3E}">
        <p14:creationId xmlns="" xmlns:p14="http://schemas.microsoft.com/office/powerpoint/2010/main" val="1081994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8</a:t>
            </a:fld>
            <a:endParaRPr lang="zh-CN" altLang="en-US"/>
          </a:p>
        </p:txBody>
      </p:sp>
    </p:spTree>
    <p:extLst>
      <p:ext uri="{BB962C8B-B14F-4D97-AF65-F5344CB8AC3E}">
        <p14:creationId xmlns="" xmlns:p14="http://schemas.microsoft.com/office/powerpoint/2010/main" val="1081994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9</a:t>
            </a:fld>
            <a:endParaRPr lang="zh-CN" altLang="en-US"/>
          </a:p>
        </p:txBody>
      </p:sp>
    </p:spTree>
    <p:extLst>
      <p:ext uri="{BB962C8B-B14F-4D97-AF65-F5344CB8AC3E}">
        <p14:creationId xmlns="" xmlns:p14="http://schemas.microsoft.com/office/powerpoint/2010/main" val="1081994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10</a:t>
            </a:fld>
            <a:endParaRPr lang="zh-CN" altLang="en-US"/>
          </a:p>
        </p:txBody>
      </p:sp>
    </p:spTree>
    <p:extLst>
      <p:ext uri="{BB962C8B-B14F-4D97-AF65-F5344CB8AC3E}">
        <p14:creationId xmlns="" xmlns:p14="http://schemas.microsoft.com/office/powerpoint/2010/main" val="1081994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11</a:t>
            </a:fld>
            <a:endParaRPr lang="zh-CN" altLang="en-US"/>
          </a:p>
        </p:txBody>
      </p:sp>
    </p:spTree>
    <p:extLst>
      <p:ext uri="{BB962C8B-B14F-4D97-AF65-F5344CB8AC3E}">
        <p14:creationId xmlns="" xmlns:p14="http://schemas.microsoft.com/office/powerpoint/2010/main" val="108199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12</a:t>
            </a:fld>
            <a:endParaRPr lang="zh-CN" altLang="en-US"/>
          </a:p>
        </p:txBody>
      </p:sp>
    </p:spTree>
    <p:extLst>
      <p:ext uri="{BB962C8B-B14F-4D97-AF65-F5344CB8AC3E}">
        <p14:creationId xmlns="" xmlns:p14="http://schemas.microsoft.com/office/powerpoint/2010/main" val="108199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CFCFC"/>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E78C539-48ED-4DC9-93B1-633DB8FEA5C8}" type="datetimeFigureOut">
              <a:rPr lang="zh-CN" altLang="en-US" smtClean="0"/>
              <a:pPr/>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400590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78C539-48ED-4DC9-93B1-633DB8FEA5C8}" type="datetimeFigureOut">
              <a:rPr lang="zh-CN" altLang="en-US" smtClean="0"/>
              <a:pPr/>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177792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78C539-48ED-4DC9-93B1-633DB8FEA5C8}" type="datetimeFigureOut">
              <a:rPr lang="zh-CN" altLang="en-US" smtClean="0"/>
              <a:pPr/>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1967307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78C539-48ED-4DC9-93B1-633DB8FEA5C8}" type="datetimeFigureOut">
              <a:rPr lang="zh-CN" altLang="en-US" smtClean="0"/>
              <a:pPr/>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269052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E78C539-48ED-4DC9-93B1-633DB8FEA5C8}" type="datetimeFigureOut">
              <a:rPr lang="zh-CN" altLang="en-US" smtClean="0"/>
              <a:pPr/>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224387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78C539-48ED-4DC9-93B1-633DB8FEA5C8}" type="datetimeFigureOut">
              <a:rPr lang="zh-CN" altLang="en-US" smtClean="0"/>
              <a:pPr/>
              <a:t>2017/3/15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3900204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E78C539-48ED-4DC9-93B1-633DB8FEA5C8}" type="datetimeFigureOut">
              <a:rPr lang="zh-CN" altLang="en-US" smtClean="0"/>
              <a:pPr/>
              <a:t>2017/3/15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95220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78C539-48ED-4DC9-93B1-633DB8FEA5C8}" type="datetimeFigureOut">
              <a:rPr lang="zh-CN" altLang="en-US" smtClean="0"/>
              <a:pPr/>
              <a:t>2017/3/15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4853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78C539-48ED-4DC9-93B1-633DB8FEA5C8}" type="datetimeFigureOut">
              <a:rPr lang="zh-CN" altLang="en-US" smtClean="0"/>
              <a:pPr/>
              <a:t>2017/3/15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210865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78C539-48ED-4DC9-93B1-633DB8FEA5C8}" type="datetimeFigureOut">
              <a:rPr lang="zh-CN" altLang="en-US" smtClean="0"/>
              <a:pPr/>
              <a:t>2017/3/15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2732876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78C539-48ED-4DC9-93B1-633DB8FEA5C8}" type="datetimeFigureOut">
              <a:rPr lang="zh-CN" altLang="en-US" smtClean="0"/>
              <a:pPr/>
              <a:t>2017/3/15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419356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ea typeface="微软雅黑" panose="020B0503020204020204" pitchFamily="34" charset="-122"/>
              </a:defRPr>
            </a:lvl1pPr>
          </a:lstStyle>
          <a:p>
            <a:fld id="{DE78C539-48ED-4DC9-93B1-633DB8FEA5C8}" type="datetimeFigureOut">
              <a:rPr lang="zh-CN" altLang="en-US" smtClean="0"/>
              <a:pPr/>
              <a:t>2017/3/15</a:t>
            </a:fld>
            <a:endParaRPr lang="zh-CN" altLang="en-US" dirty="0"/>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ea typeface="微软雅黑" panose="020B0503020204020204" pitchFamily="34" charset="-122"/>
              </a:defRPr>
            </a:lvl1pPr>
          </a:lstStyle>
          <a:p>
            <a:fld id="{C8BF7843-BD81-494E-BF03-D34F8449B4A8}" type="slidenum">
              <a:rPr lang="zh-CN" altLang="en-US" smtClean="0"/>
              <a:pPr/>
              <a:t>‹#›</a:t>
            </a:fld>
            <a:endParaRPr lang="zh-CN" altLang="en-US" dirty="0"/>
          </a:p>
        </p:txBody>
      </p:sp>
    </p:spTree>
    <p:extLst>
      <p:ext uri="{BB962C8B-B14F-4D97-AF65-F5344CB8AC3E}">
        <p14:creationId xmlns="" xmlns:p14="http://schemas.microsoft.com/office/powerpoint/2010/main" val="390184215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alpha val="54000"/>
          </a:srgbClr>
        </a:solidFill>
        <a:effectLst/>
      </p:bgPr>
    </p:bg>
    <p:spTree>
      <p:nvGrpSpPr>
        <p:cNvPr id="1" name=""/>
        <p:cNvGrpSpPr/>
        <p:nvPr/>
      </p:nvGrpSpPr>
      <p:grpSpPr>
        <a:xfrm>
          <a:off x="0" y="0"/>
          <a:ext cx="0" cy="0"/>
          <a:chOff x="0" y="0"/>
          <a:chExt cx="0" cy="0"/>
        </a:xfrm>
      </p:grpSpPr>
      <p:cxnSp>
        <p:nvCxnSpPr>
          <p:cNvPr id="5" name="直接连接符 4"/>
          <p:cNvCxnSpPr/>
          <p:nvPr/>
        </p:nvCxnSpPr>
        <p:spPr>
          <a:xfrm>
            <a:off x="2174134" y="2195166"/>
            <a:ext cx="4795733" cy="0"/>
          </a:xfrm>
          <a:prstGeom prst="line">
            <a:avLst/>
          </a:prstGeom>
          <a:ln w="12700" cmpd="sng">
            <a:solidFill>
              <a:srgbClr val="969696"/>
            </a:solidFill>
            <a:prstDash val="solid"/>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316811" y="1676503"/>
            <a:ext cx="4471697" cy="523220"/>
          </a:xfrm>
          <a:prstGeom prst="rect">
            <a:avLst/>
          </a:prstGeom>
          <a:noFill/>
          <a:effectLst/>
        </p:spPr>
        <p:txBody>
          <a:bodyPr wrap="square" rtlCol="0">
            <a:spAutoFit/>
          </a:bodyPr>
          <a:lstStyle/>
          <a:p>
            <a:pPr algn="ctr"/>
            <a:r>
              <a:rPr lang="en-US" altLang="zh-CN" sz="2800" dirty="0" smtClean="0">
                <a:solidFill>
                  <a:prstClr val="black"/>
                </a:solidFill>
                <a:latin typeface="微软雅黑" panose="020B0503020204020204" pitchFamily="34" charset="-122"/>
                <a:ea typeface="微软雅黑" panose="020B0503020204020204" pitchFamily="34" charset="-122"/>
              </a:rPr>
              <a:t>2.2 </a:t>
            </a:r>
            <a:r>
              <a:rPr lang="zh-CN" altLang="en-US" sz="2800" dirty="0" smtClean="0">
                <a:solidFill>
                  <a:prstClr val="black"/>
                </a:solidFill>
                <a:latin typeface="微软雅黑" panose="020B0503020204020204" pitchFamily="34" charset="-122"/>
                <a:ea typeface="微软雅黑" panose="020B0503020204020204" pitchFamily="34" charset="-122"/>
              </a:rPr>
              <a:t>谓词公式与翻译</a:t>
            </a:r>
          </a:p>
        </p:txBody>
      </p:sp>
    </p:spTree>
    <p:extLst>
      <p:ext uri="{BB962C8B-B14F-4D97-AF65-F5344CB8AC3E}">
        <p14:creationId xmlns="" xmlns:p14="http://schemas.microsoft.com/office/powerpoint/2010/main" val="7229314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7700" y="537211"/>
            <a:ext cx="7524750" cy="765809"/>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Rectangle 3"/>
          <p:cNvSpPr txBox="1">
            <a:spLocks noChangeArrowheads="1"/>
          </p:cNvSpPr>
          <p:nvPr/>
        </p:nvSpPr>
        <p:spPr>
          <a:xfrm>
            <a:off x="1632996" y="678564"/>
            <a:ext cx="3525940" cy="74828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spcBef>
                <a:spcPts val="600"/>
              </a:spcBef>
              <a:spcAft>
                <a:spcPts val="300"/>
              </a:spcAft>
            </a:pPr>
            <a:endParaRPr lang="zh-CN" altLang="en-US" sz="1500" dirty="0">
              <a:latin typeface="微软雅黑" panose="020B0503020204020204" pitchFamily="34" charset="-122"/>
              <a:ea typeface="微软雅黑" panose="020B0503020204020204" pitchFamily="34" charset="-122"/>
            </a:endParaRPr>
          </a:p>
        </p:txBody>
      </p:sp>
      <p:sp>
        <p:nvSpPr>
          <p:cNvPr id="19" name="矩形 18"/>
          <p:cNvSpPr/>
          <p:nvPr/>
        </p:nvSpPr>
        <p:spPr>
          <a:xfrm>
            <a:off x="647701" y="1663065"/>
            <a:ext cx="7524750" cy="2223135"/>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矩形 20"/>
          <p:cNvSpPr/>
          <p:nvPr/>
        </p:nvSpPr>
        <p:spPr>
          <a:xfrm>
            <a:off x="1199715" y="1630681"/>
            <a:ext cx="5709285" cy="1754326"/>
          </a:xfrm>
          <a:prstGeom prst="rect">
            <a:avLst/>
          </a:prstGeom>
        </p:spPr>
        <p:txBody>
          <a:bodyPr wrap="square">
            <a:spAutoFit/>
          </a:bodyPr>
          <a:lstStyle/>
          <a:p>
            <a:pPr>
              <a:lnSpc>
                <a:spcPct val="150000"/>
              </a:lnSpc>
            </a:pPr>
            <a:r>
              <a:rPr lang="zh-CN" altLang="en-US" sz="1600" b="1" dirty="0" smtClean="0">
                <a:solidFill>
                  <a:srgbClr val="0070C0"/>
                </a:solidFill>
                <a:latin typeface="Times New Roman" pitchFamily="18" charset="0"/>
                <a:ea typeface="微软雅黑" pitchFamily="34" charset="-122"/>
                <a:cs typeface="Times New Roman" pitchFamily="18" charset="0"/>
              </a:rPr>
              <a:t>解：</a:t>
            </a:r>
            <a:r>
              <a:rPr lang="zh-CN" altLang="en-US" sz="1400" b="1" dirty="0" smtClean="0">
                <a:latin typeface="Times New Roman" pitchFamily="18" charset="0"/>
                <a:ea typeface="微软雅黑" pitchFamily="34" charset="-122"/>
                <a:cs typeface="Times New Roman" pitchFamily="18" charset="0"/>
              </a:rPr>
              <a:t>令 </a:t>
            </a:r>
            <a:r>
              <a:rPr lang="en-US" altLang="zh-CN" sz="1400" dirty="0" smtClean="0">
                <a:latin typeface="Times New Roman" pitchFamily="18" charset="0"/>
                <a:ea typeface="微软雅黑" pitchFamily="34" charset="-122"/>
                <a:cs typeface="Times New Roman" pitchFamily="18" charset="0"/>
              </a:rPr>
              <a:t>N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是新的； </a:t>
            </a:r>
            <a:r>
              <a:rPr lang="en-US" altLang="zh-CN" sz="1400" dirty="0" smtClean="0">
                <a:latin typeface="Times New Roman" pitchFamily="18" charset="0"/>
                <a:ea typeface="微软雅黑" pitchFamily="34" charset="-122"/>
                <a:cs typeface="Times New Roman" pitchFamily="18" charset="0"/>
              </a:rPr>
              <a:t>B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是买的；</a:t>
            </a:r>
          </a:p>
          <a:p>
            <a:pPr>
              <a:lnSpc>
                <a:spcPct val="150000"/>
              </a:lnSpc>
            </a:pPr>
            <a:r>
              <a:rPr lang="zh-CN" altLang="en-US"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rPr>
              <a:t>G (</a:t>
            </a:r>
            <a:r>
              <a:rPr lang="en-US" altLang="zh-CN" sz="1400" i="1" dirty="0" smtClean="0">
                <a:latin typeface="Times New Roman" pitchFamily="18" charset="0"/>
                <a:ea typeface="微软雅黑" pitchFamily="34" charset="-122"/>
                <a:cs typeface="Times New Roman" pitchFamily="18" charset="0"/>
              </a:rPr>
              <a:t>x</a:t>
            </a:r>
            <a:r>
              <a:rPr lang="zh-CN" altLang="en-US" sz="1400" i="1"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y</a:t>
            </a:r>
            <a:r>
              <a:rPr lang="zh-CN" altLang="en-US" sz="1400" i="1"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z</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把 </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给了</a:t>
            </a:r>
            <a:r>
              <a:rPr lang="en-US" altLang="zh-CN" sz="1400" i="1" dirty="0" smtClean="0">
                <a:latin typeface="Times New Roman" pitchFamily="18" charset="0"/>
                <a:ea typeface="微软雅黑" pitchFamily="34" charset="-122"/>
                <a:cs typeface="Times New Roman" pitchFamily="18" charset="0"/>
              </a:rPr>
              <a:t>z</a:t>
            </a:r>
            <a:r>
              <a:rPr lang="zh-CN" altLang="en-US" sz="1400" dirty="0" smtClean="0">
                <a:latin typeface="Times New Roman" pitchFamily="18" charset="0"/>
                <a:ea typeface="微软雅黑" pitchFamily="34" charset="-122"/>
                <a:cs typeface="Times New Roman" pitchFamily="18" charset="0"/>
              </a:rPr>
              <a:t>；</a:t>
            </a:r>
          </a:p>
          <a:p>
            <a:pPr>
              <a:lnSpc>
                <a:spcPct val="150000"/>
              </a:lnSpc>
            </a:pPr>
            <a:r>
              <a:rPr lang="zh-CN" altLang="en-US"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rPr>
              <a:t>a: </a:t>
            </a:r>
            <a:r>
              <a:rPr lang="zh-CN" altLang="en-US" sz="1400" dirty="0" smtClean="0">
                <a:latin typeface="Times New Roman" pitchFamily="18" charset="0"/>
                <a:ea typeface="微软雅黑" pitchFamily="34" charset="-122"/>
                <a:cs typeface="Times New Roman" pitchFamily="18" charset="0"/>
              </a:rPr>
              <a:t>张强；</a:t>
            </a:r>
            <a:r>
              <a:rPr lang="en-US" altLang="zh-CN" sz="1400" dirty="0" smtClean="0">
                <a:latin typeface="Times New Roman" pitchFamily="18" charset="0"/>
                <a:ea typeface="微软雅黑" pitchFamily="34" charset="-122"/>
                <a:cs typeface="Times New Roman" pitchFamily="18" charset="0"/>
              </a:rPr>
              <a:t>b</a:t>
            </a:r>
            <a:r>
              <a:rPr lang="zh-CN" altLang="en-US" sz="1400" dirty="0" smtClean="0">
                <a:latin typeface="Times New Roman" pitchFamily="18" charset="0"/>
                <a:ea typeface="微软雅黑" pitchFamily="34" charset="-122"/>
                <a:cs typeface="Times New Roman" pitchFamily="18" charset="0"/>
              </a:rPr>
              <a:t>：李林；</a:t>
            </a:r>
            <a:r>
              <a:rPr lang="en-US" altLang="zh-CN" sz="1400" dirty="0" smtClean="0">
                <a:latin typeface="Times New Roman" pitchFamily="18" charset="0"/>
                <a:ea typeface="微软雅黑" pitchFamily="34" charset="-122"/>
                <a:cs typeface="Times New Roman" pitchFamily="18" charset="0"/>
              </a:rPr>
              <a:t>c: </a:t>
            </a:r>
            <a:r>
              <a:rPr lang="zh-CN" altLang="en-US" sz="1400" dirty="0" smtClean="0">
                <a:latin typeface="Times New Roman" pitchFamily="18" charset="0"/>
                <a:ea typeface="微软雅黑" pitchFamily="34" charset="-122"/>
                <a:cs typeface="Times New Roman" pitchFamily="18" charset="0"/>
              </a:rPr>
              <a:t>离散数学书</a:t>
            </a:r>
          </a:p>
          <a:p>
            <a:pPr>
              <a:lnSpc>
                <a:spcPct val="150000"/>
              </a:lnSpc>
            </a:pPr>
            <a:r>
              <a:rPr lang="zh-CN" altLang="en-US" sz="1400" dirty="0" smtClean="0">
                <a:latin typeface="Times New Roman" pitchFamily="18" charset="0"/>
                <a:ea typeface="微软雅黑" pitchFamily="34" charset="-122"/>
                <a:cs typeface="Times New Roman" pitchFamily="18" charset="0"/>
              </a:rPr>
              <a:t>       则原命题可表示成：</a:t>
            </a:r>
          </a:p>
          <a:p>
            <a:pPr>
              <a:lnSpc>
                <a:spcPct val="150000"/>
              </a:lnSpc>
            </a:pPr>
            <a:r>
              <a:rPr lang="zh-CN" altLang="en-US"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rPr>
              <a:t>G(a</a:t>
            </a:r>
            <a:r>
              <a:rPr lang="zh-CN" altLang="en-US"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c</a:t>
            </a:r>
            <a:r>
              <a:rPr lang="zh-CN" altLang="en-US"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b) ∧N (c)</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rPr>
              <a:t>∧B (c)</a:t>
            </a:r>
            <a:endParaRPr lang="en-US" altLang="zh-CN" sz="1400" dirty="0">
              <a:latin typeface="Times New Roman" pitchFamily="18" charset="0"/>
              <a:ea typeface="微软雅黑" pitchFamily="34" charset="-122"/>
              <a:cs typeface="Times New Roman" pitchFamily="18" charset="0"/>
            </a:endParaRPr>
          </a:p>
        </p:txBody>
      </p:sp>
      <p:sp>
        <p:nvSpPr>
          <p:cNvPr id="8" name="TextBox 7"/>
          <p:cNvSpPr txBox="1"/>
          <p:nvPr/>
        </p:nvSpPr>
        <p:spPr>
          <a:xfrm>
            <a:off x="1554480" y="3195957"/>
            <a:ext cx="4716780" cy="738664"/>
          </a:xfrm>
          <a:prstGeom prst="rect">
            <a:avLst/>
          </a:prstGeom>
          <a:noFill/>
        </p:spPr>
        <p:txBody>
          <a:bodyPr wrap="square" rtlCol="0">
            <a:spAutoFit/>
          </a:bodyPr>
          <a:lstStyle/>
          <a:p>
            <a:pPr>
              <a:lnSpc>
                <a:spcPct val="150000"/>
              </a:lnSpc>
            </a:pPr>
            <a:r>
              <a:rPr lang="zh-CN" altLang="en-US" sz="1400" dirty="0" smtClean="0">
                <a:latin typeface="Times New Roman" pitchFamily="18" charset="0"/>
                <a:ea typeface="微软雅黑" pitchFamily="34" charset="-122"/>
                <a:cs typeface="Times New Roman" pitchFamily="18" charset="0"/>
              </a:rPr>
              <a:t>若令</a:t>
            </a:r>
            <a:r>
              <a:rPr lang="en-US" altLang="zh-CN" sz="1400" dirty="0" smtClean="0">
                <a:latin typeface="Times New Roman" pitchFamily="18" charset="0"/>
                <a:ea typeface="微软雅黑" pitchFamily="34" charset="-122"/>
                <a:cs typeface="Times New Roman" pitchFamily="18" charset="0"/>
              </a:rPr>
              <a:t>P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是新买到的；</a:t>
            </a:r>
          </a:p>
          <a:p>
            <a:pPr>
              <a:lnSpc>
                <a:spcPct val="150000"/>
              </a:lnSpc>
            </a:pPr>
            <a:r>
              <a:rPr lang="zh-CN" altLang="en-US" sz="1400" dirty="0" smtClean="0">
                <a:latin typeface="Times New Roman" pitchFamily="18" charset="0"/>
                <a:ea typeface="微软雅黑" pitchFamily="34" charset="-122"/>
                <a:cs typeface="Times New Roman" pitchFamily="18" charset="0"/>
              </a:rPr>
              <a:t>则原命题可表示成： </a:t>
            </a:r>
            <a:r>
              <a:rPr lang="en-US" altLang="zh-CN" sz="1400" dirty="0" smtClean="0">
                <a:latin typeface="Times New Roman" pitchFamily="18" charset="0"/>
                <a:ea typeface="微软雅黑" pitchFamily="34" charset="-122"/>
                <a:cs typeface="Times New Roman" pitchFamily="18" charset="0"/>
              </a:rPr>
              <a:t>G(a</a:t>
            </a:r>
            <a:r>
              <a:rPr lang="zh-CN" altLang="en-US"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c</a:t>
            </a:r>
            <a:r>
              <a:rPr lang="zh-CN" altLang="en-US"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b) ∧P (c)</a:t>
            </a:r>
            <a:endParaRPr lang="zh-CN" altLang="en-US" dirty="0">
              <a:latin typeface="Times New Roman" pitchFamily="18" charset="0"/>
              <a:ea typeface="微软雅黑" pitchFamily="34" charset="-122"/>
              <a:cs typeface="Times New Roman" pitchFamily="18" charset="0"/>
            </a:endParaRPr>
          </a:p>
        </p:txBody>
      </p:sp>
      <p:sp>
        <p:nvSpPr>
          <p:cNvPr id="10" name="TextBox 9"/>
          <p:cNvSpPr txBox="1"/>
          <p:nvPr/>
        </p:nvSpPr>
        <p:spPr>
          <a:xfrm>
            <a:off x="1087220" y="4093212"/>
            <a:ext cx="6896535" cy="900246"/>
          </a:xfrm>
          <a:prstGeom prst="rect">
            <a:avLst/>
          </a:prstGeom>
          <a:noFill/>
        </p:spPr>
        <p:txBody>
          <a:bodyPr wrap="square" rtlCol="0">
            <a:spAutoFit/>
          </a:bodyPr>
          <a:lstStyle/>
          <a:p>
            <a:pPr>
              <a:lnSpc>
                <a:spcPts val="2100"/>
              </a:lnSpc>
            </a:pPr>
            <a:r>
              <a:rPr lang="zh-CN" altLang="en-US" sz="1400" dirty="0" smtClean="0">
                <a:ea typeface="微软雅黑" pitchFamily="34" charset="-122"/>
              </a:rPr>
              <a:t>这里给出了两种不完全相同的符号化形式，表示了对命题描述的深刻程度不同，</a:t>
            </a:r>
            <a:endParaRPr lang="en-US" altLang="zh-CN" sz="1400" dirty="0" smtClean="0">
              <a:ea typeface="微软雅黑" pitchFamily="34" charset="-122"/>
            </a:endParaRPr>
          </a:p>
          <a:p>
            <a:pPr>
              <a:lnSpc>
                <a:spcPts val="2100"/>
              </a:lnSpc>
            </a:pPr>
            <a:r>
              <a:rPr lang="zh-CN" altLang="en-US" sz="1400" dirty="0" smtClean="0">
                <a:ea typeface="微软雅黑" pitchFamily="34" charset="-122"/>
              </a:rPr>
              <a:t>前者细微一些，后者粗糙一些。</a:t>
            </a:r>
          </a:p>
          <a:p>
            <a:pPr>
              <a:lnSpc>
                <a:spcPts val="2100"/>
              </a:lnSpc>
            </a:pPr>
            <a:endParaRPr lang="zh-CN" altLang="en-US" dirty="0"/>
          </a:p>
        </p:txBody>
      </p:sp>
      <p:sp>
        <p:nvSpPr>
          <p:cNvPr id="11" name="AutoShape 7"/>
          <p:cNvSpPr>
            <a:spLocks noChangeArrowheads="1"/>
          </p:cNvSpPr>
          <p:nvPr/>
        </p:nvSpPr>
        <p:spPr bwMode="auto">
          <a:xfrm>
            <a:off x="853440" y="757430"/>
            <a:ext cx="864000" cy="301843"/>
          </a:xfrm>
          <a:prstGeom prst="homePlate">
            <a:avLst>
              <a:gd name="adj" fmla="val 56171"/>
            </a:avLst>
          </a:prstGeom>
          <a:solidFill>
            <a:srgbClr val="0070C0"/>
          </a:solidFill>
          <a:ln w="3175" cap="flat" cmpd="sng" algn="ctr">
            <a:noFill/>
            <a:prstDash val="solid"/>
          </a:ln>
          <a:effectLst/>
        </p:spPr>
        <p:txBody>
          <a:bodyPr anchor="ctr"/>
          <a:lstStyle/>
          <a:p>
            <a:pPr lvl="0" algn="ctr" defTabSz="914400">
              <a:lnSpc>
                <a:spcPct val="120000"/>
              </a:lnSpc>
              <a:defRPr/>
            </a:pPr>
            <a:r>
              <a:rPr lang="zh-CN" altLang="en-US" sz="1600" b="1" kern="0" dirty="0" smtClean="0">
                <a:solidFill>
                  <a:srgbClr val="FFFFFF"/>
                </a:solidFill>
                <a:latin typeface="微软雅黑" pitchFamily="34" charset="-122"/>
                <a:ea typeface="微软雅黑" pitchFamily="34" charset="-122"/>
              </a:rPr>
              <a:t>例 </a:t>
            </a:r>
            <a:r>
              <a:rPr lang="en-US" altLang="zh-CN" sz="1600" b="1" kern="0" dirty="0" smtClean="0">
                <a:solidFill>
                  <a:srgbClr val="FFFFFF"/>
                </a:solidFill>
                <a:latin typeface="微软雅黑" pitchFamily="34" charset="-122"/>
                <a:ea typeface="微软雅黑" pitchFamily="34" charset="-122"/>
              </a:rPr>
              <a:t>4:  </a:t>
            </a:r>
            <a:endParaRPr kumimoji="0" lang="zh-CN" altLang="en-US"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12" name="矩形 11"/>
          <p:cNvSpPr/>
          <p:nvPr/>
        </p:nvSpPr>
        <p:spPr>
          <a:xfrm>
            <a:off x="1886900" y="757430"/>
            <a:ext cx="5885499" cy="313932"/>
          </a:xfrm>
          <a:prstGeom prst="rect">
            <a:avLst/>
          </a:prstGeom>
        </p:spPr>
        <p:txBody>
          <a:bodyPr wrap="square">
            <a:spAutoFit/>
          </a:bodyPr>
          <a:lstStyle/>
          <a:p>
            <a:pPr>
              <a:lnSpc>
                <a:spcPct val="90000"/>
              </a:lnSpc>
            </a:pPr>
            <a:r>
              <a:rPr lang="zh-CN" altLang="en-US" sz="1600" dirty="0">
                <a:latin typeface="微软雅黑" pitchFamily="34" charset="-122"/>
                <a:ea typeface="微软雅黑" pitchFamily="34" charset="-122"/>
              </a:rPr>
              <a:t>用谓词表示命题“张强把一本新买到的离散数学书送给了李林。” </a:t>
            </a:r>
          </a:p>
        </p:txBody>
      </p:sp>
    </p:spTree>
    <p:extLst>
      <p:ext uri="{BB962C8B-B14F-4D97-AF65-F5344CB8AC3E}">
        <p14:creationId xmlns="" xmlns:p14="http://schemas.microsoft.com/office/powerpoint/2010/main" val="100532837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7700" y="588646"/>
            <a:ext cx="7539990" cy="765809"/>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Rectangle 3"/>
          <p:cNvSpPr txBox="1">
            <a:spLocks noChangeArrowheads="1"/>
          </p:cNvSpPr>
          <p:nvPr/>
        </p:nvSpPr>
        <p:spPr>
          <a:xfrm>
            <a:off x="1632996" y="440439"/>
            <a:ext cx="3525940" cy="74828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spcBef>
                <a:spcPts val="600"/>
              </a:spcBef>
              <a:spcAft>
                <a:spcPts val="300"/>
              </a:spcAft>
            </a:pPr>
            <a:endParaRPr lang="zh-CN" altLang="en-US" sz="1500" dirty="0">
              <a:latin typeface="微软雅黑" panose="020B0503020204020204" pitchFamily="34" charset="-122"/>
              <a:ea typeface="微软雅黑" panose="020B0503020204020204" pitchFamily="34" charset="-122"/>
            </a:endParaRPr>
          </a:p>
        </p:txBody>
      </p:sp>
      <p:sp>
        <p:nvSpPr>
          <p:cNvPr id="19" name="矩形 18"/>
          <p:cNvSpPr/>
          <p:nvPr/>
        </p:nvSpPr>
        <p:spPr>
          <a:xfrm>
            <a:off x="647700" y="1775460"/>
            <a:ext cx="7503795" cy="2672715"/>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矩形 20"/>
          <p:cNvSpPr/>
          <p:nvPr/>
        </p:nvSpPr>
        <p:spPr>
          <a:xfrm>
            <a:off x="1285440" y="1861366"/>
            <a:ext cx="5709285" cy="2292935"/>
          </a:xfrm>
          <a:prstGeom prst="rect">
            <a:avLst/>
          </a:prstGeom>
        </p:spPr>
        <p:txBody>
          <a:bodyPr wrap="square">
            <a:spAutoFit/>
          </a:bodyPr>
          <a:lstStyle/>
          <a:p>
            <a:pPr marL="342900" indent="-342900" algn="just">
              <a:lnSpc>
                <a:spcPct val="150000"/>
              </a:lnSpc>
              <a:spcBef>
                <a:spcPct val="20000"/>
              </a:spcBef>
              <a:buClr>
                <a:schemeClr val="folHlink"/>
              </a:buClr>
              <a:buSzPct val="60000"/>
              <a:buFont typeface="Wingdings" pitchFamily="2" charset="2"/>
              <a:buNone/>
            </a:pPr>
            <a:r>
              <a:rPr lang="zh-CN" altLang="en-US" sz="1600" b="1" dirty="0" smtClean="0">
                <a:solidFill>
                  <a:srgbClr val="0070C0"/>
                </a:solidFill>
                <a:latin typeface="Times New Roman" pitchFamily="18" charset="0"/>
                <a:ea typeface="微软雅黑" pitchFamily="34" charset="-122"/>
                <a:cs typeface="Times New Roman" pitchFamily="18" charset="0"/>
              </a:rPr>
              <a:t>解：</a:t>
            </a:r>
            <a:r>
              <a:rPr lang="zh-CN" altLang="en-US" sz="1400" dirty="0" smtClean="0">
                <a:latin typeface="Times New Roman" pitchFamily="18" charset="0"/>
                <a:ea typeface="微软雅黑" pitchFamily="34" charset="-122"/>
                <a:cs typeface="Times New Roman" pitchFamily="18" charset="0"/>
              </a:rPr>
              <a:t>该命题可说成“对所有的</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如果</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是人</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则</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要犯错误”。 </a:t>
            </a:r>
          </a:p>
          <a:p>
            <a:pPr marL="342900" indent="-342900" algn="just">
              <a:lnSpc>
                <a:spcPct val="15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设   </a:t>
            </a:r>
            <a:r>
              <a:rPr lang="en-US" altLang="zh-CN" sz="1400" dirty="0" smtClean="0">
                <a:latin typeface="Times New Roman" pitchFamily="18" charset="0"/>
                <a:ea typeface="微软雅黑" pitchFamily="34" charset="-122"/>
                <a:cs typeface="Times New Roman" pitchFamily="18" charset="0"/>
              </a:rPr>
              <a:t>H(</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是人。 </a:t>
            </a:r>
          </a:p>
          <a:p>
            <a:pPr marL="342900" indent="-342900" algn="just">
              <a:lnSpc>
                <a:spcPct val="15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rPr>
              <a:t>Q(</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犯错误。 </a:t>
            </a:r>
          </a:p>
          <a:p>
            <a:pPr marL="342900" indent="-342900" algn="just">
              <a:lnSpc>
                <a:spcPct val="15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则命题可表示为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 (H(</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)→Q(</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a:t>
            </a:r>
          </a:p>
          <a:p>
            <a:pPr marL="342900" indent="-342900" algn="just">
              <a:lnSpc>
                <a:spcPct val="15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此命题等价于</a:t>
            </a:r>
            <a:r>
              <a:rPr lang="zh-CN" altLang="en-US" sz="1400" b="1" dirty="0" smtClean="0">
                <a:latin typeface="Times New Roman" pitchFamily="18" charset="0"/>
                <a:ea typeface="微软雅黑" pitchFamily="34" charset="-122"/>
                <a:cs typeface="Times New Roman" pitchFamily="18" charset="0"/>
              </a:rPr>
              <a:t>“没有不犯错误的人”</a:t>
            </a:r>
            <a:r>
              <a:rPr lang="zh-CN" altLang="en-US" sz="1400" dirty="0" smtClean="0">
                <a:latin typeface="Times New Roman" pitchFamily="18" charset="0"/>
                <a:ea typeface="微软雅黑" pitchFamily="34" charset="-122"/>
                <a:cs typeface="Times New Roman" pitchFamily="18" charset="0"/>
              </a:rPr>
              <a:t> </a:t>
            </a:r>
          </a:p>
          <a:p>
            <a:pPr marL="342900" indent="-342900" algn="just">
              <a:lnSpc>
                <a:spcPct val="15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则命题还可表示为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(H(</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 ┐Q(</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endParaRPr lang="en-US" altLang="zh-CN" sz="1400" dirty="0">
              <a:latin typeface="Times New Roman" pitchFamily="18" charset="0"/>
              <a:ea typeface="微软雅黑" pitchFamily="34" charset="-122"/>
              <a:cs typeface="Times New Roman" pitchFamily="18" charset="0"/>
            </a:endParaRPr>
          </a:p>
        </p:txBody>
      </p:sp>
      <p:sp>
        <p:nvSpPr>
          <p:cNvPr id="8" name="AutoShape 7"/>
          <p:cNvSpPr>
            <a:spLocks noChangeArrowheads="1"/>
          </p:cNvSpPr>
          <p:nvPr/>
        </p:nvSpPr>
        <p:spPr bwMode="auto">
          <a:xfrm>
            <a:off x="853440" y="814580"/>
            <a:ext cx="864000" cy="301843"/>
          </a:xfrm>
          <a:prstGeom prst="homePlate">
            <a:avLst>
              <a:gd name="adj" fmla="val 56171"/>
            </a:avLst>
          </a:prstGeom>
          <a:solidFill>
            <a:srgbClr val="0070C0"/>
          </a:solidFill>
          <a:ln w="3175" cap="flat" cmpd="sng" algn="ctr">
            <a:noFill/>
            <a:prstDash val="solid"/>
          </a:ln>
          <a:effectLst/>
        </p:spPr>
        <p:txBody>
          <a:bodyPr anchor="ctr"/>
          <a:lstStyle/>
          <a:p>
            <a:pPr lvl="0" algn="ctr" defTabSz="914400">
              <a:lnSpc>
                <a:spcPct val="120000"/>
              </a:lnSpc>
              <a:defRPr/>
            </a:pPr>
            <a:r>
              <a:rPr lang="zh-CN" altLang="en-US" sz="1600" b="1" kern="0" dirty="0" smtClean="0">
                <a:solidFill>
                  <a:srgbClr val="FFFFFF"/>
                </a:solidFill>
                <a:latin typeface="微软雅黑" pitchFamily="34" charset="-122"/>
                <a:ea typeface="微软雅黑" pitchFamily="34" charset="-122"/>
              </a:rPr>
              <a:t>例 </a:t>
            </a:r>
            <a:r>
              <a:rPr lang="en-US" altLang="zh-CN" sz="1600" b="1" kern="0" dirty="0">
                <a:solidFill>
                  <a:srgbClr val="FFFFFF"/>
                </a:solidFill>
                <a:latin typeface="微软雅黑" pitchFamily="34" charset="-122"/>
                <a:ea typeface="微软雅黑" pitchFamily="34" charset="-122"/>
              </a:rPr>
              <a:t>5</a:t>
            </a:r>
            <a:r>
              <a:rPr lang="en-US" altLang="zh-CN" sz="1600" b="1" kern="0" dirty="0" smtClean="0">
                <a:solidFill>
                  <a:srgbClr val="FFFFFF"/>
                </a:solidFill>
                <a:latin typeface="微软雅黑" pitchFamily="34" charset="-122"/>
                <a:ea typeface="微软雅黑" pitchFamily="34" charset="-122"/>
              </a:rPr>
              <a:t>:  </a:t>
            </a:r>
            <a:endParaRPr kumimoji="0" lang="zh-CN" altLang="en-US"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10" name="矩形 9"/>
          <p:cNvSpPr/>
          <p:nvPr/>
        </p:nvSpPr>
        <p:spPr>
          <a:xfrm>
            <a:off x="1886900" y="814580"/>
            <a:ext cx="5885499" cy="313932"/>
          </a:xfrm>
          <a:prstGeom prst="rect">
            <a:avLst/>
          </a:prstGeom>
        </p:spPr>
        <p:txBody>
          <a:bodyPr wrap="square">
            <a:spAutoFit/>
          </a:bodyPr>
          <a:lstStyle/>
          <a:p>
            <a:pPr>
              <a:lnSpc>
                <a:spcPct val="90000"/>
              </a:lnSpc>
            </a:pPr>
            <a:r>
              <a:rPr lang="zh-CN" altLang="en-US" sz="1600" dirty="0">
                <a:latin typeface="微软雅黑" pitchFamily="34" charset="-122"/>
                <a:ea typeface="微软雅黑" pitchFamily="34" charset="-122"/>
              </a:rPr>
              <a:t>人都要犯错误。</a:t>
            </a:r>
          </a:p>
        </p:txBody>
      </p:sp>
    </p:spTree>
    <p:extLst>
      <p:ext uri="{BB962C8B-B14F-4D97-AF65-F5344CB8AC3E}">
        <p14:creationId xmlns="" xmlns:p14="http://schemas.microsoft.com/office/powerpoint/2010/main" val="1005328374"/>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p:cNvSpPr>
            <a:spLocks noChangeArrowheads="1"/>
          </p:cNvSpPr>
          <p:nvPr/>
        </p:nvSpPr>
        <p:spPr bwMode="auto">
          <a:xfrm>
            <a:off x="877376" y="1054213"/>
            <a:ext cx="864000" cy="301843"/>
          </a:xfrm>
          <a:prstGeom prst="homePlate">
            <a:avLst>
              <a:gd name="adj" fmla="val 56171"/>
            </a:avLst>
          </a:prstGeom>
          <a:solidFill>
            <a:srgbClr val="0070C0"/>
          </a:solidFill>
          <a:ln w="3175" cap="flat" cmpd="sng" algn="ctr">
            <a:noFill/>
            <a:prstDash val="solid"/>
          </a:ln>
          <a:effectLst/>
        </p:spPr>
        <p:txBody>
          <a:bodyPr anchor="ctr"/>
          <a:lstStyle/>
          <a:p>
            <a:pPr lvl="0" algn="ctr" defTabSz="914400">
              <a:lnSpc>
                <a:spcPct val="120000"/>
              </a:lnSpc>
              <a:defRPr/>
            </a:pPr>
            <a:r>
              <a:rPr lang="zh-CN" altLang="en-US" sz="1600" b="1" kern="0" dirty="0" smtClean="0">
                <a:solidFill>
                  <a:srgbClr val="FFFFFF"/>
                </a:solidFill>
                <a:latin typeface="微软雅黑" pitchFamily="34" charset="-122"/>
                <a:ea typeface="微软雅黑" pitchFamily="34" charset="-122"/>
              </a:rPr>
              <a:t>例 </a:t>
            </a:r>
            <a:r>
              <a:rPr lang="en-US" altLang="zh-CN" sz="1600" b="1" kern="0" dirty="0" smtClean="0">
                <a:solidFill>
                  <a:srgbClr val="FFFFFF"/>
                </a:solidFill>
                <a:latin typeface="微软雅黑" pitchFamily="34" charset="-122"/>
                <a:ea typeface="微软雅黑" pitchFamily="34" charset="-122"/>
              </a:rPr>
              <a:t>6:  </a:t>
            </a:r>
            <a:endParaRPr kumimoji="0" lang="zh-CN" altLang="en-US"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4" name="矩形 3"/>
          <p:cNvSpPr/>
          <p:nvPr/>
        </p:nvSpPr>
        <p:spPr>
          <a:xfrm>
            <a:off x="647700" y="826771"/>
            <a:ext cx="7539990" cy="765809"/>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Rectangle 3"/>
          <p:cNvSpPr txBox="1">
            <a:spLocks noChangeArrowheads="1"/>
          </p:cNvSpPr>
          <p:nvPr/>
        </p:nvSpPr>
        <p:spPr>
          <a:xfrm>
            <a:off x="1632996" y="678564"/>
            <a:ext cx="3525940" cy="74828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spcBef>
                <a:spcPts val="600"/>
              </a:spcBef>
              <a:spcAft>
                <a:spcPts val="300"/>
              </a:spcAft>
            </a:pPr>
            <a:endParaRPr lang="zh-CN" altLang="en-US" sz="1500" dirty="0">
              <a:latin typeface="微软雅黑" panose="020B0503020204020204" pitchFamily="34" charset="-122"/>
              <a:ea typeface="微软雅黑" panose="020B0503020204020204" pitchFamily="34" charset="-122"/>
            </a:endParaRPr>
          </a:p>
        </p:txBody>
      </p:sp>
      <p:sp>
        <p:nvSpPr>
          <p:cNvPr id="19" name="矩形 18"/>
          <p:cNvSpPr/>
          <p:nvPr/>
        </p:nvSpPr>
        <p:spPr>
          <a:xfrm>
            <a:off x="647700" y="2013585"/>
            <a:ext cx="7503795" cy="1423035"/>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矩形 19"/>
          <p:cNvSpPr/>
          <p:nvPr/>
        </p:nvSpPr>
        <p:spPr>
          <a:xfrm>
            <a:off x="1849755" y="1035858"/>
            <a:ext cx="4572000" cy="338554"/>
          </a:xfrm>
          <a:prstGeom prst="rect">
            <a:avLst/>
          </a:prstGeom>
        </p:spPr>
        <p:txBody>
          <a:bodyPr wrap="square">
            <a:spAutoFit/>
          </a:bodyPr>
          <a:lstStyle/>
          <a:p>
            <a:pPr marL="342900" indent="-342900">
              <a:spcBef>
                <a:spcPct val="20000"/>
              </a:spcBef>
              <a:buClr>
                <a:schemeClr val="folHlink"/>
              </a:buClr>
              <a:buSzPct val="60000"/>
              <a:buFont typeface="Wingdings" pitchFamily="2" charset="2"/>
              <a:buNone/>
            </a:pPr>
            <a:r>
              <a:rPr lang="zh-CN" altLang="en-US" sz="1600" dirty="0" smtClean="0">
                <a:ea typeface="微软雅黑" pitchFamily="34" charset="-122"/>
              </a:rPr>
              <a:t>李涛无书不读。</a:t>
            </a:r>
            <a:endParaRPr lang="zh-CN" altLang="en-US" sz="1600" dirty="0">
              <a:latin typeface="微软雅黑" pitchFamily="34" charset="-122"/>
              <a:ea typeface="微软雅黑" pitchFamily="34" charset="-122"/>
            </a:endParaRPr>
          </a:p>
        </p:txBody>
      </p:sp>
      <p:sp>
        <p:nvSpPr>
          <p:cNvPr id="21" name="矩形 20"/>
          <p:cNvSpPr/>
          <p:nvPr/>
        </p:nvSpPr>
        <p:spPr>
          <a:xfrm>
            <a:off x="1445894" y="2173035"/>
            <a:ext cx="5709285" cy="1194173"/>
          </a:xfrm>
          <a:prstGeom prst="rect">
            <a:avLst/>
          </a:prstGeom>
        </p:spPr>
        <p:txBody>
          <a:bodyPr wrap="square">
            <a:spAutoFit/>
          </a:bodyPr>
          <a:lstStyle/>
          <a:p>
            <a:pPr marL="342900" indent="-342900" algn="just">
              <a:lnSpc>
                <a:spcPct val="150000"/>
              </a:lnSpc>
              <a:spcBef>
                <a:spcPct val="20000"/>
              </a:spcBef>
              <a:buClr>
                <a:schemeClr val="folHlink"/>
              </a:buClr>
              <a:buSzPct val="60000"/>
              <a:buFont typeface="Wingdings" pitchFamily="2" charset="2"/>
              <a:buNone/>
            </a:pPr>
            <a:r>
              <a:rPr lang="zh-CN" altLang="en-US" sz="1600" b="1" dirty="0" smtClean="0">
                <a:solidFill>
                  <a:srgbClr val="0070C0"/>
                </a:solidFill>
                <a:latin typeface="Times New Roman" pitchFamily="18" charset="0"/>
                <a:ea typeface="微软雅黑" pitchFamily="34" charset="-122"/>
                <a:cs typeface="Times New Roman" pitchFamily="18" charset="0"/>
              </a:rPr>
              <a:t>解：</a:t>
            </a:r>
            <a:r>
              <a:rPr lang="zh-CN" altLang="en-US" sz="1400" dirty="0" smtClean="0">
                <a:latin typeface="Times New Roman" pitchFamily="18" charset="0"/>
                <a:ea typeface="微软雅黑" pitchFamily="34" charset="-122"/>
                <a:cs typeface="Times New Roman" pitchFamily="18" charset="0"/>
              </a:rPr>
              <a:t>该命题即是说“李涛所有的书都读”。 </a:t>
            </a:r>
          </a:p>
          <a:p>
            <a:pPr marL="342900" indent="-342900" algn="just">
              <a:lnSpc>
                <a:spcPct val="15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设 </a:t>
            </a:r>
            <a:r>
              <a:rPr lang="en-US" altLang="zh-CN" sz="1400" dirty="0" smtClean="0">
                <a:latin typeface="Times New Roman" pitchFamily="18" charset="0"/>
                <a:ea typeface="微软雅黑" pitchFamily="34" charset="-122"/>
                <a:cs typeface="Times New Roman" pitchFamily="18" charset="0"/>
              </a:rPr>
              <a:t>P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是书。 </a:t>
            </a:r>
            <a:r>
              <a:rPr lang="en-US" altLang="zh-CN" sz="1400" dirty="0" smtClean="0">
                <a:latin typeface="Times New Roman" pitchFamily="18" charset="0"/>
                <a:ea typeface="微软雅黑" pitchFamily="34" charset="-122"/>
                <a:cs typeface="Times New Roman" pitchFamily="18" charset="0"/>
              </a:rPr>
              <a:t>Q (</a:t>
            </a:r>
            <a:r>
              <a:rPr lang="en-US" altLang="zh-CN" sz="1400" i="1" dirty="0" err="1" smtClean="0">
                <a:latin typeface="Times New Roman" pitchFamily="18" charset="0"/>
                <a:ea typeface="微软雅黑" pitchFamily="34" charset="-122"/>
                <a:cs typeface="Times New Roman" pitchFamily="18" charset="0"/>
              </a:rPr>
              <a:t>x,y</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读</a:t>
            </a:r>
            <a:r>
              <a:rPr lang="en-US" altLang="zh-CN" sz="1400" i="1" dirty="0" smtClean="0">
                <a:latin typeface="Times New Roman" pitchFamily="18" charset="0"/>
                <a:ea typeface="微软雅黑" pitchFamily="34" charset="-122"/>
                <a:cs typeface="Times New Roman" pitchFamily="18" charset="0"/>
              </a:rPr>
              <a:t>y</a:t>
            </a:r>
            <a:r>
              <a:rPr lang="zh-CN" altLang="en-US"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rPr>
              <a:t>a: </a:t>
            </a:r>
            <a:r>
              <a:rPr lang="zh-CN" altLang="en-US" sz="1400" dirty="0" smtClean="0">
                <a:latin typeface="Times New Roman" pitchFamily="18" charset="0"/>
                <a:ea typeface="微软雅黑" pitchFamily="34" charset="-122"/>
                <a:cs typeface="Times New Roman" pitchFamily="18" charset="0"/>
              </a:rPr>
              <a:t>李涛。 </a:t>
            </a:r>
          </a:p>
          <a:p>
            <a:pPr marL="342900" indent="-342900" algn="just">
              <a:lnSpc>
                <a:spcPct val="15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则命题可表示为：</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)(P(</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)→Q (</a:t>
            </a:r>
            <a:r>
              <a:rPr lang="en-US" altLang="zh-CN" sz="1400" i="1" dirty="0" err="1" smtClean="0">
                <a:latin typeface="Times New Roman" pitchFamily="18" charset="0"/>
                <a:ea typeface="微软雅黑" pitchFamily="34" charset="-122"/>
                <a:cs typeface="Times New Roman" pitchFamily="18" charset="0"/>
              </a:rPr>
              <a:t>a,x</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a:t>
            </a:r>
            <a:endParaRPr lang="zh-CN" altLang="en-US" sz="1400" dirty="0">
              <a:latin typeface="Times New Roman" pitchFamily="18" charset="0"/>
              <a:ea typeface="微软雅黑" pitchFamily="34" charset="-122"/>
              <a:cs typeface="Times New Roman" pitchFamily="18" charset="0"/>
            </a:endParaRPr>
          </a:p>
        </p:txBody>
      </p:sp>
    </p:spTree>
    <p:extLst>
      <p:ext uri="{BB962C8B-B14F-4D97-AF65-F5344CB8AC3E}">
        <p14:creationId xmlns="" xmlns:p14="http://schemas.microsoft.com/office/powerpoint/2010/main" val="100532837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7700" y="826771"/>
            <a:ext cx="7539990" cy="765809"/>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Rectangle 3"/>
          <p:cNvSpPr txBox="1">
            <a:spLocks noChangeArrowheads="1"/>
          </p:cNvSpPr>
          <p:nvPr/>
        </p:nvSpPr>
        <p:spPr>
          <a:xfrm>
            <a:off x="1632996" y="678564"/>
            <a:ext cx="3525940" cy="74828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spcBef>
                <a:spcPts val="600"/>
              </a:spcBef>
              <a:spcAft>
                <a:spcPts val="300"/>
              </a:spcAft>
            </a:pPr>
            <a:endParaRPr lang="zh-CN" altLang="en-US" sz="1500" dirty="0">
              <a:latin typeface="微软雅黑" panose="020B0503020204020204" pitchFamily="34" charset="-122"/>
              <a:ea typeface="微软雅黑" panose="020B0503020204020204" pitchFamily="34" charset="-122"/>
            </a:endParaRPr>
          </a:p>
        </p:txBody>
      </p:sp>
      <p:sp>
        <p:nvSpPr>
          <p:cNvPr id="19" name="矩形 18"/>
          <p:cNvSpPr/>
          <p:nvPr/>
        </p:nvSpPr>
        <p:spPr>
          <a:xfrm>
            <a:off x="647700" y="2013585"/>
            <a:ext cx="7503795" cy="1423035"/>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矩形 19"/>
          <p:cNvSpPr/>
          <p:nvPr/>
        </p:nvSpPr>
        <p:spPr>
          <a:xfrm>
            <a:off x="1878330" y="1052705"/>
            <a:ext cx="4572000" cy="338554"/>
          </a:xfrm>
          <a:prstGeom prst="rect">
            <a:avLst/>
          </a:prstGeom>
        </p:spPr>
        <p:txBody>
          <a:bodyPr wrap="square">
            <a:spAutoFit/>
          </a:bodyPr>
          <a:lstStyle/>
          <a:p>
            <a:pPr marL="342900" indent="-342900" algn="just">
              <a:spcBef>
                <a:spcPct val="20000"/>
              </a:spcBef>
              <a:buClr>
                <a:schemeClr val="folHlink"/>
              </a:buClr>
              <a:buSzPct val="60000"/>
              <a:buFont typeface="Wingdings" pitchFamily="2" charset="2"/>
              <a:buNone/>
            </a:pPr>
            <a:r>
              <a:rPr lang="zh-CN" altLang="en-US" sz="1600" dirty="0" smtClean="0">
                <a:ea typeface="微软雅黑" pitchFamily="34" charset="-122"/>
              </a:rPr>
              <a:t>有些人聪明，但不是所有的人都聪明。 </a:t>
            </a:r>
            <a:endParaRPr lang="zh-CN" altLang="en-US" sz="1600" dirty="0">
              <a:ea typeface="微软雅黑" pitchFamily="34" charset="-122"/>
            </a:endParaRPr>
          </a:p>
        </p:txBody>
      </p:sp>
      <p:sp>
        <p:nvSpPr>
          <p:cNvPr id="21" name="矩形 20"/>
          <p:cNvSpPr/>
          <p:nvPr/>
        </p:nvSpPr>
        <p:spPr>
          <a:xfrm>
            <a:off x="1309376" y="2080260"/>
            <a:ext cx="5709285" cy="1194173"/>
          </a:xfrm>
          <a:prstGeom prst="rect">
            <a:avLst/>
          </a:prstGeom>
        </p:spPr>
        <p:txBody>
          <a:bodyPr wrap="square">
            <a:spAutoFit/>
          </a:bodyPr>
          <a:lstStyle/>
          <a:p>
            <a:pPr marL="342900" indent="-342900" algn="just">
              <a:lnSpc>
                <a:spcPct val="150000"/>
              </a:lnSpc>
              <a:spcBef>
                <a:spcPct val="20000"/>
              </a:spcBef>
              <a:buClr>
                <a:schemeClr val="folHlink"/>
              </a:buClr>
              <a:buSzPct val="60000"/>
              <a:buFont typeface="Wingdings" pitchFamily="2" charset="2"/>
              <a:buNone/>
            </a:pPr>
            <a:r>
              <a:rPr lang="zh-CN" altLang="en-US" sz="1600" b="1" dirty="0" smtClean="0">
                <a:solidFill>
                  <a:srgbClr val="0070C0"/>
                </a:solidFill>
                <a:latin typeface="Times New Roman" pitchFamily="18" charset="0"/>
                <a:ea typeface="微软雅黑" pitchFamily="34" charset="-122"/>
                <a:cs typeface="Times New Roman" pitchFamily="18" charset="0"/>
              </a:rPr>
              <a:t>解：  </a:t>
            </a:r>
            <a:r>
              <a:rPr lang="zh-CN" altLang="en-US" sz="1400" dirty="0" smtClean="0">
                <a:latin typeface="Times New Roman" pitchFamily="18" charset="0"/>
                <a:ea typeface="微软雅黑" pitchFamily="34" charset="-122"/>
                <a:cs typeface="Times New Roman" pitchFamily="18" charset="0"/>
              </a:rPr>
              <a:t>设  </a:t>
            </a:r>
            <a:r>
              <a:rPr lang="en-US" altLang="zh-CN" sz="1400" dirty="0" smtClean="0">
                <a:latin typeface="Times New Roman" pitchFamily="18" charset="0"/>
                <a:ea typeface="微软雅黑" pitchFamily="34" charset="-122"/>
                <a:cs typeface="Times New Roman" pitchFamily="18" charset="0"/>
              </a:rPr>
              <a:t>H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是人； </a:t>
            </a:r>
            <a:r>
              <a:rPr lang="en-US" altLang="zh-CN" sz="1400" dirty="0" smtClean="0">
                <a:latin typeface="Times New Roman" pitchFamily="18" charset="0"/>
                <a:ea typeface="微软雅黑" pitchFamily="34" charset="-122"/>
                <a:cs typeface="Times New Roman" pitchFamily="18" charset="0"/>
              </a:rPr>
              <a:t>B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聪明。 </a:t>
            </a:r>
          </a:p>
          <a:p>
            <a:pPr marL="342900" indent="-342900">
              <a:lnSpc>
                <a:spcPct val="15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则命题可表示为：</a:t>
            </a:r>
          </a:p>
          <a:p>
            <a:pPr marL="342900" indent="-342900">
              <a:lnSpc>
                <a:spcPct val="15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sym typeface="Symbol" pitchFamily="18" charset="2"/>
              </a:rPr>
              <a:t>x</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 (H(</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)(H(</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a:t>
            </a:r>
            <a:endParaRPr lang="zh-CN" altLang="en-US" sz="1400" dirty="0">
              <a:latin typeface="Times New Roman" pitchFamily="18" charset="0"/>
              <a:ea typeface="微软雅黑" pitchFamily="34" charset="-122"/>
              <a:cs typeface="Times New Roman" pitchFamily="18" charset="0"/>
            </a:endParaRPr>
          </a:p>
        </p:txBody>
      </p:sp>
      <p:sp>
        <p:nvSpPr>
          <p:cNvPr id="8" name="AutoShape 7"/>
          <p:cNvSpPr>
            <a:spLocks noChangeArrowheads="1"/>
          </p:cNvSpPr>
          <p:nvPr/>
        </p:nvSpPr>
        <p:spPr bwMode="auto">
          <a:xfrm>
            <a:off x="877376" y="1054213"/>
            <a:ext cx="864000" cy="301843"/>
          </a:xfrm>
          <a:prstGeom prst="homePlate">
            <a:avLst>
              <a:gd name="adj" fmla="val 56171"/>
            </a:avLst>
          </a:prstGeom>
          <a:solidFill>
            <a:srgbClr val="0070C0"/>
          </a:solidFill>
          <a:ln w="3175" cap="flat" cmpd="sng" algn="ctr">
            <a:noFill/>
            <a:prstDash val="solid"/>
          </a:ln>
          <a:effectLst/>
        </p:spPr>
        <p:txBody>
          <a:bodyPr anchor="ctr"/>
          <a:lstStyle/>
          <a:p>
            <a:pPr lvl="0" algn="ctr" defTabSz="914400">
              <a:lnSpc>
                <a:spcPct val="120000"/>
              </a:lnSpc>
              <a:defRPr/>
            </a:pPr>
            <a:r>
              <a:rPr lang="zh-CN" altLang="en-US" sz="1600" b="1" kern="0" dirty="0" smtClean="0">
                <a:solidFill>
                  <a:srgbClr val="FFFFFF"/>
                </a:solidFill>
                <a:latin typeface="微软雅黑" pitchFamily="34" charset="-122"/>
                <a:ea typeface="微软雅黑" pitchFamily="34" charset="-122"/>
              </a:rPr>
              <a:t>例 </a:t>
            </a:r>
            <a:r>
              <a:rPr lang="en-US" altLang="zh-CN" sz="1600" b="1" kern="0" dirty="0">
                <a:solidFill>
                  <a:srgbClr val="FFFFFF"/>
                </a:solidFill>
                <a:latin typeface="微软雅黑" pitchFamily="34" charset="-122"/>
                <a:ea typeface="微软雅黑" pitchFamily="34" charset="-122"/>
              </a:rPr>
              <a:t>7</a:t>
            </a:r>
            <a:r>
              <a:rPr lang="en-US" altLang="zh-CN" sz="1600" b="1" kern="0" dirty="0" smtClean="0">
                <a:solidFill>
                  <a:srgbClr val="FFFFFF"/>
                </a:solidFill>
                <a:latin typeface="微软雅黑" pitchFamily="34" charset="-122"/>
                <a:ea typeface="微软雅黑" pitchFamily="34" charset="-122"/>
              </a:rPr>
              <a:t>:  </a:t>
            </a:r>
            <a:endParaRPr kumimoji="0" lang="zh-CN" altLang="en-US"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Tree>
    <p:extLst>
      <p:ext uri="{BB962C8B-B14F-4D97-AF65-F5344CB8AC3E}">
        <p14:creationId xmlns="" xmlns:p14="http://schemas.microsoft.com/office/powerpoint/2010/main" val="1005328374"/>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7700" y="826771"/>
            <a:ext cx="7539990" cy="765809"/>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Rectangle 3"/>
          <p:cNvSpPr txBox="1">
            <a:spLocks noChangeArrowheads="1"/>
          </p:cNvSpPr>
          <p:nvPr/>
        </p:nvSpPr>
        <p:spPr>
          <a:xfrm>
            <a:off x="1632996" y="678564"/>
            <a:ext cx="3525940" cy="74828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spcBef>
                <a:spcPts val="600"/>
              </a:spcBef>
              <a:spcAft>
                <a:spcPts val="300"/>
              </a:spcAft>
            </a:pPr>
            <a:endParaRPr lang="zh-CN" altLang="en-US" sz="1500" dirty="0">
              <a:latin typeface="微软雅黑" panose="020B0503020204020204" pitchFamily="34" charset="-122"/>
              <a:ea typeface="微软雅黑" panose="020B0503020204020204" pitchFamily="34" charset="-122"/>
            </a:endParaRPr>
          </a:p>
        </p:txBody>
      </p:sp>
      <p:sp>
        <p:nvSpPr>
          <p:cNvPr id="19" name="矩形 18"/>
          <p:cNvSpPr/>
          <p:nvPr/>
        </p:nvSpPr>
        <p:spPr>
          <a:xfrm>
            <a:off x="647700" y="2013585"/>
            <a:ext cx="7503795" cy="1948815"/>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矩形 19"/>
          <p:cNvSpPr/>
          <p:nvPr/>
        </p:nvSpPr>
        <p:spPr>
          <a:xfrm>
            <a:off x="1741376" y="1098556"/>
            <a:ext cx="6301740" cy="289310"/>
          </a:xfrm>
          <a:prstGeom prst="rect">
            <a:avLst/>
          </a:prstGeom>
        </p:spPr>
        <p:txBody>
          <a:bodyPr wrap="square">
            <a:spAutoFit/>
          </a:bodyPr>
          <a:lstStyle/>
          <a:p>
            <a:pPr algn="just">
              <a:lnSpc>
                <a:spcPct val="80000"/>
              </a:lnSpc>
            </a:pPr>
            <a:r>
              <a:rPr lang="zh-CN" altLang="en-US" sz="1600" dirty="0" smtClean="0">
                <a:latin typeface="Times New Roman" pitchFamily="18" charset="0"/>
                <a:ea typeface="微软雅黑" pitchFamily="34" charset="-122"/>
                <a:cs typeface="Times New Roman" pitchFamily="18" charset="0"/>
              </a:rPr>
              <a:t>如果</a:t>
            </a:r>
            <a:r>
              <a:rPr lang="en-US" altLang="zh-CN" sz="1600" dirty="0" smtClean="0">
                <a:latin typeface="Times New Roman" pitchFamily="18" charset="0"/>
                <a:ea typeface="微软雅黑" pitchFamily="34" charset="-122"/>
                <a:cs typeface="Times New Roman" pitchFamily="18" charset="0"/>
              </a:rPr>
              <a:t>b</a:t>
            </a:r>
            <a:r>
              <a:rPr lang="en-US" altLang="zh-CN" sz="1600" baseline="30000" dirty="0" smtClean="0">
                <a:latin typeface="Times New Roman" pitchFamily="18" charset="0"/>
                <a:ea typeface="微软雅黑" pitchFamily="34" charset="-122"/>
                <a:cs typeface="Times New Roman" pitchFamily="18" charset="0"/>
              </a:rPr>
              <a:t>2</a:t>
            </a:r>
            <a:r>
              <a:rPr lang="zh-CN" altLang="en-US" sz="1600" dirty="0" smtClean="0">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rPr>
              <a:t>4ac≥ 0, </a:t>
            </a:r>
            <a:r>
              <a:rPr lang="zh-CN" altLang="en-US" sz="1600" dirty="0" smtClean="0">
                <a:latin typeface="Times New Roman" pitchFamily="18" charset="0"/>
                <a:ea typeface="微软雅黑" pitchFamily="34" charset="-122"/>
                <a:cs typeface="Times New Roman" pitchFamily="18" charset="0"/>
              </a:rPr>
              <a:t>则实系数一元二次方程</a:t>
            </a:r>
            <a:r>
              <a:rPr lang="en-US" altLang="zh-CN" sz="1600" dirty="0" smtClean="0">
                <a:latin typeface="Times New Roman" pitchFamily="18" charset="0"/>
                <a:ea typeface="微软雅黑" pitchFamily="34" charset="-122"/>
                <a:cs typeface="Times New Roman" pitchFamily="18" charset="0"/>
              </a:rPr>
              <a:t>a</a:t>
            </a:r>
            <a:r>
              <a:rPr lang="en-US" altLang="zh-CN" sz="1600" i="1" dirty="0" smtClean="0">
                <a:latin typeface="Times New Roman" pitchFamily="18" charset="0"/>
                <a:ea typeface="微软雅黑" pitchFamily="34" charset="-122"/>
                <a:cs typeface="Times New Roman" pitchFamily="18" charset="0"/>
              </a:rPr>
              <a:t>x</a:t>
            </a:r>
            <a:r>
              <a:rPr lang="en-US" altLang="zh-CN" sz="1600" baseline="30000" dirty="0" smtClean="0">
                <a:latin typeface="Times New Roman" pitchFamily="18" charset="0"/>
                <a:ea typeface="微软雅黑" pitchFamily="34" charset="-122"/>
                <a:cs typeface="Times New Roman" pitchFamily="18" charset="0"/>
              </a:rPr>
              <a:t>2</a:t>
            </a:r>
            <a:r>
              <a:rPr lang="zh-CN" altLang="en-US" sz="1600" dirty="0" smtClean="0">
                <a:latin typeface="Times New Roman" pitchFamily="18" charset="0"/>
                <a:ea typeface="微软雅黑" pitchFamily="34" charset="-122"/>
                <a:cs typeface="Times New Roman" pitchFamily="18" charset="0"/>
              </a:rPr>
              <a:t>＋</a:t>
            </a:r>
            <a:r>
              <a:rPr lang="en-US" altLang="zh-CN" sz="1600" dirty="0" err="1" smtClean="0">
                <a:latin typeface="Times New Roman" pitchFamily="18" charset="0"/>
                <a:ea typeface="微软雅黑" pitchFamily="34" charset="-122"/>
                <a:cs typeface="Times New Roman" pitchFamily="18" charset="0"/>
              </a:rPr>
              <a:t>b</a:t>
            </a:r>
            <a:r>
              <a:rPr lang="en-US" altLang="zh-CN" sz="1600" i="1" dirty="0" err="1" smtClean="0">
                <a:latin typeface="Times New Roman" pitchFamily="18" charset="0"/>
                <a:ea typeface="微软雅黑" pitchFamily="34" charset="-122"/>
                <a:cs typeface="Times New Roman" pitchFamily="18" charset="0"/>
              </a:rPr>
              <a:t>x</a:t>
            </a:r>
            <a:r>
              <a:rPr lang="zh-CN" altLang="en-US" sz="1600" dirty="0" smtClean="0">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rPr>
              <a:t>c</a:t>
            </a:r>
            <a:r>
              <a:rPr lang="zh-CN" altLang="en-US" sz="1600" dirty="0" smtClean="0">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rPr>
              <a:t>0 </a:t>
            </a:r>
            <a:r>
              <a:rPr lang="zh-CN" altLang="en-US" sz="1600" dirty="0" smtClean="0">
                <a:latin typeface="Times New Roman" pitchFamily="18" charset="0"/>
                <a:ea typeface="微软雅黑" pitchFamily="34" charset="-122"/>
                <a:cs typeface="Times New Roman" pitchFamily="18" charset="0"/>
              </a:rPr>
              <a:t>有实数解。 </a:t>
            </a:r>
          </a:p>
        </p:txBody>
      </p:sp>
      <p:sp>
        <p:nvSpPr>
          <p:cNvPr id="21" name="矩形 20"/>
          <p:cNvSpPr/>
          <p:nvPr/>
        </p:nvSpPr>
        <p:spPr>
          <a:xfrm>
            <a:off x="1179194" y="2134935"/>
            <a:ext cx="5709285" cy="1517338"/>
          </a:xfrm>
          <a:prstGeom prst="rect">
            <a:avLst/>
          </a:prstGeom>
        </p:spPr>
        <p:txBody>
          <a:bodyPr wrap="square">
            <a:spAutoFit/>
          </a:bodyPr>
          <a:lstStyle/>
          <a:p>
            <a:pPr marL="342900" indent="-342900" algn="just">
              <a:lnSpc>
                <a:spcPct val="150000"/>
              </a:lnSpc>
              <a:spcBef>
                <a:spcPct val="20000"/>
              </a:spcBef>
              <a:buClr>
                <a:schemeClr val="folHlink"/>
              </a:buClr>
              <a:buSzPct val="60000"/>
              <a:buFont typeface="Wingdings" pitchFamily="2" charset="2"/>
              <a:buNone/>
            </a:pPr>
            <a:r>
              <a:rPr lang="zh-CN" altLang="en-US" sz="1600" b="1" dirty="0" smtClean="0">
                <a:solidFill>
                  <a:srgbClr val="0070C0"/>
                </a:solidFill>
                <a:latin typeface="Times New Roman" pitchFamily="18" charset="0"/>
                <a:ea typeface="微软雅黑" pitchFamily="34" charset="-122"/>
                <a:cs typeface="Times New Roman" pitchFamily="18" charset="0"/>
              </a:rPr>
              <a:t>解：</a:t>
            </a:r>
            <a:r>
              <a:rPr lang="zh-CN" altLang="en-US" sz="1400" dirty="0" smtClean="0">
                <a:latin typeface="Times New Roman" pitchFamily="18" charset="0"/>
                <a:ea typeface="微软雅黑" pitchFamily="34" charset="-122"/>
                <a:cs typeface="Times New Roman" pitchFamily="18" charset="0"/>
              </a:rPr>
              <a:t>设 </a:t>
            </a:r>
            <a:r>
              <a:rPr lang="en-US" altLang="zh-CN" sz="1400" dirty="0" smtClean="0">
                <a:latin typeface="Times New Roman" pitchFamily="18" charset="0"/>
                <a:ea typeface="微软雅黑" pitchFamily="34" charset="-122"/>
                <a:cs typeface="Times New Roman" pitchFamily="18" charset="0"/>
              </a:rPr>
              <a:t>R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是实数</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并将数学中的运算符“＝”、 “≠”、“＞”、 “≥”等作谓词使用</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则命题可表示为：    </a:t>
            </a:r>
          </a:p>
          <a:p>
            <a:pPr marL="342900" indent="-342900" algn="just">
              <a:lnSpc>
                <a:spcPct val="15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rPr>
              <a:t>R(a)∧R(b)∧R(c)∧(b</a:t>
            </a:r>
            <a:r>
              <a:rPr lang="en-US" altLang="zh-CN" sz="1400" baseline="30000" dirty="0" smtClean="0">
                <a:latin typeface="Times New Roman" pitchFamily="18" charset="0"/>
                <a:ea typeface="微软雅黑" pitchFamily="34" charset="-122"/>
                <a:cs typeface="Times New Roman" pitchFamily="18" charset="0"/>
              </a:rPr>
              <a:t>2</a:t>
            </a:r>
            <a:r>
              <a:rPr lang="zh-CN" altLang="en-US"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4ac≥ 0)</a:t>
            </a:r>
          </a:p>
          <a:p>
            <a:pPr marL="342900" indent="-342900" algn="just">
              <a:lnSpc>
                <a:spcPct val="150000"/>
              </a:lnSpc>
              <a:spcBef>
                <a:spcPct val="20000"/>
              </a:spcBef>
              <a:buClr>
                <a:schemeClr val="folHlink"/>
              </a:buClr>
              <a:buSzPct val="60000"/>
              <a:buFont typeface="Wingdings" pitchFamily="2" charset="2"/>
              <a:buNone/>
            </a:pPr>
            <a:r>
              <a:rPr lang="en-US" altLang="zh-CN" sz="1400" dirty="0" smtClean="0">
                <a:latin typeface="Times New Roman" pitchFamily="18" charset="0"/>
                <a:ea typeface="微软雅黑" pitchFamily="34" charset="-122"/>
                <a:cs typeface="Times New Roman" pitchFamily="18" charset="0"/>
              </a:rPr>
              <a:t>                     →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sym typeface="Symbol" pitchFamily="18" charset="2"/>
              </a:rPr>
              <a:t>x</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 (R(</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baseline="30000" dirty="0" smtClean="0">
                <a:latin typeface="Times New Roman" pitchFamily="18" charset="0"/>
                <a:ea typeface="微软雅黑" pitchFamily="34" charset="-122"/>
                <a:cs typeface="Times New Roman" pitchFamily="18" charset="0"/>
              </a:rPr>
              <a:t>2</a:t>
            </a:r>
            <a:r>
              <a:rPr lang="zh-CN" altLang="en-US" sz="1400" dirty="0" smtClean="0">
                <a:latin typeface="Times New Roman" pitchFamily="18" charset="0"/>
                <a:ea typeface="微软雅黑" pitchFamily="34" charset="-122"/>
                <a:cs typeface="Times New Roman" pitchFamily="18" charset="0"/>
              </a:rPr>
              <a:t>＋</a:t>
            </a:r>
            <a:r>
              <a:rPr lang="en-US" altLang="zh-CN" sz="1400" dirty="0" err="1" smtClean="0">
                <a:latin typeface="Times New Roman" pitchFamily="18" charset="0"/>
                <a:ea typeface="微软雅黑" pitchFamily="34" charset="-122"/>
                <a:cs typeface="Times New Roman" pitchFamily="18" charset="0"/>
              </a:rPr>
              <a:t>b</a:t>
            </a:r>
            <a:r>
              <a:rPr lang="en-US" altLang="zh-CN" sz="1400" i="1" dirty="0" err="1"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c</a:t>
            </a:r>
            <a:r>
              <a:rPr lang="zh-CN" altLang="en-US"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0))</a:t>
            </a:r>
            <a:endParaRPr lang="en-US" altLang="zh-CN" sz="1400" dirty="0">
              <a:latin typeface="Times New Roman" pitchFamily="18" charset="0"/>
              <a:ea typeface="微软雅黑" pitchFamily="34" charset="-122"/>
              <a:cs typeface="Times New Roman" pitchFamily="18" charset="0"/>
            </a:endParaRPr>
          </a:p>
        </p:txBody>
      </p:sp>
      <p:sp>
        <p:nvSpPr>
          <p:cNvPr id="8" name="AutoShape 7"/>
          <p:cNvSpPr>
            <a:spLocks noChangeArrowheads="1"/>
          </p:cNvSpPr>
          <p:nvPr/>
        </p:nvSpPr>
        <p:spPr bwMode="auto">
          <a:xfrm>
            <a:off x="877376" y="1054213"/>
            <a:ext cx="864000" cy="301843"/>
          </a:xfrm>
          <a:prstGeom prst="homePlate">
            <a:avLst>
              <a:gd name="adj" fmla="val 56171"/>
            </a:avLst>
          </a:prstGeom>
          <a:solidFill>
            <a:srgbClr val="0070C0"/>
          </a:solidFill>
          <a:ln w="3175" cap="flat" cmpd="sng" algn="ctr">
            <a:noFill/>
            <a:prstDash val="solid"/>
          </a:ln>
          <a:effectLst/>
        </p:spPr>
        <p:txBody>
          <a:bodyPr anchor="ctr"/>
          <a:lstStyle/>
          <a:p>
            <a:pPr lvl="0" algn="ctr" defTabSz="914400">
              <a:lnSpc>
                <a:spcPct val="120000"/>
              </a:lnSpc>
              <a:defRPr/>
            </a:pPr>
            <a:r>
              <a:rPr lang="zh-CN" altLang="en-US" sz="1600" b="1" kern="0" dirty="0" smtClean="0">
                <a:solidFill>
                  <a:srgbClr val="FFFFFF"/>
                </a:solidFill>
                <a:latin typeface="微软雅黑" pitchFamily="34" charset="-122"/>
                <a:ea typeface="微软雅黑" pitchFamily="34" charset="-122"/>
              </a:rPr>
              <a:t>例 </a:t>
            </a:r>
            <a:r>
              <a:rPr lang="en-US" altLang="zh-CN" sz="1600" b="1" kern="0" dirty="0" smtClean="0">
                <a:solidFill>
                  <a:srgbClr val="FFFFFF"/>
                </a:solidFill>
                <a:latin typeface="微软雅黑" pitchFamily="34" charset="-122"/>
                <a:ea typeface="微软雅黑" pitchFamily="34" charset="-122"/>
              </a:rPr>
              <a:t>8:  </a:t>
            </a:r>
            <a:endParaRPr kumimoji="0" lang="zh-CN" altLang="en-US"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Tree>
    <p:extLst>
      <p:ext uri="{BB962C8B-B14F-4D97-AF65-F5344CB8AC3E}">
        <p14:creationId xmlns="" xmlns:p14="http://schemas.microsoft.com/office/powerpoint/2010/main" val="100532837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393787"/>
            <a:ext cx="666750"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666751" y="393787"/>
            <a:ext cx="8477249"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矩形 3"/>
          <p:cNvSpPr/>
          <p:nvPr/>
        </p:nvSpPr>
        <p:spPr>
          <a:xfrm>
            <a:off x="695327" y="320815"/>
            <a:ext cx="6391273" cy="500458"/>
          </a:xfrm>
          <a:prstGeom prst="rect">
            <a:avLst/>
          </a:prstGeom>
        </p:spPr>
        <p:txBody>
          <a:bodyPr wrap="square">
            <a:spAutoFit/>
          </a:bodyPr>
          <a:lstStyle/>
          <a:p>
            <a:pPr>
              <a:lnSpc>
                <a:spcPct val="170000"/>
              </a:lnSpc>
              <a:spcBef>
                <a:spcPct val="20000"/>
              </a:spcBef>
              <a:buClr>
                <a:schemeClr val="folHlink"/>
              </a:buClr>
              <a:buSzPct val="60000"/>
            </a:pPr>
            <a:r>
              <a:rPr lang="en-US" altLang="zh-CN" sz="1800" dirty="0" smtClean="0">
                <a:solidFill>
                  <a:schemeClr val="bg1"/>
                </a:solidFill>
                <a:latin typeface="Tahoma" panose="020B0604030504040204" pitchFamily="34" charset="0"/>
                <a:ea typeface="微软雅黑" panose="020B0503020204020204" pitchFamily="34" charset="-122"/>
              </a:rPr>
              <a:t>2.2 </a:t>
            </a:r>
            <a:r>
              <a:rPr lang="zh-CN" altLang="en-US" sz="1800" dirty="0" smtClean="0">
                <a:solidFill>
                  <a:schemeClr val="bg1"/>
                </a:solidFill>
                <a:latin typeface="Tahoma" panose="020B0604030504040204" pitchFamily="34" charset="0"/>
                <a:ea typeface="微软雅黑" panose="020B0503020204020204" pitchFamily="34" charset="-122"/>
              </a:rPr>
              <a:t>谓词公式与翻译</a:t>
            </a:r>
          </a:p>
        </p:txBody>
      </p:sp>
      <p:sp>
        <p:nvSpPr>
          <p:cNvPr id="6" name="剪去对角的矩形 5"/>
          <p:cNvSpPr/>
          <p:nvPr/>
        </p:nvSpPr>
        <p:spPr>
          <a:xfrm>
            <a:off x="799783" y="2373238"/>
            <a:ext cx="1008000" cy="324000"/>
          </a:xfrm>
          <a:prstGeom prst="snip2Diag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buClr>
                <a:schemeClr val="accent1"/>
              </a:buClr>
              <a:buSzPct val="75000"/>
            </a:pPr>
            <a:r>
              <a:rPr kumimoji="1" lang="zh-CN" altLang="en-US" sz="1400" dirty="0" smtClean="0">
                <a:solidFill>
                  <a:srgbClr val="0070C0"/>
                </a:solidFill>
                <a:latin typeface="微软雅黑" panose="020B0503020204020204" pitchFamily="34" charset="-122"/>
                <a:ea typeface="微软雅黑" panose="020B0503020204020204" pitchFamily="34" charset="-122"/>
              </a:rPr>
              <a:t>定义</a:t>
            </a:r>
            <a:r>
              <a:rPr kumimoji="1" lang="en-US" altLang="zh-CN" sz="1400" dirty="0" smtClean="0">
                <a:solidFill>
                  <a:srgbClr val="0070C0"/>
                </a:solidFill>
                <a:latin typeface="微软雅黑" panose="020B0503020204020204" pitchFamily="34" charset="-122"/>
                <a:ea typeface="微软雅黑" panose="020B0503020204020204" pitchFamily="34" charset="-122"/>
              </a:rPr>
              <a:t>2.2.1 </a:t>
            </a:r>
            <a:endParaRPr kumimoji="1" lang="zh-CN" altLang="en-US" sz="1400" dirty="0">
              <a:solidFill>
                <a:srgbClr val="0070C0"/>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342900" y="1005840"/>
            <a:ext cx="7162800" cy="461665"/>
          </a:xfrm>
          <a:prstGeom prst="rect">
            <a:avLst/>
          </a:prstGeom>
          <a:noFill/>
        </p:spPr>
        <p:txBody>
          <a:bodyPr wrap="square" rtlCol="0">
            <a:spAutoFit/>
          </a:bodyPr>
          <a:lstStyle/>
          <a:p>
            <a:pPr lvl="1">
              <a:lnSpc>
                <a:spcPct val="150000"/>
              </a:lnSpc>
              <a:spcBef>
                <a:spcPts val="0"/>
              </a:spcBef>
              <a:spcAft>
                <a:spcPts val="600"/>
              </a:spcAft>
              <a:buNone/>
            </a:pPr>
            <a:r>
              <a:rPr lang="zh-CN" altLang="en-US" sz="1600" b="1" dirty="0" smtClean="0">
                <a:ea typeface="微软雅黑" pitchFamily="34" charset="-122"/>
              </a:rPr>
              <a:t>一、谓词公式</a:t>
            </a:r>
            <a:endParaRPr lang="en-US" altLang="zh-CN" sz="1600" b="1" dirty="0" smtClean="0">
              <a:ea typeface="微软雅黑" pitchFamily="34" charset="-122"/>
            </a:endParaRPr>
          </a:p>
        </p:txBody>
      </p:sp>
      <p:sp>
        <p:nvSpPr>
          <p:cNvPr id="10" name="TextBox 9"/>
          <p:cNvSpPr txBox="1"/>
          <p:nvPr/>
        </p:nvSpPr>
        <p:spPr>
          <a:xfrm>
            <a:off x="799783" y="1628620"/>
            <a:ext cx="7471410" cy="307777"/>
          </a:xfrm>
          <a:prstGeom prst="rect">
            <a:avLst/>
          </a:prstGeom>
          <a:noFill/>
        </p:spPr>
        <p:txBody>
          <a:bodyPr wrap="square" rtlCol="0">
            <a:spAutoFit/>
          </a:bodyPr>
          <a:lstStyle/>
          <a:p>
            <a:pPr marL="342900" indent="-342900">
              <a:spcBef>
                <a:spcPct val="20000"/>
              </a:spcBef>
              <a:buClr>
                <a:schemeClr val="folHlink"/>
              </a:buClr>
              <a:buSzPct val="60000"/>
              <a:buFont typeface="Wingdings" pitchFamily="2" charset="2"/>
              <a:buNone/>
            </a:pPr>
            <a:r>
              <a:rPr lang="zh-CN" altLang="en-US" sz="1400" dirty="0" smtClean="0">
                <a:latin typeface="微软雅黑" pitchFamily="34" charset="-122"/>
                <a:ea typeface="微软雅黑" pitchFamily="34" charset="-122"/>
              </a:rPr>
              <a:t>为了方便处理数学和计算机科学的逻辑问题及谓词表示的直觉清晰性，引进项的概念。</a:t>
            </a:r>
            <a:endParaRPr lang="zh-CN" altLang="en-US" sz="1400" dirty="0">
              <a:latin typeface="微软雅黑" pitchFamily="34" charset="-122"/>
              <a:ea typeface="微软雅黑" pitchFamily="34" charset="-122"/>
            </a:endParaRPr>
          </a:p>
        </p:txBody>
      </p:sp>
      <p:sp>
        <p:nvSpPr>
          <p:cNvPr id="11" name="TextBox 10"/>
          <p:cNvSpPr txBox="1"/>
          <p:nvPr/>
        </p:nvSpPr>
        <p:spPr>
          <a:xfrm>
            <a:off x="1878330" y="2263167"/>
            <a:ext cx="6149934" cy="1384995"/>
          </a:xfrm>
          <a:prstGeom prst="rect">
            <a:avLst/>
          </a:prstGeom>
          <a:noFill/>
        </p:spPr>
        <p:txBody>
          <a:bodyPr wrap="square" rtlCol="0">
            <a:spAutoFit/>
          </a:bodyPr>
          <a:lstStyle/>
          <a:p>
            <a:pPr>
              <a:lnSpc>
                <a:spcPct val="150000"/>
              </a:lnSpc>
            </a:pPr>
            <a:r>
              <a:rPr lang="zh-CN" altLang="en-US" sz="1400" b="1" dirty="0" smtClean="0">
                <a:solidFill>
                  <a:srgbClr val="FF0000"/>
                </a:solidFill>
                <a:latin typeface="微软雅黑" pitchFamily="34" charset="-122"/>
                <a:ea typeface="微软雅黑" pitchFamily="34" charset="-122"/>
              </a:rPr>
              <a:t>项</a:t>
            </a:r>
            <a:r>
              <a:rPr lang="zh-CN" altLang="en-US" sz="1400" dirty="0" smtClean="0">
                <a:latin typeface="微软雅黑" pitchFamily="34" charset="-122"/>
                <a:ea typeface="微软雅黑" pitchFamily="34" charset="-122"/>
              </a:rPr>
              <a:t>由下列规则形成：</a:t>
            </a:r>
          </a:p>
          <a:p>
            <a:pPr>
              <a:lnSpc>
                <a:spcPct val="150000"/>
              </a:lnSpc>
            </a:pPr>
            <a:r>
              <a:rPr lang="zh-CN" altLang="en-US" sz="1400" dirty="0" smtClean="0">
                <a:latin typeface="微软雅黑" pitchFamily="34" charset="-122"/>
                <a:ea typeface="微软雅黑" pitchFamily="34" charset="-122"/>
              </a:rPr>
              <a:t>       ① 个体</a:t>
            </a:r>
            <a:r>
              <a:rPr lang="zh-CN" altLang="en-US" sz="1400" b="1" dirty="0" smtClean="0">
                <a:solidFill>
                  <a:srgbClr val="FF0000"/>
                </a:solidFill>
                <a:latin typeface="微软雅黑" pitchFamily="34" charset="-122"/>
                <a:ea typeface="微软雅黑" pitchFamily="34" charset="-122"/>
              </a:rPr>
              <a:t>常元</a:t>
            </a:r>
            <a:r>
              <a:rPr lang="zh-CN" altLang="en-US" sz="1400" dirty="0" smtClean="0">
                <a:latin typeface="微软雅黑" pitchFamily="34" charset="-122"/>
                <a:ea typeface="微软雅黑" pitchFamily="34" charset="-122"/>
              </a:rPr>
              <a:t>和个体</a:t>
            </a:r>
            <a:r>
              <a:rPr lang="zh-CN" altLang="en-US" sz="1400" b="1" dirty="0" smtClean="0">
                <a:solidFill>
                  <a:srgbClr val="FF0000"/>
                </a:solidFill>
                <a:latin typeface="微软雅黑" pitchFamily="34" charset="-122"/>
                <a:ea typeface="微软雅黑" pitchFamily="34" charset="-122"/>
              </a:rPr>
              <a:t>变元</a:t>
            </a:r>
            <a:r>
              <a:rPr lang="zh-CN" altLang="en-US" sz="1400" dirty="0" smtClean="0">
                <a:latin typeface="微软雅黑" pitchFamily="34" charset="-122"/>
                <a:ea typeface="微软雅黑" pitchFamily="34" charset="-122"/>
              </a:rPr>
              <a:t>是项；</a:t>
            </a:r>
          </a:p>
          <a:p>
            <a:pPr>
              <a:lnSpc>
                <a:spcPct val="150000"/>
              </a:lnSpc>
            </a:pPr>
            <a:r>
              <a:rPr lang="zh-CN" altLang="en-US" sz="1400" dirty="0" smtClean="0">
                <a:latin typeface="微软雅黑" pitchFamily="34" charset="-122"/>
                <a:ea typeface="微软雅黑" pitchFamily="34" charset="-122"/>
              </a:rPr>
              <a:t>       ② 若 </a:t>
            </a:r>
            <a:r>
              <a:rPr lang="en-US" altLang="zh-CN" sz="1400" i="1" dirty="0" smtClean="0">
                <a:latin typeface="Times New Roman" pitchFamily="18" charset="0"/>
                <a:ea typeface="微软雅黑" pitchFamily="34" charset="-122"/>
                <a:cs typeface="Times New Roman" pitchFamily="18" charset="0"/>
              </a:rPr>
              <a:t>f</a:t>
            </a:r>
            <a:r>
              <a:rPr lang="zh-CN" altLang="en-US" sz="1400" i="1"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是</a:t>
            </a:r>
            <a:r>
              <a:rPr lang="en-US" altLang="zh-CN" sz="1400" i="1" dirty="0" smtClean="0">
                <a:latin typeface="Times New Roman" pitchFamily="18" charset="0"/>
                <a:ea typeface="微软雅黑" pitchFamily="34" charset="-122"/>
                <a:cs typeface="Times New Roman" pitchFamily="18" charset="0"/>
              </a:rPr>
              <a:t>n</a:t>
            </a:r>
            <a:r>
              <a:rPr lang="zh-CN" altLang="en-US" sz="1400" dirty="0" smtClean="0">
                <a:latin typeface="Times New Roman" pitchFamily="18" charset="0"/>
                <a:ea typeface="微软雅黑" pitchFamily="34" charset="-122"/>
                <a:cs typeface="Times New Roman" pitchFamily="18" charset="0"/>
              </a:rPr>
              <a:t>元</a:t>
            </a:r>
            <a:r>
              <a:rPr lang="zh-CN" altLang="en-US" sz="1400" b="1" dirty="0" smtClean="0">
                <a:solidFill>
                  <a:srgbClr val="FF0000"/>
                </a:solidFill>
                <a:latin typeface="Times New Roman" pitchFamily="18" charset="0"/>
                <a:ea typeface="微软雅黑" pitchFamily="34" charset="-122"/>
                <a:cs typeface="Times New Roman" pitchFamily="18" charset="0"/>
              </a:rPr>
              <a:t>函数</a:t>
            </a:r>
            <a:r>
              <a:rPr lang="zh-CN" altLang="en-US" sz="1400" dirty="0" smtClean="0">
                <a:latin typeface="Times New Roman" pitchFamily="18" charset="0"/>
                <a:ea typeface="微软雅黑" pitchFamily="34" charset="-122"/>
                <a:cs typeface="Times New Roman" pitchFamily="18" charset="0"/>
              </a:rPr>
              <a:t>，且 </a:t>
            </a:r>
            <a:r>
              <a:rPr lang="en-US" altLang="zh-CN" sz="1400" i="1" dirty="0" smtClean="0">
                <a:latin typeface="Times New Roman" pitchFamily="18" charset="0"/>
                <a:ea typeface="微软雅黑" pitchFamily="34" charset="-122"/>
                <a:cs typeface="Times New Roman" pitchFamily="18" charset="0"/>
              </a:rPr>
              <a:t>t</a:t>
            </a:r>
            <a:r>
              <a:rPr lang="en-US" altLang="zh-CN" sz="1400" baseline="-25000" dirty="0" smtClean="0">
                <a:latin typeface="Times New Roman" pitchFamily="18" charset="0"/>
                <a:ea typeface="微软雅黑" pitchFamily="34" charset="-122"/>
                <a:cs typeface="Times New Roman" pitchFamily="18" charset="0"/>
              </a:rPr>
              <a:t>1</a:t>
            </a:r>
            <a:r>
              <a:rPr lang="zh-CN" altLang="en-US"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t</a:t>
            </a:r>
            <a:r>
              <a:rPr lang="en-US" altLang="zh-CN" sz="1400" baseline="-25000" dirty="0" smtClean="0">
                <a:latin typeface="Times New Roman" pitchFamily="18" charset="0"/>
                <a:ea typeface="微软雅黑" pitchFamily="34" charset="-122"/>
                <a:cs typeface="Times New Roman" pitchFamily="18" charset="0"/>
              </a:rPr>
              <a:t>2</a:t>
            </a:r>
            <a:r>
              <a:rPr lang="zh-CN" altLang="en-US"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a:t>
            </a:r>
            <a:r>
              <a:rPr lang="en-US" altLang="zh-CN" sz="1400" i="1" dirty="0" err="1" smtClean="0">
                <a:latin typeface="Times New Roman" pitchFamily="18" charset="0"/>
                <a:ea typeface="微软雅黑" pitchFamily="34" charset="-122"/>
                <a:cs typeface="Times New Roman" pitchFamily="18" charset="0"/>
              </a:rPr>
              <a:t>t</a:t>
            </a:r>
            <a:r>
              <a:rPr lang="en-US" altLang="zh-CN" sz="1400" i="1" baseline="-25000" dirty="0" err="1" smtClean="0">
                <a:latin typeface="Times New Roman" pitchFamily="18" charset="0"/>
                <a:ea typeface="微软雅黑" pitchFamily="34" charset="-122"/>
                <a:cs typeface="Times New Roman" pitchFamily="18" charset="0"/>
              </a:rPr>
              <a:t>n</a:t>
            </a:r>
            <a:r>
              <a:rPr lang="en-US" altLang="zh-CN" sz="1400" i="1" baseline="-25000" dirty="0" smtClean="0">
                <a:latin typeface="Times New Roman" pitchFamily="18" charset="0"/>
                <a:ea typeface="微软雅黑" pitchFamily="34" charset="-122"/>
                <a:cs typeface="Times New Roman" pitchFamily="18" charset="0"/>
              </a:rPr>
              <a:t> </a:t>
            </a:r>
            <a:r>
              <a:rPr lang="zh-CN" altLang="en-US" sz="1400" dirty="0" smtClean="0">
                <a:latin typeface="微软雅黑" pitchFamily="34" charset="-122"/>
                <a:ea typeface="微软雅黑" pitchFamily="34" charset="-122"/>
              </a:rPr>
              <a:t>是项，则 </a:t>
            </a:r>
            <a:r>
              <a:rPr lang="en-US" altLang="zh-CN" sz="1400" i="1" dirty="0" smtClean="0">
                <a:latin typeface="Times New Roman" pitchFamily="18" charset="0"/>
                <a:ea typeface="微软雅黑" pitchFamily="34" charset="-122"/>
                <a:cs typeface="Times New Roman" pitchFamily="18" charset="0"/>
              </a:rPr>
              <a:t>f </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t</a:t>
            </a:r>
            <a:r>
              <a:rPr lang="en-US" altLang="zh-CN" sz="1400" baseline="-25000" dirty="0" smtClean="0">
                <a:latin typeface="Times New Roman" pitchFamily="18" charset="0"/>
                <a:ea typeface="微软雅黑" pitchFamily="34" charset="-122"/>
                <a:cs typeface="Times New Roman" pitchFamily="18" charset="0"/>
              </a:rPr>
              <a:t>1</a:t>
            </a:r>
            <a:r>
              <a:rPr lang="zh-CN" altLang="en-US"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t</a:t>
            </a:r>
            <a:r>
              <a:rPr lang="en-US" altLang="zh-CN" sz="1400" baseline="-25000" dirty="0" smtClean="0">
                <a:latin typeface="Times New Roman" pitchFamily="18" charset="0"/>
                <a:ea typeface="微软雅黑" pitchFamily="34" charset="-122"/>
                <a:cs typeface="Times New Roman" pitchFamily="18" charset="0"/>
              </a:rPr>
              <a:t>2</a:t>
            </a:r>
            <a:r>
              <a:rPr lang="zh-CN" altLang="en-US"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a:t>
            </a:r>
            <a:r>
              <a:rPr lang="en-US" altLang="zh-CN" sz="1400" i="1" dirty="0" err="1" smtClean="0">
                <a:latin typeface="Times New Roman" pitchFamily="18" charset="0"/>
                <a:ea typeface="微软雅黑" pitchFamily="34" charset="-122"/>
                <a:cs typeface="Times New Roman" pitchFamily="18" charset="0"/>
              </a:rPr>
              <a:t>t</a:t>
            </a:r>
            <a:r>
              <a:rPr lang="en-US" altLang="zh-CN" sz="1400" i="1" baseline="-25000" dirty="0" err="1" smtClean="0">
                <a:latin typeface="Times New Roman" pitchFamily="18" charset="0"/>
                <a:ea typeface="微软雅黑" pitchFamily="34" charset="-122"/>
                <a:cs typeface="Times New Roman" pitchFamily="18" charset="0"/>
              </a:rPr>
              <a:t>n</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是项；</a:t>
            </a:r>
          </a:p>
          <a:p>
            <a:pPr>
              <a:lnSpc>
                <a:spcPct val="150000"/>
              </a:lnSpc>
            </a:pPr>
            <a:r>
              <a:rPr lang="zh-CN" altLang="en-US" sz="1400" dirty="0" smtClean="0">
                <a:latin typeface="Times New Roman" pitchFamily="18" charset="0"/>
                <a:ea typeface="微软雅黑" pitchFamily="34" charset="-122"/>
                <a:cs typeface="Times New Roman" pitchFamily="18" charset="0"/>
              </a:rPr>
              <a:t>        ③ 所有项都是有限次的使用①和②生成。 </a:t>
            </a:r>
          </a:p>
        </p:txBody>
      </p:sp>
    </p:spTree>
    <p:extLst>
      <p:ext uri="{BB962C8B-B14F-4D97-AF65-F5344CB8AC3E}">
        <p14:creationId xmlns="" xmlns:p14="http://schemas.microsoft.com/office/powerpoint/2010/main" val="38757983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393787"/>
            <a:ext cx="666750"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p:nvSpPr>
        <p:spPr>
          <a:xfrm>
            <a:off x="666751" y="393787"/>
            <a:ext cx="8477249"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Text Box 9"/>
          <p:cNvSpPr txBox="1">
            <a:spLocks noChangeArrowheads="1"/>
          </p:cNvSpPr>
          <p:nvPr/>
        </p:nvSpPr>
        <p:spPr bwMode="auto">
          <a:xfrm>
            <a:off x="628651" y="1037141"/>
            <a:ext cx="7542212" cy="641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marL="342900" indent="-342900">
              <a:lnSpc>
                <a:spcPct val="125000"/>
              </a:lnSpc>
              <a:buSzPct val="100000"/>
            </a:pPr>
            <a:r>
              <a:rPr lang="zh-CN" altLang="en-US" sz="1400" b="0" i="0" dirty="0" smtClean="0">
                <a:ea typeface="微软雅黑" pitchFamily="34" charset="-122"/>
              </a:rPr>
              <a:t>有了项的定义、函数的概念就可用来表示个体常元和变元。</a:t>
            </a:r>
          </a:p>
          <a:p>
            <a:pPr marL="342900" indent="-342900">
              <a:lnSpc>
                <a:spcPct val="125000"/>
              </a:lnSpc>
              <a:buSzPct val="100000"/>
              <a:buFont typeface="Arial" pitchFamily="34" charset="0"/>
              <a:buChar char="•"/>
            </a:pPr>
            <a:endParaRPr lang="zh-CN" altLang="en-US" sz="1600" b="0" i="0" dirty="0">
              <a:latin typeface="微软雅黑" panose="020B0503020204020204" pitchFamily="34" charset="-122"/>
              <a:ea typeface="微软雅黑" panose="020B0503020204020204" pitchFamily="34" charset="-122"/>
            </a:endParaRPr>
          </a:p>
        </p:txBody>
      </p:sp>
      <p:sp>
        <p:nvSpPr>
          <p:cNvPr id="6" name="矩形 5"/>
          <p:cNvSpPr/>
          <p:nvPr/>
        </p:nvSpPr>
        <p:spPr>
          <a:xfrm>
            <a:off x="619126" y="1453516"/>
            <a:ext cx="7559039" cy="763904"/>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AutoShape 7"/>
          <p:cNvSpPr>
            <a:spLocks noChangeArrowheads="1"/>
          </p:cNvSpPr>
          <p:nvPr/>
        </p:nvSpPr>
        <p:spPr bwMode="auto">
          <a:xfrm>
            <a:off x="958167" y="1623270"/>
            <a:ext cx="864000" cy="301843"/>
          </a:xfrm>
          <a:prstGeom prst="homePlate">
            <a:avLst>
              <a:gd name="adj" fmla="val 56171"/>
            </a:avLst>
          </a:prstGeom>
          <a:solidFill>
            <a:srgbClr val="0070C0"/>
          </a:solidFill>
          <a:ln w="3175" cap="flat" cmpd="sng" algn="ctr">
            <a:noFill/>
            <a:prstDash val="solid"/>
          </a:ln>
          <a:effectLst/>
        </p:spPr>
        <p:txBody>
          <a:bodyPr anchor="ctr"/>
          <a:lstStyle/>
          <a:p>
            <a:pPr lvl="0" algn="ctr" defTabSz="914400">
              <a:lnSpc>
                <a:spcPct val="120000"/>
              </a:lnSpc>
              <a:defRPr/>
            </a:pPr>
            <a:r>
              <a:rPr lang="zh-CN" altLang="en-US" sz="1600" b="1" kern="0" dirty="0" smtClean="0">
                <a:solidFill>
                  <a:srgbClr val="FFFFFF"/>
                </a:solidFill>
                <a:latin typeface="微软雅黑" pitchFamily="34" charset="-122"/>
                <a:ea typeface="微软雅黑" pitchFamily="34" charset="-122"/>
              </a:rPr>
              <a:t>例子</a:t>
            </a:r>
            <a:endParaRPr kumimoji="0" lang="zh-CN" altLang="en-US"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10" name="矩形 9"/>
          <p:cNvSpPr/>
          <p:nvPr/>
        </p:nvSpPr>
        <p:spPr>
          <a:xfrm>
            <a:off x="1516380" y="1505613"/>
            <a:ext cx="5200649" cy="630942"/>
          </a:xfrm>
          <a:prstGeom prst="rect">
            <a:avLst/>
          </a:prstGeom>
        </p:spPr>
        <p:txBody>
          <a:bodyPr wrap="square">
            <a:spAutoFit/>
          </a:bodyPr>
          <a:lstStyle/>
          <a:p>
            <a:pPr marL="342900" indent="-342900">
              <a:lnSpc>
                <a:spcPct val="125000"/>
              </a:lnSpc>
              <a:buClr>
                <a:schemeClr val="folHlink"/>
              </a:buClr>
              <a:buSzPct val="60000"/>
            </a:pPr>
            <a:r>
              <a:rPr lang="zh-CN" altLang="en-US" sz="1400" dirty="0" smtClean="0">
                <a:latin typeface="微软雅黑" pitchFamily="34" charset="-122"/>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令</a:t>
            </a:r>
            <a:r>
              <a:rPr lang="en-US" altLang="zh-CN" sz="1400" i="1" dirty="0" smtClean="0">
                <a:latin typeface="Times New Roman" pitchFamily="18" charset="0"/>
                <a:ea typeface="微软雅黑" pitchFamily="34" charset="-122"/>
                <a:cs typeface="Times New Roman" pitchFamily="18" charset="0"/>
              </a:rPr>
              <a:t>f </a:t>
            </a:r>
            <a:r>
              <a:rPr lang="en-US" altLang="zh-CN" sz="1400" dirty="0" smtClean="0">
                <a:latin typeface="Times New Roman" pitchFamily="18" charset="0"/>
                <a:ea typeface="微软雅黑" pitchFamily="34" charset="-122"/>
                <a:cs typeface="Times New Roman" pitchFamily="18" charset="0"/>
              </a:rPr>
              <a:t>(</a:t>
            </a:r>
            <a:r>
              <a:rPr lang="en-US" altLang="zh-CN" sz="1400" i="1" dirty="0" err="1" smtClean="0">
                <a:latin typeface="Times New Roman" pitchFamily="18" charset="0"/>
                <a:ea typeface="微软雅黑" pitchFamily="34" charset="-122"/>
                <a:cs typeface="Times New Roman" pitchFamily="18" charset="0"/>
              </a:rPr>
              <a:t>x</a:t>
            </a:r>
            <a:r>
              <a:rPr lang="en-US" altLang="zh-CN" sz="1400" dirty="0" err="1" smtClean="0">
                <a:latin typeface="Times New Roman" pitchFamily="18" charset="0"/>
                <a:ea typeface="微软雅黑" pitchFamily="34" charset="-122"/>
                <a:cs typeface="Times New Roman" pitchFamily="18" charset="0"/>
              </a:rPr>
              <a:t>,</a:t>
            </a:r>
            <a:r>
              <a:rPr lang="en-US" altLang="zh-CN" sz="1400" i="1" dirty="0" err="1"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表示 </a:t>
            </a:r>
            <a:r>
              <a:rPr lang="en-US" altLang="zh-CN" sz="1400" i="1" dirty="0" err="1" smtClean="0">
                <a:latin typeface="Times New Roman" pitchFamily="18" charset="0"/>
                <a:ea typeface="微软雅黑" pitchFamily="34" charset="-122"/>
                <a:cs typeface="Times New Roman" pitchFamily="18" charset="0"/>
              </a:rPr>
              <a:t>x</a:t>
            </a:r>
            <a:r>
              <a:rPr lang="en-US" altLang="zh-CN" sz="1400" dirty="0" err="1" smtClean="0">
                <a:latin typeface="Times New Roman" pitchFamily="18" charset="0"/>
                <a:ea typeface="微软雅黑" pitchFamily="34" charset="-122"/>
                <a:cs typeface="Times New Roman" pitchFamily="18" charset="0"/>
              </a:rPr>
              <a:t>+</a:t>
            </a:r>
            <a:r>
              <a:rPr lang="en-US" altLang="zh-CN" sz="1400" i="1" dirty="0" err="1"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谓词</a:t>
            </a:r>
            <a:r>
              <a:rPr lang="en-US" altLang="zh-CN" sz="1400" i="1" dirty="0" smtClean="0">
                <a:latin typeface="Times New Roman" pitchFamily="18" charset="0"/>
                <a:ea typeface="微软雅黑" pitchFamily="34" charset="-122"/>
                <a:cs typeface="Times New Roman" pitchFamily="18" charset="0"/>
              </a:rPr>
              <a:t>N</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表示</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是自然数。                              则 </a:t>
            </a:r>
            <a:r>
              <a:rPr lang="en-US" altLang="zh-CN" sz="1400" i="1" dirty="0" smtClean="0">
                <a:latin typeface="Times New Roman" pitchFamily="18" charset="0"/>
                <a:ea typeface="微软雅黑" pitchFamily="34" charset="-122"/>
                <a:cs typeface="Times New Roman" pitchFamily="18" charset="0"/>
              </a:rPr>
              <a:t>f </a:t>
            </a:r>
            <a:r>
              <a:rPr lang="en-US" altLang="zh-CN" sz="1400" dirty="0" smtClean="0">
                <a:latin typeface="Times New Roman" pitchFamily="18" charset="0"/>
                <a:ea typeface="微软雅黑" pitchFamily="34" charset="-122"/>
                <a:cs typeface="Times New Roman" pitchFamily="18" charset="0"/>
              </a:rPr>
              <a:t>(2,3)</a:t>
            </a:r>
            <a:r>
              <a:rPr lang="zh-CN" altLang="en-US" sz="1400" dirty="0" smtClean="0">
                <a:latin typeface="Times New Roman" pitchFamily="18" charset="0"/>
                <a:ea typeface="微软雅黑" pitchFamily="34" charset="-122"/>
                <a:cs typeface="Times New Roman" pitchFamily="18" charset="0"/>
              </a:rPr>
              <a:t>表示个体自然数</a:t>
            </a:r>
            <a:r>
              <a:rPr lang="en-US" altLang="zh-CN" sz="1400" dirty="0" smtClean="0">
                <a:latin typeface="Times New Roman" pitchFamily="18" charset="0"/>
                <a:ea typeface="微软雅黑" pitchFamily="34" charset="-122"/>
                <a:cs typeface="Times New Roman" pitchFamily="18" charset="0"/>
              </a:rPr>
              <a:t>5</a:t>
            </a:r>
            <a:r>
              <a:rPr lang="zh-CN" altLang="en-US"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 N</a:t>
            </a:r>
            <a:r>
              <a:rPr lang="en-US" altLang="zh-CN" sz="1400" dirty="0" smtClean="0">
                <a:latin typeface="Times New Roman" pitchFamily="18" charset="0"/>
                <a:ea typeface="微软雅黑" pitchFamily="34" charset="-122"/>
                <a:cs typeface="Times New Roman" pitchFamily="18" charset="0"/>
              </a:rPr>
              <a:t>( </a:t>
            </a:r>
            <a:r>
              <a:rPr lang="en-US" altLang="zh-CN" sz="1400" b="1" i="1" dirty="0" smtClean="0">
                <a:solidFill>
                  <a:srgbClr val="FF0000"/>
                </a:solidFill>
                <a:latin typeface="Times New Roman" pitchFamily="18" charset="0"/>
                <a:ea typeface="微软雅黑" pitchFamily="34" charset="-122"/>
                <a:cs typeface="Times New Roman" pitchFamily="18" charset="0"/>
              </a:rPr>
              <a:t>f </a:t>
            </a:r>
            <a:r>
              <a:rPr lang="en-US" altLang="zh-CN" sz="1400" b="1" dirty="0" smtClean="0">
                <a:solidFill>
                  <a:srgbClr val="FF0000"/>
                </a:solidFill>
                <a:latin typeface="Times New Roman" pitchFamily="18" charset="0"/>
                <a:ea typeface="微软雅黑" pitchFamily="34" charset="-122"/>
                <a:cs typeface="Times New Roman" pitchFamily="18" charset="0"/>
              </a:rPr>
              <a:t>(2,3)</a:t>
            </a:r>
            <a:r>
              <a:rPr lang="en-US" altLang="zh-CN" sz="1400" dirty="0" smtClean="0">
                <a:solidFill>
                  <a:srgbClr val="FF0000"/>
                </a:solidFill>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表示</a:t>
            </a:r>
            <a:r>
              <a:rPr lang="en-US" altLang="zh-CN" sz="1400" dirty="0" smtClean="0">
                <a:latin typeface="Times New Roman" pitchFamily="18" charset="0"/>
                <a:ea typeface="微软雅黑" pitchFamily="34" charset="-122"/>
                <a:cs typeface="Times New Roman" pitchFamily="18" charset="0"/>
              </a:rPr>
              <a:t>5</a:t>
            </a:r>
            <a:r>
              <a:rPr lang="zh-CN" altLang="en-US" sz="1400" dirty="0" smtClean="0">
                <a:latin typeface="Times New Roman" pitchFamily="18" charset="0"/>
                <a:ea typeface="微软雅黑" pitchFamily="34" charset="-122"/>
                <a:cs typeface="Times New Roman" pitchFamily="18" charset="0"/>
              </a:rPr>
              <a:t>是自然数</a:t>
            </a:r>
            <a:r>
              <a:rPr lang="zh-CN" altLang="en-US" sz="1400" dirty="0" smtClean="0">
                <a:latin typeface="微软雅黑" pitchFamily="34" charset="-122"/>
                <a:ea typeface="微软雅黑" pitchFamily="34" charset="-122"/>
                <a:cs typeface="Times New Roman" pitchFamily="18" charset="0"/>
              </a:rPr>
              <a:t>。</a:t>
            </a:r>
            <a:endParaRPr lang="zh-CN" altLang="en-US" sz="1400" dirty="0">
              <a:latin typeface="微软雅黑" pitchFamily="34" charset="-122"/>
              <a:ea typeface="微软雅黑" pitchFamily="34" charset="-122"/>
            </a:endParaRPr>
          </a:p>
        </p:txBody>
      </p:sp>
      <p:sp>
        <p:nvSpPr>
          <p:cNvPr id="11" name="矩形 10"/>
          <p:cNvSpPr/>
          <p:nvPr/>
        </p:nvSpPr>
        <p:spPr>
          <a:xfrm>
            <a:off x="628651" y="2417446"/>
            <a:ext cx="7559039" cy="790574"/>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AutoShape 7"/>
          <p:cNvSpPr>
            <a:spLocks noChangeArrowheads="1"/>
          </p:cNvSpPr>
          <p:nvPr/>
        </p:nvSpPr>
        <p:spPr bwMode="auto">
          <a:xfrm>
            <a:off x="958167" y="2661811"/>
            <a:ext cx="864000" cy="301843"/>
          </a:xfrm>
          <a:prstGeom prst="homePlate">
            <a:avLst>
              <a:gd name="adj" fmla="val 56171"/>
            </a:avLst>
          </a:prstGeom>
          <a:solidFill>
            <a:srgbClr val="0070C0"/>
          </a:solidFill>
          <a:ln w="3175" cap="flat" cmpd="sng" algn="ctr">
            <a:noFill/>
            <a:prstDash val="solid"/>
          </a:ln>
          <a:effectLst/>
        </p:spPr>
        <p:txBody>
          <a:bodyPr anchor="ctr"/>
          <a:lstStyle/>
          <a:p>
            <a:pPr lvl="0" algn="ctr" defTabSz="914400">
              <a:lnSpc>
                <a:spcPct val="120000"/>
              </a:lnSpc>
              <a:defRPr/>
            </a:pPr>
            <a:r>
              <a:rPr lang="zh-CN" altLang="en-US" sz="1600" b="1" kern="0" dirty="0" smtClean="0">
                <a:solidFill>
                  <a:srgbClr val="FFFFFF"/>
                </a:solidFill>
                <a:latin typeface="微软雅黑" pitchFamily="34" charset="-122"/>
                <a:ea typeface="微软雅黑" pitchFamily="34" charset="-122"/>
              </a:rPr>
              <a:t>例子</a:t>
            </a:r>
            <a:endParaRPr kumimoji="0" lang="zh-CN" altLang="en-US"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13" name="矩形 12"/>
          <p:cNvSpPr/>
          <p:nvPr/>
        </p:nvSpPr>
        <p:spPr>
          <a:xfrm>
            <a:off x="1000124" y="2550155"/>
            <a:ext cx="6505575" cy="566309"/>
          </a:xfrm>
          <a:prstGeom prst="rect">
            <a:avLst/>
          </a:prstGeom>
        </p:spPr>
        <p:txBody>
          <a:bodyPr wrap="square">
            <a:spAutoFit/>
          </a:bodyPr>
          <a:lstStyle/>
          <a:p>
            <a:pPr marL="342900" indent="-342900">
              <a:spcBef>
                <a:spcPct val="20000"/>
              </a:spcBef>
              <a:buClr>
                <a:schemeClr val="folHlink"/>
              </a:buClr>
              <a:buSzPct val="60000"/>
            </a:pPr>
            <a:r>
              <a:rPr lang="en-US" altLang="zh-CN" sz="1400" dirty="0" smtClean="0">
                <a:latin typeface="微软雅黑" pitchFamily="34" charset="-122"/>
                <a:ea typeface="微软雅黑" pitchFamily="34" charset="-122"/>
              </a:rPr>
              <a:t>                 </a:t>
            </a:r>
            <a:r>
              <a:rPr lang="en-US" altLang="zh-CN" sz="1400" dirty="0" smtClean="0">
                <a:latin typeface="Times New Roman" pitchFamily="18" charset="0"/>
                <a:ea typeface="微软雅黑" pitchFamily="34" charset="-122"/>
                <a:cs typeface="Times New Roman" pitchFamily="18" charset="0"/>
              </a:rPr>
              <a:t>P(</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是教授； </a:t>
            </a:r>
            <a:r>
              <a:rPr lang="en-US" altLang="zh-CN" sz="1400" i="1" dirty="0" smtClean="0">
                <a:latin typeface="Times New Roman" pitchFamily="18" charset="0"/>
                <a:ea typeface="微软雅黑" pitchFamily="34" charset="-122"/>
                <a:cs typeface="Times New Roman" pitchFamily="18" charset="0"/>
              </a:rPr>
              <a:t>f</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的父亲； </a:t>
            </a:r>
            <a:r>
              <a:rPr lang="en-US" altLang="zh-CN" sz="1400" dirty="0" smtClean="0">
                <a:latin typeface="Times New Roman" pitchFamily="18" charset="0"/>
                <a:ea typeface="微软雅黑" pitchFamily="34" charset="-122"/>
                <a:cs typeface="Times New Roman" pitchFamily="18" charset="0"/>
              </a:rPr>
              <a:t>c:</a:t>
            </a:r>
            <a:r>
              <a:rPr lang="zh-CN" altLang="en-US" sz="1400" dirty="0" smtClean="0">
                <a:latin typeface="Times New Roman" pitchFamily="18" charset="0"/>
                <a:ea typeface="微软雅黑" pitchFamily="34" charset="-122"/>
                <a:cs typeface="Times New Roman" pitchFamily="18" charset="0"/>
              </a:rPr>
              <a:t>张强</a:t>
            </a:r>
          </a:p>
          <a:p>
            <a:pPr marL="342900" indent="-342900">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那么</a:t>
            </a:r>
            <a:r>
              <a:rPr lang="en-US" altLang="zh-CN" sz="1400" dirty="0" smtClean="0">
                <a:latin typeface="Times New Roman" pitchFamily="18" charset="0"/>
                <a:ea typeface="微软雅黑" pitchFamily="34" charset="-122"/>
                <a:cs typeface="Times New Roman" pitchFamily="18" charset="0"/>
              </a:rPr>
              <a:t>P(</a:t>
            </a:r>
            <a:r>
              <a:rPr lang="en-US" altLang="zh-CN" sz="1400" b="1" i="1" dirty="0" smtClean="0">
                <a:solidFill>
                  <a:srgbClr val="FF0000"/>
                </a:solidFill>
                <a:latin typeface="Times New Roman" pitchFamily="18" charset="0"/>
                <a:ea typeface="微软雅黑" pitchFamily="34" charset="-122"/>
                <a:cs typeface="Times New Roman" pitchFamily="18" charset="0"/>
              </a:rPr>
              <a:t>f</a:t>
            </a:r>
            <a:r>
              <a:rPr lang="en-US" altLang="zh-CN" sz="1400" b="1" dirty="0" smtClean="0">
                <a:solidFill>
                  <a:srgbClr val="FF0000"/>
                </a:solidFill>
                <a:latin typeface="Times New Roman" pitchFamily="18" charset="0"/>
                <a:ea typeface="微软雅黑" pitchFamily="34" charset="-122"/>
                <a:cs typeface="Times New Roman" pitchFamily="18" charset="0"/>
              </a:rPr>
              <a:t>(c)</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表示“张强的父亲是教授”这一命题。</a:t>
            </a:r>
            <a:endParaRPr lang="zh-CN" altLang="en-US" sz="1400" dirty="0">
              <a:latin typeface="Times New Roman" pitchFamily="18" charset="0"/>
              <a:ea typeface="微软雅黑" pitchFamily="34" charset="-122"/>
              <a:cs typeface="Times New Roman" pitchFamily="18" charset="0"/>
            </a:endParaRPr>
          </a:p>
        </p:txBody>
      </p:sp>
      <p:sp>
        <p:nvSpPr>
          <p:cNvPr id="14" name="TextBox 13"/>
          <p:cNvSpPr txBox="1"/>
          <p:nvPr/>
        </p:nvSpPr>
        <p:spPr>
          <a:xfrm>
            <a:off x="640080" y="3329940"/>
            <a:ext cx="7635240" cy="515526"/>
          </a:xfrm>
          <a:prstGeom prst="rect">
            <a:avLst/>
          </a:prstGeom>
          <a:noFill/>
        </p:spPr>
        <p:txBody>
          <a:bodyPr wrap="square" rtlCol="0">
            <a:spAutoFit/>
          </a:bodyPr>
          <a:lstStyle/>
          <a:p>
            <a:r>
              <a:rPr lang="zh-CN" altLang="en-US" sz="1400" b="1" dirty="0" smtClean="0">
                <a:solidFill>
                  <a:srgbClr val="FF0000"/>
                </a:solidFill>
                <a:latin typeface="微软雅黑" pitchFamily="34" charset="-122"/>
                <a:ea typeface="微软雅黑" pitchFamily="34" charset="-122"/>
              </a:rPr>
              <a:t>函数的使用给谓词表示带来很大方便。</a:t>
            </a:r>
          </a:p>
          <a:p>
            <a:endParaRPr lang="zh-CN" altLang="en-US" dirty="0">
              <a:solidFill>
                <a:srgbClr val="FF0000"/>
              </a:solidFill>
              <a:latin typeface="微软雅黑" pitchFamily="34" charset="-122"/>
              <a:ea typeface="微软雅黑" pitchFamily="34" charset="-122"/>
            </a:endParaRPr>
          </a:p>
        </p:txBody>
      </p:sp>
      <p:sp>
        <p:nvSpPr>
          <p:cNvPr id="15" name="矩形 14"/>
          <p:cNvSpPr/>
          <p:nvPr/>
        </p:nvSpPr>
        <p:spPr>
          <a:xfrm>
            <a:off x="619126" y="3709276"/>
            <a:ext cx="7559039" cy="1087754"/>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AutoShape 7"/>
          <p:cNvSpPr>
            <a:spLocks noChangeArrowheads="1"/>
          </p:cNvSpPr>
          <p:nvPr/>
        </p:nvSpPr>
        <p:spPr bwMode="auto">
          <a:xfrm>
            <a:off x="958167" y="3954261"/>
            <a:ext cx="864000" cy="301843"/>
          </a:xfrm>
          <a:prstGeom prst="homePlate">
            <a:avLst>
              <a:gd name="adj" fmla="val 56171"/>
            </a:avLst>
          </a:prstGeom>
          <a:solidFill>
            <a:srgbClr val="0070C0"/>
          </a:solidFill>
          <a:ln w="3175" cap="flat" cmpd="sng" algn="ctr">
            <a:noFill/>
            <a:prstDash val="solid"/>
          </a:ln>
          <a:effectLst/>
        </p:spPr>
        <p:txBody>
          <a:bodyPr anchor="ctr"/>
          <a:lstStyle/>
          <a:p>
            <a:pPr lvl="0" algn="ctr" defTabSz="914400">
              <a:lnSpc>
                <a:spcPct val="120000"/>
              </a:lnSpc>
              <a:defRPr/>
            </a:pPr>
            <a:r>
              <a:rPr lang="zh-CN" altLang="en-US" sz="1600" b="1" kern="0" dirty="0" smtClean="0">
                <a:solidFill>
                  <a:srgbClr val="FFFFFF"/>
                </a:solidFill>
                <a:latin typeface="微软雅黑" pitchFamily="34" charset="-122"/>
                <a:ea typeface="微软雅黑" pitchFamily="34" charset="-122"/>
              </a:rPr>
              <a:t>例子</a:t>
            </a:r>
            <a:endParaRPr kumimoji="0" lang="zh-CN" altLang="en-US"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18" name="TextBox 17"/>
          <p:cNvSpPr txBox="1"/>
          <p:nvPr/>
        </p:nvSpPr>
        <p:spPr>
          <a:xfrm>
            <a:off x="1678305" y="3845466"/>
            <a:ext cx="5494020" cy="824841"/>
          </a:xfrm>
          <a:prstGeom prst="rect">
            <a:avLst/>
          </a:prstGeom>
          <a:noFill/>
        </p:spPr>
        <p:txBody>
          <a:bodyPr wrap="square" rtlCol="0">
            <a:spAutoFit/>
          </a:bodyPr>
          <a:lstStyle/>
          <a:p>
            <a:pPr marL="342900" indent="-342900">
              <a:spcBef>
                <a:spcPct val="20000"/>
              </a:spcBef>
              <a:buClr>
                <a:schemeClr val="folHlink"/>
              </a:buClr>
              <a:buSzPct val="60000"/>
            </a:pPr>
            <a:r>
              <a:rPr lang="zh-CN" altLang="en-US" sz="1400" dirty="0" smtClean="0">
                <a:latin typeface="Times New Roman" pitchFamily="18" charset="0"/>
                <a:ea typeface="微软雅黑" pitchFamily="34" charset="-122"/>
                <a:cs typeface="Times New Roman" pitchFamily="18" charset="0"/>
              </a:rPr>
              <a:t>    用谓词表示命题：对任意整数</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en-US" altLang="zh-CN" sz="1400" baseline="30000" dirty="0" smtClean="0">
                <a:latin typeface="Times New Roman" pitchFamily="18" charset="0"/>
                <a:ea typeface="微软雅黑" pitchFamily="34" charset="-122"/>
                <a:cs typeface="Times New Roman" pitchFamily="18" charset="0"/>
              </a:rPr>
              <a:t>2</a:t>
            </a:r>
            <a:r>
              <a:rPr lang="en-US" altLang="zh-CN" sz="1400" dirty="0" smtClean="0">
                <a:latin typeface="Times New Roman" pitchFamily="18" charset="0"/>
                <a:ea typeface="微软雅黑" pitchFamily="34" charset="-122"/>
                <a:cs typeface="Times New Roman" pitchFamily="18" charset="0"/>
              </a:rPr>
              <a:t>-1=(</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+1)(</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-1)</a:t>
            </a:r>
            <a:r>
              <a:rPr lang="zh-CN" altLang="en-US" sz="1400" dirty="0" smtClean="0">
                <a:latin typeface="Times New Roman" pitchFamily="18" charset="0"/>
                <a:ea typeface="微软雅黑" pitchFamily="34" charset="-122"/>
                <a:cs typeface="Times New Roman" pitchFamily="18" charset="0"/>
              </a:rPr>
              <a:t>。</a:t>
            </a:r>
          </a:p>
          <a:p>
            <a:pPr marL="342900" indent="-342900">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解：令 </a:t>
            </a:r>
            <a:r>
              <a:rPr lang="en-US" altLang="zh-CN" sz="1400" dirty="0" smtClean="0">
                <a:latin typeface="Times New Roman" pitchFamily="18" charset="0"/>
                <a:ea typeface="微软雅黑" pitchFamily="34" charset="-122"/>
                <a:cs typeface="Times New Roman" pitchFamily="18" charset="0"/>
              </a:rPr>
              <a:t>I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是整数，</a:t>
            </a:r>
            <a:r>
              <a:rPr lang="en-US" altLang="zh-CN" sz="1400" i="1" dirty="0" smtClean="0">
                <a:latin typeface="Times New Roman" pitchFamily="18" charset="0"/>
                <a:ea typeface="微软雅黑" pitchFamily="34" charset="-122"/>
                <a:cs typeface="Times New Roman" pitchFamily="18" charset="0"/>
              </a:rPr>
              <a:t>f</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en-US" altLang="zh-CN" sz="1400" baseline="30000" dirty="0" smtClean="0">
                <a:latin typeface="Times New Roman" pitchFamily="18" charset="0"/>
                <a:ea typeface="微软雅黑" pitchFamily="34" charset="-122"/>
                <a:cs typeface="Times New Roman" pitchFamily="18" charset="0"/>
              </a:rPr>
              <a:t>2</a:t>
            </a:r>
            <a:r>
              <a:rPr lang="en-US" altLang="zh-CN" sz="1400" dirty="0" smtClean="0">
                <a:latin typeface="Times New Roman" pitchFamily="18" charset="0"/>
                <a:ea typeface="微软雅黑" pitchFamily="34" charset="-122"/>
                <a:cs typeface="Times New Roman" pitchFamily="18" charset="0"/>
              </a:rPr>
              <a:t>-1,  g(</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+1)(</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-1),  E(</a:t>
            </a:r>
            <a:r>
              <a:rPr lang="en-US" altLang="zh-CN" sz="1400" i="1" dirty="0" err="1" smtClean="0">
                <a:latin typeface="Times New Roman" pitchFamily="18" charset="0"/>
                <a:ea typeface="微软雅黑" pitchFamily="34" charset="-122"/>
                <a:cs typeface="Times New Roman" pitchFamily="18" charset="0"/>
              </a:rPr>
              <a:t>x,y</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y</a:t>
            </a:r>
            <a:r>
              <a:rPr lang="zh-CN" altLang="en-US" sz="1400" dirty="0" smtClean="0">
                <a:latin typeface="Times New Roman" pitchFamily="18" charset="0"/>
                <a:ea typeface="微软雅黑" pitchFamily="34" charset="-122"/>
                <a:cs typeface="Times New Roman" pitchFamily="18" charset="0"/>
              </a:rPr>
              <a:t>。</a:t>
            </a:r>
          </a:p>
          <a:p>
            <a:pPr marL="342900" indent="-342900">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则该命题可表示成：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 I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 E (</a:t>
            </a:r>
            <a:r>
              <a:rPr lang="en-US" altLang="zh-CN" sz="1400" b="1" i="1" dirty="0" smtClean="0">
                <a:solidFill>
                  <a:srgbClr val="FF0000"/>
                </a:solidFill>
                <a:latin typeface="Times New Roman" pitchFamily="18" charset="0"/>
                <a:ea typeface="微软雅黑" pitchFamily="34" charset="-122"/>
                <a:cs typeface="Times New Roman" pitchFamily="18" charset="0"/>
              </a:rPr>
              <a:t>f</a:t>
            </a:r>
            <a:r>
              <a:rPr lang="en-US" altLang="zh-CN" sz="1400" b="1" dirty="0" smtClean="0">
                <a:solidFill>
                  <a:srgbClr val="FF0000"/>
                </a:solidFill>
                <a:latin typeface="Times New Roman" pitchFamily="18" charset="0"/>
                <a:ea typeface="微软雅黑" pitchFamily="34" charset="-122"/>
                <a:cs typeface="Times New Roman" pitchFamily="18" charset="0"/>
              </a:rPr>
              <a:t> (</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 </a:t>
            </a:r>
            <a:r>
              <a:rPr lang="en-US" altLang="zh-CN" sz="1400" b="1" i="1" dirty="0" smtClean="0">
                <a:solidFill>
                  <a:srgbClr val="FF0000"/>
                </a:solidFill>
                <a:latin typeface="Times New Roman" pitchFamily="18" charset="0"/>
                <a:ea typeface="微软雅黑" pitchFamily="34" charset="-122"/>
                <a:cs typeface="Times New Roman" pitchFamily="18" charset="0"/>
              </a:rPr>
              <a:t>g</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solidFill>
                  <a:srgbClr val="FF0000"/>
                </a:solidFill>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rPr>
              <a:t>) )</a:t>
            </a:r>
            <a:endParaRPr lang="zh-CN" altLang="en-US" sz="1400" dirty="0">
              <a:latin typeface="Times New Roman" pitchFamily="18" charset="0"/>
              <a:ea typeface="微软雅黑" pitchFamily="34" charset="-122"/>
              <a:cs typeface="Times New Roman" pitchFamily="18" charset="0"/>
            </a:endParaRPr>
          </a:p>
        </p:txBody>
      </p:sp>
      <p:sp>
        <p:nvSpPr>
          <p:cNvPr id="19" name="矩形 18"/>
          <p:cNvSpPr/>
          <p:nvPr/>
        </p:nvSpPr>
        <p:spPr>
          <a:xfrm>
            <a:off x="695327" y="320815"/>
            <a:ext cx="6391273" cy="500458"/>
          </a:xfrm>
          <a:prstGeom prst="rect">
            <a:avLst/>
          </a:prstGeom>
        </p:spPr>
        <p:txBody>
          <a:bodyPr wrap="square">
            <a:spAutoFit/>
          </a:bodyPr>
          <a:lstStyle/>
          <a:p>
            <a:pPr>
              <a:lnSpc>
                <a:spcPct val="170000"/>
              </a:lnSpc>
              <a:spcBef>
                <a:spcPct val="20000"/>
              </a:spcBef>
              <a:buClr>
                <a:schemeClr val="folHlink"/>
              </a:buClr>
              <a:buSzPct val="60000"/>
            </a:pPr>
            <a:r>
              <a:rPr lang="en-US" altLang="zh-CN" sz="1800" dirty="0" smtClean="0">
                <a:solidFill>
                  <a:schemeClr val="bg1"/>
                </a:solidFill>
                <a:latin typeface="Tahoma" panose="020B0604030504040204" pitchFamily="34" charset="0"/>
                <a:ea typeface="微软雅黑" panose="020B0503020204020204" pitchFamily="34" charset="-122"/>
              </a:rPr>
              <a:t>2.2 </a:t>
            </a:r>
            <a:r>
              <a:rPr lang="zh-CN" altLang="en-US" sz="1800" dirty="0" smtClean="0">
                <a:solidFill>
                  <a:schemeClr val="bg1"/>
                </a:solidFill>
                <a:latin typeface="Tahoma" panose="020B0604030504040204" pitchFamily="34" charset="0"/>
                <a:ea typeface="微软雅黑" panose="020B0503020204020204" pitchFamily="34" charset="-122"/>
              </a:rPr>
              <a:t>谓词公式与翻译</a:t>
            </a:r>
          </a:p>
        </p:txBody>
      </p:sp>
    </p:spTree>
    <p:extLst>
      <p:ext uri="{BB962C8B-B14F-4D97-AF65-F5344CB8AC3E}">
        <p14:creationId xmlns="" xmlns:p14="http://schemas.microsoft.com/office/powerpoint/2010/main" val="20671325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393787"/>
            <a:ext cx="666750"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666751" y="393787"/>
            <a:ext cx="8477249"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矩形 3"/>
          <p:cNvSpPr/>
          <p:nvPr/>
        </p:nvSpPr>
        <p:spPr>
          <a:xfrm>
            <a:off x="695327" y="320815"/>
            <a:ext cx="6391273" cy="500458"/>
          </a:xfrm>
          <a:prstGeom prst="rect">
            <a:avLst/>
          </a:prstGeom>
        </p:spPr>
        <p:txBody>
          <a:bodyPr wrap="square">
            <a:spAutoFit/>
          </a:bodyPr>
          <a:lstStyle/>
          <a:p>
            <a:pPr>
              <a:lnSpc>
                <a:spcPct val="170000"/>
              </a:lnSpc>
              <a:spcBef>
                <a:spcPct val="20000"/>
              </a:spcBef>
              <a:buClr>
                <a:schemeClr val="folHlink"/>
              </a:buClr>
              <a:buSzPct val="60000"/>
            </a:pPr>
            <a:r>
              <a:rPr lang="en-US" altLang="zh-CN" sz="1800" dirty="0" smtClean="0">
                <a:solidFill>
                  <a:schemeClr val="bg1"/>
                </a:solidFill>
                <a:latin typeface="Tahoma" panose="020B0604030504040204" pitchFamily="34" charset="0"/>
                <a:ea typeface="微软雅黑" panose="020B0503020204020204" pitchFamily="34" charset="-122"/>
              </a:rPr>
              <a:t>2.2 </a:t>
            </a:r>
            <a:r>
              <a:rPr lang="zh-CN" altLang="en-US" sz="1800" dirty="0" smtClean="0">
                <a:solidFill>
                  <a:schemeClr val="bg1"/>
                </a:solidFill>
                <a:latin typeface="Tahoma" panose="020B0604030504040204" pitchFamily="34" charset="0"/>
                <a:ea typeface="微软雅黑" panose="020B0503020204020204" pitchFamily="34" charset="-122"/>
              </a:rPr>
              <a:t>谓词公式与翻译</a:t>
            </a:r>
          </a:p>
        </p:txBody>
      </p:sp>
      <p:sp>
        <p:nvSpPr>
          <p:cNvPr id="6" name="剪去对角的矩形 5"/>
          <p:cNvSpPr/>
          <p:nvPr/>
        </p:nvSpPr>
        <p:spPr>
          <a:xfrm>
            <a:off x="709357" y="1388442"/>
            <a:ext cx="1008000" cy="324000"/>
          </a:xfrm>
          <a:prstGeom prst="snip2Diag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buClr>
                <a:schemeClr val="accent1"/>
              </a:buClr>
              <a:buSzPct val="75000"/>
            </a:pPr>
            <a:r>
              <a:rPr kumimoji="1" lang="zh-CN" altLang="en-US" sz="1400" dirty="0" smtClean="0">
                <a:solidFill>
                  <a:srgbClr val="0070C0"/>
                </a:solidFill>
                <a:latin typeface="微软雅黑" panose="020B0503020204020204" pitchFamily="34" charset="-122"/>
                <a:ea typeface="微软雅黑" panose="020B0503020204020204" pitchFamily="34" charset="-122"/>
              </a:rPr>
              <a:t>定义</a:t>
            </a:r>
            <a:r>
              <a:rPr kumimoji="1" lang="en-US" altLang="zh-CN" sz="1400" dirty="0" smtClean="0">
                <a:solidFill>
                  <a:srgbClr val="0070C0"/>
                </a:solidFill>
                <a:latin typeface="微软雅黑" panose="020B0503020204020204" pitchFamily="34" charset="-122"/>
                <a:ea typeface="微软雅黑" panose="020B0503020204020204" pitchFamily="34" charset="-122"/>
              </a:rPr>
              <a:t>2.2.2 </a:t>
            </a:r>
            <a:endParaRPr kumimoji="1" lang="zh-CN" altLang="en-US" sz="1400" dirty="0">
              <a:solidFill>
                <a:srgbClr val="0070C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897380" y="2247900"/>
            <a:ext cx="5715000" cy="2354491"/>
          </a:xfrm>
          <a:prstGeom prst="rect">
            <a:avLst/>
          </a:prstGeom>
          <a:noFill/>
        </p:spPr>
        <p:txBody>
          <a:bodyPr wrap="square" rtlCol="0">
            <a:spAutoFit/>
          </a:bodyPr>
          <a:lstStyle/>
          <a:p>
            <a:pPr marL="342900" indent="-342900">
              <a:spcBef>
                <a:spcPts val="600"/>
              </a:spcBef>
              <a:buClr>
                <a:schemeClr val="folHlink"/>
              </a:buClr>
              <a:buSzPct val="60000"/>
              <a:buFont typeface="Wingdings" pitchFamily="2" charset="2"/>
              <a:buNone/>
            </a:pPr>
            <a:r>
              <a:rPr lang="zh-CN" altLang="en-US" sz="1400" b="1" dirty="0" smtClean="0">
                <a:solidFill>
                  <a:srgbClr val="FF0000"/>
                </a:solidFill>
                <a:latin typeface="Times New Roman" pitchFamily="18" charset="0"/>
                <a:ea typeface="微软雅黑" pitchFamily="34" charset="-122"/>
                <a:cs typeface="Times New Roman" pitchFamily="18" charset="0"/>
              </a:rPr>
              <a:t>合式谓词公式</a:t>
            </a:r>
            <a:r>
              <a:rPr lang="zh-CN" altLang="en-US" sz="1400" dirty="0" smtClean="0">
                <a:latin typeface="Times New Roman" pitchFamily="18" charset="0"/>
                <a:ea typeface="微软雅黑" pitchFamily="34" charset="-122"/>
                <a:cs typeface="Times New Roman" pitchFamily="18" charset="0"/>
              </a:rPr>
              <a:t>当且仅当由下列规则形成的</a:t>
            </a:r>
            <a:r>
              <a:rPr lang="zh-CN" altLang="en-US" sz="1400" b="1" dirty="0" smtClean="0">
                <a:solidFill>
                  <a:srgbClr val="FF0000"/>
                </a:solidFill>
                <a:latin typeface="Times New Roman" pitchFamily="18" charset="0"/>
                <a:ea typeface="微软雅黑" pitchFamily="34" charset="-122"/>
                <a:cs typeface="Times New Roman" pitchFamily="18" charset="0"/>
              </a:rPr>
              <a:t>符号串</a:t>
            </a:r>
            <a:r>
              <a:rPr lang="zh-CN" altLang="en-US" sz="1400" dirty="0" smtClean="0">
                <a:latin typeface="Times New Roman" pitchFamily="18" charset="0"/>
                <a:ea typeface="微软雅黑" pitchFamily="34" charset="-122"/>
                <a:cs typeface="Times New Roman" pitchFamily="18" charset="0"/>
              </a:rPr>
              <a:t>：</a:t>
            </a:r>
          </a:p>
          <a:p>
            <a:pPr marL="342900" indent="-342900">
              <a:spcBef>
                <a:spcPts val="6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① </a:t>
            </a:r>
            <a:r>
              <a:rPr lang="zh-CN" altLang="en-US" sz="1400" b="1" dirty="0" smtClean="0">
                <a:solidFill>
                  <a:srgbClr val="FF0000"/>
                </a:solidFill>
                <a:latin typeface="Times New Roman" pitchFamily="18" charset="0"/>
                <a:ea typeface="微软雅黑" pitchFamily="34" charset="-122"/>
                <a:cs typeface="Times New Roman" pitchFamily="18" charset="0"/>
              </a:rPr>
              <a:t>原子公式</a:t>
            </a:r>
            <a:r>
              <a:rPr lang="zh-CN" altLang="en-US" sz="1400" dirty="0" smtClean="0">
                <a:latin typeface="Times New Roman" pitchFamily="18" charset="0"/>
                <a:ea typeface="微软雅黑" pitchFamily="34" charset="-122"/>
                <a:cs typeface="Times New Roman" pitchFamily="18" charset="0"/>
              </a:rPr>
              <a:t>是合式谓词公式；</a:t>
            </a:r>
          </a:p>
          <a:p>
            <a:pPr marL="342900" indent="-342900">
              <a:spcBef>
                <a:spcPts val="6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② 若</a:t>
            </a:r>
            <a:r>
              <a:rPr lang="en-US" altLang="zh-CN" sz="1400" dirty="0" smtClean="0">
                <a:latin typeface="Times New Roman" pitchFamily="18" charset="0"/>
                <a:ea typeface="微软雅黑" pitchFamily="34" charset="-122"/>
                <a:cs typeface="Times New Roman" pitchFamily="18" charset="0"/>
              </a:rPr>
              <a:t>A</a:t>
            </a:r>
            <a:r>
              <a:rPr lang="zh-CN" altLang="en-US" sz="1400" dirty="0" smtClean="0">
                <a:latin typeface="Times New Roman" pitchFamily="18" charset="0"/>
                <a:ea typeface="微软雅黑" pitchFamily="34" charset="-122"/>
                <a:cs typeface="Times New Roman" pitchFamily="18" charset="0"/>
              </a:rPr>
              <a:t>是合式谓词公式，则</a:t>
            </a:r>
            <a:r>
              <a:rPr lang="en-US" altLang="zh-CN" sz="1400" b="1" dirty="0" smtClean="0">
                <a:solidFill>
                  <a:srgbClr val="FF0000"/>
                </a:solidFill>
                <a:latin typeface="Times New Roman" pitchFamily="18" charset="0"/>
                <a:ea typeface="微软雅黑" pitchFamily="34" charset="-122"/>
                <a:cs typeface="Times New Roman" pitchFamily="18" charset="0"/>
              </a:rPr>
              <a:t>(┐A)</a:t>
            </a:r>
            <a:r>
              <a:rPr lang="zh-CN" altLang="en-US" sz="1400" dirty="0" smtClean="0">
                <a:latin typeface="Times New Roman" pitchFamily="18" charset="0"/>
                <a:ea typeface="微软雅黑" pitchFamily="34" charset="-122"/>
                <a:cs typeface="Times New Roman" pitchFamily="18" charset="0"/>
              </a:rPr>
              <a:t>是合式谓词公式；</a:t>
            </a:r>
          </a:p>
          <a:p>
            <a:pPr marL="342900" indent="-342900">
              <a:spcBef>
                <a:spcPts val="6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③ 若</a:t>
            </a:r>
            <a:r>
              <a:rPr lang="en-US" altLang="zh-CN" sz="1400" dirty="0" smtClean="0">
                <a:latin typeface="Times New Roman" pitchFamily="18" charset="0"/>
                <a:ea typeface="微软雅黑" pitchFamily="34" charset="-122"/>
                <a:cs typeface="Times New Roman" pitchFamily="18" charset="0"/>
              </a:rPr>
              <a:t>A</a:t>
            </a:r>
            <a:r>
              <a:rPr lang="zh-CN" altLang="en-US"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B</a:t>
            </a:r>
            <a:r>
              <a:rPr lang="zh-CN" altLang="en-US" sz="1400" dirty="0" smtClean="0">
                <a:latin typeface="Times New Roman" pitchFamily="18" charset="0"/>
                <a:ea typeface="微软雅黑" pitchFamily="34" charset="-122"/>
                <a:cs typeface="Times New Roman" pitchFamily="18" charset="0"/>
              </a:rPr>
              <a:t>是合式谓词公式，则</a:t>
            </a:r>
            <a:r>
              <a:rPr lang="en-US" altLang="zh-CN" sz="1400" b="1" dirty="0" smtClean="0">
                <a:solidFill>
                  <a:srgbClr val="FF0000"/>
                </a:solidFill>
                <a:latin typeface="Times New Roman" pitchFamily="18" charset="0"/>
                <a:ea typeface="微软雅黑" pitchFamily="34" charset="-122"/>
                <a:cs typeface="Times New Roman" pitchFamily="18" charset="0"/>
              </a:rPr>
              <a:t>(A∧B)</a:t>
            </a:r>
            <a:r>
              <a:rPr lang="zh-CN" altLang="en-US"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(A∨B)</a:t>
            </a:r>
            <a:r>
              <a:rPr lang="zh-CN" altLang="en-US"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(A→B)</a:t>
            </a:r>
            <a:r>
              <a:rPr lang="zh-CN" altLang="en-US" sz="1400" dirty="0" smtClean="0">
                <a:latin typeface="Times New Roman" pitchFamily="18" charset="0"/>
                <a:ea typeface="微软雅黑" pitchFamily="34" charset="-122"/>
                <a:cs typeface="Times New Roman" pitchFamily="18" charset="0"/>
              </a:rPr>
              <a:t>和</a:t>
            </a:r>
            <a:r>
              <a:rPr lang="en-US" altLang="zh-CN" sz="1400" b="1" dirty="0" smtClean="0">
                <a:solidFill>
                  <a:srgbClr val="FF0000"/>
                </a:solidFill>
                <a:latin typeface="Times New Roman" pitchFamily="18" charset="0"/>
                <a:ea typeface="微软雅黑" pitchFamily="34" charset="-122"/>
                <a:cs typeface="Times New Roman" pitchFamily="18" charset="0"/>
              </a:rPr>
              <a:t>(A </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dirty="0" smtClean="0">
                <a:solidFill>
                  <a:srgbClr val="FF0000"/>
                </a:solidFill>
                <a:latin typeface="Times New Roman" pitchFamily="18" charset="0"/>
                <a:ea typeface="微软雅黑" pitchFamily="34" charset="-122"/>
                <a:cs typeface="Times New Roman" pitchFamily="18" charset="0"/>
              </a:rPr>
              <a:t> B)</a:t>
            </a:r>
            <a:r>
              <a:rPr lang="zh-CN" altLang="en-US" sz="1400" dirty="0" smtClean="0">
                <a:latin typeface="Times New Roman" pitchFamily="18" charset="0"/>
                <a:ea typeface="微软雅黑" pitchFamily="34" charset="-122"/>
                <a:cs typeface="Times New Roman" pitchFamily="18" charset="0"/>
              </a:rPr>
              <a:t>都</a:t>
            </a:r>
            <a:endParaRPr lang="en-US" altLang="zh-CN" sz="1400" dirty="0" smtClean="0">
              <a:latin typeface="Times New Roman" pitchFamily="18" charset="0"/>
              <a:ea typeface="微软雅黑" pitchFamily="34" charset="-122"/>
              <a:cs typeface="Times New Roman" pitchFamily="18" charset="0"/>
            </a:endParaRPr>
          </a:p>
          <a:p>
            <a:pPr marL="342900" indent="-342900">
              <a:spcBef>
                <a:spcPts val="600"/>
              </a:spcBef>
              <a:buClr>
                <a:schemeClr val="folHlink"/>
              </a:buClr>
              <a:buSzPct val="60000"/>
              <a:buFont typeface="Wingdings" pitchFamily="2" charset="2"/>
              <a:buNone/>
            </a:pP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是合式谓词公式；</a:t>
            </a:r>
          </a:p>
          <a:p>
            <a:pPr marL="342900" indent="-342900">
              <a:spcBef>
                <a:spcPts val="6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④ 若</a:t>
            </a:r>
            <a:r>
              <a:rPr lang="en-US" altLang="zh-CN" sz="1400" dirty="0" smtClean="0">
                <a:latin typeface="Times New Roman" pitchFamily="18" charset="0"/>
                <a:ea typeface="微软雅黑" pitchFamily="34" charset="-122"/>
                <a:cs typeface="Times New Roman" pitchFamily="18" charset="0"/>
              </a:rPr>
              <a:t>A</a:t>
            </a:r>
            <a:r>
              <a:rPr lang="zh-CN" altLang="en-US" sz="1400" dirty="0" smtClean="0">
                <a:latin typeface="Times New Roman" pitchFamily="18" charset="0"/>
                <a:ea typeface="微软雅黑" pitchFamily="34" charset="-122"/>
                <a:cs typeface="Times New Roman" pitchFamily="18" charset="0"/>
              </a:rPr>
              <a:t>是合式谓词公式，</a:t>
            </a:r>
            <a:r>
              <a:rPr lang="en-US" altLang="zh-CN" sz="1400"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是个体变元，则</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a:t>
            </a:r>
            <a:r>
              <a:rPr lang="zh-CN" altLang="en-US"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a:t>
            </a:r>
            <a:r>
              <a:rPr lang="zh-CN" altLang="en-US" sz="1400" dirty="0" smtClean="0">
                <a:latin typeface="Times New Roman" pitchFamily="18" charset="0"/>
                <a:ea typeface="微软雅黑" pitchFamily="34" charset="-122"/>
                <a:cs typeface="Times New Roman" pitchFamily="18" charset="0"/>
              </a:rPr>
              <a:t>都是合式谓词</a:t>
            </a:r>
          </a:p>
          <a:p>
            <a:pPr marL="342900" indent="-342900">
              <a:spcBef>
                <a:spcPts val="6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公式；</a:t>
            </a:r>
          </a:p>
          <a:p>
            <a:pPr marL="342900" indent="-342900">
              <a:spcBef>
                <a:spcPts val="6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⑤ 仅有有限项次使用①、②、③和④形成的才是合式谓词公式。</a:t>
            </a:r>
            <a:endParaRPr lang="zh-CN" altLang="en-US" sz="1400" dirty="0">
              <a:latin typeface="Times New Roman" pitchFamily="18" charset="0"/>
              <a:ea typeface="微软雅黑" pitchFamily="34" charset="-122"/>
              <a:cs typeface="Times New Roman" pitchFamily="18" charset="0"/>
            </a:endParaRPr>
          </a:p>
        </p:txBody>
      </p:sp>
      <p:sp>
        <p:nvSpPr>
          <p:cNvPr id="11" name="TextBox 10"/>
          <p:cNvSpPr txBox="1"/>
          <p:nvPr/>
        </p:nvSpPr>
        <p:spPr>
          <a:xfrm>
            <a:off x="1889760" y="1274770"/>
            <a:ext cx="5722620" cy="700576"/>
          </a:xfrm>
          <a:prstGeom prst="rect">
            <a:avLst/>
          </a:prstGeom>
          <a:noFill/>
        </p:spPr>
        <p:txBody>
          <a:bodyPr wrap="square" rtlCol="0">
            <a:spAutoFit/>
          </a:bodyPr>
          <a:lstStyle/>
          <a:p>
            <a:pPr>
              <a:lnSpc>
                <a:spcPct val="150000"/>
              </a:lnSpc>
            </a:pPr>
            <a:r>
              <a:rPr lang="zh-CN" altLang="en-US" sz="1400" dirty="0" smtClean="0">
                <a:latin typeface="Times New Roman" pitchFamily="18" charset="0"/>
                <a:ea typeface="微软雅黑" pitchFamily="34" charset="-122"/>
                <a:cs typeface="Times New Roman" pitchFamily="18" charset="0"/>
              </a:rPr>
              <a:t>若</a:t>
            </a:r>
            <a:r>
              <a:rPr lang="en-US" altLang="zh-CN" sz="1400" i="1" dirty="0" smtClean="0">
                <a:latin typeface="Times New Roman" pitchFamily="18" charset="0"/>
                <a:ea typeface="微软雅黑" pitchFamily="34" charset="-122"/>
                <a:cs typeface="Times New Roman" pitchFamily="18" charset="0"/>
              </a:rPr>
              <a:t>P</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en-US" altLang="zh-CN" sz="1400" baseline="-25000" dirty="0" smtClean="0">
                <a:latin typeface="Times New Roman" pitchFamily="18" charset="0"/>
                <a:ea typeface="微软雅黑" pitchFamily="34" charset="-122"/>
                <a:cs typeface="Times New Roman" pitchFamily="18" charset="0"/>
              </a:rPr>
              <a:t>1</a:t>
            </a:r>
            <a:r>
              <a:rPr lang="zh-CN" altLang="en-US"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en-US" altLang="zh-CN" sz="1400" baseline="-25000" dirty="0" smtClean="0">
                <a:latin typeface="Times New Roman" pitchFamily="18" charset="0"/>
                <a:ea typeface="微软雅黑" pitchFamily="34" charset="-122"/>
                <a:cs typeface="Times New Roman" pitchFamily="18" charset="0"/>
              </a:rPr>
              <a:t>2</a:t>
            </a:r>
            <a:r>
              <a:rPr lang="zh-CN" altLang="en-US"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a:t>
            </a:r>
            <a:r>
              <a:rPr lang="en-US" altLang="zh-CN" sz="1400" i="1" dirty="0" err="1" smtClean="0">
                <a:latin typeface="Times New Roman" pitchFamily="18" charset="0"/>
                <a:ea typeface="微软雅黑" pitchFamily="34" charset="-122"/>
                <a:cs typeface="Times New Roman" pitchFamily="18" charset="0"/>
              </a:rPr>
              <a:t>x</a:t>
            </a:r>
            <a:r>
              <a:rPr lang="en-US" altLang="zh-CN" sz="1400" i="1" baseline="-25000" dirty="0" err="1" smtClean="0">
                <a:latin typeface="Times New Roman" pitchFamily="18" charset="0"/>
                <a:ea typeface="微软雅黑" pitchFamily="34" charset="-122"/>
                <a:cs typeface="Times New Roman" pitchFamily="18" charset="0"/>
              </a:rPr>
              <a:t>n</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是</a:t>
            </a:r>
            <a:r>
              <a:rPr lang="en-US" altLang="zh-CN" sz="1400" b="1" i="1" dirty="0" smtClean="0">
                <a:solidFill>
                  <a:srgbClr val="FF0000"/>
                </a:solidFill>
                <a:latin typeface="Times New Roman" pitchFamily="18" charset="0"/>
                <a:ea typeface="微软雅黑" pitchFamily="34" charset="-122"/>
                <a:cs typeface="Times New Roman" pitchFamily="18" charset="0"/>
              </a:rPr>
              <a:t>n </a:t>
            </a:r>
            <a:r>
              <a:rPr lang="zh-CN" altLang="en-US" sz="1400" b="1" dirty="0" smtClean="0">
                <a:solidFill>
                  <a:srgbClr val="FF0000"/>
                </a:solidFill>
                <a:latin typeface="Times New Roman" pitchFamily="18" charset="0"/>
                <a:ea typeface="微软雅黑" pitchFamily="34" charset="-122"/>
                <a:cs typeface="Times New Roman" pitchFamily="18" charset="0"/>
              </a:rPr>
              <a:t>元谓词</a:t>
            </a:r>
            <a:r>
              <a:rPr lang="zh-CN" altLang="en-US"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t</a:t>
            </a:r>
            <a:r>
              <a:rPr lang="en-US" altLang="zh-CN" sz="1400" baseline="-25000" dirty="0" smtClean="0">
                <a:latin typeface="Times New Roman" pitchFamily="18" charset="0"/>
                <a:ea typeface="微软雅黑" pitchFamily="34" charset="-122"/>
                <a:cs typeface="Times New Roman" pitchFamily="18" charset="0"/>
              </a:rPr>
              <a:t>1</a:t>
            </a:r>
            <a:r>
              <a:rPr lang="zh-CN" altLang="en-US"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t</a:t>
            </a:r>
            <a:r>
              <a:rPr lang="en-US" altLang="zh-CN" sz="1400" baseline="-25000" dirty="0" smtClean="0">
                <a:latin typeface="Times New Roman" pitchFamily="18" charset="0"/>
                <a:ea typeface="微软雅黑" pitchFamily="34" charset="-122"/>
                <a:cs typeface="Times New Roman" pitchFamily="18" charset="0"/>
              </a:rPr>
              <a:t>2</a:t>
            </a:r>
            <a:r>
              <a:rPr lang="zh-CN" altLang="en-US"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a:t>
            </a:r>
            <a:r>
              <a:rPr lang="en-US" altLang="zh-CN" sz="1400" i="1" dirty="0" err="1" smtClean="0">
                <a:latin typeface="Times New Roman" pitchFamily="18" charset="0"/>
                <a:ea typeface="微软雅黑" pitchFamily="34" charset="-122"/>
                <a:cs typeface="Times New Roman" pitchFamily="18" charset="0"/>
              </a:rPr>
              <a:t>t</a:t>
            </a:r>
            <a:r>
              <a:rPr lang="en-US" altLang="zh-CN" sz="1400" i="1" baseline="-25000" dirty="0" err="1" smtClean="0">
                <a:latin typeface="Times New Roman" pitchFamily="18" charset="0"/>
                <a:ea typeface="微软雅黑" pitchFamily="34" charset="-122"/>
                <a:cs typeface="Times New Roman" pitchFamily="18" charset="0"/>
              </a:rPr>
              <a:t>n</a:t>
            </a:r>
            <a:r>
              <a:rPr lang="zh-CN" altLang="en-US" sz="1400" dirty="0" smtClean="0">
                <a:latin typeface="Times New Roman" pitchFamily="18" charset="0"/>
                <a:ea typeface="微软雅黑" pitchFamily="34" charset="-122"/>
                <a:cs typeface="Times New Roman" pitchFamily="18" charset="0"/>
              </a:rPr>
              <a:t>是</a:t>
            </a:r>
            <a:r>
              <a:rPr lang="zh-CN" altLang="en-US" sz="1400" b="1" dirty="0" smtClean="0">
                <a:solidFill>
                  <a:srgbClr val="FF0000"/>
                </a:solidFill>
                <a:latin typeface="Times New Roman" pitchFamily="18" charset="0"/>
                <a:ea typeface="微软雅黑" pitchFamily="34" charset="-122"/>
                <a:cs typeface="Times New Roman" pitchFamily="18" charset="0"/>
              </a:rPr>
              <a:t>项</a:t>
            </a:r>
            <a:r>
              <a:rPr lang="zh-CN" altLang="en-US" sz="1400" dirty="0" smtClean="0">
                <a:latin typeface="Times New Roman" pitchFamily="18" charset="0"/>
                <a:ea typeface="微软雅黑" pitchFamily="34" charset="-122"/>
                <a:cs typeface="Times New Roman" pitchFamily="18" charset="0"/>
              </a:rPr>
              <a:t>，则称</a:t>
            </a:r>
            <a:endParaRPr lang="en-US" altLang="zh-CN" sz="1400" dirty="0" smtClean="0">
              <a:latin typeface="Times New Roman" pitchFamily="18" charset="0"/>
              <a:ea typeface="微软雅黑" pitchFamily="34" charset="-122"/>
              <a:cs typeface="Times New Roman" pitchFamily="18" charset="0"/>
            </a:endParaRPr>
          </a:p>
          <a:p>
            <a:pPr>
              <a:lnSpc>
                <a:spcPct val="150000"/>
              </a:lnSpc>
            </a:pPr>
            <a:r>
              <a:rPr lang="zh-CN" altLang="en-US"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P </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t</a:t>
            </a:r>
            <a:r>
              <a:rPr lang="en-US" altLang="zh-CN" sz="1400" baseline="-25000" dirty="0" smtClean="0">
                <a:latin typeface="Times New Roman" pitchFamily="18" charset="0"/>
                <a:ea typeface="微软雅黑" pitchFamily="34" charset="-122"/>
                <a:cs typeface="Times New Roman" pitchFamily="18" charset="0"/>
              </a:rPr>
              <a:t>1</a:t>
            </a:r>
            <a:r>
              <a:rPr lang="zh-CN" altLang="en-US"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t</a:t>
            </a:r>
            <a:r>
              <a:rPr lang="en-US" altLang="zh-CN" sz="1400" baseline="-25000" dirty="0" smtClean="0">
                <a:latin typeface="Times New Roman" pitchFamily="18" charset="0"/>
                <a:ea typeface="微软雅黑" pitchFamily="34" charset="-122"/>
                <a:cs typeface="Times New Roman" pitchFamily="18" charset="0"/>
              </a:rPr>
              <a:t>2</a:t>
            </a:r>
            <a:r>
              <a:rPr lang="zh-CN" altLang="en-US"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a:t>
            </a:r>
            <a:r>
              <a:rPr lang="en-US" altLang="zh-CN" sz="1400" i="1" dirty="0" err="1" smtClean="0">
                <a:latin typeface="Times New Roman" pitchFamily="18" charset="0"/>
                <a:ea typeface="微软雅黑" pitchFamily="34" charset="-122"/>
                <a:cs typeface="Times New Roman" pitchFamily="18" charset="0"/>
              </a:rPr>
              <a:t>t</a:t>
            </a:r>
            <a:r>
              <a:rPr lang="en-US" altLang="zh-CN" sz="1400" i="1" baseline="-25000" dirty="0" err="1" smtClean="0">
                <a:latin typeface="Times New Roman" pitchFamily="18" charset="0"/>
                <a:ea typeface="微软雅黑" pitchFamily="34" charset="-122"/>
                <a:cs typeface="Times New Roman" pitchFamily="18" charset="0"/>
              </a:rPr>
              <a:t>n</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为</a:t>
            </a:r>
            <a:r>
              <a:rPr lang="zh-CN" altLang="en-US" sz="1400" b="1" dirty="0" smtClean="0">
                <a:solidFill>
                  <a:srgbClr val="FF0000"/>
                </a:solidFill>
                <a:latin typeface="Times New Roman" pitchFamily="18" charset="0"/>
                <a:ea typeface="微软雅黑" pitchFamily="34" charset="-122"/>
                <a:cs typeface="Times New Roman" pitchFamily="18" charset="0"/>
              </a:rPr>
              <a:t>原子谓词公式</a:t>
            </a:r>
            <a:r>
              <a:rPr lang="zh-CN" altLang="en-US" sz="1400" dirty="0" smtClean="0">
                <a:latin typeface="Times New Roman" pitchFamily="18" charset="0"/>
                <a:ea typeface="微软雅黑" pitchFamily="34" charset="-122"/>
                <a:cs typeface="Times New Roman" pitchFamily="18" charset="0"/>
              </a:rPr>
              <a:t>，简称原子公式。 </a:t>
            </a:r>
          </a:p>
        </p:txBody>
      </p:sp>
      <p:sp>
        <p:nvSpPr>
          <p:cNvPr id="12" name="剪去对角的矩形 11"/>
          <p:cNvSpPr/>
          <p:nvPr/>
        </p:nvSpPr>
        <p:spPr>
          <a:xfrm>
            <a:off x="709357" y="2211402"/>
            <a:ext cx="1008000" cy="324000"/>
          </a:xfrm>
          <a:prstGeom prst="snip2Diag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buClr>
                <a:schemeClr val="accent1"/>
              </a:buClr>
              <a:buSzPct val="75000"/>
            </a:pPr>
            <a:r>
              <a:rPr kumimoji="1" lang="zh-CN" altLang="en-US" sz="1400" dirty="0" smtClean="0">
                <a:solidFill>
                  <a:srgbClr val="0070C0"/>
                </a:solidFill>
                <a:latin typeface="微软雅黑" panose="020B0503020204020204" pitchFamily="34" charset="-122"/>
                <a:ea typeface="微软雅黑" panose="020B0503020204020204" pitchFamily="34" charset="-122"/>
              </a:rPr>
              <a:t>定义</a:t>
            </a:r>
            <a:r>
              <a:rPr kumimoji="1" lang="en-US" altLang="zh-CN" sz="1400" dirty="0" smtClean="0">
                <a:solidFill>
                  <a:srgbClr val="0070C0"/>
                </a:solidFill>
                <a:latin typeface="微软雅黑" panose="020B0503020204020204" pitchFamily="34" charset="-122"/>
                <a:ea typeface="微软雅黑" panose="020B0503020204020204" pitchFamily="34" charset="-122"/>
              </a:rPr>
              <a:t>2.2.3 </a:t>
            </a:r>
            <a:endParaRPr kumimoji="1" lang="zh-CN" altLang="en-US" sz="14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875798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393787"/>
            <a:ext cx="666750"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p:nvSpPr>
        <p:spPr>
          <a:xfrm>
            <a:off x="666751" y="393787"/>
            <a:ext cx="8477249"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695327" y="320815"/>
            <a:ext cx="6391273" cy="500458"/>
          </a:xfrm>
          <a:prstGeom prst="rect">
            <a:avLst/>
          </a:prstGeom>
        </p:spPr>
        <p:txBody>
          <a:bodyPr wrap="square">
            <a:spAutoFit/>
          </a:bodyPr>
          <a:lstStyle/>
          <a:p>
            <a:pPr>
              <a:lnSpc>
                <a:spcPct val="170000"/>
              </a:lnSpc>
              <a:spcBef>
                <a:spcPct val="20000"/>
              </a:spcBef>
              <a:buClr>
                <a:schemeClr val="folHlink"/>
              </a:buClr>
              <a:buSzPct val="60000"/>
            </a:pPr>
            <a:r>
              <a:rPr lang="en-US" altLang="zh-CN" sz="1800" dirty="0" smtClean="0">
                <a:solidFill>
                  <a:schemeClr val="bg1"/>
                </a:solidFill>
                <a:latin typeface="Tahoma" panose="020B0604030504040204" pitchFamily="34" charset="0"/>
                <a:ea typeface="微软雅黑" panose="020B0503020204020204" pitchFamily="34" charset="-122"/>
              </a:rPr>
              <a:t>2.2 </a:t>
            </a:r>
            <a:r>
              <a:rPr lang="zh-CN" altLang="en-US" sz="1800" dirty="0" smtClean="0">
                <a:solidFill>
                  <a:schemeClr val="bg1"/>
                </a:solidFill>
                <a:latin typeface="Tahoma" panose="020B0604030504040204" pitchFamily="34" charset="0"/>
                <a:ea typeface="微软雅黑" panose="020B0503020204020204" pitchFamily="34" charset="-122"/>
              </a:rPr>
              <a:t>谓词公式与翻译</a:t>
            </a:r>
          </a:p>
        </p:txBody>
      </p:sp>
      <p:sp>
        <p:nvSpPr>
          <p:cNvPr id="16" name="Text Box 9"/>
          <p:cNvSpPr txBox="1">
            <a:spLocks noChangeArrowheads="1"/>
          </p:cNvSpPr>
          <p:nvPr/>
        </p:nvSpPr>
        <p:spPr bwMode="auto">
          <a:xfrm>
            <a:off x="666751" y="1349561"/>
            <a:ext cx="6724649" cy="10079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marL="342900" indent="-342900">
              <a:lnSpc>
                <a:spcPct val="125000"/>
              </a:lnSpc>
              <a:spcBef>
                <a:spcPct val="50000"/>
              </a:spcBef>
              <a:buClr>
                <a:schemeClr val="tx1"/>
              </a:buClr>
              <a:buSzPct val="100000"/>
              <a:buFont typeface="Arial" pitchFamily="34" charset="0"/>
              <a:buChar char="•"/>
            </a:pPr>
            <a:r>
              <a:rPr lang="zh-CN" altLang="en-US" sz="1400" i="0" dirty="0" smtClean="0">
                <a:solidFill>
                  <a:srgbClr val="FF0000"/>
                </a:solidFill>
                <a:latin typeface="微软雅黑" pitchFamily="34" charset="-122"/>
                <a:ea typeface="微软雅黑" pitchFamily="34" charset="-122"/>
              </a:rPr>
              <a:t>合式谓词公式</a:t>
            </a:r>
            <a:r>
              <a:rPr lang="zh-CN" altLang="en-US" sz="1400" b="0" i="0" dirty="0" smtClean="0">
                <a:latin typeface="微软雅黑" pitchFamily="34" charset="-122"/>
                <a:ea typeface="微软雅黑" pitchFamily="34" charset="-122"/>
              </a:rPr>
              <a:t>是按上述规则由</a:t>
            </a:r>
            <a:r>
              <a:rPr lang="zh-CN" altLang="en-US" sz="1400" i="0" dirty="0" smtClean="0">
                <a:solidFill>
                  <a:srgbClr val="FF0000"/>
                </a:solidFill>
                <a:latin typeface="微软雅黑" pitchFamily="34" charset="-122"/>
                <a:ea typeface="微软雅黑" pitchFamily="34" charset="-122"/>
              </a:rPr>
              <a:t>原子公式</a:t>
            </a:r>
            <a:r>
              <a:rPr lang="zh-CN" altLang="en-US" sz="1400" b="0" i="0" dirty="0" smtClean="0">
                <a:latin typeface="微软雅黑" pitchFamily="34" charset="-122"/>
                <a:ea typeface="微软雅黑" pitchFamily="34" charset="-122"/>
              </a:rPr>
              <a:t>、</a:t>
            </a:r>
            <a:r>
              <a:rPr lang="zh-CN" altLang="en-US" sz="1400" i="0" dirty="0" smtClean="0">
                <a:solidFill>
                  <a:srgbClr val="FF0000"/>
                </a:solidFill>
                <a:latin typeface="微软雅黑" pitchFamily="34" charset="-122"/>
                <a:ea typeface="微软雅黑" pitchFamily="34" charset="-122"/>
              </a:rPr>
              <a:t>联结词</a:t>
            </a:r>
            <a:r>
              <a:rPr lang="zh-CN" altLang="en-US" sz="1400" b="0" i="0" dirty="0" smtClean="0">
                <a:latin typeface="微软雅黑" pitchFamily="34" charset="-122"/>
                <a:ea typeface="微软雅黑" pitchFamily="34" charset="-122"/>
              </a:rPr>
              <a:t>、</a:t>
            </a:r>
            <a:r>
              <a:rPr lang="zh-CN" altLang="en-US" sz="1400" i="0" dirty="0" smtClean="0">
                <a:solidFill>
                  <a:srgbClr val="FF0000"/>
                </a:solidFill>
                <a:latin typeface="微软雅黑" pitchFamily="34" charset="-122"/>
                <a:ea typeface="微软雅黑" pitchFamily="34" charset="-122"/>
              </a:rPr>
              <a:t>量词</a:t>
            </a:r>
            <a:r>
              <a:rPr lang="zh-CN" altLang="en-US" sz="1400" b="0" i="0" dirty="0" smtClean="0">
                <a:latin typeface="微软雅黑" pitchFamily="34" charset="-122"/>
                <a:ea typeface="微软雅黑" pitchFamily="34" charset="-122"/>
              </a:rPr>
              <a:t>、</a:t>
            </a:r>
            <a:r>
              <a:rPr lang="zh-CN" altLang="en-US" sz="1400" i="0" dirty="0" smtClean="0">
                <a:solidFill>
                  <a:srgbClr val="FF0000"/>
                </a:solidFill>
                <a:latin typeface="微软雅黑" pitchFamily="34" charset="-122"/>
                <a:ea typeface="微软雅黑" pitchFamily="34" charset="-122"/>
              </a:rPr>
              <a:t>圆括号</a:t>
            </a:r>
            <a:r>
              <a:rPr lang="zh-CN" altLang="en-US" sz="1400" b="0" i="0" dirty="0" smtClean="0">
                <a:latin typeface="微软雅黑" pitchFamily="34" charset="-122"/>
                <a:ea typeface="微软雅黑" pitchFamily="34" charset="-122"/>
              </a:rPr>
              <a:t>和</a:t>
            </a:r>
            <a:r>
              <a:rPr lang="zh-CN" altLang="en-US" sz="1400" i="0" dirty="0" smtClean="0">
                <a:solidFill>
                  <a:srgbClr val="FF0000"/>
                </a:solidFill>
                <a:latin typeface="微软雅黑" pitchFamily="34" charset="-122"/>
                <a:ea typeface="微软雅黑" pitchFamily="34" charset="-122"/>
              </a:rPr>
              <a:t>逗号</a:t>
            </a:r>
            <a:r>
              <a:rPr lang="zh-CN" altLang="en-US" sz="1400" b="0" i="0" dirty="0" smtClean="0">
                <a:latin typeface="微软雅黑" pitchFamily="34" charset="-122"/>
                <a:ea typeface="微软雅黑" pitchFamily="34" charset="-122"/>
              </a:rPr>
              <a:t>组成的</a:t>
            </a:r>
            <a:r>
              <a:rPr lang="zh-CN" altLang="en-US" sz="1400" i="0" dirty="0" smtClean="0">
                <a:solidFill>
                  <a:srgbClr val="FF0000"/>
                </a:solidFill>
                <a:latin typeface="微软雅黑" pitchFamily="34" charset="-122"/>
                <a:ea typeface="微软雅黑" pitchFamily="34" charset="-122"/>
              </a:rPr>
              <a:t>符号串</a:t>
            </a:r>
            <a:r>
              <a:rPr lang="zh-CN" altLang="en-US" sz="1400" b="0" i="0" dirty="0" smtClean="0">
                <a:latin typeface="微软雅黑" pitchFamily="34" charset="-122"/>
                <a:ea typeface="微软雅黑" pitchFamily="34" charset="-122"/>
              </a:rPr>
              <a:t>，而且命题公式是它的一个特例。</a:t>
            </a:r>
            <a:endParaRPr lang="zh-CN" altLang="en-US" sz="1200" b="0" i="0" dirty="0" smtClean="0">
              <a:latin typeface="微软雅黑" pitchFamily="34" charset="-122"/>
              <a:ea typeface="微软雅黑" pitchFamily="34" charset="-122"/>
            </a:endParaRPr>
          </a:p>
          <a:p>
            <a:pPr marL="342900" indent="-342900">
              <a:lnSpc>
                <a:spcPct val="125000"/>
              </a:lnSpc>
              <a:spcBef>
                <a:spcPct val="50000"/>
              </a:spcBef>
              <a:buClr>
                <a:schemeClr val="tx1"/>
              </a:buClr>
              <a:buSzPct val="100000"/>
              <a:buFont typeface="Arial" pitchFamily="34" charset="0"/>
              <a:buChar char="•"/>
            </a:pPr>
            <a:endParaRPr lang="zh-CN" altLang="en-US" sz="1400" b="0" i="0" dirty="0">
              <a:latin typeface="微软雅黑" pitchFamily="34" charset="-122"/>
              <a:ea typeface="微软雅黑" pitchFamily="34" charset="-122"/>
            </a:endParaRPr>
          </a:p>
        </p:txBody>
      </p:sp>
      <p:sp>
        <p:nvSpPr>
          <p:cNvPr id="11" name="Text Box 9"/>
          <p:cNvSpPr txBox="1">
            <a:spLocks noChangeArrowheads="1"/>
          </p:cNvSpPr>
          <p:nvPr/>
        </p:nvSpPr>
        <p:spPr bwMode="auto">
          <a:xfrm>
            <a:off x="681990" y="2324921"/>
            <a:ext cx="6800850" cy="17620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marL="342900" indent="-342900">
              <a:lnSpc>
                <a:spcPct val="125000"/>
              </a:lnSpc>
              <a:spcBef>
                <a:spcPct val="50000"/>
              </a:spcBef>
              <a:buClr>
                <a:schemeClr val="tx1"/>
              </a:buClr>
              <a:buSzPct val="100000"/>
              <a:buFont typeface="Arial" pitchFamily="34" charset="0"/>
              <a:buChar char="•"/>
            </a:pPr>
            <a:r>
              <a:rPr lang="zh-CN" altLang="en-US" sz="1400" b="0" i="0" dirty="0" smtClean="0">
                <a:ea typeface="微软雅黑" pitchFamily="34" charset="-122"/>
                <a:cs typeface="Times New Roman" pitchFamily="18" charset="0"/>
              </a:rPr>
              <a:t>例如：</a:t>
            </a:r>
            <a:r>
              <a:rPr lang="en-US" altLang="zh-CN" sz="1400" b="0" i="0" dirty="0" smtClean="0">
                <a:ea typeface="微软雅黑" pitchFamily="34" charset="-122"/>
                <a:cs typeface="Times New Roman" pitchFamily="18" charset="0"/>
              </a:rPr>
              <a:t>(</a:t>
            </a:r>
            <a:r>
              <a:rPr lang="en-US" altLang="zh-CN" sz="1400" b="0" i="0" dirty="0" smtClean="0">
                <a:ea typeface="微软雅黑" pitchFamily="34" charset="-122"/>
                <a:cs typeface="Times New Roman" pitchFamily="18" charset="0"/>
                <a:sym typeface="Symbol" pitchFamily="18" charset="2"/>
              </a:rPr>
              <a:t></a:t>
            </a:r>
            <a:r>
              <a:rPr lang="en-US" altLang="zh-CN" sz="1400" b="0" dirty="0" smtClean="0">
                <a:ea typeface="微软雅黑" pitchFamily="34" charset="-122"/>
                <a:cs typeface="Times New Roman" pitchFamily="18" charset="0"/>
              </a:rPr>
              <a:t>x</a:t>
            </a:r>
            <a:r>
              <a:rPr lang="en-US" altLang="zh-CN" sz="1400" b="0" i="0" dirty="0" smtClean="0">
                <a:ea typeface="微软雅黑" pitchFamily="34" charset="-122"/>
                <a:cs typeface="Times New Roman" pitchFamily="18" charset="0"/>
              </a:rPr>
              <a:t>)P(</a:t>
            </a:r>
            <a:r>
              <a:rPr lang="en-US" altLang="zh-CN" sz="1400" b="0" dirty="0" smtClean="0">
                <a:ea typeface="微软雅黑" pitchFamily="34" charset="-122"/>
                <a:cs typeface="Times New Roman" pitchFamily="18" charset="0"/>
              </a:rPr>
              <a:t>x</a:t>
            </a:r>
            <a:r>
              <a:rPr lang="en-US" altLang="zh-CN" sz="1400" b="0" i="0" dirty="0" smtClean="0">
                <a:ea typeface="微软雅黑" pitchFamily="34" charset="-122"/>
                <a:cs typeface="Times New Roman" pitchFamily="18" charset="0"/>
              </a:rPr>
              <a:t>)</a:t>
            </a:r>
            <a:r>
              <a:rPr lang="zh-CN" altLang="en-US" sz="1400" b="0" i="0" dirty="0" smtClean="0">
                <a:ea typeface="微软雅黑" pitchFamily="34" charset="-122"/>
                <a:cs typeface="Times New Roman" pitchFamily="18" charset="0"/>
              </a:rPr>
              <a:t>，</a:t>
            </a:r>
            <a:r>
              <a:rPr lang="en-US" altLang="zh-CN" sz="1400" b="0" i="0" dirty="0" smtClean="0">
                <a:ea typeface="微软雅黑" pitchFamily="34" charset="-122"/>
                <a:cs typeface="Times New Roman" pitchFamily="18" charset="0"/>
              </a:rPr>
              <a:t>(</a:t>
            </a:r>
            <a:r>
              <a:rPr lang="en-US" altLang="zh-CN" sz="1400" b="0" i="0" dirty="0" smtClean="0">
                <a:ea typeface="微软雅黑" pitchFamily="34" charset="-122"/>
                <a:cs typeface="Times New Roman" pitchFamily="18" charset="0"/>
                <a:sym typeface="Symbol" pitchFamily="18" charset="2"/>
              </a:rPr>
              <a:t></a:t>
            </a:r>
            <a:r>
              <a:rPr lang="en-US" altLang="zh-CN" sz="1400" b="0" dirty="0" smtClean="0">
                <a:ea typeface="微软雅黑" pitchFamily="34" charset="-122"/>
                <a:cs typeface="Times New Roman" pitchFamily="18" charset="0"/>
              </a:rPr>
              <a:t>x</a:t>
            </a:r>
            <a:r>
              <a:rPr lang="en-US" altLang="zh-CN" sz="1400" b="0" i="0" dirty="0" smtClean="0">
                <a:ea typeface="微软雅黑" pitchFamily="34" charset="-122"/>
                <a:cs typeface="Times New Roman" pitchFamily="18" charset="0"/>
              </a:rPr>
              <a:t>)(P(</a:t>
            </a:r>
            <a:r>
              <a:rPr lang="en-US" altLang="zh-CN" sz="1400" b="0" dirty="0" smtClean="0">
                <a:ea typeface="微软雅黑" pitchFamily="34" charset="-122"/>
                <a:cs typeface="Times New Roman" pitchFamily="18" charset="0"/>
              </a:rPr>
              <a:t>x</a:t>
            </a:r>
            <a:r>
              <a:rPr lang="en-US" altLang="zh-CN" sz="1400" b="0" i="0" dirty="0" smtClean="0">
                <a:ea typeface="微软雅黑" pitchFamily="34" charset="-122"/>
                <a:cs typeface="Times New Roman" pitchFamily="18" charset="0"/>
              </a:rPr>
              <a:t>)∨R(</a:t>
            </a:r>
            <a:r>
              <a:rPr lang="en-US" altLang="zh-CN" sz="1400" b="0" dirty="0" smtClean="0">
                <a:ea typeface="微软雅黑" pitchFamily="34" charset="-122"/>
                <a:cs typeface="Times New Roman" pitchFamily="18" charset="0"/>
              </a:rPr>
              <a:t>x</a:t>
            </a:r>
            <a:r>
              <a:rPr lang="en-US" altLang="zh-CN" sz="1400" b="0" i="0" dirty="0" smtClean="0">
                <a:ea typeface="微软雅黑" pitchFamily="34" charset="-122"/>
                <a:cs typeface="Times New Roman" pitchFamily="18" charset="0"/>
              </a:rPr>
              <a:t>))</a:t>
            </a:r>
            <a:r>
              <a:rPr lang="zh-CN" altLang="en-US" sz="1400" b="0" i="0" dirty="0" smtClean="0">
                <a:ea typeface="微软雅黑" pitchFamily="34" charset="-122"/>
                <a:cs typeface="Times New Roman" pitchFamily="18" charset="0"/>
              </a:rPr>
              <a:t>，</a:t>
            </a:r>
            <a:r>
              <a:rPr lang="en-US" altLang="zh-CN" sz="1400" b="0" i="0" dirty="0" smtClean="0">
                <a:ea typeface="微软雅黑" pitchFamily="34" charset="-122"/>
                <a:cs typeface="Times New Roman" pitchFamily="18" charset="0"/>
              </a:rPr>
              <a:t>(</a:t>
            </a:r>
            <a:r>
              <a:rPr lang="en-US" altLang="zh-CN" sz="1400" b="0" i="0" dirty="0" smtClean="0">
                <a:ea typeface="微软雅黑" pitchFamily="34" charset="-122"/>
                <a:cs typeface="Times New Roman" pitchFamily="18" charset="0"/>
                <a:sym typeface="Symbol" pitchFamily="18" charset="2"/>
              </a:rPr>
              <a:t></a:t>
            </a:r>
            <a:r>
              <a:rPr lang="en-US" altLang="zh-CN" sz="1400" b="0" dirty="0" smtClean="0">
                <a:ea typeface="微软雅黑" pitchFamily="34" charset="-122"/>
                <a:cs typeface="Times New Roman" pitchFamily="18" charset="0"/>
              </a:rPr>
              <a:t>x</a:t>
            </a:r>
            <a:r>
              <a:rPr lang="en-US" altLang="zh-CN" sz="1400" b="0" i="0" dirty="0" smtClean="0">
                <a:ea typeface="微软雅黑" pitchFamily="34" charset="-122"/>
                <a:cs typeface="Times New Roman" pitchFamily="18" charset="0"/>
              </a:rPr>
              <a:t>)(</a:t>
            </a:r>
            <a:r>
              <a:rPr lang="en-US" altLang="zh-CN" sz="1400" b="0" i="0" dirty="0" smtClean="0">
                <a:ea typeface="微软雅黑" pitchFamily="34" charset="-122"/>
                <a:cs typeface="Times New Roman" pitchFamily="18" charset="0"/>
                <a:sym typeface="Symbol" pitchFamily="18" charset="2"/>
              </a:rPr>
              <a:t></a:t>
            </a:r>
            <a:r>
              <a:rPr lang="en-US" altLang="zh-CN" sz="1400" b="0" dirty="0" smtClean="0">
                <a:ea typeface="微软雅黑" pitchFamily="34" charset="-122"/>
                <a:cs typeface="Times New Roman" pitchFamily="18" charset="0"/>
                <a:sym typeface="Symbol" pitchFamily="18" charset="2"/>
              </a:rPr>
              <a:t>y</a:t>
            </a:r>
            <a:r>
              <a:rPr lang="en-US" altLang="zh-CN" sz="1400" b="0" i="0" dirty="0" smtClean="0">
                <a:ea typeface="微软雅黑" pitchFamily="34" charset="-122"/>
                <a:cs typeface="Times New Roman" pitchFamily="18" charset="0"/>
              </a:rPr>
              <a:t>)(P(</a:t>
            </a:r>
            <a:r>
              <a:rPr lang="en-US" altLang="zh-CN" sz="1400" b="0" dirty="0" err="1" smtClean="0">
                <a:ea typeface="微软雅黑" pitchFamily="34" charset="-122"/>
                <a:cs typeface="Times New Roman" pitchFamily="18" charset="0"/>
              </a:rPr>
              <a:t>x,y</a:t>
            </a:r>
            <a:r>
              <a:rPr lang="en-US" altLang="zh-CN" sz="1400" b="0" i="0" dirty="0" smtClean="0">
                <a:ea typeface="微软雅黑" pitchFamily="34" charset="-122"/>
                <a:cs typeface="Times New Roman" pitchFamily="18" charset="0"/>
              </a:rPr>
              <a:t>)→R(</a:t>
            </a:r>
            <a:r>
              <a:rPr lang="en-US" altLang="zh-CN" sz="1400" b="0" dirty="0" smtClean="0">
                <a:ea typeface="微软雅黑" pitchFamily="34" charset="-122"/>
                <a:cs typeface="Times New Roman" pitchFamily="18" charset="0"/>
              </a:rPr>
              <a:t>y</a:t>
            </a:r>
            <a:r>
              <a:rPr lang="en-US" altLang="zh-CN" sz="1400" b="0" i="0" dirty="0" smtClean="0">
                <a:ea typeface="微软雅黑" pitchFamily="34" charset="-122"/>
                <a:cs typeface="Times New Roman" pitchFamily="18" charset="0"/>
              </a:rPr>
              <a:t>)) </a:t>
            </a:r>
            <a:r>
              <a:rPr lang="zh-CN" altLang="en-US" sz="1400" b="0" i="0" dirty="0" smtClean="0">
                <a:ea typeface="微软雅黑" pitchFamily="34" charset="-122"/>
                <a:cs typeface="Times New Roman" pitchFamily="18" charset="0"/>
              </a:rPr>
              <a:t>都是合式谓词公式； </a:t>
            </a:r>
          </a:p>
          <a:p>
            <a:pPr marL="342900" indent="-342900">
              <a:lnSpc>
                <a:spcPct val="125000"/>
              </a:lnSpc>
              <a:spcBef>
                <a:spcPct val="50000"/>
              </a:spcBef>
              <a:buClr>
                <a:schemeClr val="tx1"/>
              </a:buClr>
              <a:buSzPct val="100000"/>
            </a:pPr>
            <a:r>
              <a:rPr lang="zh-CN" altLang="en-US" sz="1400" b="0" i="0" dirty="0" smtClean="0">
                <a:ea typeface="微软雅黑" pitchFamily="34" charset="-122"/>
                <a:cs typeface="Times New Roman" pitchFamily="18" charset="0"/>
              </a:rPr>
              <a:t>       而 </a:t>
            </a:r>
            <a:r>
              <a:rPr lang="en-US" altLang="zh-CN" sz="1400" b="0" i="0" dirty="0" smtClean="0">
                <a:ea typeface="微软雅黑" pitchFamily="34" charset="-122"/>
                <a:cs typeface="Times New Roman" pitchFamily="18" charset="0"/>
              </a:rPr>
              <a:t>(</a:t>
            </a:r>
            <a:r>
              <a:rPr lang="en-US" altLang="zh-CN" sz="1400" b="0" i="0" dirty="0" smtClean="0">
                <a:ea typeface="微软雅黑" pitchFamily="34" charset="-122"/>
                <a:cs typeface="Times New Roman" pitchFamily="18" charset="0"/>
                <a:sym typeface="Symbol" pitchFamily="18" charset="2"/>
              </a:rPr>
              <a:t></a:t>
            </a:r>
            <a:r>
              <a:rPr lang="en-US" altLang="zh-CN" sz="1400" b="0" dirty="0" smtClean="0">
                <a:ea typeface="微软雅黑" pitchFamily="34" charset="-122"/>
                <a:cs typeface="Times New Roman" pitchFamily="18" charset="0"/>
              </a:rPr>
              <a:t>x</a:t>
            </a:r>
            <a:r>
              <a:rPr lang="en-US" altLang="zh-CN" sz="1400" b="0" i="0" dirty="0" smtClean="0">
                <a:ea typeface="微软雅黑" pitchFamily="34" charset="-122"/>
                <a:cs typeface="Times New Roman" pitchFamily="18" charset="0"/>
              </a:rPr>
              <a:t>)(P(</a:t>
            </a:r>
            <a:r>
              <a:rPr lang="en-US" altLang="zh-CN" sz="1400" b="0" dirty="0" smtClean="0">
                <a:ea typeface="微软雅黑" pitchFamily="34" charset="-122"/>
                <a:cs typeface="Times New Roman" pitchFamily="18" charset="0"/>
              </a:rPr>
              <a:t>x</a:t>
            </a:r>
            <a:r>
              <a:rPr lang="en-US" altLang="zh-CN" sz="1400" b="0" i="0" dirty="0" smtClean="0">
                <a:ea typeface="微软雅黑" pitchFamily="34" charset="-122"/>
                <a:cs typeface="Times New Roman" pitchFamily="18" charset="0"/>
              </a:rPr>
              <a:t>)→R(</a:t>
            </a:r>
            <a:r>
              <a:rPr lang="en-US" altLang="zh-CN" sz="1400" b="0" dirty="0" smtClean="0">
                <a:ea typeface="微软雅黑" pitchFamily="34" charset="-122"/>
                <a:cs typeface="Times New Roman" pitchFamily="18" charset="0"/>
              </a:rPr>
              <a:t>x</a:t>
            </a:r>
            <a:r>
              <a:rPr lang="en-US" altLang="zh-CN" sz="1400" b="0" i="0" dirty="0" smtClean="0">
                <a:ea typeface="微软雅黑" pitchFamily="34" charset="-122"/>
                <a:cs typeface="Times New Roman" pitchFamily="18" charset="0"/>
              </a:rPr>
              <a:t>)</a:t>
            </a:r>
            <a:r>
              <a:rPr lang="zh-CN" altLang="en-US" sz="1400" b="0" i="0" dirty="0" smtClean="0">
                <a:ea typeface="微软雅黑" pitchFamily="34" charset="-122"/>
                <a:cs typeface="Times New Roman" pitchFamily="18" charset="0"/>
              </a:rPr>
              <a:t>，</a:t>
            </a:r>
            <a:r>
              <a:rPr lang="en-US" altLang="zh-CN" sz="1400" b="0" i="0" dirty="0" smtClean="0">
                <a:ea typeface="微软雅黑" pitchFamily="34" charset="-122"/>
                <a:cs typeface="Times New Roman" pitchFamily="18" charset="0"/>
              </a:rPr>
              <a:t>(</a:t>
            </a:r>
            <a:r>
              <a:rPr lang="en-US" altLang="zh-CN" sz="1400" b="0" i="0" dirty="0" smtClean="0">
                <a:ea typeface="微软雅黑" pitchFamily="34" charset="-122"/>
                <a:cs typeface="Times New Roman" pitchFamily="18" charset="0"/>
                <a:sym typeface="Symbol" pitchFamily="18" charset="2"/>
              </a:rPr>
              <a:t></a:t>
            </a:r>
            <a:r>
              <a:rPr lang="en-US" altLang="zh-CN" sz="1400" b="0" dirty="0" smtClean="0">
                <a:ea typeface="微软雅黑" pitchFamily="34" charset="-122"/>
                <a:cs typeface="Times New Roman" pitchFamily="18" charset="0"/>
              </a:rPr>
              <a:t>x</a:t>
            </a:r>
            <a:r>
              <a:rPr lang="en-US" altLang="zh-CN" sz="1400" b="0" i="0" dirty="0" smtClean="0">
                <a:ea typeface="微软雅黑" pitchFamily="34" charset="-122"/>
                <a:cs typeface="Times New Roman" pitchFamily="18" charset="0"/>
              </a:rPr>
              <a:t>)(</a:t>
            </a:r>
            <a:r>
              <a:rPr lang="en-US" altLang="zh-CN" sz="1400" b="0" i="0" dirty="0" smtClean="0">
                <a:ea typeface="微软雅黑" pitchFamily="34" charset="-122"/>
                <a:cs typeface="Times New Roman" pitchFamily="18" charset="0"/>
                <a:sym typeface="Symbol" pitchFamily="18" charset="2"/>
              </a:rPr>
              <a:t></a:t>
            </a:r>
            <a:r>
              <a:rPr lang="en-US" altLang="zh-CN" sz="1400" b="0" dirty="0" smtClean="0">
                <a:ea typeface="微软雅黑" pitchFamily="34" charset="-122"/>
                <a:cs typeface="Times New Roman" pitchFamily="18" charset="0"/>
                <a:sym typeface="Symbol" pitchFamily="18" charset="2"/>
              </a:rPr>
              <a:t>y</a:t>
            </a:r>
            <a:r>
              <a:rPr lang="en-US" altLang="zh-CN" sz="1400" b="0" i="0" dirty="0" smtClean="0">
                <a:ea typeface="微软雅黑" pitchFamily="34" charset="-122"/>
                <a:cs typeface="Times New Roman" pitchFamily="18" charset="0"/>
              </a:rPr>
              <a:t>)(∧P(</a:t>
            </a:r>
            <a:r>
              <a:rPr lang="en-US" altLang="zh-CN" sz="1400" b="0" dirty="0" err="1" smtClean="0">
                <a:ea typeface="微软雅黑" pitchFamily="34" charset="-122"/>
                <a:cs typeface="Times New Roman" pitchFamily="18" charset="0"/>
              </a:rPr>
              <a:t>x,y</a:t>
            </a:r>
            <a:r>
              <a:rPr lang="en-US" altLang="zh-CN" sz="1400" b="0" i="0" dirty="0" smtClean="0">
                <a:ea typeface="微软雅黑" pitchFamily="34" charset="-122"/>
                <a:cs typeface="Times New Roman" pitchFamily="18" charset="0"/>
              </a:rPr>
              <a:t>)) </a:t>
            </a:r>
            <a:r>
              <a:rPr lang="zh-CN" altLang="en-US" sz="1400" b="0" i="0" dirty="0" smtClean="0">
                <a:ea typeface="微软雅黑" pitchFamily="34" charset="-122"/>
                <a:cs typeface="Times New Roman" pitchFamily="18" charset="0"/>
              </a:rPr>
              <a:t>都不是合式谓词公式。</a:t>
            </a:r>
            <a:endParaRPr lang="en-US" altLang="zh-CN" sz="1400" b="0" i="0" dirty="0" smtClean="0">
              <a:ea typeface="微软雅黑" pitchFamily="34" charset="-122"/>
              <a:cs typeface="Times New Roman" pitchFamily="18" charset="0"/>
            </a:endParaRPr>
          </a:p>
          <a:p>
            <a:pPr marL="342900" indent="-342900">
              <a:lnSpc>
                <a:spcPct val="125000"/>
              </a:lnSpc>
              <a:spcBef>
                <a:spcPct val="50000"/>
              </a:spcBef>
              <a:buClr>
                <a:schemeClr val="tx1"/>
              </a:buClr>
              <a:buSzPct val="100000"/>
              <a:buFont typeface="Arial" pitchFamily="34" charset="0"/>
              <a:buChar char="•"/>
            </a:pPr>
            <a:r>
              <a:rPr lang="zh-CN" altLang="en-US" sz="1400" i="0" dirty="0" smtClean="0">
                <a:solidFill>
                  <a:srgbClr val="FF0000"/>
                </a:solidFill>
                <a:ea typeface="微软雅黑" pitchFamily="34" charset="-122"/>
                <a:cs typeface="Times New Roman" pitchFamily="18" charset="0"/>
              </a:rPr>
              <a:t>称合式谓词公式为谓词公式</a:t>
            </a:r>
            <a:r>
              <a:rPr lang="zh-CN" altLang="en-US" sz="1400" b="0" i="0" dirty="0" smtClean="0">
                <a:ea typeface="微软雅黑" pitchFamily="34" charset="-122"/>
                <a:cs typeface="Times New Roman" pitchFamily="18" charset="0"/>
              </a:rPr>
              <a:t>；可将合式谓词公式最外层括号省略，但量词后括号不可省略。</a:t>
            </a:r>
          </a:p>
          <a:p>
            <a:pPr marL="342900" indent="-342900">
              <a:lnSpc>
                <a:spcPct val="125000"/>
              </a:lnSpc>
              <a:spcBef>
                <a:spcPct val="50000"/>
              </a:spcBef>
              <a:buClr>
                <a:schemeClr val="tx1"/>
              </a:buClr>
              <a:buSzPct val="100000"/>
              <a:buFont typeface="Arial" pitchFamily="34" charset="0"/>
              <a:buChar char="•"/>
            </a:pPr>
            <a:endParaRPr lang="zh-CN" altLang="en-US" sz="1400" b="0" i="0" dirty="0">
              <a:ea typeface="微软雅黑" pitchFamily="34" charset="-122"/>
              <a:cs typeface="Times New Roman" pitchFamily="18" charset="0"/>
            </a:endParaRPr>
          </a:p>
        </p:txBody>
      </p:sp>
    </p:spTree>
    <p:extLst>
      <p:ext uri="{BB962C8B-B14F-4D97-AF65-F5344CB8AC3E}">
        <p14:creationId xmlns="" xmlns:p14="http://schemas.microsoft.com/office/powerpoint/2010/main" val="41292225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393787"/>
            <a:ext cx="666750"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p:nvSpPr>
        <p:spPr>
          <a:xfrm>
            <a:off x="666751" y="393787"/>
            <a:ext cx="8477249"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695327" y="320815"/>
            <a:ext cx="6391273" cy="500458"/>
          </a:xfrm>
          <a:prstGeom prst="rect">
            <a:avLst/>
          </a:prstGeom>
        </p:spPr>
        <p:txBody>
          <a:bodyPr wrap="square">
            <a:spAutoFit/>
          </a:bodyPr>
          <a:lstStyle/>
          <a:p>
            <a:pPr>
              <a:lnSpc>
                <a:spcPct val="170000"/>
              </a:lnSpc>
              <a:spcBef>
                <a:spcPct val="20000"/>
              </a:spcBef>
              <a:buClr>
                <a:schemeClr val="folHlink"/>
              </a:buClr>
              <a:buSzPct val="60000"/>
            </a:pPr>
            <a:r>
              <a:rPr lang="en-US" altLang="zh-CN" sz="1800" dirty="0" smtClean="0">
                <a:solidFill>
                  <a:schemeClr val="bg1"/>
                </a:solidFill>
                <a:latin typeface="Tahoma" panose="020B0604030504040204" pitchFamily="34" charset="0"/>
                <a:ea typeface="微软雅黑" panose="020B0503020204020204" pitchFamily="34" charset="-122"/>
              </a:rPr>
              <a:t>2.2 </a:t>
            </a:r>
            <a:r>
              <a:rPr lang="zh-CN" altLang="en-US" sz="1800" dirty="0" smtClean="0">
                <a:solidFill>
                  <a:schemeClr val="bg1"/>
                </a:solidFill>
                <a:latin typeface="Tahoma" panose="020B0604030504040204" pitchFamily="34" charset="0"/>
                <a:ea typeface="微软雅黑" panose="020B0503020204020204" pitchFamily="34" charset="-122"/>
              </a:rPr>
              <a:t>谓词公式与翻译</a:t>
            </a:r>
          </a:p>
        </p:txBody>
      </p:sp>
      <p:sp>
        <p:nvSpPr>
          <p:cNvPr id="16" name="Text Box 9"/>
          <p:cNvSpPr txBox="1">
            <a:spLocks noChangeArrowheads="1"/>
          </p:cNvSpPr>
          <p:nvPr/>
        </p:nvSpPr>
        <p:spPr bwMode="auto">
          <a:xfrm>
            <a:off x="758191" y="1601021"/>
            <a:ext cx="7731468" cy="3370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marL="342900" indent="-342900">
              <a:lnSpc>
                <a:spcPct val="125000"/>
              </a:lnSpc>
              <a:spcBef>
                <a:spcPct val="50000"/>
              </a:spcBef>
              <a:buClr>
                <a:schemeClr val="tx1"/>
              </a:buClr>
              <a:buSzPct val="100000"/>
              <a:buFont typeface="Arial" pitchFamily="34" charset="0"/>
              <a:buChar char="•"/>
            </a:pPr>
            <a:r>
              <a:rPr lang="zh-CN" altLang="en-US" sz="1400" b="0" i="0" dirty="0" smtClean="0">
                <a:latin typeface="微软雅黑" pitchFamily="34" charset="-122"/>
                <a:ea typeface="微软雅黑" pitchFamily="34" charset="-122"/>
              </a:rPr>
              <a:t>把一个文字叙述的</a:t>
            </a:r>
            <a:r>
              <a:rPr lang="zh-CN" altLang="en-US" sz="1400" i="0" dirty="0" smtClean="0">
                <a:solidFill>
                  <a:srgbClr val="FF0000"/>
                </a:solidFill>
                <a:latin typeface="微软雅黑" pitchFamily="34" charset="-122"/>
                <a:ea typeface="微软雅黑" pitchFamily="34" charset="-122"/>
              </a:rPr>
              <a:t>命题</a:t>
            </a:r>
            <a:r>
              <a:rPr lang="zh-CN" altLang="en-US" sz="1400" b="0" i="0" dirty="0" smtClean="0">
                <a:latin typeface="微软雅黑" pitchFamily="34" charset="-122"/>
                <a:ea typeface="微软雅黑" pitchFamily="34" charset="-122"/>
              </a:rPr>
              <a:t>，用</a:t>
            </a:r>
            <a:r>
              <a:rPr lang="zh-CN" altLang="en-US" sz="1400" i="0" dirty="0" smtClean="0">
                <a:solidFill>
                  <a:srgbClr val="FF0000"/>
                </a:solidFill>
                <a:latin typeface="微软雅黑" pitchFamily="34" charset="-122"/>
                <a:ea typeface="微软雅黑" pitchFamily="34" charset="-122"/>
              </a:rPr>
              <a:t>谓词公式</a:t>
            </a:r>
            <a:r>
              <a:rPr lang="zh-CN" altLang="en-US" sz="1400" b="0" i="0" dirty="0" smtClean="0">
                <a:latin typeface="微软雅黑" pitchFamily="34" charset="-122"/>
                <a:ea typeface="微软雅黑" pitchFamily="34" charset="-122"/>
              </a:rPr>
              <a:t>表示出来，称为谓词逻辑的翻译或符号化；</a:t>
            </a:r>
            <a:endParaRPr lang="zh-CN" altLang="en-US" sz="1400" b="0" i="0" dirty="0">
              <a:latin typeface="微软雅黑" pitchFamily="34" charset="-122"/>
              <a:ea typeface="微软雅黑" pitchFamily="34" charset="-122"/>
            </a:endParaRPr>
          </a:p>
        </p:txBody>
      </p:sp>
      <p:sp>
        <p:nvSpPr>
          <p:cNvPr id="11" name="Text Box 9"/>
          <p:cNvSpPr txBox="1">
            <a:spLocks noChangeArrowheads="1"/>
          </p:cNvSpPr>
          <p:nvPr/>
        </p:nvSpPr>
        <p:spPr bwMode="auto">
          <a:xfrm>
            <a:off x="735330" y="2233481"/>
            <a:ext cx="6800850" cy="7140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marL="342900" indent="-342900">
              <a:lnSpc>
                <a:spcPct val="125000"/>
              </a:lnSpc>
              <a:spcBef>
                <a:spcPct val="50000"/>
              </a:spcBef>
              <a:buClr>
                <a:schemeClr val="tx1"/>
              </a:buClr>
              <a:buSzPct val="100000"/>
              <a:buFont typeface="Arial" pitchFamily="34" charset="0"/>
              <a:buChar char="•"/>
            </a:pPr>
            <a:r>
              <a:rPr lang="zh-CN" altLang="en-US" sz="1400" b="0" i="0" dirty="0" smtClean="0">
                <a:latin typeface="Tahoma" pitchFamily="34" charset="0"/>
                <a:ea typeface="微软雅黑" pitchFamily="34" charset="-122"/>
              </a:rPr>
              <a:t>一般说，符号化的步骤如下：</a:t>
            </a:r>
          </a:p>
          <a:p>
            <a:pPr marL="342900" indent="-342900">
              <a:lnSpc>
                <a:spcPct val="125000"/>
              </a:lnSpc>
              <a:spcBef>
                <a:spcPct val="50000"/>
              </a:spcBef>
              <a:buClr>
                <a:schemeClr val="tx1"/>
              </a:buClr>
              <a:buSzPct val="100000"/>
              <a:buFont typeface="Arial" pitchFamily="34" charset="0"/>
              <a:buChar char="•"/>
            </a:pPr>
            <a:endParaRPr lang="zh-CN" altLang="en-US" sz="1400" b="0" i="0" dirty="0">
              <a:latin typeface="微软雅黑" pitchFamily="34" charset="-122"/>
              <a:ea typeface="微软雅黑" pitchFamily="34" charset="-122"/>
            </a:endParaRPr>
          </a:p>
        </p:txBody>
      </p:sp>
      <p:sp>
        <p:nvSpPr>
          <p:cNvPr id="9" name="TextBox 8"/>
          <p:cNvSpPr txBox="1"/>
          <p:nvPr/>
        </p:nvSpPr>
        <p:spPr>
          <a:xfrm>
            <a:off x="701040" y="1104900"/>
            <a:ext cx="3703320" cy="338554"/>
          </a:xfrm>
          <a:prstGeom prst="rect">
            <a:avLst/>
          </a:prstGeom>
          <a:noFill/>
        </p:spPr>
        <p:txBody>
          <a:bodyPr wrap="square" rtlCol="0">
            <a:spAutoFit/>
          </a:bodyPr>
          <a:lstStyle/>
          <a:p>
            <a:r>
              <a:rPr lang="zh-CN" altLang="en-US" sz="1600" b="1" dirty="0" smtClean="0">
                <a:latin typeface="微软雅黑" pitchFamily="34" charset="-122"/>
                <a:ea typeface="微软雅黑" pitchFamily="34" charset="-122"/>
              </a:rPr>
              <a:t>二、谓词逻辑的翻译 </a:t>
            </a:r>
            <a:endParaRPr lang="zh-CN" altLang="en-US" sz="1600" dirty="0"/>
          </a:p>
        </p:txBody>
      </p:sp>
      <p:sp>
        <p:nvSpPr>
          <p:cNvPr id="10" name="TextBox 9"/>
          <p:cNvSpPr txBox="1"/>
          <p:nvPr/>
        </p:nvSpPr>
        <p:spPr>
          <a:xfrm>
            <a:off x="1066800" y="2621280"/>
            <a:ext cx="7414470" cy="730969"/>
          </a:xfrm>
          <a:prstGeom prst="rect">
            <a:avLst/>
          </a:prstGeom>
          <a:noFill/>
        </p:spPr>
        <p:txBody>
          <a:bodyPr wrap="square" rtlCol="0">
            <a:spAutoFit/>
          </a:bodyPr>
          <a:lstStyle/>
          <a:p>
            <a:r>
              <a:rPr lang="en-US" altLang="zh-CN" sz="1400" dirty="0" smtClean="0">
                <a:latin typeface="微软雅黑" pitchFamily="34" charset="-122"/>
                <a:ea typeface="微软雅黑" pitchFamily="34" charset="-122"/>
              </a:rPr>
              <a:t>① </a:t>
            </a:r>
            <a:r>
              <a:rPr lang="zh-CN" altLang="en-US" sz="1400" dirty="0" smtClean="0">
                <a:latin typeface="微软雅黑" pitchFamily="34" charset="-122"/>
                <a:ea typeface="微软雅黑" pitchFamily="34" charset="-122"/>
              </a:rPr>
              <a:t>正确理解给定命题。必要时把</a:t>
            </a:r>
            <a:r>
              <a:rPr lang="zh-CN" altLang="en-US" sz="1400" b="1" dirty="0" smtClean="0">
                <a:solidFill>
                  <a:srgbClr val="FF0000"/>
                </a:solidFill>
                <a:latin typeface="微软雅黑" pitchFamily="34" charset="-122"/>
                <a:ea typeface="微软雅黑" pitchFamily="34" charset="-122"/>
              </a:rPr>
              <a:t>命题改叙</a:t>
            </a:r>
            <a:r>
              <a:rPr lang="zh-CN" altLang="en-US" sz="1400" dirty="0" smtClean="0">
                <a:latin typeface="微软雅黑" pitchFamily="34" charset="-122"/>
                <a:ea typeface="微软雅黑" pitchFamily="34" charset="-122"/>
              </a:rPr>
              <a:t>，使其中每个原子</a:t>
            </a:r>
            <a:r>
              <a:rPr lang="zh-CN" altLang="en-US" sz="1400" dirty="0" smtClean="0">
                <a:latin typeface="微软雅黑" pitchFamily="34" charset="-122"/>
                <a:ea typeface="微软雅黑" pitchFamily="34" charset="-122"/>
              </a:rPr>
              <a:t>命题及</a:t>
            </a:r>
            <a:r>
              <a:rPr lang="zh-CN" altLang="en-US" sz="1400" dirty="0" smtClean="0">
                <a:latin typeface="微软雅黑" pitchFamily="34" charset="-122"/>
                <a:ea typeface="微软雅黑" pitchFamily="34" charset="-122"/>
              </a:rPr>
              <a:t>原子命题</a:t>
            </a:r>
            <a:r>
              <a:rPr lang="zh-CN" altLang="en-US" sz="1400" dirty="0" smtClean="0">
                <a:latin typeface="微软雅黑" pitchFamily="34" charset="-122"/>
                <a:ea typeface="微软雅黑" pitchFamily="34" charset="-122"/>
              </a:rPr>
              <a:t>之间</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的</a:t>
            </a:r>
            <a:r>
              <a:rPr lang="zh-CN" altLang="en-US" sz="1400" dirty="0" smtClean="0">
                <a:latin typeface="微软雅黑" pitchFamily="34" charset="-122"/>
                <a:ea typeface="微软雅黑" pitchFamily="34" charset="-122"/>
              </a:rPr>
              <a:t>关系能明显表达出来。</a:t>
            </a:r>
          </a:p>
          <a:p>
            <a:endParaRPr lang="zh-CN" altLang="en-US" dirty="0"/>
          </a:p>
        </p:txBody>
      </p:sp>
      <p:sp>
        <p:nvSpPr>
          <p:cNvPr id="12" name="TextBox 11"/>
          <p:cNvSpPr txBox="1"/>
          <p:nvPr/>
        </p:nvSpPr>
        <p:spPr>
          <a:xfrm>
            <a:off x="1051560" y="3177540"/>
            <a:ext cx="6771640" cy="515526"/>
          </a:xfrm>
          <a:prstGeom prst="rect">
            <a:avLst/>
          </a:prstGeom>
          <a:noFill/>
        </p:spPr>
        <p:txBody>
          <a:bodyPr wrap="square" rtlCol="0">
            <a:spAutoFit/>
          </a:bodyPr>
          <a:lstStyle/>
          <a:p>
            <a:r>
              <a:rPr lang="en-US" altLang="zh-CN" sz="1400" dirty="0" smtClean="0">
                <a:latin typeface="微软雅黑" pitchFamily="34" charset="-122"/>
                <a:ea typeface="微软雅黑" pitchFamily="34" charset="-122"/>
              </a:rPr>
              <a:t>② </a:t>
            </a:r>
            <a:r>
              <a:rPr lang="zh-CN" altLang="en-US" sz="1400" dirty="0" smtClean="0">
                <a:latin typeface="微软雅黑" pitchFamily="34" charset="-122"/>
                <a:ea typeface="微软雅黑" pitchFamily="34" charset="-122"/>
              </a:rPr>
              <a:t>把</a:t>
            </a:r>
            <a:r>
              <a:rPr lang="zh-CN" altLang="en-US" sz="1400" b="1" dirty="0" smtClean="0">
                <a:solidFill>
                  <a:srgbClr val="FF0000"/>
                </a:solidFill>
                <a:latin typeface="微软雅黑" pitchFamily="34" charset="-122"/>
                <a:ea typeface="微软雅黑" pitchFamily="34" charset="-122"/>
              </a:rPr>
              <a:t>每个原子命题分解成个体、谓词和量词</a:t>
            </a:r>
            <a:r>
              <a:rPr lang="zh-CN" altLang="en-US" sz="1400" dirty="0" smtClean="0">
                <a:latin typeface="微软雅黑" pitchFamily="34" charset="-122"/>
                <a:ea typeface="微软雅黑" pitchFamily="34" charset="-122"/>
              </a:rPr>
              <a:t>；在全总论域讨论时</a:t>
            </a:r>
            <a:r>
              <a:rPr lang="zh-CN" altLang="en-US" sz="1400" dirty="0" smtClean="0">
                <a:latin typeface="微软雅黑" pitchFamily="34" charset="-122"/>
                <a:ea typeface="微软雅黑" pitchFamily="34" charset="-122"/>
              </a:rPr>
              <a:t>，要</a:t>
            </a:r>
            <a:r>
              <a:rPr lang="zh-CN" altLang="en-US" sz="1400" dirty="0" smtClean="0">
                <a:latin typeface="微软雅黑" pitchFamily="34" charset="-122"/>
                <a:ea typeface="微软雅黑" pitchFamily="34" charset="-122"/>
              </a:rPr>
              <a:t>给出特性谓词。</a:t>
            </a:r>
          </a:p>
          <a:p>
            <a:endParaRPr lang="zh-CN" altLang="en-US" dirty="0">
              <a:latin typeface="微软雅黑" pitchFamily="34" charset="-122"/>
              <a:ea typeface="微软雅黑" pitchFamily="34" charset="-122"/>
            </a:endParaRPr>
          </a:p>
        </p:txBody>
      </p:sp>
      <p:sp>
        <p:nvSpPr>
          <p:cNvPr id="13" name="TextBox 12"/>
          <p:cNvSpPr txBox="1"/>
          <p:nvPr/>
        </p:nvSpPr>
        <p:spPr>
          <a:xfrm>
            <a:off x="1066800" y="3710940"/>
            <a:ext cx="6578600" cy="515526"/>
          </a:xfrm>
          <a:prstGeom prst="rect">
            <a:avLst/>
          </a:prstGeom>
          <a:noFill/>
        </p:spPr>
        <p:txBody>
          <a:bodyPr wrap="square" rtlCol="0">
            <a:spAutoFit/>
          </a:bodyPr>
          <a:lstStyle/>
          <a:p>
            <a:r>
              <a:rPr lang="en-US" altLang="zh-CN" sz="1400" dirty="0" smtClean="0">
                <a:latin typeface="Times New Roman" pitchFamily="18" charset="0"/>
                <a:ea typeface="微软雅黑" pitchFamily="34" charset="-122"/>
                <a:cs typeface="Times New Roman" pitchFamily="18" charset="0"/>
              </a:rPr>
              <a:t>③ </a:t>
            </a:r>
            <a:r>
              <a:rPr lang="zh-CN" altLang="en-US" sz="1400" b="1" dirty="0" smtClean="0">
                <a:solidFill>
                  <a:srgbClr val="FF0000"/>
                </a:solidFill>
                <a:latin typeface="Times New Roman" pitchFamily="18" charset="0"/>
                <a:ea typeface="微软雅黑" pitchFamily="34" charset="-122"/>
                <a:cs typeface="Times New Roman" pitchFamily="18" charset="0"/>
              </a:rPr>
              <a:t>找出恰当量词</a:t>
            </a:r>
            <a:r>
              <a:rPr lang="zh-CN" altLang="en-US" sz="1400" dirty="0" smtClean="0">
                <a:latin typeface="Times New Roman" pitchFamily="18" charset="0"/>
                <a:ea typeface="微软雅黑" pitchFamily="34" charset="-122"/>
                <a:cs typeface="Times New Roman" pitchFamily="18" charset="0"/>
              </a:rPr>
              <a:t>。应注意</a:t>
            </a:r>
            <a:r>
              <a:rPr lang="zh-CN" altLang="en-US" sz="1400" b="1" dirty="0" smtClean="0">
                <a:solidFill>
                  <a:srgbClr val="FF0000"/>
                </a:solidFill>
                <a:latin typeface="Times New Roman" pitchFamily="18" charset="0"/>
                <a:ea typeface="微软雅黑" pitchFamily="34" charset="-122"/>
                <a:cs typeface="Times New Roman" pitchFamily="18" charset="0"/>
              </a:rPr>
              <a:t>全称量词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 </a:t>
            </a:r>
            <a:r>
              <a:rPr lang="zh-CN" altLang="en-US" sz="1400" b="1" dirty="0" smtClean="0">
                <a:solidFill>
                  <a:srgbClr val="FF0000"/>
                </a:solidFill>
                <a:latin typeface="Times New Roman" pitchFamily="18" charset="0"/>
                <a:ea typeface="微软雅黑" pitchFamily="34" charset="-122"/>
                <a:cs typeface="Times New Roman" pitchFamily="18" charset="0"/>
              </a:rPr>
              <a:t>后跟条件式</a:t>
            </a:r>
            <a:r>
              <a:rPr lang="zh-CN" altLang="en-US" sz="1400" dirty="0" smtClean="0">
                <a:solidFill>
                  <a:srgbClr val="FF0000"/>
                </a:solidFill>
                <a:latin typeface="Times New Roman" pitchFamily="18" charset="0"/>
                <a:ea typeface="微软雅黑" pitchFamily="34" charset="-122"/>
                <a:cs typeface="Times New Roman" pitchFamily="18" charset="0"/>
              </a:rPr>
              <a:t>， </a:t>
            </a:r>
            <a:r>
              <a:rPr lang="zh-CN" altLang="en-US" sz="1400" b="1" dirty="0" smtClean="0">
                <a:solidFill>
                  <a:srgbClr val="FF0000"/>
                </a:solidFill>
                <a:latin typeface="Times New Roman" pitchFamily="18" charset="0"/>
                <a:ea typeface="微软雅黑" pitchFamily="34" charset="-122"/>
                <a:cs typeface="Times New Roman" pitchFamily="18" charset="0"/>
              </a:rPr>
              <a:t>存在量词</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 </a:t>
            </a:r>
            <a:r>
              <a:rPr lang="zh-CN" altLang="en-US" sz="1400" b="1" dirty="0" smtClean="0">
                <a:solidFill>
                  <a:srgbClr val="FF0000"/>
                </a:solidFill>
                <a:latin typeface="Times New Roman" pitchFamily="18" charset="0"/>
                <a:ea typeface="微软雅黑" pitchFamily="34" charset="-122"/>
                <a:cs typeface="Times New Roman" pitchFamily="18" charset="0"/>
              </a:rPr>
              <a:t>后跟合取式</a:t>
            </a:r>
            <a:r>
              <a:rPr lang="zh-CN" altLang="en-US" sz="1400" dirty="0" smtClean="0">
                <a:latin typeface="Times New Roman" pitchFamily="18" charset="0"/>
                <a:ea typeface="微软雅黑" pitchFamily="34" charset="-122"/>
                <a:cs typeface="Times New Roman" pitchFamily="18" charset="0"/>
              </a:rPr>
              <a:t>。</a:t>
            </a:r>
          </a:p>
          <a:p>
            <a:endParaRPr lang="zh-CN" altLang="en-US" dirty="0">
              <a:latin typeface="Times New Roman" pitchFamily="18" charset="0"/>
              <a:ea typeface="微软雅黑" pitchFamily="34" charset="-122"/>
              <a:cs typeface="Times New Roman" pitchFamily="18" charset="0"/>
            </a:endParaRPr>
          </a:p>
        </p:txBody>
      </p:sp>
      <p:sp>
        <p:nvSpPr>
          <p:cNvPr id="14" name="TextBox 13"/>
          <p:cNvSpPr txBox="1"/>
          <p:nvPr/>
        </p:nvSpPr>
        <p:spPr>
          <a:xfrm>
            <a:off x="1074420" y="4290060"/>
            <a:ext cx="5417820" cy="515526"/>
          </a:xfrm>
          <a:prstGeom prst="rect">
            <a:avLst/>
          </a:prstGeom>
          <a:noFill/>
        </p:spPr>
        <p:txBody>
          <a:bodyPr wrap="square" rtlCol="0">
            <a:spAutoFit/>
          </a:bodyPr>
          <a:lstStyle/>
          <a:p>
            <a:r>
              <a:rPr lang="en-US" altLang="zh-CN" sz="1400" dirty="0" smtClean="0">
                <a:latin typeface="微软雅黑" pitchFamily="34" charset="-122"/>
                <a:ea typeface="微软雅黑" pitchFamily="34" charset="-122"/>
              </a:rPr>
              <a:t>④ </a:t>
            </a:r>
            <a:r>
              <a:rPr lang="zh-CN" altLang="en-US" sz="1400" dirty="0" smtClean="0">
                <a:latin typeface="微软雅黑" pitchFamily="34" charset="-122"/>
                <a:ea typeface="微软雅黑" pitchFamily="34" charset="-122"/>
              </a:rPr>
              <a:t>用恰当的</a:t>
            </a:r>
            <a:r>
              <a:rPr lang="zh-CN" altLang="en-US" sz="1400" b="1" dirty="0" smtClean="0">
                <a:solidFill>
                  <a:srgbClr val="FF0000"/>
                </a:solidFill>
                <a:latin typeface="微软雅黑" pitchFamily="34" charset="-122"/>
                <a:ea typeface="微软雅黑" pitchFamily="34" charset="-122"/>
              </a:rPr>
              <a:t>联结词</a:t>
            </a:r>
            <a:r>
              <a:rPr lang="zh-CN" altLang="en-US" sz="1400" dirty="0" smtClean="0">
                <a:latin typeface="微软雅黑" pitchFamily="34" charset="-122"/>
                <a:ea typeface="微软雅黑" pitchFamily="34" charset="-122"/>
              </a:rPr>
              <a:t>把给定命题表示出来。</a:t>
            </a:r>
          </a:p>
          <a:p>
            <a:endParaRPr lang="zh-CN" altLang="en-US" dirty="0"/>
          </a:p>
        </p:txBody>
      </p:sp>
    </p:spTree>
    <p:extLst>
      <p:ext uri="{BB962C8B-B14F-4D97-AF65-F5344CB8AC3E}">
        <p14:creationId xmlns="" xmlns:p14="http://schemas.microsoft.com/office/powerpoint/2010/main" val="412922253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p:cNvSpPr>
            <a:spLocks noChangeArrowheads="1"/>
          </p:cNvSpPr>
          <p:nvPr/>
        </p:nvSpPr>
        <p:spPr bwMode="auto">
          <a:xfrm>
            <a:off x="861060" y="491063"/>
            <a:ext cx="864000" cy="301843"/>
          </a:xfrm>
          <a:prstGeom prst="homePlate">
            <a:avLst>
              <a:gd name="adj" fmla="val 56171"/>
            </a:avLst>
          </a:prstGeom>
          <a:solidFill>
            <a:srgbClr val="0070C0"/>
          </a:solidFill>
          <a:ln w="3175" cap="flat" cmpd="sng" algn="ctr">
            <a:noFill/>
            <a:prstDash val="solid"/>
          </a:ln>
          <a:effectLst/>
        </p:spPr>
        <p:txBody>
          <a:bodyPr anchor="ctr"/>
          <a:lstStyle/>
          <a:p>
            <a:pPr lvl="0" algn="ctr" defTabSz="914400">
              <a:lnSpc>
                <a:spcPct val="120000"/>
              </a:lnSpc>
              <a:defRPr/>
            </a:pPr>
            <a:r>
              <a:rPr lang="zh-CN" altLang="en-US" sz="1600" b="1" kern="0" dirty="0" smtClean="0">
                <a:solidFill>
                  <a:srgbClr val="FFFFFF"/>
                </a:solidFill>
                <a:latin typeface="微软雅黑" pitchFamily="34" charset="-122"/>
                <a:ea typeface="微软雅黑" pitchFamily="34" charset="-122"/>
              </a:rPr>
              <a:t>例 </a:t>
            </a:r>
            <a:r>
              <a:rPr lang="en-US" altLang="zh-CN" sz="1600" b="1" kern="0" dirty="0" smtClean="0">
                <a:solidFill>
                  <a:srgbClr val="FFFFFF"/>
                </a:solidFill>
                <a:latin typeface="微软雅黑" pitchFamily="34" charset="-122"/>
                <a:ea typeface="微软雅黑" pitchFamily="34" charset="-122"/>
              </a:rPr>
              <a:t>1:  </a:t>
            </a:r>
            <a:endParaRPr kumimoji="0" lang="zh-CN" altLang="en-US"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4" name="矩形 3"/>
          <p:cNvSpPr/>
          <p:nvPr/>
        </p:nvSpPr>
        <p:spPr>
          <a:xfrm>
            <a:off x="647700" y="361951"/>
            <a:ext cx="7524750" cy="560069"/>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Rectangle 3"/>
          <p:cNvSpPr txBox="1">
            <a:spLocks noChangeArrowheads="1"/>
          </p:cNvSpPr>
          <p:nvPr/>
        </p:nvSpPr>
        <p:spPr>
          <a:xfrm>
            <a:off x="1427256" y="404244"/>
            <a:ext cx="3525940" cy="74828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spcBef>
                <a:spcPts val="600"/>
              </a:spcBef>
              <a:spcAft>
                <a:spcPts val="300"/>
              </a:spcAft>
            </a:pPr>
            <a:endParaRPr lang="zh-CN" altLang="en-US" sz="1500" dirty="0">
              <a:latin typeface="微软雅黑" panose="020B0503020204020204" pitchFamily="34" charset="-122"/>
              <a:ea typeface="微软雅黑" panose="020B0503020204020204" pitchFamily="34" charset="-122"/>
            </a:endParaRPr>
          </a:p>
        </p:txBody>
      </p:sp>
      <p:sp>
        <p:nvSpPr>
          <p:cNvPr id="19" name="矩形 18"/>
          <p:cNvSpPr/>
          <p:nvPr/>
        </p:nvSpPr>
        <p:spPr>
          <a:xfrm>
            <a:off x="647700" y="1280160"/>
            <a:ext cx="7503795" cy="3162299"/>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itchFamily="18" charset="0"/>
              <a:ea typeface="微软雅黑" panose="020B0503020204020204" pitchFamily="34" charset="-122"/>
              <a:cs typeface="Times New Roman" pitchFamily="18" charset="0"/>
            </a:endParaRPr>
          </a:p>
        </p:txBody>
      </p:sp>
      <p:sp>
        <p:nvSpPr>
          <p:cNvPr id="20" name="矩形 19"/>
          <p:cNvSpPr/>
          <p:nvPr/>
        </p:nvSpPr>
        <p:spPr>
          <a:xfrm>
            <a:off x="1725060" y="517255"/>
            <a:ext cx="4572000" cy="289310"/>
          </a:xfrm>
          <a:prstGeom prst="rect">
            <a:avLst/>
          </a:prstGeom>
        </p:spPr>
        <p:txBody>
          <a:bodyPr wrap="square">
            <a:spAutoFit/>
          </a:bodyPr>
          <a:lstStyle/>
          <a:p>
            <a:pPr>
              <a:lnSpc>
                <a:spcPct val="80000"/>
              </a:lnSpc>
            </a:pPr>
            <a:r>
              <a:rPr lang="zh-CN" altLang="en-US" sz="1600" dirty="0" smtClean="0">
                <a:latin typeface="微软雅黑" pitchFamily="34" charset="-122"/>
                <a:ea typeface="微软雅黑" pitchFamily="34" charset="-122"/>
              </a:rPr>
              <a:t>把下列命题符号化：</a:t>
            </a:r>
          </a:p>
        </p:txBody>
      </p:sp>
      <p:sp>
        <p:nvSpPr>
          <p:cNvPr id="21" name="矩形 20"/>
          <p:cNvSpPr/>
          <p:nvPr/>
        </p:nvSpPr>
        <p:spPr>
          <a:xfrm>
            <a:off x="1361123" y="1510666"/>
            <a:ext cx="4572000" cy="412421"/>
          </a:xfrm>
          <a:prstGeom prst="rect">
            <a:avLst/>
          </a:prstGeom>
        </p:spPr>
        <p:txBody>
          <a:bodyPr wrap="square">
            <a:spAutoFit/>
          </a:bodyPr>
          <a:lstStyle/>
          <a:p>
            <a:pPr>
              <a:lnSpc>
                <a:spcPct val="80000"/>
              </a:lnSpc>
            </a:pPr>
            <a:r>
              <a:rPr lang="en-US" altLang="zh-CN" sz="1400" dirty="0" smtClean="0">
                <a:latin typeface="微软雅黑" pitchFamily="34" charset="-122"/>
                <a:ea typeface="微软雅黑" pitchFamily="34" charset="-122"/>
                <a:cs typeface="Times New Roman" pitchFamily="18" charset="0"/>
              </a:rPr>
              <a:t>① </a:t>
            </a:r>
            <a:r>
              <a:rPr lang="zh-CN" altLang="en-US" sz="1400" dirty="0" smtClean="0">
                <a:latin typeface="微软雅黑" pitchFamily="34" charset="-122"/>
                <a:ea typeface="微软雅黑" pitchFamily="34" charset="-122"/>
                <a:cs typeface="Times New Roman" pitchFamily="18" charset="0"/>
              </a:rPr>
              <a:t>张强和李林都是足球运动员。</a:t>
            </a:r>
          </a:p>
          <a:p>
            <a:pPr>
              <a:lnSpc>
                <a:spcPct val="80000"/>
              </a:lnSpc>
            </a:pPr>
            <a:r>
              <a:rPr lang="zh-CN" altLang="en-US" sz="1200" i="1" dirty="0" smtClean="0">
                <a:latin typeface="Times New Roman" pitchFamily="18" charset="0"/>
                <a:cs typeface="Times New Roman" pitchFamily="18" charset="0"/>
              </a:rPr>
              <a:t>     </a:t>
            </a:r>
            <a:endParaRPr lang="en-US" altLang="zh-CN" sz="1200" dirty="0" smtClean="0">
              <a:latin typeface="Times New Roman" pitchFamily="18" charset="0"/>
              <a:cs typeface="Times New Roman" pitchFamily="18" charset="0"/>
            </a:endParaRPr>
          </a:p>
        </p:txBody>
      </p:sp>
      <p:sp>
        <p:nvSpPr>
          <p:cNvPr id="8" name="TextBox 7"/>
          <p:cNvSpPr txBox="1"/>
          <p:nvPr/>
        </p:nvSpPr>
        <p:spPr>
          <a:xfrm>
            <a:off x="1591628" y="1798891"/>
            <a:ext cx="4297680" cy="523220"/>
          </a:xfrm>
          <a:prstGeom prst="rect">
            <a:avLst/>
          </a:prstGeom>
          <a:noFill/>
        </p:spPr>
        <p:txBody>
          <a:bodyPr wrap="square" rtlCol="0">
            <a:spAutoFit/>
          </a:bodyPr>
          <a:lstStyle/>
          <a:p>
            <a:pPr marL="342900" indent="-342900">
              <a:lnSpc>
                <a:spcPct val="90000"/>
              </a:lnSpc>
              <a:spcBef>
                <a:spcPct val="20000"/>
              </a:spcBef>
              <a:buClr>
                <a:schemeClr val="folHlink"/>
              </a:buClr>
              <a:buSzPct val="60000"/>
              <a:buFont typeface="Wingdings" pitchFamily="2" charset="2"/>
              <a:buNone/>
            </a:pPr>
            <a:r>
              <a:rPr lang="en-US" altLang="zh-CN" sz="1400" dirty="0" smtClean="0">
                <a:latin typeface="Times New Roman" pitchFamily="18" charset="0"/>
                <a:ea typeface="微软雅黑" pitchFamily="34" charset="-122"/>
                <a:cs typeface="Times New Roman" pitchFamily="18" charset="0"/>
              </a:rPr>
              <a:t>F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是足球运动员；</a:t>
            </a:r>
            <a:r>
              <a:rPr lang="en-US" altLang="zh-CN" sz="1400" dirty="0" smtClean="0">
                <a:latin typeface="Times New Roman" pitchFamily="18" charset="0"/>
                <a:ea typeface="微软雅黑" pitchFamily="34" charset="-122"/>
                <a:cs typeface="Times New Roman" pitchFamily="18" charset="0"/>
              </a:rPr>
              <a:t>a: </a:t>
            </a:r>
            <a:r>
              <a:rPr lang="zh-CN" altLang="en-US" sz="1400" dirty="0" smtClean="0">
                <a:latin typeface="Times New Roman" pitchFamily="18" charset="0"/>
                <a:ea typeface="微软雅黑" pitchFamily="34" charset="-122"/>
                <a:cs typeface="Times New Roman" pitchFamily="18" charset="0"/>
              </a:rPr>
              <a:t>张强；</a:t>
            </a:r>
            <a:r>
              <a:rPr lang="en-US" altLang="zh-CN" sz="1400" dirty="0" smtClean="0">
                <a:latin typeface="Times New Roman" pitchFamily="18" charset="0"/>
                <a:ea typeface="微软雅黑" pitchFamily="34" charset="-122"/>
                <a:cs typeface="Times New Roman" pitchFamily="18" charset="0"/>
              </a:rPr>
              <a:t>b:</a:t>
            </a:r>
            <a:r>
              <a:rPr lang="zh-CN" altLang="en-US" sz="1400" dirty="0" smtClean="0">
                <a:latin typeface="Times New Roman" pitchFamily="18" charset="0"/>
                <a:ea typeface="微软雅黑" pitchFamily="34" charset="-122"/>
                <a:cs typeface="Times New Roman" pitchFamily="18" charset="0"/>
              </a:rPr>
              <a:t>李林；</a:t>
            </a:r>
          </a:p>
          <a:p>
            <a:pPr marL="342900" indent="-342900">
              <a:lnSpc>
                <a:spcPct val="9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rPr>
              <a:t>F (a) ∧F (b)</a:t>
            </a:r>
            <a:endParaRPr lang="en-US" altLang="zh-CN" sz="1400" dirty="0">
              <a:latin typeface="Times New Roman" pitchFamily="18" charset="0"/>
              <a:ea typeface="微软雅黑" pitchFamily="34" charset="-122"/>
              <a:cs typeface="Times New Roman" pitchFamily="18" charset="0"/>
            </a:endParaRPr>
          </a:p>
        </p:txBody>
      </p:sp>
      <p:sp>
        <p:nvSpPr>
          <p:cNvPr id="10" name="TextBox 9"/>
          <p:cNvSpPr txBox="1"/>
          <p:nvPr/>
        </p:nvSpPr>
        <p:spPr>
          <a:xfrm>
            <a:off x="1328737" y="2467708"/>
            <a:ext cx="3070860" cy="307777"/>
          </a:xfrm>
          <a:prstGeom prst="rect">
            <a:avLst/>
          </a:prstGeom>
          <a:noFill/>
        </p:spPr>
        <p:txBody>
          <a:bodyPr wrap="square" rtlCol="0">
            <a:spAutoFit/>
          </a:bodyPr>
          <a:lstStyle/>
          <a:p>
            <a:pPr marL="342900" indent="-342900">
              <a:spcBef>
                <a:spcPct val="30000"/>
              </a:spcBef>
              <a:buClr>
                <a:schemeClr val="folHlink"/>
              </a:buClr>
              <a:buSzPct val="60000"/>
              <a:buFont typeface="Wingdings" pitchFamily="2" charset="2"/>
              <a:buNone/>
            </a:pPr>
            <a:r>
              <a:rPr lang="en-US" altLang="zh-CN" sz="1400" dirty="0" smtClean="0">
                <a:latin typeface="微软雅黑" pitchFamily="34" charset="-122"/>
                <a:ea typeface="微软雅黑" pitchFamily="34" charset="-122"/>
                <a:cs typeface="Times New Roman" pitchFamily="18" charset="0"/>
              </a:rPr>
              <a:t>② </a:t>
            </a:r>
            <a:r>
              <a:rPr lang="zh-CN" altLang="en-US" sz="1400" dirty="0" smtClean="0">
                <a:latin typeface="微软雅黑" pitchFamily="34" charset="-122"/>
                <a:ea typeface="微软雅黑" pitchFamily="34" charset="-122"/>
                <a:cs typeface="Times New Roman" pitchFamily="18" charset="0"/>
              </a:rPr>
              <a:t>赵越是象棋迷或围棋迷。</a:t>
            </a:r>
            <a:r>
              <a:rPr lang="zh-CN" altLang="en-US" sz="1200" dirty="0" smtClean="0">
                <a:latin typeface="微软雅黑" pitchFamily="34" charset="-122"/>
                <a:ea typeface="微软雅黑" pitchFamily="34" charset="-122"/>
                <a:cs typeface="Times New Roman" pitchFamily="18" charset="0"/>
              </a:rPr>
              <a:t>     </a:t>
            </a:r>
            <a:endParaRPr lang="en-US" altLang="zh-CN" sz="1200" dirty="0">
              <a:latin typeface="微软雅黑" pitchFamily="34" charset="-122"/>
              <a:ea typeface="微软雅黑" pitchFamily="34" charset="-122"/>
              <a:cs typeface="Times New Roman" pitchFamily="18" charset="0"/>
            </a:endParaRPr>
          </a:p>
        </p:txBody>
      </p:sp>
      <p:sp>
        <p:nvSpPr>
          <p:cNvPr id="11" name="TextBox 10"/>
          <p:cNvSpPr txBox="1"/>
          <p:nvPr/>
        </p:nvSpPr>
        <p:spPr>
          <a:xfrm>
            <a:off x="1355408" y="2791863"/>
            <a:ext cx="4312920" cy="752514"/>
          </a:xfrm>
          <a:prstGeom prst="rect">
            <a:avLst/>
          </a:prstGeom>
          <a:noFill/>
        </p:spPr>
        <p:txBody>
          <a:bodyPr wrap="square" rtlCol="0">
            <a:spAutoFit/>
          </a:bodyPr>
          <a:lstStyle/>
          <a:p>
            <a:pPr marL="342900" indent="-342900">
              <a:spcBef>
                <a:spcPct val="30000"/>
              </a:spcBef>
              <a:buClr>
                <a:schemeClr val="folHlink"/>
              </a:buClr>
              <a:buSzPct val="60000"/>
              <a:buFont typeface="Wingdings" pitchFamily="2" charset="2"/>
              <a:buNone/>
            </a:pPr>
            <a:r>
              <a:rPr lang="en-US" altLang="zh-CN" sz="1400" dirty="0" smtClean="0">
                <a:latin typeface="Times New Roman" pitchFamily="18" charset="0"/>
                <a:ea typeface="微软雅黑" pitchFamily="34" charset="-122"/>
                <a:cs typeface="Times New Roman" pitchFamily="18" charset="0"/>
              </a:rPr>
              <a:t>    C(</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是象棋迷；</a:t>
            </a:r>
            <a:r>
              <a:rPr lang="en-US" altLang="zh-CN" sz="1400" dirty="0" smtClean="0">
                <a:latin typeface="Times New Roman" pitchFamily="18" charset="0"/>
                <a:ea typeface="微软雅黑" pitchFamily="34" charset="-122"/>
                <a:cs typeface="Times New Roman" pitchFamily="18" charset="0"/>
              </a:rPr>
              <a:t>G(</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是围棋迷； </a:t>
            </a:r>
            <a:r>
              <a:rPr lang="en-US" altLang="zh-CN" sz="1400" dirty="0" smtClean="0">
                <a:latin typeface="Times New Roman" pitchFamily="18" charset="0"/>
                <a:ea typeface="微软雅黑" pitchFamily="34" charset="-122"/>
                <a:cs typeface="Times New Roman" pitchFamily="18" charset="0"/>
              </a:rPr>
              <a:t>a</a:t>
            </a:r>
            <a:r>
              <a:rPr lang="zh-CN" altLang="en-US" sz="1400" dirty="0" smtClean="0">
                <a:latin typeface="Times New Roman" pitchFamily="18" charset="0"/>
                <a:ea typeface="微软雅黑" pitchFamily="34" charset="-122"/>
                <a:cs typeface="Times New Roman" pitchFamily="18" charset="0"/>
              </a:rPr>
              <a:t>：赵越</a:t>
            </a:r>
          </a:p>
          <a:p>
            <a:pPr marL="342900" indent="-342900">
              <a:lnSpc>
                <a:spcPct val="9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rPr>
              <a:t>C (a) ∨G (a)</a:t>
            </a:r>
          </a:p>
          <a:p>
            <a:endParaRPr lang="zh-CN" altLang="en-US" dirty="0">
              <a:latin typeface="Times New Roman" pitchFamily="18" charset="0"/>
              <a:cs typeface="Times New Roman" pitchFamily="18" charset="0"/>
            </a:endParaRPr>
          </a:p>
        </p:txBody>
      </p:sp>
      <p:sp>
        <p:nvSpPr>
          <p:cNvPr id="12" name="TextBox 11"/>
          <p:cNvSpPr txBox="1"/>
          <p:nvPr/>
        </p:nvSpPr>
        <p:spPr>
          <a:xfrm>
            <a:off x="1355408" y="3444811"/>
            <a:ext cx="4229100" cy="307777"/>
          </a:xfrm>
          <a:prstGeom prst="rect">
            <a:avLst/>
          </a:prstGeom>
          <a:noFill/>
        </p:spPr>
        <p:txBody>
          <a:bodyPr wrap="square" rtlCol="0">
            <a:spAutoFit/>
          </a:bodyPr>
          <a:lstStyle/>
          <a:p>
            <a:pPr marL="342900" indent="-342900">
              <a:spcBef>
                <a:spcPct val="30000"/>
              </a:spcBef>
              <a:buClr>
                <a:schemeClr val="folHlink"/>
              </a:buClr>
              <a:buSzPct val="60000"/>
              <a:buFont typeface="Wingdings" pitchFamily="2" charset="2"/>
              <a:buNone/>
            </a:pPr>
            <a:r>
              <a:rPr lang="en-US" altLang="zh-CN" sz="1400" dirty="0" smtClean="0">
                <a:latin typeface="微软雅黑" pitchFamily="34" charset="-122"/>
                <a:ea typeface="微软雅黑" pitchFamily="34" charset="-122"/>
                <a:cs typeface="Times New Roman" pitchFamily="18" charset="0"/>
              </a:rPr>
              <a:t>③ </a:t>
            </a:r>
            <a:r>
              <a:rPr lang="zh-CN" altLang="en-US" sz="1400" dirty="0" smtClean="0">
                <a:latin typeface="微软雅黑" pitchFamily="34" charset="-122"/>
                <a:ea typeface="微软雅黑" pitchFamily="34" charset="-122"/>
                <a:cs typeface="Times New Roman" pitchFamily="18" charset="0"/>
              </a:rPr>
              <a:t>李林比张强高。      </a:t>
            </a:r>
            <a:endParaRPr lang="en-US" altLang="zh-CN" sz="1400" dirty="0">
              <a:latin typeface="微软雅黑" pitchFamily="34" charset="-122"/>
              <a:ea typeface="微软雅黑" pitchFamily="34" charset="-122"/>
              <a:cs typeface="Times New Roman" pitchFamily="18" charset="0"/>
            </a:endParaRPr>
          </a:p>
        </p:txBody>
      </p:sp>
      <p:sp>
        <p:nvSpPr>
          <p:cNvPr id="13" name="TextBox 12"/>
          <p:cNvSpPr txBox="1"/>
          <p:nvPr/>
        </p:nvSpPr>
        <p:spPr>
          <a:xfrm>
            <a:off x="1401128" y="3719131"/>
            <a:ext cx="6118860" cy="544765"/>
          </a:xfrm>
          <a:prstGeom prst="rect">
            <a:avLst/>
          </a:prstGeom>
          <a:noFill/>
        </p:spPr>
        <p:txBody>
          <a:bodyPr wrap="square" rtlCol="0">
            <a:spAutoFit/>
          </a:bodyPr>
          <a:lstStyle/>
          <a:p>
            <a:pPr marL="342900" indent="-342900">
              <a:spcBef>
                <a:spcPct val="30000"/>
              </a:spcBef>
              <a:buClr>
                <a:schemeClr val="folHlink"/>
              </a:buClr>
              <a:buSzPct val="60000"/>
              <a:buFont typeface="Wingdings" pitchFamily="2" charset="2"/>
              <a:buNone/>
            </a:pPr>
            <a:r>
              <a:rPr lang="en-US" altLang="zh-CN" sz="1400" dirty="0" smtClean="0">
                <a:latin typeface="Times New Roman" pitchFamily="18" charset="0"/>
                <a:ea typeface="微软雅黑" pitchFamily="34" charset="-122"/>
                <a:cs typeface="Times New Roman" pitchFamily="18" charset="0"/>
              </a:rPr>
              <a:t>    P(</a:t>
            </a:r>
            <a:r>
              <a:rPr lang="en-US" altLang="zh-CN" sz="1400" i="1" dirty="0" err="1" smtClean="0">
                <a:latin typeface="Times New Roman" pitchFamily="18" charset="0"/>
                <a:ea typeface="微软雅黑" pitchFamily="34" charset="-122"/>
                <a:cs typeface="Times New Roman" pitchFamily="18" charset="0"/>
              </a:rPr>
              <a:t>x,y</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比 </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高； </a:t>
            </a:r>
            <a:r>
              <a:rPr lang="en-US" altLang="zh-CN" sz="1400" dirty="0" smtClean="0">
                <a:latin typeface="Times New Roman" pitchFamily="18" charset="0"/>
                <a:ea typeface="微软雅黑" pitchFamily="34" charset="-122"/>
                <a:cs typeface="Times New Roman" pitchFamily="18" charset="0"/>
              </a:rPr>
              <a:t>a</a:t>
            </a:r>
            <a:r>
              <a:rPr lang="zh-CN" altLang="en-US" sz="1400" dirty="0" smtClean="0">
                <a:latin typeface="Times New Roman" pitchFamily="18" charset="0"/>
                <a:ea typeface="微软雅黑" pitchFamily="34" charset="-122"/>
                <a:cs typeface="Times New Roman" pitchFamily="18" charset="0"/>
              </a:rPr>
              <a:t>：李林；</a:t>
            </a:r>
            <a:r>
              <a:rPr lang="en-US" altLang="zh-CN" sz="1400" dirty="0" smtClean="0">
                <a:latin typeface="Times New Roman" pitchFamily="18" charset="0"/>
                <a:ea typeface="微软雅黑" pitchFamily="34" charset="-122"/>
                <a:cs typeface="Times New Roman" pitchFamily="18" charset="0"/>
              </a:rPr>
              <a:t>b</a:t>
            </a:r>
            <a:r>
              <a:rPr lang="zh-CN" altLang="en-US" sz="1400" dirty="0" smtClean="0">
                <a:latin typeface="Times New Roman" pitchFamily="18" charset="0"/>
                <a:ea typeface="微软雅黑" pitchFamily="34" charset="-122"/>
                <a:cs typeface="Times New Roman" pitchFamily="18" charset="0"/>
              </a:rPr>
              <a:t>：张强；</a:t>
            </a:r>
          </a:p>
          <a:p>
            <a:pPr marL="342900" indent="-342900">
              <a:lnSpc>
                <a:spcPct val="9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rPr>
              <a:t>P (a</a:t>
            </a:r>
            <a:r>
              <a:rPr lang="zh-CN" altLang="en-US"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b)</a:t>
            </a:r>
            <a:endParaRPr lang="en-US" altLang="zh-CN" sz="1400" dirty="0">
              <a:latin typeface="Times New Roman" pitchFamily="18" charset="0"/>
              <a:ea typeface="微软雅黑" pitchFamily="34" charset="-122"/>
              <a:cs typeface="Times New Roman" pitchFamily="18" charset="0"/>
            </a:endParaRPr>
          </a:p>
        </p:txBody>
      </p:sp>
    </p:spTree>
    <p:extLst>
      <p:ext uri="{BB962C8B-B14F-4D97-AF65-F5344CB8AC3E}">
        <p14:creationId xmlns="" xmlns:p14="http://schemas.microsoft.com/office/powerpoint/2010/main" val="1005328374"/>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p:cNvSpPr>
            <a:spLocks noChangeArrowheads="1"/>
          </p:cNvSpPr>
          <p:nvPr/>
        </p:nvSpPr>
        <p:spPr bwMode="auto">
          <a:xfrm>
            <a:off x="853440" y="1052705"/>
            <a:ext cx="864000" cy="301843"/>
          </a:xfrm>
          <a:prstGeom prst="homePlate">
            <a:avLst>
              <a:gd name="adj" fmla="val 56171"/>
            </a:avLst>
          </a:prstGeom>
          <a:solidFill>
            <a:srgbClr val="0070C0"/>
          </a:solidFill>
          <a:ln w="3175" cap="flat" cmpd="sng" algn="ctr">
            <a:noFill/>
            <a:prstDash val="solid"/>
          </a:ln>
          <a:effectLst/>
        </p:spPr>
        <p:txBody>
          <a:bodyPr anchor="ctr"/>
          <a:lstStyle/>
          <a:p>
            <a:pPr lvl="0" algn="ctr" defTabSz="914400">
              <a:lnSpc>
                <a:spcPct val="120000"/>
              </a:lnSpc>
              <a:defRPr/>
            </a:pPr>
            <a:r>
              <a:rPr lang="zh-CN" altLang="en-US" sz="1600" b="1" kern="0" dirty="0" smtClean="0">
                <a:solidFill>
                  <a:srgbClr val="FFFFFF"/>
                </a:solidFill>
                <a:latin typeface="微软雅黑" pitchFamily="34" charset="-122"/>
                <a:ea typeface="微软雅黑" pitchFamily="34" charset="-122"/>
              </a:rPr>
              <a:t>例 </a:t>
            </a:r>
            <a:r>
              <a:rPr lang="en-US" altLang="zh-CN" sz="1600" b="1" kern="0" dirty="0" smtClean="0">
                <a:solidFill>
                  <a:srgbClr val="FFFFFF"/>
                </a:solidFill>
                <a:latin typeface="微软雅黑" pitchFamily="34" charset="-122"/>
                <a:ea typeface="微软雅黑" pitchFamily="34" charset="-122"/>
              </a:rPr>
              <a:t>2:  </a:t>
            </a:r>
            <a:endParaRPr kumimoji="0" lang="zh-CN" altLang="en-US"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4" name="矩形 3"/>
          <p:cNvSpPr/>
          <p:nvPr/>
        </p:nvSpPr>
        <p:spPr>
          <a:xfrm>
            <a:off x="647700" y="826771"/>
            <a:ext cx="7539990" cy="765809"/>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Rectangle 3"/>
          <p:cNvSpPr txBox="1">
            <a:spLocks noChangeArrowheads="1"/>
          </p:cNvSpPr>
          <p:nvPr/>
        </p:nvSpPr>
        <p:spPr>
          <a:xfrm>
            <a:off x="1632996" y="678564"/>
            <a:ext cx="3525940" cy="74828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spcBef>
                <a:spcPts val="600"/>
              </a:spcBef>
              <a:spcAft>
                <a:spcPts val="300"/>
              </a:spcAft>
            </a:pPr>
            <a:endParaRPr lang="zh-CN" altLang="en-US" sz="1500" dirty="0">
              <a:latin typeface="微软雅黑" panose="020B0503020204020204" pitchFamily="34" charset="-122"/>
              <a:ea typeface="微软雅黑" panose="020B0503020204020204" pitchFamily="34" charset="-122"/>
            </a:endParaRPr>
          </a:p>
        </p:txBody>
      </p:sp>
      <p:sp>
        <p:nvSpPr>
          <p:cNvPr id="19" name="矩形 18"/>
          <p:cNvSpPr/>
          <p:nvPr/>
        </p:nvSpPr>
        <p:spPr>
          <a:xfrm>
            <a:off x="647700" y="2000250"/>
            <a:ext cx="7503795" cy="2114550"/>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矩形 19"/>
          <p:cNvSpPr/>
          <p:nvPr/>
        </p:nvSpPr>
        <p:spPr>
          <a:xfrm>
            <a:off x="1991676" y="1052705"/>
            <a:ext cx="4572000" cy="313932"/>
          </a:xfrm>
          <a:prstGeom prst="rect">
            <a:avLst/>
          </a:prstGeom>
        </p:spPr>
        <p:txBody>
          <a:bodyPr wrap="square">
            <a:spAutoFit/>
          </a:bodyPr>
          <a:lstStyle/>
          <a:p>
            <a:pPr>
              <a:lnSpc>
                <a:spcPct val="90000"/>
              </a:lnSpc>
            </a:pPr>
            <a:r>
              <a:rPr lang="zh-CN" altLang="en-US" sz="1600" dirty="0" smtClean="0">
                <a:latin typeface="微软雅黑" pitchFamily="34" charset="-122"/>
                <a:ea typeface="微软雅黑" pitchFamily="34" charset="-122"/>
              </a:rPr>
              <a:t>将命题“没有最大的自然数”符号化。</a:t>
            </a:r>
            <a:endParaRPr lang="zh-CN" altLang="en-US" sz="1600" dirty="0">
              <a:latin typeface="微软雅黑" pitchFamily="34" charset="-122"/>
              <a:ea typeface="微软雅黑" pitchFamily="34" charset="-122"/>
            </a:endParaRPr>
          </a:p>
        </p:txBody>
      </p:sp>
      <p:sp>
        <p:nvSpPr>
          <p:cNvPr id="21" name="矩形 20"/>
          <p:cNvSpPr/>
          <p:nvPr/>
        </p:nvSpPr>
        <p:spPr>
          <a:xfrm>
            <a:off x="1285440" y="2066402"/>
            <a:ext cx="5709285" cy="1754326"/>
          </a:xfrm>
          <a:prstGeom prst="rect">
            <a:avLst/>
          </a:prstGeom>
        </p:spPr>
        <p:txBody>
          <a:bodyPr wrap="square">
            <a:spAutoFit/>
          </a:bodyPr>
          <a:lstStyle/>
          <a:p>
            <a:pPr>
              <a:lnSpc>
                <a:spcPct val="150000"/>
              </a:lnSpc>
            </a:pPr>
            <a:r>
              <a:rPr lang="zh-CN" altLang="en-US" sz="1600" b="1" dirty="0" smtClean="0">
                <a:solidFill>
                  <a:srgbClr val="0070C0"/>
                </a:solidFill>
                <a:latin typeface="Times New Roman" pitchFamily="18" charset="0"/>
                <a:ea typeface="微软雅黑" pitchFamily="34" charset="-122"/>
                <a:cs typeface="Times New Roman" pitchFamily="18" charset="0"/>
              </a:rPr>
              <a:t>解： </a:t>
            </a:r>
            <a:r>
              <a:rPr lang="zh-CN" altLang="en-US" sz="1400" dirty="0" smtClean="0">
                <a:latin typeface="Times New Roman" pitchFamily="18" charset="0"/>
                <a:ea typeface="微软雅黑" pitchFamily="34" charset="-122"/>
                <a:cs typeface="Times New Roman" pitchFamily="18" charset="0"/>
              </a:rPr>
              <a:t>改叙为：“对所有的自然数</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，如果 </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是自然数，则一定存在</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 </a:t>
            </a:r>
          </a:p>
          <a:p>
            <a:pPr>
              <a:lnSpc>
                <a:spcPct val="150000"/>
              </a:lnSpc>
            </a:pP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也是自然数，并且 </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比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大。”</a:t>
            </a:r>
          </a:p>
          <a:p>
            <a:pPr>
              <a:lnSpc>
                <a:spcPct val="150000"/>
              </a:lnSpc>
            </a:pPr>
            <a:r>
              <a:rPr lang="zh-CN" altLang="en-US" sz="1400" dirty="0" smtClean="0">
                <a:latin typeface="Times New Roman" pitchFamily="18" charset="0"/>
                <a:ea typeface="微软雅黑" pitchFamily="34" charset="-122"/>
                <a:cs typeface="Times New Roman" pitchFamily="18" charset="0"/>
              </a:rPr>
              <a:t>       令</a:t>
            </a:r>
            <a:r>
              <a:rPr lang="en-US" altLang="zh-CN" sz="1400" dirty="0" smtClean="0">
                <a:latin typeface="Times New Roman" pitchFamily="18" charset="0"/>
                <a:ea typeface="微软雅黑" pitchFamily="34" charset="-122"/>
                <a:cs typeface="Times New Roman" pitchFamily="18" charset="0"/>
              </a:rPr>
              <a:t>N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是自然数；</a:t>
            </a:r>
            <a:r>
              <a:rPr lang="en-US" altLang="zh-CN" sz="1400" dirty="0" smtClean="0">
                <a:latin typeface="Times New Roman" pitchFamily="18" charset="0"/>
                <a:ea typeface="微软雅黑" pitchFamily="34" charset="-122"/>
                <a:cs typeface="Times New Roman" pitchFamily="18" charset="0"/>
              </a:rPr>
              <a:t>G(</a:t>
            </a:r>
            <a:r>
              <a:rPr lang="en-US" altLang="zh-CN" sz="1400" i="1" dirty="0" smtClean="0">
                <a:latin typeface="Times New Roman" pitchFamily="18" charset="0"/>
                <a:ea typeface="微软雅黑" pitchFamily="34" charset="-122"/>
                <a:cs typeface="Times New Roman" pitchFamily="18" charset="0"/>
              </a:rPr>
              <a:t>x</a:t>
            </a:r>
            <a:r>
              <a:rPr lang="zh-CN" altLang="en-US" sz="1400" i="1"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比</a:t>
            </a:r>
            <a:r>
              <a:rPr lang="en-US" altLang="zh-CN" sz="1400" i="1" dirty="0" smtClean="0">
                <a:latin typeface="Times New Roman" pitchFamily="18" charset="0"/>
                <a:ea typeface="微软雅黑" pitchFamily="34" charset="-122"/>
                <a:cs typeface="Times New Roman" pitchFamily="18" charset="0"/>
              </a:rPr>
              <a:t>y</a:t>
            </a:r>
            <a:r>
              <a:rPr lang="zh-CN" altLang="en-US" sz="1400" dirty="0" smtClean="0">
                <a:latin typeface="Times New Roman" pitchFamily="18" charset="0"/>
                <a:ea typeface="微软雅黑" pitchFamily="34" charset="-122"/>
                <a:cs typeface="Times New Roman" pitchFamily="18" charset="0"/>
              </a:rPr>
              <a:t>大；</a:t>
            </a:r>
          </a:p>
          <a:p>
            <a:pPr>
              <a:lnSpc>
                <a:spcPct val="150000"/>
              </a:lnSpc>
            </a:pPr>
            <a:r>
              <a:rPr lang="zh-CN" altLang="en-US" sz="1400" dirty="0" smtClean="0">
                <a:latin typeface="Times New Roman" pitchFamily="18" charset="0"/>
                <a:ea typeface="微软雅黑" pitchFamily="34" charset="-122"/>
                <a:cs typeface="Times New Roman" pitchFamily="18" charset="0"/>
              </a:rPr>
              <a:t>       则原命题表示为：</a:t>
            </a:r>
          </a:p>
          <a:p>
            <a:pPr algn="ctr">
              <a:lnSpc>
                <a:spcPct val="150000"/>
              </a:lnSpc>
            </a:pP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N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sym typeface="Symbol" pitchFamily="18" charset="2"/>
              </a:rPr>
              <a:t>y</a:t>
            </a:r>
            <a:r>
              <a:rPr lang="en-US" altLang="zh-CN" sz="1400" dirty="0" smtClean="0">
                <a:latin typeface="Times New Roman" pitchFamily="18" charset="0"/>
                <a:ea typeface="微软雅黑" pitchFamily="34" charset="-122"/>
                <a:cs typeface="Times New Roman" pitchFamily="18" charset="0"/>
                <a:sym typeface="Symbol" pitchFamily="18" charset="2"/>
              </a:rPr>
              <a:t>)(N (</a:t>
            </a:r>
            <a:r>
              <a:rPr lang="en-US" altLang="zh-CN" sz="1400" i="1" dirty="0" smtClean="0">
                <a:latin typeface="Times New Roman" pitchFamily="18" charset="0"/>
                <a:ea typeface="微软雅黑" pitchFamily="34" charset="-122"/>
                <a:cs typeface="Times New Roman" pitchFamily="18" charset="0"/>
                <a:sym typeface="Symbol" pitchFamily="18" charset="2"/>
              </a:rPr>
              <a:t>y</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rPr>
              <a:t>∧G (</a:t>
            </a:r>
            <a:r>
              <a:rPr lang="en-US" altLang="zh-CN" sz="1400" i="1" dirty="0" smtClean="0">
                <a:latin typeface="Times New Roman" pitchFamily="18" charset="0"/>
                <a:ea typeface="微软雅黑" pitchFamily="34" charset="-122"/>
                <a:cs typeface="Times New Roman" pitchFamily="18" charset="0"/>
              </a:rPr>
              <a:t>y</a:t>
            </a:r>
            <a:r>
              <a:rPr lang="zh-CN" altLang="en-US" sz="1400" i="1"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endParaRPr lang="en-US" altLang="zh-CN" sz="1400" dirty="0">
              <a:latin typeface="Times New Roman" pitchFamily="18" charset="0"/>
              <a:ea typeface="微软雅黑" pitchFamily="34" charset="-122"/>
              <a:cs typeface="Times New Roman" pitchFamily="18" charset="0"/>
            </a:endParaRPr>
          </a:p>
        </p:txBody>
      </p:sp>
    </p:spTree>
    <p:extLst>
      <p:ext uri="{BB962C8B-B14F-4D97-AF65-F5344CB8AC3E}">
        <p14:creationId xmlns="" xmlns:p14="http://schemas.microsoft.com/office/powerpoint/2010/main" val="100532837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7700" y="826771"/>
            <a:ext cx="7539990" cy="765809"/>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Rectangle 3"/>
          <p:cNvSpPr txBox="1">
            <a:spLocks noChangeArrowheads="1"/>
          </p:cNvSpPr>
          <p:nvPr/>
        </p:nvSpPr>
        <p:spPr>
          <a:xfrm>
            <a:off x="1632996" y="678564"/>
            <a:ext cx="3525940" cy="74828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spcBef>
                <a:spcPts val="600"/>
              </a:spcBef>
              <a:spcAft>
                <a:spcPts val="300"/>
              </a:spcAft>
            </a:pPr>
            <a:endParaRPr lang="zh-CN" altLang="en-US" sz="1500" dirty="0">
              <a:latin typeface="微软雅黑" panose="020B0503020204020204" pitchFamily="34" charset="-122"/>
              <a:ea typeface="微软雅黑" panose="020B0503020204020204" pitchFamily="34" charset="-122"/>
            </a:endParaRPr>
          </a:p>
        </p:txBody>
      </p:sp>
      <p:sp>
        <p:nvSpPr>
          <p:cNvPr id="19" name="矩形 18"/>
          <p:cNvSpPr/>
          <p:nvPr/>
        </p:nvSpPr>
        <p:spPr>
          <a:xfrm>
            <a:off x="647700" y="2066925"/>
            <a:ext cx="7541895" cy="2105025"/>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矩形 20"/>
          <p:cNvSpPr/>
          <p:nvPr/>
        </p:nvSpPr>
        <p:spPr>
          <a:xfrm>
            <a:off x="1423033" y="2155490"/>
            <a:ext cx="5709285" cy="1754326"/>
          </a:xfrm>
          <a:prstGeom prst="rect">
            <a:avLst/>
          </a:prstGeom>
        </p:spPr>
        <p:txBody>
          <a:bodyPr wrap="square">
            <a:spAutoFit/>
          </a:bodyPr>
          <a:lstStyle/>
          <a:p>
            <a:pPr>
              <a:lnSpc>
                <a:spcPct val="150000"/>
              </a:lnSpc>
            </a:pPr>
            <a:r>
              <a:rPr lang="zh-CN" altLang="en-US" sz="1600" b="1" dirty="0" smtClean="0">
                <a:solidFill>
                  <a:srgbClr val="0070C0"/>
                </a:solidFill>
                <a:latin typeface="Times New Roman" pitchFamily="18" charset="0"/>
                <a:ea typeface="微软雅黑" pitchFamily="34" charset="-122"/>
                <a:cs typeface="Times New Roman" pitchFamily="18" charset="0"/>
              </a:rPr>
              <a:t>解：</a:t>
            </a:r>
            <a:r>
              <a:rPr lang="zh-CN" altLang="en-US" sz="1400" dirty="0" smtClean="0">
                <a:latin typeface="Times New Roman" pitchFamily="18" charset="0"/>
                <a:ea typeface="微软雅黑" pitchFamily="34" charset="-122"/>
                <a:cs typeface="Times New Roman" pitchFamily="18" charset="0"/>
              </a:rPr>
              <a:t>改叙“若今天下雨又下雪，则存在</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是人且</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会跌跤”</a:t>
            </a:r>
          </a:p>
          <a:p>
            <a:pPr>
              <a:lnSpc>
                <a:spcPct val="150000"/>
              </a:lnSpc>
            </a:pPr>
            <a:r>
              <a:rPr lang="zh-CN" altLang="en-US" sz="1400" dirty="0" smtClean="0">
                <a:latin typeface="Times New Roman" pitchFamily="18" charset="0"/>
                <a:ea typeface="微软雅黑" pitchFamily="34" charset="-122"/>
                <a:cs typeface="Times New Roman" pitchFamily="18" charset="0"/>
              </a:rPr>
              <a:t>        令  </a:t>
            </a:r>
            <a:r>
              <a:rPr lang="en-US" altLang="zh-CN" sz="1400" dirty="0" smtClean="0">
                <a:latin typeface="Times New Roman" pitchFamily="18" charset="0"/>
                <a:ea typeface="微软雅黑" pitchFamily="34" charset="-122"/>
                <a:cs typeface="Times New Roman" pitchFamily="18" charset="0"/>
              </a:rPr>
              <a:t>R: </a:t>
            </a:r>
            <a:r>
              <a:rPr lang="zh-CN" altLang="en-US" sz="1400" dirty="0" smtClean="0">
                <a:latin typeface="Times New Roman" pitchFamily="18" charset="0"/>
                <a:ea typeface="微软雅黑" pitchFamily="34" charset="-122"/>
                <a:cs typeface="Times New Roman" pitchFamily="18" charset="0"/>
              </a:rPr>
              <a:t>今天有雨；  </a:t>
            </a:r>
            <a:r>
              <a:rPr lang="en-US" altLang="zh-CN" sz="1400" dirty="0" smtClean="0">
                <a:latin typeface="Times New Roman" pitchFamily="18" charset="0"/>
                <a:ea typeface="微软雅黑" pitchFamily="34" charset="-122"/>
                <a:cs typeface="Times New Roman" pitchFamily="18" charset="0"/>
              </a:rPr>
              <a:t>S: </a:t>
            </a:r>
            <a:r>
              <a:rPr lang="zh-CN" altLang="en-US" sz="1400" dirty="0" smtClean="0">
                <a:latin typeface="Times New Roman" pitchFamily="18" charset="0"/>
                <a:ea typeface="微软雅黑" pitchFamily="34" charset="-122"/>
                <a:cs typeface="Times New Roman" pitchFamily="18" charset="0"/>
              </a:rPr>
              <a:t>今天有雪；</a:t>
            </a:r>
          </a:p>
          <a:p>
            <a:pPr>
              <a:lnSpc>
                <a:spcPct val="150000"/>
              </a:lnSpc>
            </a:pPr>
            <a:r>
              <a:rPr lang="zh-CN" altLang="en-US"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rPr>
              <a:t>M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是人； </a:t>
            </a:r>
            <a:r>
              <a:rPr lang="en-US" altLang="zh-CN" sz="1400" dirty="0" smtClean="0">
                <a:latin typeface="Times New Roman" pitchFamily="18" charset="0"/>
                <a:ea typeface="微软雅黑" pitchFamily="34" charset="-122"/>
                <a:cs typeface="Times New Roman" pitchFamily="18" charset="0"/>
              </a:rPr>
              <a:t>F (</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i="1" dirty="0" smtClean="0">
                <a:latin typeface="Times New Roman" pitchFamily="18" charset="0"/>
                <a:ea typeface="微软雅黑" pitchFamily="34" charset="-122"/>
                <a:cs typeface="Times New Roman" pitchFamily="18" charset="0"/>
              </a:rPr>
              <a:t>x </a:t>
            </a:r>
            <a:r>
              <a:rPr lang="zh-CN" altLang="en-US" sz="1400" dirty="0" smtClean="0">
                <a:latin typeface="Times New Roman" pitchFamily="18" charset="0"/>
                <a:ea typeface="微软雅黑" pitchFamily="34" charset="-122"/>
                <a:cs typeface="Times New Roman" pitchFamily="18" charset="0"/>
              </a:rPr>
              <a:t>会摔跤；</a:t>
            </a:r>
          </a:p>
          <a:p>
            <a:pPr>
              <a:lnSpc>
                <a:spcPct val="150000"/>
              </a:lnSpc>
            </a:pPr>
            <a:r>
              <a:rPr lang="zh-CN" altLang="en-US" sz="1400" dirty="0" smtClean="0">
                <a:latin typeface="Times New Roman" pitchFamily="18" charset="0"/>
                <a:ea typeface="微软雅黑" pitchFamily="34" charset="-122"/>
                <a:cs typeface="Times New Roman" pitchFamily="18" charset="0"/>
              </a:rPr>
              <a:t>         则本语句可表示为：</a:t>
            </a:r>
          </a:p>
          <a:p>
            <a:pPr algn="ctr">
              <a:lnSpc>
                <a:spcPct val="150000"/>
              </a:lnSpc>
            </a:pPr>
            <a:r>
              <a:rPr lang="en-US" altLang="zh-CN" sz="1400" dirty="0" smtClean="0">
                <a:latin typeface="Times New Roman" pitchFamily="18" charset="0"/>
                <a:ea typeface="微软雅黑" pitchFamily="34" charset="-122"/>
                <a:cs typeface="Times New Roman" pitchFamily="18" charset="0"/>
              </a:rPr>
              <a:t>R ∧S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sym typeface="Symbol" pitchFamily="18" charset="2"/>
              </a:rPr>
              <a:t>x</a:t>
            </a:r>
            <a:r>
              <a:rPr lang="en-US" altLang="zh-CN" sz="1400" dirty="0" smtClean="0">
                <a:latin typeface="Times New Roman" pitchFamily="18" charset="0"/>
                <a:ea typeface="微软雅黑" pitchFamily="34" charset="-122"/>
                <a:cs typeface="Times New Roman" pitchFamily="18" charset="0"/>
                <a:sym typeface="Symbol" pitchFamily="18" charset="2"/>
              </a:rPr>
              <a:t>)(M (</a:t>
            </a:r>
            <a:r>
              <a:rPr lang="en-US" altLang="zh-CN" sz="1400" i="1" dirty="0" smtClean="0">
                <a:latin typeface="Times New Roman" pitchFamily="18" charset="0"/>
                <a:ea typeface="微软雅黑" pitchFamily="34" charset="-122"/>
                <a:cs typeface="Times New Roman" pitchFamily="18" charset="0"/>
                <a:sym typeface="Symbol" pitchFamily="18" charset="2"/>
              </a:rPr>
              <a:t>x</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rPr>
              <a:t>∧F(</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endParaRPr lang="en-US" altLang="zh-CN" sz="1400" dirty="0">
              <a:latin typeface="Times New Roman" pitchFamily="18" charset="0"/>
              <a:ea typeface="微软雅黑" pitchFamily="34" charset="-122"/>
              <a:cs typeface="Times New Roman" pitchFamily="18" charset="0"/>
            </a:endParaRPr>
          </a:p>
        </p:txBody>
      </p:sp>
      <p:sp>
        <p:nvSpPr>
          <p:cNvPr id="8" name="AutoShape 7"/>
          <p:cNvSpPr>
            <a:spLocks noChangeArrowheads="1"/>
          </p:cNvSpPr>
          <p:nvPr/>
        </p:nvSpPr>
        <p:spPr bwMode="auto">
          <a:xfrm>
            <a:off x="853440" y="1052705"/>
            <a:ext cx="864000" cy="301843"/>
          </a:xfrm>
          <a:prstGeom prst="homePlate">
            <a:avLst>
              <a:gd name="adj" fmla="val 56171"/>
            </a:avLst>
          </a:prstGeom>
          <a:solidFill>
            <a:srgbClr val="0070C0"/>
          </a:solidFill>
          <a:ln w="3175" cap="flat" cmpd="sng" algn="ctr">
            <a:noFill/>
            <a:prstDash val="solid"/>
          </a:ln>
          <a:effectLst/>
        </p:spPr>
        <p:txBody>
          <a:bodyPr anchor="ctr"/>
          <a:lstStyle/>
          <a:p>
            <a:pPr lvl="0" algn="ctr" defTabSz="914400">
              <a:lnSpc>
                <a:spcPct val="120000"/>
              </a:lnSpc>
              <a:defRPr/>
            </a:pPr>
            <a:r>
              <a:rPr lang="zh-CN" altLang="en-US" sz="1600" b="1" kern="0" dirty="0" smtClean="0">
                <a:solidFill>
                  <a:srgbClr val="FFFFFF"/>
                </a:solidFill>
                <a:latin typeface="微软雅黑" pitchFamily="34" charset="-122"/>
                <a:ea typeface="微软雅黑" pitchFamily="34" charset="-122"/>
              </a:rPr>
              <a:t>例 </a:t>
            </a:r>
            <a:r>
              <a:rPr lang="en-US" altLang="zh-CN" sz="1600" b="1" kern="0" dirty="0" smtClean="0">
                <a:solidFill>
                  <a:srgbClr val="FFFFFF"/>
                </a:solidFill>
                <a:latin typeface="微软雅黑" pitchFamily="34" charset="-122"/>
                <a:ea typeface="微软雅黑" pitchFamily="34" charset="-122"/>
              </a:rPr>
              <a:t>3:  </a:t>
            </a:r>
            <a:endParaRPr kumimoji="0" lang="zh-CN" altLang="en-US"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10" name="矩形 9"/>
          <p:cNvSpPr/>
          <p:nvPr/>
        </p:nvSpPr>
        <p:spPr>
          <a:xfrm>
            <a:off x="1991676" y="1052705"/>
            <a:ext cx="4572000" cy="313932"/>
          </a:xfrm>
          <a:prstGeom prst="rect">
            <a:avLst/>
          </a:prstGeom>
        </p:spPr>
        <p:txBody>
          <a:bodyPr wrap="square">
            <a:spAutoFit/>
          </a:bodyPr>
          <a:lstStyle/>
          <a:p>
            <a:pPr>
              <a:lnSpc>
                <a:spcPct val="90000"/>
              </a:lnSpc>
            </a:pPr>
            <a:r>
              <a:rPr lang="zh-CN" altLang="en-US" sz="1600" dirty="0">
                <a:latin typeface="微软雅黑" pitchFamily="34" charset="-122"/>
                <a:ea typeface="微软雅黑" pitchFamily="34" charset="-122"/>
              </a:rPr>
              <a:t>将“今天有雨雪，有些人会跌跤”符号化 。</a:t>
            </a:r>
          </a:p>
        </p:txBody>
      </p:sp>
    </p:spTree>
    <p:extLst>
      <p:ext uri="{BB962C8B-B14F-4D97-AF65-F5344CB8AC3E}">
        <p14:creationId xmlns="" xmlns:p14="http://schemas.microsoft.com/office/powerpoint/2010/main" val="100532837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4423</TotalTime>
  <Words>1514</Words>
  <Application>Microsoft Office PowerPoint</Application>
  <PresentationFormat>全屏显示(16:9)</PresentationFormat>
  <Paragraphs>119</Paragraphs>
  <Slides>14</Slides>
  <Notes>11</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huiming</dc:creator>
  <cp:lastModifiedBy>徐喜荣</cp:lastModifiedBy>
  <cp:revision>336</cp:revision>
  <dcterms:created xsi:type="dcterms:W3CDTF">2016-09-26T06:45:17Z</dcterms:created>
  <dcterms:modified xsi:type="dcterms:W3CDTF">2017-03-15T11:12:24Z</dcterms:modified>
</cp:coreProperties>
</file>