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9"/>
  </p:notesMasterIdLst>
  <p:handoutMasterIdLst>
    <p:handoutMasterId r:id="rId20"/>
  </p:handoutMasterIdLst>
  <p:sldIdLst>
    <p:sldId id="425" r:id="rId2"/>
    <p:sldId id="362" r:id="rId3"/>
    <p:sldId id="363" r:id="rId4"/>
    <p:sldId id="430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431" r:id="rId14"/>
    <p:sldId id="374" r:id="rId15"/>
    <p:sldId id="375" r:id="rId16"/>
    <p:sldId id="376" r:id="rId17"/>
    <p:sldId id="377" r:id="rId1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97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51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70C0"/>
    <a:srgbClr val="FCFCFC"/>
    <a:srgbClr val="FEC17E"/>
    <a:srgbClr val="FFF2CC"/>
    <a:srgbClr val="D9D9D9"/>
    <a:srgbClr val="C4C4C4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76" autoAdjust="0"/>
    <p:restoredTop sz="96078" autoAdjust="0"/>
  </p:normalViewPr>
  <p:slideViewPr>
    <p:cSldViewPr snapToGrid="0" showGuides="1">
      <p:cViewPr varScale="1">
        <p:scale>
          <a:sx n="112" d="100"/>
          <a:sy n="112" d="100"/>
        </p:scale>
        <p:origin x="-90" y="-300"/>
      </p:cViewPr>
      <p:guideLst>
        <p:guide orient="horz" pos="1597"/>
        <p:guide pos="2857"/>
        <p:guide pos="408"/>
        <p:guide pos="51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61EA9-ACC4-47B2-AE5E-81F984474F98}" type="datetimeFigureOut">
              <a:rPr lang="zh-CN" altLang="en-US" smtClean="0">
                <a:ea typeface="微软雅黑" panose="020B0503020204020204" pitchFamily="34" charset="-122"/>
              </a:rPr>
              <a:pPr/>
              <a:t>2017/3/16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17A8B-0451-4210-96FF-F9B4364D34AE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473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6E90CBF-1F90-4C43-9E66-E141962067E5}" type="datetimeFigureOut">
              <a:rPr lang="zh-CN" altLang="en-US" smtClean="0"/>
              <a:pPr/>
              <a:t>2017/3/16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05AD43D-830A-4820-8607-61F7F27A038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273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1994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1533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1533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1533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199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9017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1533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1533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1994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1994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3366CC"/>
              </a:buClr>
            </a:pP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音乐里有简谱和五线谱等</a:t>
            </a:r>
            <a:r>
              <a:rPr lang="zh-CN" altLang="en-US" sz="900" dirty="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人工符号</a:t>
            </a: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，记录音乐中音韵的节律和高低； </a:t>
            </a:r>
          </a:p>
          <a:p>
            <a:pPr>
              <a:lnSpc>
                <a:spcPct val="150000"/>
              </a:lnSpc>
              <a:buClr>
                <a:srgbClr val="3366CC"/>
              </a:buClr>
            </a:pP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化学中用分子式和反应方程等</a:t>
            </a:r>
            <a:r>
              <a:rPr lang="zh-CN" altLang="en-US" sz="900" dirty="0" smtClean="0">
                <a:solidFill>
                  <a:schemeClr val="hlink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人工符号</a:t>
            </a:r>
            <a:r>
              <a:rPr lang="zh-CN" altLang="en-US" sz="900" dirty="0" smtClean="0">
                <a:latin typeface="Tahoma" panose="020B0604030504040204" pitchFamily="34" charset="0"/>
                <a:ea typeface="微软雅黑" panose="020B0503020204020204" pitchFamily="34" charset="-122"/>
              </a:rPr>
              <a:t>记录物质的分子结构和反应过程。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82963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1994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3044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5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79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7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05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38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02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22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5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86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328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35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78C539-48ED-4DC9-93B1-633DB8FEA5C8}" type="datetimeFigureOut">
              <a:rPr lang="zh-CN" altLang="en-US" smtClean="0"/>
              <a:pPr/>
              <a:t>2017/3/16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018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4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6811" y="1676503"/>
            <a:ext cx="447169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约束变元与自由变元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293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2.3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约束变元与自由变元</a:t>
            </a:r>
          </a:p>
        </p:txBody>
      </p:sp>
      <p:sp>
        <p:nvSpPr>
          <p:cNvPr id="6" name="剪去对角的矩形 5"/>
          <p:cNvSpPr/>
          <p:nvPr/>
        </p:nvSpPr>
        <p:spPr>
          <a:xfrm>
            <a:off x="783652" y="1447725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2.3.3 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3728" y="1322340"/>
            <a:ext cx="530352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1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不同个体变元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项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则称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/t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/t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i="1" baseline="-25000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b="1" baseline="-25000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代换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zh-CN" altLang="en-US" sz="1400" b="1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是项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/t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/t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1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是代换，则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 {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/t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/t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i="1" baseline="-25000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b="1" baseline="-25000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分别代替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1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i="1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所有出现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而得到的项，记为 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4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为公式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/t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/t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1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是代换，则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A{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/t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/t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i="1" baseline="-25000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b="1" baseline="-25000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分别代替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1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所有自由出现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而得到的公式，记为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      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57974480"/>
              </p:ext>
            </p:extLst>
          </p:nvPr>
        </p:nvGraphicFramePr>
        <p:xfrm>
          <a:off x="3309706" y="4534004"/>
          <a:ext cx="1237128" cy="460648"/>
        </p:xfrm>
        <a:graphic>
          <a:graphicData uri="http://schemas.openxmlformats.org/presentationml/2006/ole">
            <p:oleObj spid="_x0000_s1094" name="公式" r:id="rId3" imgW="571320" imgH="253800" progId="Equation.3">
              <p:embed/>
            </p:oleObj>
          </a:graphicData>
        </a:graphic>
      </p:graphicFrame>
      <p:graphicFrame>
        <p:nvGraphicFramePr>
          <p:cNvPr id="1095" name="Object 71"/>
          <p:cNvGraphicFramePr>
            <a:graphicFrameLocks noChangeAspect="1"/>
          </p:cNvGraphicFramePr>
          <p:nvPr/>
        </p:nvGraphicFramePr>
        <p:xfrm>
          <a:off x="3344776" y="3071813"/>
          <a:ext cx="1114425" cy="455612"/>
        </p:xfrm>
        <a:graphic>
          <a:graphicData uri="http://schemas.openxmlformats.org/presentationml/2006/ole">
            <p:oleObj spid="_x0000_s1095" name="公式" r:id="rId4" imgW="520560" imgH="253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757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0140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41283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2.1 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谓词逻辑中基本概念与表示</a:t>
            </a:r>
          </a:p>
        </p:txBody>
      </p:sp>
      <p:sp>
        <p:nvSpPr>
          <p:cNvPr id="10" name="矩形 9"/>
          <p:cNvSpPr/>
          <p:nvPr/>
        </p:nvSpPr>
        <p:spPr>
          <a:xfrm>
            <a:off x="1812052" y="1391080"/>
            <a:ext cx="6096001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              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Q(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则              是                     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而              是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Q(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zh-CN" altLang="en-US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72251" y="1470660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7225" y="1268731"/>
            <a:ext cx="7326630" cy="147447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58340" y="3173730"/>
            <a:ext cx="599694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令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是任意的合式公式，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为自由出现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。如果  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不出现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在项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所含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任意 个体变元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的量词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辖域内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，则称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项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是自由的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代入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的。</a:t>
            </a:r>
            <a:endParaRPr lang="zh-CN" altLang="en-US" sz="14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62650455"/>
              </p:ext>
            </p:extLst>
          </p:nvPr>
        </p:nvGraphicFramePr>
        <p:xfrm>
          <a:off x="2420014" y="1499235"/>
          <a:ext cx="650488" cy="252000"/>
        </p:xfrm>
        <a:graphic>
          <a:graphicData uri="http://schemas.openxmlformats.org/presentationml/2006/ole">
            <p:oleObj spid="_x0000_s2254" name="公式" r:id="rId4" imgW="469696" imgH="215806" progId="Equation.3">
              <p:embed/>
            </p:oleObj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98203305"/>
              </p:ext>
            </p:extLst>
          </p:nvPr>
        </p:nvGraphicFramePr>
        <p:xfrm>
          <a:off x="2528386" y="1812928"/>
          <a:ext cx="532446" cy="333163"/>
        </p:xfrm>
        <a:graphic>
          <a:graphicData uri="http://schemas.openxmlformats.org/presentationml/2006/ole">
            <p:oleObj spid="_x0000_s2255" name="公式" r:id="rId5" imgW="342751" imgH="253890" progId="Equation.3">
              <p:embed/>
            </p:oleObj>
          </a:graphicData>
        </a:graphic>
      </p:graphicFrame>
      <p:graphicFrame>
        <p:nvGraphicFramePr>
          <p:cNvPr id="205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08774811"/>
              </p:ext>
            </p:extLst>
          </p:nvPr>
        </p:nvGraphicFramePr>
        <p:xfrm>
          <a:off x="2570331" y="2239003"/>
          <a:ext cx="396240" cy="346569"/>
        </p:xfrm>
        <a:graphic>
          <a:graphicData uri="http://schemas.openxmlformats.org/presentationml/2006/ole">
            <p:oleObj spid="_x0000_s2256" name="公式" r:id="rId6" imgW="355292" imgH="253780" progId="Equation.3">
              <p:embed/>
            </p:oleObj>
          </a:graphicData>
        </a:graphic>
      </p:graphicFrame>
      <p:sp>
        <p:nvSpPr>
          <p:cNvPr id="14" name="剪去对角的矩形 13"/>
          <p:cNvSpPr/>
          <p:nvPr/>
        </p:nvSpPr>
        <p:spPr>
          <a:xfrm>
            <a:off x="872251" y="3173730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2.3.4 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57" name="Object 209"/>
          <p:cNvGraphicFramePr>
            <a:graphicFrameLocks noChangeAspect="1"/>
          </p:cNvGraphicFramePr>
          <p:nvPr/>
        </p:nvGraphicFramePr>
        <p:xfrm>
          <a:off x="3292461" y="1882775"/>
          <a:ext cx="931862" cy="252413"/>
        </p:xfrm>
        <a:graphic>
          <a:graphicData uri="http://schemas.openxmlformats.org/presentationml/2006/ole">
            <p:oleObj spid="_x0000_s2257" name="公式" r:id="rId7" imgW="672840" imgH="2156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72048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60283" y="622398"/>
            <a:ext cx="8001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7700" y="396241"/>
            <a:ext cx="7539990" cy="95249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632996" y="678564"/>
            <a:ext cx="3525940" cy="748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7700" y="1746885"/>
            <a:ext cx="7534275" cy="2779395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72857" y="531732"/>
            <a:ext cx="682127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设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)P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)Q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，考察项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x,w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，项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y,z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  项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项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是否是自由的？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49654" y="1913955"/>
            <a:ext cx="5951221" cy="648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项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x,w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不是自由的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出现在了项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x,w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个体变元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量词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的辖域内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</a:t>
            </a:r>
            <a:r>
              <a:rPr lang="en-US" altLang="zh-CN" sz="1400" b="1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8755" y="2581983"/>
            <a:ext cx="6743700" cy="648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项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g(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y,z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是自由的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不出现在项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y,z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中的个体变元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的量词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的辖域内。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68755" y="3269094"/>
            <a:ext cx="6012180" cy="648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项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h(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x,z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不是自由的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出现在了项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的个体变元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的量词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和个体变元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的量词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的辖域内。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8755" y="3979632"/>
            <a:ext cx="6012180" cy="336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项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是自由的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在公式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中没有量词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532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60283" y="622398"/>
            <a:ext cx="8001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7700" y="396241"/>
            <a:ext cx="7539990" cy="95249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632996" y="678564"/>
            <a:ext cx="3525940" cy="748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7700" y="1746885"/>
            <a:ext cx="7534275" cy="2779395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72857" y="531732"/>
            <a:ext cx="702564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设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)P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)Q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，考察项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x,w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，项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y,z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   项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项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是否是自由的？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49654" y="1913955"/>
            <a:ext cx="5709285" cy="94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dirty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项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g(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y,z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是自由的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不出现在项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y,z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中的个体变元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的量词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的辖域内。 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因此，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)P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 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)Q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1417320" y="2964180"/>
            <a:ext cx="6012180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项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是自由的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在公式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中没有量词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因此，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)P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)Q 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2257782" y="3274907"/>
          <a:ext cx="434620" cy="363248"/>
        </p:xfrm>
        <a:graphic>
          <a:graphicData uri="http://schemas.openxmlformats.org/presentationml/2006/ole">
            <p:oleObj spid="_x0000_s92242" name="公式" r:id="rId4" imgW="203024" imgH="253780" progId="Equation.3">
              <p:embed/>
            </p:oleObj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1961725" y="2479617"/>
          <a:ext cx="726758" cy="397141"/>
        </p:xfrm>
        <a:graphic>
          <a:graphicData uri="http://schemas.openxmlformats.org/presentationml/2006/ole">
            <p:oleObj spid="_x0000_s92243" name="公式" r:id="rId5" imgW="393529" imgH="25389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11624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2.3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约束变元与自由变元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34390" y="1439200"/>
            <a:ext cx="665607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从约束变元的概念可以看出，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,x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,……</a:t>
            </a:r>
            <a:r>
              <a:rPr lang="en-US" altLang="zh-CN" sz="1400" b="0" dirty="0" err="1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baseline="-25000" dirty="0" err="1" smtClean="0"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元谓词，它有 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n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个互相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独立的 自由变元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若对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其中 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k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个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变元进行约束，则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成为 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n-k 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元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谓词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因此，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谓词公式中如果没有自由变元出现，则该式就成为一个命题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b="0" i="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834390" y="3009242"/>
            <a:ext cx="6800850" cy="111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例如，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 P(</a:t>
            </a:r>
            <a:r>
              <a:rPr lang="en-US" altLang="zh-CN" sz="1400" b="0" dirty="0" err="1" smtClean="0">
                <a:ea typeface="微软雅黑" pitchFamily="34" charset="-122"/>
                <a:cs typeface="Times New Roman" pitchFamily="18" charset="0"/>
              </a:rPr>
              <a:t>x,</a:t>
            </a:r>
            <a:r>
              <a:rPr lang="en-US" altLang="zh-CN" sz="1400" dirty="0" err="1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y,z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是二元谓词</a:t>
            </a: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                    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z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 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 P(</a:t>
            </a:r>
            <a:r>
              <a:rPr lang="en-US" altLang="zh-CN" sz="1400" b="0" dirty="0" err="1" smtClean="0">
                <a:ea typeface="微软雅黑" pitchFamily="34" charset="-122"/>
                <a:cs typeface="Times New Roman" pitchFamily="18" charset="0"/>
              </a:rPr>
              <a:t>x,</a:t>
            </a:r>
            <a:r>
              <a:rPr lang="en-US" altLang="zh-CN" sz="1400" dirty="0" err="1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0" dirty="0" err="1" smtClean="0">
                <a:ea typeface="微软雅黑" pitchFamily="34" charset="-122"/>
                <a:cs typeface="Times New Roman" pitchFamily="18" charset="0"/>
              </a:rPr>
              <a:t>,z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是一元谓词</a:t>
            </a: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endParaRPr lang="zh-CN" altLang="en-US" sz="1400" b="0" i="0" dirty="0"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22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2.3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约束变元与自由变元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24865" y="1324796"/>
            <a:ext cx="5177790" cy="111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一个公式的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约束变元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所使用的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名称符号是无关紧要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的。</a:t>
            </a:r>
            <a:endParaRPr lang="en-US" altLang="zh-CN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故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)P(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)P(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具有相同的意义。</a:t>
            </a: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endParaRPr lang="zh-CN" altLang="en-US" sz="1400" b="0" i="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824865" y="2203410"/>
            <a:ext cx="6800850" cy="220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表示 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不小于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0,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那么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,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        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)A(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表示一切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都使得 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不小于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0;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        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)A(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表示一切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都使得 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不小于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0;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        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)A(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表示一切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t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都使得 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t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不小于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0;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       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这三个命题在实数域中都表示假命题：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                   “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一切实数均不小于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0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”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b="0" i="0" dirty="0"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22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2.3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约束变元与自由变元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910590" y="1493975"/>
            <a:ext cx="5375910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zh-CN" altLang="en-US" sz="1400" b="0" i="0" dirty="0" smtClean="0">
                <a:ea typeface="微软雅黑" pitchFamily="34" charset="-122"/>
              </a:rPr>
              <a:t>量词作用域中的约束变元，当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</a:rPr>
              <a:t>论域的元素是有限时</a:t>
            </a:r>
            <a:r>
              <a:rPr lang="zh-CN" altLang="en-US" sz="1400" b="0" i="0" dirty="0" smtClean="0">
                <a:ea typeface="微软雅黑" pitchFamily="34" charset="-122"/>
              </a:rPr>
              <a:t>，个体变元的所有可能的取代是可枚举的</a:t>
            </a:r>
            <a:r>
              <a:rPr lang="zh-CN" altLang="en-US" sz="1400" b="0" i="0" dirty="0" smtClean="0">
                <a:ea typeface="微软雅黑" pitchFamily="34" charset="-122"/>
              </a:rPr>
              <a:t>。</a:t>
            </a:r>
            <a:endParaRPr lang="zh-CN" altLang="en-US" sz="1400" b="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910590" y="2469468"/>
            <a:ext cx="6800850" cy="157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设论域元素为 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,a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,……,a</a:t>
            </a:r>
            <a:r>
              <a:rPr lang="en-US" altLang="zh-CN" sz="1400" b="0" baseline="-25000" dirty="0" smtClean="0"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，则：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      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)A(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A(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400" b="0" i="0" dirty="0" smtClean="0">
                <a:solidFill>
                  <a:schemeClr val="hlink"/>
                </a:solidFill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 A(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…… 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 A(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1400" b="0" baseline="-2500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      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)A(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 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A(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 A(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……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 A(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1400" b="0" baseline="-2500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endParaRPr lang="zh-CN" altLang="en-US" sz="1400" b="0" i="0" dirty="0"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22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84860" y="742284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7700" y="361951"/>
            <a:ext cx="7524750" cy="121538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27256" y="404244"/>
            <a:ext cx="3525940" cy="748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7700" y="1874521"/>
            <a:ext cx="7526655" cy="289560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48860" y="384169"/>
            <a:ext cx="6005007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</a:pP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求下列公式的真值： </a:t>
            </a:r>
            <a:endParaRPr lang="zh-CN" altLang="fr-FR" sz="14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spcBef>
                <a:spcPts val="600"/>
              </a:spcBef>
            </a:pPr>
            <a:r>
              <a:rPr lang="zh-CN" altLang="fr-FR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fr-F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)(P(</a:t>
            </a:r>
            <a:r>
              <a:rPr lang="fr-F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)</a:t>
            </a:r>
            <a:r>
              <a:rPr lang="zh-CN" altLang="fr-FR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，其中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P(</a:t>
            </a:r>
            <a:r>
              <a:rPr lang="fr-F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 :</a:t>
            </a:r>
            <a:r>
              <a:rPr lang="fr-F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=1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Q(</a:t>
            </a:r>
            <a:r>
              <a:rPr lang="fr-F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 : </a:t>
            </a:r>
            <a:r>
              <a:rPr lang="fr-F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=2 </a:t>
            </a:r>
            <a:r>
              <a:rPr lang="zh-CN" altLang="fr-FR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而且论域是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{1,2}</a:t>
            </a:r>
            <a:r>
              <a:rPr lang="zh-CN" altLang="fr-FR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spcBef>
                <a:spcPts val="600"/>
              </a:spcBef>
            </a:pP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(2)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fr-F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)(P(</a:t>
            </a:r>
            <a:r>
              <a:rPr lang="fr-F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)</a:t>
            </a:r>
            <a:r>
              <a:rPr lang="zh-CN" altLang="fr-FR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，其中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P(</a:t>
            </a:r>
            <a:r>
              <a:rPr lang="fr-F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 :</a:t>
            </a:r>
            <a:r>
              <a:rPr lang="fr-F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=1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Q(</a:t>
            </a:r>
            <a:r>
              <a:rPr lang="fr-F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 : </a:t>
            </a:r>
            <a:r>
              <a:rPr lang="fr-F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=2 </a:t>
            </a:r>
            <a:r>
              <a:rPr lang="zh-CN" altLang="fr-FR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而且论域是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{1,2}</a:t>
            </a:r>
            <a:r>
              <a:rPr lang="zh-CN" altLang="fr-FR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spcBef>
                <a:spcPts val="600"/>
              </a:spcBef>
            </a:pPr>
            <a:r>
              <a:rPr lang="zh-CN" altLang="fr-FR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(3)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fr-F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)(P→Q(</a:t>
            </a:r>
            <a:r>
              <a:rPr lang="fr-F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)∨R(</a:t>
            </a:r>
            <a:r>
              <a:rPr lang="fr-F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fr-FR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，其中 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 :2&gt;1, Q(</a:t>
            </a:r>
            <a:r>
              <a:rPr lang="fr-F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fr-FR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fr-F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&lt;=3, 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R(</a:t>
            </a:r>
            <a:r>
              <a:rPr lang="fr-F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fr-FR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fr-F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&gt;5 ,  a: 5, </a:t>
            </a:r>
            <a:endParaRPr lang="fr-FR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36221" y="2012018"/>
            <a:ext cx="706564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sz="16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</a:t>
            </a:r>
            <a:r>
              <a:rPr lang="zh-CN" altLang="fr-FR" sz="16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fr-F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)(P(</a:t>
            </a:r>
            <a:r>
              <a:rPr lang="fr-F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(P(1)∨Q(1) )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(P(2)∨Q(2) )</a:t>
            </a:r>
          </a:p>
          <a:p>
            <a:pPr marL="342900" indent="-342900"/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                       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(T ∨ F )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 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 F ∨T 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endParaRPr lang="zh-CN" altLang="fr-FR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3995" y="2717504"/>
            <a:ext cx="5128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(2)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fr-F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)(P(</a:t>
            </a:r>
            <a:r>
              <a:rPr lang="fr-F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(P(1)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Q(1) ) </a:t>
            </a:r>
            <a:r>
              <a:rPr lang="fr-FR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(P(2)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Q(2) )</a:t>
            </a:r>
          </a:p>
          <a:p>
            <a:pPr marL="342900" indent="-342900"/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                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(T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F ) </a:t>
            </a:r>
            <a:r>
              <a:rPr lang="fr-FR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400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(F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T 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endParaRPr lang="zh-CN" altLang="fr-FR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6640" y="3392212"/>
            <a:ext cx="67589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(3)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fr-F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)(P→Q(</a:t>
            </a:r>
            <a:r>
              <a:rPr lang="fr-F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)∨R(a)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fr-F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)(T→Q(</a:t>
            </a:r>
            <a:r>
              <a:rPr lang="fr-F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)∨F </a:t>
            </a:r>
          </a:p>
          <a:p>
            <a:pPr marL="342900" indent="-342900"/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                             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fr-F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)(T→Q(</a:t>
            </a:r>
            <a:r>
              <a:rPr lang="fr-F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)</a:t>
            </a:r>
          </a:p>
          <a:p>
            <a:pPr marL="342900" indent="-342900"/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fr-F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)(F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Q(</a:t>
            </a:r>
            <a:r>
              <a:rPr lang="fr-F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fr-F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Q(</a:t>
            </a:r>
            <a:r>
              <a:rPr lang="fr-F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342900" indent="-342900"/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                            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Q(-2)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Q(3)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Q(6) </a:t>
            </a:r>
          </a:p>
          <a:p>
            <a:pPr marL="342900" indent="-342900"/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fr-F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532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2.3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约束变元与自由变元</a:t>
            </a:r>
          </a:p>
        </p:txBody>
      </p:sp>
      <p:sp>
        <p:nvSpPr>
          <p:cNvPr id="6" name="剪去对角的矩形 5"/>
          <p:cNvSpPr/>
          <p:nvPr/>
        </p:nvSpPr>
        <p:spPr>
          <a:xfrm>
            <a:off x="789367" y="1752903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2.3.1 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" y="1005840"/>
            <a:ext cx="7162800" cy="42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一、约束变元与自由变元 </a:t>
            </a:r>
            <a:endParaRPr lang="en-US" altLang="zh-CN" sz="1600" b="1" dirty="0" smtClean="0"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1822" y="3171654"/>
            <a:ext cx="571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确定量词的辖域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5000" y="1662762"/>
            <a:ext cx="5722620" cy="134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给定一个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谓词公式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，其中有一部分公式形如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，则称它为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约束部分，称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为相应量词的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作用域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辖域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辖域中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的所有出现称为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约束出现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称为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约束变元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中不是约束出现的其它个体变元的出现称为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自由出现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，这些个体变元称为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自由变元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74317" y="3634033"/>
            <a:ext cx="5433060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①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若量词后有括号，则括号内的子公式就是该量词的辖域；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② 若量词后无括号，则与量词邻接的子公式为该量词的辖域。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5798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23900" y="398894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7700" y="304801"/>
            <a:ext cx="7539990" cy="152647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632996" y="678564"/>
            <a:ext cx="3525940" cy="748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7700" y="1990725"/>
            <a:ext cx="7526655" cy="2752725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53540" y="435126"/>
            <a:ext cx="6393180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指出下列各合式公式中的量词辖域、个体变元的约束出现和自由出现。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74444" y="2089901"/>
            <a:ext cx="6273166" cy="2439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1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的辖域是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)Q(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 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21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的辖域是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21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对于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的辖域而言，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为约束出现，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为自由出现；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21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对于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的辖域而言，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均为约束出现，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约束出现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次，</a:t>
            </a:r>
          </a:p>
          <a:p>
            <a:pPr marL="342900" indent="-342900">
              <a:lnSpc>
                <a:spcPts val="21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约束出现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次。</a:t>
            </a:r>
          </a:p>
          <a:p>
            <a:pPr marL="342900" indent="-342900">
              <a:lnSpc>
                <a:spcPts val="21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②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的辖域是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为约束出现，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都是自由出现；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21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对于整个公式，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约束出现一次，自由出现一次，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自由出现一次。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3095" y="628814"/>
            <a:ext cx="4023360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②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)H(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)∧L(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③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)R(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532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23900" y="398894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7700" y="304801"/>
            <a:ext cx="7539990" cy="152647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632996" y="678564"/>
            <a:ext cx="3525940" cy="748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7700" y="1990725"/>
            <a:ext cx="7526655" cy="2752725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53540" y="435126"/>
            <a:ext cx="6393180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指出下列各合式公式中的量词辖域、个体变元的约束出现和自由出现。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74444" y="2089901"/>
            <a:ext cx="6273166" cy="343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1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解：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3095" y="628814"/>
            <a:ext cx="4023360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②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)H(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)∧L(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③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)R(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53565" y="2184413"/>
            <a:ext cx="5983606" cy="2259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③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的辖域为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)(P(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)∨Q(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y,z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的辖域为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∨Q(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y,z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的辖域为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);</a:t>
            </a: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的辖域中，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为约束出现，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为自由出现；</a:t>
            </a: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的辖域中，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为约束出现，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 z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为自由出现；</a:t>
            </a: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的辖域中，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为约束出现，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为自由出现；</a:t>
            </a: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整个公式，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为约束出现，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为约束出现又为自由出现，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为自由出现。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0871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2.3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约束变元与自由变元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876427" y="1279460"/>
            <a:ext cx="6296023" cy="102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为任意一个公式，若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中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无自由出现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的个体变元，</a:t>
            </a:r>
            <a:endParaRPr lang="en-US" altLang="zh-CN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则称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封闭的合式公式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，简称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闭式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    </a:t>
            </a:r>
            <a:endParaRPr lang="en-US" altLang="zh-CN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中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无约束变元出现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，则称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 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开放公式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，简称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开式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b="0" i="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015365" y="3035262"/>
            <a:ext cx="6800850" cy="14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例如：</a:t>
            </a: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)(P(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Q(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)(P(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)∨Q(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b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是闭式，</a:t>
            </a: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Q(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b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L(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b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b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是开式，</a:t>
            </a: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)(P(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Q(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b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)L(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b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b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既不是闭式，也不是开式。</a:t>
            </a:r>
            <a:endParaRPr lang="zh-CN" altLang="en-US" sz="1400" b="0" i="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剪去对角的矩形 8"/>
          <p:cNvSpPr/>
          <p:nvPr/>
        </p:nvSpPr>
        <p:spPr>
          <a:xfrm>
            <a:off x="792227" y="1316839"/>
            <a:ext cx="1008000" cy="316002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15365" y="2473897"/>
            <a:ext cx="4839786" cy="337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由闭式定义可知，闭式中所有个体变元均为约束出现。</a:t>
            </a:r>
          </a:p>
        </p:txBody>
      </p:sp>
    </p:spTree>
    <p:extLst>
      <p:ext uri="{BB962C8B-B14F-4D97-AF65-F5344CB8AC3E}">
        <p14:creationId xmlns:p14="http://schemas.microsoft.com/office/powerpoint/2010/main" xmlns="" val="412922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2.3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约束变元与自由变元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523875" y="1280781"/>
            <a:ext cx="7376159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</a:pP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在一个公式中，有的个体变元既可以是约束出现，又可以是自由出现，容易产生混淆。为了避免混淆，采用下面两个规则：</a:t>
            </a:r>
            <a:endParaRPr lang="zh-CN" altLang="en-US" sz="1400" b="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944880" y="2270791"/>
            <a:ext cx="6800850" cy="10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zh-CN" altLang="en-US" sz="1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约束变元改名规则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，将量词辖域中某个</a:t>
            </a:r>
            <a:r>
              <a:rPr lang="zh-CN" altLang="en-US" sz="1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约束出现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的个体变元及相应指导变元， 改成本辖域中</a:t>
            </a:r>
            <a:r>
              <a:rPr lang="zh-CN" altLang="en-US" sz="1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未曾出现过的个体变元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，其余不变。</a:t>
            </a: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endParaRPr lang="zh-CN" altLang="en-US" sz="1400" b="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944880" y="3218366"/>
            <a:ext cx="680085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zh-CN" altLang="en-US" sz="1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自由变元代入规则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，对某</a:t>
            </a:r>
            <a:r>
              <a:rPr lang="zh-CN" altLang="en-US" sz="1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自由出现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的个体变元可用</a:t>
            </a:r>
            <a:r>
              <a:rPr lang="zh-CN" altLang="en-US" sz="1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个体常元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或用与原子公式中 所有个体变元</a:t>
            </a:r>
            <a:r>
              <a:rPr lang="zh-CN" altLang="en-US" sz="1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不同的个体变元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去代入，且处处代入。</a:t>
            </a:r>
            <a:endParaRPr lang="zh-CN" altLang="en-US" sz="1400" b="0" i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22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865740" y="1056033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7700" y="826771"/>
            <a:ext cx="7539990" cy="76580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632996" y="678564"/>
            <a:ext cx="3525940" cy="748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7700" y="1963481"/>
            <a:ext cx="7539990" cy="1956435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44236" y="1052705"/>
            <a:ext cx="59893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将公式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)(P (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 (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))∧R (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中的约束变元改名。 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77314" y="2104455"/>
            <a:ext cx="57092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)(P 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 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))∧R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9740" y="2541754"/>
            <a:ext cx="282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)(P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))∧R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41169" y="2926148"/>
            <a:ext cx="3569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)(P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))∧R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1170" y="3310542"/>
            <a:ext cx="2820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)(P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))∧R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40801" y="2541754"/>
            <a:ext cx="678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endParaRPr lang="zh-CN" altLang="en-US" sz="1400" b="1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0481" y="2941699"/>
            <a:ext cx="678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endParaRPr lang="zh-CN" altLang="en-US" sz="1400" b="1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4766" y="3356433"/>
            <a:ext cx="678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endParaRPr lang="zh-CN" altLang="en-US" sz="1400" b="1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532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1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7700" y="826771"/>
            <a:ext cx="7539990" cy="76580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632996" y="678564"/>
            <a:ext cx="3525940" cy="748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7700" y="1998345"/>
            <a:ext cx="7526655" cy="2520315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97380" y="1068694"/>
            <a:ext cx="59893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对公式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)(P (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 (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))∧R (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中的自由变元代入。</a:t>
            </a:r>
          </a:p>
        </p:txBody>
      </p:sp>
      <p:sp>
        <p:nvSpPr>
          <p:cNvPr id="21" name="矩形 20"/>
          <p:cNvSpPr/>
          <p:nvPr/>
        </p:nvSpPr>
        <p:spPr>
          <a:xfrm>
            <a:off x="1125854" y="2104455"/>
            <a:ext cx="5709285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6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解：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的辖域中，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是自由变元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而在整个公式中，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都是自由变元，正确的代入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是把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代入自由变元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，得：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5476" y="3016992"/>
            <a:ext cx="413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)(P (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))∧R (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 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37385" y="3381687"/>
            <a:ext cx="2858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)(P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))∧R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37385" y="3800787"/>
            <a:ext cx="268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)(P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))∧R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65383" y="3390691"/>
            <a:ext cx="678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endParaRPr lang="zh-CN" altLang="en-US" sz="1400" b="1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54637" y="3800787"/>
            <a:ext cx="678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endParaRPr lang="zh-CN" altLang="en-US" sz="1400" b="1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65740" y="1056033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53283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1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2.3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约束变元与自由变元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420" y="1127760"/>
            <a:ext cx="7162800" cy="42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600" b="1" dirty="0" smtClean="0">
                <a:ea typeface="微软雅黑" pitchFamily="34" charset="-122"/>
              </a:rPr>
              <a:t>改名规则与代入规则的不同点：</a:t>
            </a:r>
            <a:endParaRPr lang="en-US" altLang="zh-CN" sz="1600" b="1" dirty="0" smtClean="0"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100" y="2268402"/>
            <a:ext cx="65151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1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②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施行的范围不同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改名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可以只对公式中一个量词及其辖域内施行，即只对公式的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一个子公式施行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；而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代入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必须对整个公式同一个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自由变元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的所有自由出现同时施行，即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必须对整个公式施行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5349" y="1747956"/>
            <a:ext cx="6010275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施行的对象不同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。改名是对约束变元施行，代入是对自由变元施行。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7724" y="3375162"/>
            <a:ext cx="63531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1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latin typeface="Tahoma" pitchFamily="34" charset="0"/>
                <a:ea typeface="微软雅黑" pitchFamily="34" charset="-122"/>
              </a:rPr>
              <a:t> ③ </a:t>
            </a:r>
            <a:r>
              <a:rPr lang="zh-CN" altLang="en-US" sz="1600" b="1" dirty="0" smtClean="0">
                <a:solidFill>
                  <a:srgbClr val="FF0000"/>
                </a:solidFill>
                <a:latin typeface="Tahoma" pitchFamily="34" charset="0"/>
                <a:ea typeface="微软雅黑" pitchFamily="34" charset="-122"/>
              </a:rPr>
              <a:t>施行后的结果不同</a:t>
            </a:r>
            <a:r>
              <a:rPr lang="zh-CN" altLang="en-US" sz="1400" dirty="0" smtClean="0">
                <a:latin typeface="Tahoma" pitchFamily="34" charset="0"/>
                <a:ea typeface="微软雅黑" pitchFamily="34" charset="-122"/>
              </a:rPr>
              <a:t>。</a:t>
            </a:r>
            <a:r>
              <a:rPr lang="zh-CN" altLang="en-US" sz="1400" b="1" dirty="0" smtClean="0">
                <a:solidFill>
                  <a:srgbClr val="FF0000"/>
                </a:solidFill>
                <a:latin typeface="Tahoma" pitchFamily="34" charset="0"/>
                <a:ea typeface="微软雅黑" pitchFamily="34" charset="-122"/>
              </a:rPr>
              <a:t>改名</a:t>
            </a:r>
            <a:r>
              <a:rPr lang="zh-CN" altLang="en-US" sz="1400" dirty="0" smtClean="0">
                <a:latin typeface="Tahoma" pitchFamily="34" charset="0"/>
                <a:ea typeface="微软雅黑" pitchFamily="34" charset="-122"/>
              </a:rPr>
              <a:t>后，公式</a:t>
            </a:r>
            <a:r>
              <a:rPr lang="zh-CN" altLang="en-US" sz="1400" b="1" dirty="0" smtClean="0">
                <a:solidFill>
                  <a:srgbClr val="FF0000"/>
                </a:solidFill>
                <a:latin typeface="Tahoma" pitchFamily="34" charset="0"/>
                <a:ea typeface="微软雅黑" pitchFamily="34" charset="-122"/>
              </a:rPr>
              <a:t>含义不变</a:t>
            </a:r>
            <a:r>
              <a:rPr lang="zh-CN" altLang="en-US" sz="1400" dirty="0" smtClean="0">
                <a:latin typeface="Tahoma" pitchFamily="34" charset="0"/>
                <a:ea typeface="微软雅黑" pitchFamily="34" charset="-122"/>
              </a:rPr>
              <a:t>，因为约束变元只改名为另一个个体变元，</a:t>
            </a:r>
            <a:r>
              <a:rPr lang="zh-CN" altLang="en-US" sz="1400" b="1" dirty="0" smtClean="0">
                <a:solidFill>
                  <a:srgbClr val="FF0000"/>
                </a:solidFill>
                <a:latin typeface="Tahoma" pitchFamily="34" charset="0"/>
                <a:ea typeface="微软雅黑" pitchFamily="34" charset="-122"/>
              </a:rPr>
              <a:t>约束关系不改变</a:t>
            </a:r>
            <a:r>
              <a:rPr lang="zh-CN" altLang="en-US" sz="1400" dirty="0" smtClean="0">
                <a:latin typeface="Tahoma" pitchFamily="34" charset="0"/>
                <a:ea typeface="微软雅黑" pitchFamily="34" charset="-122"/>
              </a:rPr>
              <a:t>。约束变元不能改名为个体常元；</a:t>
            </a:r>
            <a:r>
              <a:rPr lang="zh-CN" altLang="en-US" sz="1400" b="1" dirty="0" smtClean="0">
                <a:solidFill>
                  <a:srgbClr val="FF0000"/>
                </a:solidFill>
                <a:latin typeface="Tahoma" pitchFamily="34" charset="0"/>
                <a:ea typeface="微软雅黑" pitchFamily="34" charset="-122"/>
              </a:rPr>
              <a:t>代入</a:t>
            </a:r>
            <a:r>
              <a:rPr lang="zh-CN" altLang="en-US" sz="1400" dirty="0" smtClean="0">
                <a:latin typeface="Tahoma" pitchFamily="34" charset="0"/>
                <a:ea typeface="微软雅黑" pitchFamily="34" charset="-122"/>
              </a:rPr>
              <a:t>，不仅可用另一个个体变元进行代入，并且也可用个体常元去代入，从而使公式由具有普遍意义变成为仅对该个体常元有意义，即</a:t>
            </a:r>
            <a:r>
              <a:rPr lang="zh-CN" altLang="en-US" sz="1400" b="1" dirty="0" smtClean="0">
                <a:solidFill>
                  <a:srgbClr val="FF0000"/>
                </a:solidFill>
                <a:latin typeface="Tahoma" pitchFamily="34" charset="0"/>
                <a:ea typeface="微软雅黑" pitchFamily="34" charset="-122"/>
              </a:rPr>
              <a:t>公式的含义改变</a:t>
            </a:r>
            <a:r>
              <a:rPr lang="zh-CN" altLang="en-US" sz="1400" dirty="0" smtClean="0">
                <a:latin typeface="Tahoma" pitchFamily="34" charset="0"/>
                <a:ea typeface="微软雅黑" pitchFamily="34" charset="-122"/>
              </a:rPr>
              <a:t>了。</a:t>
            </a:r>
            <a:endParaRPr lang="zh-CN" altLang="en-US" sz="1400" dirty="0">
              <a:latin typeface="Tahoma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57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4505</TotalTime>
  <Words>2413</Words>
  <Application>Microsoft Office PowerPoint</Application>
  <PresentationFormat>全屏显示(16:9)</PresentationFormat>
  <Paragraphs>156</Paragraphs>
  <Slides>17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Office 主题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huiming</dc:creator>
  <cp:lastModifiedBy>徐喜荣</cp:lastModifiedBy>
  <cp:revision>340</cp:revision>
  <dcterms:created xsi:type="dcterms:W3CDTF">2016-09-26T06:45:17Z</dcterms:created>
  <dcterms:modified xsi:type="dcterms:W3CDTF">2017-03-16T12:43:33Z</dcterms:modified>
</cp:coreProperties>
</file>