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427" r:id="rId2"/>
    <p:sldId id="390" r:id="rId3"/>
    <p:sldId id="428" r:id="rId4"/>
    <p:sldId id="392" r:id="rId5"/>
    <p:sldId id="391" r:id="rId6"/>
    <p:sldId id="393" r:id="rId7"/>
    <p:sldId id="429" r:id="rId8"/>
    <p:sldId id="430" r:id="rId9"/>
    <p:sldId id="431" r:id="rId10"/>
    <p:sldId id="432" r:id="rId11"/>
    <p:sldId id="433" r:id="rId12"/>
    <p:sldId id="434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C0"/>
    <a:srgbClr val="FCFCFC"/>
    <a:srgbClr val="FEC17E"/>
    <a:srgbClr val="FFF2CC"/>
    <a:srgbClr val="D9D9D9"/>
    <a:srgbClr val="C4C4C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6" autoAdjust="0"/>
    <p:restoredTop sz="96078" autoAdjust="0"/>
  </p:normalViewPr>
  <p:slideViewPr>
    <p:cSldViewPr snapToGrid="0" showGuides="1">
      <p:cViewPr varScale="1">
        <p:scale>
          <a:sx n="141" d="100"/>
          <a:sy n="141" d="100"/>
        </p:scale>
        <p:origin x="-648" y="-102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2017/3/21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19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199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199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199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19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2193730" y="2194560"/>
            <a:ext cx="5114941" cy="606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82204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谓词逻辑的解释与其赋值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427016"/>
            <a:ext cx="7539990" cy="171804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343" y="2385690"/>
            <a:ext cx="7534275" cy="246669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8192" y="470169"/>
            <a:ext cx="63001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中，讨论赋值是否满足下列公式：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为含有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在内的全体自然数，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=0,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gʹ(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8836" y="1478706"/>
            <a:ext cx="5709285" cy="60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 ( g(</a:t>
            </a:r>
            <a:r>
              <a:rPr lang="en-US" altLang="zh-CN" sz="1400" i="1" dirty="0" err="1" smtClean="0">
                <a:latin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</a:rPr>
              <a:t>), g(</a:t>
            </a:r>
            <a:r>
              <a:rPr lang="en-US" altLang="zh-CN" sz="1400" i="1" dirty="0" err="1" smtClean="0">
                <a:latin typeface="Times New Roman" pitchFamily="18" charset="0"/>
              </a:rPr>
              <a:t>z,w</a:t>
            </a:r>
            <a:r>
              <a:rPr lang="en-US" altLang="zh-CN" sz="1400" dirty="0" smtClean="0">
                <a:latin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</a:rPr>
              <a:t>； ②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)(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</a:rPr>
              <a:t>)→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y, x</a:t>
            </a:r>
            <a:r>
              <a:rPr lang="en-US" altLang="zh-CN" sz="1400" dirty="0" smtClean="0">
                <a:latin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</a:rPr>
              <a:t>③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x, a</a:t>
            </a:r>
            <a:r>
              <a:rPr lang="en-US" altLang="zh-CN" sz="1400" dirty="0" smtClean="0">
                <a:latin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</a:rPr>
              <a:t>；           ④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</a:rPr>
              <a:t> 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</a:rPr>
              <a:t>).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96" y="591650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5464" y="2587027"/>
            <a:ext cx="7217634" cy="185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解：①在解释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中，凡是使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成立的赋值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都满足公式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)),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否则不满足。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例如，令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)=1,  1*2=2*1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则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满足公式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(g(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g(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z,w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1*2≠2*2,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则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不满足公式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(g(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g(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z,w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220767"/>
            <a:ext cx="7539990" cy="141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343" y="1717589"/>
            <a:ext cx="7534275" cy="292854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6961" y="1134956"/>
            <a:ext cx="570928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 smtClean="0">
                <a:latin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 ( g(</a:t>
            </a:r>
            <a:r>
              <a:rPr lang="en-US" altLang="zh-CN" sz="1400" i="1" dirty="0" err="1" smtClean="0">
                <a:latin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</a:rPr>
              <a:t>), g(</a:t>
            </a:r>
            <a:r>
              <a:rPr lang="en-US" altLang="zh-CN" sz="1400" i="1" dirty="0" err="1" smtClean="0">
                <a:latin typeface="Times New Roman" pitchFamily="18" charset="0"/>
              </a:rPr>
              <a:t>z,w</a:t>
            </a:r>
            <a:r>
              <a:rPr lang="en-US" altLang="zh-CN" sz="1400" dirty="0" smtClean="0">
                <a:latin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</a:rPr>
              <a:t>； ②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)(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</a:rPr>
              <a:t>)→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y, x</a:t>
            </a:r>
            <a:r>
              <a:rPr lang="en-US" altLang="zh-CN" sz="1400" dirty="0" smtClean="0">
                <a:latin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1400" dirty="0" smtClean="0">
                <a:latin typeface="Times New Roman" pitchFamily="18" charset="0"/>
              </a:rPr>
              <a:t>③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x, a</a:t>
            </a:r>
            <a:r>
              <a:rPr lang="en-US" altLang="zh-CN" sz="1400" dirty="0" smtClean="0">
                <a:latin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</a:rPr>
              <a:t>；           ④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</a:rPr>
              <a:t> 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</a:rPr>
              <a:t>).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96" y="385400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7226" y="1795313"/>
            <a:ext cx="7078618" cy="2836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②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E(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 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)∨E(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y, x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 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中，令赋值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，则由于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1≠2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于是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1400" b="1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)∨E(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y, 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故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→ E(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仅在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处和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的赋值可能有所不同。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而这些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或者满足┐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)≠2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ʹ(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或者满足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ʹ(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所以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ʹ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1400" b="1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)∨E(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y, 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→ E(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依定义知，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满足公式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E(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)→E(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 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进一步分析，可得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每个赋值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都满足这个公式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8192" y="263919"/>
            <a:ext cx="630019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中，讨论赋值是否满足下列公式：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为含有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在内的全体自然数，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=0,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gʹ(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220767"/>
            <a:ext cx="7539990" cy="141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343" y="1717589"/>
            <a:ext cx="7534275" cy="292854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6961" y="1128081"/>
            <a:ext cx="570928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 smtClean="0">
                <a:latin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 ( g(</a:t>
            </a:r>
            <a:r>
              <a:rPr lang="en-US" altLang="zh-CN" sz="1400" i="1" dirty="0" err="1" smtClean="0">
                <a:latin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</a:rPr>
              <a:t>), g(</a:t>
            </a:r>
            <a:r>
              <a:rPr lang="en-US" altLang="zh-CN" sz="1400" i="1" dirty="0" err="1" smtClean="0">
                <a:latin typeface="Times New Roman" pitchFamily="18" charset="0"/>
              </a:rPr>
              <a:t>z,w</a:t>
            </a:r>
            <a:r>
              <a:rPr lang="en-US" altLang="zh-CN" sz="1400" dirty="0" smtClean="0">
                <a:latin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</a:rPr>
              <a:t>； ②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)(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</a:rPr>
              <a:t>)→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y, x</a:t>
            </a:r>
            <a:r>
              <a:rPr lang="en-US" altLang="zh-CN" sz="1400" dirty="0" smtClean="0">
                <a:latin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1400" dirty="0" smtClean="0">
                <a:latin typeface="Times New Roman" pitchFamily="18" charset="0"/>
              </a:rPr>
              <a:t>③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 </a:t>
            </a:r>
            <a:r>
              <a:rPr lang="en-US" altLang="zh-CN" sz="1400" i="1" dirty="0" smtClean="0">
                <a:latin typeface="Times New Roman" pitchFamily="18" charset="0"/>
              </a:rPr>
              <a:t>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x, a</a:t>
            </a:r>
            <a:r>
              <a:rPr lang="en-US" altLang="zh-CN" sz="1400" dirty="0" smtClean="0">
                <a:latin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</a:rPr>
              <a:t>；           ④ 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</a:rPr>
              <a:t> E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</a:rPr>
              <a:t>).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96" y="385400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7226" y="1850313"/>
            <a:ext cx="7217634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解：③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)E(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a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).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中，令赋值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)=0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取与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可见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进一步分析，可得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任何赋值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都不满足该公式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4467" y="3201342"/>
            <a:ext cx="7217634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)E(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中，令赋值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若取与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)=2,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ʹ(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)=2,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根据定义知，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满足公式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)E(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因此，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任何赋值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都满足本公式</a:t>
            </a:r>
            <a:r>
              <a:rPr lang="zh-CN" altLang="en-US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solidFill>
                <a:schemeClr val="hlin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8192" y="263919"/>
            <a:ext cx="630019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中，讨论赋值是否满足下列公式：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为含有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在内的全体自然数，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=0,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gʹ(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Eʹ(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i,j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2.4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谓词逻辑的解释与其赋值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220" y="1165680"/>
            <a:ext cx="6613542" cy="102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ea typeface="微软雅黑" pitchFamily="34" charset="-122"/>
              </a:rPr>
              <a:t> </a:t>
            </a:r>
            <a:r>
              <a:rPr lang="zh-CN" altLang="en-US" sz="1400" dirty="0" smtClean="0">
                <a:ea typeface="微软雅黑" pitchFamily="34" charset="-122"/>
              </a:rPr>
              <a:t>给定一个文字叙述的命题，可以符号化为谓词公式。</a:t>
            </a:r>
            <a:endParaRPr lang="en-US" altLang="zh-CN" sz="14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ea typeface="微软雅黑" pitchFamily="34" charset="-122"/>
              </a:rPr>
              <a:t>反之，给定一个谓词公式，它表达怎样的意义？这涉及谓词逻辑的语义问题。</a:t>
            </a:r>
            <a:endParaRPr lang="en-US" altLang="zh-CN" sz="14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ea typeface="微软雅黑" pitchFamily="34" charset="-122"/>
              </a:rPr>
              <a:t>只有对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谓词公式中的抽象符号</a:t>
            </a:r>
            <a:r>
              <a:rPr lang="zh-CN" altLang="en-US" sz="1400" dirty="0" smtClean="0">
                <a:ea typeface="微软雅黑" pitchFamily="34" charset="-122"/>
              </a:rPr>
              <a:t>给出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解释</a:t>
            </a:r>
            <a:r>
              <a:rPr lang="zh-CN" altLang="en-US" sz="1400" dirty="0" smtClean="0">
                <a:ea typeface="微软雅黑" pitchFamily="34" charset="-122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赋值</a:t>
            </a:r>
            <a:r>
              <a:rPr lang="zh-CN" altLang="en-US" sz="1400" dirty="0" smtClean="0">
                <a:ea typeface="微软雅黑" pitchFamily="34" charset="-122"/>
              </a:rPr>
              <a:t>后，公式才有意义，公式可能真或假。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6624" y="2336534"/>
            <a:ext cx="5074920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谓词逻辑的一个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由下面四部分组成：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① 非空个体域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②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中部分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特定元素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③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上的一些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特定函数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④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特定谓词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791272" y="240762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2.4.1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2.4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谓词逻辑的解释与其赋值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220" y="1392555"/>
            <a:ext cx="66135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是针对谓词逻辑中的符号，其对应关系如下： 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个体变元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内取值；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②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个体常元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被解释成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③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符号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被解释成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④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符号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被解释成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在一个具体解释中，个体常元、函数符号和谓词符号的数量一般是有限的，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并且其解释一旦确定就不再改变，只是个体变元的值在个体域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内变化，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量词符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仅作用于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32896" y="743753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579120"/>
            <a:ext cx="7539990" cy="72716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517367"/>
            <a:ext cx="7534275" cy="316300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9977" y="697896"/>
            <a:ext cx="6157742" cy="37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设公式为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，试说明它在下面解释中的具体含义。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096764" y="1633478"/>
            <a:ext cx="6304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为含有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在内的全体自然数，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ʹ =0,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16294" y="2270271"/>
            <a:ext cx="6542602" cy="52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在此解释下公式的含义为：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，存在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 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i="0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真值为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17814" y="2974522"/>
            <a:ext cx="7049909" cy="70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为正有理数全体，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=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p,q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p,q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Eʹ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71940" y="3738510"/>
            <a:ext cx="6747595" cy="64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在此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解释下公式的含义为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中的任意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，存在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真值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005328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64" y="1229795"/>
            <a:ext cx="58806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赋值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项的全体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的具有下列性质的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使得：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① 对任意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个体常元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②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34492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2.4.2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2.4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谓词逻辑的解释与其赋值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50364" y="3125043"/>
            <a:ext cx="6954222" cy="11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赋值提供了对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每个项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指派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中元素作为它的解释的一个规则。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在给定解释中存在不同的赋值，并且当一个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赋值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对所有个体变元的值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确定后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任意项的值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也就确定了。 </a:t>
            </a: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579120"/>
            <a:ext cx="7539990" cy="66294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346887"/>
            <a:ext cx="7534275" cy="347224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87568" y="773522"/>
            <a:ext cx="566888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在例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中，设公式为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1106701" y="1434307"/>
            <a:ext cx="5709285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为含有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在内的全体自然数，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ʹ =0,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96" y="743753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177" y="2340469"/>
            <a:ext cx="5709285" cy="211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令赋值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是：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,……,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j, 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于是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(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(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(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……….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以此类推，可以得到在解释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中各项在赋值下的值。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8384" y="2151684"/>
            <a:ext cx="6263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由定义可知，若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等同赋值，那么它们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除了在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处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可能不等，对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其余个体变元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都有相同的值。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，它们的赋值也是可以相同的，因此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一个赋值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总是与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自己是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65" y="1298545"/>
            <a:ext cx="53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在一个解释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中，称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几乎等同赋值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如果对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任意元素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其中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34492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2.4.3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2.4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谓词逻辑的解释与其赋值</a:t>
            </a: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140" y="1818052"/>
            <a:ext cx="7309460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为含有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在内的全体自然数，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ʹ =0,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Eʹ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711" y="1236762"/>
            <a:ext cx="507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ea typeface="微软雅黑" pitchFamily="34" charset="-122"/>
              </a:rPr>
              <a:t>如果一个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赋值使某公式为真</a:t>
            </a:r>
            <a:r>
              <a:rPr lang="zh-CN" altLang="en-US" sz="1400" b="1" dirty="0" smtClean="0">
                <a:solidFill>
                  <a:schemeClr val="hlink"/>
                </a:solidFill>
                <a:ea typeface="微软雅黑" pitchFamily="34" charset="-122"/>
              </a:rPr>
              <a:t>，</a:t>
            </a:r>
            <a:r>
              <a:rPr lang="zh-CN" altLang="en-US" sz="1400" dirty="0" smtClean="0">
                <a:ea typeface="微软雅黑" pitchFamily="34" charset="-122"/>
              </a:rPr>
              <a:t>则称该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赋值满足</a:t>
            </a:r>
            <a:r>
              <a:rPr lang="zh-CN" altLang="en-US" sz="1400" dirty="0" smtClean="0">
                <a:ea typeface="微软雅黑" pitchFamily="34" charset="-122"/>
              </a:rPr>
              <a:t>本公式</a:t>
            </a:r>
            <a:r>
              <a:rPr lang="zh-CN" altLang="en-US" sz="1400" b="1" dirty="0" smtClean="0">
                <a:solidFill>
                  <a:schemeClr val="hlink"/>
                </a:solidFill>
                <a:ea typeface="微软雅黑" pitchFamily="34" charset="-122"/>
              </a:rPr>
              <a:t>。</a:t>
            </a:r>
            <a:endParaRPr lang="zh-CN" altLang="en-US" sz="1400" b="1" dirty="0">
              <a:solidFill>
                <a:schemeClr val="hlink"/>
              </a:solidFill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2.4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谓词逻辑的解释与其赋值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1902" y="2682599"/>
            <a:ext cx="71114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例如，在解释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中元素，则有：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公式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的意义是：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真命题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，也即是说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赋值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满足本公式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公式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的意义是：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假命题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，也即是说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赋值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不满足本公式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65" y="1257295"/>
            <a:ext cx="5074920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是谓词逻辑的公式，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是谓词逻辑的一个解释，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中的赋值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，是指以下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八条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归纳地成立：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34492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2.4.4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2.4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谓词逻辑的解释与其赋值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931185" y="4398246"/>
            <a:ext cx="6587151" cy="44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中，对任何公式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，赋值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或者不满足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，二者必居其一。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691" y="1983678"/>
            <a:ext cx="6205306" cy="2294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原子公式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),…,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中为真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②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 如果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③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④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，如果或者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⑤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，如果或者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，如果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且也满足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⑦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，如果对于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，均有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⑧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ʹ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</a:t>
            </a: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2247</Words>
  <Application>Microsoft Office PowerPoint</Application>
  <PresentationFormat>全屏显示(16:9)</PresentationFormat>
  <Paragraphs>133</Paragraphs>
  <Slides>12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352</cp:revision>
  <dcterms:created xsi:type="dcterms:W3CDTF">2016-09-26T06:45:17Z</dcterms:created>
  <dcterms:modified xsi:type="dcterms:W3CDTF">2017-03-21T06:43:51Z</dcterms:modified>
</cp:coreProperties>
</file>