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6"/>
  </p:notesMasterIdLst>
  <p:handoutMasterIdLst>
    <p:handoutMasterId r:id="rId17"/>
  </p:handoutMasterIdLst>
  <p:sldIdLst>
    <p:sldId id="426" r:id="rId2"/>
    <p:sldId id="378" r:id="rId3"/>
    <p:sldId id="379" r:id="rId4"/>
    <p:sldId id="431" r:id="rId5"/>
    <p:sldId id="380" r:id="rId6"/>
    <p:sldId id="381" r:id="rId7"/>
    <p:sldId id="382" r:id="rId8"/>
    <p:sldId id="383" r:id="rId9"/>
    <p:sldId id="384" r:id="rId10"/>
    <p:sldId id="427" r:id="rId11"/>
    <p:sldId id="428" r:id="rId12"/>
    <p:sldId id="432" r:id="rId13"/>
    <p:sldId id="429" r:id="rId14"/>
    <p:sldId id="430"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97" userDrawn="1">
          <p15:clr>
            <a:srgbClr val="A4A3A4"/>
          </p15:clr>
        </p15:guide>
        <p15:guide id="2" pos="2857" userDrawn="1">
          <p15:clr>
            <a:srgbClr val="A4A3A4"/>
          </p15:clr>
        </p15:guide>
        <p15:guide id="3" pos="408" userDrawn="1">
          <p15:clr>
            <a:srgbClr val="A4A3A4"/>
          </p15:clr>
        </p15:guide>
        <p15:guide id="4" pos="5148"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0C0"/>
    <a:srgbClr val="FCFCFC"/>
    <a:srgbClr val="FEC17E"/>
    <a:srgbClr val="FFF2CC"/>
    <a:srgbClr val="D9D9D9"/>
    <a:srgbClr val="C4C4C4"/>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6" autoAdjust="0"/>
    <p:restoredTop sz="96078" autoAdjust="0"/>
  </p:normalViewPr>
  <p:slideViewPr>
    <p:cSldViewPr snapToGrid="0" showGuides="1">
      <p:cViewPr varScale="1">
        <p:scale>
          <a:sx n="141" d="100"/>
          <a:sy n="141" d="100"/>
        </p:scale>
        <p:origin x="-426" y="-102"/>
      </p:cViewPr>
      <p:guideLst>
        <p:guide orient="horz" pos="1597"/>
        <p:guide pos="2857"/>
        <p:guide pos="408"/>
        <p:guide pos="514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61EA9-ACC4-47B2-AE5E-81F984474F98}" type="datetimeFigureOut">
              <a:rPr lang="zh-CN" altLang="en-US" smtClean="0">
                <a:ea typeface="微软雅黑" panose="020B0503020204020204" pitchFamily="34" charset="-122"/>
              </a:rPr>
              <a:pPr/>
              <a:t>2017/3/24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C17A8B-0451-4210-96FF-F9B4364D34AE}"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 xmlns:p14="http://schemas.microsoft.com/office/powerpoint/2010/main" val="257473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E6E90CBF-1F90-4C43-9E66-E141962067E5}" type="datetimeFigureOut">
              <a:rPr lang="zh-CN" altLang="en-US" smtClean="0"/>
              <a:pPr/>
              <a:t>2017/3/24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05AD43D-830A-4820-8607-61F7F27A038E}" type="slidenum">
              <a:rPr lang="zh-CN" altLang="en-US" smtClean="0"/>
              <a:pPr/>
              <a:t>‹#›</a:t>
            </a:fld>
            <a:endParaRPr lang="zh-CN" altLang="en-US" dirty="0"/>
          </a:p>
        </p:txBody>
      </p:sp>
    </p:spTree>
    <p:extLst>
      <p:ext uri="{BB962C8B-B14F-4D97-AF65-F5344CB8AC3E}">
        <p14:creationId xmlns="" xmlns:p14="http://schemas.microsoft.com/office/powerpoint/2010/main" val="29927393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anose="020B0503020204020204" pitchFamily="34" charset="-122"/>
        <a:cs typeface="+mn-cs"/>
      </a:defRPr>
    </a:lvl1pPr>
    <a:lvl2pPr marL="342900" algn="l" defTabSz="685800" rtl="0" eaLnBrk="1" latinLnBrk="0" hangingPunct="1">
      <a:defRPr sz="900" kern="1200">
        <a:solidFill>
          <a:schemeClr val="tx1"/>
        </a:solidFill>
        <a:latin typeface="+mn-lt"/>
        <a:ea typeface="微软雅黑" panose="020B0503020204020204" pitchFamily="34" charset="-122"/>
        <a:cs typeface="+mn-cs"/>
      </a:defRPr>
    </a:lvl2pPr>
    <a:lvl3pPr marL="685800" algn="l" defTabSz="685800" rtl="0" eaLnBrk="1" latinLnBrk="0" hangingPunct="1">
      <a:defRPr sz="900" kern="1200">
        <a:solidFill>
          <a:schemeClr val="tx1"/>
        </a:solidFill>
        <a:latin typeface="+mn-lt"/>
        <a:ea typeface="微软雅黑" panose="020B0503020204020204" pitchFamily="34" charset="-122"/>
        <a:cs typeface="+mn-cs"/>
      </a:defRPr>
    </a:lvl3pPr>
    <a:lvl4pPr marL="1028700" algn="l" defTabSz="685800" rtl="0" eaLnBrk="1" latinLnBrk="0" hangingPunct="1">
      <a:defRPr sz="900" kern="1200">
        <a:solidFill>
          <a:schemeClr val="tx1"/>
        </a:solidFill>
        <a:latin typeface="+mn-lt"/>
        <a:ea typeface="微软雅黑" panose="020B0503020204020204" pitchFamily="34" charset="-122"/>
        <a:cs typeface="+mn-cs"/>
      </a:defRPr>
    </a:lvl4pPr>
    <a:lvl5pPr marL="1371600" algn="l" defTabSz="685800" rtl="0" eaLnBrk="1" latinLnBrk="0" hangingPunct="1">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5</a:t>
            </a:fld>
            <a:endParaRPr lang="zh-CN" altLang="en-US" dirty="0"/>
          </a:p>
        </p:txBody>
      </p:sp>
    </p:spTree>
    <p:extLst>
      <p:ext uri="{BB962C8B-B14F-4D97-AF65-F5344CB8AC3E}">
        <p14:creationId xmlns="" xmlns:p14="http://schemas.microsoft.com/office/powerpoint/2010/main" val="324415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6</a:t>
            </a:fld>
            <a:endParaRPr lang="zh-CN" altLang="en-US" dirty="0"/>
          </a:p>
        </p:txBody>
      </p:sp>
    </p:spTree>
    <p:extLst>
      <p:ext uri="{BB962C8B-B14F-4D97-AF65-F5344CB8AC3E}">
        <p14:creationId xmlns="" xmlns:p14="http://schemas.microsoft.com/office/powerpoint/2010/main" val="23261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7</a:t>
            </a:fld>
            <a:endParaRPr lang="zh-CN" altLang="en-US" dirty="0"/>
          </a:p>
        </p:txBody>
      </p:sp>
    </p:spTree>
    <p:extLst>
      <p:ext uri="{BB962C8B-B14F-4D97-AF65-F5344CB8AC3E}">
        <p14:creationId xmlns="" xmlns:p14="http://schemas.microsoft.com/office/powerpoint/2010/main" val="256508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8</a:t>
            </a:fld>
            <a:endParaRPr lang="zh-CN" altLang="en-US" dirty="0"/>
          </a:p>
        </p:txBody>
      </p:sp>
    </p:spTree>
    <p:extLst>
      <p:ext uri="{BB962C8B-B14F-4D97-AF65-F5344CB8AC3E}">
        <p14:creationId xmlns="" xmlns:p14="http://schemas.microsoft.com/office/powerpoint/2010/main" val="417435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11</a:t>
            </a:fld>
            <a:endParaRPr lang="zh-CN" altLang="en-US" dirty="0"/>
          </a:p>
        </p:txBody>
      </p:sp>
    </p:spTree>
    <p:extLst>
      <p:ext uri="{BB962C8B-B14F-4D97-AF65-F5344CB8AC3E}">
        <p14:creationId xmlns="" xmlns:p14="http://schemas.microsoft.com/office/powerpoint/2010/main" val="243019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12</a:t>
            </a:fld>
            <a:endParaRPr lang="zh-CN" altLang="en-US" dirty="0"/>
          </a:p>
        </p:txBody>
      </p:sp>
    </p:spTree>
    <p:extLst>
      <p:ext uri="{BB962C8B-B14F-4D97-AF65-F5344CB8AC3E}">
        <p14:creationId xmlns="" xmlns:p14="http://schemas.microsoft.com/office/powerpoint/2010/main" val="243019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13</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AD43D-830A-4820-8607-61F7F27A038E}" type="slidenum">
              <a:rPr lang="zh-CN" altLang="en-US" smtClean="0"/>
              <a:pPr/>
              <a:t>14</a:t>
            </a:fld>
            <a:endParaRPr lang="zh-CN" altLang="en-US"/>
          </a:p>
        </p:txBody>
      </p:sp>
    </p:spTree>
    <p:extLst>
      <p:ext uri="{BB962C8B-B14F-4D97-AF65-F5344CB8AC3E}">
        <p14:creationId xmlns="" xmlns:p14="http://schemas.microsoft.com/office/powerpoint/2010/main" val="10819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CFCFC"/>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005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17779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196730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69052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24387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390020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95220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853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10865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273287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78C539-48ED-4DC9-93B1-633DB8FEA5C8}"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BF7843-BD81-494E-BF03-D34F8449B4A8}" type="slidenum">
              <a:rPr lang="zh-CN" altLang="en-US" smtClean="0"/>
              <a:pPr/>
              <a:t>‹#›</a:t>
            </a:fld>
            <a:endParaRPr lang="zh-CN" altLang="en-US"/>
          </a:p>
        </p:txBody>
      </p:sp>
    </p:spTree>
    <p:extLst>
      <p:ext uri="{BB962C8B-B14F-4D97-AF65-F5344CB8AC3E}">
        <p14:creationId xmlns="" xmlns:p14="http://schemas.microsoft.com/office/powerpoint/2010/main" val="419356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微软雅黑" panose="020B0503020204020204" pitchFamily="34" charset="-122"/>
              </a:defRPr>
            </a:lvl1pPr>
          </a:lstStyle>
          <a:p>
            <a:fld id="{DE78C539-48ED-4DC9-93B1-633DB8FEA5C8}" type="datetimeFigureOut">
              <a:rPr lang="zh-CN" altLang="en-US" smtClean="0"/>
              <a:pPr/>
              <a:t>2017/3/24</a:t>
            </a:fld>
            <a:endParaRPr lang="zh-CN" altLang="en-US" dirty="0"/>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微软雅黑" panose="020B0503020204020204" pitchFamily="34" charset="-122"/>
              </a:defRPr>
            </a:lvl1pPr>
          </a:lstStyle>
          <a:p>
            <a:fld id="{C8BF7843-BD81-494E-BF03-D34F8449B4A8}" type="slidenum">
              <a:rPr lang="zh-CN" altLang="en-US" smtClean="0"/>
              <a:pPr/>
              <a:t>‹#›</a:t>
            </a:fld>
            <a:endParaRPr lang="zh-CN" altLang="en-US" dirty="0"/>
          </a:p>
        </p:txBody>
      </p:sp>
    </p:spTree>
    <p:extLst>
      <p:ext uri="{BB962C8B-B14F-4D97-AF65-F5344CB8AC3E}">
        <p14:creationId xmlns="" xmlns:p14="http://schemas.microsoft.com/office/powerpoint/2010/main" val="39018421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4000"/>
          </a:srgbClr>
        </a:solidFill>
        <a:effectLst/>
      </p:bgPr>
    </p:bg>
    <p:spTree>
      <p:nvGrpSpPr>
        <p:cNvPr id="1" name=""/>
        <p:cNvGrpSpPr/>
        <p:nvPr/>
      </p:nvGrpSpPr>
      <p:grpSpPr>
        <a:xfrm>
          <a:off x="0" y="0"/>
          <a:ext cx="0" cy="0"/>
          <a:chOff x="0" y="0"/>
          <a:chExt cx="0" cy="0"/>
        </a:xfrm>
      </p:grpSpPr>
      <p:cxnSp>
        <p:nvCxnSpPr>
          <p:cNvPr id="5" name="直接连接符 4"/>
          <p:cNvCxnSpPr/>
          <p:nvPr/>
        </p:nvCxnSpPr>
        <p:spPr>
          <a:xfrm>
            <a:off x="1770077" y="2181138"/>
            <a:ext cx="5503178" cy="14846"/>
          </a:xfrm>
          <a:prstGeom prst="line">
            <a:avLst/>
          </a:prstGeom>
          <a:ln w="12700" cmpd="sng">
            <a:solidFill>
              <a:srgbClr val="969696"/>
            </a:solidFill>
            <a:prstDash val="solid"/>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28914" y="1651336"/>
            <a:ext cx="5778565" cy="523220"/>
          </a:xfrm>
          <a:prstGeom prst="rect">
            <a:avLst/>
          </a:prstGeom>
          <a:noFill/>
          <a:effectLst/>
        </p:spPr>
        <p:txBody>
          <a:bodyPr wrap="square" rtlCol="0">
            <a:spAutoFit/>
          </a:bodyPr>
          <a:lstStyle/>
          <a:p>
            <a:pPr algn="ctr"/>
            <a:r>
              <a:rPr lang="en-US" altLang="zh-CN" sz="2800" dirty="0" smtClean="0">
                <a:solidFill>
                  <a:prstClr val="black"/>
                </a:solidFill>
                <a:latin typeface="微软雅黑" panose="020B0503020204020204" pitchFamily="34" charset="-122"/>
                <a:ea typeface="微软雅黑" panose="020B0503020204020204" pitchFamily="34" charset="-122"/>
              </a:rPr>
              <a:t>2.6 </a:t>
            </a:r>
            <a:r>
              <a:rPr lang="zh-CN" altLang="en-US" sz="2800" dirty="0" smtClean="0">
                <a:solidFill>
                  <a:prstClr val="black"/>
                </a:solidFill>
                <a:latin typeface="微软雅黑" panose="020B0503020204020204" pitchFamily="34" charset="-122"/>
                <a:ea typeface="微软雅黑" panose="020B0503020204020204" pitchFamily="34" charset="-122"/>
              </a:rPr>
              <a:t>谓词逻辑中的等价式与蕴涵式 </a:t>
            </a:r>
          </a:p>
        </p:txBody>
      </p:sp>
    </p:spTree>
    <p:extLst>
      <p:ext uri="{BB962C8B-B14F-4D97-AF65-F5344CB8AC3E}">
        <p14:creationId xmlns="" xmlns:p14="http://schemas.microsoft.com/office/powerpoint/2010/main" val="7229314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6" name="TextBox 5"/>
          <p:cNvSpPr txBox="1"/>
          <p:nvPr/>
        </p:nvSpPr>
        <p:spPr>
          <a:xfrm>
            <a:off x="998219" y="1392555"/>
            <a:ext cx="6774181" cy="3046988"/>
          </a:xfrm>
          <a:prstGeom prst="rect">
            <a:avLst/>
          </a:prstGeom>
          <a:noFill/>
        </p:spPr>
        <p:txBody>
          <a:bodyPr wrap="square" rtlCol="0">
            <a:spAutoFit/>
          </a:bodyPr>
          <a:lstStyle/>
          <a:p>
            <a:pPr algn="just">
              <a:lnSpc>
                <a:spcPct val="150000"/>
              </a:lnSpc>
            </a:pPr>
            <a:r>
              <a:rPr lang="zh-CN" altLang="en-US" sz="1600" dirty="0" smtClean="0">
                <a:latin typeface="Times New Roman" pitchFamily="18" charset="0"/>
                <a:ea typeface="微软雅黑" pitchFamily="34" charset="-122"/>
                <a:cs typeface="Times New Roman" pitchFamily="18" charset="0"/>
              </a:rPr>
              <a:t>由于</a:t>
            </a:r>
            <a:r>
              <a:rPr lang="zh-CN" altLang="en-US" sz="1600" b="1" dirty="0" smtClean="0">
                <a:solidFill>
                  <a:srgbClr val="FF0000"/>
                </a:solidFill>
                <a:latin typeface="Times New Roman" pitchFamily="18" charset="0"/>
                <a:ea typeface="微软雅黑" pitchFamily="34" charset="-122"/>
                <a:cs typeface="Times New Roman" pitchFamily="18" charset="0"/>
              </a:rPr>
              <a:t>命题逻辑中蕴涵式（或永真条件式）在谓词逻辑中都是逻辑有效的</a:t>
            </a:r>
            <a:r>
              <a:rPr lang="zh-CN" altLang="en-US" sz="1600" dirty="0" smtClean="0">
                <a:latin typeface="Times New Roman" pitchFamily="18" charset="0"/>
                <a:ea typeface="微软雅黑" pitchFamily="34" charset="-122"/>
                <a:cs typeface="Times New Roman" pitchFamily="18" charset="0"/>
              </a:rPr>
              <a:t>，因此用谓词逻辑中的公式代入命题逻辑中的永真式后都得到逻辑有效式。 </a:t>
            </a:r>
          </a:p>
          <a:p>
            <a:pPr algn="just">
              <a:lnSpc>
                <a:spcPct val="150000"/>
              </a:lnSpc>
            </a:pPr>
            <a:endParaRPr lang="en-US" altLang="zh-CN" sz="1600" dirty="0" smtClean="0">
              <a:latin typeface="Times New Roman" pitchFamily="18" charset="0"/>
              <a:ea typeface="微软雅黑" pitchFamily="34" charset="-122"/>
              <a:cs typeface="Times New Roman" pitchFamily="18" charset="0"/>
            </a:endParaRPr>
          </a:p>
          <a:p>
            <a:pPr algn="just">
              <a:lnSpc>
                <a:spcPct val="150000"/>
              </a:lnSpc>
            </a:pPr>
            <a:r>
              <a:rPr lang="zh-CN" altLang="en-US" sz="1600" dirty="0" smtClean="0">
                <a:latin typeface="Times New Roman" pitchFamily="18" charset="0"/>
                <a:ea typeface="微软雅黑" pitchFamily="34" charset="-122"/>
                <a:cs typeface="Times New Roman" pitchFamily="18" charset="0"/>
              </a:rPr>
              <a:t>例如，下列公式</a:t>
            </a:r>
          </a:p>
          <a:p>
            <a:pPr>
              <a:lnSpc>
                <a:spcPct val="150000"/>
              </a:lnSpc>
            </a:pPr>
            <a:r>
              <a:rPr lang="zh-CN" altLang="en-US" sz="1600" dirty="0" smtClean="0">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)P (</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)P (</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600" b="1" i="1" dirty="0" smtClean="0">
                <a:solidFill>
                  <a:srgbClr val="FF0000"/>
                </a:solidFill>
                <a:latin typeface="Times New Roman" pitchFamily="18" charset="0"/>
                <a:ea typeface="微软雅黑" pitchFamily="34" charset="-122"/>
                <a:cs typeface="Times New Roman" pitchFamily="18" charset="0"/>
              </a:rPr>
              <a:t>y</a:t>
            </a:r>
            <a:r>
              <a:rPr lang="en-US" altLang="zh-CN" sz="1600" b="1" dirty="0" smtClean="0">
                <a:solidFill>
                  <a:srgbClr val="FF0000"/>
                </a:solidFill>
                <a:latin typeface="Times New Roman" pitchFamily="18" charset="0"/>
                <a:ea typeface="微软雅黑" pitchFamily="34" charset="-122"/>
                <a:cs typeface="Times New Roman" pitchFamily="18" charset="0"/>
              </a:rPr>
              <a:t>)Q (</a:t>
            </a:r>
            <a:r>
              <a:rPr lang="en-US" altLang="zh-CN" sz="1600" b="1" i="1" dirty="0" smtClean="0">
                <a:solidFill>
                  <a:srgbClr val="FF0000"/>
                </a:solidFill>
                <a:latin typeface="Times New Roman" pitchFamily="18" charset="0"/>
                <a:ea typeface="微软雅黑" pitchFamily="34" charset="-122"/>
                <a:cs typeface="Times New Roman" pitchFamily="18" charset="0"/>
              </a:rPr>
              <a:t>y</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dirty="0" smtClean="0">
                <a:solidFill>
                  <a:srgbClr val="FF0000"/>
                </a:solidFill>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rPr>
              <a:t>(</a:t>
            </a:r>
            <a:r>
              <a:rPr lang="zh-CN" altLang="en-US" sz="1600" dirty="0" smtClean="0">
                <a:latin typeface="Times New Roman" pitchFamily="18" charset="0"/>
                <a:ea typeface="微软雅黑" pitchFamily="34" charset="-122"/>
                <a:cs typeface="Times New Roman" pitchFamily="18" charset="0"/>
              </a:rPr>
              <a:t>附加式</a:t>
            </a:r>
            <a:r>
              <a:rPr lang="en-US" altLang="zh-CN" sz="1600" dirty="0" smtClean="0">
                <a:latin typeface="Times New Roman" pitchFamily="18" charset="0"/>
                <a:ea typeface="微软雅黑" pitchFamily="34" charset="-122"/>
                <a:cs typeface="Times New Roman" pitchFamily="18" charset="0"/>
              </a:rPr>
              <a:t>)</a:t>
            </a:r>
          </a:p>
          <a:p>
            <a:pPr>
              <a:lnSpc>
                <a:spcPct val="150000"/>
              </a:lnSpc>
            </a:pPr>
            <a:r>
              <a:rPr lang="en-US" altLang="zh-CN" sz="1600" dirty="0" smtClean="0">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)P (</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)→Q (</a:t>
            </a:r>
            <a:r>
              <a:rPr lang="en-US" altLang="zh-CN" sz="1600" i="1" dirty="0" err="1" smtClean="0">
                <a:latin typeface="Times New Roman" pitchFamily="18" charset="0"/>
                <a:ea typeface="微软雅黑" pitchFamily="34" charset="-122"/>
                <a:cs typeface="Times New Roman" pitchFamily="18" charset="0"/>
              </a:rPr>
              <a:t>x,y</a:t>
            </a:r>
            <a:r>
              <a:rPr lang="en-US" altLang="zh-CN" sz="1600" dirty="0" smtClean="0">
                <a:latin typeface="Times New Roman" pitchFamily="18" charset="0"/>
                <a:ea typeface="微软雅黑" pitchFamily="34" charset="-122"/>
                <a:cs typeface="Times New Roman" pitchFamily="18" charset="0"/>
              </a:rPr>
              <a:t>))∧┐Q (</a:t>
            </a:r>
            <a:r>
              <a:rPr lang="en-US" altLang="zh-CN" sz="1600" i="1" dirty="0" err="1" smtClean="0">
                <a:latin typeface="Times New Roman" pitchFamily="18" charset="0"/>
                <a:ea typeface="微软雅黑" pitchFamily="34" charset="-122"/>
                <a:cs typeface="Times New Roman" pitchFamily="18" charset="0"/>
              </a:rPr>
              <a:t>x,y</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dirty="0" smtClean="0">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)P (</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       (</a:t>
            </a:r>
            <a:r>
              <a:rPr lang="zh-CN" altLang="en-US" sz="1600" dirty="0" smtClean="0">
                <a:latin typeface="Times New Roman" pitchFamily="18" charset="0"/>
                <a:ea typeface="微软雅黑" pitchFamily="34" charset="-122"/>
                <a:cs typeface="Times New Roman" pitchFamily="18" charset="0"/>
              </a:rPr>
              <a:t>拒取式</a:t>
            </a:r>
            <a:r>
              <a:rPr lang="en-US" altLang="zh-CN" sz="1600" dirty="0" smtClean="0">
                <a:latin typeface="Times New Roman" pitchFamily="18" charset="0"/>
                <a:ea typeface="微软雅黑" pitchFamily="34" charset="-122"/>
                <a:cs typeface="Times New Roman" pitchFamily="18" charset="0"/>
              </a:rPr>
              <a:t>)                                                    </a:t>
            </a:r>
          </a:p>
          <a:p>
            <a:pPr>
              <a:lnSpc>
                <a:spcPct val="150000"/>
              </a:lnSpc>
            </a:pPr>
            <a:r>
              <a:rPr lang="en-US" altLang="zh-CN" sz="1600" dirty="0" smtClean="0">
                <a:latin typeface="Times New Roman" pitchFamily="18" charset="0"/>
                <a:ea typeface="微软雅黑" pitchFamily="34" charset="-122"/>
                <a:cs typeface="Times New Roman" pitchFamily="18" charset="0"/>
              </a:rPr>
              <a:t>    ┐(P(</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)∧Q (</a:t>
            </a:r>
            <a:r>
              <a:rPr lang="en-US" altLang="zh-CN" sz="1600" i="1" dirty="0" err="1" smtClean="0">
                <a:latin typeface="Times New Roman" pitchFamily="18" charset="0"/>
                <a:ea typeface="微软雅黑" pitchFamily="34" charset="-122"/>
                <a:cs typeface="Times New Roman" pitchFamily="18" charset="0"/>
              </a:rPr>
              <a:t>y,z</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dirty="0" smtClean="0">
                <a:latin typeface="Times New Roman" pitchFamily="18" charset="0"/>
                <a:ea typeface="微软雅黑" pitchFamily="34" charset="-122"/>
                <a:cs typeface="Times New Roman" pitchFamily="18" charset="0"/>
              </a:rPr>
              <a:t> ┐P (</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)∨┐Q (</a:t>
            </a:r>
            <a:r>
              <a:rPr lang="en-US" altLang="zh-CN" sz="1600" i="1" dirty="0" err="1" smtClean="0">
                <a:latin typeface="Times New Roman" pitchFamily="18" charset="0"/>
                <a:ea typeface="微软雅黑" pitchFamily="34" charset="-122"/>
                <a:cs typeface="Times New Roman" pitchFamily="18" charset="0"/>
              </a:rPr>
              <a:t>y,z</a:t>
            </a:r>
            <a:r>
              <a:rPr lang="en-US" altLang="zh-CN" sz="1600" dirty="0" smtClean="0">
                <a:latin typeface="Times New Roman" pitchFamily="18" charset="0"/>
                <a:ea typeface="微软雅黑" pitchFamily="34" charset="-122"/>
                <a:cs typeface="Times New Roman" pitchFamily="18" charset="0"/>
              </a:rPr>
              <a:t>)                    (</a:t>
            </a:r>
            <a:r>
              <a:rPr lang="zh-CN" altLang="en-US" sz="1600" dirty="0" smtClean="0">
                <a:latin typeface="Times New Roman" pitchFamily="18" charset="0"/>
                <a:ea typeface="微软雅黑" pitchFamily="34" charset="-122"/>
                <a:cs typeface="Times New Roman" pitchFamily="18" charset="0"/>
              </a:rPr>
              <a:t>德</a:t>
            </a:r>
            <a:r>
              <a:rPr lang="en-US" altLang="zh-CN" sz="1600" dirty="0" smtClean="0">
                <a:latin typeface="Times New Roman" pitchFamily="18" charset="0"/>
                <a:ea typeface="微软雅黑" pitchFamily="34" charset="-122"/>
                <a:cs typeface="Times New Roman" pitchFamily="18" charset="0"/>
              </a:rPr>
              <a:t>·</a:t>
            </a:r>
            <a:r>
              <a:rPr lang="zh-CN" altLang="en-US" sz="1600" dirty="0" smtClean="0">
                <a:latin typeface="Times New Roman" pitchFamily="18" charset="0"/>
                <a:ea typeface="微软雅黑" pitchFamily="34" charset="-122"/>
                <a:cs typeface="Times New Roman" pitchFamily="18" charset="0"/>
              </a:rPr>
              <a:t>摩根律</a:t>
            </a:r>
            <a:r>
              <a:rPr lang="en-US" altLang="zh-CN" sz="1600" dirty="0" smtClean="0">
                <a:latin typeface="Times New Roman" pitchFamily="18" charset="0"/>
                <a:ea typeface="微软雅黑" pitchFamily="34" charset="-122"/>
                <a:cs typeface="Times New Roman" pitchFamily="18" charset="0"/>
              </a:rPr>
              <a:t>)</a:t>
            </a:r>
          </a:p>
          <a:p>
            <a:pPr>
              <a:lnSpc>
                <a:spcPct val="150000"/>
              </a:lnSpc>
            </a:pPr>
            <a:endParaRPr lang="zh-CN" altLang="en-US" sz="16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9" name="TextBox 8"/>
          <p:cNvSpPr txBox="1"/>
          <p:nvPr/>
        </p:nvSpPr>
        <p:spPr>
          <a:xfrm>
            <a:off x="1068705" y="895707"/>
            <a:ext cx="5074920" cy="1618392"/>
          </a:xfrm>
          <a:prstGeom prst="rect">
            <a:avLst/>
          </a:prstGeom>
          <a:noFill/>
        </p:spPr>
        <p:txBody>
          <a:bodyPr wrap="square" rtlCol="0">
            <a:spAutoFit/>
          </a:bodyPr>
          <a:lstStyle/>
          <a:p>
            <a:pPr algn="just">
              <a:lnSpc>
                <a:spcPts val="1900"/>
              </a:lnSpc>
              <a:spcBef>
                <a:spcPts val="600"/>
              </a:spcBef>
            </a:pPr>
            <a:r>
              <a:rPr lang="en-US" altLang="zh-CN" sz="1400" dirty="0" smtClean="0">
                <a:latin typeface="Times New Roman" pitchFamily="18" charset="0"/>
                <a:ea typeface="微软雅黑" pitchFamily="34" charset="-122"/>
                <a:cs typeface="Times New Roman" pitchFamily="18" charset="0"/>
              </a:rPr>
              <a:t>                  ①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r>
              <a:rPr lang="en-US" altLang="zh-CN" sz="1400" dirty="0" smtClean="0">
                <a:latin typeface="Times New Roman" pitchFamily="18" charset="0"/>
                <a:ea typeface="微软雅黑" pitchFamily="34" charset="-122"/>
                <a:cs typeface="Times New Roman" pitchFamily="18" charset="0"/>
              </a:rPr>
              <a:t>                  ②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r>
              <a:rPr lang="en-US" altLang="zh-CN" sz="1400" dirty="0" smtClean="0">
                <a:latin typeface="Times New Roman" pitchFamily="18" charset="0"/>
                <a:ea typeface="微软雅黑" pitchFamily="34" charset="-122"/>
                <a:cs typeface="Times New Roman" pitchFamily="18" charset="0"/>
              </a:rPr>
              <a:t>                  ③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r>
              <a:rPr lang="en-US" altLang="zh-CN" sz="1400" dirty="0" smtClean="0">
                <a:latin typeface="Times New Roman" pitchFamily="18" charset="0"/>
                <a:ea typeface="微软雅黑" pitchFamily="34" charset="-122"/>
                <a:cs typeface="Times New Roman" pitchFamily="18" charset="0"/>
              </a:rPr>
              <a:t>                  ④</a:t>
            </a:r>
            <a:r>
              <a:rPr lang="en-US" altLang="zh-CN" sz="1400" b="1" dirty="0" smtClean="0">
                <a:solidFill>
                  <a:schemeClr val="hlink"/>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r>
              <a:rPr lang="zh-CN" altLang="en-US" sz="1400" dirty="0" smtClean="0">
                <a:latin typeface="Times New Roman" pitchFamily="18" charset="0"/>
                <a:ea typeface="微软雅黑" pitchFamily="34" charset="-122"/>
                <a:cs typeface="Times New Roman" pitchFamily="18" charset="0"/>
              </a:rPr>
              <a:t>                  其中，</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和</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为有</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自由出现的公式。</a:t>
            </a:r>
          </a:p>
        </p:txBody>
      </p:sp>
      <p:sp>
        <p:nvSpPr>
          <p:cNvPr id="13" name="剪去对角的矩形 12"/>
          <p:cNvSpPr/>
          <p:nvPr/>
        </p:nvSpPr>
        <p:spPr>
          <a:xfrm>
            <a:off x="791272" y="987427"/>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Times New Roman" pitchFamily="18" charset="0"/>
                <a:ea typeface="微软雅黑" panose="020B0503020204020204" pitchFamily="34" charset="-122"/>
                <a:cs typeface="Times New Roman" pitchFamily="18" charset="0"/>
              </a:rPr>
              <a:t>定理</a:t>
            </a:r>
            <a:r>
              <a:rPr kumimoji="1" lang="en-US" altLang="zh-CN" sz="1400" dirty="0" smtClean="0">
                <a:solidFill>
                  <a:srgbClr val="0070C0"/>
                </a:solidFill>
                <a:latin typeface="Times New Roman" pitchFamily="18" charset="0"/>
                <a:ea typeface="微软雅黑" panose="020B0503020204020204" pitchFamily="34" charset="-122"/>
                <a:cs typeface="Times New Roman" pitchFamily="18" charset="0"/>
              </a:rPr>
              <a:t>2.6.5 </a:t>
            </a:r>
            <a:endParaRPr kumimoji="1" lang="zh-CN" altLang="en-US" sz="1400" dirty="0">
              <a:solidFill>
                <a:srgbClr val="0070C0"/>
              </a:solidFill>
              <a:latin typeface="Times New Roman" pitchFamily="18" charset="0"/>
              <a:ea typeface="微软雅黑" panose="020B0503020204020204" pitchFamily="34" charset="-122"/>
              <a:cs typeface="Times New Roman" pitchFamily="18" charset="0"/>
            </a:endParaRPr>
          </a:p>
        </p:txBody>
      </p:sp>
      <p:sp>
        <p:nvSpPr>
          <p:cNvPr id="11" name="Rectangle 4"/>
          <p:cNvSpPr>
            <a:spLocks noChangeArrowheads="1"/>
          </p:cNvSpPr>
          <p:nvPr/>
        </p:nvSpPr>
        <p:spPr bwMode="auto">
          <a:xfrm>
            <a:off x="1467875" y="2517675"/>
            <a:ext cx="6411065" cy="2487462"/>
          </a:xfrm>
          <a:prstGeom prst="rect">
            <a:avLst/>
          </a:prstGeom>
          <a:noFill/>
          <a:ln w="9525">
            <a:noFill/>
            <a:miter lim="800000"/>
            <a:headEnd/>
            <a:tailEnd/>
          </a:ln>
        </p:spPr>
        <p:txBody>
          <a:bodyPr/>
          <a:lstStyle/>
          <a:p>
            <a:pPr marL="342900" indent="-342900" algn="just">
              <a:lnSpc>
                <a:spcPct val="125000"/>
              </a:lnSpc>
              <a:spcBef>
                <a:spcPct val="20000"/>
              </a:spcBef>
              <a:buClr>
                <a:schemeClr val="folHlink"/>
              </a:buClr>
              <a:buSzPct val="60000"/>
              <a:buFont typeface="Wingdings" pitchFamily="2" charset="2"/>
              <a:buNone/>
            </a:pPr>
            <a:r>
              <a:rPr lang="zh-CN" altLang="en-US" sz="1400" b="1" i="0" dirty="0">
                <a:latin typeface="Times New Roman" pitchFamily="18" charset="0"/>
                <a:ea typeface="微软雅黑" pitchFamily="34" charset="-122"/>
                <a:cs typeface="Times New Roman" pitchFamily="18" charset="0"/>
              </a:rPr>
              <a:t>证明：令 </a:t>
            </a:r>
            <a:r>
              <a:rPr lang="en-US" altLang="zh-CN" sz="1400" b="1" dirty="0">
                <a:latin typeface="Times New Roman" pitchFamily="18" charset="0"/>
                <a:ea typeface="微软雅黑" pitchFamily="34" charset="-122"/>
                <a:cs typeface="Times New Roman" pitchFamily="18" charset="0"/>
              </a:rPr>
              <a:t>I </a:t>
            </a:r>
            <a:r>
              <a:rPr lang="zh-CN" altLang="en-US" sz="1400" b="1" i="0" dirty="0">
                <a:latin typeface="Times New Roman" pitchFamily="18" charset="0"/>
                <a:ea typeface="微软雅黑" pitchFamily="34" charset="-122"/>
                <a:cs typeface="Times New Roman" pitchFamily="18" charset="0"/>
              </a:rPr>
              <a:t>为任意解释，</a:t>
            </a:r>
            <a:r>
              <a:rPr lang="en-US" altLang="zh-CN" sz="1400" b="1" i="1" dirty="0">
                <a:latin typeface="Times New Roman" pitchFamily="18" charset="0"/>
                <a:ea typeface="微软雅黑" pitchFamily="34" charset="-122"/>
                <a:cs typeface="Times New Roman" pitchFamily="18" charset="0"/>
              </a:rPr>
              <a:t>v</a:t>
            </a:r>
            <a:r>
              <a:rPr lang="en-US" altLang="zh-CN" sz="1400" b="1" dirty="0">
                <a:latin typeface="Times New Roman" pitchFamily="18" charset="0"/>
                <a:ea typeface="微软雅黑" pitchFamily="34" charset="-122"/>
                <a:cs typeface="Times New Roman" pitchFamily="18" charset="0"/>
              </a:rPr>
              <a:t> </a:t>
            </a:r>
            <a:r>
              <a:rPr lang="zh-CN" altLang="en-US" sz="1400" b="1" i="0" dirty="0">
                <a:latin typeface="Times New Roman" pitchFamily="18" charset="0"/>
                <a:ea typeface="微软雅黑" pitchFamily="34" charset="-122"/>
                <a:cs typeface="Times New Roman" pitchFamily="18" charset="0"/>
              </a:rPr>
              <a:t>为 </a:t>
            </a:r>
            <a:r>
              <a:rPr lang="en-US" altLang="zh-CN" sz="1400" b="1" dirty="0">
                <a:latin typeface="Times New Roman" pitchFamily="18" charset="0"/>
                <a:ea typeface="微软雅黑" pitchFamily="34" charset="-122"/>
                <a:cs typeface="Times New Roman" pitchFamily="18" charset="0"/>
              </a:rPr>
              <a:t>I </a:t>
            </a:r>
            <a:r>
              <a:rPr lang="zh-CN" altLang="en-US" sz="1400" b="1" i="0" dirty="0">
                <a:latin typeface="Times New Roman" pitchFamily="18" charset="0"/>
                <a:ea typeface="微软雅黑" pitchFamily="34" charset="-122"/>
                <a:cs typeface="Times New Roman" pitchFamily="18" charset="0"/>
              </a:rPr>
              <a:t>中任意赋值。</a:t>
            </a:r>
            <a:r>
              <a:rPr lang="zh-CN" altLang="en-US" sz="1400" i="0" dirty="0">
                <a:latin typeface="Times New Roman" pitchFamily="18" charset="0"/>
                <a:ea typeface="微软雅黑" pitchFamily="34" charset="-122"/>
                <a:cs typeface="Times New Roman" pitchFamily="18" charset="0"/>
              </a:rPr>
              <a:t>  </a:t>
            </a:r>
          </a:p>
          <a:p>
            <a:pPr marL="342900" indent="-342900" algn="just">
              <a:lnSpc>
                <a:spcPct val="125000"/>
              </a:lnSpc>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①如果</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B</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，它与下列结论顺序成立：</a:t>
            </a:r>
          </a:p>
          <a:p>
            <a:pPr marL="342900" indent="-342900" algn="just">
              <a:lnSpc>
                <a:spcPct val="125000"/>
              </a:lnSpc>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a. </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或者满足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B</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b. </a:t>
            </a:r>
            <a:r>
              <a:rPr lang="zh-CN" altLang="en-US" sz="1400" b="1" i="0" dirty="0">
                <a:solidFill>
                  <a:srgbClr val="FF0000"/>
                </a:solidFill>
                <a:latin typeface="Times New Roman" pitchFamily="18" charset="0"/>
                <a:ea typeface="微软雅黑" pitchFamily="34" charset="-122"/>
                <a:cs typeface="Times New Roman" pitchFamily="18" charset="0"/>
              </a:rPr>
              <a:t>任意与</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是</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b="1" i="0" dirty="0">
                <a:solidFill>
                  <a:srgbClr val="FF0000"/>
                </a:solidFill>
                <a:latin typeface="Times New Roman" pitchFamily="18" charset="0"/>
                <a:ea typeface="微软雅黑" pitchFamily="34" charset="-122"/>
                <a:cs typeface="Times New Roman" pitchFamily="18" charset="0"/>
              </a:rPr>
              <a:t>等同赋值</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或者满足</a:t>
            </a:r>
            <a:r>
              <a:rPr lang="en-US" altLang="zh-CN" sz="1400" dirty="0">
                <a:latin typeface="Times New Roman" pitchFamily="18" charset="0"/>
                <a:ea typeface="微软雅黑" pitchFamily="34" charset="-122"/>
                <a:cs typeface="Times New Roman" pitchFamily="18" charset="0"/>
              </a:rPr>
              <a:t>B</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c.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chemeClr val="hlink"/>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B</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en-US" altLang="zh-CN" sz="1400" i="0" dirty="0">
                <a:latin typeface="Times New Roman" pitchFamily="18" charset="0"/>
                <a:ea typeface="微软雅黑" pitchFamily="34" charset="-122"/>
                <a:cs typeface="Times New Roman" pitchFamily="18" charset="0"/>
              </a:rPr>
              <a:t>    d.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dirty="0">
                <a:solidFill>
                  <a:schemeClr val="hlink"/>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B</a:t>
            </a:r>
            <a:r>
              <a:rPr lang="en-US" altLang="zh-CN" sz="1400" i="0" dirty="0">
                <a:latin typeface="Times New Roman" pitchFamily="18" charset="0"/>
                <a:ea typeface="微软雅黑" pitchFamily="34" charset="-122"/>
                <a:cs typeface="Times New Roman" pitchFamily="18" charset="0"/>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因此，</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dirty="0">
                <a:solidFill>
                  <a:srgbClr val="FF0000"/>
                </a:solidFill>
                <a:latin typeface="Times New Roman" pitchFamily="18" charset="0"/>
                <a:ea typeface="微软雅黑" pitchFamily="34" charset="-122"/>
                <a:cs typeface="Times New Roman" pitchFamily="18" charset="0"/>
              </a:rPr>
              <a:t> </a:t>
            </a:r>
            <a:r>
              <a:rPr lang="zh-CN" altLang="en-US" sz="1400" b="1" i="0" dirty="0">
                <a:solidFill>
                  <a:srgbClr val="FF0000"/>
                </a:solidFill>
                <a:latin typeface="Times New Roman" pitchFamily="18" charset="0"/>
                <a:ea typeface="微软雅黑" pitchFamily="34" charset="-122"/>
                <a:cs typeface="Times New Roman" pitchFamily="18" charset="0"/>
              </a:rPr>
              <a:t>满足条件式</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B</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B</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zh-CN" altLang="en-US" sz="1400" i="0" dirty="0" smtClean="0">
                <a:latin typeface="Times New Roman" pitchFamily="18" charset="0"/>
                <a:ea typeface="微软雅黑" pitchFamily="34" charset="-122"/>
                <a:cs typeface="Times New Roman" pitchFamily="18" charset="0"/>
              </a:rPr>
              <a:t>    由于</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和</a:t>
            </a:r>
            <a:r>
              <a:rPr lang="zh-CN" altLang="en-US" sz="1400" dirty="0">
                <a:latin typeface="Times New Roman" pitchFamily="18" charset="0"/>
                <a:ea typeface="微软雅黑" pitchFamily="34" charset="-122"/>
                <a:cs typeface="Times New Roman" pitchFamily="18" charset="0"/>
              </a:rPr>
              <a:t> </a:t>
            </a:r>
            <a:r>
              <a:rPr lang="en-US" altLang="zh-CN" sz="1400" i="1" dirty="0">
                <a:latin typeface="Times New Roman" pitchFamily="18" charset="0"/>
                <a:ea typeface="微软雅黑" pitchFamily="34" charset="-122"/>
                <a:cs typeface="Times New Roman" pitchFamily="18" charset="0"/>
              </a:rPr>
              <a:t>v</a:t>
            </a:r>
            <a:r>
              <a:rPr lang="en-US" altLang="zh-CN"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的任意性，该条件式为逻辑有效的。</a:t>
            </a: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2" name="TextBox 11"/>
          <p:cNvSpPr txBox="1"/>
          <p:nvPr/>
        </p:nvSpPr>
        <p:spPr>
          <a:xfrm>
            <a:off x="1846897" y="984444"/>
            <a:ext cx="6263640" cy="1297791"/>
          </a:xfrm>
          <a:prstGeom prst="rect">
            <a:avLst/>
          </a:prstGeom>
          <a:noFill/>
        </p:spPr>
        <p:txBody>
          <a:bodyPr wrap="square" rtlCol="0">
            <a:spAutoFit/>
          </a:bodyPr>
          <a:lstStyle/>
          <a:p>
            <a:pPr marL="342900" indent="-342900" algn="just">
              <a:lnSpc>
                <a:spcPts val="1900"/>
              </a:lnSpc>
              <a:spcBef>
                <a:spcPts val="600"/>
              </a:spcBef>
              <a:buClr>
                <a:schemeClr val="folHlink"/>
              </a:buClr>
              <a:buSzPct val="60000"/>
              <a:buFont typeface="Wingdings" pitchFamily="2" charset="2"/>
              <a:buNone/>
            </a:pPr>
            <a:r>
              <a:rPr lang="en-US" altLang="zh-CN" sz="1400" b="1" dirty="0" smtClean="0">
                <a:solidFill>
                  <a:schemeClr val="hlink"/>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①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y</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zh-CN" altLang="en-US" sz="1400" b="1" dirty="0" smtClean="0">
                <a:solidFill>
                  <a:srgbClr val="FF0000"/>
                </a:solidFill>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y</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zh-CN" altLang="en-US" sz="1400" b="1" dirty="0" smtClean="0">
                <a:solidFill>
                  <a:srgbClr val="FF0000"/>
                </a:solidFill>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p>
          <a:p>
            <a:pPr marL="342900" indent="-342900" algn="just">
              <a:lnSpc>
                <a:spcPts val="19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ts val="19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③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ts val="1900"/>
              </a:lnSpc>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其中，</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为含有</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和</a:t>
            </a:r>
            <a:r>
              <a:rPr lang="en-US" altLang="zh-CN" sz="1400" i="1" dirty="0" smtClean="0">
                <a:latin typeface="Times New Roman" pitchFamily="18" charset="0"/>
                <a:ea typeface="微软雅黑" pitchFamily="34" charset="-122"/>
                <a:cs typeface="Times New Roman" pitchFamily="18" charset="0"/>
              </a:rPr>
              <a:t>y</a:t>
            </a:r>
            <a:r>
              <a:rPr lang="zh-CN" altLang="en-US" sz="1400" dirty="0" smtClean="0">
                <a:latin typeface="Times New Roman" pitchFamily="18" charset="0"/>
                <a:ea typeface="微软雅黑" pitchFamily="34" charset="-122"/>
                <a:cs typeface="Times New Roman" pitchFamily="18" charset="0"/>
              </a:rPr>
              <a:t>的自由出现。</a:t>
            </a:r>
            <a:endParaRPr lang="zh-CN" altLang="en-US" sz="1400" dirty="0">
              <a:latin typeface="Times New Roman" pitchFamily="18" charset="0"/>
              <a:ea typeface="微软雅黑" pitchFamily="34" charset="-122"/>
              <a:cs typeface="Times New Roman" pitchFamily="18" charset="0"/>
            </a:endParaRPr>
          </a:p>
        </p:txBody>
      </p:sp>
      <p:sp>
        <p:nvSpPr>
          <p:cNvPr id="10" name="剪去对角的矩形 9"/>
          <p:cNvSpPr/>
          <p:nvPr/>
        </p:nvSpPr>
        <p:spPr>
          <a:xfrm>
            <a:off x="791272" y="975709"/>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Times New Roman" pitchFamily="18" charset="0"/>
                <a:ea typeface="微软雅黑" panose="020B0503020204020204" pitchFamily="34" charset="-122"/>
                <a:cs typeface="Times New Roman" pitchFamily="18" charset="0"/>
              </a:rPr>
              <a:t>定理</a:t>
            </a:r>
            <a:r>
              <a:rPr kumimoji="1" lang="en-US" altLang="zh-CN" sz="1400" dirty="0" smtClean="0">
                <a:solidFill>
                  <a:srgbClr val="0070C0"/>
                </a:solidFill>
                <a:latin typeface="Times New Roman" pitchFamily="18" charset="0"/>
                <a:ea typeface="微软雅黑" panose="020B0503020204020204" pitchFamily="34" charset="-122"/>
                <a:cs typeface="Times New Roman" pitchFamily="18" charset="0"/>
              </a:rPr>
              <a:t>2.6.6 </a:t>
            </a:r>
            <a:endParaRPr kumimoji="1" lang="zh-CN" altLang="en-US" sz="1400" dirty="0">
              <a:solidFill>
                <a:srgbClr val="0070C0"/>
              </a:solidFill>
              <a:latin typeface="Times New Roman" pitchFamily="18" charset="0"/>
              <a:ea typeface="微软雅黑" panose="020B0503020204020204" pitchFamily="34" charset="-122"/>
              <a:cs typeface="Times New Roman" pitchFamily="18" charset="0"/>
            </a:endParaRPr>
          </a:p>
        </p:txBody>
      </p:sp>
      <p:sp>
        <p:nvSpPr>
          <p:cNvPr id="11" name="Rectangle 9"/>
          <p:cNvSpPr>
            <a:spLocks noChangeArrowheads="1"/>
          </p:cNvSpPr>
          <p:nvPr/>
        </p:nvSpPr>
        <p:spPr bwMode="auto">
          <a:xfrm>
            <a:off x="677333" y="2288938"/>
            <a:ext cx="8297335" cy="2576228"/>
          </a:xfrm>
          <a:prstGeom prst="rect">
            <a:avLst/>
          </a:prstGeom>
          <a:noFill/>
          <a:ln w="9525">
            <a:noFill/>
            <a:miter lim="800000"/>
            <a:headEnd/>
            <a:tailEnd/>
          </a:ln>
        </p:spPr>
        <p:txBody>
          <a:bodyPr/>
          <a:lstStyle/>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证明：令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为任意解释，</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为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中任意赋值。  </a:t>
            </a: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①如果</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dirty="0">
                <a:solidFill>
                  <a:srgbClr val="FF0000"/>
                </a:solidFill>
                <a:latin typeface="Times New Roman" pitchFamily="18" charset="0"/>
                <a:ea typeface="微软雅黑" pitchFamily="34" charset="-122"/>
                <a:cs typeface="Times New Roman" pitchFamily="18" charset="0"/>
              </a:rPr>
              <a:t> </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zh-CN" altLang="en-US"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，它与下列结论顺序成立：</a:t>
            </a: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a. </a:t>
            </a:r>
            <a:r>
              <a:rPr lang="zh-CN" altLang="en-US" sz="1400" i="0" dirty="0">
                <a:latin typeface="Times New Roman" pitchFamily="18" charset="0"/>
                <a:ea typeface="微软雅黑" pitchFamily="34" charset="-122"/>
                <a:cs typeface="Times New Roman" pitchFamily="18" charset="0"/>
              </a:rPr>
              <a:t>任意与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dirty="0">
                <a:solidFill>
                  <a:srgbClr val="FF0000"/>
                </a:solidFill>
                <a:latin typeface="Times New Roman" pitchFamily="18" charset="0"/>
                <a:ea typeface="微软雅黑" pitchFamily="34" charset="-122"/>
                <a:cs typeface="Times New Roman" pitchFamily="18" charset="0"/>
              </a:rPr>
              <a:t> </a:t>
            </a:r>
            <a:r>
              <a:rPr lang="en-US" altLang="zh-CN" sz="1400" b="1" dirty="0">
                <a:solidFill>
                  <a:schemeClr val="hlink"/>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是 </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chemeClr val="hlink"/>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等同赋值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sym typeface="Symbol" pitchFamily="18" charset="2"/>
              </a:rPr>
              <a:t>y</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err="1">
                <a:latin typeface="Times New Roman" pitchFamily="18" charset="0"/>
                <a:ea typeface="微软雅黑" pitchFamily="34" charset="-122"/>
                <a:cs typeface="Times New Roman" pitchFamily="18" charset="0"/>
              </a:rPr>
              <a:t>x,y</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，即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 =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b. </a:t>
            </a:r>
            <a:r>
              <a:rPr lang="zh-CN" altLang="en-US" sz="1400" i="0" dirty="0">
                <a:latin typeface="Times New Roman" pitchFamily="18" charset="0"/>
                <a:ea typeface="微软雅黑" pitchFamily="34" charset="-122"/>
                <a:cs typeface="Times New Roman" pitchFamily="18" charset="0"/>
              </a:rPr>
              <a:t>任意与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是 </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等同赋值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err="1">
                <a:latin typeface="Times New Roman" pitchFamily="18" charset="0"/>
                <a:ea typeface="微软雅黑" pitchFamily="34" charset="-122"/>
                <a:cs typeface="Times New Roman" pitchFamily="18" charset="0"/>
              </a:rPr>
              <a:t>x,y</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 即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 =</a:t>
            </a:r>
            <a:r>
              <a:rPr lang="en-US" altLang="zh-CN" sz="1400" dirty="0">
                <a:solidFill>
                  <a:srgbClr val="FF0000"/>
                </a:solidFill>
                <a:latin typeface="Times New Roman" pitchFamily="18" charset="0"/>
                <a:ea typeface="微软雅黑" pitchFamily="34" charset="-122"/>
                <a:cs typeface="Times New Roman" pitchFamily="18" charset="0"/>
              </a:rPr>
              <a:t>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smtClean="0">
                <a:solidFill>
                  <a:srgbClr val="FF0000"/>
                </a:solidFill>
                <a:latin typeface="Times New Roman" pitchFamily="18" charset="0"/>
                <a:ea typeface="微软雅黑" pitchFamily="34" charset="-122"/>
                <a:cs typeface="Times New Roman" pitchFamily="18" charset="0"/>
              </a:rPr>
              <a:t>)</a:t>
            </a:r>
            <a:r>
              <a:rPr lang="zh-CN" altLang="en-US" sz="1400" b="1" i="0" dirty="0" smtClean="0">
                <a:solidFill>
                  <a:srgbClr val="FF0000"/>
                </a:solidFill>
                <a:latin typeface="Times New Roman" pitchFamily="18" charset="0"/>
                <a:ea typeface="微软雅黑" pitchFamily="34" charset="-122"/>
                <a:cs typeface="Times New Roman" pitchFamily="18" charset="0"/>
              </a:rPr>
              <a:t>，</a:t>
            </a:r>
            <a:r>
              <a:rPr lang="zh-CN" altLang="en-US" sz="1400" i="0" dirty="0" smtClean="0">
                <a:latin typeface="Times New Roman" pitchFamily="18" charset="0"/>
                <a:ea typeface="微软雅黑" pitchFamily="34" charset="-122"/>
                <a:cs typeface="Times New Roman" pitchFamily="18" charset="0"/>
              </a:rPr>
              <a:t>也</a:t>
            </a:r>
            <a:r>
              <a:rPr lang="zh-CN" altLang="en-US" sz="1400" i="0" dirty="0" smtClean="0">
                <a:latin typeface="Times New Roman" pitchFamily="18" charset="0"/>
                <a:ea typeface="微软雅黑" pitchFamily="34" charset="-122"/>
                <a:cs typeface="Times New Roman" pitchFamily="18" charset="0"/>
              </a:rPr>
              <a:t>即</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v</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 v</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v</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 v</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为真</a:t>
            </a:r>
            <a:r>
              <a:rPr lang="en-US" altLang="zh-CN" sz="1400" dirty="0" smtClean="0">
                <a:latin typeface="Times New Roman" pitchFamily="18" charset="0"/>
                <a:ea typeface="微软雅黑" pitchFamily="34" charset="-122"/>
                <a:cs typeface="Times New Roman" pitchFamily="18" charset="0"/>
              </a:rPr>
              <a:t> </a:t>
            </a:r>
            <a:r>
              <a:rPr lang="zh-CN" altLang="en-US" sz="1400" i="0" dirty="0" smtClean="0">
                <a:latin typeface="Times New Roman" pitchFamily="18" charset="0"/>
                <a:ea typeface="微软雅黑" pitchFamily="34" charset="-122"/>
                <a:cs typeface="Times New Roman" pitchFamily="18" charset="0"/>
              </a:rPr>
              <a:t>；</a:t>
            </a:r>
            <a:endParaRPr lang="zh-CN" altLang="en-US" sz="1400" i="0" dirty="0">
              <a:latin typeface="Times New Roman" pitchFamily="18" charset="0"/>
              <a:ea typeface="微软雅黑" pitchFamily="34" charset="-122"/>
              <a:cs typeface="Times New Roman" pitchFamily="18" charset="0"/>
            </a:endParaRP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c. </a:t>
            </a:r>
            <a:r>
              <a:rPr lang="zh-CN" altLang="en-US" sz="1400" i="0" dirty="0">
                <a:latin typeface="Times New Roman" pitchFamily="18" charset="0"/>
                <a:ea typeface="微软雅黑" pitchFamily="34" charset="-122"/>
                <a:cs typeface="Times New Roman" pitchFamily="18" charset="0"/>
              </a:rPr>
              <a:t>通过</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b="1" i="0" dirty="0">
                <a:solidFill>
                  <a:srgbClr val="FF0000"/>
                </a:solidFill>
                <a:latin typeface="Times New Roman" pitchFamily="18" charset="0"/>
                <a:ea typeface="微软雅黑" pitchFamily="34" charset="-122"/>
                <a:cs typeface="Times New Roman" pitchFamily="18" charset="0"/>
              </a:rPr>
              <a:t>构造赋值</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baseline="-25000" dirty="0">
                <a:solidFill>
                  <a:srgbClr val="FF0000"/>
                </a:solidFill>
                <a:latin typeface="Times New Roman" pitchFamily="18" charset="0"/>
                <a:ea typeface="微软雅黑" pitchFamily="34" charset="-122"/>
                <a:cs typeface="Times New Roman" pitchFamily="18" charset="0"/>
              </a:rPr>
              <a:t>1</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，使得</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baseline="-25000" dirty="0">
                <a:solidFill>
                  <a:srgbClr val="FF0000"/>
                </a:solidFill>
                <a:latin typeface="Times New Roman" pitchFamily="18" charset="0"/>
                <a:ea typeface="微软雅黑" pitchFamily="34" charset="-122"/>
                <a:cs typeface="Times New Roman" pitchFamily="18" charset="0"/>
              </a:rPr>
              <a:t>1</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即</a:t>
            </a:r>
            <a:r>
              <a:rPr lang="zh-CN" altLang="en-US" sz="1400" i="0" dirty="0" smtClean="0">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v</a:t>
            </a:r>
            <a:r>
              <a:rPr lang="en-US" altLang="zh-CN" sz="1400" b="1" i="0" baseline="-25000" dirty="0" smtClean="0">
                <a:solidFill>
                  <a:srgbClr val="FF0000"/>
                </a:solidFill>
                <a:latin typeface="Times New Roman" pitchFamily="18" charset="0"/>
                <a:ea typeface="微软雅黑" pitchFamily="34" charset="-122"/>
                <a:cs typeface="Times New Roman" pitchFamily="18" charset="0"/>
              </a:rPr>
              <a:t>1</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baseline="-25000" dirty="0">
                <a:solidFill>
                  <a:srgbClr val="FF0000"/>
                </a:solidFill>
                <a:latin typeface="Times New Roman" pitchFamily="18" charset="0"/>
                <a:ea typeface="微软雅黑" pitchFamily="34" charset="-122"/>
                <a:cs typeface="Times New Roman" pitchFamily="18" charset="0"/>
              </a:rPr>
              <a:t>1</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a:solidFill>
                  <a:srgbClr val="FF0000"/>
                </a:solidFill>
                <a:latin typeface="Times New Roman" pitchFamily="18" charset="0"/>
                <a:ea typeface="微软雅黑" pitchFamily="34" charset="-122"/>
                <a:cs typeface="Times New Roman" pitchFamily="18" charset="0"/>
              </a:rPr>
              <a:t>y</a:t>
            </a:r>
            <a:r>
              <a:rPr lang="en-US" altLang="zh-CN" sz="1400" b="1" i="0" dirty="0">
                <a:solidFill>
                  <a:srgbClr val="FF0000"/>
                </a:solidFill>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于是，由</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i="0" baseline="-25000" dirty="0">
                <a:solidFill>
                  <a:srgbClr val="FF0000"/>
                </a:solidFill>
                <a:latin typeface="Times New Roman" pitchFamily="18" charset="0"/>
                <a:ea typeface="微软雅黑" pitchFamily="34" charset="-122"/>
                <a:cs typeface="Times New Roman" pitchFamily="18" charset="0"/>
              </a:rPr>
              <a:t>1</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err="1">
                <a:latin typeface="Times New Roman" pitchFamily="18" charset="0"/>
                <a:ea typeface="微软雅黑" pitchFamily="34" charset="-122"/>
                <a:cs typeface="Times New Roman" pitchFamily="18" charset="0"/>
              </a:rPr>
              <a:t>x,y</a:t>
            </a:r>
            <a:r>
              <a:rPr lang="en-US" altLang="zh-CN" sz="1400" i="0" dirty="0" smtClean="0">
                <a:latin typeface="Times New Roman" pitchFamily="18" charset="0"/>
                <a:ea typeface="微软雅黑" pitchFamily="34" charset="-122"/>
                <a:cs typeface="Times New Roman" pitchFamily="18" charset="0"/>
              </a:rPr>
              <a:t>)</a:t>
            </a:r>
            <a:r>
              <a:rPr lang="zh-CN" altLang="en-US" sz="1400" i="0" dirty="0" smtClean="0">
                <a:latin typeface="Times New Roman" pitchFamily="18" charset="0"/>
                <a:ea typeface="微软雅黑" pitchFamily="34" charset="-122"/>
                <a:cs typeface="Times New Roman" pitchFamily="18" charset="0"/>
              </a:rPr>
              <a:t>知</a:t>
            </a:r>
            <a:r>
              <a:rPr lang="en-US" altLang="zh-CN" sz="1400" dirty="0" smtClean="0">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v</a:t>
            </a:r>
            <a:r>
              <a:rPr lang="en-US" altLang="zh-CN" sz="1400" b="1" baseline="-25000" dirty="0" smtClean="0">
                <a:solidFill>
                  <a:srgbClr val="FF0000"/>
                </a:solidFill>
                <a:latin typeface="Times New Roman" pitchFamily="18" charset="0"/>
                <a:ea typeface="微软雅黑" pitchFamily="34" charset="-122"/>
                <a:cs typeface="Times New Roman" pitchFamily="18" charset="0"/>
              </a:rPr>
              <a:t>1</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 v</a:t>
            </a:r>
            <a:r>
              <a:rPr lang="en-US" altLang="zh-CN" sz="1400" b="1" baseline="-25000" dirty="0" smtClean="0">
                <a:solidFill>
                  <a:srgbClr val="FF0000"/>
                </a:solidFill>
                <a:latin typeface="Times New Roman" pitchFamily="18" charset="0"/>
                <a:ea typeface="微软雅黑" pitchFamily="34" charset="-122"/>
                <a:cs typeface="Times New Roman" pitchFamily="18" charset="0"/>
              </a:rPr>
              <a:t>1</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v</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a:t>
            </a:r>
            <a:r>
              <a:rPr lang="en-US" altLang="zh-CN" sz="1400" b="1" i="1" dirty="0" smtClean="0">
                <a:solidFill>
                  <a:srgbClr val="FF0000"/>
                </a:solidFill>
                <a:latin typeface="Times New Roman" pitchFamily="18" charset="0"/>
                <a:ea typeface="微软雅黑" pitchFamily="34" charset="-122"/>
                <a:cs typeface="Times New Roman" pitchFamily="18" charset="0"/>
              </a:rPr>
              <a:t> v</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为真</a:t>
            </a:r>
            <a:r>
              <a:rPr lang="zh-CN" altLang="en-US" sz="1400" i="0" dirty="0" smtClean="0">
                <a:latin typeface="Times New Roman" pitchFamily="18" charset="0"/>
                <a:ea typeface="微软雅黑" pitchFamily="34" charset="-122"/>
                <a:cs typeface="Times New Roman" pitchFamily="18" charset="0"/>
              </a:rPr>
              <a:t>，可以得到</a:t>
            </a:r>
            <a:r>
              <a:rPr lang="en-US" altLang="zh-CN" sz="1400" b="1" i="1" dirty="0" smtClean="0">
                <a:solidFill>
                  <a:srgbClr val="FF0000"/>
                </a:solidFill>
                <a:latin typeface="Times New Roman" pitchFamily="18" charset="0"/>
                <a:ea typeface="微软雅黑" pitchFamily="34" charset="-122"/>
                <a:cs typeface="Times New Roman" pitchFamily="18" charset="0"/>
              </a:rPr>
              <a:t>v</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err="1">
                <a:solidFill>
                  <a:srgbClr val="FF0000"/>
                </a:solidFill>
                <a:latin typeface="Times New Roman" pitchFamily="18" charset="0"/>
                <a:ea typeface="微软雅黑" pitchFamily="34" charset="-122"/>
                <a:cs typeface="Times New Roman" pitchFamily="18" charset="0"/>
              </a:rPr>
              <a:t>x,x</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a:t>
            </a:r>
            <a:r>
              <a:rPr lang="en-US" altLang="zh-CN" sz="1400" i="0" dirty="0">
                <a:latin typeface="Times New Roman" pitchFamily="18" charset="0"/>
                <a:ea typeface="微软雅黑" pitchFamily="34" charset="-122"/>
                <a:cs typeface="Times New Roman" pitchFamily="18" charset="0"/>
              </a:rPr>
              <a:t>d. </a:t>
            </a:r>
            <a:r>
              <a:rPr lang="en-US" altLang="zh-CN" sz="1400" b="1" i="1" dirty="0">
                <a:solidFill>
                  <a:srgbClr val="FF0000"/>
                </a:solidFill>
                <a:latin typeface="Times New Roman" pitchFamily="18" charset="0"/>
                <a:ea typeface="微软雅黑" pitchFamily="34" charset="-122"/>
                <a:cs typeface="Times New Roman" pitchFamily="18" charset="0"/>
              </a:rPr>
              <a:t>v</a:t>
            </a:r>
            <a:r>
              <a:rPr lang="en-US" altLang="zh-CN" sz="1400" b="1" dirty="0">
                <a:solidFill>
                  <a:srgbClr val="FF0000"/>
                </a:solidFill>
                <a:latin typeface="Times New Roman" pitchFamily="18" charset="0"/>
                <a:ea typeface="微软雅黑" pitchFamily="34" charset="-122"/>
                <a:cs typeface="Times New Roman" pitchFamily="18" charset="0"/>
              </a:rPr>
              <a:t> </a:t>
            </a:r>
            <a:r>
              <a:rPr lang="zh-CN" altLang="en-US" sz="1400" b="1" i="0" dirty="0">
                <a:solidFill>
                  <a:srgbClr val="FF0000"/>
                </a:solidFill>
                <a:latin typeface="Times New Roman" pitchFamily="18" charset="0"/>
                <a:ea typeface="微软雅黑" pitchFamily="34" charset="-122"/>
                <a:cs typeface="Times New Roman" pitchFamily="18" charset="0"/>
              </a:rPr>
              <a:t>满足 </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1" dirty="0" err="1">
                <a:solidFill>
                  <a:srgbClr val="FF0000"/>
                </a:solidFill>
                <a:latin typeface="Times New Roman" pitchFamily="18" charset="0"/>
                <a:ea typeface="微软雅黑" pitchFamily="34" charset="-122"/>
                <a:cs typeface="Times New Roman" pitchFamily="18" charset="0"/>
              </a:rPr>
              <a:t>x,x</a:t>
            </a:r>
            <a:r>
              <a:rPr lang="en-US" altLang="zh-CN" sz="1400" b="1" i="0" dirty="0">
                <a:solidFill>
                  <a:srgbClr val="FF0000"/>
                </a:solidFill>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因此，</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满足条件式</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y</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err="1">
                <a:latin typeface="Times New Roman" pitchFamily="18" charset="0"/>
                <a:ea typeface="微软雅黑" pitchFamily="34" charset="-122"/>
                <a:cs typeface="Times New Roman" pitchFamily="18" charset="0"/>
              </a:rPr>
              <a:t>x,y</a:t>
            </a:r>
            <a:r>
              <a:rPr lang="en-US" altLang="zh-CN" sz="1400" i="0" dirty="0">
                <a:latin typeface="Times New Roman" pitchFamily="18" charset="0"/>
                <a:ea typeface="微软雅黑" pitchFamily="34" charset="-122"/>
                <a:cs typeface="Times New Roman" pitchFamily="18" charset="0"/>
              </a:rPr>
              <a:t>) → (</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a:t>
            </a:r>
            <a:r>
              <a:rPr lang="en-US" altLang="zh-CN" sz="1400" i="1" dirty="0" err="1">
                <a:latin typeface="Times New Roman" pitchFamily="18" charset="0"/>
                <a:ea typeface="微软雅黑" pitchFamily="34" charset="-122"/>
                <a:cs typeface="Times New Roman" pitchFamily="18" charset="0"/>
              </a:rPr>
              <a:t>x,x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。由于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和 </a:t>
            </a:r>
            <a:r>
              <a:rPr lang="en-US" altLang="zh-CN" sz="1400" i="1" dirty="0">
                <a:latin typeface="Times New Roman" pitchFamily="18" charset="0"/>
                <a:ea typeface="微软雅黑" pitchFamily="34" charset="-122"/>
                <a:cs typeface="Times New Roman" pitchFamily="18" charset="0"/>
              </a:rPr>
              <a:t>v</a:t>
            </a:r>
            <a:r>
              <a:rPr lang="en-US" altLang="zh-CN"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的任意性，</a:t>
            </a:r>
          </a:p>
          <a:p>
            <a:pPr marL="342900" indent="-342900" algn="just">
              <a:spcBef>
                <a:spcPct val="20000"/>
              </a:spcBef>
              <a:buClr>
                <a:schemeClr val="folHlink"/>
              </a:buClr>
              <a:buSzPct val="60000"/>
              <a:buFont typeface="Wingdings" pitchFamily="2" charset="2"/>
              <a:buNone/>
            </a:pPr>
            <a:r>
              <a:rPr lang="zh-CN" altLang="en-US" sz="1400" i="0" dirty="0" smtClean="0">
                <a:latin typeface="Times New Roman" pitchFamily="18" charset="0"/>
                <a:ea typeface="微软雅黑" pitchFamily="34" charset="-122"/>
                <a:cs typeface="Times New Roman" pitchFamily="18" charset="0"/>
              </a:rPr>
              <a:t>    该</a:t>
            </a:r>
            <a:r>
              <a:rPr lang="zh-CN" altLang="en-US" sz="1400" i="0" dirty="0">
                <a:latin typeface="Times New Roman" pitchFamily="18" charset="0"/>
                <a:ea typeface="微软雅黑" pitchFamily="34" charset="-122"/>
                <a:cs typeface="Times New Roman" pitchFamily="18" charset="0"/>
              </a:rPr>
              <a:t>条件式为逻辑有效的。</a:t>
            </a: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a:off x="832896" y="743753"/>
            <a:ext cx="8001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Times New Roman" pitchFamily="18" charset="0"/>
                <a:ea typeface="微软雅黑" pitchFamily="34" charset="-122"/>
                <a:cs typeface="Times New Roman" pitchFamily="18" charset="0"/>
              </a:rPr>
              <a:t>例 </a:t>
            </a:r>
            <a:r>
              <a:rPr lang="en-US" altLang="zh-CN" sz="1600" b="1" kern="0" dirty="0" smtClean="0">
                <a:solidFill>
                  <a:srgbClr val="FFFFFF"/>
                </a:solidFill>
                <a:latin typeface="Times New Roman" pitchFamily="18" charset="0"/>
                <a:ea typeface="微软雅黑" pitchFamily="34" charset="-122"/>
                <a:cs typeface="Times New Roman" pitchFamily="18" charset="0"/>
              </a:rPr>
              <a:t>1:  </a:t>
            </a:r>
            <a:endParaRPr kumimoji="0" lang="zh-CN" altLang="en-US" sz="1600" b="1" i="0" u="none" strike="noStrike" kern="0" cap="none" spc="0" normalizeH="0" baseline="0" noProof="0" dirty="0">
              <a:ln>
                <a:noFill/>
              </a:ln>
              <a:solidFill>
                <a:srgbClr val="FFFFFF"/>
              </a:solidFill>
              <a:effectLst/>
              <a:uLnTx/>
              <a:uFillTx/>
              <a:latin typeface="Times New Roman" pitchFamily="18" charset="0"/>
              <a:ea typeface="微软雅黑" pitchFamily="34" charset="-122"/>
              <a:cs typeface="Times New Roman" pitchFamily="18" charset="0"/>
            </a:endParaRPr>
          </a:p>
        </p:txBody>
      </p:sp>
      <p:sp>
        <p:nvSpPr>
          <p:cNvPr id="4" name="矩形 3"/>
          <p:cNvSpPr/>
          <p:nvPr/>
        </p:nvSpPr>
        <p:spPr>
          <a:xfrm>
            <a:off x="647700" y="579120"/>
            <a:ext cx="7539990" cy="66294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微软雅黑" panose="020B0503020204020204" pitchFamily="34" charset="-122"/>
              <a:cs typeface="Times New Roman" pitchFamily="18" charset="0"/>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Times New Roman" pitchFamily="18" charset="0"/>
              <a:ea typeface="微软雅黑" panose="020B0503020204020204" pitchFamily="34" charset="-122"/>
              <a:cs typeface="Times New Roman" pitchFamily="18" charset="0"/>
            </a:endParaRPr>
          </a:p>
        </p:txBody>
      </p:sp>
      <p:sp>
        <p:nvSpPr>
          <p:cNvPr id="19" name="矩形 18"/>
          <p:cNvSpPr/>
          <p:nvPr/>
        </p:nvSpPr>
        <p:spPr>
          <a:xfrm>
            <a:off x="647700" y="1746885"/>
            <a:ext cx="7534275" cy="252984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微软雅黑" panose="020B0503020204020204" pitchFamily="34" charset="-122"/>
              <a:cs typeface="Times New Roman" pitchFamily="18" charset="0"/>
            </a:endParaRPr>
          </a:p>
        </p:txBody>
      </p:sp>
      <p:sp>
        <p:nvSpPr>
          <p:cNvPr id="20" name="矩形 19"/>
          <p:cNvSpPr/>
          <p:nvPr/>
        </p:nvSpPr>
        <p:spPr>
          <a:xfrm>
            <a:off x="1865602" y="725398"/>
            <a:ext cx="5618931" cy="307777"/>
          </a:xfrm>
          <a:prstGeom prst="rect">
            <a:avLst/>
          </a:prstGeom>
        </p:spPr>
        <p:txBody>
          <a:bodyPr wrap="square">
            <a:spAutoFit/>
          </a:bodyPr>
          <a:lstStyle/>
          <a:p>
            <a:pPr algn="just"/>
            <a:r>
              <a:rPr lang="zh-CN" altLang="en-US" sz="1400" dirty="0" smtClean="0">
                <a:latin typeface="Times New Roman" pitchFamily="18" charset="0"/>
                <a:ea typeface="微软雅黑" pitchFamily="34" charset="-122"/>
                <a:cs typeface="Times New Roman" pitchFamily="18" charset="0"/>
              </a:rPr>
              <a:t>证明</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p:txBody>
      </p:sp>
      <p:sp>
        <p:nvSpPr>
          <p:cNvPr id="21" name="矩形 20"/>
          <p:cNvSpPr/>
          <p:nvPr/>
        </p:nvSpPr>
        <p:spPr>
          <a:xfrm>
            <a:off x="1306829" y="1929767"/>
            <a:ext cx="5709285" cy="2131353"/>
          </a:xfrm>
          <a:prstGeom prst="rect">
            <a:avLst/>
          </a:prstGeom>
        </p:spPr>
        <p:txBody>
          <a:bodyPr wrap="square">
            <a:spAutoFit/>
          </a:bodyPr>
          <a:lstStyle/>
          <a:p>
            <a:pPr>
              <a:lnSpc>
                <a:spcPct val="125000"/>
              </a:lnSpc>
              <a:spcBef>
                <a:spcPts val="600"/>
              </a:spcBef>
            </a:pPr>
            <a:r>
              <a:rPr lang="zh-CN" altLang="en-US" sz="1600" b="1" dirty="0" smtClean="0">
                <a:solidFill>
                  <a:srgbClr val="0070C0"/>
                </a:solidFill>
                <a:latin typeface="Times New Roman" pitchFamily="18" charset="0"/>
                <a:ea typeface="微软雅黑" pitchFamily="34" charset="-122"/>
                <a:cs typeface="Times New Roman" pitchFamily="18" charset="0"/>
              </a:rPr>
              <a:t>证明：</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y</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Q(</a:t>
            </a:r>
            <a:r>
              <a:rPr lang="en-US" altLang="zh-CN" sz="1400" b="1" i="1" dirty="0" smtClean="0">
                <a:solidFill>
                  <a:srgbClr val="FF0000"/>
                </a:solidFill>
                <a:latin typeface="Times New Roman" pitchFamily="18" charset="0"/>
                <a:ea typeface="微软雅黑" pitchFamily="34" charset="-122"/>
                <a:cs typeface="Times New Roman" pitchFamily="18" charset="0"/>
              </a:rPr>
              <a:t>y</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p>
          <a:p>
            <a:pPr>
              <a:lnSpc>
                <a:spcPct val="125000"/>
              </a:lnSpc>
              <a:spcBef>
                <a:spcPts val="600"/>
              </a:spcBef>
            </a:pPr>
            <a:r>
              <a:rPr lang="en-US" altLang="zh-CN" sz="1400" dirty="0" smtClean="0">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Q(</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p>
          <a:p>
            <a:pPr>
              <a:lnSpc>
                <a:spcPct val="125000"/>
              </a:lnSpc>
              <a:spcBef>
                <a:spcPts val="600"/>
              </a:spcBef>
            </a:pPr>
            <a:r>
              <a:rPr lang="en-US" altLang="zh-CN" sz="1400" dirty="0" smtClean="0">
                <a:latin typeface="Times New Roman" pitchFamily="18" charset="0"/>
                <a:ea typeface="微软雅黑" pitchFamily="34" charset="-122"/>
                <a:cs typeface="Times New Roman" pitchFamily="18" charset="0"/>
                <a:sym typeface="Symbol" pitchFamily="18" charset="2"/>
              </a:rPr>
              <a:t>          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solidFill>
                  <a:srgbClr val="FF0000"/>
                </a:solidFill>
                <a:latin typeface="Times New Roman" pitchFamily="18" charset="0"/>
                <a:ea typeface="微软雅黑" pitchFamily="34" charset="-122"/>
                <a:cs typeface="Times New Roman" pitchFamily="18" charset="0"/>
              </a:rPr>
              <a:t>)</a:t>
            </a:r>
          </a:p>
          <a:p>
            <a:pPr>
              <a:lnSpc>
                <a:spcPct val="125000"/>
              </a:lnSpc>
              <a:spcBef>
                <a:spcPts val="600"/>
              </a:spcBef>
            </a:pPr>
            <a:r>
              <a:rPr lang="en-US" altLang="zh-CN" sz="1400" dirty="0" smtClean="0">
                <a:latin typeface="Times New Roman" pitchFamily="18" charset="0"/>
                <a:ea typeface="微软雅黑" pitchFamily="34" charset="-122"/>
                <a:cs typeface="Times New Roman" pitchFamily="18" charset="0"/>
                <a:sym typeface="Symbol" pitchFamily="18" charset="2"/>
              </a:rPr>
              <a:t>          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solidFill>
                  <a:schemeClr val="hlink"/>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  </a:t>
            </a:r>
          </a:p>
          <a:p>
            <a:pPr>
              <a:lnSpc>
                <a:spcPct val="125000"/>
              </a:lnSpc>
              <a:spcBef>
                <a:spcPts val="600"/>
              </a:spcBef>
            </a:pP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定理</a:t>
            </a:r>
            <a:r>
              <a:rPr lang="en-US" altLang="zh-CN" sz="1400" dirty="0" smtClean="0">
                <a:latin typeface="Times New Roman" pitchFamily="18" charset="0"/>
                <a:ea typeface="微软雅黑" pitchFamily="34" charset="-122"/>
                <a:cs typeface="Times New Roman" pitchFamily="18" charset="0"/>
              </a:rPr>
              <a:t>2.4.5 ③)</a:t>
            </a:r>
          </a:p>
          <a:p>
            <a:pPr>
              <a:lnSpc>
                <a:spcPct val="125000"/>
              </a:lnSpc>
              <a:spcBef>
                <a:spcPts val="600"/>
              </a:spcBef>
            </a:pPr>
            <a:r>
              <a:rPr lang="en-US" altLang="zh-CN" sz="1400" dirty="0" smtClean="0">
                <a:latin typeface="Times New Roman" pitchFamily="18" charset="0"/>
                <a:ea typeface="微软雅黑" pitchFamily="34" charset="-122"/>
                <a:cs typeface="Times New Roman" pitchFamily="18" charset="0"/>
                <a:sym typeface="Symbol" pitchFamily="18" charset="2"/>
              </a:rPr>
              <a:t>          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)P(</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)Q(</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100532837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700" y="579120"/>
            <a:ext cx="7539990" cy="662940"/>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微软雅黑" panose="020B0503020204020204" pitchFamily="34" charset="-122"/>
              <a:cs typeface="Times New Roman" pitchFamily="18" charset="0"/>
            </a:endParaRPr>
          </a:p>
        </p:txBody>
      </p:sp>
      <p:sp>
        <p:nvSpPr>
          <p:cNvPr id="9" name="Rectangle 3"/>
          <p:cNvSpPr txBox="1">
            <a:spLocks noChangeArrowheads="1"/>
          </p:cNvSpPr>
          <p:nvPr/>
        </p:nvSpPr>
        <p:spPr>
          <a:xfrm>
            <a:off x="1632996" y="678564"/>
            <a:ext cx="3525940" cy="74828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spcBef>
                <a:spcPts val="600"/>
              </a:spcBef>
              <a:spcAft>
                <a:spcPts val="300"/>
              </a:spcAft>
            </a:pPr>
            <a:endParaRPr lang="zh-CN" altLang="en-US" sz="1500" dirty="0">
              <a:latin typeface="Times New Roman" pitchFamily="18" charset="0"/>
              <a:ea typeface="微软雅黑" panose="020B0503020204020204" pitchFamily="34" charset="-122"/>
              <a:cs typeface="Times New Roman" pitchFamily="18" charset="0"/>
            </a:endParaRPr>
          </a:p>
        </p:txBody>
      </p:sp>
      <p:sp>
        <p:nvSpPr>
          <p:cNvPr id="19" name="矩形 18"/>
          <p:cNvSpPr/>
          <p:nvPr/>
        </p:nvSpPr>
        <p:spPr>
          <a:xfrm>
            <a:off x="647700" y="1746885"/>
            <a:ext cx="7534275" cy="2200275"/>
          </a:xfrm>
          <a:prstGeom prst="rect">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微软雅黑" panose="020B0503020204020204" pitchFamily="34" charset="-122"/>
              <a:cs typeface="Times New Roman" pitchFamily="18" charset="0"/>
            </a:endParaRPr>
          </a:p>
        </p:txBody>
      </p:sp>
      <p:sp>
        <p:nvSpPr>
          <p:cNvPr id="20" name="矩形 19"/>
          <p:cNvSpPr/>
          <p:nvPr/>
        </p:nvSpPr>
        <p:spPr>
          <a:xfrm>
            <a:off x="1818192" y="725397"/>
            <a:ext cx="5767941" cy="307777"/>
          </a:xfrm>
          <a:prstGeom prst="rect">
            <a:avLst/>
          </a:prstGeom>
        </p:spPr>
        <p:txBody>
          <a:bodyPr wrap="square">
            <a:spAutoFit/>
          </a:bodyPr>
          <a:lstStyle/>
          <a:p>
            <a:pPr algn="just"/>
            <a:r>
              <a:rPr lang="zh-CN" altLang="en-US" sz="1400" dirty="0" smtClean="0">
                <a:latin typeface="Times New Roman" pitchFamily="18" charset="0"/>
                <a:ea typeface="微软雅黑" pitchFamily="34" charset="-122"/>
                <a:cs typeface="Times New Roman" pitchFamily="18" charset="0"/>
              </a:rPr>
              <a:t>证明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dirty="0" smtClean="0">
                <a:solidFill>
                  <a:schemeClr val="hlink"/>
                </a:solidFill>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p:txBody>
      </p:sp>
      <p:sp>
        <p:nvSpPr>
          <p:cNvPr id="21" name="矩形 20"/>
          <p:cNvSpPr/>
          <p:nvPr/>
        </p:nvSpPr>
        <p:spPr>
          <a:xfrm>
            <a:off x="1057274" y="2089215"/>
            <a:ext cx="5709285" cy="1400383"/>
          </a:xfrm>
          <a:prstGeom prst="rect">
            <a:avLst/>
          </a:prstGeom>
        </p:spPr>
        <p:txBody>
          <a:bodyPr wrap="square">
            <a:spAutoFit/>
          </a:bodyPr>
          <a:lstStyle/>
          <a:p>
            <a:pPr marL="342900" indent="-342900" algn="just">
              <a:lnSpc>
                <a:spcPct val="125000"/>
              </a:lnSpc>
              <a:spcBef>
                <a:spcPts val="600"/>
              </a:spcBef>
              <a:buClr>
                <a:schemeClr val="folHlink"/>
              </a:buClr>
              <a:buSzPct val="60000"/>
              <a:buFont typeface="Wingdings" pitchFamily="2" charset="2"/>
              <a:buNone/>
            </a:pPr>
            <a:r>
              <a:rPr lang="zh-CN" altLang="en-US" sz="1400" b="1" dirty="0" smtClean="0">
                <a:solidFill>
                  <a:srgbClr val="0070C0"/>
                </a:solidFill>
                <a:latin typeface="Times New Roman" pitchFamily="18" charset="0"/>
                <a:ea typeface="微软雅黑" pitchFamily="34" charset="-122"/>
                <a:cs typeface="Times New Roman" pitchFamily="18" charset="0"/>
              </a:rPr>
              <a:t>     证明：</a:t>
            </a:r>
            <a:r>
              <a:rPr lang="en-US" altLang="zh-CN" sz="1400" b="1" dirty="0" smtClean="0">
                <a:solidFill>
                  <a:srgbClr val="0070C0"/>
                </a:solidFill>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ct val="1250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满足分配律</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ct val="1250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p>
          <a:p>
            <a:pPr marL="342900" indent="-342900" algn="just">
              <a:lnSpc>
                <a:spcPct val="1250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
        <p:nvSpPr>
          <p:cNvPr id="8" name="AutoShape 7"/>
          <p:cNvSpPr>
            <a:spLocks noChangeArrowheads="1"/>
          </p:cNvSpPr>
          <p:nvPr/>
        </p:nvSpPr>
        <p:spPr bwMode="auto">
          <a:xfrm>
            <a:off x="832896" y="743753"/>
            <a:ext cx="800100" cy="301843"/>
          </a:xfrm>
          <a:prstGeom prst="homePlate">
            <a:avLst>
              <a:gd name="adj" fmla="val 56171"/>
            </a:avLst>
          </a:prstGeom>
          <a:solidFill>
            <a:srgbClr val="0070C0"/>
          </a:solidFill>
          <a:ln w="3175" cap="flat" cmpd="sng" algn="ctr">
            <a:noFill/>
            <a:prstDash val="solid"/>
          </a:ln>
          <a:effectLst/>
        </p:spPr>
        <p:txBody>
          <a:bodyPr anchor="ctr"/>
          <a:lstStyle/>
          <a:p>
            <a:pPr lvl="0" algn="ctr" defTabSz="914400">
              <a:lnSpc>
                <a:spcPct val="120000"/>
              </a:lnSpc>
              <a:defRPr/>
            </a:pPr>
            <a:r>
              <a:rPr lang="zh-CN" altLang="en-US" sz="1600" b="1" kern="0" dirty="0" smtClean="0">
                <a:solidFill>
                  <a:srgbClr val="FFFFFF"/>
                </a:solidFill>
                <a:latin typeface="Times New Roman" pitchFamily="18" charset="0"/>
                <a:ea typeface="微软雅黑" pitchFamily="34" charset="-122"/>
                <a:cs typeface="Times New Roman" pitchFamily="18" charset="0"/>
              </a:rPr>
              <a:t>例 </a:t>
            </a:r>
            <a:r>
              <a:rPr lang="en-US" altLang="zh-CN" sz="1600" b="1" kern="0" dirty="0" smtClean="0">
                <a:solidFill>
                  <a:srgbClr val="FFFFFF"/>
                </a:solidFill>
                <a:latin typeface="Times New Roman" pitchFamily="18" charset="0"/>
                <a:ea typeface="微软雅黑" pitchFamily="34" charset="-122"/>
                <a:cs typeface="Times New Roman" pitchFamily="18" charset="0"/>
              </a:rPr>
              <a:t>2:  </a:t>
            </a:r>
            <a:endParaRPr kumimoji="0" lang="zh-CN" altLang="en-US" sz="1600" b="1" i="0" u="none" strike="noStrike" kern="0" cap="none" spc="0" normalizeH="0" baseline="0" noProof="0" dirty="0">
              <a:ln>
                <a:noFill/>
              </a:ln>
              <a:solidFill>
                <a:srgbClr val="FFFFFF"/>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10053283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6" name="剪去对角的矩形 5"/>
          <p:cNvSpPr/>
          <p:nvPr/>
        </p:nvSpPr>
        <p:spPr>
          <a:xfrm>
            <a:off x="755077" y="1441782"/>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定义</a:t>
            </a:r>
            <a:r>
              <a:rPr kumimoji="1" lang="en-US" altLang="zh-CN" sz="1400" dirty="0" smtClean="0">
                <a:solidFill>
                  <a:srgbClr val="0070C0"/>
                </a:solidFill>
                <a:latin typeface="微软雅黑" panose="020B0503020204020204" pitchFamily="34" charset="-122"/>
                <a:ea typeface="微软雅黑" panose="020B0503020204020204" pitchFamily="34" charset="-122"/>
              </a:rPr>
              <a:t>2.6.1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904399" y="2319868"/>
            <a:ext cx="6860293" cy="738664"/>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由于永真式都是逻辑有效的，故</a:t>
            </a:r>
            <a:r>
              <a:rPr lang="zh-CN" altLang="en-US" sz="1400" b="1" dirty="0" smtClean="0">
                <a:solidFill>
                  <a:srgbClr val="FF0000"/>
                </a:solidFill>
                <a:latin typeface="微软雅黑" pitchFamily="34" charset="-122"/>
                <a:ea typeface="微软雅黑" pitchFamily="34" charset="-122"/>
              </a:rPr>
              <a:t>命题逻辑中的等价式</a:t>
            </a:r>
            <a:r>
              <a:rPr lang="en-US" altLang="zh-CN" sz="1400" b="1" dirty="0" smtClean="0">
                <a:solidFill>
                  <a:srgbClr val="FF0000"/>
                </a:solidFill>
                <a:latin typeface="微软雅黑" pitchFamily="34" charset="-122"/>
                <a:ea typeface="微软雅黑" pitchFamily="34" charset="-122"/>
              </a:rPr>
              <a:t>(</a:t>
            </a:r>
            <a:r>
              <a:rPr lang="zh-CN" altLang="en-US" sz="1400" b="1" dirty="0" smtClean="0">
                <a:solidFill>
                  <a:srgbClr val="FF0000"/>
                </a:solidFill>
                <a:latin typeface="微软雅黑" pitchFamily="34" charset="-122"/>
                <a:ea typeface="微软雅黑" pitchFamily="34" charset="-122"/>
              </a:rPr>
              <a:t>即命题定律</a:t>
            </a:r>
            <a:r>
              <a:rPr lang="en-US" altLang="zh-CN" sz="1400" b="1" dirty="0" smtClean="0">
                <a:solidFill>
                  <a:srgbClr val="FF0000"/>
                </a:solidFill>
                <a:latin typeface="微软雅黑" pitchFamily="34" charset="-122"/>
                <a:ea typeface="微软雅黑" pitchFamily="34" charset="-122"/>
              </a:rPr>
              <a:t>)</a:t>
            </a:r>
          </a:p>
          <a:p>
            <a:pPr>
              <a:lnSpc>
                <a:spcPct val="150000"/>
              </a:lnSpc>
            </a:pPr>
            <a:r>
              <a:rPr lang="zh-CN" altLang="en-US" sz="1400" b="1" dirty="0" smtClean="0">
                <a:solidFill>
                  <a:srgbClr val="FF0000"/>
                </a:solidFill>
                <a:latin typeface="微软雅黑" pitchFamily="34" charset="-122"/>
                <a:ea typeface="微软雅黑" pitchFamily="34" charset="-122"/>
              </a:rPr>
              <a:t>在谓词逻辑中都成立</a:t>
            </a:r>
            <a:r>
              <a:rPr lang="zh-CN" altLang="en-US"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
        <p:nvSpPr>
          <p:cNvPr id="11" name="TextBox 10"/>
          <p:cNvSpPr txBox="1"/>
          <p:nvPr/>
        </p:nvSpPr>
        <p:spPr>
          <a:xfrm>
            <a:off x="1920240" y="1414752"/>
            <a:ext cx="5722620" cy="699807"/>
          </a:xfrm>
          <a:prstGeom prst="rect">
            <a:avLst/>
          </a:prstGeom>
          <a:noFill/>
        </p:spPr>
        <p:txBody>
          <a:bodyPr wrap="square" rtlCol="0">
            <a:spAutoFit/>
          </a:bodyPr>
          <a:lstStyle/>
          <a:p>
            <a:pPr algn="just">
              <a:lnSpc>
                <a:spcPct val="150000"/>
              </a:lnSpc>
            </a:pPr>
            <a:r>
              <a:rPr lang="zh-CN" altLang="en-US" sz="1400" dirty="0" smtClean="0">
                <a:latin typeface="Times New Roman" pitchFamily="18" charset="0"/>
                <a:ea typeface="微软雅黑" pitchFamily="34" charset="-122"/>
                <a:cs typeface="Times New Roman" pitchFamily="18" charset="0"/>
              </a:rPr>
              <a:t>令</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和</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是谓词逻辑中的公式，若</a:t>
            </a:r>
            <a:r>
              <a:rPr lang="en-US" altLang="zh-CN" sz="1400" b="1" dirty="0" smtClean="0">
                <a:solidFill>
                  <a:srgbClr val="FF0000"/>
                </a:solidFill>
                <a:latin typeface="Times New Roman" pitchFamily="18" charset="0"/>
                <a:ea typeface="微软雅黑" pitchFamily="34" charset="-122"/>
                <a:cs typeface="Times New Roman" pitchFamily="18" charset="0"/>
              </a:rPr>
              <a:t>|= A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 B</a:t>
            </a:r>
            <a:r>
              <a:rPr lang="zh-CN" altLang="en-US" sz="1400" dirty="0" smtClean="0">
                <a:latin typeface="Times New Roman" pitchFamily="18" charset="0"/>
                <a:ea typeface="微软雅黑" pitchFamily="34" charset="-122"/>
                <a:cs typeface="Times New Roman" pitchFamily="18" charset="0"/>
              </a:rPr>
              <a:t>，</a:t>
            </a:r>
          </a:p>
          <a:p>
            <a:pPr algn="just">
              <a:lnSpc>
                <a:spcPct val="150000"/>
              </a:lnSpc>
            </a:pPr>
            <a:r>
              <a:rPr lang="zh-CN" altLang="en-US" sz="1400" dirty="0" smtClean="0">
                <a:latin typeface="Times New Roman" pitchFamily="18" charset="0"/>
                <a:ea typeface="微软雅黑" pitchFamily="34" charset="-122"/>
                <a:cs typeface="Times New Roman" pitchFamily="18" charset="0"/>
              </a:rPr>
              <a:t>则称</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和</a:t>
            </a:r>
            <a:r>
              <a:rPr lang="en-US" altLang="zh-CN" sz="1400" dirty="0" smtClean="0">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是等价的，也记为</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zh-CN" altLang="en-US" sz="1400" dirty="0" smtClean="0">
                <a:latin typeface="Times New Roman" pitchFamily="18" charset="0"/>
                <a:ea typeface="微软雅黑" pitchFamily="34" charset="-122"/>
                <a:cs typeface="Times New Roman" pitchFamily="18" charset="0"/>
              </a:rPr>
              <a:t>。</a:t>
            </a:r>
          </a:p>
        </p:txBody>
      </p:sp>
      <p:sp>
        <p:nvSpPr>
          <p:cNvPr id="12" name="TextBox 11"/>
          <p:cNvSpPr txBox="1"/>
          <p:nvPr/>
        </p:nvSpPr>
        <p:spPr>
          <a:xfrm>
            <a:off x="1920240" y="3271949"/>
            <a:ext cx="5433060" cy="1176861"/>
          </a:xfrm>
          <a:prstGeom prst="rect">
            <a:avLst/>
          </a:prstGeom>
          <a:noFill/>
        </p:spPr>
        <p:txBody>
          <a:bodyPr wrap="square" rtlCol="0">
            <a:spAutoFit/>
          </a:bodyPr>
          <a:lstStyle/>
          <a:p>
            <a:pPr marL="342900" indent="-342900" algn="just">
              <a:lnSpc>
                <a:spcPct val="150000"/>
              </a:lnSpc>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有关量词否定的两个等价式：</a:t>
            </a:r>
          </a:p>
          <a:p>
            <a:pPr marL="342900" indent="-342900" algn="just">
              <a:lnSpc>
                <a:spcPct val="150000"/>
              </a:lnSpc>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①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p>
          <a:p>
            <a:pPr marL="342900" indent="-342900" algn="just">
              <a:lnSpc>
                <a:spcPct val="1500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endParaRPr lang="en-US" altLang="zh-CN" sz="1400" dirty="0">
              <a:latin typeface="Times New Roman" pitchFamily="18" charset="0"/>
              <a:ea typeface="微软雅黑" pitchFamily="34" charset="-122"/>
              <a:cs typeface="Times New Roman" pitchFamily="18" charset="0"/>
            </a:endParaRPr>
          </a:p>
        </p:txBody>
      </p:sp>
      <p:sp>
        <p:nvSpPr>
          <p:cNvPr id="13" name="剪去对角的矩形 12"/>
          <p:cNvSpPr/>
          <p:nvPr/>
        </p:nvSpPr>
        <p:spPr>
          <a:xfrm>
            <a:off x="755077" y="3373544"/>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定理</a:t>
            </a:r>
            <a:r>
              <a:rPr kumimoji="1" lang="en-US" altLang="zh-CN" sz="1400" dirty="0" smtClean="0">
                <a:solidFill>
                  <a:srgbClr val="0070C0"/>
                </a:solidFill>
                <a:latin typeface="微软雅黑" panose="020B0503020204020204" pitchFamily="34" charset="-122"/>
                <a:ea typeface="微软雅黑" panose="020B0503020204020204" pitchFamily="34" charset="-122"/>
              </a:rPr>
              <a:t>2.6.1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6" name="Rectangle 5"/>
          <p:cNvSpPr>
            <a:spLocks noChangeArrowheads="1"/>
          </p:cNvSpPr>
          <p:nvPr/>
        </p:nvSpPr>
        <p:spPr bwMode="auto">
          <a:xfrm>
            <a:off x="716848" y="943822"/>
            <a:ext cx="8057195" cy="38240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证明① </a:t>
            </a:r>
            <a:r>
              <a:rPr lang="zh-CN" altLang="en-US"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zh-CN" altLang="en-US" sz="1400" i="0" dirty="0">
                <a:latin typeface="Times New Roman" pitchFamily="18" charset="0"/>
                <a:ea typeface="微软雅黑" pitchFamily="34" charset="-122"/>
                <a:cs typeface="Times New Roman" pitchFamily="18" charset="0"/>
              </a:rPr>
              <a:t>。令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为任意解释，</a:t>
            </a:r>
            <a:r>
              <a:rPr lang="en-US" altLang="zh-CN" sz="1400" i="1" dirty="0">
                <a:latin typeface="Times New Roman" pitchFamily="18" charset="0"/>
                <a:ea typeface="微软雅黑" pitchFamily="34" charset="-122"/>
                <a:cs typeface="Times New Roman" pitchFamily="18" charset="0"/>
              </a:rPr>
              <a:t>v</a:t>
            </a:r>
            <a:r>
              <a:rPr lang="en-US" altLang="zh-CN"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为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中任意赋值</a:t>
            </a:r>
            <a:r>
              <a:rPr lang="zh-CN" altLang="en-US" sz="1400" i="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即证</a:t>
            </a:r>
            <a:r>
              <a:rPr lang="en-US" altLang="zh-CN" sz="1400" i="1" dirty="0" smtClean="0">
                <a:latin typeface="Times New Roman" pitchFamily="18" charset="0"/>
                <a:ea typeface="微软雅黑" pitchFamily="34" charset="-122"/>
                <a:cs typeface="Times New Roman" pitchFamily="18" charset="0"/>
              </a:rPr>
              <a:t>v</a:t>
            </a:r>
            <a:r>
              <a:rPr lang="zh-CN" altLang="en-US" sz="1400" dirty="0" smtClean="0">
                <a:latin typeface="Times New Roman" pitchFamily="18" charset="0"/>
                <a:ea typeface="微软雅黑" pitchFamily="34" charset="-122"/>
                <a:cs typeface="Times New Roman" pitchFamily="18" charset="0"/>
              </a:rPr>
              <a:t>满足公式┐</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rPr>
              <a:t> </a:t>
            </a:r>
            <a:endParaRPr lang="zh-CN" altLang="en-US" sz="1400" i="0" dirty="0">
              <a:latin typeface="Times New Roman" pitchFamily="18" charset="0"/>
              <a:ea typeface="微软雅黑" pitchFamily="34" charset="-122"/>
              <a:cs typeface="Times New Roman" pitchFamily="18" charset="0"/>
            </a:endParaRPr>
          </a:p>
        </p:txBody>
      </p:sp>
      <p:sp>
        <p:nvSpPr>
          <p:cNvPr id="9" name="Rectangle 5"/>
          <p:cNvSpPr>
            <a:spLocks noChangeArrowheads="1"/>
          </p:cNvSpPr>
          <p:nvPr/>
        </p:nvSpPr>
        <p:spPr bwMode="auto">
          <a:xfrm>
            <a:off x="720098" y="2865166"/>
            <a:ext cx="7739848" cy="1280572"/>
          </a:xfrm>
          <a:prstGeom prst="rect">
            <a:avLst/>
          </a:prstGeom>
          <a:noFill/>
          <a:ln w="9525">
            <a:noFill/>
            <a:miter lim="800000"/>
            <a:headEnd/>
            <a:tailEnd/>
          </a:ln>
        </p:spPr>
        <p:txBody>
          <a:bodyPr/>
          <a:lstStyle/>
          <a:p>
            <a:pPr marL="342900" indent="-342900">
              <a:lnSpc>
                <a:spcPct val="125000"/>
              </a:lnSpc>
              <a:buClr>
                <a:schemeClr val="folHlink"/>
              </a:buClr>
              <a:buSzPct val="60000"/>
              <a:buFont typeface="Wingdings" pitchFamily="2" charset="2"/>
              <a:buNone/>
            </a:pPr>
            <a:r>
              <a:rPr lang="zh-CN" altLang="en-US" sz="1400" b="1" i="0" dirty="0">
                <a:solidFill>
                  <a:srgbClr val="FF0000"/>
                </a:solidFill>
                <a:latin typeface="Times New Roman" pitchFamily="18" charset="0"/>
                <a:ea typeface="微软雅黑" pitchFamily="34" charset="-122"/>
                <a:cs typeface="Times New Roman" pitchFamily="18" charset="0"/>
              </a:rPr>
              <a:t>再证</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 → ┐(</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。分两种情况讨论：</a:t>
            </a:r>
          </a:p>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若</a:t>
            </a:r>
            <a:r>
              <a:rPr lang="en-US" altLang="zh-CN" sz="1400" i="1" dirty="0">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不满足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，则</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即</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 ┐(</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a:t>
            </a:r>
          </a:p>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若</a:t>
            </a:r>
            <a:r>
              <a:rPr lang="en-US" altLang="zh-CN" sz="1400" i="1" dirty="0">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 则存在与</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是</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等同赋值的</a:t>
            </a:r>
            <a:r>
              <a:rPr lang="en-US" altLang="zh-CN" sz="1400" i="1" dirty="0">
                <a:latin typeface="Times New Roman" pitchFamily="18" charset="0"/>
                <a:ea typeface="微软雅黑" pitchFamily="34" charset="-122"/>
                <a:cs typeface="Times New Roman" pitchFamily="18" charset="0"/>
              </a:rPr>
              <a:t>v</a:t>
            </a:r>
            <a:r>
              <a:rPr lang="en-US" altLang="zh-CN" sz="1400" i="0" dirty="0">
                <a:latin typeface="Times New Roman" pitchFamily="18" charset="0"/>
                <a:ea typeface="微软雅黑" pitchFamily="34" charset="-122"/>
                <a:cs typeface="Times New Roman" pitchFamily="18" charset="0"/>
              </a:rPr>
              <a:t>ʹ</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zh-CN" altLang="en-US" sz="140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即</a:t>
            </a:r>
            <a:r>
              <a:rPr lang="en-US" altLang="zh-CN" sz="1400" i="1" dirty="0">
                <a:latin typeface="Times New Roman" pitchFamily="18" charset="0"/>
                <a:ea typeface="微软雅黑" pitchFamily="34" charset="-122"/>
                <a:cs typeface="Times New Roman" pitchFamily="18" charset="0"/>
              </a:rPr>
              <a:t>v</a:t>
            </a:r>
            <a:r>
              <a:rPr lang="en-US" altLang="zh-CN" sz="1400" i="0" dirty="0">
                <a:latin typeface="Times New Roman" pitchFamily="18" charset="0"/>
                <a:ea typeface="微软雅黑" pitchFamily="34" charset="-122"/>
                <a:cs typeface="Times New Roman" pitchFamily="18" charset="0"/>
              </a:rPr>
              <a:t>ʹ</a:t>
            </a:r>
            <a:r>
              <a:rPr lang="zh-CN" altLang="en-US" sz="1400" i="0" dirty="0">
                <a:latin typeface="Times New Roman" pitchFamily="18" charset="0"/>
                <a:ea typeface="微软雅黑" pitchFamily="34" charset="-122"/>
                <a:cs typeface="Times New Roman" pitchFamily="18" charset="0"/>
              </a:rPr>
              <a:t>不满足</a:t>
            </a:r>
            <a:r>
              <a:rPr lang="en-US" altLang="zh-CN" sz="1400" dirty="0">
                <a:latin typeface="Times New Roman" pitchFamily="18" charset="0"/>
                <a:ea typeface="微软雅黑" pitchFamily="34" charset="-122"/>
                <a:cs typeface="Times New Roman" pitchFamily="18" charset="0"/>
              </a:rPr>
              <a:t>A</a:t>
            </a:r>
            <a:r>
              <a:rPr lang="zh-CN" altLang="en-US" sz="1400" dirty="0">
                <a:latin typeface="Times New Roman" pitchFamily="18" charset="0"/>
                <a:ea typeface="微软雅黑" pitchFamily="34" charset="-122"/>
                <a:cs typeface="Times New Roman" pitchFamily="18" charset="0"/>
              </a:rPr>
              <a:t>，</a:t>
            </a:r>
          </a:p>
          <a:p>
            <a:pPr marL="342900" indent="-342900">
              <a:lnSpc>
                <a:spcPct val="125000"/>
              </a:lnSpc>
              <a:buClr>
                <a:schemeClr val="folHlink"/>
              </a:buClr>
              <a:buSzPct val="60000"/>
              <a:buFont typeface="Wingdings" pitchFamily="2" charset="2"/>
              <a:buNone/>
            </a:pPr>
            <a:r>
              <a:rPr lang="zh-CN" altLang="en-US"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于是</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不满足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，即</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，于是</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 → ┐(</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i="0" dirty="0">
                <a:solidFill>
                  <a:srgbClr val="FF0000"/>
                </a:solidFill>
                <a:latin typeface="Times New Roman" pitchFamily="18" charset="0"/>
                <a:ea typeface="微软雅黑" pitchFamily="34" charset="-122"/>
                <a:cs typeface="Times New Roman" pitchFamily="18" charset="0"/>
              </a:rPr>
              <a:t> </a:t>
            </a:r>
            <a:r>
              <a:rPr lang="zh-CN" altLang="en-US" sz="140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    </a:t>
            </a:r>
          </a:p>
        </p:txBody>
      </p:sp>
      <p:sp>
        <p:nvSpPr>
          <p:cNvPr id="11" name="Rectangle 5"/>
          <p:cNvSpPr>
            <a:spLocks noChangeArrowheads="1"/>
          </p:cNvSpPr>
          <p:nvPr/>
        </p:nvSpPr>
        <p:spPr bwMode="auto">
          <a:xfrm>
            <a:off x="706138" y="1291858"/>
            <a:ext cx="7767758" cy="1568219"/>
          </a:xfrm>
          <a:prstGeom prst="rect">
            <a:avLst/>
          </a:prstGeom>
          <a:noFill/>
          <a:ln w="9525">
            <a:noFill/>
            <a:miter lim="800000"/>
            <a:headEnd/>
            <a:tailEnd/>
          </a:ln>
        </p:spPr>
        <p:txBody>
          <a:bodyPr/>
          <a:lstStyle/>
          <a:p>
            <a:pPr marL="342900" indent="-342900">
              <a:lnSpc>
                <a:spcPct val="125000"/>
              </a:lnSpc>
              <a:buClr>
                <a:schemeClr val="folHlink"/>
              </a:buClr>
              <a:buSzPct val="60000"/>
              <a:buFont typeface="Wingdings" pitchFamily="2" charset="2"/>
              <a:buNone/>
            </a:pPr>
            <a:r>
              <a:rPr lang="zh-CN" altLang="en-US" sz="1400" b="1" i="0" dirty="0">
                <a:solidFill>
                  <a:srgbClr val="FF0000"/>
                </a:solidFill>
                <a:latin typeface="Times New Roman" pitchFamily="18" charset="0"/>
                <a:ea typeface="微软雅黑" pitchFamily="34" charset="-122"/>
                <a:cs typeface="Times New Roman" pitchFamily="18" charset="0"/>
              </a:rPr>
              <a:t>先证</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 → (</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zh-CN" altLang="en-US" sz="1400" i="0" dirty="0">
                <a:latin typeface="Times New Roman" pitchFamily="18" charset="0"/>
                <a:ea typeface="微软雅黑" pitchFamily="34" charset="-122"/>
                <a:cs typeface="Times New Roman" pitchFamily="18" charset="0"/>
              </a:rPr>
              <a:t>。分两种情况讨论：</a:t>
            </a:r>
          </a:p>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若</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不满足</a:t>
            </a:r>
            <a:r>
              <a:rPr lang="zh-CN" altLang="en-US"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，则</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即</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 (</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a:t>
            </a:r>
          </a:p>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    若</a:t>
            </a:r>
            <a:r>
              <a:rPr lang="en-US" altLang="zh-CN" sz="1400" b="1" i="1" dirty="0">
                <a:solidFill>
                  <a:srgbClr val="FF0000"/>
                </a:solidFill>
                <a:latin typeface="Times New Roman" pitchFamily="18" charset="0"/>
                <a:ea typeface="微软雅黑" pitchFamily="34" charset="-122"/>
                <a:cs typeface="Times New Roman" pitchFamily="18" charset="0"/>
              </a:rPr>
              <a:t>v</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zh-CN" altLang="en-US"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 则</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不满足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zh-CN" altLang="en-US" sz="1400" i="0" dirty="0">
                <a:latin typeface="Times New Roman" pitchFamily="18" charset="0"/>
                <a:ea typeface="微软雅黑" pitchFamily="34" charset="-122"/>
                <a:cs typeface="Times New Roman" pitchFamily="18" charset="0"/>
              </a:rPr>
              <a:t>，即存在与</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是</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等同赋值的</a:t>
            </a:r>
            <a:r>
              <a:rPr lang="en-US" altLang="zh-CN" sz="1400" i="1" dirty="0">
                <a:latin typeface="Times New Roman" pitchFamily="18" charset="0"/>
                <a:ea typeface="微软雅黑" pitchFamily="34" charset="-122"/>
                <a:cs typeface="Times New Roman" pitchFamily="18" charset="0"/>
              </a:rPr>
              <a:t>v</a:t>
            </a:r>
            <a:r>
              <a:rPr lang="en-US" altLang="zh-CN" sz="1400" i="0" dirty="0">
                <a:latin typeface="Times New Roman" pitchFamily="18" charset="0"/>
                <a:ea typeface="微软雅黑" pitchFamily="34" charset="-122"/>
                <a:cs typeface="Times New Roman" pitchFamily="18" charset="0"/>
              </a:rPr>
              <a:t>ʹ</a:t>
            </a:r>
            <a:r>
              <a:rPr lang="zh-CN" altLang="en-US" sz="1400" i="0" dirty="0">
                <a:latin typeface="Times New Roman" pitchFamily="18" charset="0"/>
                <a:ea typeface="微软雅黑" pitchFamily="34" charset="-122"/>
                <a:cs typeface="Times New Roman" pitchFamily="18" charset="0"/>
              </a:rPr>
              <a:t>不满足</a:t>
            </a:r>
            <a:r>
              <a:rPr lang="en-US" altLang="zh-CN" sz="1400" dirty="0">
                <a:latin typeface="Times New Roman" pitchFamily="18" charset="0"/>
                <a:ea typeface="微软雅黑" pitchFamily="34" charset="-122"/>
                <a:cs typeface="Times New Roman" pitchFamily="18" charset="0"/>
              </a:rPr>
              <a:t>A</a:t>
            </a:r>
            <a:r>
              <a:rPr lang="zh-CN" altLang="en-US" sz="1400" dirty="0">
                <a:latin typeface="Times New Roman" pitchFamily="18" charset="0"/>
                <a:ea typeface="微软雅黑" pitchFamily="34" charset="-122"/>
                <a:cs typeface="Times New Roman" pitchFamily="18" charset="0"/>
              </a:rPr>
              <a:t>，</a:t>
            </a:r>
          </a:p>
          <a:p>
            <a:pPr marL="342900" indent="-342900">
              <a:lnSpc>
                <a:spcPct val="125000"/>
              </a:lnSpc>
              <a:buClr>
                <a:schemeClr val="folHlink"/>
              </a:buClr>
              <a:buSzPct val="60000"/>
              <a:buFont typeface="Wingdings" pitchFamily="2" charset="2"/>
              <a:buNone/>
            </a:pPr>
            <a:r>
              <a:rPr lang="zh-CN" altLang="en-US"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于是</a:t>
            </a:r>
            <a:r>
              <a:rPr lang="en-US" altLang="zh-CN" sz="1400" i="1" dirty="0">
                <a:latin typeface="Times New Roman" pitchFamily="18" charset="0"/>
                <a:ea typeface="微软雅黑" pitchFamily="34" charset="-122"/>
                <a:cs typeface="Times New Roman" pitchFamily="18" charset="0"/>
              </a:rPr>
              <a:t>v</a:t>
            </a:r>
            <a:r>
              <a:rPr lang="en-US" altLang="zh-CN" sz="1400" i="0" dirty="0">
                <a:latin typeface="Times New Roman" pitchFamily="18" charset="0"/>
                <a:ea typeface="微软雅黑" pitchFamily="34" charset="-122"/>
                <a:cs typeface="Times New Roman" pitchFamily="18" charset="0"/>
              </a:rPr>
              <a:t>ʹ</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zh-CN" altLang="en-US" sz="140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也即是</a:t>
            </a:r>
            <a:r>
              <a:rPr lang="zh-CN" altLang="en-US" sz="1400" b="1" i="0" dirty="0">
                <a:solidFill>
                  <a:srgbClr val="FF0000"/>
                </a:solidFill>
                <a:latin typeface="Times New Roman" pitchFamily="18" charset="0"/>
                <a:ea typeface="微软雅黑" pitchFamily="34" charset="-122"/>
                <a:cs typeface="Times New Roman" pitchFamily="18" charset="0"/>
              </a:rPr>
              <a:t>存在</a:t>
            </a:r>
            <a:r>
              <a:rPr lang="zh-CN" altLang="en-US" sz="1400" i="0" dirty="0">
                <a:latin typeface="Times New Roman" pitchFamily="18" charset="0"/>
                <a:ea typeface="微软雅黑" pitchFamily="34" charset="-122"/>
                <a:cs typeface="Times New Roman" pitchFamily="18" charset="0"/>
              </a:rPr>
              <a:t>与</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是</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等同赋值的</a:t>
            </a:r>
            <a:r>
              <a:rPr lang="en-US" altLang="zh-CN" sz="1400" i="1" dirty="0">
                <a:latin typeface="Times New Roman" pitchFamily="18" charset="0"/>
                <a:ea typeface="微软雅黑" pitchFamily="34" charset="-122"/>
                <a:cs typeface="Times New Roman" pitchFamily="18" charset="0"/>
              </a:rPr>
              <a:t>v</a:t>
            </a:r>
            <a:r>
              <a:rPr lang="en-US" altLang="zh-CN" sz="1400" i="0" dirty="0">
                <a:latin typeface="Times New Roman" pitchFamily="18" charset="0"/>
                <a:ea typeface="微软雅黑" pitchFamily="34" charset="-122"/>
                <a:cs typeface="Times New Roman" pitchFamily="18" charset="0"/>
              </a:rPr>
              <a:t>ʹ</a:t>
            </a:r>
            <a:r>
              <a:rPr lang="zh-CN" altLang="en-US" sz="1400" i="0" dirty="0">
                <a:latin typeface="Times New Roman" pitchFamily="18" charset="0"/>
                <a:ea typeface="微软雅黑" pitchFamily="34" charset="-122"/>
                <a:cs typeface="Times New Roman" pitchFamily="18" charset="0"/>
              </a:rPr>
              <a:t>满足┐</a:t>
            </a:r>
            <a:r>
              <a:rPr lang="en-US" altLang="zh-CN" sz="1400" dirty="0">
                <a:latin typeface="Times New Roman" pitchFamily="18" charset="0"/>
                <a:ea typeface="微软雅黑" pitchFamily="34" charset="-122"/>
                <a:cs typeface="Times New Roman" pitchFamily="18" charset="0"/>
              </a:rPr>
              <a:t>A</a:t>
            </a:r>
            <a:r>
              <a:rPr lang="zh-CN" altLang="en-US" sz="1400" dirty="0">
                <a:latin typeface="Times New Roman" pitchFamily="18" charset="0"/>
                <a:ea typeface="微软雅黑" pitchFamily="34" charset="-122"/>
                <a:cs typeface="Times New Roman" pitchFamily="18" charset="0"/>
              </a:rPr>
              <a:t>，</a:t>
            </a:r>
            <a:r>
              <a:rPr lang="zh-CN" altLang="en-US" sz="1400" i="0" dirty="0">
                <a:latin typeface="Times New Roman" pitchFamily="18" charset="0"/>
                <a:ea typeface="微软雅黑" pitchFamily="34" charset="-122"/>
                <a:cs typeface="Times New Roman" pitchFamily="18" charset="0"/>
              </a:rPr>
              <a:t>即</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a:t>
            </a:r>
            <a:endParaRPr lang="en-US" altLang="zh-CN" sz="1400" i="0" dirty="0">
              <a:latin typeface="Times New Roman" pitchFamily="18" charset="0"/>
              <a:ea typeface="微软雅黑" pitchFamily="34" charset="-122"/>
              <a:cs typeface="Times New Roman" pitchFamily="18" charset="0"/>
            </a:endParaRPr>
          </a:p>
          <a:p>
            <a:pPr marL="342900" indent="-342900">
              <a:lnSpc>
                <a:spcPct val="125000"/>
              </a:lnSpc>
              <a:buClr>
                <a:schemeClr val="folHlink"/>
              </a:buClr>
              <a:buSzPct val="60000"/>
              <a:buFont typeface="Wingdings" pitchFamily="2" charset="2"/>
              <a:buNone/>
            </a:pP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 于是 </a:t>
            </a:r>
            <a:r>
              <a:rPr lang="en-US" altLang="zh-CN" sz="1400" i="1" dirty="0">
                <a:latin typeface="Times New Roman" pitchFamily="18" charset="0"/>
                <a:ea typeface="微软雅黑" pitchFamily="34" charset="-122"/>
                <a:cs typeface="Times New Roman" pitchFamily="18" charset="0"/>
              </a:rPr>
              <a:t>v</a:t>
            </a:r>
            <a:r>
              <a:rPr lang="en-US" altLang="zh-CN" sz="1400" dirty="0">
                <a:latin typeface="Times New Roman" pitchFamily="18" charset="0"/>
                <a:ea typeface="微软雅黑" pitchFamily="34" charset="-122"/>
                <a:cs typeface="Times New Roman" pitchFamily="18" charset="0"/>
              </a:rPr>
              <a:t> </a:t>
            </a:r>
            <a:r>
              <a:rPr lang="zh-CN" altLang="en-US" sz="1400" b="1" i="0" dirty="0">
                <a:solidFill>
                  <a:srgbClr val="FF0000"/>
                </a:solidFill>
                <a:latin typeface="Times New Roman" pitchFamily="18" charset="0"/>
                <a:ea typeface="微软雅黑" pitchFamily="34" charset="-122"/>
                <a:cs typeface="Times New Roman" pitchFamily="18" charset="0"/>
              </a:rPr>
              <a:t>满足┐</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en-US" altLang="zh-CN" sz="1400" b="1" i="0" dirty="0">
                <a:solidFill>
                  <a:srgbClr val="FF0000"/>
                </a:solidFill>
                <a:latin typeface="Times New Roman" pitchFamily="18" charset="0"/>
                <a:ea typeface="微软雅黑" pitchFamily="34" charset="-122"/>
                <a:cs typeface="Times New Roman" pitchFamily="18" charset="0"/>
              </a:rPr>
              <a:t> → (</a:t>
            </a:r>
            <a:r>
              <a:rPr lang="en-US" altLang="zh-CN" sz="1400" b="1" i="0" dirty="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a:solidFill>
                  <a:srgbClr val="FF0000"/>
                </a:solidFill>
                <a:latin typeface="Times New Roman" pitchFamily="18" charset="0"/>
                <a:ea typeface="微软雅黑" pitchFamily="34" charset="-122"/>
                <a:cs typeface="Times New Roman" pitchFamily="18" charset="0"/>
              </a:rPr>
              <a:t>x</a:t>
            </a:r>
            <a:r>
              <a:rPr lang="en-US" altLang="zh-CN" sz="1400" b="1" i="0" dirty="0">
                <a:solidFill>
                  <a:srgbClr val="FF0000"/>
                </a:solidFill>
                <a:latin typeface="Times New Roman" pitchFamily="18" charset="0"/>
                <a:ea typeface="微软雅黑" pitchFamily="34" charset="-122"/>
                <a:cs typeface="Times New Roman" pitchFamily="18" charset="0"/>
              </a:rPr>
              <a:t>)┐</a:t>
            </a:r>
            <a:r>
              <a:rPr lang="en-US" altLang="zh-CN" sz="1400" b="1" dirty="0">
                <a:solidFill>
                  <a:srgbClr val="FF0000"/>
                </a:solidFill>
                <a:latin typeface="Times New Roman" pitchFamily="18" charset="0"/>
                <a:ea typeface="微软雅黑" pitchFamily="34" charset="-122"/>
                <a:cs typeface="Times New Roman" pitchFamily="18" charset="0"/>
              </a:rPr>
              <a:t>A</a:t>
            </a:r>
            <a:r>
              <a:rPr lang="zh-CN" altLang="en-US" sz="1400" dirty="0" smtClean="0">
                <a:latin typeface="Times New Roman" pitchFamily="18" charset="0"/>
                <a:ea typeface="微软雅黑" pitchFamily="34" charset="-122"/>
                <a:cs typeface="Times New Roman" pitchFamily="18" charset="0"/>
              </a:rPr>
              <a:t>。</a:t>
            </a:r>
            <a:endParaRPr lang="zh-CN" altLang="en-US" sz="1400" i="0" dirty="0">
              <a:latin typeface="Times New Roman" pitchFamily="18" charset="0"/>
              <a:ea typeface="微软雅黑" pitchFamily="34" charset="-122"/>
              <a:cs typeface="Times New Roman" pitchFamily="18" charset="0"/>
            </a:endParaRPr>
          </a:p>
        </p:txBody>
      </p:sp>
      <p:sp>
        <p:nvSpPr>
          <p:cNvPr id="12" name="Rectangle 5"/>
          <p:cNvSpPr>
            <a:spLocks noChangeArrowheads="1"/>
          </p:cNvSpPr>
          <p:nvPr/>
        </p:nvSpPr>
        <p:spPr bwMode="auto">
          <a:xfrm>
            <a:off x="714248" y="4138353"/>
            <a:ext cx="7822479" cy="657168"/>
          </a:xfrm>
          <a:prstGeom prst="rect">
            <a:avLst/>
          </a:prstGeom>
          <a:noFill/>
          <a:ln w="9525">
            <a:noFill/>
            <a:miter lim="800000"/>
            <a:headEnd/>
            <a:tailEnd/>
          </a:ln>
        </p:spPr>
        <p:txBody>
          <a:bodyPr/>
          <a:lstStyle/>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根据满足的定义知，</a:t>
            </a:r>
            <a:r>
              <a:rPr lang="en-US" altLang="zh-CN" sz="1400" i="1" dirty="0">
                <a:latin typeface="Times New Roman" pitchFamily="18" charset="0"/>
                <a:ea typeface="微软雅黑" pitchFamily="34" charset="-122"/>
                <a:cs typeface="Times New Roman" pitchFamily="18" charset="0"/>
              </a:rPr>
              <a:t>v</a:t>
            </a:r>
            <a:r>
              <a:rPr lang="zh-CN" altLang="en-US" sz="1400" i="0" dirty="0">
                <a:latin typeface="Times New Roman" pitchFamily="18" charset="0"/>
                <a:ea typeface="微软雅黑" pitchFamily="34" charset="-122"/>
                <a:cs typeface="Times New Roman" pitchFamily="18" charset="0"/>
              </a:rPr>
              <a:t>满足公式┐</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a:t>
            </a:r>
          </a:p>
          <a:p>
            <a:pPr marL="342900" indent="-342900">
              <a:lnSpc>
                <a:spcPct val="125000"/>
              </a:lnSpc>
              <a:buClr>
                <a:schemeClr val="folHlink"/>
              </a:buClr>
              <a:buSzPct val="60000"/>
              <a:buFont typeface="Wingdings" pitchFamily="2" charset="2"/>
              <a:buNone/>
            </a:pPr>
            <a:r>
              <a:rPr lang="zh-CN" altLang="en-US" sz="1400" i="0" dirty="0">
                <a:latin typeface="Times New Roman" pitchFamily="18" charset="0"/>
                <a:ea typeface="微软雅黑" pitchFamily="34" charset="-122"/>
                <a:cs typeface="Times New Roman" pitchFamily="18" charset="0"/>
              </a:rPr>
              <a:t>由 </a:t>
            </a:r>
            <a:r>
              <a:rPr lang="en-US" altLang="zh-CN" sz="1400" dirty="0">
                <a:latin typeface="Times New Roman" pitchFamily="18" charset="0"/>
                <a:ea typeface="微软雅黑" pitchFamily="34" charset="-122"/>
                <a:cs typeface="Times New Roman" pitchFamily="18" charset="0"/>
              </a:rPr>
              <a:t>I </a:t>
            </a:r>
            <a:r>
              <a:rPr lang="zh-CN" altLang="en-US" sz="1400" i="0" dirty="0">
                <a:latin typeface="Times New Roman" pitchFamily="18" charset="0"/>
                <a:ea typeface="微软雅黑" pitchFamily="34" charset="-122"/>
                <a:cs typeface="Times New Roman" pitchFamily="18" charset="0"/>
              </a:rPr>
              <a:t>和</a:t>
            </a:r>
            <a:r>
              <a:rPr lang="en-US" altLang="zh-CN" sz="1400" i="1" dirty="0">
                <a:latin typeface="Times New Roman" pitchFamily="18" charset="0"/>
                <a:ea typeface="微软雅黑" pitchFamily="34" charset="-122"/>
                <a:cs typeface="Times New Roman" pitchFamily="18" charset="0"/>
              </a:rPr>
              <a:t>v</a:t>
            </a:r>
            <a:r>
              <a:rPr lang="en-US" altLang="zh-CN" sz="1400" dirty="0">
                <a:latin typeface="Times New Roman" pitchFamily="18" charset="0"/>
                <a:ea typeface="微软雅黑" pitchFamily="34" charset="-122"/>
                <a:cs typeface="Times New Roman" pitchFamily="18" charset="0"/>
              </a:rPr>
              <a:t> </a:t>
            </a:r>
            <a:r>
              <a:rPr lang="zh-CN" altLang="en-US" sz="1400" i="0" dirty="0">
                <a:latin typeface="Times New Roman" pitchFamily="18" charset="0"/>
                <a:ea typeface="微软雅黑" pitchFamily="34" charset="-122"/>
                <a:cs typeface="Times New Roman" pitchFamily="18" charset="0"/>
              </a:rPr>
              <a:t>的任意性知</a:t>
            </a:r>
            <a:r>
              <a:rPr lang="zh-CN" altLang="en-US" sz="1400" i="0" dirty="0">
                <a:latin typeface="Times New Roman" pitchFamily="18" charset="0"/>
                <a:cs typeface="Times New Roman" pitchFamily="18" charset="0"/>
              </a:rPr>
              <a:t>，</a:t>
            </a:r>
            <a:r>
              <a:rPr lang="zh-CN" altLang="en-US"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zh-CN" altLang="en-US" sz="1400" i="0" dirty="0">
                <a:latin typeface="Times New Roman" pitchFamily="18" charset="0"/>
                <a:ea typeface="微软雅黑" pitchFamily="34" charset="-122"/>
                <a:cs typeface="Times New Roman" pitchFamily="18" charset="0"/>
              </a:rPr>
              <a:t>是逻辑有效的，即┐</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0" dirty="0">
                <a:latin typeface="Times New Roman" pitchFamily="18" charset="0"/>
                <a:ea typeface="微软雅黑" pitchFamily="34" charset="-122"/>
                <a:cs typeface="Times New Roman" pitchFamily="18" charset="0"/>
              </a:rPr>
              <a:t>(</a:t>
            </a:r>
            <a:r>
              <a:rPr lang="en-US" altLang="zh-CN" sz="1400" i="0" dirty="0">
                <a:latin typeface="Times New Roman" pitchFamily="18" charset="0"/>
                <a:ea typeface="微软雅黑" pitchFamily="34" charset="-122"/>
                <a:cs typeface="Times New Roman" pitchFamily="18" charset="0"/>
                <a:sym typeface="Symbol" pitchFamily="18" charset="2"/>
              </a:rPr>
              <a:t></a:t>
            </a:r>
            <a:r>
              <a:rPr lang="en-US" altLang="zh-CN" sz="1400" i="1" dirty="0">
                <a:latin typeface="Times New Roman" pitchFamily="18" charset="0"/>
                <a:ea typeface="微软雅黑" pitchFamily="34" charset="-122"/>
                <a:cs typeface="Times New Roman" pitchFamily="18" charset="0"/>
              </a:rPr>
              <a:t>x</a:t>
            </a:r>
            <a:r>
              <a:rPr lang="en-US" altLang="zh-CN" sz="1400" i="0" dirty="0">
                <a:latin typeface="Times New Roman" pitchFamily="18" charset="0"/>
                <a:ea typeface="微软雅黑" pitchFamily="34" charset="-122"/>
                <a:cs typeface="Times New Roman" pitchFamily="18" charset="0"/>
              </a:rPr>
              <a:t>)┐</a:t>
            </a:r>
            <a:r>
              <a:rPr lang="en-US" altLang="zh-CN" sz="1400" dirty="0">
                <a:latin typeface="Times New Roman" pitchFamily="18" charset="0"/>
                <a:ea typeface="微软雅黑" pitchFamily="34" charset="-122"/>
                <a:cs typeface="Times New Roman" pitchFamily="18" charset="0"/>
              </a:rPr>
              <a:t>A</a:t>
            </a:r>
            <a:r>
              <a:rPr lang="zh-CN" altLang="en-US" sz="1400" i="0" dirty="0">
                <a:latin typeface="Times New Roman" pitchFamily="18" charset="0"/>
                <a:ea typeface="微软雅黑" pitchFamily="34" charset="-122"/>
                <a:cs typeface="Times New Roman" pitchFamily="18" charset="0"/>
              </a:rPr>
              <a:t>。</a:t>
            </a: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0" name="TextBox 9"/>
          <p:cNvSpPr txBox="1"/>
          <p:nvPr/>
        </p:nvSpPr>
        <p:spPr>
          <a:xfrm>
            <a:off x="1104900" y="1663065"/>
            <a:ext cx="6499860" cy="1169551"/>
          </a:xfrm>
          <a:prstGeom prst="rect">
            <a:avLst/>
          </a:prstGeom>
          <a:noFill/>
        </p:spPr>
        <p:txBody>
          <a:bodyPr wrap="square" rtlCol="0">
            <a:spAutoFit/>
          </a:bodyPr>
          <a:lstStyle/>
          <a:p>
            <a:pPr>
              <a:lnSpc>
                <a:spcPts val="2100"/>
              </a:lnSpc>
            </a:pPr>
            <a:r>
              <a:rPr lang="zh-CN" altLang="en-US" sz="1600" dirty="0" smtClean="0">
                <a:latin typeface="Times New Roman" pitchFamily="18" charset="0"/>
                <a:ea typeface="微软雅黑" pitchFamily="34" charset="-122"/>
                <a:cs typeface="Times New Roman" pitchFamily="18" charset="0"/>
              </a:rPr>
              <a:t>对于</a:t>
            </a:r>
            <a:r>
              <a:rPr lang="zh-CN" altLang="en-US" sz="1600" b="1" dirty="0" smtClean="0">
                <a:solidFill>
                  <a:srgbClr val="FF0000"/>
                </a:solidFill>
                <a:latin typeface="Times New Roman" pitchFamily="18" charset="0"/>
                <a:ea typeface="微软雅黑" pitchFamily="34" charset="-122"/>
                <a:cs typeface="Times New Roman" pitchFamily="18" charset="0"/>
              </a:rPr>
              <a:t>多重量词前置┐</a:t>
            </a:r>
            <a:r>
              <a:rPr lang="zh-CN" altLang="en-US" sz="1600" dirty="0" smtClean="0">
                <a:latin typeface="Times New Roman" pitchFamily="18" charset="0"/>
                <a:ea typeface="微软雅黑" pitchFamily="34" charset="-122"/>
                <a:cs typeface="Times New Roman" pitchFamily="18" charset="0"/>
              </a:rPr>
              <a:t>，可反复应用该定理，</a:t>
            </a:r>
          </a:p>
          <a:p>
            <a:pPr>
              <a:lnSpc>
                <a:spcPts val="2100"/>
              </a:lnSpc>
            </a:pPr>
            <a:r>
              <a:rPr lang="zh-CN" altLang="en-US" sz="1600" dirty="0" smtClean="0">
                <a:latin typeface="Times New Roman" pitchFamily="18" charset="0"/>
                <a:ea typeface="微软雅黑" pitchFamily="34" charset="-122"/>
                <a:cs typeface="Times New Roman" pitchFamily="18" charset="0"/>
              </a:rPr>
              <a:t>将逐次右移。 例如：</a:t>
            </a:r>
          </a:p>
          <a:p>
            <a:pPr>
              <a:lnSpc>
                <a:spcPts val="2100"/>
              </a:lnSpc>
            </a:pPr>
            <a:endParaRPr lang="zh-CN" altLang="en-US" sz="1600" dirty="0" smtClean="0">
              <a:latin typeface="Times New Roman" pitchFamily="18" charset="0"/>
              <a:ea typeface="微软雅黑" pitchFamily="34" charset="-122"/>
              <a:cs typeface="Times New Roman" pitchFamily="18" charset="0"/>
            </a:endParaRPr>
          </a:p>
          <a:p>
            <a:pPr>
              <a:lnSpc>
                <a:spcPts val="2100"/>
              </a:lnSpc>
            </a:pPr>
            <a:r>
              <a:rPr lang="zh-CN" altLang="en-US" sz="1600" dirty="0" smtClean="0">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y</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z</a:t>
            </a:r>
            <a:r>
              <a:rPr lang="en-US" altLang="zh-CN" sz="1600" dirty="0" smtClean="0">
                <a:latin typeface="Times New Roman" pitchFamily="18" charset="0"/>
                <a:ea typeface="微软雅黑" pitchFamily="34" charset="-122"/>
                <a:cs typeface="Times New Roman" pitchFamily="18" charset="0"/>
                <a:sym typeface="Symbol" pitchFamily="18" charset="2"/>
              </a:rPr>
              <a:t>)P(</a:t>
            </a:r>
            <a:r>
              <a:rPr lang="en-US" altLang="zh-CN" sz="1600" i="1" dirty="0" smtClean="0">
                <a:latin typeface="Times New Roman" pitchFamily="18" charset="0"/>
                <a:ea typeface="微软雅黑" pitchFamily="34" charset="-122"/>
                <a:cs typeface="Times New Roman" pitchFamily="18" charset="0"/>
                <a:sym typeface="Symbol" pitchFamily="18" charset="2"/>
              </a:rPr>
              <a:t>x</a:t>
            </a:r>
            <a:r>
              <a:rPr lang="zh-CN" altLang="en-US" sz="1600" i="1"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sym typeface="Symbol" pitchFamily="18" charset="2"/>
              </a:rPr>
              <a:t>y</a:t>
            </a:r>
            <a:r>
              <a:rPr lang="zh-CN" altLang="en-US" sz="1600" i="1"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sym typeface="Symbol" pitchFamily="18" charset="2"/>
              </a:rPr>
              <a:t>z</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sym typeface="Symbol" pitchFamily="18" charset="2"/>
              </a:rPr>
              <a:t>) (</a:t>
            </a:r>
            <a:r>
              <a:rPr lang="en-US" altLang="zh-CN" sz="1600" i="1" dirty="0" smtClean="0">
                <a:latin typeface="Times New Roman" pitchFamily="18" charset="0"/>
                <a:ea typeface="微软雅黑" pitchFamily="34" charset="-122"/>
                <a:cs typeface="Times New Roman" pitchFamily="18" charset="0"/>
              </a:rPr>
              <a:t>y</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z</a:t>
            </a:r>
            <a:r>
              <a:rPr lang="en-US" altLang="zh-CN" sz="1600" dirty="0" smtClean="0">
                <a:latin typeface="Times New Roman" pitchFamily="18" charset="0"/>
                <a:ea typeface="微软雅黑" pitchFamily="34" charset="-122"/>
                <a:cs typeface="Times New Roman" pitchFamily="18" charset="0"/>
                <a:sym typeface="Symbol" pitchFamily="18" charset="2"/>
              </a:rPr>
              <a:t>)┐P(</a:t>
            </a:r>
            <a:r>
              <a:rPr lang="en-US" altLang="zh-CN" sz="1600" i="1" dirty="0" smtClean="0">
                <a:latin typeface="Times New Roman" pitchFamily="18" charset="0"/>
                <a:ea typeface="微软雅黑" pitchFamily="34" charset="-122"/>
                <a:cs typeface="Times New Roman" pitchFamily="18" charset="0"/>
                <a:sym typeface="Symbol" pitchFamily="18" charset="2"/>
              </a:rPr>
              <a:t>x</a:t>
            </a:r>
            <a:r>
              <a:rPr lang="zh-CN" altLang="en-US" sz="1600" i="1"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sym typeface="Symbol" pitchFamily="18" charset="2"/>
              </a:rPr>
              <a:t>y</a:t>
            </a:r>
            <a:r>
              <a:rPr lang="zh-CN" altLang="en-US" sz="1600" i="1"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sym typeface="Symbol" pitchFamily="18" charset="2"/>
              </a:rPr>
              <a:t>z</a:t>
            </a:r>
            <a:r>
              <a:rPr lang="en-US" altLang="zh-CN" sz="1600" dirty="0" smtClean="0">
                <a:latin typeface="Times New Roman" pitchFamily="18" charset="0"/>
                <a:ea typeface="微软雅黑" pitchFamily="34" charset="-122"/>
                <a:cs typeface="Times New Roman" pitchFamily="18" charset="0"/>
                <a:sym typeface="Symbol" pitchFamily="18" charset="2"/>
              </a:rPr>
              <a:t>) </a:t>
            </a:r>
            <a:endParaRPr lang="en-US" altLang="zh-CN" sz="1600" dirty="0">
              <a:latin typeface="Times New Roman" pitchFamily="18" charset="0"/>
              <a:ea typeface="微软雅黑" pitchFamily="34" charset="-122"/>
              <a:cs typeface="Times New Roman" pitchFamily="18" charset="0"/>
              <a:sym typeface="Symbol" pitchFamily="18" charset="2"/>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2" name="TextBox 11"/>
          <p:cNvSpPr txBox="1"/>
          <p:nvPr/>
        </p:nvSpPr>
        <p:spPr>
          <a:xfrm>
            <a:off x="1908810" y="1242060"/>
            <a:ext cx="6263640" cy="3431709"/>
          </a:xfrm>
          <a:prstGeom prst="rect">
            <a:avLst/>
          </a:prstGeom>
          <a:noFill/>
        </p:spPr>
        <p:txBody>
          <a:bodyPr wrap="square" rtlCol="0">
            <a:spAutoFit/>
          </a:bodyPr>
          <a:lstStyle/>
          <a:p>
            <a:pPr algn="just">
              <a:lnSpc>
                <a:spcPct val="150000"/>
              </a:lnSpc>
            </a:pPr>
            <a:r>
              <a:rPr lang="zh-CN" altLang="en-US" sz="1400" dirty="0" smtClean="0">
                <a:latin typeface="Times New Roman" pitchFamily="18" charset="0"/>
                <a:ea typeface="微软雅黑" pitchFamily="34" charset="-122"/>
                <a:cs typeface="Times New Roman" pitchFamily="18" charset="0"/>
              </a:rPr>
              <a:t>有关量词辖域缩小或扩大的两组八个等价式。</a:t>
            </a:r>
          </a:p>
          <a:p>
            <a:pPr algn="just">
              <a:lnSpc>
                <a:spcPct val="150000"/>
              </a:lnSpc>
            </a:pPr>
            <a:r>
              <a:rPr lang="zh-CN" altLang="en-US" sz="1400" dirty="0" smtClean="0">
                <a:latin typeface="Times New Roman" pitchFamily="18" charset="0"/>
                <a:ea typeface="微软雅黑" pitchFamily="34" charset="-122"/>
                <a:cs typeface="Times New Roman" pitchFamily="18" charset="0"/>
              </a:rPr>
              <a:t>令</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zh-CN" altLang="en-US" sz="1400" b="1" dirty="0" smtClean="0">
                <a:solidFill>
                  <a:srgbClr val="FF0000"/>
                </a:solidFill>
                <a:latin typeface="Times New Roman" pitchFamily="18" charset="0"/>
                <a:ea typeface="微软雅黑" pitchFamily="34" charset="-122"/>
                <a:cs typeface="Times New Roman" pitchFamily="18" charset="0"/>
              </a:rPr>
              <a:t>为没有</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zh-CN" altLang="en-US" sz="1400" b="1" dirty="0" smtClean="0">
                <a:solidFill>
                  <a:srgbClr val="FF0000"/>
                </a:solidFill>
                <a:latin typeface="Times New Roman" pitchFamily="18" charset="0"/>
                <a:ea typeface="微软雅黑" pitchFamily="34" charset="-122"/>
                <a:cs typeface="Times New Roman" pitchFamily="18" charset="0"/>
              </a:rPr>
              <a:t>出现</a:t>
            </a:r>
            <a:r>
              <a:rPr lang="zh-CN" altLang="en-US" sz="1400" dirty="0" smtClean="0">
                <a:latin typeface="Times New Roman" pitchFamily="18" charset="0"/>
                <a:ea typeface="微软雅黑" pitchFamily="34" charset="-122"/>
                <a:cs typeface="Times New Roman" pitchFamily="18" charset="0"/>
              </a:rPr>
              <a:t>的公式，</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为有</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zh-CN" altLang="en-US" sz="1400" b="1" dirty="0" smtClean="0">
                <a:solidFill>
                  <a:srgbClr val="FF0000"/>
                </a:solidFill>
                <a:latin typeface="Times New Roman" pitchFamily="18" charset="0"/>
                <a:ea typeface="微软雅黑" pitchFamily="34" charset="-122"/>
                <a:cs typeface="Times New Roman" pitchFamily="18" charset="0"/>
              </a:rPr>
              <a:t>自由出现</a:t>
            </a:r>
            <a:r>
              <a:rPr lang="zh-CN" altLang="en-US" sz="1400" dirty="0" smtClean="0">
                <a:latin typeface="Times New Roman" pitchFamily="18" charset="0"/>
                <a:ea typeface="微软雅黑" pitchFamily="34" charset="-122"/>
                <a:cs typeface="Times New Roman" pitchFamily="18" charset="0"/>
              </a:rPr>
              <a:t>的公式，则有：</a:t>
            </a:r>
          </a:p>
          <a:p>
            <a:pPr algn="just">
              <a:lnSpc>
                <a:spcPct val="125000"/>
              </a:lnSpc>
              <a:spcBef>
                <a:spcPct val="0"/>
              </a:spcBef>
            </a:pPr>
            <a:r>
              <a:rPr lang="zh-CN" altLang="en-US" sz="1400" dirty="0" smtClean="0">
                <a:latin typeface="Times New Roman" pitchFamily="18" charset="0"/>
                <a:ea typeface="微软雅黑" pitchFamily="34" charset="-122"/>
                <a:cs typeface="Times New Roman" pitchFamily="18" charset="0"/>
              </a:rPr>
              <a:t>    ①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③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)→B)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b="1" dirty="0" smtClean="0">
                <a:solidFill>
                  <a:schemeClr val="hlink"/>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b="1" dirty="0" smtClean="0">
                <a:solidFill>
                  <a:schemeClr val="hlink"/>
                </a:solidFill>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)∨B)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b="1" dirty="0" smtClean="0">
                <a:solidFill>
                  <a:schemeClr val="hlink"/>
                </a:solidFill>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en-US" altLang="zh-CN" sz="1400" b="1"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 </a:t>
            </a:r>
            <a:r>
              <a:rPr lang="en-US" altLang="zh-CN" sz="1400" b="1"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④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⑤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⑥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⑦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)→B) </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)→B</a:t>
            </a:r>
          </a:p>
          <a:p>
            <a:pPr algn="just">
              <a:lnSpc>
                <a:spcPct val="125000"/>
              </a:lnSpc>
              <a:spcBef>
                <a:spcPct val="0"/>
              </a:spcBef>
            </a:pPr>
            <a:r>
              <a:rPr lang="en-US" altLang="zh-CN" sz="1400" dirty="0" smtClean="0">
                <a:latin typeface="Times New Roman" pitchFamily="18" charset="0"/>
                <a:ea typeface="微软雅黑" pitchFamily="34" charset="-122"/>
                <a:cs typeface="Times New Roman" pitchFamily="18" charset="0"/>
              </a:rPr>
              <a:t>    ⑧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b="1" dirty="0" smtClean="0">
                <a:solidFill>
                  <a:srgbClr val="FF0000"/>
                </a:solidFill>
                <a:latin typeface="Times New Roman" pitchFamily="18" charset="0"/>
                <a:ea typeface="微软雅黑" pitchFamily="34" charset="-122"/>
                <a:cs typeface="Times New Roman" pitchFamily="18" charset="0"/>
              </a:rPr>
              <a:t>B</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
        <p:nvSpPr>
          <p:cNvPr id="13" name="剪去对角的矩形 12"/>
          <p:cNvSpPr/>
          <p:nvPr/>
        </p:nvSpPr>
        <p:spPr>
          <a:xfrm>
            <a:off x="694117" y="1342722"/>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定理</a:t>
            </a:r>
            <a:r>
              <a:rPr kumimoji="1" lang="en-US" altLang="zh-CN" sz="1400" dirty="0" smtClean="0">
                <a:solidFill>
                  <a:srgbClr val="0070C0"/>
                </a:solidFill>
                <a:latin typeface="微软雅黑" panose="020B0503020204020204" pitchFamily="34" charset="-122"/>
                <a:ea typeface="微软雅黑" panose="020B0503020204020204" pitchFamily="34" charset="-122"/>
              </a:rPr>
              <a:t>2.6.2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down)">
                                      <p:cBhvr>
                                        <p:cTn id="15" dur="500"/>
                                        <p:tgtEl>
                                          <p:spTgt spid="12">
                                            <p:txEl>
                                              <p:pRg st="1" end="1"/>
                                            </p:txEl>
                                          </p:spTgt>
                                        </p:tgtEl>
                                      </p:cBhvr>
                                    </p:animEffect>
                                  </p:childTnLst>
                                </p:cTn>
                              </p:par>
                            </p:childTnLst>
                          </p:cTn>
                        </p:par>
                        <p:par>
                          <p:cTn id="16" fill="hold">
                            <p:stCondLst>
                              <p:cond delay="1250"/>
                            </p:stCondLst>
                            <p:childTnLst>
                              <p:par>
                                <p:cTn id="17" presetID="2" presetClass="entr" presetSubtype="4" fill="hold" grpId="0"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 calcmode="lin" valueType="num">
                                      <p:cBhvr additive="base">
                                        <p:cTn id="2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 calcmode="lin" valueType="num">
                                      <p:cBhvr additive="base">
                                        <p:cTn id="2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 calcmode="lin" valueType="num">
                                      <p:cBhvr additive="base">
                                        <p:cTn id="3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 calcmode="lin" valueType="num">
                                      <p:cBhvr additive="base">
                                        <p:cTn id="4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xEl>
                                              <p:pRg st="10" end="10"/>
                                            </p:txEl>
                                          </p:spTgt>
                                        </p:tgtEl>
                                        <p:attrNameLst>
                                          <p:attrName>style.visibility</p:attrName>
                                        </p:attrNameLst>
                                      </p:cBhvr>
                                      <p:to>
                                        <p:strVal val="visible"/>
                                      </p:to>
                                    </p:set>
                                    <p:anim calcmode="lin" valueType="num">
                                      <p:cBhvr additive="base">
                                        <p:cTn id="5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anim calcmode="lin" valueType="num">
                                      <p:cBhvr additive="base">
                                        <p:cTn id="5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2" name="TextBox 11"/>
          <p:cNvSpPr txBox="1"/>
          <p:nvPr/>
        </p:nvSpPr>
        <p:spPr>
          <a:xfrm>
            <a:off x="1912620" y="1356360"/>
            <a:ext cx="6263640" cy="1297791"/>
          </a:xfrm>
          <a:prstGeom prst="rect">
            <a:avLst/>
          </a:prstGeom>
          <a:noFill/>
        </p:spPr>
        <p:txBody>
          <a:bodyPr wrap="square" rtlCol="0">
            <a:spAutoFit/>
          </a:bodyPr>
          <a:lstStyle/>
          <a:p>
            <a:pPr algn="just">
              <a:lnSpc>
                <a:spcPts val="1900"/>
              </a:lnSpc>
              <a:spcBef>
                <a:spcPts val="600"/>
              </a:spcBef>
            </a:pPr>
            <a:r>
              <a:rPr lang="zh-CN" altLang="en-US" sz="1400" dirty="0" smtClean="0">
                <a:latin typeface="Times New Roman" pitchFamily="18" charset="0"/>
                <a:ea typeface="微软雅黑" pitchFamily="34" charset="-122"/>
                <a:cs typeface="Times New Roman" pitchFamily="18" charset="0"/>
              </a:rPr>
              <a:t>有关</a:t>
            </a:r>
            <a:r>
              <a:rPr lang="zh-CN" altLang="en-US" sz="1400" b="1" dirty="0" smtClean="0">
                <a:solidFill>
                  <a:srgbClr val="FF0000"/>
                </a:solidFill>
                <a:latin typeface="Times New Roman" pitchFamily="18" charset="0"/>
                <a:ea typeface="微软雅黑" pitchFamily="34" charset="-122"/>
                <a:cs typeface="Times New Roman" pitchFamily="18" charset="0"/>
              </a:rPr>
              <a:t>量词分配律</a:t>
            </a:r>
            <a:r>
              <a:rPr lang="zh-CN" altLang="en-US" sz="1400" dirty="0" smtClean="0">
                <a:latin typeface="Times New Roman" pitchFamily="18" charset="0"/>
                <a:ea typeface="微软雅黑" pitchFamily="34" charset="-122"/>
                <a:cs typeface="Times New Roman" pitchFamily="18" charset="0"/>
              </a:rPr>
              <a:t>的两个等价式：</a:t>
            </a:r>
          </a:p>
          <a:p>
            <a:pPr algn="just">
              <a:lnSpc>
                <a:spcPts val="1900"/>
              </a:lnSpc>
              <a:spcBef>
                <a:spcPts val="600"/>
              </a:spcBef>
            </a:pPr>
            <a:r>
              <a:rPr lang="zh-CN" altLang="en-US" sz="1400" dirty="0" smtClean="0">
                <a:latin typeface="Times New Roman" pitchFamily="18" charset="0"/>
                <a:ea typeface="微软雅黑" pitchFamily="34" charset="-122"/>
                <a:cs typeface="Times New Roman" pitchFamily="18" charset="0"/>
              </a:rPr>
              <a:t>    ①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r>
              <a:rPr lang="en-US" altLang="zh-CN" sz="1400" dirty="0" smtClean="0">
                <a:latin typeface="Times New Roman" pitchFamily="18" charset="0"/>
                <a:ea typeface="微软雅黑" pitchFamily="34" charset="-122"/>
                <a:cs typeface="Times New Roman" pitchFamily="18" charset="0"/>
              </a:rPr>
              <a:t>    ②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gn="just">
              <a:lnSpc>
                <a:spcPts val="1900"/>
              </a:lnSpc>
              <a:spcBef>
                <a:spcPts val="600"/>
              </a:spcBef>
            </a:pPr>
            <a:endParaRPr lang="en-US" altLang="zh-CN" sz="1400" dirty="0">
              <a:latin typeface="Times New Roman" pitchFamily="18" charset="0"/>
              <a:ea typeface="微软雅黑" pitchFamily="34" charset="-122"/>
              <a:cs typeface="Times New Roman" pitchFamily="18" charset="0"/>
            </a:endParaRPr>
          </a:p>
        </p:txBody>
      </p:sp>
      <p:sp>
        <p:nvSpPr>
          <p:cNvPr id="13" name="剪去对角的矩形 12"/>
          <p:cNvSpPr/>
          <p:nvPr/>
        </p:nvSpPr>
        <p:spPr>
          <a:xfrm>
            <a:off x="779842" y="1369695"/>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定理</a:t>
            </a:r>
            <a:r>
              <a:rPr kumimoji="1" lang="en-US" altLang="zh-CN" sz="1400" dirty="0" smtClean="0">
                <a:solidFill>
                  <a:srgbClr val="0070C0"/>
                </a:solidFill>
                <a:latin typeface="微软雅黑" panose="020B0503020204020204" pitchFamily="34" charset="-122"/>
                <a:ea typeface="微软雅黑" panose="020B0503020204020204" pitchFamily="34" charset="-122"/>
              </a:rPr>
              <a:t>2.6.3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912620" y="2760345"/>
            <a:ext cx="5074920" cy="1618392"/>
          </a:xfrm>
          <a:prstGeom prst="rect">
            <a:avLst/>
          </a:prstGeom>
          <a:noFill/>
        </p:spPr>
        <p:txBody>
          <a:bodyPr wrap="square" rtlCol="0">
            <a:spAutoFit/>
          </a:bodyPr>
          <a:lstStyle/>
          <a:p>
            <a:pPr marL="342900" indent="-342900" algn="just">
              <a:lnSpc>
                <a:spcPts val="1900"/>
              </a:lnSpc>
              <a:spcBef>
                <a:spcPts val="600"/>
              </a:spcBef>
              <a:buClr>
                <a:schemeClr val="folHlink"/>
              </a:buClr>
              <a:buSzPct val="60000"/>
              <a:buFont typeface="Wingdings" pitchFamily="2" charset="2"/>
              <a:buNone/>
            </a:pPr>
            <a:r>
              <a:rPr lang="zh-CN" altLang="en-US" sz="1400" b="1" dirty="0" smtClean="0">
                <a:latin typeface="Times New Roman" pitchFamily="18" charset="0"/>
                <a:ea typeface="微软雅黑" pitchFamily="34" charset="-122"/>
                <a:cs typeface="Times New Roman" pitchFamily="18" charset="0"/>
              </a:rPr>
              <a:t>注意：</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b="1" dirty="0" smtClean="0">
                <a:solidFill>
                  <a:srgbClr val="FF0000"/>
                </a:solidFill>
                <a:latin typeface="Times New Roman" pitchFamily="18" charset="0"/>
                <a:ea typeface="微软雅黑" pitchFamily="34" charset="-122"/>
                <a:cs typeface="Times New Roman" pitchFamily="18" charset="0"/>
              </a:rPr>
              <a:t>对∨和</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b="1" dirty="0" smtClean="0">
                <a:solidFill>
                  <a:srgbClr val="FF0000"/>
                </a:solidFill>
                <a:latin typeface="Times New Roman" pitchFamily="18" charset="0"/>
                <a:ea typeface="微软雅黑" pitchFamily="34" charset="-122"/>
                <a:cs typeface="Times New Roman" pitchFamily="18" charset="0"/>
              </a:rPr>
              <a:t>对∧都不满足分配律</a:t>
            </a:r>
            <a:r>
              <a:rPr lang="zh-CN" altLang="en-US" sz="1400" dirty="0" smtClean="0">
                <a:latin typeface="Times New Roman" pitchFamily="18" charset="0"/>
                <a:ea typeface="微软雅黑" pitchFamily="34" charset="-122"/>
                <a:cs typeface="Times New Roman" pitchFamily="18" charset="0"/>
              </a:rPr>
              <a:t>，即</a:t>
            </a:r>
          </a:p>
          <a:p>
            <a:pPr marL="342900" indent="-342900" algn="just">
              <a:lnSpc>
                <a:spcPts val="1900"/>
              </a:lnSpc>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以下公式</a:t>
            </a:r>
            <a:r>
              <a:rPr lang="zh-CN" altLang="en-US" sz="1400" b="1" dirty="0" smtClean="0">
                <a:solidFill>
                  <a:srgbClr val="FF0000"/>
                </a:solidFill>
                <a:latin typeface="Times New Roman" pitchFamily="18" charset="0"/>
                <a:ea typeface="微软雅黑" pitchFamily="34" charset="-122"/>
                <a:cs typeface="Times New Roman" pitchFamily="18" charset="0"/>
              </a:rPr>
              <a:t>不成立</a:t>
            </a:r>
            <a:r>
              <a:rPr lang="zh-CN" altLang="en-US" sz="1400" dirty="0" smtClean="0">
                <a:latin typeface="Times New Roman" pitchFamily="18" charset="0"/>
                <a:ea typeface="微软雅黑" pitchFamily="34" charset="-122"/>
                <a:cs typeface="Times New Roman" pitchFamily="18" charset="0"/>
              </a:rPr>
              <a:t>：</a:t>
            </a:r>
          </a:p>
          <a:p>
            <a:pPr marL="342900" indent="-342900" algn="just">
              <a:lnSpc>
                <a:spcPts val="1900"/>
              </a:lnSpc>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①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ts val="1900"/>
              </a:lnSpc>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a:lnSpc>
                <a:spcPts val="1900"/>
              </a:lnSpc>
              <a:spcBef>
                <a:spcPts val="600"/>
              </a:spcBef>
            </a:pPr>
            <a:endParaRPr lang="zh-CN" altLang="en-US"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2" name="TextBox 11"/>
          <p:cNvSpPr txBox="1"/>
          <p:nvPr/>
        </p:nvSpPr>
        <p:spPr>
          <a:xfrm>
            <a:off x="960120" y="1017790"/>
            <a:ext cx="6263640" cy="824841"/>
          </a:xfrm>
          <a:prstGeom prst="rect">
            <a:avLst/>
          </a:prstGeom>
          <a:noFill/>
        </p:spPr>
        <p:txBody>
          <a:bodyPr wrap="square" rtlCol="0">
            <a:spAutoFit/>
          </a:bodyPr>
          <a:lstStyle/>
          <a:p>
            <a:pPr marL="342900" indent="-342900" algn="just">
              <a:spcBef>
                <a:spcPct val="20000"/>
              </a:spcBef>
              <a:buClr>
                <a:schemeClr val="folHlink"/>
              </a:buClr>
              <a:buSzPct val="60000"/>
              <a:buFont typeface="Wingdings" pitchFamily="2" charset="2"/>
              <a:buNone/>
            </a:pPr>
            <a:r>
              <a:rPr lang="zh-CN" altLang="en-US" sz="1400" b="1" dirty="0" smtClean="0">
                <a:latin typeface="Times New Roman" pitchFamily="18" charset="0"/>
                <a:ea typeface="微软雅黑" pitchFamily="34" charset="-122"/>
                <a:cs typeface="Times New Roman" pitchFamily="18" charset="0"/>
              </a:rPr>
              <a:t>注意：</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b="1" dirty="0" smtClean="0">
                <a:solidFill>
                  <a:srgbClr val="FF0000"/>
                </a:solidFill>
                <a:latin typeface="Times New Roman" pitchFamily="18" charset="0"/>
                <a:ea typeface="微软雅黑" pitchFamily="34" charset="-122"/>
                <a:cs typeface="Times New Roman" pitchFamily="18" charset="0"/>
              </a:rPr>
              <a:t>对∨和</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b="1" dirty="0" smtClean="0">
                <a:solidFill>
                  <a:srgbClr val="FF0000"/>
                </a:solidFill>
                <a:latin typeface="Times New Roman" pitchFamily="18" charset="0"/>
                <a:ea typeface="微软雅黑" pitchFamily="34" charset="-122"/>
                <a:cs typeface="Times New Roman" pitchFamily="18" charset="0"/>
              </a:rPr>
              <a:t>对∧都不满足分配律</a:t>
            </a:r>
            <a:r>
              <a:rPr lang="zh-CN" altLang="en-US" sz="1400" dirty="0" smtClean="0">
                <a:latin typeface="Times New Roman" pitchFamily="18" charset="0"/>
                <a:ea typeface="微软雅黑" pitchFamily="34" charset="-122"/>
                <a:cs typeface="Times New Roman" pitchFamily="18" charset="0"/>
              </a:rPr>
              <a:t>，即公式</a:t>
            </a:r>
            <a:r>
              <a:rPr lang="zh-CN" altLang="en-US" sz="1400" b="1" dirty="0" smtClean="0">
                <a:solidFill>
                  <a:srgbClr val="FF0000"/>
                </a:solidFill>
                <a:latin typeface="Times New Roman" pitchFamily="18" charset="0"/>
                <a:ea typeface="微软雅黑" pitchFamily="34" charset="-122"/>
                <a:cs typeface="Times New Roman" pitchFamily="18" charset="0"/>
              </a:rPr>
              <a:t>不成立</a:t>
            </a:r>
            <a:r>
              <a:rPr lang="zh-CN" altLang="en-US" sz="1400" dirty="0" smtClean="0">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①</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p>
          <a:p>
            <a:pPr marL="342900" indent="-342900" algn="just">
              <a:spcBef>
                <a:spcPct val="2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endParaRPr lang="en-US" altLang="zh-CN" sz="1400" dirty="0">
              <a:latin typeface="Times New Roman" pitchFamily="18" charset="0"/>
              <a:ea typeface="微软雅黑" pitchFamily="34" charset="-122"/>
              <a:cs typeface="Times New Roman" pitchFamily="18" charset="0"/>
            </a:endParaRPr>
          </a:p>
        </p:txBody>
      </p:sp>
      <p:sp>
        <p:nvSpPr>
          <p:cNvPr id="9" name="TextBox 8"/>
          <p:cNvSpPr txBox="1"/>
          <p:nvPr/>
        </p:nvSpPr>
        <p:spPr>
          <a:xfrm>
            <a:off x="960120" y="1976375"/>
            <a:ext cx="7307580" cy="1477328"/>
          </a:xfrm>
          <a:prstGeom prst="rect">
            <a:avLst/>
          </a:prstGeom>
          <a:noFill/>
        </p:spPr>
        <p:txBody>
          <a:bodyPr wrap="square" rtlCol="0">
            <a:spAutoFit/>
          </a:bodyPr>
          <a:lstStyle/>
          <a:p>
            <a:pPr algn="just">
              <a:spcBef>
                <a:spcPts val="600"/>
              </a:spcBef>
            </a:pPr>
            <a:r>
              <a:rPr lang="zh-CN" altLang="en-US" sz="1400" dirty="0" smtClean="0">
                <a:latin typeface="Times New Roman" pitchFamily="18" charset="0"/>
                <a:ea typeface="微软雅黑" pitchFamily="34" charset="-122"/>
                <a:cs typeface="Times New Roman" pitchFamily="18" charset="0"/>
              </a:rPr>
              <a:t>令解释</a:t>
            </a:r>
            <a:r>
              <a:rPr lang="en-US" altLang="zh-CN" sz="1400" dirty="0" smtClean="0">
                <a:latin typeface="Times New Roman" pitchFamily="18" charset="0"/>
                <a:ea typeface="微软雅黑" pitchFamily="34" charset="-122"/>
                <a:cs typeface="Times New Roman" pitchFamily="18" charset="0"/>
              </a:rPr>
              <a:t>P</a:t>
            </a:r>
            <a:r>
              <a:rPr lang="zh-CN" altLang="en-US" sz="1400" dirty="0" smtClean="0">
                <a:latin typeface="Times New Roman" pitchFamily="18" charset="0"/>
                <a:ea typeface="微软雅黑" pitchFamily="34" charset="-122"/>
                <a:cs typeface="Times New Roman" pitchFamily="18" charset="0"/>
              </a:rPr>
              <a:t>，</a:t>
            </a:r>
            <a:r>
              <a:rPr lang="en-US" altLang="zh-CN" sz="1400" dirty="0" err="1" smtClean="0">
                <a:latin typeface="Times New Roman" pitchFamily="18" charset="0"/>
                <a:ea typeface="微软雅黑" pitchFamily="34" charset="-122"/>
                <a:cs typeface="Times New Roman" pitchFamily="18" charset="0"/>
              </a:rPr>
              <a:t>D</a:t>
            </a:r>
            <a:r>
              <a:rPr lang="en-US" altLang="zh-CN" sz="1400" baseline="-25000" dirty="0" err="1" smtClean="0">
                <a:latin typeface="Times New Roman" pitchFamily="18" charset="0"/>
                <a:ea typeface="微软雅黑" pitchFamily="34" charset="-122"/>
                <a:cs typeface="Times New Roman" pitchFamily="18" charset="0"/>
              </a:rPr>
              <a:t>p</a:t>
            </a:r>
            <a:r>
              <a:rPr lang="zh-CN" altLang="en-US" sz="1400" dirty="0" smtClean="0">
                <a:latin typeface="Times New Roman" pitchFamily="18" charset="0"/>
                <a:ea typeface="微软雅黑" pitchFamily="34" charset="-122"/>
                <a:cs typeface="Times New Roman" pitchFamily="18" charset="0"/>
              </a:rPr>
              <a:t>为全体素数；</a:t>
            </a:r>
            <a:r>
              <a:rPr lang="en-US" altLang="zh-CN" sz="1400" dirty="0" smtClean="0">
                <a:latin typeface="Times New Roman" pitchFamily="18" charset="0"/>
                <a:ea typeface="微软雅黑" pitchFamily="34" charset="-122"/>
                <a:cs typeface="Times New Roman" pitchFamily="18" charset="0"/>
              </a:rPr>
              <a:t>E(</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为偶数    </a:t>
            </a:r>
            <a:r>
              <a:rPr lang="en-US" altLang="zh-CN" sz="1400" dirty="0" smtClean="0">
                <a:latin typeface="Times New Roman" pitchFamily="18" charset="0"/>
                <a:ea typeface="微软雅黑" pitchFamily="34" charset="-122"/>
                <a:cs typeface="Times New Roman" pitchFamily="18" charset="0"/>
              </a:rPr>
              <a:t>O(</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为奇数</a:t>
            </a:r>
          </a:p>
          <a:p>
            <a:pPr algn="just">
              <a:spcBef>
                <a:spcPts val="600"/>
              </a:spcBef>
            </a:pPr>
            <a:r>
              <a:rPr lang="zh-CN" altLang="en-US" sz="1400" dirty="0" smtClean="0">
                <a:latin typeface="Times New Roman" pitchFamily="18" charset="0"/>
                <a:ea typeface="微软雅黑" pitchFamily="34" charset="-122"/>
                <a:cs typeface="Times New Roman" pitchFamily="18" charset="0"/>
              </a:rPr>
              <a:t>①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)(E(</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)∨O(</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：对于任意素数</a:t>
            </a:r>
            <a:r>
              <a:rPr lang="en-US" altLang="zh-CN" sz="1400" i="1" dirty="0" err="1" smtClean="0">
                <a:latin typeface="Times New Roman" pitchFamily="18" charset="0"/>
                <a:ea typeface="微软雅黑" pitchFamily="34" charset="-122"/>
                <a:cs typeface="Times New Roman" pitchFamily="18" charset="0"/>
              </a:rPr>
              <a:t>x</a:t>
            </a:r>
            <a:r>
              <a:rPr lang="en-US" altLang="zh-CN" sz="1400" dirty="0" err="1" smtClean="0">
                <a:latin typeface="Times New Roman" pitchFamily="18" charset="0"/>
                <a:ea typeface="微软雅黑" pitchFamily="34" charset="-122"/>
                <a:cs typeface="Times New Roman" pitchFamily="18" charset="0"/>
              </a:rPr>
              <a:t>,</a:t>
            </a:r>
            <a:r>
              <a:rPr lang="en-US" altLang="zh-CN" sz="1400" i="1" dirty="0" err="1"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是偶数或者</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是奇数，这个语句为真； </a:t>
            </a:r>
          </a:p>
          <a:p>
            <a:pPr algn="just">
              <a:spcBef>
                <a:spcPts val="600"/>
              </a:spcBef>
            </a:pPr>
            <a:r>
              <a:rPr lang="zh-CN" altLang="en-US" sz="1400" dirty="0" smtClean="0">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)E(</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)O(</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：对所有素数</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都是偶数，或者所有素数</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都是奇数，</a:t>
            </a:r>
          </a:p>
          <a:p>
            <a:pPr algn="just">
              <a:spcBef>
                <a:spcPts val="600"/>
              </a:spcBef>
            </a:pPr>
            <a:r>
              <a:rPr lang="zh-CN" altLang="en-US" sz="1400" dirty="0" smtClean="0">
                <a:latin typeface="Times New Roman" pitchFamily="18" charset="0"/>
                <a:ea typeface="微软雅黑" pitchFamily="34" charset="-122"/>
                <a:cs typeface="Times New Roman" pitchFamily="18" charset="0"/>
              </a:rPr>
              <a:t>     这是假语句。在解释</a:t>
            </a:r>
            <a:r>
              <a:rPr lang="en-US" altLang="zh-CN" sz="1400" dirty="0" smtClean="0">
                <a:latin typeface="Times New Roman" pitchFamily="18" charset="0"/>
                <a:ea typeface="微软雅黑" pitchFamily="34" charset="-122"/>
                <a:cs typeface="Times New Roman" pitchFamily="18" charset="0"/>
              </a:rPr>
              <a:t>P</a:t>
            </a:r>
            <a:r>
              <a:rPr lang="zh-CN" altLang="en-US" sz="1400" dirty="0" smtClean="0">
                <a:latin typeface="Times New Roman" pitchFamily="18" charset="0"/>
                <a:ea typeface="微软雅黑" pitchFamily="34" charset="-122"/>
                <a:cs typeface="Times New Roman" pitchFamily="18" charset="0"/>
              </a:rPr>
              <a:t>中</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为假，</a:t>
            </a:r>
            <a:endParaRPr lang="en-US" altLang="zh-CN" sz="1400" dirty="0" smtClean="0">
              <a:latin typeface="Times New Roman" pitchFamily="18" charset="0"/>
              <a:ea typeface="微软雅黑" pitchFamily="34" charset="-122"/>
              <a:cs typeface="Times New Roman" pitchFamily="18" charset="0"/>
            </a:endParaRPr>
          </a:p>
          <a:p>
            <a:pPr algn="just">
              <a:spcBef>
                <a:spcPts val="600"/>
              </a:spcBef>
            </a:pP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故它不是逻辑有效的。 </a:t>
            </a:r>
          </a:p>
        </p:txBody>
      </p:sp>
      <p:sp>
        <p:nvSpPr>
          <p:cNvPr id="10" name="TextBox 9"/>
          <p:cNvSpPr txBox="1"/>
          <p:nvPr/>
        </p:nvSpPr>
        <p:spPr>
          <a:xfrm>
            <a:off x="960120" y="3453703"/>
            <a:ext cx="7307580" cy="1477328"/>
          </a:xfrm>
          <a:prstGeom prst="rect">
            <a:avLst/>
          </a:prstGeom>
          <a:noFill/>
        </p:spPr>
        <p:txBody>
          <a:bodyPr wrap="square" rtlCol="0">
            <a:spAutoFit/>
          </a:bodyPr>
          <a:lstStyle/>
          <a:p>
            <a:pPr marL="342900" indent="-342900" algn="just">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令解释</a:t>
            </a:r>
            <a:r>
              <a:rPr lang="en-US" altLang="zh-CN" sz="1400" dirty="0"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rPr>
              <a:t>D</a:t>
            </a:r>
            <a:r>
              <a:rPr lang="en-US" altLang="zh-CN" sz="1400" baseline="-25000" dirty="0"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为全体自然数；</a:t>
            </a:r>
            <a:r>
              <a:rPr lang="en-US" altLang="zh-CN" sz="1400" dirty="0" smtClean="0">
                <a:latin typeface="Times New Roman" pitchFamily="18" charset="0"/>
                <a:ea typeface="微软雅黑" pitchFamily="34" charset="-122"/>
                <a:cs typeface="Times New Roman" pitchFamily="18" charset="0"/>
              </a:rPr>
              <a:t>E(</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为偶数    </a:t>
            </a:r>
            <a:r>
              <a:rPr lang="en-US" altLang="zh-CN" sz="1400" dirty="0" smtClean="0">
                <a:latin typeface="Times New Roman" pitchFamily="18" charset="0"/>
                <a:ea typeface="微软雅黑" pitchFamily="34" charset="-122"/>
                <a:cs typeface="Times New Roman" pitchFamily="18" charset="0"/>
              </a:rPr>
              <a:t>O(</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为奇数</a:t>
            </a:r>
          </a:p>
          <a:p>
            <a:pPr marL="342900" indent="-342900" algn="just">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②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)(E(</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)∧O(</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：存在自然数</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它既是偶数又是奇数</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这是假语句；</a:t>
            </a:r>
          </a:p>
          <a:p>
            <a:pPr marL="342900" indent="-342900" algn="just">
              <a:spcBef>
                <a:spcPts val="6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)E(</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en-US" altLang="zh-CN" sz="1400" b="1" dirty="0" smtClean="0">
                <a:solidFill>
                  <a:srgbClr val="FF0000"/>
                </a:solidFill>
                <a:latin typeface="Times New Roman" pitchFamily="18" charset="0"/>
                <a:ea typeface="微软雅黑" pitchFamily="34" charset="-122"/>
                <a:cs typeface="Times New Roman" pitchFamily="18" charset="0"/>
                <a:sym typeface="Symbol" pitchFamily="18" charset="2"/>
              </a:rPr>
              <a:t></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)O(</a:t>
            </a:r>
            <a:r>
              <a:rPr lang="en-US" altLang="zh-CN" sz="1400" b="1" i="1" dirty="0" smtClean="0">
                <a:solidFill>
                  <a:srgbClr val="FF0000"/>
                </a:solidFill>
                <a:latin typeface="Times New Roman" pitchFamily="18" charset="0"/>
                <a:ea typeface="微软雅黑" pitchFamily="34" charset="-122"/>
                <a:cs typeface="Times New Roman" pitchFamily="18" charset="0"/>
              </a:rPr>
              <a:t>x</a:t>
            </a:r>
            <a:r>
              <a:rPr lang="en-US" altLang="zh-CN" sz="1400" b="1" dirty="0" smtClean="0">
                <a:solidFill>
                  <a:srgbClr val="FF0000"/>
                </a:solidFill>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：有些自然数</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是偶数，并且有些自然数</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是奇数，</a:t>
            </a:r>
            <a:endParaRPr lang="en-US" altLang="zh-CN" sz="1400" dirty="0" smtClean="0">
              <a:latin typeface="Times New Roman" pitchFamily="18" charset="0"/>
              <a:ea typeface="微软雅黑" pitchFamily="34" charset="-122"/>
              <a:cs typeface="Times New Roman" pitchFamily="18" charset="0"/>
            </a:endParaRPr>
          </a:p>
          <a:p>
            <a:pPr marL="342900" indent="-342900" algn="just">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这是真语句。在解释</a:t>
            </a:r>
            <a:r>
              <a:rPr lang="en-US" altLang="zh-CN" sz="1400" dirty="0"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中</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)B(</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为假，</a:t>
            </a:r>
            <a:endParaRPr lang="en-US" altLang="zh-CN" sz="1400" dirty="0" smtClean="0">
              <a:latin typeface="Times New Roman" pitchFamily="18" charset="0"/>
              <a:ea typeface="微软雅黑" pitchFamily="34" charset="-122"/>
              <a:cs typeface="Times New Roman" pitchFamily="18" charset="0"/>
            </a:endParaRPr>
          </a:p>
          <a:p>
            <a:pPr marL="342900" indent="-342900" algn="just">
              <a:spcBef>
                <a:spcPts val="6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a:t>
            </a:r>
            <a:r>
              <a:rPr lang="zh-CN" altLang="en-US" sz="1400" dirty="0" smtClean="0">
                <a:latin typeface="Times New Roman" pitchFamily="18" charset="0"/>
                <a:ea typeface="微软雅黑" pitchFamily="34" charset="-122"/>
                <a:cs typeface="Times New Roman" pitchFamily="18" charset="0"/>
              </a:rPr>
              <a:t>故它不是逻辑有效的。</a:t>
            </a:r>
            <a:endParaRPr lang="zh-CN" altLang="en-US"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2" name="TextBox 11"/>
          <p:cNvSpPr txBox="1"/>
          <p:nvPr/>
        </p:nvSpPr>
        <p:spPr>
          <a:xfrm>
            <a:off x="759143" y="1299210"/>
            <a:ext cx="6263640" cy="560153"/>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给出</a:t>
            </a:r>
            <a:r>
              <a:rPr lang="zh-CN" altLang="en-US" sz="1600" b="1" dirty="0" smtClean="0">
                <a:solidFill>
                  <a:srgbClr val="FF0000"/>
                </a:solidFill>
                <a:latin typeface="微软雅黑" pitchFamily="34" charset="-122"/>
                <a:ea typeface="微软雅黑" pitchFamily="34" charset="-122"/>
              </a:rPr>
              <a:t>有穷个体域</a:t>
            </a:r>
            <a:r>
              <a:rPr lang="zh-CN" altLang="en-US" sz="1600" dirty="0" smtClean="0">
                <a:latin typeface="微软雅黑" pitchFamily="34" charset="-122"/>
                <a:ea typeface="微软雅黑" pitchFamily="34" charset="-122"/>
              </a:rPr>
              <a:t>中量词消去的两个等价式如下：</a:t>
            </a:r>
          </a:p>
          <a:p>
            <a:pPr algn="just">
              <a:lnSpc>
                <a:spcPct val="90000"/>
              </a:lnSpc>
            </a:pPr>
            <a:endParaRPr lang="en-US" altLang="zh-CN" sz="1600" dirty="0">
              <a:latin typeface="微软雅黑" pitchFamily="34" charset="-122"/>
              <a:ea typeface="微软雅黑" pitchFamily="34" charset="-122"/>
              <a:cs typeface="Times New Roman" pitchFamily="18" charset="0"/>
            </a:endParaRPr>
          </a:p>
        </p:txBody>
      </p:sp>
      <p:sp>
        <p:nvSpPr>
          <p:cNvPr id="13" name="剪去对角的矩形 12"/>
          <p:cNvSpPr/>
          <p:nvPr/>
        </p:nvSpPr>
        <p:spPr>
          <a:xfrm>
            <a:off x="820800" y="2004060"/>
            <a:ext cx="1008000" cy="324000"/>
          </a:xfrm>
          <a:prstGeom prst="snip2Diag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accent1"/>
              </a:buClr>
              <a:buSzPct val="75000"/>
            </a:pPr>
            <a:r>
              <a:rPr kumimoji="1" lang="zh-CN" altLang="en-US" sz="1400" dirty="0" smtClean="0">
                <a:solidFill>
                  <a:srgbClr val="0070C0"/>
                </a:solidFill>
                <a:latin typeface="微软雅黑" panose="020B0503020204020204" pitchFamily="34" charset="-122"/>
                <a:ea typeface="微软雅黑" panose="020B0503020204020204" pitchFamily="34" charset="-122"/>
              </a:rPr>
              <a:t>定理</a:t>
            </a:r>
            <a:r>
              <a:rPr kumimoji="1" lang="en-US" altLang="zh-CN" sz="1400" dirty="0" smtClean="0">
                <a:solidFill>
                  <a:srgbClr val="0070C0"/>
                </a:solidFill>
                <a:latin typeface="微软雅黑" panose="020B0503020204020204" pitchFamily="34" charset="-122"/>
                <a:ea typeface="微软雅黑" panose="020B0503020204020204" pitchFamily="34" charset="-122"/>
              </a:rPr>
              <a:t>2.6.4 </a:t>
            </a:r>
            <a:endParaRPr kumimoji="1"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947863" y="1906320"/>
            <a:ext cx="5711096" cy="1880515"/>
          </a:xfrm>
          <a:prstGeom prst="rect">
            <a:avLst/>
          </a:prstGeom>
          <a:noFill/>
        </p:spPr>
        <p:txBody>
          <a:bodyPr wrap="square" rtlCol="0">
            <a:spAutoFit/>
          </a:bodyPr>
          <a:lstStyle/>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在解释 </a:t>
            </a:r>
            <a:r>
              <a:rPr lang="en-US" altLang="zh-CN" sz="1400" dirty="0" smtClean="0">
                <a:latin typeface="Times New Roman" pitchFamily="18" charset="0"/>
                <a:ea typeface="微软雅黑" pitchFamily="34" charset="-122"/>
                <a:cs typeface="Times New Roman" pitchFamily="18" charset="0"/>
              </a:rPr>
              <a:t>I </a:t>
            </a:r>
            <a:r>
              <a:rPr lang="zh-CN" altLang="en-US" sz="1400" dirty="0" smtClean="0">
                <a:latin typeface="Times New Roman" pitchFamily="18" charset="0"/>
                <a:ea typeface="微软雅黑" pitchFamily="34" charset="-122"/>
                <a:cs typeface="Times New Roman" pitchFamily="18" charset="0"/>
              </a:rPr>
              <a:t>中，</a:t>
            </a:r>
            <a:r>
              <a:rPr lang="en-US" altLang="zh-CN" sz="1400" dirty="0" smtClean="0">
                <a:latin typeface="Times New Roman" pitchFamily="18" charset="0"/>
                <a:ea typeface="微软雅黑" pitchFamily="34" charset="-122"/>
                <a:cs typeface="Times New Roman" pitchFamily="18" charset="0"/>
              </a:rPr>
              <a:t>D</a:t>
            </a:r>
            <a:r>
              <a:rPr lang="en-US" altLang="zh-CN" sz="1400" baseline="-30000" dirty="0" smtClean="0">
                <a:latin typeface="Times New Roman" pitchFamily="18" charset="0"/>
                <a:ea typeface="微软雅黑" pitchFamily="34" charset="-122"/>
                <a:cs typeface="Times New Roman" pitchFamily="18" charset="0"/>
              </a:rPr>
              <a:t>I </a:t>
            </a:r>
            <a:r>
              <a:rPr lang="zh-CN" altLang="en-US" sz="1400" dirty="0" smtClean="0">
                <a:latin typeface="Times New Roman" pitchFamily="18" charset="0"/>
                <a:ea typeface="微软雅黑" pitchFamily="34" charset="-122"/>
                <a:cs typeface="Times New Roman" pitchFamily="18" charset="0"/>
              </a:rPr>
              <a:t>有 </a:t>
            </a:r>
            <a:r>
              <a:rPr lang="en-US" altLang="zh-CN" sz="1400" dirty="0" smtClean="0">
                <a:latin typeface="Times New Roman" pitchFamily="18" charset="0"/>
                <a:ea typeface="微软雅黑" pitchFamily="34" charset="-122"/>
                <a:cs typeface="Times New Roman" pitchFamily="18" charset="0"/>
              </a:rPr>
              <a:t>n </a:t>
            </a:r>
            <a:r>
              <a:rPr lang="zh-CN" altLang="en-US" sz="1400" dirty="0" smtClean="0">
                <a:latin typeface="Times New Roman" pitchFamily="18" charset="0"/>
                <a:ea typeface="微软雅黑" pitchFamily="34" charset="-122"/>
                <a:cs typeface="Times New Roman" pitchFamily="18" charset="0"/>
              </a:rPr>
              <a:t>个元素：</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1</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2</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a:t>
            </a:r>
            <a:r>
              <a:rPr lang="zh-CN" altLang="en-US" sz="1400" i="1"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a</a:t>
            </a:r>
            <a:r>
              <a:rPr lang="en-US" altLang="zh-CN" sz="1400" i="1" baseline="-30000" dirty="0" smtClean="0">
                <a:latin typeface="Times New Roman" pitchFamily="18" charset="0"/>
                <a:ea typeface="微软雅黑" pitchFamily="34" charset="-122"/>
                <a:cs typeface="Times New Roman" pitchFamily="18" charset="0"/>
              </a:rPr>
              <a:t>n</a:t>
            </a:r>
            <a:r>
              <a:rPr lang="zh-CN" altLang="en-US" sz="1400" dirty="0" smtClean="0">
                <a:latin typeface="Times New Roman" pitchFamily="18" charset="0"/>
                <a:ea typeface="微软雅黑" pitchFamily="34" charset="-122"/>
                <a:cs typeface="Times New Roman" pitchFamily="18" charset="0"/>
              </a:rPr>
              <a:t>。</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则在 </a:t>
            </a:r>
            <a:r>
              <a:rPr lang="en-US" altLang="zh-CN" sz="1400" dirty="0" smtClean="0">
                <a:latin typeface="Times New Roman" pitchFamily="18" charset="0"/>
                <a:ea typeface="微软雅黑" pitchFamily="34" charset="-122"/>
                <a:cs typeface="Times New Roman" pitchFamily="18" charset="0"/>
              </a:rPr>
              <a:t>I </a:t>
            </a:r>
            <a:r>
              <a:rPr lang="zh-CN" altLang="en-US" sz="1400" dirty="0" smtClean="0">
                <a:latin typeface="Times New Roman" pitchFamily="18" charset="0"/>
                <a:ea typeface="微软雅黑" pitchFamily="34" charset="-122"/>
                <a:cs typeface="Times New Roman" pitchFamily="18" charset="0"/>
              </a:rPr>
              <a:t>中有下列两个等价式：</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    ① </a:t>
            </a:r>
            <a:r>
              <a:rPr lang="en-US" altLang="zh-CN" sz="1400" dirty="0" smtClean="0">
                <a:latin typeface="Times New Roman" pitchFamily="18" charset="0"/>
                <a:ea typeface="微软雅黑" pitchFamily="34" charset="-122"/>
                <a:cs typeface="Times New Roman" pitchFamily="18" charset="0"/>
              </a:rPr>
              <a:t>(</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1</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2</a:t>
            </a:r>
            <a:r>
              <a:rPr lang="en-US" altLang="zh-CN" sz="1400" dirty="0" smtClean="0">
                <a:latin typeface="Times New Roman" pitchFamily="18" charset="0"/>
                <a:ea typeface="微软雅黑" pitchFamily="34" charset="-122"/>
                <a:cs typeface="Times New Roman" pitchFamily="18" charset="0"/>
              </a:rPr>
              <a:t>) ∧…∧ 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ct val="150000"/>
              </a:lnSpc>
              <a:spcBef>
                <a:spcPct val="20000"/>
              </a:spcBef>
              <a:buClr>
                <a:schemeClr val="folHlink"/>
              </a:buClr>
              <a:buSzPct val="60000"/>
              <a:buFont typeface="Wingdings" pitchFamily="2" charset="2"/>
              <a:buNone/>
            </a:pPr>
            <a:r>
              <a:rPr lang="en-US" altLang="zh-CN" sz="1400" dirty="0" smtClean="0">
                <a:latin typeface="Times New Roman" pitchFamily="18" charset="0"/>
                <a:ea typeface="微软雅黑" pitchFamily="34" charset="-122"/>
                <a:cs typeface="Times New Roman" pitchFamily="18" charset="0"/>
              </a:rPr>
              <a:t>    ② (</a:t>
            </a:r>
            <a:r>
              <a:rPr lang="en-US" altLang="zh-CN" sz="1400" dirty="0" smtClean="0">
                <a:latin typeface="Times New Roman" pitchFamily="18" charset="0"/>
                <a:ea typeface="微软雅黑" pitchFamily="34" charset="-122"/>
                <a:cs typeface="Times New Roman" pitchFamily="18" charset="0"/>
                <a:sym typeface="Symbol" pitchFamily="18" charset="2"/>
              </a:rPr>
              <a:t></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 </a:t>
            </a:r>
            <a:r>
              <a:rPr lang="en-US" altLang="zh-CN" sz="1400" dirty="0" smtClean="0">
                <a:latin typeface="Times New Roman" pitchFamily="18" charset="0"/>
                <a:ea typeface="微软雅黑" pitchFamily="34" charset="-122"/>
                <a:cs typeface="Times New Roman" pitchFamily="18" charset="0"/>
                <a:sym typeface="Symbol" pitchFamily="18" charset="2"/>
              </a:rPr>
              <a:t> </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1</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2</a:t>
            </a:r>
            <a:r>
              <a:rPr lang="en-US" altLang="zh-CN" sz="1400" dirty="0" smtClean="0">
                <a:latin typeface="Times New Roman" pitchFamily="18" charset="0"/>
                <a:ea typeface="微软雅黑" pitchFamily="34" charset="-122"/>
                <a:cs typeface="Times New Roman" pitchFamily="18" charset="0"/>
              </a:rPr>
              <a:t>) ∨…∨ A(</a:t>
            </a:r>
            <a:r>
              <a:rPr lang="en-US" altLang="zh-CN" sz="1400" i="1" dirty="0" smtClean="0">
                <a:latin typeface="Times New Roman" pitchFamily="18" charset="0"/>
                <a:ea typeface="微软雅黑" pitchFamily="34" charset="-122"/>
                <a:cs typeface="Times New Roman" pitchFamily="18" charset="0"/>
              </a:rPr>
              <a:t>a</a:t>
            </a:r>
            <a:r>
              <a:rPr lang="en-US" altLang="zh-CN" sz="1400" baseline="-30000" dirty="0"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p>
          <a:p>
            <a:pPr marL="342900" indent="-342900" algn="just">
              <a:lnSpc>
                <a:spcPct val="150000"/>
              </a:lnSpc>
              <a:spcBef>
                <a:spcPct val="20000"/>
              </a:spcBef>
              <a:buClr>
                <a:schemeClr val="folHlink"/>
              </a:buClr>
              <a:buSzPct val="60000"/>
              <a:buFont typeface="Wingdings" pitchFamily="2" charset="2"/>
              <a:buNone/>
            </a:pPr>
            <a:r>
              <a:rPr lang="zh-CN" altLang="en-US" sz="1400" dirty="0" smtClean="0">
                <a:latin typeface="Times New Roman" pitchFamily="18" charset="0"/>
                <a:ea typeface="微软雅黑" pitchFamily="34" charset="-122"/>
                <a:cs typeface="Times New Roman" pitchFamily="18" charset="0"/>
              </a:rPr>
              <a:t>其中</a:t>
            </a:r>
            <a:r>
              <a:rPr lang="en-US" altLang="zh-CN" sz="1400" dirty="0" smtClean="0">
                <a:latin typeface="Times New Roman" pitchFamily="18" charset="0"/>
                <a:ea typeface="微软雅黑" pitchFamily="34" charset="-122"/>
                <a:cs typeface="Times New Roman" pitchFamily="18" charset="0"/>
              </a:rPr>
              <a:t>A(</a:t>
            </a:r>
            <a:r>
              <a:rPr lang="en-US" altLang="zh-CN" sz="1400" i="1" dirty="0" err="1" smtClean="0">
                <a:latin typeface="Times New Roman" pitchFamily="18" charset="0"/>
                <a:ea typeface="微软雅黑" pitchFamily="34" charset="-122"/>
                <a:cs typeface="Times New Roman" pitchFamily="18" charset="0"/>
              </a:rPr>
              <a:t>a</a:t>
            </a:r>
            <a:r>
              <a:rPr lang="en-US" altLang="zh-CN" sz="1400" baseline="-30000" dirty="0" err="1" smtClean="0">
                <a:latin typeface="Times New Roman" pitchFamily="18" charset="0"/>
                <a:ea typeface="微软雅黑" pitchFamily="34" charset="-122"/>
                <a:cs typeface="Times New Roman" pitchFamily="18" charset="0"/>
              </a:rPr>
              <a:t>i</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为用</a:t>
            </a:r>
            <a:r>
              <a:rPr lang="en-US" altLang="zh-CN" sz="1400" i="1" dirty="0" err="1" smtClean="0">
                <a:latin typeface="Times New Roman" pitchFamily="18" charset="0"/>
                <a:ea typeface="微软雅黑" pitchFamily="34" charset="-122"/>
                <a:cs typeface="Times New Roman" pitchFamily="18" charset="0"/>
              </a:rPr>
              <a:t>a</a:t>
            </a:r>
            <a:r>
              <a:rPr lang="en-US" altLang="zh-CN" sz="1400" baseline="-30000" dirty="0" err="1" smtClean="0">
                <a:latin typeface="Times New Roman" pitchFamily="18" charset="0"/>
                <a:ea typeface="微软雅黑" pitchFamily="34" charset="-122"/>
                <a:cs typeface="Times New Roman" pitchFamily="18" charset="0"/>
              </a:rPr>
              <a:t>i</a:t>
            </a:r>
            <a:r>
              <a:rPr lang="en-US" altLang="zh-CN" sz="1400" dirty="0" smtClean="0">
                <a:latin typeface="Times New Roman" pitchFamily="18" charset="0"/>
                <a:ea typeface="微软雅黑" pitchFamily="34" charset="-122"/>
                <a:cs typeface="Times New Roman" pitchFamily="18" charset="0"/>
              </a:rPr>
              <a:t>(1≤</a:t>
            </a:r>
            <a:r>
              <a:rPr lang="en-US" altLang="zh-CN" sz="1400" i="1" dirty="0" smtClean="0">
                <a:latin typeface="Times New Roman" pitchFamily="18" charset="0"/>
                <a:ea typeface="微软雅黑" pitchFamily="34" charset="-122"/>
                <a:cs typeface="Times New Roman" pitchFamily="18" charset="0"/>
              </a:rPr>
              <a:t>i</a:t>
            </a:r>
            <a:r>
              <a:rPr lang="en-US" altLang="zh-CN" sz="1400" dirty="0" smtClean="0">
                <a:latin typeface="Times New Roman" pitchFamily="18" charset="0"/>
                <a:ea typeface="微软雅黑" pitchFamily="34" charset="-122"/>
                <a:cs typeface="Times New Roman" pitchFamily="18" charset="0"/>
              </a:rPr>
              <a:t>≤</a:t>
            </a:r>
            <a:r>
              <a:rPr lang="en-US" altLang="zh-CN" sz="1400" i="1" dirty="0" smtClean="0">
                <a:latin typeface="Times New Roman" pitchFamily="18" charset="0"/>
                <a:ea typeface="微软雅黑" pitchFamily="34" charset="-122"/>
                <a:cs typeface="Times New Roman" pitchFamily="18" charset="0"/>
              </a:rPr>
              <a:t>n</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代入公式</a:t>
            </a:r>
            <a:r>
              <a:rPr lang="en-US" altLang="zh-CN" sz="1400" dirty="0" smtClean="0">
                <a:latin typeface="Times New Roman" pitchFamily="18" charset="0"/>
                <a:ea typeface="微软雅黑" pitchFamily="34" charset="-122"/>
                <a:cs typeface="Times New Roman" pitchFamily="18" charset="0"/>
              </a:rPr>
              <a:t>A(</a:t>
            </a:r>
            <a:r>
              <a:rPr lang="en-US" altLang="zh-CN" sz="1400" i="1" dirty="0" smtClean="0">
                <a:latin typeface="Times New Roman" pitchFamily="18" charset="0"/>
                <a:ea typeface="微软雅黑" pitchFamily="34" charset="-122"/>
                <a:cs typeface="Times New Roman" pitchFamily="18" charset="0"/>
              </a:rPr>
              <a:t>x</a:t>
            </a:r>
            <a:r>
              <a:rPr lang="en-US" altLang="zh-CN" sz="1400" dirty="0" smtClean="0">
                <a:latin typeface="Times New Roman" pitchFamily="18" charset="0"/>
                <a:ea typeface="微软雅黑" pitchFamily="34" charset="-122"/>
                <a:cs typeface="Times New Roman" pitchFamily="18" charset="0"/>
              </a:rPr>
              <a:t>)</a:t>
            </a:r>
            <a:r>
              <a:rPr lang="zh-CN" altLang="en-US" sz="1400" dirty="0" smtClean="0">
                <a:latin typeface="Times New Roman" pitchFamily="18" charset="0"/>
                <a:ea typeface="微软雅黑" pitchFamily="34" charset="-122"/>
                <a:cs typeface="Times New Roman" pitchFamily="18" charset="0"/>
              </a:rPr>
              <a:t>中自由出现的</a:t>
            </a:r>
            <a:r>
              <a:rPr lang="en-US" altLang="zh-CN" sz="1400" i="1" dirty="0" smtClean="0">
                <a:latin typeface="Times New Roman" pitchFamily="18" charset="0"/>
                <a:ea typeface="微软雅黑" pitchFamily="34" charset="-122"/>
                <a:cs typeface="Times New Roman" pitchFamily="18" charset="0"/>
              </a:rPr>
              <a:t>x</a:t>
            </a:r>
            <a:r>
              <a:rPr lang="zh-CN" altLang="en-US" sz="1400" dirty="0" smtClean="0">
                <a:latin typeface="Times New Roman" pitchFamily="18" charset="0"/>
                <a:ea typeface="微软雅黑" pitchFamily="34" charset="-122"/>
                <a:cs typeface="Times New Roman" pitchFamily="18" charset="0"/>
              </a:rPr>
              <a:t>得到的公式。</a:t>
            </a:r>
            <a:endParaRPr lang="zh-CN" altLang="en-US" sz="14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393787"/>
            <a:ext cx="666750"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66751" y="393787"/>
            <a:ext cx="8477249"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695327" y="320815"/>
            <a:ext cx="6391273" cy="563231"/>
          </a:xfrm>
          <a:prstGeom prst="rect">
            <a:avLst/>
          </a:prstGeom>
        </p:spPr>
        <p:txBody>
          <a:bodyPr wrap="square">
            <a:spAutoFit/>
          </a:bodyPr>
          <a:lstStyle/>
          <a:p>
            <a:pPr>
              <a:lnSpc>
                <a:spcPct val="170000"/>
              </a:lnSpc>
              <a:spcBef>
                <a:spcPct val="20000"/>
              </a:spcBef>
              <a:buClr>
                <a:schemeClr val="folHlink"/>
              </a:buClr>
              <a:buSzPct val="60000"/>
            </a:pPr>
            <a:r>
              <a:rPr lang="en-US" altLang="zh-CN" sz="1800" dirty="0" smtClean="0">
                <a:solidFill>
                  <a:schemeClr val="bg1"/>
                </a:solidFill>
                <a:latin typeface="Tahoma" panose="020B0604030504040204" pitchFamily="34" charset="0"/>
                <a:ea typeface="微软雅黑" panose="020B0503020204020204" pitchFamily="34" charset="-122"/>
              </a:rPr>
              <a:t>2.6 </a:t>
            </a:r>
            <a:r>
              <a:rPr lang="zh-CN" altLang="en-US" sz="1800" dirty="0" smtClean="0">
                <a:solidFill>
                  <a:schemeClr val="bg1"/>
                </a:solidFill>
                <a:latin typeface="Tahoma" panose="020B0604030504040204" pitchFamily="34" charset="0"/>
                <a:ea typeface="微软雅黑" panose="020B0503020204020204" pitchFamily="34" charset="-122"/>
              </a:rPr>
              <a:t>谓词逻辑中的等价式与蕴涵式</a:t>
            </a:r>
          </a:p>
        </p:txBody>
      </p:sp>
      <p:sp>
        <p:nvSpPr>
          <p:cNvPr id="10" name="TextBox 9"/>
          <p:cNvSpPr txBox="1"/>
          <p:nvPr/>
        </p:nvSpPr>
        <p:spPr>
          <a:xfrm>
            <a:off x="922020" y="1531620"/>
            <a:ext cx="6499860" cy="584775"/>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若公式中有多个量词，可将量词逐个消去。</a:t>
            </a:r>
          </a:p>
          <a:p>
            <a:endParaRPr lang="en-US" altLang="zh-CN" sz="1600" dirty="0">
              <a:latin typeface="微软雅黑" pitchFamily="34" charset="-122"/>
              <a:ea typeface="微软雅黑" pitchFamily="34" charset="-122"/>
              <a:cs typeface="Times New Roman" pitchFamily="18" charset="0"/>
              <a:sym typeface="Symbol" pitchFamily="18" charset="2"/>
            </a:endParaRPr>
          </a:p>
        </p:txBody>
      </p:sp>
      <p:sp>
        <p:nvSpPr>
          <p:cNvPr id="6" name="TextBox 5"/>
          <p:cNvSpPr txBox="1"/>
          <p:nvPr/>
        </p:nvSpPr>
        <p:spPr>
          <a:xfrm>
            <a:off x="937260" y="2110740"/>
            <a:ext cx="6088380" cy="1717393"/>
          </a:xfrm>
          <a:prstGeom prst="rect">
            <a:avLst/>
          </a:prstGeom>
          <a:noFill/>
        </p:spPr>
        <p:txBody>
          <a:bodyPr wrap="square" rtlCol="0">
            <a:spAutoFit/>
          </a:bodyPr>
          <a:lstStyle/>
          <a:p>
            <a:pPr marL="342900" indent="-342900" algn="just">
              <a:lnSpc>
                <a:spcPct val="125000"/>
              </a:lnSpc>
              <a:spcBef>
                <a:spcPct val="20000"/>
              </a:spcBef>
              <a:buClr>
                <a:schemeClr val="folHlink"/>
              </a:buClr>
              <a:buSzPct val="60000"/>
              <a:buFont typeface="Wingdings" pitchFamily="2" charset="2"/>
              <a:buNone/>
            </a:pPr>
            <a:r>
              <a:rPr lang="zh-CN" altLang="en-US" sz="1600" b="1" dirty="0" smtClean="0">
                <a:latin typeface="Times New Roman" pitchFamily="18" charset="0"/>
                <a:ea typeface="微软雅黑" pitchFamily="34" charset="-122"/>
                <a:cs typeface="Times New Roman" pitchFamily="18" charset="0"/>
              </a:rPr>
              <a:t>例如，</a:t>
            </a:r>
            <a:r>
              <a:rPr lang="zh-CN" altLang="en-US" sz="1600" dirty="0" smtClean="0">
                <a:latin typeface="Times New Roman" pitchFamily="18" charset="0"/>
                <a:ea typeface="微软雅黑" pitchFamily="34" charset="-122"/>
                <a:cs typeface="Times New Roman" pitchFamily="18" charset="0"/>
              </a:rPr>
              <a:t> 若个体域仅有两个元素</a:t>
            </a:r>
            <a:r>
              <a:rPr lang="en-US" altLang="zh-CN" sz="1600" i="1" dirty="0" smtClean="0">
                <a:latin typeface="Times New Roman" pitchFamily="18" charset="0"/>
                <a:ea typeface="微软雅黑" pitchFamily="34" charset="-122"/>
                <a:cs typeface="Times New Roman" pitchFamily="18" charset="0"/>
              </a:rPr>
              <a:t>a</a:t>
            </a:r>
            <a:r>
              <a:rPr lang="en-US" altLang="zh-CN" sz="1600" dirty="0" smtClean="0">
                <a:latin typeface="Times New Roman" pitchFamily="18" charset="0"/>
                <a:ea typeface="微软雅黑" pitchFamily="34" charset="-122"/>
                <a:cs typeface="Times New Roman" pitchFamily="18" charset="0"/>
              </a:rPr>
              <a:t> </a:t>
            </a:r>
            <a:r>
              <a:rPr lang="zh-CN" altLang="en-US" sz="1600" dirty="0" smtClean="0">
                <a:latin typeface="Times New Roman" pitchFamily="18" charset="0"/>
                <a:ea typeface="微软雅黑" pitchFamily="34" charset="-122"/>
                <a:cs typeface="Times New Roman" pitchFamily="18" charset="0"/>
              </a:rPr>
              <a:t>和 </a:t>
            </a:r>
            <a:r>
              <a:rPr lang="en-US" altLang="zh-CN" sz="1600" i="1" dirty="0" smtClean="0">
                <a:latin typeface="Times New Roman" pitchFamily="18" charset="0"/>
                <a:ea typeface="微软雅黑" pitchFamily="34" charset="-122"/>
                <a:cs typeface="Times New Roman" pitchFamily="18" charset="0"/>
              </a:rPr>
              <a:t>b</a:t>
            </a:r>
            <a:r>
              <a:rPr lang="zh-CN" altLang="en-US" sz="1600" dirty="0" smtClean="0">
                <a:latin typeface="Times New Roman" pitchFamily="18" charset="0"/>
                <a:ea typeface="微软雅黑" pitchFamily="34" charset="-122"/>
                <a:cs typeface="Times New Roman" pitchFamily="18" charset="0"/>
              </a:rPr>
              <a:t>，则</a:t>
            </a:r>
          </a:p>
          <a:p>
            <a:pPr marL="342900" indent="-342900" algn="just">
              <a:lnSpc>
                <a:spcPct val="125000"/>
              </a:lnSpc>
              <a:spcBef>
                <a:spcPct val="20000"/>
              </a:spcBef>
              <a:buClr>
                <a:schemeClr val="folHlink"/>
              </a:buClr>
              <a:buSzPct val="60000"/>
              <a:buFont typeface="Wingdings" pitchFamily="2" charset="2"/>
              <a:buNone/>
            </a:pPr>
            <a:r>
              <a:rPr lang="zh-CN" altLang="en-US" sz="1600" dirty="0" smtClean="0">
                <a:latin typeface="Times New Roman" pitchFamily="18" charset="0"/>
                <a:ea typeface="微软雅黑" pitchFamily="34" charset="-122"/>
                <a:cs typeface="Times New Roman" pitchFamily="18" charset="0"/>
              </a:rPr>
              <a:t>      </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y</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x</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y</a:t>
            </a:r>
            <a:r>
              <a:rPr lang="en-US" altLang="zh-CN" sz="1600" dirty="0" smtClean="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en-US" altLang="zh-CN" sz="1600" dirty="0" smtClean="0">
                <a:latin typeface="Times New Roman" pitchFamily="18" charset="0"/>
                <a:ea typeface="微软雅黑" pitchFamily="34" charset="-122"/>
                <a:cs typeface="Times New Roman" pitchFamily="18" charset="0"/>
                <a:sym typeface="Symbol" pitchFamily="18" charset="2"/>
              </a:rPr>
              <a:t>       </a:t>
            </a:r>
            <a:r>
              <a:rPr lang="en-US" altLang="zh-CN" sz="1600" dirty="0" smtClean="0">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sym typeface="Symbol" pitchFamily="18" charset="2"/>
              </a:rPr>
              <a:t></a:t>
            </a:r>
            <a:r>
              <a:rPr lang="en-US" altLang="zh-CN" sz="1600" i="1" dirty="0" smtClean="0">
                <a:latin typeface="Times New Roman" pitchFamily="18" charset="0"/>
                <a:ea typeface="微软雅黑" pitchFamily="34" charset="-122"/>
                <a:cs typeface="Times New Roman" pitchFamily="18" charset="0"/>
              </a:rPr>
              <a:t>x</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x</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a</a:t>
            </a:r>
            <a:r>
              <a:rPr lang="en-US" altLang="zh-CN" sz="1600" dirty="0" smtClean="0">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x</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b</a:t>
            </a:r>
            <a:r>
              <a:rPr lang="en-US" altLang="zh-CN" sz="1600" dirty="0" smtClean="0">
                <a:latin typeface="Times New Roman" pitchFamily="18" charset="0"/>
                <a:ea typeface="微软雅黑" pitchFamily="34" charset="-122"/>
                <a:cs typeface="Times New Roman" pitchFamily="18" charset="0"/>
              </a:rPr>
              <a:t>))</a:t>
            </a:r>
          </a:p>
          <a:p>
            <a:pPr marL="342900" indent="-342900" algn="just">
              <a:lnSpc>
                <a:spcPct val="125000"/>
              </a:lnSpc>
              <a:spcBef>
                <a:spcPct val="20000"/>
              </a:spcBef>
              <a:buClr>
                <a:schemeClr val="folHlink"/>
              </a:buClr>
              <a:buSzPct val="60000"/>
              <a:buFont typeface="Wingdings" pitchFamily="2" charset="2"/>
              <a:buNone/>
            </a:pPr>
            <a:r>
              <a:rPr lang="en-US" altLang="zh-CN" sz="1600" dirty="0" smtClean="0">
                <a:latin typeface="Times New Roman" pitchFamily="18" charset="0"/>
                <a:ea typeface="微软雅黑" pitchFamily="34" charset="-122"/>
                <a:cs typeface="Times New Roman" pitchFamily="18" charset="0"/>
                <a:sym typeface="Symbol" pitchFamily="18" charset="2"/>
              </a:rPr>
              <a:t>       </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a</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a</a:t>
            </a:r>
            <a:r>
              <a:rPr lang="en-US" altLang="zh-CN" sz="1600" dirty="0" smtClean="0">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a</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b</a:t>
            </a:r>
            <a:r>
              <a:rPr lang="en-US" altLang="zh-CN" sz="1600" dirty="0" smtClean="0">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b</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a</a:t>
            </a:r>
            <a:r>
              <a:rPr lang="en-US" altLang="zh-CN" sz="1600" dirty="0" smtClean="0">
                <a:latin typeface="Times New Roman" pitchFamily="18" charset="0"/>
                <a:ea typeface="微软雅黑" pitchFamily="34" charset="-122"/>
                <a:cs typeface="Times New Roman" pitchFamily="18" charset="0"/>
              </a:rPr>
              <a:t>)</a:t>
            </a:r>
            <a:r>
              <a:rPr lang="en-US" altLang="zh-CN" sz="1600" b="1" dirty="0" smtClean="0">
                <a:solidFill>
                  <a:srgbClr val="FF0000"/>
                </a:solidFill>
                <a:latin typeface="Times New Roman" pitchFamily="18" charset="0"/>
                <a:ea typeface="微软雅黑" pitchFamily="34" charset="-122"/>
                <a:cs typeface="Times New Roman" pitchFamily="18" charset="0"/>
              </a:rPr>
              <a:t>∨</a:t>
            </a:r>
            <a:r>
              <a:rPr lang="en-US" altLang="zh-CN" sz="1600" dirty="0" smtClean="0">
                <a:latin typeface="Times New Roman" pitchFamily="18" charset="0"/>
                <a:ea typeface="微软雅黑" pitchFamily="34" charset="-122"/>
                <a:cs typeface="Times New Roman" pitchFamily="18" charset="0"/>
              </a:rPr>
              <a:t>P(</a:t>
            </a:r>
            <a:r>
              <a:rPr lang="en-US" altLang="zh-CN" sz="1600" i="1" dirty="0" smtClean="0">
                <a:latin typeface="Times New Roman" pitchFamily="18" charset="0"/>
                <a:ea typeface="微软雅黑" pitchFamily="34" charset="-122"/>
                <a:cs typeface="Times New Roman" pitchFamily="18" charset="0"/>
              </a:rPr>
              <a:t>b</a:t>
            </a:r>
            <a:r>
              <a:rPr lang="zh-CN" altLang="en-US" sz="1600" dirty="0" smtClean="0">
                <a:latin typeface="Times New Roman" pitchFamily="18" charset="0"/>
                <a:ea typeface="微软雅黑" pitchFamily="34" charset="-122"/>
                <a:cs typeface="Times New Roman" pitchFamily="18" charset="0"/>
              </a:rPr>
              <a:t>，</a:t>
            </a:r>
            <a:r>
              <a:rPr lang="en-US" altLang="zh-CN" sz="1600" i="1" dirty="0" smtClean="0">
                <a:latin typeface="Times New Roman" pitchFamily="18" charset="0"/>
                <a:ea typeface="微软雅黑" pitchFamily="34" charset="-122"/>
                <a:cs typeface="Times New Roman" pitchFamily="18" charset="0"/>
              </a:rPr>
              <a:t>b</a:t>
            </a:r>
            <a:r>
              <a:rPr lang="en-US" altLang="zh-CN" sz="1600" dirty="0" smtClean="0">
                <a:latin typeface="Times New Roman" pitchFamily="18" charset="0"/>
                <a:ea typeface="微软雅黑" pitchFamily="34" charset="-122"/>
                <a:cs typeface="Times New Roman" pitchFamily="18" charset="0"/>
              </a:rPr>
              <a:t>))</a:t>
            </a:r>
          </a:p>
          <a:p>
            <a:endParaRPr lang="zh-CN" altLang="en-US" sz="1600" dirty="0">
              <a:latin typeface="Times New Roman" pitchFamily="18" charset="0"/>
              <a:ea typeface="微软雅黑" pitchFamily="34" charset="-122"/>
              <a:cs typeface="Times New Roman" pitchFamily="18" charset="0"/>
            </a:endParaRPr>
          </a:p>
        </p:txBody>
      </p:sp>
    </p:spTree>
    <p:extLst>
      <p:ext uri="{BB962C8B-B14F-4D97-AF65-F5344CB8AC3E}">
        <p14:creationId xmlns="" xmlns:p14="http://schemas.microsoft.com/office/powerpoint/2010/main" val="387579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4618</TotalTime>
  <Words>2330</Words>
  <Application>Microsoft Office PowerPoint</Application>
  <PresentationFormat>全屏显示(16:9)</PresentationFormat>
  <Paragraphs>139</Paragraphs>
  <Slides>14</Slides>
  <Notes>8</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huiming</dc:creator>
  <cp:lastModifiedBy>徐喜荣</cp:lastModifiedBy>
  <cp:revision>354</cp:revision>
  <dcterms:created xsi:type="dcterms:W3CDTF">2016-09-26T06:45:17Z</dcterms:created>
  <dcterms:modified xsi:type="dcterms:W3CDTF">2017-03-24T01:25:57Z</dcterms:modified>
</cp:coreProperties>
</file>