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24"/>
  </p:notesMasterIdLst>
  <p:handoutMasterIdLst>
    <p:handoutMasterId r:id="rId25"/>
  </p:handoutMasterIdLst>
  <p:sldIdLst>
    <p:sldId id="429" r:id="rId2"/>
    <p:sldId id="404" r:id="rId3"/>
    <p:sldId id="405" r:id="rId4"/>
    <p:sldId id="406" r:id="rId5"/>
    <p:sldId id="407" r:id="rId6"/>
    <p:sldId id="408" r:id="rId7"/>
    <p:sldId id="409" r:id="rId8"/>
    <p:sldId id="411" r:id="rId9"/>
    <p:sldId id="412" r:id="rId10"/>
    <p:sldId id="413" r:id="rId11"/>
    <p:sldId id="414" r:id="rId12"/>
    <p:sldId id="415" r:id="rId13"/>
    <p:sldId id="432" r:id="rId14"/>
    <p:sldId id="417" r:id="rId15"/>
    <p:sldId id="418" r:id="rId16"/>
    <p:sldId id="419" r:id="rId17"/>
    <p:sldId id="420" r:id="rId18"/>
    <p:sldId id="421" r:id="rId19"/>
    <p:sldId id="422" r:id="rId20"/>
    <p:sldId id="436" r:id="rId21"/>
    <p:sldId id="434" r:id="rId22"/>
    <p:sldId id="435" r:id="rId2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7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0C0"/>
    <a:srgbClr val="FCFCFC"/>
    <a:srgbClr val="FEC17E"/>
    <a:srgbClr val="FFF2CC"/>
    <a:srgbClr val="D9D9D9"/>
    <a:srgbClr val="C4C4C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76" autoAdjust="0"/>
    <p:restoredTop sz="96078" autoAdjust="0"/>
  </p:normalViewPr>
  <p:slideViewPr>
    <p:cSldViewPr snapToGrid="0" showGuides="1">
      <p:cViewPr varScale="1">
        <p:scale>
          <a:sx n="141" d="100"/>
          <a:sy n="141" d="100"/>
        </p:scale>
        <p:origin x="-426" y="-102"/>
      </p:cViewPr>
      <p:guideLst>
        <p:guide orient="horz" pos="1597"/>
        <p:guide pos="2857"/>
        <p:guide pos="408"/>
        <p:guide pos="51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2017/3/28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2017/3/28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0271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1027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533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199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2017/3/28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2.8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谓词逻辑的推理理论 </a:t>
            </a:r>
          </a:p>
        </p:txBody>
      </p:sp>
    </p:spTree>
    <p:extLst>
      <p:ext uri="{BB962C8B-B14F-4D97-AF65-F5344CB8AC3E}">
        <p14:creationId xmlns:p14="http://schemas.microsoft.com/office/powerpoint/2010/main" xmlns="" val="72293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2.8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谓词逻辑的推理理论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920115" y="1100006"/>
            <a:ext cx="678561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3. 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存在量词产生规则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简称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EG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规则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有两种形式：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	A(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)|</a:t>
            </a:r>
            <a:r>
              <a:rPr lang="en-US" altLang="zh-CN" sz="1400" b="0" i="0" u="sng" baseline="30000" dirty="0" smtClean="0">
                <a:ea typeface="微软雅黑" pitchFamily="34" charset="-122"/>
                <a:cs typeface="Times New Roman" pitchFamily="18" charset="0"/>
              </a:rPr>
              <a:t> EG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    其中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特定个体常元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)|</a:t>
            </a:r>
            <a:r>
              <a:rPr lang="en-US" altLang="zh-CN" sz="1400" b="0" i="0" u="sng" baseline="30000" dirty="0" smtClean="0">
                <a:ea typeface="微软雅黑" pitchFamily="34" charset="-122"/>
                <a:cs typeface="Times New Roman" pitchFamily="18" charset="0"/>
              </a:rPr>
              <a:t> EG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成立充分条件：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①取代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的个体变元 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不在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A(c)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中出现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②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对 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是自由的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③若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是推导行中的公式，且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是由使用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EI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引入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的，那么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不能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用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中除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外的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个体变元作约束变元，或者说，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不能是出现在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中的个体变元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若不满足成立条件，可能导致错误结论。</a:t>
            </a:r>
            <a:endParaRPr lang="zh-CN" altLang="en-US" sz="1400" b="0" i="0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32484" y="476542"/>
            <a:ext cx="73914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388621"/>
            <a:ext cx="7532370" cy="233933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27256" y="40424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2984473"/>
            <a:ext cx="7551831" cy="135636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54891" y="401488"/>
            <a:ext cx="6644640" cy="2510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令个体域为全体实数，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ts val="19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考察下列推导：</a:t>
            </a:r>
          </a:p>
          <a:p>
            <a:pPr algn="just">
              <a:lnSpc>
                <a:spcPts val="19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①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)G(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       P          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2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)=(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2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)G(</a:t>
            </a:r>
            <a:r>
              <a:rPr lang="en-US" altLang="zh-CN" sz="12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2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ts val="19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(2)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)G(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EG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2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2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不是自由的</a:t>
            </a:r>
          </a:p>
          <a:p>
            <a:pPr algn="just">
              <a:lnSpc>
                <a:spcPts val="1900"/>
              </a:lnSpc>
            </a:pP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②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)G(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 P</a:t>
            </a:r>
          </a:p>
          <a:p>
            <a:pPr algn="just">
              <a:lnSpc>
                <a:spcPts val="19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(2)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)G(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</a:t>
            </a:r>
            <a:r>
              <a:rPr lang="zh-CN" altLang="en-US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消去存在量词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2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ts val="19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(3)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)G(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 EG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2) </a:t>
            </a:r>
            <a:r>
              <a:rPr lang="en-US" altLang="zh-CN" sz="12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是由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EI</a:t>
            </a:r>
            <a:r>
              <a:rPr lang="zh-CN" altLang="en-US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规则引入的，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A(</a:t>
            </a:r>
            <a:r>
              <a:rPr lang="en-US" altLang="zh-CN" sz="12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2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不自由</a:t>
            </a:r>
          </a:p>
          <a:p>
            <a:pPr algn="just">
              <a:lnSpc>
                <a:spcPts val="19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      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en-US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违反了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EG</a:t>
            </a:r>
            <a:r>
              <a:rPr lang="zh-CN" altLang="en-US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规则条件③</a:t>
            </a:r>
          </a:p>
          <a:p>
            <a:pPr algn="just">
              <a:lnSpc>
                <a:spcPts val="19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</a:t>
            </a:r>
          </a:p>
        </p:txBody>
      </p:sp>
      <p:sp>
        <p:nvSpPr>
          <p:cNvPr id="21" name="矩形 20"/>
          <p:cNvSpPr/>
          <p:nvPr/>
        </p:nvSpPr>
        <p:spPr>
          <a:xfrm>
            <a:off x="1427256" y="3156026"/>
            <a:ext cx="6577966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这两个推导的结果表明，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取任何值时，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总有关系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，显然</a:t>
            </a:r>
          </a:p>
          <a:p>
            <a:pPr marL="342900" indent="-342900" algn="just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这是错误的。</a:t>
            </a:r>
          </a:p>
          <a:p>
            <a:pPr marL="342900" indent="-342900" algn="just">
              <a:lnSpc>
                <a:spcPts val="19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原因：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在推理中违反使用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EG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规则所要求的成立条件。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2.8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谓词逻辑的推理理论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872490" y="1242881"/>
            <a:ext cx="678561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4. 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全称量词产生规则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简称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UG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规则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600" dirty="0" smtClean="0">
                <a:cs typeface="Times New Roman" pitchFamily="18" charset="0"/>
              </a:rPr>
              <a:t>                     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)|</a:t>
            </a:r>
            <a:r>
              <a:rPr lang="en-US" altLang="zh-CN" sz="1400" b="0" i="0" u="sng" baseline="30000" dirty="0" smtClean="0">
                <a:ea typeface="微软雅黑" pitchFamily="34" charset="-122"/>
                <a:cs typeface="Times New Roman" pitchFamily="18" charset="0"/>
              </a:rPr>
              <a:t> UG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成立条件：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①前提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对于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的任意取值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都成立；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②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是自由的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561975" indent="-561975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③对于由于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使用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EI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规则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所得到的公式中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原约束变元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及与其在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同一个原子公式的</a:t>
            </a:r>
            <a:endParaRPr lang="en-US" altLang="zh-CN" sz="1400" i="0" dirty="0" smtClean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  <a:p>
            <a:pPr marL="561975" indent="-561975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           自由变元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，都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不能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使用本规则而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成为指导变元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，否则将产生错误推理。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zh-CN" altLang="en-US" sz="1400" b="0" i="0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31897" y="520995"/>
            <a:ext cx="73914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388621"/>
            <a:ext cx="7532370" cy="209719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27256" y="40424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2689860"/>
            <a:ext cx="7519035" cy="135636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14817" y="520996"/>
            <a:ext cx="6101610" cy="185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在个体域为全体实数中，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)</a:t>
            </a:r>
            <a:r>
              <a:rPr lang="zh-CN" altLang="en-US" sz="1400" b="1" dirty="0" smtClean="0">
                <a:latin typeface="宋体" pitchFamily="2" charset="-122"/>
                <a:cs typeface="Times New Roman" pitchFamily="18" charset="0"/>
              </a:rPr>
              <a:t>：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1400" b="1" dirty="0" smtClean="0"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 algn="just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试考察下面推导：</a:t>
            </a:r>
          </a:p>
          <a:p>
            <a:pPr algn="just"/>
            <a:r>
              <a:rPr lang="zh-CN" altLang="en-US" sz="1400" b="1" dirty="0" smtClean="0">
                <a:latin typeface="宋体" pitchFamily="2" charset="-122"/>
                <a:cs typeface="Times New Roman" pitchFamily="18" charset="0"/>
              </a:rPr>
              <a:t>   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)  (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)(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)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)  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zh-CN" sz="1400" b="1" dirty="0" smtClean="0">
              <a:latin typeface="宋体" pitchFamily="2" charset="-122"/>
              <a:cs typeface="Times New Roman" pitchFamily="18" charset="0"/>
            </a:endParaRPr>
          </a:p>
          <a:p>
            <a:pPr algn="just"/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   (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)  (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)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1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)      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zh-CN" altLang="en-US" sz="1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)</a:t>
            </a:r>
          </a:p>
          <a:p>
            <a:pPr algn="just"/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   (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)   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1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)         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EI</a:t>
            </a:r>
            <a:r>
              <a:rPr lang="zh-CN" altLang="en-US" sz="1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)          </a:t>
            </a:r>
            <a:r>
              <a:rPr lang="en-US" altLang="zh-CN" sz="12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200" b="1" dirty="0" smtClean="0"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1200" b="1" i="1" dirty="0" err="1" smtClean="0">
                <a:latin typeface="Times New Roman" pitchFamily="18" charset="0"/>
                <a:cs typeface="Times New Roman" pitchFamily="18" charset="0"/>
              </a:rPr>
              <a:t>z,y</a:t>
            </a:r>
            <a:r>
              <a:rPr lang="en-US" altLang="zh-CN" sz="1200" b="1" dirty="0" smtClean="0">
                <a:latin typeface="宋体" pitchFamily="2" charset="-122"/>
                <a:cs typeface="Times New Roman" pitchFamily="18" charset="0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里</a:t>
            </a:r>
            <a:r>
              <a:rPr lang="en-US" altLang="zh-CN" sz="12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1200" b="1" dirty="0" smtClean="0">
                <a:latin typeface="宋体" pitchFamily="2" charset="-122"/>
                <a:cs typeface="Times New Roman" pitchFamily="18" charset="0"/>
              </a:rPr>
              <a:t>为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自由变元，</a:t>
            </a:r>
          </a:p>
          <a:p>
            <a:pPr algn="just">
              <a:lnSpc>
                <a:spcPct val="80000"/>
              </a:lnSpc>
            </a:pPr>
            <a:r>
              <a:rPr lang="zh-CN" altLang="en-US" sz="1400" b="1" dirty="0" smtClean="0">
                <a:latin typeface="宋体" pitchFamily="2" charset="-122"/>
                <a:cs typeface="Times New Roman" pitchFamily="18" charset="0"/>
              </a:rPr>
              <a:t>                                     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不能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规则</a:t>
            </a:r>
          </a:p>
          <a:p>
            <a:pPr algn="just">
              <a:lnSpc>
                <a:spcPct val="80000"/>
              </a:lnSpc>
            </a:pPr>
            <a:r>
              <a:rPr lang="zh-CN" altLang="en-US" sz="1400" b="1" dirty="0" smtClean="0">
                <a:latin typeface="宋体" pitchFamily="2" charset="-122"/>
                <a:cs typeface="Times New Roman" pitchFamily="18" charset="0"/>
              </a:rPr>
              <a:t>   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)  </a:t>
            </a:r>
            <a:r>
              <a:rPr lang="en-US" altLang="zh-CN" sz="1400" b="1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)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)     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UG</a:t>
            </a:r>
            <a:r>
              <a:rPr lang="zh-CN" altLang="en-US" sz="1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(3)                   </a:t>
            </a:r>
            <a:r>
              <a:rPr lang="zh-CN" alt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12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G(</a:t>
            </a:r>
            <a:r>
              <a:rPr lang="en-US" altLang="zh-CN" sz="1200" b="1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12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200" b="1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2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的自由变元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</a:p>
          <a:p>
            <a:pPr algn="just">
              <a:lnSpc>
                <a:spcPct val="80000"/>
              </a:lnSpc>
            </a:pPr>
            <a:r>
              <a:rPr lang="zh-CN" altLang="en-US" sz="1400" b="1" dirty="0" smtClean="0">
                <a:latin typeface="宋体" pitchFamily="2" charset="-122"/>
                <a:cs typeface="Times New Roman" pitchFamily="18" charset="0"/>
              </a:rPr>
              <a:t>                                     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不能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使用</a:t>
            </a:r>
            <a:r>
              <a:rPr lang="en-US" altLang="zh-CN" sz="1200" b="1" dirty="0" smtClean="0">
                <a:latin typeface="宋体" pitchFamily="2" charset="-122"/>
                <a:cs typeface="Times New Roman" pitchFamily="18" charset="0"/>
              </a:rPr>
              <a:t>UG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规则</a:t>
            </a:r>
            <a:r>
              <a:rPr lang="zh-CN" altLang="en-US" sz="1200" b="1" dirty="0" smtClean="0">
                <a:latin typeface="宋体" pitchFamily="2" charset="-122"/>
                <a:cs typeface="Times New Roman" pitchFamily="18" charset="0"/>
              </a:rPr>
              <a:t>  </a:t>
            </a:r>
          </a:p>
          <a:p>
            <a:pPr algn="just">
              <a:lnSpc>
                <a:spcPct val="80000"/>
              </a:lnSpc>
            </a:pPr>
            <a:r>
              <a:rPr lang="zh-CN" altLang="en-US" sz="1400" b="1" dirty="0" smtClean="0">
                <a:latin typeface="宋体" pitchFamily="2" charset="-122"/>
                <a:cs typeface="Times New Roman" pitchFamily="18" charset="0"/>
              </a:rPr>
              <a:t>   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)  (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)(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)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latin typeface="宋体" pitchFamily="2" charset="-122"/>
                <a:cs typeface="Times New Roman" pitchFamily="18" charset="0"/>
              </a:rPr>
              <a:t>)  </a:t>
            </a:r>
            <a:r>
              <a:rPr lang="en-US" altLang="zh-CN" sz="1400" b="1" i="1" dirty="0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zh-CN" altLang="en-US" sz="1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(4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1400" b="1" baseline="-25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01114" y="2828355"/>
            <a:ext cx="6577966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显然从给定前提推出的结论是错误的。</a:t>
            </a:r>
          </a:p>
          <a:p>
            <a:pPr marL="342900" indent="-342900" algn="just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原因：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(4)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步中违反了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UG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成立条件的③。</a:t>
            </a:r>
          </a:p>
          <a:p>
            <a:pPr marL="342900" indent="-342900" algn="just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在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(3)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步中已违反了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成立条件②。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52930" y="1448291"/>
            <a:ext cx="2898140" cy="182880"/>
          </a:xfrm>
          <a:prstGeom prst="rect">
            <a:avLst/>
          </a:prstGeom>
          <a:solidFill>
            <a:srgbClr val="FF0000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852930" y="1782022"/>
            <a:ext cx="2898140" cy="190500"/>
          </a:xfrm>
          <a:prstGeom prst="rect">
            <a:avLst/>
          </a:prstGeom>
          <a:solidFill>
            <a:srgbClr val="FF0000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99384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040130" y="1871531"/>
            <a:ext cx="6656070" cy="256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谓词逻辑的推理方法是命题逻辑推理方法的扩展。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在谓词逻辑中利用的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推理规则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：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           T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规则、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规则和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CP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规则；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还有已知的等价式，蕴涵式；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以及有关量词的消去和产生规则。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使用的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推理方法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sz="1400" b="0" i="0" dirty="0" smtClean="0"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      直接构造法和间接证法。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sz="1400" b="0" i="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3905" y="1236345"/>
            <a:ext cx="5189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二、谓词逻辑推理实例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2.8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谓词逻辑的推理理论</a:t>
            </a:r>
          </a:p>
        </p:txBody>
      </p:sp>
    </p:spTree>
    <p:extLst>
      <p:ext uri="{BB962C8B-B14F-4D97-AF65-F5344CB8AC3E}">
        <p14:creationId xmlns:p14="http://schemas.microsoft.com/office/powerpoint/2010/main" xmlns="" val="41292225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64870" y="494330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361951"/>
            <a:ext cx="7524750" cy="121538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27256" y="40424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1874521"/>
            <a:ext cx="7526655" cy="262974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36420" y="413054"/>
            <a:ext cx="5824220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试证明下面苏格拉底论证：</a:t>
            </a:r>
            <a:endParaRPr lang="zh-CN" altLang="en-US" sz="1400" dirty="0" smtClean="0">
              <a:latin typeface="宋体" pitchFamily="2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        所有人都会死的，</a:t>
            </a:r>
            <a:endParaRPr lang="zh-CN" altLang="en-US" sz="1400" dirty="0" smtClean="0">
              <a:latin typeface="宋体" pitchFamily="2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        苏格拉底是人，</a:t>
            </a:r>
            <a:endParaRPr lang="zh-CN" altLang="en-US" sz="1400" dirty="0" smtClean="0">
              <a:latin typeface="宋体" pitchFamily="2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        因此，苏格拉底会死的。</a:t>
            </a:r>
            <a:endParaRPr lang="zh-CN" altLang="en-US" sz="1400" dirty="0">
              <a:latin typeface="Tahoma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6870" y="2033349"/>
            <a:ext cx="6758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是人；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会死；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：苏格拉底；</a:t>
            </a:r>
          </a:p>
          <a:p>
            <a:pPr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原题符号化为：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)(M(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)→D(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)),  M(s) |- D(s)</a:t>
            </a:r>
          </a:p>
          <a:p>
            <a:pPr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推证如下：</a:t>
            </a:r>
          </a:p>
          <a:p>
            <a:pPr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     (1)  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)(M(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)→D(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      P </a:t>
            </a: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{2}     (2)    M(s)→D(s)                UI, (1)</a:t>
            </a: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{3}     (3)    M(s)                           P</a:t>
            </a:r>
          </a:p>
          <a:p>
            <a:pPr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{1,3}  (4)    D(s)                           T,  (2)(3),  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7700" y="361951"/>
            <a:ext cx="7524750" cy="150071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27256" y="40424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2145441"/>
            <a:ext cx="7526655" cy="227075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28870" y="450899"/>
            <a:ext cx="61756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每个大学生或者享有奖学金或者交费学习。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每个大学生当且仅当学习评优者享有奖学金。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有些大学生学习被评优，但并非所有大学生学习都能被评优。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因此，有些大学生要交费学习。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6870" y="2234379"/>
            <a:ext cx="6758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是大学生；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享有奖学金；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要交学费；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学习被评优。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本例符号化为：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前提：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)(S(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)→(E(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))) , 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)(S(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)→(T(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E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)))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┐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)(S(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)→T(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 </a:t>
            </a:r>
          </a:p>
          <a:p>
            <a:pPr marL="342900" indent="-3429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结论：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)(S(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4870" y="58915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2.8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谓词逻辑的推理理论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" y="951656"/>
            <a:ext cx="649986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        (1)     ┐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)(S(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)→T(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                              P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        (2)  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)(S(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                               T, (1), E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        (3)     S(c)</a:t>
            </a:r>
            <a:r>
              <a:rPr lang="en-US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T(c)                                       EI, (2)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{4}        (4)   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)(S(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)→(T(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E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)))                 P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{4}        (5)     S(c)→(T(c)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E (c))                            UI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(4)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        (6)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S(c)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T, (3), 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{1,4}     (7)    T(c)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E (c)                                          T, (5)(6),I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8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{1,4}     (8)  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T(c) →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E (c)) </a:t>
            </a:r>
            <a:r>
              <a:rPr lang="en-US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(E (c)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→T(c)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           T, (7), E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12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{1,4}     (9)    E (c)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→T(c)                                          T, (8), 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7740" y="2528996"/>
            <a:ext cx="6499860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       (10)   ┐</a:t>
            </a:r>
            <a:r>
              <a:rPr lang="en-US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T(c)                                                  T, (3), 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</a:p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{1,4}    (11)   ┐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E (c)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      T, (9)(10), 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</a:t>
            </a:r>
          </a:p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{12}     (12)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)(S(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)→(E(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)))                    P</a:t>
            </a:r>
          </a:p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{1,12}  (13)   S(c)→(E(c)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P(c)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                             UI, (12)</a:t>
            </a:r>
          </a:p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{1,12}  (14)   E(c)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P(c)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                 T, (6)(13), 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8</a:t>
            </a:r>
          </a:p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{1,12}  (15)   ┐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E (c)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→ P(c)                                    T, (14), 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</a:p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{1,4,12}(16)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P(c)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 T, (11)(15), 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8</a:t>
            </a:r>
          </a:p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{1,4,12}(17)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S(c)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P (c)                                         T, (6)(16), 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16</a:t>
            </a:r>
          </a:p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{1,4,12}(18)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)(S(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EG, (17)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78640" y="47654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361950"/>
            <a:ext cx="7524750" cy="1697143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27256" y="40424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2208107"/>
            <a:ext cx="7526655" cy="261450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36420" y="341542"/>
            <a:ext cx="5797127" cy="167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用形式证明的方法证明： 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“任何人如果他喜欢步行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他就不喜欢乘汽车；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每个人或者喜欢乘汽车或者喜欢骑自行车。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有的人不爱骑自行车；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所以有的人不爱步行。 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0640" y="2313924"/>
            <a:ext cx="6214533" cy="240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是人；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喜欢步行；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喜欢乘汽车；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喜欢骑自行车。 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本例符号化为：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前提：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)(H(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)→(P(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)→┐Q(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))),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)(H(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)→(Q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)∨R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))),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)(H(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┐R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结论：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)(H(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 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2.8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谓词逻辑的推理理论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9655" y="1240155"/>
            <a:ext cx="64998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            (1)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)(H(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┐R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                      P</a:t>
            </a:r>
          </a:p>
          <a:p>
            <a:pPr algn="just"/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            (2) H(c) </a:t>
            </a:r>
            <a:r>
              <a:rPr lang="en-US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┐R(c)                                 EI, (1)</a:t>
            </a:r>
          </a:p>
          <a:p>
            <a:pPr algn="just"/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{3}            (3)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)(H(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)→(Q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)∨R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)))            P</a:t>
            </a:r>
          </a:p>
          <a:p>
            <a:pPr algn="just"/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{3}            (4) H(c)→( Q(c)∨R(c))                       UI, (3)</a:t>
            </a:r>
          </a:p>
          <a:p>
            <a:pPr algn="just"/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            (5)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H(c)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   T, (2), 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</a:p>
          <a:p>
            <a:pPr algn="just"/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{1,3}         (6) Q(c)∨R(c)                                      T, (4)(5), 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</a:p>
          <a:p>
            <a:pPr algn="just"/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            (7) ┐R(c)                                               T, (2), 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</a:p>
          <a:p>
            <a:pPr algn="just"/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{1,3}         (8)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Q(c)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      T, (6)(7), 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</a:t>
            </a:r>
          </a:p>
          <a:p>
            <a:pPr algn="just"/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{9}            (9)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)(H(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)→(P(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)→┐Q(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)))            P</a:t>
            </a:r>
          </a:p>
          <a:p>
            <a:pPr algn="just"/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{9}            (10) H(c)→(P(c)→┐Q(c))                    UI, (9)</a:t>
            </a:r>
          </a:p>
          <a:p>
            <a:pPr algn="just"/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{1,9}         (11) P(c)→┐Q(c)                                  T, (5)(10), 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</a:p>
          <a:p>
            <a:pPr algn="just"/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{1,9}         (12) Q(c) →┐P(c)                                 T, (11), E</a:t>
            </a:r>
          </a:p>
          <a:p>
            <a:pPr algn="just"/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{1,3,9}      (13)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┐P(c)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T, (8)(12), 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</a:p>
          <a:p>
            <a:pPr algn="just"/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{1,3,9}      (14)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H(c) </a:t>
            </a:r>
            <a:r>
              <a:rPr lang="en-US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┐P(c)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T, (5)(13), 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16</a:t>
            </a:r>
          </a:p>
          <a:p>
            <a:pPr algn="just"/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{1,3,9}      (15)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)(H(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┐P(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EG, (14) </a:t>
            </a: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2.8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谓词逻辑的推理理论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2010" y="1565742"/>
            <a:ext cx="64998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谓词逻辑是命题逻辑的进一步深化和发展，因此命题逻辑的推理在谓词逻辑中几乎可以完全照搬。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谓词逻辑中，某些前提和结论可能受量词的约束，为了确立前提和结论之间的内部联系，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有必要消去量词和添加量词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。因此，正确理解和运用有关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量词规则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是谓词逻辑推理理论中十分重要的关键所在。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7700" y="361951"/>
            <a:ext cx="7524750" cy="200871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27256" y="40424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2463772"/>
            <a:ext cx="7526655" cy="2548495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4870" y="494330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643749" y="463973"/>
            <a:ext cx="6423291" cy="1965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just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证明：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)∨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Q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)),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┐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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Q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证明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：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{1}      (1)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)∨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Q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))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               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P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              {1}       (2) 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)∨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Q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                            US, (1)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              {3}       (3)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┐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                             P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              {3}       (4) ┐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                                   US,(3)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              {1,3}    (5) 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Q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                                   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T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(2) (4), 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              {1,3}    (6) </a:t>
            </a: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Q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                               EG,(5)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418464" y="2770929"/>
            <a:ext cx="5181216" cy="220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          (1) ┐ 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P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（附加前提）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          (2) 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)┐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T,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(1),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          (3) ┐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                      US,(2)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{4}          (4) 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            P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{4}          (5)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US,(4)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{1,4}       (6)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T,(3) (5),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{7}          (7) 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)┐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               P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{7}          (8) 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US ,(7)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{1,4,7}    (9) ┐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T,(6) (8),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i="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16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682700" y="2471524"/>
            <a:ext cx="5937270" cy="33742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证明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（反证法）：</a:t>
            </a: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78640" y="47654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361951"/>
            <a:ext cx="7524750" cy="126952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27256" y="40424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1874521"/>
            <a:ext cx="7526655" cy="276415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70274" y="500480"/>
            <a:ext cx="6341562" cy="101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just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例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2.10.11.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构造下面推理的证明：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    前提：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)( 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F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)→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 )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结论：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 </a:t>
            </a: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y)</a:t>
            </a:r>
            <a:r>
              <a:rPr kumimoji="1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F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)∧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H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x,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))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→</a:t>
            </a: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z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(z)∧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H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x,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z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))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   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699154" y="2102365"/>
            <a:ext cx="5683779" cy="171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just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分析：本题直接证明会感到无从下手，而由于结论并非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           蕴涵式（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的辖域是其后整个公式），附加证明法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           也不适用，此时我们应考虑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归缪法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2.8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谓词逻辑的推理理论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37353" y="2203874"/>
            <a:ext cx="7239634" cy="2415539"/>
          </a:xfrm>
          <a:prstGeom prst="rect">
            <a:avLst/>
          </a:prstGeom>
        </p:spPr>
        <p:txBody>
          <a:bodyPr/>
          <a:lstStyle/>
          <a:p>
            <a:pPr marL="171450" marR="0" lvl="0" indent="-171450" algn="just" defTabSz="6858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{1}      (5)</a:t>
            </a: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y)(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F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)∧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H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                                                 T, (4), I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1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{1}      (6)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F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）∧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H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）                                              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EI, (5)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{1}      (7)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F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）                                                                    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T, (6), I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1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{8}      (8)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F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）→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））                                     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P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{8}      (9)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F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）→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）                                                   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UI, (8)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{1,8}   (10)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                                                                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T, (7)(9), I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8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{1}      (11)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┐</a:t>
            </a: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z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z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)∧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H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z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))                                         T, (4), I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2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{1}      (12)</a:t>
            </a:r>
            <a:r>
              <a:rPr kumimoji="1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z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)(┐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z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）∨┐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H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z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))                                T, (11), E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{1}      (13)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┐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G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)∨┐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H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                                               UI, (12)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{1}      (14)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H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）                                                           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T, (6), I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2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{1}      (15)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┐┐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H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）                                                    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T, (14), E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{1}      (16)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┐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                                                             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T, (13)(15), I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10</a:t>
            </a:r>
          </a:p>
          <a:p>
            <a:pPr marL="171450" marR="0" lvl="0" indent="-171450" algn="just" defTabSz="6858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{1,8}   (17)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）∧ ┐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                                            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T, (10)(16), I</a:t>
            </a:r>
            <a:r>
              <a:rPr kumimoji="0" lang="en-US" altLang="zh-CN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16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47725" y="1081581"/>
            <a:ext cx="7337662" cy="122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 </a:t>
            </a:r>
          </a:p>
          <a:p>
            <a:pPr marL="342900" indent="-342900"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      (1)┐(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)∧H(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 →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)(G(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)∧H(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x,z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)))     P(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附加前提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      (2)(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┐(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)∧H(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))→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)(G(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)∧H(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x,z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)))    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T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,(1) ,E</a:t>
            </a:r>
          </a:p>
          <a:p>
            <a:pPr marL="342900" indent="-342900"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      (3)┐(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)∧H(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))→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)(G(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)∧H(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a,z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)))            EI, (2)</a:t>
            </a:r>
          </a:p>
          <a:p>
            <a:pPr marL="342900" indent="-342900" algn="just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      (4)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a,y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))∧┐</a:t>
            </a:r>
            <a:r>
              <a:rPr kumimoji="1"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</a:t>
            </a:r>
            <a:r>
              <a:rPr lang="en-US" altLang="zh-CN" sz="140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a,z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              T, (3) ,E</a:t>
            </a: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2.8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谓词逻辑的推理理论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327" y="1075401"/>
            <a:ext cx="6263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在叙述推理规则前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先介绍术语 “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是自由的”。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792480" y="1681141"/>
            <a:ext cx="1122997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2.8.1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6915" y="1535603"/>
            <a:ext cx="5646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在谓词公式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中，若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不自由出现在量词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的辖域，</a:t>
            </a:r>
            <a:endParaRPr kumimoji="1"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则称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对于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是自由的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即：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项 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对公式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 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是自由的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可代入的，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也即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可以把 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代入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到公式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中的个体变元 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中。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6915" y="2926308"/>
            <a:ext cx="5077672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中不是约束出现，即在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中没有量词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对于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一定是自由的。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剪去对角的矩形 10"/>
          <p:cNvSpPr/>
          <p:nvPr/>
        </p:nvSpPr>
        <p:spPr>
          <a:xfrm>
            <a:off x="857249" y="3861640"/>
            <a:ext cx="993457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2.3.4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6914" y="3726180"/>
            <a:ext cx="5145405" cy="102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是任意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合式公式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为自由出现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。如果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不出现在项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所含的任意个体变元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的量词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的辖域内，称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项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是自由的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可代入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  <p:bldP spid="10" grpId="0"/>
      <p:bldP spid="11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21564" y="315298"/>
            <a:ext cx="73914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152400"/>
            <a:ext cx="7524750" cy="837063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27256" y="40424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1280161"/>
            <a:ext cx="7503795" cy="332994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94152" y="226992"/>
            <a:ext cx="6644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是下列公式，考察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是否自由。若是，请给出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spcBef>
                <a:spcPct val="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         ②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))∨(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)R(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ct val="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  ④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21" name="矩形 20"/>
          <p:cNvSpPr/>
          <p:nvPr/>
        </p:nvSpPr>
        <p:spPr>
          <a:xfrm>
            <a:off x="1133474" y="1479785"/>
            <a:ext cx="65779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是自由的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没有出现在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的辖域内，即可以代入：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 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0660" y="2019470"/>
            <a:ext cx="5593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②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是自由的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没有出现在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的辖域，可以代入：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)=(P(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))∨(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)R(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6377" y="2583350"/>
            <a:ext cx="6842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不是自由的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出现在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的辖域内，不可以代入。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把约束变元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改名为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，可以代入： 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A(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5417" y="3307250"/>
            <a:ext cx="669036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④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不是自由的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出现在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的辖域内，不可以代入：</a:t>
            </a:r>
          </a:p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把约束变元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改名为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，可以代入：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A(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 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0660" y="4175930"/>
            <a:ext cx="6027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可见，使用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改名规则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可使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原来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不是自由的可化为自由的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          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2.8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谓词逻辑的推理理论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327" y="1206258"/>
            <a:ext cx="6499860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一、有关量词消去和产生规则 </a:t>
            </a:r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925830" y="1781996"/>
            <a:ext cx="678561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1. 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全称量词消去规则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简称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UI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US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规则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有两种形式：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	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)|</a:t>
            </a:r>
            <a:r>
              <a:rPr lang="en-US" altLang="zh-CN" sz="1400" b="0" i="0" u="sng" baseline="30000" dirty="0" smtClean="0">
                <a:ea typeface="微软雅黑" pitchFamily="34" charset="-122"/>
                <a:cs typeface="Times New Roman" pitchFamily="18" charset="0"/>
              </a:rPr>
              <a:t> UI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A(c)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，其中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任意个体常元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     	  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)|</a:t>
            </a:r>
            <a:r>
              <a:rPr lang="en-US" altLang="zh-CN" sz="1400" b="0" i="0" u="sng" baseline="30000" dirty="0" smtClean="0">
                <a:ea typeface="微软雅黑" pitchFamily="34" charset="-122"/>
                <a:cs typeface="Times New Roman" pitchFamily="18" charset="0"/>
              </a:rPr>
              <a:t> UI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对 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是自由的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200" b="0" i="0" dirty="0" smtClean="0"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200" b="0" i="0" dirty="0" smtClean="0"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符号“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|</a:t>
            </a:r>
            <a:r>
              <a:rPr lang="en-US" altLang="zh-CN" sz="1400" b="0" i="0" u="sng" baseline="30000" dirty="0" smtClean="0">
                <a:ea typeface="微软雅黑" pitchFamily="34" charset="-122"/>
                <a:cs typeface="Times New Roman" pitchFamily="18" charset="0"/>
              </a:rPr>
              <a:t>  UI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”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所表示的是：在推理过程中应用公认的规则（这里是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UI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规则），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</a:b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由位于它左端的谓词公式可推导出位于其右端的谓词公式。 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zh-CN" altLang="en-US" sz="1600" b="0" i="0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06324" y="476542"/>
            <a:ext cx="73914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388620"/>
            <a:ext cx="7532370" cy="102193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27256" y="40424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1501141"/>
            <a:ext cx="7534275" cy="330115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63672" y="429485"/>
            <a:ext cx="664464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试考察下列公式，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是否自由的，若是，则应用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规则求出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①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②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</a:p>
        </p:txBody>
      </p:sp>
      <p:sp>
        <p:nvSpPr>
          <p:cNvPr id="21" name="矩形 20"/>
          <p:cNvSpPr/>
          <p:nvPr/>
        </p:nvSpPr>
        <p:spPr>
          <a:xfrm>
            <a:off x="1124902" y="1566155"/>
            <a:ext cx="65779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解：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没有出现在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的辖域内，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即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是自由的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，故，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因此，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)∨Q(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).          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3672" y="2646005"/>
            <a:ext cx="566928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),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不是自由的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对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约束变元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改名为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则改名后得到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是自由的。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应用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规则，可得，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)P(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)→Q(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63912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2.8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谓词逻辑的推理理论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3370" y="3734932"/>
            <a:ext cx="6499860" cy="74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注意：这里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只是新引入的暂时假设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或者暂时前提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它不是对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的一切值都是成立的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或可证明的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是暂时的表面上自由变元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895350" y="1142549"/>
            <a:ext cx="6785610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2. 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存在量词消去规则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简称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EI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ES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规则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有两种形式：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	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)|</a:t>
            </a:r>
            <a:r>
              <a:rPr lang="en-US" altLang="zh-CN" sz="1400" b="0" i="0" u="sng" baseline="30000" dirty="0" smtClean="0">
                <a:ea typeface="微软雅黑" pitchFamily="34" charset="-122"/>
                <a:cs typeface="Times New Roman" pitchFamily="18" charset="0"/>
              </a:rPr>
              <a:t> EI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， 其中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特定个体常元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	(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)|</a:t>
            </a:r>
            <a:r>
              <a:rPr lang="en-US" altLang="zh-CN" sz="1400" b="0" i="0" u="sng" baseline="30000" dirty="0" smtClean="0">
                <a:ea typeface="微软雅黑" pitchFamily="34" charset="-122"/>
                <a:cs typeface="Times New Roman" pitchFamily="18" charset="0"/>
              </a:rPr>
              <a:t> EI  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成立充分条件是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① </a:t>
            </a:r>
            <a:r>
              <a:rPr lang="en-US" altLang="zh-CN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altLang="zh-CN" sz="140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不得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在前提中或者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居先推导公式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中出现或自由出现；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     ② 若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A(</a:t>
            </a:r>
            <a:r>
              <a:rPr lang="en-US" altLang="zh-CN" sz="1400" b="0" dirty="0" smtClean="0"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有其它自由变元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时，</a:t>
            </a:r>
            <a:r>
              <a:rPr lang="zh-CN" altLang="en-US" sz="1400" i="0" dirty="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不能</a:t>
            </a:r>
            <a:r>
              <a:rPr lang="zh-CN" altLang="en-US" sz="1400" b="0" i="0" dirty="0" smtClean="0">
                <a:ea typeface="微软雅黑" pitchFamily="34" charset="-122"/>
                <a:cs typeface="Times New Roman" pitchFamily="18" charset="0"/>
              </a:rPr>
              <a:t>应用本规则。</a:t>
            </a:r>
            <a:endParaRPr lang="zh-CN" altLang="en-US" sz="1400" b="0" i="0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55345" y="579906"/>
            <a:ext cx="73914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388620"/>
            <a:ext cx="7532370" cy="2375263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27256" y="40424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2941320"/>
            <a:ext cx="7511415" cy="161163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30876" y="473265"/>
            <a:ext cx="6287151" cy="202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令个体域为全体自然数，</a:t>
            </a:r>
          </a:p>
          <a:p>
            <a:pPr algn="just">
              <a:lnSpc>
                <a:spcPts val="19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O(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是奇数，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):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为偶数，试考察从已知前提</a:t>
            </a:r>
          </a:p>
          <a:p>
            <a:pPr algn="just">
              <a:lnSpc>
                <a:spcPts val="19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)O(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)E(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出发的下列推理：</a:t>
            </a:r>
          </a:p>
          <a:p>
            <a:pPr algn="just">
              <a:lnSpc>
                <a:spcPts val="19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{1}        (1)    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)O(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  P</a:t>
            </a:r>
          </a:p>
          <a:p>
            <a:pPr algn="just">
              <a:lnSpc>
                <a:spcPts val="19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{2}        (2)       O(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        EI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</a:t>
            </a:r>
          </a:p>
          <a:p>
            <a:pPr algn="just">
              <a:lnSpc>
                <a:spcPts val="19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{3}        (3)    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)E(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   P</a:t>
            </a:r>
          </a:p>
          <a:p>
            <a:pPr algn="just">
              <a:lnSpc>
                <a:spcPts val="19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{4}        (4)       E(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         EI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(3)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在居先推导公式中出现</a:t>
            </a:r>
          </a:p>
          <a:p>
            <a:pPr algn="just">
              <a:lnSpc>
                <a:spcPts val="19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3}  (5)       O(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)∧E(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T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(2)(4)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16</a:t>
            </a:r>
          </a:p>
        </p:txBody>
      </p:sp>
      <p:sp>
        <p:nvSpPr>
          <p:cNvPr id="21" name="矩形 20"/>
          <p:cNvSpPr/>
          <p:nvPr/>
        </p:nvSpPr>
        <p:spPr>
          <a:xfrm>
            <a:off x="1362804" y="2999753"/>
            <a:ext cx="6577966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所得到结果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(5)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表明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取任何值时，它既是奇数又是偶数，显然</a:t>
            </a:r>
          </a:p>
          <a:p>
            <a:pPr marL="342900" indent="-342900" algn="just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这是错误的。</a:t>
            </a:r>
          </a:p>
          <a:p>
            <a:pPr marL="342900" indent="-342900" algn="just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错误原因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在使用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规则时违反成立条件①，即在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(4)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步中选用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了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居先推导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中的自由变元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作为本步应用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规则引入的个体变元。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43539" y="1968923"/>
            <a:ext cx="4932680" cy="259080"/>
          </a:xfrm>
          <a:prstGeom prst="rect">
            <a:avLst/>
          </a:prstGeom>
          <a:solidFill>
            <a:srgbClr val="FF0000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7700" y="388621"/>
            <a:ext cx="7532370" cy="204025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27256" y="404244"/>
            <a:ext cx="3525940" cy="748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</a:pPr>
            <a:endParaRPr lang="zh-CN" altLang="en-US" sz="15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700" y="2689860"/>
            <a:ext cx="7519035" cy="167259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30876" y="550164"/>
            <a:ext cx="6644640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令个体域为全体实数，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。试考察</a:t>
            </a:r>
          </a:p>
          <a:p>
            <a:pPr algn="just">
              <a:lnSpc>
                <a:spcPts val="19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从已知前提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)G(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的下面推理：</a:t>
            </a:r>
          </a:p>
          <a:p>
            <a:pPr algn="just">
              <a:lnSpc>
                <a:spcPts val="19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)G(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  P</a:t>
            </a:r>
          </a:p>
          <a:p>
            <a:pPr algn="just">
              <a:lnSpc>
                <a:spcPts val="19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 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)G(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          UI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   A(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)G(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</a:p>
          <a:p>
            <a:pPr algn="just">
              <a:lnSpc>
                <a:spcPts val="19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(3)    G(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                      EI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  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是新引入的自由变元 </a:t>
            </a:r>
          </a:p>
          <a:p>
            <a:pPr algn="just">
              <a:lnSpc>
                <a:spcPts val="19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</a:p>
          <a:p>
            <a:pPr algn="just">
              <a:lnSpc>
                <a:spcPts val="19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(3)′   G(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c)                        EI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1400" baseline="-25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01114" y="2760466"/>
            <a:ext cx="6577966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从正确前提，得到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(3)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(3)</a:t>
            </a:r>
            <a:r>
              <a:rPr lang="en-US" altLang="zh-CN" sz="1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′</a:t>
            </a:r>
            <a:r>
              <a:rPr lang="zh-CN" altLang="en-US" sz="1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 algn="just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这表明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的任何取值使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，或者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具有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或者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 algn="just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这显然是不正确的。</a:t>
            </a:r>
          </a:p>
          <a:p>
            <a:pPr marL="342900" indent="-342900" algn="just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原因：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在推理中违反使用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规则所要求的成立条件。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91957" y="1605354"/>
            <a:ext cx="2731030" cy="182880"/>
          </a:xfrm>
          <a:prstGeom prst="rect">
            <a:avLst/>
          </a:prstGeom>
          <a:solidFill>
            <a:srgbClr val="FF0000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91957" y="2072004"/>
            <a:ext cx="2717483" cy="190500"/>
          </a:xfrm>
          <a:prstGeom prst="rect">
            <a:avLst/>
          </a:prstGeom>
          <a:solidFill>
            <a:srgbClr val="FF0000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345" y="579906"/>
            <a:ext cx="73914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328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4480</TotalTime>
  <Words>3645</Words>
  <Application>Microsoft Office PowerPoint</Application>
  <PresentationFormat>全屏显示(16:9)</PresentationFormat>
  <Paragraphs>272</Paragraphs>
  <Slides>22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证明2（反证法）：</vt:lpstr>
      <vt:lpstr>幻灯片 21</vt:lpstr>
      <vt:lpstr>幻灯片 22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徐喜荣</cp:lastModifiedBy>
  <cp:revision>346</cp:revision>
  <dcterms:created xsi:type="dcterms:W3CDTF">2016-09-26T06:45:17Z</dcterms:created>
  <dcterms:modified xsi:type="dcterms:W3CDTF">2017-03-28T01:50:55Z</dcterms:modified>
</cp:coreProperties>
</file>