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handoutMasterIdLst>
    <p:handoutMasterId r:id="rId17"/>
  </p:handoutMasterIdLst>
  <p:sldIdLst>
    <p:sldId id="429" r:id="rId2"/>
    <p:sldId id="405" r:id="rId3"/>
    <p:sldId id="404" r:id="rId4"/>
    <p:sldId id="407" r:id="rId5"/>
    <p:sldId id="409" r:id="rId6"/>
    <p:sldId id="413" r:id="rId7"/>
    <p:sldId id="415" r:id="rId8"/>
    <p:sldId id="417" r:id="rId9"/>
    <p:sldId id="420" r:id="rId10"/>
    <p:sldId id="434" r:id="rId11"/>
    <p:sldId id="435" r:id="rId12"/>
    <p:sldId id="408" r:id="rId13"/>
    <p:sldId id="436" r:id="rId14"/>
    <p:sldId id="433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FCFCFC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6" autoAdjust="0"/>
    <p:restoredTop sz="96078" autoAdjust="0"/>
  </p:normalViewPr>
  <p:slideViewPr>
    <p:cSldViewPr snapToGrid="0" showGuides="1">
      <p:cViewPr varScale="1">
        <p:scale>
          <a:sx n="133" d="100"/>
          <a:sy n="133" d="100"/>
        </p:scale>
        <p:origin x="-84" y="-216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2017/3/30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027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谓词逻辑的归结推理 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73126" y="1197504"/>
            <a:ext cx="7227782" cy="252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给出用归结法判断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├ C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是否成立的算法，其中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, C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是闭式。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∧┐C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化为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i="0" dirty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的母式找出相应的子句集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S=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｛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,……, 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寻找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若能找到，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则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├   C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否则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├   C            </a:t>
            </a: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925543" y="3059323"/>
            <a:ext cx="183409" cy="225742"/>
            <a:chOff x="3742" y="346"/>
            <a:chExt cx="181" cy="181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3742" y="43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3787" y="346"/>
              <a:ext cx="9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60227" y="1381005"/>
            <a:ext cx="7704137" cy="25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综上所述，归结法的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依据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可概括为：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…,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├ C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i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∧…∧A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式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┐(A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A)∨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i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∧…∧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为永假式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i="0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AI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是永假式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i="0" dirty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i="0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的母式相应子句集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S={C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,……, 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i="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iff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存在一个反驳</a:t>
            </a: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06324" y="476542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88620"/>
            <a:ext cx="7532370" cy="132241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482" y="1876213"/>
            <a:ext cx="7534275" cy="30923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28658" y="537966"/>
            <a:ext cx="5661852" cy="108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设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)(S(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)→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))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,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┐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)(S(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)) , </a:t>
            </a: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 C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┐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)) ,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证明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: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├ C 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497071" y="2107763"/>
            <a:ext cx="6285470" cy="241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证明：首先将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化为前束范式：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A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┐C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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∧  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 ┐(┐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)(┐T(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∧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┐L(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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)(┐T(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∧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┐L(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z,u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(┐T(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∧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┐L(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z,u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(T(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06324" y="476542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88620"/>
            <a:ext cx="7532370" cy="120311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1390" y="1720428"/>
            <a:ext cx="7534275" cy="3227801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55750" y="483782"/>
            <a:ext cx="5661852" cy="108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设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)(S(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)→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))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,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┐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)(S(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)) , </a:t>
            </a:r>
          </a:p>
          <a:p>
            <a:pPr marL="171450" lvl="0" indent="-171450">
              <a:lnSpc>
                <a:spcPct val="80000"/>
              </a:lnSpc>
              <a:spcBef>
                <a:spcPts val="750"/>
              </a:spcBef>
            </a:pP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 C</a:t>
            </a:r>
            <a:r>
              <a:rPr lang="zh-CN" altLang="en-US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</a:t>
            </a:r>
            <a:r>
              <a:rPr lang="en-US" altLang="zh-CN" sz="1400" b="1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)) ,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证明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: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├ C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5872" y="1819070"/>
            <a:ext cx="6989888" cy="303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将上式化为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AI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型斯柯伦范式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b="1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1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┐L(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由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上式得到相应的子句集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1400" b="1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S={S(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┐T(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)), ┐S(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┐L(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求</a:t>
            </a:r>
            <a:r>
              <a:rPr lang="zh-CN" altLang="en-US" sz="1400" i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的一个反驳如下：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b="1" i="0" dirty="0">
              <a:solidFill>
                <a:srgbClr val="FF99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(2)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a,y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b="1" i="0" dirty="0">
              <a:solidFill>
                <a:srgbClr val="FF99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(3) 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┐L(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z,u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b="1" i="0" dirty="0">
              <a:solidFill>
                <a:srgbClr val="FF99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(4)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(5) 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(6) 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(7)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┐L(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(8)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L(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(9)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□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(7)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第二章结束</a:t>
            </a:r>
          </a:p>
        </p:txBody>
      </p:sp>
      <p:pic>
        <p:nvPicPr>
          <p:cNvPr id="4" name="Picture 3" descr="MCj018613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18" y="3482339"/>
            <a:ext cx="887699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1788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643467" y="1159595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670561" y="3320826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071369" y="1091777"/>
            <a:ext cx="6368203" cy="128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原子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谓词公式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和其否定，称为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文字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一个文字恰为另一个文字的否定，则称其为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相反文字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文字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的有限集合称为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包含任何文字的子句称为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空子句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。记为：□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84916" y="3236073"/>
            <a:ext cx="5765376" cy="6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出现个体变元的文字，称为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基文字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文字的有限集合，称为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基子句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73713" y="2522897"/>
            <a:ext cx="5720081" cy="39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是相反文字，但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不是相反文字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94472" y="2567938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608" y="2405040"/>
            <a:ext cx="7524750" cy="60246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2560" y="4177714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696" y="4014816"/>
            <a:ext cx="7524750" cy="60246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844403" y="4168611"/>
            <a:ext cx="5765376" cy="37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en-US" altLang="zh-CN" sz="1400" i="0" dirty="0">
                <a:latin typeface="Times New Roman" pitchFamily="18" charset="0"/>
                <a:cs typeface="Times New Roman" pitchFamily="18" charset="0"/>
              </a:rPr>
              <a:t>┐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i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是基子句，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不是基子句。</a:t>
            </a: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88988" y="1148500"/>
            <a:ext cx="7251805" cy="9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,……,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是子句，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代换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，将子句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,……,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记为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称它是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代换实例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的一个代换实例是基子句，则称它为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基实例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487681" y="1272786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4472" y="3025154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0608" y="2747952"/>
            <a:ext cx="7524750" cy="16454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21781" y="3646841"/>
            <a:ext cx="5637135" cy="6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例如，子句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对应公式为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(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∨┐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∨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),c))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655650" y="2807476"/>
            <a:ext cx="5688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 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))}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的一个基实例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715182" y="2109378"/>
            <a:ext cx="6207238" cy="3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认定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每个子句对应一个公式的闭式。空子句对应永假式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18612" y="1121410"/>
            <a:ext cx="6797057" cy="189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满足子句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C,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指的是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所对应的闭式；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是子句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的逻辑推论，指的是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对应的闭式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对应的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闭式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对应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的闭式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的逻辑推论。</a:t>
            </a:r>
            <a:endParaRPr lang="zh-CN" altLang="en-US" sz="1400" b="1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若解释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子句集合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中的每个子句，则称 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I|=S.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至少有一个解释满足子句集合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则称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可满足的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否则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不可满足的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460587" y="1200234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457197" y="3377861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28765" y="3332905"/>
            <a:ext cx="6143441" cy="66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是由子句集合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中的全体子句的所有基实例组成的集合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不可满足，则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中存在有限子集不可满足。</a:t>
            </a: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05806" y="1183294"/>
            <a:ext cx="7449819" cy="123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1400" b="1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是子句。若存在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代换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和相反文字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使得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∈C</a:t>
            </a:r>
            <a:r>
              <a:rPr kumimoji="1"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∈C</a:t>
            </a:r>
            <a:r>
              <a:rPr kumimoji="1"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称子句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-{L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})∪(C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-{L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归结子句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如果将上述中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固定恒等式代换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{}(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记为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ε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,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可见定义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2.9.5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就成为定义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1.9.5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                因此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，谓词逻辑归结子句的概念是命题逻辑归结子句概念的推广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386080" y="1247647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74393" y="2961267"/>
            <a:ext cx="6212296" cy="136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endParaRPr lang="en-US" altLang="zh-CN" sz="1400" i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P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∈{</a:t>
            </a:r>
            <a:r>
              <a:rPr kumimoji="1"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{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}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ε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因此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，□是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的归结子句。</a:t>
            </a:r>
            <a:endParaRPr lang="zh-CN" altLang="en-US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15856" y="3025154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992" y="2747952"/>
            <a:ext cx="8244796" cy="189548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652" y="982216"/>
            <a:ext cx="6551096" cy="58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ea typeface="微软雅黑" pitchFamily="34" charset="-122"/>
              </a:rPr>
              <a:t>若</a:t>
            </a:r>
            <a:r>
              <a:rPr lang="zh-CN" altLang="en-US" sz="1400" i="0" dirty="0">
                <a:ea typeface="微软雅黑" pitchFamily="34" charset="-122"/>
              </a:rPr>
              <a:t>子句</a:t>
            </a:r>
            <a:r>
              <a:rPr lang="en-US" altLang="zh-CN" sz="1400" b="1" i="0" dirty="0">
                <a:solidFill>
                  <a:srgbClr val="FF0000"/>
                </a:solidFill>
                <a:ea typeface="微软雅黑" pitchFamily="34" charset="-122"/>
              </a:rPr>
              <a:t>C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</a:rPr>
              <a:t>是</a:t>
            </a:r>
            <a:r>
              <a:rPr lang="zh-CN" altLang="en-US" sz="1400" i="0" dirty="0">
                <a:ea typeface="微软雅黑" pitchFamily="34" charset="-122"/>
              </a:rPr>
              <a:t>子句</a:t>
            </a:r>
            <a:r>
              <a:rPr lang="en-US" altLang="zh-CN" sz="1400" i="0" dirty="0">
                <a:ea typeface="微软雅黑" pitchFamily="34" charset="-122"/>
              </a:rPr>
              <a:t>C</a:t>
            </a:r>
            <a:r>
              <a:rPr lang="en-US" altLang="zh-CN" sz="1400" i="0" baseline="-30000" dirty="0">
                <a:ea typeface="微软雅黑" pitchFamily="34" charset="-122"/>
              </a:rPr>
              <a:t>1</a:t>
            </a:r>
            <a:r>
              <a:rPr lang="zh-CN" altLang="en-US" sz="1400" i="0" dirty="0">
                <a:ea typeface="微软雅黑" pitchFamily="34" charset="-122"/>
              </a:rPr>
              <a:t>和</a:t>
            </a:r>
            <a:r>
              <a:rPr lang="en-US" altLang="zh-CN" sz="1400" i="0" dirty="0">
                <a:ea typeface="微软雅黑" pitchFamily="34" charset="-122"/>
              </a:rPr>
              <a:t>C</a:t>
            </a:r>
            <a:r>
              <a:rPr lang="en-US" altLang="zh-CN" sz="1400" i="0" baseline="-30000" dirty="0">
                <a:ea typeface="微软雅黑" pitchFamily="34" charset="-122"/>
              </a:rPr>
              <a:t>2</a:t>
            </a:r>
            <a:r>
              <a:rPr lang="zh-CN" altLang="en-US" sz="1400" i="0" dirty="0">
                <a:ea typeface="微软雅黑" pitchFamily="34" charset="-122"/>
              </a:rPr>
              <a:t>的</a:t>
            </a:r>
            <a:r>
              <a:rPr lang="zh-CN" altLang="en-US" sz="1400" b="1" i="0" dirty="0">
                <a:solidFill>
                  <a:srgbClr val="FF0000"/>
                </a:solidFill>
                <a:ea typeface="微软雅黑" pitchFamily="34" charset="-122"/>
              </a:rPr>
              <a:t>归结子句</a:t>
            </a:r>
            <a:r>
              <a:rPr lang="zh-CN" altLang="en-US" sz="1400" i="0" dirty="0">
                <a:ea typeface="微软雅黑" pitchFamily="34" charset="-122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ea typeface="微软雅黑" pitchFamily="34" charset="-122"/>
              </a:rPr>
              <a:t>则</a:t>
            </a:r>
            <a:r>
              <a:rPr lang="zh-CN" altLang="en-US" sz="1400" i="0" dirty="0">
                <a:ea typeface="微软雅黑" pitchFamily="34" charset="-122"/>
              </a:rPr>
              <a:t>有</a:t>
            </a:r>
            <a:r>
              <a:rPr lang="en-US" altLang="zh-CN" sz="1400" i="0" dirty="0">
                <a:ea typeface="微软雅黑" pitchFamily="34" charset="-122"/>
              </a:rPr>
              <a:t>C</a:t>
            </a:r>
            <a:r>
              <a:rPr lang="en-US" altLang="zh-CN" sz="1400" i="0" baseline="-30000" dirty="0">
                <a:ea typeface="微软雅黑" pitchFamily="34" charset="-122"/>
              </a:rPr>
              <a:t>1</a:t>
            </a:r>
            <a:r>
              <a:rPr lang="zh-CN" altLang="en-US" sz="1400" i="0" dirty="0">
                <a:ea typeface="微软雅黑" pitchFamily="34" charset="-122"/>
              </a:rPr>
              <a:t>，</a:t>
            </a:r>
            <a:r>
              <a:rPr lang="en-US" altLang="zh-CN" sz="1400" i="0" dirty="0">
                <a:ea typeface="微软雅黑" pitchFamily="34" charset="-122"/>
              </a:rPr>
              <a:t>C</a:t>
            </a:r>
            <a:r>
              <a:rPr lang="en-US" altLang="zh-CN" sz="1400" i="0" baseline="-30000" dirty="0">
                <a:ea typeface="微软雅黑" pitchFamily="34" charset="-122"/>
              </a:rPr>
              <a:t>2</a:t>
            </a:r>
            <a:r>
              <a:rPr lang="en-US" altLang="zh-CN" sz="1400" i="0" dirty="0">
                <a:ea typeface="微软雅黑" pitchFamily="34" charset="-122"/>
              </a:rPr>
              <a:t>|=C</a:t>
            </a:r>
            <a:r>
              <a:rPr lang="zh-CN" altLang="en-US" sz="1400" i="0" dirty="0">
                <a:ea typeface="微软雅黑" pitchFamily="34" charset="-122"/>
              </a:rPr>
              <a:t>。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49481" y="1707280"/>
            <a:ext cx="7034305" cy="318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证明：设代换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和相反文字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C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=(C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-{L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})∪(C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-{L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设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b="1" i="0" dirty="0">
                <a:solidFill>
                  <a:srgbClr val="FF99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1" i="0" baseline="-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 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i="0" baseline="-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C={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…, 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设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的对应闭式分别为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若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I|=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b="1" i="0" baseline="-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I|=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i="0" baseline="-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若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因此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，无论哪种情况均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</a:t>
            </a:r>
            <a:r>
              <a:rPr lang="en-US" altLang="zh-CN" sz="1400" i="0" baseline="-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i="0" baseline="-30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</a:t>
            </a:r>
          </a:p>
          <a:p>
            <a:pPr marL="342900" indent="-342900">
              <a:lnSpc>
                <a:spcPct val="12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解释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C.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579120" y="1054607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209" y="1203317"/>
            <a:ext cx="6806391" cy="242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设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是子句集，若非空子句序列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,……,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中的每个子句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≤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满足：</a:t>
            </a: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(1) 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或</a:t>
            </a: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(2) 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是 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en-US" altLang="zh-CN" sz="1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归结子句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，其中 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j,k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&lt; 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.</a:t>
            </a: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则称该子句序列为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的一个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归结推演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如果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的归结推演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,……,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的最后一个子句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□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则称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,……,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为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的一个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反驳或反演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10" name="剪去对角的矩形 9"/>
          <p:cNvSpPr/>
          <p:nvPr/>
        </p:nvSpPr>
        <p:spPr>
          <a:xfrm>
            <a:off x="541867" y="1308606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2.9.6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429595" y="1074449"/>
            <a:ext cx="6413926" cy="332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2.11.3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设子句集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={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下面子句序列是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的一个反驳。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(2)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(3)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(4)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(5)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(6)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1={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(7)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2={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(8)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(7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l-GR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σ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3={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(9) □                        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(8)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91183" y="1065793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559" y="977871"/>
            <a:ext cx="7532370" cy="349930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2.9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谓词逻辑的归结推理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79453" y="2635131"/>
            <a:ext cx="6184724" cy="39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子句集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不可满足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的当且仅当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存在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一个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反驳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59826" y="1304492"/>
            <a:ext cx="6427534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ea typeface="微软雅黑" pitchFamily="34" charset="-122"/>
              </a:rPr>
              <a:t>        </a:t>
            </a:r>
            <a:r>
              <a:rPr lang="zh-CN" altLang="en-US" sz="1400" i="0" dirty="0">
                <a:ea typeface="微软雅黑" pitchFamily="34" charset="-122"/>
              </a:rPr>
              <a:t>若</a:t>
            </a:r>
            <a:r>
              <a:rPr lang="en-US" altLang="zh-CN" sz="1400" i="0" dirty="0">
                <a:ea typeface="微软雅黑" pitchFamily="34" charset="-122"/>
              </a:rPr>
              <a:t>S</a:t>
            </a:r>
            <a:r>
              <a:rPr lang="zh-CN" altLang="en-US" sz="1400" i="0" dirty="0">
                <a:ea typeface="微软雅黑" pitchFamily="34" charset="-122"/>
              </a:rPr>
              <a:t>是不可满足的有穷子句集，要寻找它的一个反驳</a:t>
            </a:r>
            <a:r>
              <a:rPr lang="zh-CN" altLang="en-US" sz="1400" i="0" dirty="0" smtClean="0">
                <a:ea typeface="微软雅黑" pitchFamily="34" charset="-122"/>
              </a:rPr>
              <a:t>，可以</a:t>
            </a:r>
            <a:r>
              <a:rPr lang="zh-CN" altLang="en-US" sz="1400" i="0" dirty="0">
                <a:ea typeface="微软雅黑" pitchFamily="34" charset="-122"/>
              </a:rPr>
              <a:t>一个个消</a:t>
            </a:r>
            <a:r>
              <a:rPr lang="zh-CN" altLang="en-US" sz="1400" i="0" dirty="0" smtClean="0">
                <a:ea typeface="微软雅黑" pitchFamily="34" charset="-122"/>
              </a:rPr>
              <a:t>去</a:t>
            </a:r>
            <a:endParaRPr lang="en-US" altLang="zh-CN" sz="1400" i="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ea typeface="微软雅黑" pitchFamily="34" charset="-122"/>
              </a:rPr>
              <a:t>        </a:t>
            </a:r>
            <a:r>
              <a:rPr lang="zh-CN" altLang="en-US" sz="1400" i="0" dirty="0" smtClean="0">
                <a:ea typeface="微软雅黑" pitchFamily="34" charset="-122"/>
              </a:rPr>
              <a:t>它</a:t>
            </a:r>
            <a:r>
              <a:rPr lang="zh-CN" altLang="en-US" sz="1400" i="0" dirty="0">
                <a:ea typeface="微软雅黑" pitchFamily="34" charset="-122"/>
              </a:rPr>
              <a:t>包含的命题变元</a:t>
            </a:r>
            <a:r>
              <a:rPr lang="zh-CN" altLang="en-US" sz="1400" i="0" dirty="0" smtClean="0">
                <a:ea typeface="微软雅黑" pitchFamily="34" charset="-122"/>
              </a:rPr>
              <a:t>，直到</a:t>
            </a:r>
            <a:r>
              <a:rPr lang="zh-CN" altLang="en-US" sz="1400" i="0" dirty="0">
                <a:ea typeface="微软雅黑" pitchFamily="34" charset="-122"/>
              </a:rPr>
              <a:t>它不包含</a:t>
            </a:r>
            <a:r>
              <a:rPr lang="zh-CN" altLang="en-US" sz="1400" i="0" dirty="0" smtClean="0">
                <a:ea typeface="微软雅黑" pitchFamily="34" charset="-122"/>
              </a:rPr>
              <a:t>命题变元</a:t>
            </a:r>
            <a:r>
              <a:rPr lang="zh-CN" altLang="en-US" sz="1400" i="0" dirty="0">
                <a:ea typeface="微软雅黑" pitchFamily="34" charset="-122"/>
              </a:rPr>
              <a:t>，成为空子句为止。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ea typeface="微软雅黑" pitchFamily="34" charset="-122"/>
              </a:rPr>
              <a:t>        这样做法的正确性由下面定理提供了保证。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70402" y="3060715"/>
            <a:ext cx="5008457" cy="38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ea typeface="微软雅黑" pitchFamily="34" charset="-122"/>
                <a:cs typeface="Times New Roman" pitchFamily="18" charset="0"/>
              </a:rPr>
              <a:t>证明：采用归纳法证明。（略）</a:t>
            </a:r>
            <a:endParaRPr lang="zh-CN" altLang="en-US" sz="1400" i="0" dirty="0"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14586" y="2692236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2.9.3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</TotalTime>
  <Words>1965</Words>
  <Application>Microsoft Office PowerPoint</Application>
  <PresentationFormat>全屏显示(16:9)</PresentationFormat>
  <Paragraphs>148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355</cp:revision>
  <dcterms:created xsi:type="dcterms:W3CDTF">2016-09-26T06:45:17Z</dcterms:created>
  <dcterms:modified xsi:type="dcterms:W3CDTF">2017-03-30T08:21:23Z</dcterms:modified>
</cp:coreProperties>
</file>