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8"/>
  </p:notesMasterIdLst>
  <p:handoutMasterIdLst>
    <p:handoutMasterId r:id="rId19"/>
  </p:handoutMasterIdLst>
  <p:sldIdLst>
    <p:sldId id="269" r:id="rId2"/>
    <p:sldId id="333" r:id="rId3"/>
    <p:sldId id="259" r:id="rId4"/>
    <p:sldId id="260" r:id="rId5"/>
    <p:sldId id="264" r:id="rId6"/>
    <p:sldId id="270" r:id="rId7"/>
    <p:sldId id="420" r:id="rId8"/>
    <p:sldId id="271" r:id="rId9"/>
    <p:sldId id="273" r:id="rId10"/>
    <p:sldId id="346" r:id="rId11"/>
    <p:sldId id="347" r:id="rId12"/>
    <p:sldId id="348" r:id="rId13"/>
    <p:sldId id="349" r:id="rId14"/>
    <p:sldId id="350" r:id="rId15"/>
    <p:sldId id="351" r:id="rId16"/>
    <p:sldId id="352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97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CFCFC"/>
    <a:srgbClr val="0070C0"/>
    <a:srgbClr val="FEC17E"/>
    <a:srgbClr val="FFF2CC"/>
    <a:srgbClr val="D9D9D9"/>
    <a:srgbClr val="C4C4C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02" autoAdjust="0"/>
    <p:restoredTop sz="83525" autoAdjust="0"/>
  </p:normalViewPr>
  <p:slideViewPr>
    <p:cSldViewPr snapToGrid="0" showGuides="1">
      <p:cViewPr varScale="1">
        <p:scale>
          <a:sx n="98" d="100"/>
          <a:sy n="98" d="100"/>
        </p:scale>
        <p:origin x="-1164" y="-96"/>
      </p:cViewPr>
      <p:guideLst>
        <p:guide orient="horz" pos="1597"/>
        <p:guide pos="2857"/>
        <p:guide pos="408"/>
        <p:guide pos="51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2017/4/6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2017/4/6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1017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3366CC"/>
              </a:buClr>
            </a:pP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音乐里有简谱和五线谱等</a:t>
            </a:r>
            <a:r>
              <a:rPr lang="zh-CN" altLang="en-US" sz="900" dirty="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人工符号</a:t>
            </a: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，记录音乐中音韵的节律和高低； </a:t>
            </a:r>
          </a:p>
          <a:p>
            <a:pPr>
              <a:lnSpc>
                <a:spcPct val="150000"/>
              </a:lnSpc>
              <a:buClr>
                <a:srgbClr val="3366CC"/>
              </a:buClr>
            </a:pP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化学中用分子式和反应方程等</a:t>
            </a:r>
            <a:r>
              <a:rPr lang="zh-CN" altLang="en-US" sz="900" dirty="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人工符号</a:t>
            </a: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记录物质的分子结构和反应过程。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8296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3366CC"/>
              </a:buClr>
            </a:pP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音乐里有简谱和五线谱等</a:t>
            </a:r>
            <a:r>
              <a:rPr lang="zh-CN" altLang="en-US" sz="900" dirty="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人工符号</a:t>
            </a: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，记录音乐中音韵的节律和高低； </a:t>
            </a:r>
          </a:p>
          <a:p>
            <a:pPr>
              <a:lnSpc>
                <a:spcPct val="150000"/>
              </a:lnSpc>
              <a:buClr>
                <a:srgbClr val="3366CC"/>
              </a:buClr>
            </a:pP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化学中用分子式和反应方程等</a:t>
            </a:r>
            <a:r>
              <a:rPr lang="zh-CN" altLang="en-US" sz="900" dirty="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人工符号</a:t>
            </a: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记录物质的分子结构和反应过程。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8296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3366CC"/>
              </a:buClr>
            </a:pP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音乐里有简谱和五线谱等</a:t>
            </a:r>
            <a:r>
              <a:rPr lang="zh-CN" altLang="en-US" sz="900" dirty="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人工符号</a:t>
            </a: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，记录音乐中音韵的节律和高低； </a:t>
            </a:r>
          </a:p>
          <a:p>
            <a:pPr>
              <a:lnSpc>
                <a:spcPct val="150000"/>
              </a:lnSpc>
              <a:buClr>
                <a:srgbClr val="3366CC"/>
              </a:buClr>
            </a:pP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化学中用分子式和反应方程等</a:t>
            </a:r>
            <a:r>
              <a:rPr lang="zh-CN" altLang="en-US" sz="900" dirty="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人工符号</a:t>
            </a: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记录物质的分子结构和反应过程。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82963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3366CC"/>
              </a:buClr>
            </a:pP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音乐里有简谱和五线谱等</a:t>
            </a:r>
            <a:r>
              <a:rPr lang="zh-CN" altLang="en-US" sz="900" dirty="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人工符号</a:t>
            </a: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，记录音乐中音韵的节律和高低； </a:t>
            </a:r>
          </a:p>
          <a:p>
            <a:pPr>
              <a:lnSpc>
                <a:spcPct val="150000"/>
              </a:lnSpc>
              <a:buClr>
                <a:srgbClr val="3366CC"/>
              </a:buClr>
            </a:pP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化学中用分子式和反应方程等</a:t>
            </a:r>
            <a:r>
              <a:rPr lang="zh-CN" altLang="en-US" sz="900" dirty="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人工符号</a:t>
            </a: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记录物质的分子结构和反应过程。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8296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3366CC"/>
              </a:buClr>
            </a:pP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音乐里有简谱和五线谱等</a:t>
            </a:r>
            <a:r>
              <a:rPr lang="zh-CN" altLang="en-US" sz="900" dirty="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人工符号</a:t>
            </a: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，记录音乐中音韵的节律和高低； </a:t>
            </a:r>
          </a:p>
          <a:p>
            <a:pPr>
              <a:lnSpc>
                <a:spcPct val="150000"/>
              </a:lnSpc>
              <a:buClr>
                <a:srgbClr val="3366CC"/>
              </a:buClr>
            </a:pP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化学中用分子式和反应方程等</a:t>
            </a:r>
            <a:r>
              <a:rPr lang="zh-CN" altLang="en-US" sz="900" dirty="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人工符号</a:t>
            </a: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记录物质的分子结构和反应过程。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82963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3366CC"/>
              </a:buClr>
            </a:pP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音乐里有简谱和五线谱等</a:t>
            </a:r>
            <a:r>
              <a:rPr lang="zh-CN" altLang="en-US" sz="900" dirty="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人工符号</a:t>
            </a: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，记录音乐中音韵的节律和高低； </a:t>
            </a:r>
          </a:p>
          <a:p>
            <a:pPr>
              <a:lnSpc>
                <a:spcPct val="150000"/>
              </a:lnSpc>
              <a:buClr>
                <a:srgbClr val="3366CC"/>
              </a:buClr>
            </a:pP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化学中用分子式和反应方程等</a:t>
            </a:r>
            <a:r>
              <a:rPr lang="zh-CN" altLang="en-US" sz="900" dirty="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人工符号</a:t>
            </a: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记录物质的分子结构和反应过程。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82963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3366CC"/>
              </a:buClr>
            </a:pP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音乐里有简谱和五线谱等</a:t>
            </a:r>
            <a:r>
              <a:rPr lang="zh-CN" altLang="en-US" sz="900" dirty="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人工符号</a:t>
            </a: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，记录音乐中音韵的节律和高低； </a:t>
            </a:r>
          </a:p>
          <a:p>
            <a:pPr>
              <a:lnSpc>
                <a:spcPct val="150000"/>
              </a:lnSpc>
              <a:buClr>
                <a:srgbClr val="3366CC"/>
              </a:buClr>
            </a:pP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化学中用分子式和反应方程等</a:t>
            </a:r>
            <a:r>
              <a:rPr lang="zh-CN" altLang="en-US" sz="900" dirty="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人工符号</a:t>
            </a: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记录物质的分子结构和反应过程。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82963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3366CC"/>
              </a:buClr>
            </a:pP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音乐里有简谱和五线谱等</a:t>
            </a:r>
            <a:r>
              <a:rPr lang="zh-CN" altLang="en-US" sz="900" dirty="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人工符号</a:t>
            </a: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，记录音乐中音韵的节律和高低； </a:t>
            </a:r>
          </a:p>
          <a:p>
            <a:pPr>
              <a:lnSpc>
                <a:spcPct val="150000"/>
              </a:lnSpc>
              <a:buClr>
                <a:srgbClr val="3366CC"/>
              </a:buClr>
            </a:pP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化学中用分子式和反应方程等</a:t>
            </a:r>
            <a:r>
              <a:rPr lang="zh-CN" altLang="en-US" sz="900" dirty="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人工符号</a:t>
            </a: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记录物质的分子结构和反应过程。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8296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2017/4/6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集合论的公理系统</a:t>
            </a:r>
          </a:p>
        </p:txBody>
      </p:sp>
    </p:spTree>
    <p:extLst>
      <p:ext uri="{BB962C8B-B14F-4D97-AF65-F5344CB8AC3E}">
        <p14:creationId xmlns="" xmlns:p14="http://schemas.microsoft.com/office/powerpoint/2010/main" val="722931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一、罗素悖论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205226" y="1090481"/>
            <a:ext cx="7542212" cy="361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为了得到罗素悖论，取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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为 “</a:t>
            </a:r>
            <a:r>
              <a:rPr lang="en-US" altLang="zh-CN" sz="16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不为</a:t>
            </a:r>
            <a:r>
              <a:rPr lang="en-US" altLang="zh-CN" sz="16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的成员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”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，即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)=┐(</a:t>
            </a:r>
            <a:r>
              <a:rPr lang="en-US" altLang="zh-CN" sz="1600" b="0" dirty="0" err="1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600" b="0" i="0" dirty="0" err="1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∈</a:t>
            </a:r>
            <a:r>
              <a:rPr lang="en-US" altLang="zh-CN" sz="1600" b="0" dirty="0" err="1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。</a:t>
            </a:r>
            <a:endParaRPr lang="en-US" altLang="zh-CN" sz="1600" b="0" i="0" dirty="0" smtClean="0"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于是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，得到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抽象公理的一个特例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：</a:t>
            </a:r>
            <a:endParaRPr lang="en-US" altLang="zh-CN" sz="1600" b="0" i="0" dirty="0" smtClean="0"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 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)( </a:t>
            </a:r>
            <a:r>
              <a:rPr kumimoji="1"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600" b="0" i="0" dirty="0" err="1" smtClean="0"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┐(</a:t>
            </a:r>
            <a:r>
              <a:rPr lang="en-US" altLang="zh-CN" sz="1600" b="0" dirty="0" err="1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600" b="0" i="0" dirty="0" err="1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∈</a:t>
            </a:r>
            <a:r>
              <a:rPr lang="en-US" altLang="zh-CN" sz="1600" b="0" dirty="0" err="1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    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en-US" altLang="zh-CN" sz="1600" b="0" i="0" dirty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600" b="0" i="0" dirty="0"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endParaRPr kumimoji="1"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在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(2)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中取</a:t>
            </a:r>
            <a:r>
              <a:rPr kumimoji="1" lang="zh-CN" altLang="en-US" sz="160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=</a:t>
            </a:r>
            <a:r>
              <a:rPr kumimoji="1" lang="en-US" altLang="zh-CN" sz="16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，可得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：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1600" i="0" dirty="0" smtClean="0">
                <a:ea typeface="微软雅黑" pitchFamily="34" charset="-122"/>
                <a:cs typeface="Times New Roman" pitchFamily="18" charset="0"/>
              </a:rPr>
              <a:t>                   </a:t>
            </a:r>
            <a:r>
              <a:rPr kumimoji="1" lang="zh-CN" altLang="en-US" sz="1600" i="0" dirty="0" smtClean="0">
                <a:ea typeface="微软雅黑" pitchFamily="34" charset="-122"/>
                <a:cs typeface="Times New Roman" pitchFamily="18" charset="0"/>
              </a:rPr>
              <a:t>                   </a:t>
            </a:r>
            <a:r>
              <a:rPr kumimoji="1"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 </a:t>
            </a:r>
            <a:r>
              <a:rPr lang="en-US" altLang="zh-CN" sz="16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600" i="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60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┐(</a:t>
            </a:r>
            <a:r>
              <a:rPr lang="en-US" altLang="zh-CN" sz="160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600" i="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∈</a:t>
            </a:r>
            <a:r>
              <a:rPr lang="en-US" altLang="zh-CN" sz="160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)                 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(3)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而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(3)</a:t>
            </a:r>
            <a:r>
              <a:rPr kumimoji="1"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等价于</a:t>
            </a:r>
            <a:r>
              <a:rPr kumimoji="1"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600" i="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60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kumimoji="1"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┐(</a:t>
            </a:r>
            <a:r>
              <a:rPr lang="en-US" altLang="zh-CN" sz="160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600" i="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∈</a:t>
            </a:r>
            <a:r>
              <a:rPr lang="en-US" altLang="zh-CN" sz="160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。即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导出矛盾</a:t>
            </a:r>
            <a:r>
              <a:rPr lang="zh-CN" altLang="en-US" sz="160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。</a:t>
            </a: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endParaRPr lang="zh-CN" altLang="en-US" sz="1600" b="0" i="0" dirty="0" smtClean="0"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zh-CN" altLang="en-US" sz="1600" b="0" i="0" dirty="0" smtClean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2048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一、罗素悖论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815976" y="1080956"/>
            <a:ext cx="7403895" cy="324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1908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年德国数学家策墨勒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err="1" smtClean="0">
                <a:ea typeface="微软雅黑" pitchFamily="34" charset="-122"/>
                <a:cs typeface="Times New Roman" pitchFamily="18" charset="0"/>
              </a:rPr>
              <a:t>E.Zermelo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提出了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“子集公理</a:t>
            </a:r>
            <a:r>
              <a:rPr lang="zh-CN" altLang="en-US" sz="16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”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，也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称为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“分出公理”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: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对任给一个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集合 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z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集合的每一种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性质 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φ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，存在一个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集合 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，它的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成员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恰是 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z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中那些具有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性质  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φ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成员。它允许从给定集合中分出满足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某种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性质的客体并恰由这些客体组成一个新集合。 </a:t>
            </a:r>
            <a:endParaRPr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endParaRPr kumimoji="1"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        对于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(1) 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)(</a:t>
            </a:r>
            <a:r>
              <a:rPr kumimoji="1"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600" b="0" i="0" dirty="0" err="1" smtClean="0"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(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子集公理的精确形式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表示为：</a:t>
            </a:r>
            <a:endParaRPr kumimoji="1"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                  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                    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 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)( </a:t>
            </a:r>
            <a:r>
              <a:rPr kumimoji="1"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600" b="0" i="0" dirty="0" err="1" smtClean="0"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 </a:t>
            </a:r>
            <a:r>
              <a:rPr kumimoji="1" lang="en-US" altLang="zh-CN" sz="160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600" i="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60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z</a:t>
            </a:r>
            <a:r>
              <a:rPr kumimoji="1" lang="en-US" altLang="zh-CN" sz="160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(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   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(4)</a:t>
            </a:r>
            <a:endParaRPr kumimoji="1" lang="zh-CN" altLang="en-US" sz="1600" b="0" i="0" dirty="0" smtClean="0"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1600" b="0" i="0" dirty="0" smtClean="0">
                <a:ea typeface="微软雅黑" panose="020B0503020204020204" pitchFamily="34" charset="-122"/>
                <a:cs typeface="Times New Roman" pitchFamily="18" charset="0"/>
              </a:rPr>
              <a:t>其中，</a:t>
            </a:r>
            <a:r>
              <a:rPr kumimoji="1" lang="en-US" altLang="zh-CN" sz="16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不为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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的自由变元。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zh-CN" altLang="en-US" sz="1600" b="0" i="0" dirty="0" smtClean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2048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一、罗素悖论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142002" y="1252406"/>
            <a:ext cx="7439024" cy="268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1600" b="0" dirty="0" smtClean="0">
                <a:ea typeface="微软雅黑" pitchFamily="34" charset="-122"/>
                <a:cs typeface="Times New Roman" pitchFamily="18" charset="0"/>
              </a:rPr>
              <a:t>                      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 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)(</a:t>
            </a:r>
            <a:r>
              <a:rPr kumimoji="1"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600" b="0" i="0" dirty="0" err="1" smtClean="0"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(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                      (1</a:t>
            </a:r>
            <a:r>
              <a:rPr lang="en-US" altLang="zh-CN" sz="1600" b="0" i="0" dirty="0"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                   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 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)( </a:t>
            </a:r>
            <a:r>
              <a:rPr kumimoji="1"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600" b="0" i="0" dirty="0" err="1" smtClean="0"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 </a:t>
            </a:r>
            <a:r>
              <a:rPr kumimoji="1" lang="en-US" altLang="zh-CN" sz="1600" b="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600" b="0" i="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600" b="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z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(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      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1600" b="0" i="0" dirty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4</a:t>
            </a:r>
            <a:r>
              <a:rPr lang="en-US" altLang="zh-CN" sz="1600" b="0" i="0" dirty="0"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1600" b="0" i="0" dirty="0" smtClean="0"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由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(1)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到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(4)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的改变看来是微小的，然而却十分有效。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(1)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无条件断言集合的存在，而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(4)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完全是有条件的，这个条件称为</a:t>
            </a:r>
            <a:r>
              <a:rPr kumimoji="1"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入集条件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。      即首先要给出</a:t>
            </a:r>
            <a:r>
              <a:rPr kumimoji="1"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集合</a:t>
            </a:r>
            <a:r>
              <a:rPr kumimoji="1" lang="en-US" altLang="zh-CN" sz="16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z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，然后才能断言</a:t>
            </a:r>
            <a:r>
              <a:rPr kumimoji="1"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子集</a:t>
            </a:r>
            <a:r>
              <a:rPr kumimoji="1" lang="en-US" altLang="zh-CN" sz="1600" b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6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的存在。</a:t>
            </a:r>
            <a:endParaRPr kumimoji="1"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可见，</a:t>
            </a:r>
            <a:r>
              <a:rPr kumimoji="1"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子集公理能避免悖论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，使公理化集合论得以存在和发展。</a:t>
            </a:r>
            <a:endParaRPr lang="zh-CN" altLang="en-US" sz="1600" b="0" i="0" dirty="0" smtClean="0"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zh-CN" altLang="en-US" sz="1600" b="0" i="0" dirty="0" smtClean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2048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840582" y="1490531"/>
            <a:ext cx="7150893" cy="276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集合论和其它学科一样，也有自己的目标语言，该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语言的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符号可分为三类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：</a:t>
            </a:r>
            <a:endParaRPr kumimoji="1"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常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元符、变元符和</a:t>
            </a:r>
            <a:r>
              <a:rPr kumimoji="1"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数理符号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kumimoji="1"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  <a:p>
            <a:pPr indent="184150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altLang="zh-CN" sz="1600" i="0" dirty="0" smtClean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  <a:p>
            <a:pPr indent="184150" eaLnBrk="1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常元符号：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它们是隶属关系符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∈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，空集符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60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相等符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=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indent="184150" eaLnBrk="1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变元符号：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g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集合变元</a:t>
            </a:r>
            <a:r>
              <a:rPr lang="zh-CN" altLang="en-US" sz="160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z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，为  </a:t>
            </a:r>
            <a:endParaRPr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buClr>
                <a:schemeClr val="tx1"/>
              </a:buClr>
            </a:pPr>
            <a:r>
              <a:rPr lang="en-US" altLang="zh-CN" sz="1600" b="0" i="0" dirty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                      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以集合或个体为值的一般变元。有时还标出足码或肩码。</a:t>
            </a:r>
          </a:p>
          <a:p>
            <a:pPr indent="184150" eaLnBrk="1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160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数理逻辑符号：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联结词，量词以及标点符。</a:t>
            </a:r>
          </a:p>
          <a:p>
            <a:pPr indent="184150" eaLnBrk="1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160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元语言符号：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它们是永真蕴涵符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，永真等价符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定义符：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=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764382" y="1071375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None/>
            </a:pPr>
            <a:r>
              <a:rPr lang="zh-CN" altLang="en-US" sz="1600" b="1" dirty="0">
                <a:ea typeface="微软雅黑" pitchFamily="34" charset="-122"/>
              </a:rPr>
              <a:t>二、符号和基本概念</a:t>
            </a:r>
          </a:p>
        </p:txBody>
      </p:sp>
      <p:sp>
        <p:nvSpPr>
          <p:cNvPr id="9" name="矩形 8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公理导出和基本概念</a:t>
            </a:r>
          </a:p>
        </p:txBody>
      </p:sp>
    </p:spTree>
    <p:extLst>
      <p:ext uri="{BB962C8B-B14F-4D97-AF65-F5344CB8AC3E}">
        <p14:creationId xmlns="" xmlns:p14="http://schemas.microsoft.com/office/powerpoint/2010/main" val="117204838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015538" y="1265585"/>
            <a:ext cx="7542212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100"/>
              </a:lnSpc>
              <a:spcBef>
                <a:spcPts val="600"/>
              </a:spcBef>
            </a:pPr>
            <a:r>
              <a:rPr kumimoji="1" lang="zh-CN" altLang="en-US" sz="1600" b="0" i="0" dirty="0" smtClean="0">
                <a:solidFill>
                  <a:srgbClr val="000000"/>
                </a:solidFill>
                <a:ea typeface="微软雅黑" pitchFamily="34" charset="-122"/>
                <a:cs typeface="Times New Roman" pitchFamily="18" charset="0"/>
              </a:rPr>
              <a:t>根据三类符号的结构又分别定义为原始原子公式和原始公式</a:t>
            </a:r>
            <a:endParaRPr kumimoji="1" lang="en-US" altLang="zh-CN" sz="1600" b="0" i="0" dirty="0" smtClean="0">
              <a:solidFill>
                <a:srgbClr val="000000"/>
              </a:solidFill>
              <a:ea typeface="微软雅黑" pitchFamily="34" charset="-122"/>
              <a:cs typeface="Times New Roman" pitchFamily="18" charset="0"/>
            </a:endParaRPr>
          </a:p>
          <a:p>
            <a:pPr algn="just" eaLnBrk="1" hangingPunct="1">
              <a:lnSpc>
                <a:spcPts val="2100"/>
              </a:lnSpc>
              <a:spcBef>
                <a:spcPts val="1800"/>
              </a:spcBef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                    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形如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i="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140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w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w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的表达式，称为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原始原子公式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ts val="2100"/>
              </a:lnSpc>
              <a:spcBef>
                <a:spcPts val="1200"/>
              </a:spcBef>
            </a:pPr>
            <a:r>
              <a:rPr lang="zh-CN" altLang="en-US" sz="1400" i="0" dirty="0" smtClean="0"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en-US" altLang="zh-CN" sz="1400" i="0" dirty="0" smtClean="0"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原始公式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归纳定义为：</a:t>
            </a:r>
          </a:p>
          <a:p>
            <a:pPr algn="just" eaLnBrk="1" hangingPunct="1">
              <a:lnSpc>
                <a:spcPts val="21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	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①每个原始原子公式是原始公式；</a:t>
            </a:r>
          </a:p>
          <a:p>
            <a:pPr algn="just" eaLnBrk="1" hangingPunct="1">
              <a:lnSpc>
                <a:spcPts val="21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	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②若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为原始公式，则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(┐P)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也为原始公式；</a:t>
            </a:r>
          </a:p>
          <a:p>
            <a:pPr algn="just" eaLnBrk="1" hangingPunct="1">
              <a:lnSpc>
                <a:spcPts val="21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	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③若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为原始公式，则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(P∧Q)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(P∨Q)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(P→Q)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(P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也为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原始公式；</a:t>
            </a:r>
          </a:p>
          <a:p>
            <a:pPr algn="just" eaLnBrk="1" hangingPunct="1">
              <a:lnSpc>
                <a:spcPts val="21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	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④若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为原始公式，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为变元，则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)(P)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)(P)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!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也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都是原始公式；</a:t>
            </a:r>
          </a:p>
          <a:p>
            <a:pPr algn="just" eaLnBrk="1" hangingPunct="1">
              <a:lnSpc>
                <a:spcPts val="21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	       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⑤只有由①到④得到的表达式才是原始公式。</a:t>
            </a:r>
            <a:endParaRPr lang="zh-CN" altLang="en-US" sz="1600" b="0" i="0" dirty="0" smtClean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二、符号和基本概念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1078209" y="1804373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剪去对角的矩形 8"/>
          <p:cNvSpPr/>
          <p:nvPr/>
        </p:nvSpPr>
        <p:spPr>
          <a:xfrm>
            <a:off x="1078209" y="2226340"/>
            <a:ext cx="1008000" cy="276528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2048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二、符号和基本概念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27850" y="1238915"/>
            <a:ext cx="78589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Clr>
                <a:schemeClr val="folHlink"/>
              </a:buClr>
              <a:buSzPct val="60000"/>
            </a:pP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</a:t>
            </a:r>
            <a:r>
              <a:rPr lang="en-US" altLang="zh-CN" sz="16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6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┐(</a:t>
            </a:r>
            <a:r>
              <a:rPr lang="en-US" altLang="zh-CN" sz="16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6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这里</a:t>
            </a:r>
            <a:r>
              <a:rPr lang="zh-CN" altLang="en-US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en-US" altLang="zh-CN" sz="16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</a:t>
            </a:r>
            <a:r>
              <a:rPr lang="zh-CN" altLang="en-US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表示“</a:t>
            </a:r>
            <a:r>
              <a:rPr lang="en-US" altLang="zh-CN" sz="16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不属于</a:t>
            </a:r>
            <a:r>
              <a:rPr lang="en-US" altLang="zh-CN" sz="16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</a:t>
            </a:r>
            <a:r>
              <a:rPr lang="zh-CN" altLang="en-US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属于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为假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同样</a:t>
            </a:r>
            <a:r>
              <a:rPr lang="zh-CN" altLang="en-US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，“</a:t>
            </a:r>
            <a:r>
              <a:rPr lang="en-US" altLang="zh-CN" sz="16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≠ </a:t>
            </a:r>
            <a:r>
              <a:rPr lang="en-US" altLang="zh-CN" sz="16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 </a:t>
            </a:r>
            <a:r>
              <a:rPr lang="zh-CN" altLang="en-US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 “┐</a:t>
            </a:r>
            <a:r>
              <a:rPr lang="en-US" altLang="zh-CN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</a:t>
            </a:r>
            <a:r>
              <a:rPr lang="en-US" altLang="zh-CN" sz="16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)” 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buClr>
                <a:schemeClr val="folHlink"/>
              </a:buClr>
              <a:buSzPct val="60000"/>
            </a:pPr>
            <a:endParaRPr lang="en-US" altLang="zh-CN" sz="16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y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为集合：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(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600" b="1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600" b="1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600" b="1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1600" b="1" dirty="0">
              <a:solidFill>
                <a:srgbClr val="FF66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该</a:t>
            </a:r>
            <a:r>
              <a:rPr lang="zh-CN" altLang="en-US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定义与直观想法是一致的，一个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或是具有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成员的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客体</a:t>
            </a:r>
            <a:r>
              <a:rPr lang="zh-CN" altLang="en-US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或是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空集</a:t>
            </a:r>
            <a:r>
              <a:rPr lang="zh-CN" altLang="en-US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1" name="剪去对角的矩形 10"/>
          <p:cNvSpPr/>
          <p:nvPr/>
        </p:nvSpPr>
        <p:spPr>
          <a:xfrm>
            <a:off x="695327" y="1323893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3.1.3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695327" y="2781624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3.1.4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2048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三、递归定义集合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2475" y="1017110"/>
            <a:ext cx="7419975" cy="17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</a:rPr>
              <a:t>下面给出一种具体的定义集合方法，称为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递归定义集合</a:t>
            </a: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</a:rPr>
              <a:t>，它在数学和计算机科学中被广泛地使用，其定义步骤如下：</a:t>
            </a:r>
            <a:endParaRPr kumimoji="1"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①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给出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初始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的一些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元素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②给出用来从已知属于集合的元素构造集合的其他元素的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③只有有限次地使用①和②生成的那些元素才属于这个集合。</a:t>
            </a:r>
            <a:endParaRPr lang="zh-CN" altLang="en-US" sz="1400" dirty="0"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08784" y="3246111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7701" y="3050922"/>
            <a:ext cx="7524750" cy="1692923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0236" y="3238295"/>
            <a:ext cx="5628502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字符串集合的递归定义。字符表∑上的字符串集合∑*递归定义成：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41544" y="3632727"/>
            <a:ext cx="5584672" cy="98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① </a:t>
            </a:r>
            <a:r>
              <a:rPr lang="el-GR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λ</a:t>
            </a:r>
            <a:r>
              <a:rPr lang="el-G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∑ 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，其中</a:t>
            </a:r>
            <a:r>
              <a:rPr lang="el-G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λ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是不包含任何字符的空串；</a:t>
            </a:r>
          </a:p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②若</a:t>
            </a:r>
            <a:r>
              <a:rPr lang="el-GR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ω</a:t>
            </a:r>
            <a:r>
              <a:rPr lang="el-G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∑ 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</a:t>
            </a:r>
            <a:r>
              <a:rPr lang="zh-CN" altLang="en-US" sz="1400" b="1" dirty="0" smtClean="0">
                <a:solidFill>
                  <a:srgbClr val="FF66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l-G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∑ 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时，则</a:t>
            </a:r>
            <a:r>
              <a:rPr lang="el-GR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ω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l-G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∑ 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③有限次地使用①和②生成的元素才属于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∑ </a:t>
            </a:r>
            <a:r>
              <a:rPr lang="zh-CN" altLang="en-US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204838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09602" y="905009"/>
            <a:ext cx="7513636" cy="26579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23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31775" indent="-231775">
              <a:lnSpc>
                <a:spcPts val="2300"/>
              </a:lnSpc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集合论是现代数学的基础。集合论的起源可追溯到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16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世纪末，主要是对数集    进行了卓有成效的研究。</a:t>
            </a:r>
          </a:p>
          <a:p>
            <a:pPr marL="231775" indent="-231775">
              <a:lnSpc>
                <a:spcPts val="2300"/>
              </a:lnSpc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集合论实际发展是由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19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世纪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70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年代德国数学家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康托尔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G.Cantor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)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在无穷序列   和分析的有关课题的理论研究中创立的。康托尔对具有任意特性的无穷集合     进行了深入的探讨，提出关于基数、序数、超穷数和良序集等理论，奠定了    集合论的深厚基础。</a:t>
            </a:r>
          </a:p>
          <a:p>
            <a:pPr marL="231775" indent="-231775">
              <a:lnSpc>
                <a:spcPts val="2300"/>
              </a:lnSpc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因此，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康托尔被誉为集合论的创始人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093569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集 合 论 </a:t>
            </a:r>
            <a:endParaRPr lang="zh-CN" altLang="en-US" sz="1800" i="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58814" y="1171709"/>
            <a:ext cx="7427911" cy="27597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2300"/>
              </a:lnSpc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但随着集合论的发展，以及它与数学哲学密切联系所作的讨论，本世纪初，出现了许多似是而非、自相矛盾的悖论，如著名的罗素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B.A.W.Russell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悖论，有力地冲击了或者说动摇了集合论的发展。</a:t>
            </a: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ts val="2300"/>
              </a:lnSpc>
              <a:spcBef>
                <a:spcPts val="600"/>
              </a:spcBef>
              <a:buNone/>
            </a:pP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2300"/>
              </a:lnSpc>
              <a:spcBef>
                <a:spcPts val="600"/>
              </a:spcBef>
            </a:pPr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理发师悖论：</a:t>
            </a:r>
            <a:endParaRPr lang="en-US" altLang="zh-CN" sz="16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2300"/>
              </a:lnSpc>
              <a:spcBef>
                <a:spcPts val="600"/>
              </a:spcBef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在萨维尔村，有一位理发师挂出一块招牌：“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我只给村里所有那些不给自己</a:t>
            </a:r>
            <a:endParaRPr lang="en-US" altLang="zh-CN" sz="16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2300"/>
              </a:lnSpc>
              <a:spcBef>
                <a:spcPts val="600"/>
              </a:spcBef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理发的人理发。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”。有人问他：“你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给不给你自己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理发呢？”理发师顿时无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言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以对。</a:t>
            </a: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buClr>
                <a:srgbClr val="954F72"/>
              </a:buClr>
              <a:buSzPct val="60000"/>
            </a:pPr>
            <a:r>
              <a:rPr lang="zh-CN" altLang="en-US" sz="1800" dirty="0" smtClean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集 合 论 </a:t>
            </a:r>
            <a:endParaRPr lang="zh-CN" altLang="en-US" sz="1800" dirty="0">
              <a:solidFill>
                <a:prstClr val="white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01529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14352" y="1076459"/>
            <a:ext cx="75136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600" b="1" dirty="0" smtClean="0">
                <a:latin typeface="Arial" charset="0"/>
                <a:ea typeface="微软雅黑" pitchFamily="34" charset="-122"/>
              </a:rPr>
              <a:t>书目悖论：</a:t>
            </a:r>
            <a:endParaRPr lang="en-US" altLang="zh-CN" sz="1600" b="1" dirty="0" smtClean="0">
              <a:latin typeface="Arial" charset="0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600" dirty="0" smtClean="0">
                <a:latin typeface="Arial" charset="0"/>
                <a:ea typeface="微软雅黑" pitchFamily="34" charset="-122"/>
              </a:rPr>
              <a:t>一个图书馆编撰了一本</a:t>
            </a:r>
            <a:r>
              <a:rPr lang="zh-CN" altLang="en-US" sz="1600" b="1" dirty="0" smtClean="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书名词典</a:t>
            </a:r>
            <a:r>
              <a:rPr lang="zh-CN" altLang="en-US" sz="1600" dirty="0" smtClean="0">
                <a:latin typeface="Arial" charset="0"/>
                <a:ea typeface="微软雅黑" pitchFamily="34" charset="-122"/>
              </a:rPr>
              <a:t>，</a:t>
            </a:r>
            <a:r>
              <a:rPr lang="zh-CN" altLang="en-US" sz="1600" b="1" dirty="0" smtClean="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它列出了这个图书馆里所有不列出自己书名</a:t>
            </a:r>
            <a:endParaRPr lang="en-US" altLang="zh-CN" sz="1600" b="1" dirty="0" smtClean="0">
              <a:solidFill>
                <a:srgbClr val="FF0000"/>
              </a:solidFill>
              <a:latin typeface="Arial" charset="0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600" b="1" dirty="0" smtClean="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的书</a:t>
            </a:r>
            <a:r>
              <a:rPr lang="zh-CN" altLang="en-US" sz="1600" dirty="0" smtClean="0">
                <a:latin typeface="Arial" charset="0"/>
                <a:ea typeface="微软雅黑" pitchFamily="34" charset="-122"/>
              </a:rPr>
              <a:t>。那么它列不列出自己的书名呢？这个悖论与理发师悖论基本一致。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sz="1600" b="1" dirty="0" smtClean="0">
              <a:latin typeface="Arial" charset="0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600" b="1" dirty="0" smtClean="0">
                <a:latin typeface="Arial" charset="0"/>
                <a:ea typeface="微软雅黑" pitchFamily="34" charset="-122"/>
              </a:rPr>
              <a:t>由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1600" b="1" dirty="0" smtClean="0">
                <a:latin typeface="Arial" charset="0"/>
                <a:ea typeface="微软雅黑" pitchFamily="34" charset="-122"/>
              </a:rPr>
              <a:t>自指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600" b="1" dirty="0" smtClean="0">
                <a:latin typeface="Arial" charset="0"/>
                <a:ea typeface="微软雅黑" pitchFamily="34" charset="-122"/>
              </a:rPr>
              <a:t>引发的悖论：</a:t>
            </a:r>
            <a:endParaRPr lang="en-US" altLang="zh-CN" sz="1600" b="1" dirty="0" smtClean="0">
              <a:latin typeface="Arial" charset="0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600" dirty="0" smtClean="0">
                <a:latin typeface="Arial" charset="0"/>
                <a:ea typeface="微软雅黑" pitchFamily="34" charset="-122"/>
              </a:rPr>
              <a:t>有人说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1600" b="1" dirty="0" smtClean="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我在说谎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600" dirty="0" smtClean="0">
                <a:latin typeface="Arial" charset="0"/>
                <a:ea typeface="微软雅黑" pitchFamily="34" charset="-122"/>
              </a:rPr>
              <a:t>。如果他在说谎，那么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1600" dirty="0" smtClean="0">
                <a:latin typeface="Arial" charset="0"/>
                <a:ea typeface="微软雅黑" pitchFamily="34" charset="-122"/>
              </a:rPr>
              <a:t>我在说谎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600" dirty="0" smtClean="0">
                <a:latin typeface="Arial" charset="0"/>
                <a:ea typeface="微软雅黑" pitchFamily="34" charset="-122"/>
              </a:rPr>
              <a:t>就是一个谎。因此</a:t>
            </a:r>
            <a:endParaRPr lang="en-US" altLang="zh-CN" sz="1600" dirty="0" smtClean="0">
              <a:latin typeface="Arial" charset="0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600" dirty="0" smtClean="0">
                <a:latin typeface="Arial" charset="0"/>
                <a:ea typeface="微软雅黑" pitchFamily="34" charset="-122"/>
              </a:rPr>
              <a:t>他说的是实话；但是如果这是实话，  他又在说谎。矛盾不可避免。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集 合 论 </a:t>
            </a:r>
          </a:p>
        </p:txBody>
      </p:sp>
    </p:spTree>
    <p:extLst>
      <p:ext uri="{BB962C8B-B14F-4D97-AF65-F5344CB8AC3E}">
        <p14:creationId xmlns="" xmlns:p14="http://schemas.microsoft.com/office/powerpoint/2010/main" val="387579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78670" y="1032375"/>
            <a:ext cx="7393780" cy="3674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由此，激发许多数学家哲学家为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克服这些矛盾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建立了各种公理化集合论体系，其中尤以本世纪初、中期的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ZFS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E.Zermelo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- </a:t>
            </a:r>
            <a:r>
              <a:rPr lang="en-US" altLang="zh-CN" sz="16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A.Fraenkel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- </a:t>
            </a:r>
            <a:r>
              <a:rPr lang="en-US" altLang="zh-CN" sz="16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T.Skolem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NBG (Von Neumann - </a:t>
            </a:r>
            <a:r>
              <a:rPr lang="en-US" altLang="zh-CN" sz="16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P.Bernays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- </a:t>
            </a:r>
            <a:r>
              <a:rPr lang="en-US" altLang="zh-CN" sz="16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K.Gödel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)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公理化体系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最为流行。 </a:t>
            </a: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世纪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60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年代，美国数学家 </a:t>
            </a:r>
            <a:r>
              <a:rPr lang="en-US" altLang="zh-CN" sz="16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L.A.Zadeh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提出了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Fuzzy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集理论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，以及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世纪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80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年代波兰数学家</a:t>
            </a:r>
            <a:r>
              <a:rPr lang="en-US" altLang="zh-CN" sz="16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Z.Pawlak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发表了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Rough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集理论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，这两种理论区别以往的集合论，是一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种新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模糊集理论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，受到了学术界的重视和青睐。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集合论在计算机科学、人工智能领域、逻辑学及语言学等方面都有着重要的应用。对从事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计算机科学工作者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来说，集合论是不可缺少的理论知识，熟悉和掌握它是十分必要的。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集 合 论 </a:t>
            </a:r>
            <a:endParaRPr lang="zh-CN" altLang="en-US" sz="1800" i="0" dirty="0" smtClean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76483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403312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集合论的公理系统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7838" y="1268413"/>
            <a:ext cx="7618412" cy="349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defTabSz="9144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近百年来，集合论按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直观朴素方法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公理化方法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都有很大发展，特别是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公理化集合论系统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的发展已被公认为近代数学的最重大成果之一。</a:t>
            </a:r>
            <a:endParaRPr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以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有限集合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为背景来直观朴素地阐述集合理论，中学课程中已做了通俗介绍，人们称之为“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孩子们的集合论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”，而且这种理论会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出现似是而非的悖论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导致数学基础的危机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我们将按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ZFS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公理化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的方法去展开，以达到用有效的方法解决困难的目的，并 给出一个表述简洁精确、论证严谨有序、内容协调丰富的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科学体系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 defTabSz="9144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lvl="0" indent="-342900" defTabSz="9144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</a:pPr>
            <a:endParaRPr lang="zh-CN" altLang="en-US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25516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公理导出和基本概念</a:t>
            </a:r>
          </a:p>
        </p:txBody>
      </p:sp>
    </p:spTree>
    <p:extLst>
      <p:ext uri="{BB962C8B-B14F-4D97-AF65-F5344CB8AC3E}">
        <p14:creationId xmlns="" xmlns:p14="http://schemas.microsoft.com/office/powerpoint/2010/main" val="38240592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公理导出和基本概念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1076327" y="1532613"/>
            <a:ext cx="7513636" cy="3078298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chemeClr val="accent1"/>
              </a:buClr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剖析集合论创始人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康托尔集合论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的许多证明可知，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几乎他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所证明的一切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定理</a:t>
            </a: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均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能从三个公理得出。这三个公理是：</a:t>
            </a: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</a:pPr>
            <a:endParaRPr lang="en-US" altLang="zh-CN" sz="16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外延公理：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若两个集合中各个元素都相同，则它们相等。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</a:pPr>
            <a:endParaRPr lang="en-US" altLang="zh-CN" sz="16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抽象公理：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任给一个性质，都有一个满足该性质的客体所组成的集合。</a:t>
            </a: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</a:pPr>
            <a:endParaRPr lang="zh-CN" altLang="en-US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选择公理：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每个集合都有一个选择函数。即对任一非空集合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，都有</a:t>
            </a: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一个选择函数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dm(F)=P(A)-{</a:t>
            </a:r>
            <a:r>
              <a:rPr lang="el-GR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}, 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且对每个</a:t>
            </a:r>
            <a:r>
              <a:rPr lang="en-US" altLang="zh-CN" sz="16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∈dm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(F), 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使得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F(B)∈B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。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1633" y="1019392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None/>
            </a:pPr>
            <a:r>
              <a:rPr lang="zh-CN" altLang="en-US" sz="1600" b="1" dirty="0">
                <a:ea typeface="微软雅黑" pitchFamily="34" charset="-122"/>
              </a:rPr>
              <a:t>一、罗素悖论</a:t>
            </a:r>
            <a:endParaRPr lang="en-US" altLang="zh-CN" sz="1600" b="1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420701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一、罗素悖论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075327" y="1252406"/>
            <a:ext cx="7343774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1901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年英国哲学家和数学家罗素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(Bertrand Russell)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发现：“由具有不为自身        的成员这一性质的所有客体组成的集合”这就是著名的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罗素悖论。</a:t>
            </a:r>
            <a:endParaRPr lang="en-US" altLang="zh-CN" sz="1600" i="0" dirty="0" smtClean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endParaRPr kumimoji="1"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引进一个表示属于关系的二元谓词 ∈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x,y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), 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或者记为 </a:t>
            </a:r>
            <a:r>
              <a:rPr kumimoji="1"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600" b="0" i="0" dirty="0" err="1" smtClean="0"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.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再使用已熟悉的          数理逻辑符号，则</a:t>
            </a:r>
            <a:r>
              <a:rPr kumimoji="1"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抽象公理可以表示为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：</a:t>
            </a:r>
          </a:p>
          <a:p>
            <a:pPr eaLnBrk="1" hangingPunct="1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</a:pP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                      </a:t>
            </a: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                      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 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)(</a:t>
            </a:r>
            <a:r>
              <a:rPr kumimoji="1"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600" b="0" i="0" dirty="0" err="1" smtClean="0"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6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(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                 </a:t>
            </a:r>
            <a:r>
              <a:rPr lang="en-US" altLang="zh-CN" sz="1600" b="0" i="0" dirty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1) </a:t>
            </a:r>
            <a:endParaRPr kumimoji="1" lang="zh-CN" altLang="en-US" sz="1600" b="0" i="0" dirty="0" smtClean="0"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sz="1600" b="0" i="0" dirty="0" smtClean="0">
                <a:ea typeface="微软雅黑" pitchFamily="34" charset="-122"/>
                <a:cs typeface="Times New Roman" pitchFamily="18" charset="0"/>
              </a:rPr>
              <a:t>其中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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是以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为自由变元且不以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为自由变元的公式。</a:t>
            </a:r>
            <a:endParaRPr lang="zh-CN" altLang="en-US" sz="1600" b="0" i="0" dirty="0" smtClean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2048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3741</TotalTime>
  <Words>1993</Words>
  <Application>Microsoft Office PowerPoint</Application>
  <PresentationFormat>全屏显示(16:9)</PresentationFormat>
  <Paragraphs>146</Paragraphs>
  <Slides>16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xxr</cp:lastModifiedBy>
  <cp:revision>313</cp:revision>
  <dcterms:created xsi:type="dcterms:W3CDTF">2016-09-26T06:45:17Z</dcterms:created>
  <dcterms:modified xsi:type="dcterms:W3CDTF">2017-04-06T16:05:05Z</dcterms:modified>
</cp:coreProperties>
</file>