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handoutMasterIdLst>
    <p:handoutMasterId r:id="rId17"/>
  </p:handoutMasterIdLst>
  <p:sldIdLst>
    <p:sldId id="354" r:id="rId2"/>
    <p:sldId id="353" r:id="rId3"/>
    <p:sldId id="356" r:id="rId4"/>
    <p:sldId id="357" r:id="rId5"/>
    <p:sldId id="358" r:id="rId6"/>
    <p:sldId id="359" r:id="rId7"/>
    <p:sldId id="360" r:id="rId8"/>
    <p:sldId id="361" r:id="rId9"/>
    <p:sldId id="363" r:id="rId10"/>
    <p:sldId id="362" r:id="rId11"/>
    <p:sldId id="364" r:id="rId12"/>
    <p:sldId id="365" r:id="rId13"/>
    <p:sldId id="366" r:id="rId14"/>
    <p:sldId id="36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64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2017/4/7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88765" y="1255134"/>
            <a:ext cx="7542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i="0" dirty="0" err="1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695327" y="12570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96987" y="1782672"/>
            <a:ext cx="6455875" cy="214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，由定理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3.2.1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知，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：假设对任意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中无任何元素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由定义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3.1.4 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为集合：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=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),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可知，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algn="just" eaLnBrk="1" hangingPunct="1"/>
            <a:endParaRPr lang="en-US" altLang="zh-CN" sz="1400" i="0" dirty="0" smtClean="0">
              <a:ea typeface="微软雅黑" pitchFamily="34" charset="-122"/>
              <a:cs typeface="Times New Roman" pitchFamily="18" charset="0"/>
            </a:endParaRPr>
          </a:p>
          <a:p>
            <a:pPr algn="just" eaLnBrk="1" hangingPunct="1"/>
            <a:endParaRPr lang="zh-CN" altLang="en-US" sz="1400" b="0" i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56262" y="1463666"/>
            <a:ext cx="754221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ts val="600"/>
              </a:spcBef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    ① 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B∧B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A=B</a:t>
            </a: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③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B∧B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69159" y="15493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225" y="1016201"/>
            <a:ext cx="481085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集合的包含与真包含关系的定理有：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99545" y="2518661"/>
            <a:ext cx="6632778" cy="14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证明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lang="en-US" altLang="zh-CN" sz="1400" b="0" i="0" dirty="0" smtClean="0">
                <a:cs typeface="Times New Roman" pitchFamily="18" charset="0"/>
              </a:rPr>
              <a:t> ②A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0" i="0" dirty="0" smtClean="0">
                <a:cs typeface="Times New Roman" pitchFamily="18" charset="0"/>
              </a:rPr>
              <a:t>B∧B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</a:p>
          <a:p>
            <a:pPr marL="342900" indent="-342900" algn="just" eaLnBrk="1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           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b="0" i="0" dirty="0" smtClean="0">
                <a:cs typeface="Times New Roman" pitchFamily="18" charset="0"/>
              </a:rPr>
              <a:t>∧(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           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</a:t>
            </a:r>
            <a:r>
              <a:rPr lang="en-US" altLang="zh-CN" sz="1400" b="0" i="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solidFill>
                  <a:srgbClr val="FF6600"/>
                </a:solidFill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b="0" i="0" dirty="0" smtClean="0">
                <a:cs typeface="Times New Roman" pitchFamily="18" charset="0"/>
              </a:rPr>
              <a:t>∧(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(</a:t>
            </a:r>
            <a:r>
              <a:rPr lang="zh-CN" altLang="en-US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分配律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           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1400" i="0" dirty="0" smtClean="0"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dirty="0" smtClean="0"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71893" y="4006788"/>
            <a:ext cx="691863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本定理表明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包含关系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自反的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反对称的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可传递的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具有这三种性质的关系称为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偏序关系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。因此，包含关系是个偏序关系。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74032" y="1076220"/>
            <a:ext cx="439816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ts val="2100"/>
              </a:lnSpc>
              <a:spcBef>
                <a:spcPts val="600"/>
              </a:spcBef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真子集的性质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</a:rPr>
              <a:t>① ┐</a:t>
            </a:r>
            <a:r>
              <a:rPr lang="en-US" altLang="zh-CN" sz="1400" b="0" i="0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1400" b="0" i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非自反的</a:t>
            </a:r>
            <a:r>
              <a:rPr lang="en-US" altLang="zh-CN" sz="1400" b="0" i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② A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B 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 ┐</a:t>
            </a:r>
            <a:r>
              <a:rPr lang="en-US" altLang="zh-CN" sz="1400" i="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1400" i="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) </a:t>
            </a:r>
            <a:r>
              <a:rPr lang="en-US" altLang="zh-CN" sz="14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非对称的</a:t>
            </a:r>
            <a:r>
              <a:rPr lang="en-US" altLang="zh-CN" sz="14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</a:rPr>
              <a:t>③ 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B∧B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C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C </a:t>
            </a:r>
            <a:r>
              <a:rPr lang="zh-CN" altLang="en-US" sz="1400" b="0" i="0" dirty="0" smtClean="0">
                <a:cs typeface="Times New Roman" pitchFamily="18" charset="0"/>
              </a:rPr>
              <a:t>   </a:t>
            </a:r>
            <a:r>
              <a:rPr lang="en-US" altLang="zh-CN" sz="1400" b="0" i="0" dirty="0" smtClean="0">
                <a:cs typeface="Times New Roman" pitchFamily="18" charset="0"/>
              </a:rPr>
              <a:t> </a:t>
            </a:r>
            <a:r>
              <a:rPr lang="en-US" altLang="zh-CN" sz="1400" b="0" i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传递的</a:t>
            </a:r>
            <a:r>
              <a:rPr lang="en-US" altLang="zh-CN" sz="1400" b="0" i="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695328" y="111412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44923" y="2515393"/>
            <a:ext cx="6984677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证明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1400" b="0" i="0" dirty="0" smtClean="0">
                <a:latin typeface="Arial" charset="0"/>
              </a:rPr>
              <a:t>② 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B</a:t>
            </a:r>
            <a:r>
              <a:rPr lang="en-US" altLang="zh-CN" sz="1400" b="0" i="0" dirty="0" smtClean="0">
                <a:latin typeface="Arial" charset="0"/>
              </a:rPr>
              <a:t>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 </a:t>
            </a:r>
            <a:r>
              <a:rPr lang="en-US" altLang="zh-CN" sz="1400" b="0" i="0" dirty="0" smtClean="0"/>
              <a:t>A</a:t>
            </a:r>
            <a:r>
              <a:rPr lang="en-US" altLang="zh-CN" sz="1400" b="0" i="0" dirty="0" smtClean="0">
                <a:sym typeface="Symbol" pitchFamily="18" charset="2"/>
              </a:rPr>
              <a:t></a:t>
            </a:r>
            <a:r>
              <a:rPr lang="en-US" altLang="zh-CN" sz="1400" b="0" i="0" dirty="0" smtClean="0"/>
              <a:t>B </a:t>
            </a:r>
            <a:r>
              <a:rPr lang="en-US" altLang="zh-CN" sz="1400" b="0" i="0" dirty="0" smtClean="0">
                <a:cs typeface="Times New Roman" pitchFamily="18" charset="0"/>
              </a:rPr>
              <a:t>∧ A≠B</a:t>
            </a:r>
            <a:endParaRPr lang="en-US" altLang="zh-CN" sz="1400" b="0" i="0" dirty="0" smtClean="0"/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∧(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dirty="0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)(</a:t>
            </a:r>
            <a:r>
              <a:rPr lang="en-US" altLang="zh-CN" sz="1400" dirty="0" err="1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i="0" dirty="0" err="1" smtClean="0">
                <a:solidFill>
                  <a:srgbClr val="FF0000"/>
                </a:solidFill>
                <a:cs typeface="Times New Roman" pitchFamily="18" charset="0"/>
              </a:rPr>
              <a:t>∧</a:t>
            </a:r>
            <a:r>
              <a:rPr lang="en-US" altLang="zh-CN" sz="1400" dirty="0" err="1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A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       (</a:t>
            </a:r>
            <a:r>
              <a:rPr lang="zh-CN" altLang="en-US" sz="1400" b="0" i="0" dirty="0" smtClean="0">
                <a:cs typeface="Times New Roman" pitchFamily="18" charset="0"/>
                <a:sym typeface="Symbol" pitchFamily="18" charset="2"/>
              </a:rPr>
              <a:t>化简式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i="0" dirty="0" smtClean="0">
                <a:solidFill>
                  <a:srgbClr val="FF0000"/>
                </a:solidFill>
                <a:latin typeface="Arial" charset="0"/>
              </a:rPr>
              <a:t>∨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</a:rPr>
              <a:t>)(</a:t>
            </a:r>
            <a:r>
              <a:rPr lang="en-US" altLang="zh-CN" sz="1400" dirty="0" err="1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B</a:t>
            </a:r>
            <a:r>
              <a:rPr lang="en-US" altLang="zh-CN" sz="1400" i="0" dirty="0" err="1" smtClean="0">
                <a:solidFill>
                  <a:srgbClr val="FF0000"/>
                </a:solidFill>
                <a:latin typeface="Arial" charset="0"/>
              </a:rPr>
              <a:t>∨</a:t>
            </a:r>
            <a:r>
              <a:rPr lang="en-US" altLang="zh-CN" sz="1400" dirty="0" err="1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A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 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1400" b="0" i="0" dirty="0" smtClean="0">
                <a:cs typeface="Times New Roman" pitchFamily="18" charset="0"/>
                <a:sym typeface="Symbol" pitchFamily="18" charset="2"/>
              </a:rPr>
              <a:t>附加式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1400" b="0" i="0" dirty="0" smtClean="0">
              <a:latin typeface="宋体" charset="-122"/>
              <a:cs typeface="Times New Roman" pitchFamily="18" charset="0"/>
              <a:sym typeface="Symbol" pitchFamily="18" charset="2"/>
            </a:endParaRP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Arial" charset="0"/>
                <a:cs typeface="Arial" charset="0"/>
                <a:sym typeface="Symbol" pitchFamily="18" charset="2"/>
              </a:rPr>
              <a:t>┐</a:t>
            </a:r>
            <a:r>
              <a:rPr lang="en-US" altLang="zh-CN" sz="1600" i="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 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err="1" smtClean="0">
                <a:cs typeface="Times New Roman" pitchFamily="18" charset="0"/>
              </a:rPr>
              <a:t>∧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B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b="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∧(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B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∧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i="0" dirty="0" smtClean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6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400" i="0" dirty="0" smtClean="0">
              <a:cs typeface="Times New Roman" pitchFamily="18" charset="0"/>
              <a:sym typeface="Symbol" pitchFamily="18" charset="2"/>
            </a:endParaRP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latin typeface="Arial" charset="0"/>
                <a:cs typeface="Arial" charset="0"/>
                <a:sym typeface="Symbol" pitchFamily="18" charset="2"/>
              </a:rPr>
              <a:t>┐</a:t>
            </a:r>
            <a:r>
              <a:rPr lang="en-US" altLang="zh-CN" sz="1600" i="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altLang="zh-CN" sz="1400" b="0" i="0" dirty="0" smtClean="0">
                <a:solidFill>
                  <a:srgbClr val="FF66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 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B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b="0" i="0" dirty="0" smtClean="0">
                <a:cs typeface="Times New Roman" pitchFamily="18" charset="0"/>
              </a:rPr>
              <a:t>∧(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cs typeface="Times New Roman" pitchFamily="18" charset="0"/>
              </a:rPr>
              <a:t>∧</a:t>
            </a:r>
            <a:r>
              <a:rPr lang="en-US" altLang="zh-CN" sz="1400" b="0" dirty="0" err="1" smtClean="0"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cs typeface="Times New Roman" pitchFamily="18" charset="0"/>
                <a:sym typeface="Symbol" pitchFamily="18" charset="2"/>
              </a:rPr>
              <a:t>B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400" i="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i="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 </a:t>
            </a:r>
            <a:r>
              <a:rPr lang="en-US" altLang="zh-CN" sz="1400" b="0" i="0" dirty="0" smtClean="0">
                <a:latin typeface="Arial" charset="0"/>
                <a:cs typeface="Arial" charset="0"/>
                <a:sym typeface="Symbol" pitchFamily="18" charset="2"/>
              </a:rPr>
              <a:t>┐(</a:t>
            </a:r>
            <a:r>
              <a:rPr lang="en-US" altLang="zh-CN" sz="1400" b="0" i="0" dirty="0" smtClean="0"/>
              <a:t>B</a:t>
            </a:r>
            <a:r>
              <a:rPr lang="en-US" altLang="zh-CN" sz="1400" b="0" i="0" dirty="0" smtClean="0">
                <a:sym typeface="Symbol" pitchFamily="18" charset="2"/>
              </a:rPr>
              <a:t></a:t>
            </a:r>
            <a:r>
              <a:rPr lang="en-US" altLang="zh-CN" sz="1400" b="0" i="0" dirty="0" smtClean="0"/>
              <a:t>A</a:t>
            </a:r>
            <a:r>
              <a:rPr lang="en-US" altLang="zh-CN" sz="1400" b="0" i="0" dirty="0" smtClean="0">
                <a:cs typeface="Times New Roman" pitchFamily="18" charset="0"/>
              </a:rPr>
              <a:t>∧B≠A)</a:t>
            </a:r>
          </a:p>
          <a:p>
            <a:pPr marL="342900" indent="-342900" algn="just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                   </a:t>
            </a:r>
            <a:r>
              <a:rPr lang="en-US" altLang="zh-CN" sz="1400" b="0" i="0" dirty="0" smtClean="0">
                <a:latin typeface="Arial" charset="0"/>
                <a:sym typeface="Symbol" pitchFamily="18" charset="2"/>
              </a:rPr>
              <a:t>   </a:t>
            </a:r>
            <a:r>
              <a:rPr lang="en-US" altLang="zh-CN" sz="1400" b="0" i="0" dirty="0" smtClean="0">
                <a:cs typeface="Times New Roman" pitchFamily="18" charset="0"/>
              </a:rPr>
              <a:t>┐</a:t>
            </a:r>
            <a:r>
              <a:rPr lang="en-US" altLang="zh-CN" sz="1400" b="0" i="0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cs typeface="Times New Roman" pitchFamily="18" charset="0"/>
              </a:rPr>
              <a:t>B</a:t>
            </a:r>
            <a:r>
              <a:rPr lang="en-US" altLang="zh-CN" sz="1400" b="0" i="0" dirty="0" smtClean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latin typeface="宋体" charset="-122"/>
                <a:cs typeface="Times New Roman" pitchFamily="18" charset="0"/>
              </a:rPr>
              <a:t>)</a:t>
            </a:r>
            <a:endParaRPr lang="en-US" altLang="en-US" sz="1400" b="0" i="0" dirty="0" smtClean="0">
              <a:latin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943101" y="1514261"/>
            <a:ext cx="3276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┐(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09626" y="156179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3.2.5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6" y="1017248"/>
            <a:ext cx="5286373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下面给出一个有用的结论：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ZFS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集合论中不存在全总集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47408" y="2011107"/>
            <a:ext cx="7238999" cy="24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反证法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假设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为全集，一切客体都属于它。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于是在子集公理中，取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为全集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，便有： </a:t>
            </a: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 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)</a:t>
            </a: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由于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为全集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，故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为永真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，因此得到：</a:t>
            </a: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(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)</a:t>
            </a: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这便是抽象公理，从而将导出罗素悖论。</a:t>
            </a:r>
          </a:p>
          <a:p>
            <a:pPr marL="342900" indent="-342900" algn="just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故全集是不存在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即：┐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6888" y="123720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39788" y="1852624"/>
            <a:ext cx="4598987" cy="476250"/>
          </a:xfrm>
          <a:prstGeom prst="rect">
            <a:avLst/>
          </a:prstGeom>
        </p:spPr>
        <p:txBody>
          <a:bodyPr/>
          <a:lstStyle/>
          <a:p>
            <a:pPr marL="171450" marR="0" lvl="0" indent="-171450" algn="just" defTabSz="6858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}∈{{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}}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，但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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{{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}}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6888" y="1904786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6888" y="2781476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60666" y="2734025"/>
            <a:ext cx="4930774" cy="154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12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张中，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联合国，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则   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1"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集合的元素可以是一个集合</a:t>
            </a:r>
            <a:endParaRPr kumimoji="1" lang="zh-CN" altLang="en-US" sz="14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kumimoji="1"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a,b,c,</a:t>
            </a:r>
            <a:r>
              <a:rPr kumimoji="1"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kumimoji="1"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   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  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kumimoji="1"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={0,1}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647700" y="1139153"/>
            <a:ext cx="7524750" cy="48577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0076" y="1238996"/>
            <a:ext cx="78739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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47700" y="1814626"/>
            <a:ext cx="7524750" cy="48577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700" y="2582969"/>
            <a:ext cx="7524750" cy="180022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13032" y="1049203"/>
            <a:ext cx="754221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SzPct val="100000"/>
            </a:pP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外延公理：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具有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相同各元素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的集合是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相等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的。</a:t>
            </a:r>
            <a:b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形式地表示为：</a:t>
            </a:r>
            <a:b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A=B</a:t>
            </a:r>
            <a:endParaRPr lang="zh-CN" altLang="en-US" sz="1400" b="0" i="0" dirty="0"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08547" y="2267917"/>
            <a:ext cx="7067549" cy="22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外延公理表明：</a:t>
            </a:r>
          </a:p>
          <a:p>
            <a:pPr marL="219075" indent="-219075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①一个集合完全由它所含有的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成员所确定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，而与这些成员的来由、物理意义、数学表示对象无关；</a:t>
            </a:r>
          </a:p>
          <a:p>
            <a:pPr marL="219075" indent="-219075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②两个集合相等这种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概念的存在性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两个集合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所含的成员完全一样，则两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集合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相等，写成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A=B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。所以两个集合相等概念是存在的；</a:t>
            </a:r>
          </a:p>
          <a:p>
            <a:pPr marL="219075" indent="-219075"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③所有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相同集合的惟一性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是三个集合，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A=B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A=C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，则外延公理又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同时   肯定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B=C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也就是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集合相等的集合的惟一性。</a:t>
            </a:r>
            <a:endParaRPr lang="zh-CN" altLang="en-US" sz="1400" b="0" i="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61237" y="1167416"/>
            <a:ext cx="628558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在有了集合相等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概念的存在性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惟一性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以后，便可在公理的基础上，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给出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两个集合相等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的定义。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1400" b="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是任何两个集合，当且仅当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二集合恰有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相同的各成员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            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则称集合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相等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的，记为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A=B</a:t>
            </a:r>
            <a:r>
              <a:rPr lang="zh-CN" altLang="en-US" sz="140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也可形式地表为：</a:t>
            </a: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A=B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0" dirty="0" smtClean="0">
                <a:solidFill>
                  <a:srgbClr val="FF66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endParaRPr lang="zh-CN" altLang="en-US" sz="1400" b="0" i="0" dirty="0"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792957" y="215733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86392" y="1285616"/>
            <a:ext cx="7408068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子集公理模式：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对于任给一个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和集合的每一种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性质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，存在一个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，其成员恰是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那些具有性质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φ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的成员。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可形式地表成：           </a:t>
            </a:r>
          </a:p>
          <a:p>
            <a:pPr marL="342900" indent="-342900" algn="just" eaLnBrk="1" hangingPunct="1">
              <a:spcBef>
                <a:spcPct val="25000"/>
              </a:spcBef>
              <a:spcAft>
                <a:spcPct val="5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∈A∧φ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其中，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不可在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中出现。 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该公理称为模式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，是因为它同时肯定了无穷多个公理，每一个公理对应某一公式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以及变元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b="0" i="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987167" y="1357181"/>
            <a:ext cx="7407803" cy="14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子集公理模式表明：</a:t>
            </a:r>
            <a:b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① 确定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和性质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后，存在一个集合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，它使属于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的成员皆属于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</a:p>
          <a:p>
            <a:pPr marL="342900" indent="-342900">
              <a:lnSpc>
                <a:spcPct val="150000"/>
              </a:lnSpc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且具有性质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（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子集存在性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）；</a:t>
            </a:r>
            <a:b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② 再从外延公理可知，这样确定的一个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子集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是唯一的（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子集唯一性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）。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893571" y="1259774"/>
            <a:ext cx="6296024" cy="286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集合是</a:t>
            </a:r>
            <a:r>
              <a:rPr lang="zh-CN" altLang="en-US" sz="14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集合的一个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当且仅当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的每个成员也是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的一个成员。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若用符号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solidFill>
                  <a:srgbClr val="FF66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的一个子集，则该定义可形式地表示为：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                       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=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→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err="1" smtClean="0"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)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真子集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，记作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，其形式定义为：</a:t>
            </a:r>
          </a:p>
          <a:p>
            <a:pPr eaLnBrk="1" hangingPunct="1">
              <a:lnSpc>
                <a:spcPts val="2100"/>
              </a:lnSpc>
              <a:spcBef>
                <a:spcPts val="6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: = 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∧ B≠A</a:t>
            </a:r>
          </a:p>
          <a:p>
            <a:pPr marL="342900" indent="-342900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的子集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或真子集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也称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或真包含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于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，或者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或真包含</a:t>
            </a:r>
            <a:r>
              <a:rPr lang="en-US" altLang="zh-CN" sz="1400" i="0" kern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)B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kern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这时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二集合就构成了一种关系，即包含 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或真包含</a:t>
            </a:r>
            <a:r>
              <a:rPr lang="en-US" altLang="zh-CN" sz="1400" b="0" i="0" kern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kern="0" dirty="0" smtClean="0">
                <a:ea typeface="微软雅黑" pitchFamily="34" charset="-122"/>
                <a:cs typeface="Times New Roman" pitchFamily="18" charset="0"/>
              </a:rPr>
              <a:t>关系。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666751" y="133698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74507" y="1233317"/>
            <a:ext cx="6756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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66507" y="127141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2742" y="4128943"/>
            <a:ext cx="5314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600" dirty="0">
                <a:ea typeface="微软雅黑" pitchFamily="34" charset="-122"/>
                <a:cs typeface="Times New Roman" pitchFamily="18" charset="0"/>
              </a:rPr>
              <a:t>该定理表明：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空集是个没有任何成员的集合</a:t>
            </a:r>
            <a:r>
              <a:rPr lang="zh-CN" altLang="en-US" sz="1600" dirty="0">
                <a:ea typeface="微软雅黑" pitchFamily="34" charset="-122"/>
                <a:cs typeface="Times New Roman" pitchFamily="18" charset="0"/>
              </a:rPr>
              <a:t>，一无所有。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61017" y="1729590"/>
            <a:ext cx="6756650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证明：取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φ(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，由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子集公理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得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50000"/>
              </a:spcBef>
              <a:spcAft>
                <a:spcPct val="5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             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 )        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            假设某</a:t>
            </a:r>
            <a:r>
              <a:rPr lang="en-US" altLang="zh-CN" sz="16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，则由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知， 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 这是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矛盾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即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为假，所以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为假，故有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再根据定义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3.1.4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为集合：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dirty="0" err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可知，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B=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            因此，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，于是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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20738" y="1147631"/>
            <a:ext cx="7429499" cy="29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1924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年匈牙利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美国数学家冯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诺依曼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(John </a:t>
            </a:r>
            <a:r>
              <a:rPr lang="en-US" altLang="zh-CN" sz="1400" b="0" i="0" dirty="0" err="1" smtClean="0">
                <a:latin typeface="微软雅黑" pitchFamily="34" charset="-122"/>
                <a:ea typeface="微软雅黑" pitchFamily="34" charset="-122"/>
              </a:rPr>
              <a:t>vonNeumann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依据自然数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产生抽象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的数的规律，即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次序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个数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两个特性，使用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空集给出自然数的集合表示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这种集合表示是：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1400" b="0" i="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/>
              <a:t>0:=</a:t>
            </a:r>
            <a:r>
              <a:rPr lang="en-US" altLang="zh-CN" sz="1400" b="0" i="0" dirty="0" smtClean="0">
                <a:sym typeface="Symbol" pitchFamily="18" charset="2"/>
              </a:rPr>
              <a:t></a:t>
            </a:r>
            <a:r>
              <a:rPr lang="zh-CN" altLang="en-US" sz="1400" b="0" i="0" dirty="0" smtClean="0"/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/>
              <a:t>1:={</a:t>
            </a:r>
            <a:r>
              <a:rPr lang="en-US" altLang="zh-CN" sz="1400" b="0" i="0" dirty="0" smtClean="0">
                <a:sym typeface="Symbol" pitchFamily="18" charset="2"/>
              </a:rPr>
              <a:t></a:t>
            </a:r>
            <a:r>
              <a:rPr lang="en-US" altLang="zh-CN" sz="1400" b="0" i="0" dirty="0" smtClean="0"/>
              <a:t>}</a:t>
            </a:r>
            <a:r>
              <a:rPr lang="zh-CN" altLang="en-US" sz="1400" b="0" i="0" dirty="0" smtClean="0"/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/>
              <a:t>2:={ </a:t>
            </a:r>
            <a:r>
              <a:rPr lang="en-US" altLang="zh-CN" sz="1400" b="0" i="0" dirty="0" smtClean="0">
                <a:sym typeface="Symbol" pitchFamily="18" charset="2"/>
              </a:rPr>
              <a:t>,</a:t>
            </a:r>
            <a:r>
              <a:rPr lang="en-US" altLang="zh-CN" sz="1400" b="0" i="0" dirty="0" smtClean="0"/>
              <a:t>{</a:t>
            </a:r>
            <a:r>
              <a:rPr lang="en-US" altLang="zh-CN" sz="1400" b="0" i="0" dirty="0" smtClean="0">
                <a:sym typeface="Symbol" pitchFamily="18" charset="2"/>
              </a:rPr>
              <a:t></a:t>
            </a:r>
            <a:r>
              <a:rPr lang="en-US" altLang="zh-CN" sz="1400" b="0" i="0" dirty="0" smtClean="0"/>
              <a:t>}}</a:t>
            </a:r>
            <a:r>
              <a:rPr lang="zh-CN" altLang="en-US" sz="1400" b="0" i="0" dirty="0" smtClean="0"/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0" i="0" dirty="0" smtClean="0"/>
              <a:t>3:={ </a:t>
            </a:r>
            <a:r>
              <a:rPr lang="en-US" altLang="zh-CN" sz="1400" b="0" i="0" dirty="0" smtClean="0">
                <a:sym typeface="Symbol" pitchFamily="18" charset="2"/>
              </a:rPr>
              <a:t>,</a:t>
            </a:r>
            <a:r>
              <a:rPr lang="en-US" altLang="zh-CN" sz="1400" b="0" i="0" dirty="0" smtClean="0"/>
              <a:t>{</a:t>
            </a:r>
            <a:r>
              <a:rPr lang="en-US" altLang="zh-CN" sz="1400" b="0" i="0" dirty="0" smtClean="0">
                <a:sym typeface="Symbol" pitchFamily="18" charset="2"/>
              </a:rPr>
              <a:t></a:t>
            </a:r>
            <a:r>
              <a:rPr lang="en-US" altLang="zh-CN" sz="1400" b="0" i="0" dirty="0" smtClean="0"/>
              <a:t>},{</a:t>
            </a:r>
            <a:r>
              <a:rPr lang="en-US" altLang="zh-CN" sz="1400" b="0" i="0" dirty="0" smtClean="0">
                <a:sym typeface="Symbol" pitchFamily="18" charset="2"/>
              </a:rPr>
              <a:t>,</a:t>
            </a:r>
            <a:r>
              <a:rPr lang="en-US" altLang="zh-CN" sz="1400" b="0" i="0" dirty="0" smtClean="0"/>
              <a:t>{</a:t>
            </a:r>
            <a:r>
              <a:rPr lang="en-US" altLang="zh-CN" sz="1400" b="0" i="0" dirty="0" smtClean="0">
                <a:sym typeface="Symbol" pitchFamily="18" charset="2"/>
              </a:rPr>
              <a:t></a:t>
            </a:r>
            <a:r>
              <a:rPr lang="en-US" altLang="zh-CN" sz="1400" b="0" i="0" dirty="0" smtClean="0"/>
              <a:t>}}},…,</a:t>
            </a: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zh-CN" altLang="en-US" sz="1400" b="0" i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SzPct val="100000"/>
            </a:pP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374148" y="2321840"/>
            <a:ext cx="4603750" cy="136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也就是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0:=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1:={0}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2:={0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3:={0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… …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外延公理与子集公理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85826" y="1176206"/>
            <a:ext cx="7286624" cy="25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不难看出，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自然数的次序性，可传性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0∈1∈2∈3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，而且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0∈2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0∈3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1∈3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这即是“属于”的可传性；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其由来是这种表示法具有包含关系：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，而包含关系可以证明是可传递的。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②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自然数的“基数”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没有元，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有一个元，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有二个元，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有三个元，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1656</Words>
  <Application>Microsoft Office PowerPoint</Application>
  <PresentationFormat>全屏显示(16:9)</PresentationFormat>
  <Paragraphs>139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312</cp:revision>
  <dcterms:created xsi:type="dcterms:W3CDTF">2016-09-26T06:45:17Z</dcterms:created>
  <dcterms:modified xsi:type="dcterms:W3CDTF">2017-04-06T16:21:35Z</dcterms:modified>
</cp:coreProperties>
</file>