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11"/>
  </p:notesMasterIdLst>
  <p:handoutMasterIdLst>
    <p:handoutMasterId r:id="rId12"/>
  </p:handoutMasterIdLst>
  <p:sldIdLst>
    <p:sldId id="370" r:id="rId2"/>
    <p:sldId id="281" r:id="rId3"/>
    <p:sldId id="371" r:id="rId4"/>
    <p:sldId id="372" r:id="rId5"/>
    <p:sldId id="373" r:id="rId6"/>
    <p:sldId id="374" r:id="rId7"/>
    <p:sldId id="375" r:id="rId8"/>
    <p:sldId id="377" r:id="rId9"/>
    <p:sldId id="378" r:id="rId10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97" userDrawn="1">
          <p15:clr>
            <a:srgbClr val="A4A3A4"/>
          </p15:clr>
        </p15:guide>
        <p15:guide id="2" pos="2857" userDrawn="1">
          <p15:clr>
            <a:srgbClr val="A4A3A4"/>
          </p15:clr>
        </p15:guide>
        <p15:guide id="3" pos="408" userDrawn="1">
          <p15:clr>
            <a:srgbClr val="A4A3A4"/>
          </p15:clr>
        </p15:guide>
        <p15:guide id="4" pos="51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CFCFC"/>
    <a:srgbClr val="0070C0"/>
    <a:srgbClr val="FEC17E"/>
    <a:srgbClr val="FFF2CC"/>
    <a:srgbClr val="D9D9D9"/>
    <a:srgbClr val="C4C4C4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02" autoAdjust="0"/>
    <p:restoredTop sz="83525" autoAdjust="0"/>
  </p:normalViewPr>
  <p:slideViewPr>
    <p:cSldViewPr snapToGrid="0" showGuides="1">
      <p:cViewPr varScale="1">
        <p:scale>
          <a:sx n="98" d="100"/>
          <a:sy n="98" d="100"/>
        </p:scale>
        <p:origin x="-1164" y="-96"/>
      </p:cViewPr>
      <p:guideLst>
        <p:guide orient="horz" pos="1597"/>
        <p:guide pos="2857"/>
        <p:guide pos="408"/>
        <p:guide pos="514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7" d="100"/>
          <a:sy n="67" d="100"/>
        </p:scale>
        <p:origin x="-336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61EA9-ACC4-47B2-AE5E-81F984474F98}" type="datetimeFigureOut">
              <a:rPr lang="zh-CN" altLang="en-US" smtClean="0">
                <a:ea typeface="微软雅黑" panose="020B0503020204020204" pitchFamily="34" charset="-122"/>
              </a:rPr>
              <a:pPr/>
              <a:t>2017/4/7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17A8B-0451-4210-96FF-F9B4364D34AE}" type="slidenum">
              <a:rPr lang="zh-CN" altLang="en-US" smtClean="0">
                <a:ea typeface="微软雅黑" panose="020B0503020204020204" pitchFamily="34" charset="-122"/>
              </a:rPr>
              <a:pPr/>
              <a:t>‹#›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4732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E6E90CBF-1F90-4C43-9E66-E141962067E5}" type="datetimeFigureOut">
              <a:rPr lang="zh-CN" altLang="en-US" smtClean="0"/>
              <a:pPr/>
              <a:t>2017/4/7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A05AD43D-830A-4820-8607-61F7F27A038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92739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3669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32292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57576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0590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77921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67307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90529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43875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0020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2017/4/7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5220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853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2017/4/7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0865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3287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93565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DE78C539-48ED-4DC9-93B1-633DB8FEA5C8}" type="datetimeFigureOut">
              <a:rPr lang="zh-CN" altLang="en-US" smtClean="0"/>
              <a:pPr/>
              <a:t>2017/4/7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01842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>
            <a:alpha val="5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2174134" y="2195166"/>
            <a:ext cx="4795733" cy="0"/>
          </a:xfrm>
          <a:prstGeom prst="line">
            <a:avLst/>
          </a:prstGeom>
          <a:ln w="12700" cmpd="sng">
            <a:solidFill>
              <a:srgbClr val="969696"/>
            </a:solidFill>
            <a:prstDash val="solid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316811" y="1676503"/>
            <a:ext cx="4471697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集合的表示法</a:t>
            </a:r>
          </a:p>
        </p:txBody>
      </p:sp>
    </p:spTree>
    <p:extLst>
      <p:ext uri="{BB962C8B-B14F-4D97-AF65-F5344CB8AC3E}">
        <p14:creationId xmlns:p14="http://schemas.microsoft.com/office/powerpoint/2010/main" xmlns="" val="722931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076573" cy="500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集合的表示法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39788" y="1664769"/>
            <a:ext cx="7008812" cy="261329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300"/>
              </a:lnSpc>
              <a:spcBef>
                <a:spcPts val="600"/>
              </a:spcBef>
              <a:buClr>
                <a:schemeClr val="tx2"/>
              </a:buClr>
            </a:pP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把集合中的元素一一列举出来，成员之间用逗号分隔，然后用花括号括起来表示集合。</a:t>
            </a:r>
            <a:endParaRPr kumimoji="1"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just">
              <a:lnSpc>
                <a:spcPts val="2300"/>
              </a:lnSpc>
              <a:spcBef>
                <a:spcPts val="600"/>
              </a:spcBef>
              <a:buClr>
                <a:schemeClr val="tx2"/>
              </a:buClr>
            </a:pP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例如，“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所有小于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5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的正整数”这个集合的元素为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2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3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4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除这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4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个元素外，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再没有别的元素。如果把这个集合命名为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就可记为</a:t>
            </a:r>
            <a:r>
              <a:rPr kumimoji="1"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={1, 2, 3, 4}</a:t>
            </a:r>
            <a:r>
              <a:rPr kumimoji="1" lang="zh-CN" altLang="en-US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。</a:t>
            </a:r>
            <a:endParaRPr kumimoji="1"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just">
              <a:lnSpc>
                <a:spcPts val="2300"/>
              </a:lnSpc>
              <a:spcBef>
                <a:spcPts val="600"/>
              </a:spcBef>
            </a:pP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在能清楚表示集合成员的情况下可使用省略号，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例如，从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 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到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50 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的整数集合可记为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/>
            </a:r>
            <a:b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</a:b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{1, 2, 3, …, 50}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，偶数集合可记为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{…,-4,-2,0,2,4</a:t>
            </a:r>
            <a:r>
              <a:rPr kumimoji="1"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,…}</a:t>
            </a:r>
            <a:r>
              <a:rPr kumimoji="1"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 </a:t>
            </a:r>
            <a:endParaRPr kumimoji="1" lang="en-US" altLang="zh-CN" sz="16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just">
              <a:lnSpc>
                <a:spcPts val="2300"/>
              </a:lnSpc>
              <a:spcBef>
                <a:spcPts val="600"/>
              </a:spcBef>
            </a:pP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表征集合</a:t>
            </a:r>
            <a:r>
              <a:rPr lang="en-US" altLang="zh-CN" sz="16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中成员多少的量，称为集合</a:t>
            </a:r>
            <a:r>
              <a:rPr lang="en-US" altLang="zh-CN" sz="16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</a:t>
            </a: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基数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，记为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|</a:t>
            </a:r>
            <a:r>
              <a:rPr lang="en-US" altLang="zh-CN" sz="16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|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，若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|</a:t>
            </a:r>
            <a:r>
              <a:rPr lang="en-US" altLang="zh-CN" sz="16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|=</a:t>
            </a:r>
            <a:r>
              <a:rPr lang="en-US" altLang="zh-CN" sz="16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，其中</a:t>
            </a:r>
            <a:r>
              <a:rPr lang="en-US" altLang="zh-CN" sz="16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6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6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，称</a:t>
            </a:r>
            <a:r>
              <a:rPr lang="en-US" altLang="zh-CN" sz="16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</a:t>
            </a: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有限集合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5327" y="1050268"/>
            <a:ext cx="2236510" cy="4089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45000"/>
              </a:lnSpc>
              <a:spcBef>
                <a:spcPct val="50000"/>
              </a:spcBef>
              <a:buClr>
                <a:schemeClr val="tx2"/>
              </a:buClr>
              <a:buNone/>
            </a:pPr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一、枚举法（列举法）</a:t>
            </a:r>
          </a:p>
        </p:txBody>
      </p:sp>
    </p:spTree>
    <p:extLst>
      <p:ext uri="{BB962C8B-B14F-4D97-AF65-F5344CB8AC3E}">
        <p14:creationId xmlns:p14="http://schemas.microsoft.com/office/powerpoint/2010/main" xmlns="" val="20189349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076573" cy="500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集合的表示法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04852" y="1010793"/>
            <a:ext cx="6721708" cy="482479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None/>
            </a:pPr>
            <a:r>
              <a:rPr kumimoji="1" lang="zh-CN" altLang="en-US" sz="16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二</a:t>
            </a:r>
            <a:r>
              <a:rPr kumimoji="1" lang="zh-CN" altLang="en-US" sz="16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 抽象法（描述法）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39971" y="1502954"/>
            <a:ext cx="7343773" cy="134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  <a:spcBef>
                <a:spcPct val="50000"/>
              </a:spcBef>
              <a:buClr>
                <a:schemeClr val="tx2"/>
              </a:buClr>
            </a:pP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用</a:t>
            </a:r>
            <a:r>
              <a:rPr kumimoji="1"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谓词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描述出集合元素的</a:t>
            </a:r>
            <a:r>
              <a:rPr kumimoji="1"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公共特征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来表示这个集合。</a:t>
            </a:r>
            <a:endParaRPr kumimoji="1"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</a:pP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使用记号： </a:t>
            </a:r>
            <a:r>
              <a:rPr kumimoji="1"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 </a:t>
            </a:r>
            <a:r>
              <a:rPr kumimoji="1"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kumimoji="1"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|</a:t>
            </a:r>
            <a:r>
              <a:rPr kumimoji="1"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φ</a:t>
            </a:r>
            <a:r>
              <a:rPr kumimoji="1"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kumimoji="1"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kumimoji="1"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}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来表示具有性质</a:t>
            </a:r>
            <a:r>
              <a:rPr kumimoji="1"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φ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kumimoji="1"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的一切客体所组成的集合</a:t>
            </a:r>
            <a:r>
              <a:rPr kumimoji="1"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，其中</a:t>
            </a:r>
            <a:r>
              <a:rPr kumimoji="1"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φ</a:t>
            </a:r>
            <a:r>
              <a:rPr kumimoji="1"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kumimoji="1"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kumimoji="1"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</a:t>
            </a:r>
            <a:r>
              <a:rPr kumimoji="1"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称为入集条件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kumimoji="1"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表示 </a:t>
            </a:r>
            <a:r>
              <a:rPr kumimoji="1"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kumimoji="1"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kumimoji="1"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kumimoji="1"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kumimoji="1"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当且仅当</a:t>
            </a:r>
            <a:r>
              <a:rPr kumimoji="1"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φ</a:t>
            </a:r>
            <a:r>
              <a:rPr kumimoji="1"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kumimoji="1"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kumimoji="1"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kumimoji="1"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是真。</a:t>
            </a:r>
            <a:endParaRPr kumimoji="1"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just">
              <a:lnSpc>
                <a:spcPct val="125000"/>
              </a:lnSpc>
              <a:spcBef>
                <a:spcPct val="0"/>
              </a:spcBef>
              <a:buClr>
                <a:schemeClr val="tx2"/>
              </a:buClr>
            </a:pPr>
            <a:endParaRPr kumimoji="1" lang="zh-CN" altLang="en-US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1207661" y="2972500"/>
            <a:ext cx="864000" cy="301843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lvl="0" algn="ctr" defTabSz="914400">
              <a:lnSpc>
                <a:spcPct val="120000"/>
              </a:lnSpc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例 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: 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26686" y="2871390"/>
            <a:ext cx="7505699" cy="1814910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50636" y="2916758"/>
            <a:ext cx="5124450" cy="1848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  <a:spcBef>
                <a:spcPct val="50000"/>
              </a:spcBef>
              <a:buClr>
                <a:schemeClr val="tx2"/>
              </a:buClr>
            </a:pP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上述各例可分别写成</a:t>
            </a:r>
            <a:endParaRPr kumimoji="1"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35000"/>
              </a:lnSpc>
              <a:spcBef>
                <a:spcPct val="50000"/>
              </a:spcBef>
              <a:buClr>
                <a:schemeClr val="tx2"/>
              </a:buClr>
            </a:pPr>
            <a:r>
              <a:rPr kumimoji="1"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kumimoji="1"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A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={</a:t>
            </a:r>
            <a:r>
              <a:rPr kumimoji="1"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|</a:t>
            </a:r>
            <a:r>
              <a:rPr kumimoji="1"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kumimoji="1"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∧0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＜</a:t>
            </a:r>
            <a:r>
              <a:rPr kumimoji="1"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kumimoji="1"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</a:t>
            </a:r>
            <a:r>
              <a:rPr kumimoji="1"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＜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5},      {</a:t>
            </a:r>
            <a:r>
              <a:rPr kumimoji="1"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|</a:t>
            </a:r>
            <a:r>
              <a:rPr kumimoji="1"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kumimoji="1"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∧1≤</a:t>
            </a:r>
            <a:r>
              <a:rPr kumimoji="1"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≤50}</a:t>
            </a:r>
          </a:p>
          <a:p>
            <a:pPr marL="342900" indent="-342900">
              <a:lnSpc>
                <a:spcPct val="135000"/>
              </a:lnSpc>
              <a:spcBef>
                <a:spcPct val="50000"/>
              </a:spcBef>
            </a:pP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这里 </a:t>
            </a:r>
            <a:r>
              <a:rPr kumimoji="1"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 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表示整数集合。</a:t>
            </a:r>
          </a:p>
          <a:p>
            <a:pPr marL="342900" indent="-342900">
              <a:lnSpc>
                <a:spcPct val="135000"/>
              </a:lnSpc>
              <a:spcBef>
                <a:spcPct val="50000"/>
              </a:spcBef>
            </a:pP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</a:t>
            </a:r>
            <a:r>
              <a:rPr kumimoji="1"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 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| 1≤</a:t>
            </a:r>
            <a:r>
              <a:rPr kumimoji="1"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≤6∧</a:t>
            </a:r>
            <a:r>
              <a:rPr kumimoji="1"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为整数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即为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{1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4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5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kumimoji="1"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6}</a:t>
            </a:r>
            <a:r>
              <a:rPr kumimoji="1"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kumimoji="1"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algn="just">
              <a:lnSpc>
                <a:spcPct val="125000"/>
              </a:lnSpc>
              <a:spcBef>
                <a:spcPct val="0"/>
              </a:spcBef>
              <a:buClr>
                <a:schemeClr val="tx2"/>
              </a:buClr>
            </a:pPr>
            <a:endParaRPr kumimoji="1" lang="zh-CN" altLang="en-US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89349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076573" cy="500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集合的表示法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49313" y="1194736"/>
            <a:ext cx="6721708" cy="3822969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由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φ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的不同可得出不同的集合。于是给出了定义模式和定理模式。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en-US" sz="1400" dirty="0" smtClean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849313" y="1744145"/>
            <a:ext cx="7158037" cy="2305050"/>
          </a:xfrm>
          <a:prstGeom prst="rect">
            <a:avLst/>
          </a:prstGeom>
        </p:spPr>
        <p:txBody>
          <a:bodyPr/>
          <a:lstStyle/>
          <a:p>
            <a:pPr marL="171450" marR="0" lvl="0" indent="-171450" algn="just" defTabSz="685800" rtl="0" eaLnBrk="1" fontAlgn="auto" latinLnBrk="0" hangingPunct="1">
              <a:lnSpc>
                <a:spcPts val="23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定义模式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3.3.1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</a:t>
            </a:r>
          </a:p>
          <a:p>
            <a:pPr marL="171450" marR="0" lvl="0" indent="-171450" algn="just" defTabSz="685800" rtl="0" eaLnBrk="1" fontAlgn="auto" latinLnBrk="0" hangingPunct="1">
              <a:lnSpc>
                <a:spcPts val="23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{ 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|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φ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)} = 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</a:t>
            </a:r>
          </a:p>
          <a:p>
            <a:pPr marL="171450" marR="0" lvl="0" indent="-171450" algn="just" defTabSz="685800" rtl="0" eaLnBrk="1" fontAlgn="auto" latinLnBrk="0" hangingPunct="1">
              <a:lnSpc>
                <a:spcPts val="23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         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6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kumimoji="0" lang="en-US" altLang="zh-CN" sz="1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kumimoji="0" lang="en-US" altLang="zh-C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kumimoji="0" lang="en-US" altLang="zh-CN" sz="1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kumimoji="0" lang="en-US" altLang="zh-C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</a:t>
            </a:r>
            <a:r>
              <a:rPr kumimoji="0" lang="en-US" altLang="zh-CN" sz="1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φ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))∧</a:t>
            </a:r>
            <a:r>
              <a:rPr kumimoji="0" lang="en-US" altLang="zh-CN" sz="1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 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为集合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∨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kumimoji="0" lang="en-US" altLang="zh-CN" sz="1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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∧┐(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kumimoji="0" lang="en-US" altLang="zh-CN" sz="1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kumimoji="0" lang="en-US" altLang="zh-C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kumimoji="0" lang="en-US" altLang="zh-CN" sz="1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kumimoji="0" lang="en-US" altLang="zh-C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</a:t>
            </a:r>
            <a:r>
              <a:rPr kumimoji="0" lang="en-US" altLang="zh-CN" sz="1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φ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kumimoji="0" lang="en-US" altLang="zh-CN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</a:p>
          <a:p>
            <a:pPr>
              <a:lnSpc>
                <a:spcPts val="2300"/>
              </a:lnSpc>
              <a:spcBef>
                <a:spcPts val="6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若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不存在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满足性质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φ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的客体所组成的非空集合，则定义中后析取项便令：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/>
            </a:r>
            <a:b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</a:b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       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  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|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φ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}=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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 </a:t>
            </a:r>
            <a:endParaRPr kumimoji="0" lang="en-US" altLang="zh-CN" sz="1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8934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076573" cy="500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集合的表示法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63613" y="1080436"/>
            <a:ext cx="6721708" cy="3822969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01339" y="1108000"/>
            <a:ext cx="20056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16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∈{ </a:t>
            </a:r>
            <a:r>
              <a:rPr lang="en-US" altLang="zh-CN" sz="16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 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|</a:t>
            </a:r>
            <a:r>
              <a:rPr lang="en-US" altLang="zh-CN" sz="16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φ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6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} 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φ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6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</a:t>
            </a:r>
            <a:endParaRPr lang="en-US" altLang="zh-CN" sz="16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72082" y="1620698"/>
            <a:ext cx="5514871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ts val="600"/>
              </a:spcBef>
              <a:buClr>
                <a:schemeClr val="folHlink"/>
              </a:buClr>
              <a:buSzPct val="60000"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证明：如果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∈{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|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φ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，则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|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φ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)} ≠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,</a:t>
            </a: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Clr>
                <a:schemeClr val="folHlink"/>
              </a:buClr>
              <a:buSzPct val="60000"/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 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即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|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φ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)}=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为集合。</a:t>
            </a:r>
          </a:p>
          <a:p>
            <a:pPr marL="342900" indent="-342900">
              <a:lnSpc>
                <a:spcPct val="125000"/>
              </a:lnSpc>
              <a:spcBef>
                <a:spcPts val="6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由定义模式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3.3.1</a:t>
            </a:r>
          </a:p>
          <a:p>
            <a:pPr marL="342900" indent="-342900">
              <a:lnSpc>
                <a:spcPct val="125000"/>
              </a:lnSpc>
              <a:spcBef>
                <a:spcPts val="6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    {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|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φ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)} =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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 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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φ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))∧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为集合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</a:p>
          <a:p>
            <a:pPr marL="342900" indent="-342900" algn="just">
              <a:lnSpc>
                <a:spcPct val="125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可知，</a:t>
            </a:r>
          </a:p>
          <a:p>
            <a:pPr marL="342900" indent="-342900" algn="just">
              <a:lnSpc>
                <a:spcPct val="125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     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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φ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)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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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φ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</a:t>
            </a: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Clr>
                <a:schemeClr val="folHlink"/>
              </a:buClr>
              <a:buSzPct val="60000"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故                      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Clr>
                <a:schemeClr val="folHlink"/>
              </a:buClr>
              <a:buSzPct val="60000"/>
            </a:pPr>
            <a:r>
              <a:rPr lang="en-US" altLang="zh-CN" sz="1400" b="1" i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           y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∈{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|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φ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)}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φ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endParaRPr lang="en-US" altLang="zh-CN" sz="1400" dirty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剪去对角的矩形 8"/>
          <p:cNvSpPr/>
          <p:nvPr/>
        </p:nvSpPr>
        <p:spPr>
          <a:xfrm>
            <a:off x="963613" y="1137963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定理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3.3.1</a:t>
            </a:r>
            <a:endParaRPr kumimoji="1" lang="zh-CN" altLang="en-US" sz="1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8934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076573" cy="500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集合的表示法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63613" y="1080436"/>
            <a:ext cx="6721708" cy="3822969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38467" y="1036788"/>
            <a:ext cx="4572000" cy="6998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①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={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|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； </a:t>
            </a:r>
          </a:p>
          <a:p>
            <a:pPr algn="just">
              <a:lnSpc>
                <a:spcPct val="150000"/>
              </a:lnSpc>
            </a:pP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②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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={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| 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≠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</a:p>
        </p:txBody>
      </p:sp>
      <p:sp>
        <p:nvSpPr>
          <p:cNvPr id="13" name="矩形 12"/>
          <p:cNvSpPr/>
          <p:nvPr/>
        </p:nvSpPr>
        <p:spPr>
          <a:xfrm>
            <a:off x="1473179" y="1941269"/>
            <a:ext cx="5648325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ts val="600"/>
              </a:spcBef>
              <a:buClr>
                <a:schemeClr val="folHlink"/>
              </a:buClr>
              <a:buSzPct val="60000"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证明： ②假设存在一个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使得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∈{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|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≠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为真。</a:t>
            </a: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Clr>
                <a:schemeClr val="folHlink"/>
              </a:buClr>
              <a:buSzPct val="60000"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由定理模式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3.3.1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∈{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|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≠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φ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知，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≠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endParaRPr lang="en-US" altLang="zh-CN" sz="1400" i="1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Clr>
                <a:schemeClr val="folHlink"/>
              </a:buClr>
              <a:buSzPct val="60000"/>
            </a:pPr>
            <a:r>
              <a:rPr lang="en-US" altLang="zh-CN" sz="1400" i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这是矛盾的。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Clr>
                <a:schemeClr val="folHlink"/>
              </a:buClr>
              <a:buSzPct val="60000"/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即对任意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zh-CN" altLang="en-US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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|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≠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Clr>
                <a:schemeClr val="folHlink"/>
              </a:buClr>
              <a:buSzPct val="60000"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根据定理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3.2.2 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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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,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可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得： </a:t>
            </a: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Clr>
                <a:schemeClr val="folHlink"/>
              </a:buClr>
              <a:buSzPct val="60000"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             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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| 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≠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剪去对角的矩形 9"/>
          <p:cNvSpPr/>
          <p:nvPr/>
        </p:nvSpPr>
        <p:spPr>
          <a:xfrm>
            <a:off x="963613" y="1146260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定理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3.3.2</a:t>
            </a:r>
            <a:endParaRPr kumimoji="1" lang="zh-CN" altLang="en-US" sz="1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8934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076573" cy="500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集合的表示法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63613" y="1080436"/>
            <a:ext cx="6721708" cy="3822969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71613" y="1298296"/>
            <a:ext cx="6143625" cy="1090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5000"/>
              </a:lnSpc>
              <a:spcBef>
                <a:spcPct val="500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{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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… ,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i="1" baseline="-25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|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φ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i="1" baseline="-25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}</a:t>
            </a:r>
          </a:p>
          <a:p>
            <a:pPr marL="342900" indent="-342900" algn="just">
              <a:lnSpc>
                <a:spcPct val="125000"/>
              </a:lnSpc>
              <a:spcBef>
                <a:spcPct val="50000"/>
              </a:spcBef>
              <a:buClr>
                <a:schemeClr val="accent1"/>
              </a:buClr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={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|(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)…(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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i="1" baseline="-25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)(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y=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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(x</a:t>
            </a:r>
            <a:r>
              <a:rPr lang="en-US" altLang="zh-CN" sz="1400" b="1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,x</a:t>
            </a:r>
            <a:r>
              <a:rPr lang="en-US" altLang="zh-CN" sz="1400" b="1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,…,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="1" i="1" baseline="-25000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∧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φ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,…,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i="1" baseline="-25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))}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lnSpc>
                <a:spcPct val="125000"/>
              </a:lnSpc>
              <a:spcBef>
                <a:spcPct val="500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其中</a:t>
            </a:r>
            <a:r>
              <a:rPr lang="zh-CN" altLang="en-US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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,…,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i="1" baseline="-25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为项，而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,…,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</a:t>
            </a:r>
            <a:r>
              <a:rPr lang="en-US" altLang="zh-CN" sz="1400" i="1" baseline="-25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为自由变元。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剪去对角的矩形 8"/>
          <p:cNvSpPr/>
          <p:nvPr/>
        </p:nvSpPr>
        <p:spPr>
          <a:xfrm>
            <a:off x="880807" y="1361772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3.3.2</a:t>
            </a:r>
            <a:endParaRPr kumimoji="1" lang="zh-CN" altLang="en-US" sz="1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8934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90574" y="1080436"/>
            <a:ext cx="3076573" cy="455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三、集合的计算机表示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63613" y="1080436"/>
            <a:ext cx="6721708" cy="3822969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51173" y="1771272"/>
            <a:ext cx="6143625" cy="1844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首先将给定集合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中元素任意规定一种次序，</a:t>
            </a:r>
          </a:p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例如：</a:t>
            </a:r>
            <a:r>
              <a:rPr lang="zh-CN" altLang="en-US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…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i="1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于是，可以用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长度为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n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的位串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表示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子集</a:t>
            </a:r>
            <a:r>
              <a:rPr lang="en-US" altLang="zh-CN" sz="14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</a:p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若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i="1" baseline="-30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∈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 则位串第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位是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；</a:t>
            </a:r>
          </a:p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若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i="1" baseline="-300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400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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  则位串中第 </a:t>
            </a:r>
            <a:r>
              <a:rPr lang="en-US" altLang="zh-CN" sz="1400" i="1" dirty="0" err="1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位是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0</a:t>
            </a:r>
            <a:r>
              <a:rPr lang="zh-CN" altLang="en-US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5327" y="320815"/>
            <a:ext cx="3076573" cy="500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集合的表示法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89349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63613" y="1080436"/>
            <a:ext cx="6721708" cy="3822969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85260" y="1845465"/>
            <a:ext cx="6350555" cy="1066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设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={1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4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5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6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7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8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9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10}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，且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中的元素从小到大排序，即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="1" i="1" baseline="-30000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</a:t>
            </a:r>
            <a:r>
              <a:rPr lang="en-US" altLang="zh-CN" sz="1400" b="1" i="1" dirty="0" err="1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i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试问表示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中所有奇数的子集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altLang="zh-CN" sz="1400" i="1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O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，所有表示偶数的子集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altLang="zh-CN" sz="1400" i="1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E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以及不超过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6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的整数的子集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</a:t>
            </a:r>
            <a:r>
              <a:rPr lang="en-US" altLang="zh-CN" sz="14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6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位串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是什么？ 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42467" y="2029229"/>
            <a:ext cx="864000" cy="301843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lvl="0" algn="ctr" defTabSz="914400">
              <a:lnSpc>
                <a:spcPct val="120000"/>
              </a:lnSpc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例 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: 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54368" y="3004339"/>
            <a:ext cx="4572000" cy="9864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altLang="zh-CN" sz="1400" i="1" dirty="0" smtClean="0">
                <a:cs typeface="Times New Roman" pitchFamily="18" charset="0"/>
              </a:rPr>
              <a:t>S</a:t>
            </a:r>
            <a:r>
              <a:rPr lang="en-US" altLang="zh-CN" sz="1400" i="1" baseline="-30000" dirty="0" smtClean="0">
                <a:cs typeface="Times New Roman" pitchFamily="18" charset="0"/>
              </a:rPr>
              <a:t>O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1010101010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altLang="zh-CN" sz="1400" i="1" dirty="0" smtClean="0">
                <a:cs typeface="Times New Roman" pitchFamily="18" charset="0"/>
              </a:rPr>
              <a:t>S</a:t>
            </a:r>
            <a:r>
              <a:rPr lang="en-US" altLang="zh-CN" sz="1400" i="1" baseline="-30000" dirty="0" smtClean="0">
                <a:cs typeface="Times New Roman" pitchFamily="18" charset="0"/>
              </a:rPr>
              <a:t>E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0101010101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</a:pPr>
            <a:r>
              <a:rPr lang="en-US" altLang="zh-CN" sz="1400" i="1" dirty="0" smtClean="0">
                <a:cs typeface="Times New Roman" pitchFamily="18" charset="0"/>
              </a:rPr>
              <a:t>S</a:t>
            </a:r>
            <a:r>
              <a:rPr lang="en-US" altLang="zh-CN" sz="1400" baseline="-30000" dirty="0" smtClean="0">
                <a:cs typeface="Times New Roman" pitchFamily="18" charset="0"/>
              </a:rPr>
              <a:t>6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1111110000</a:t>
            </a:r>
            <a:endParaRPr lang="en-US" altLang="zh-CN" sz="1400" dirty="0"/>
          </a:p>
        </p:txBody>
      </p:sp>
      <p:sp>
        <p:nvSpPr>
          <p:cNvPr id="12" name="矩形 11"/>
          <p:cNvSpPr/>
          <p:nvPr/>
        </p:nvSpPr>
        <p:spPr>
          <a:xfrm>
            <a:off x="661394" y="1785735"/>
            <a:ext cx="7755775" cy="2738640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90574" y="1080436"/>
            <a:ext cx="3076573" cy="455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三、集合的计算机表示 </a:t>
            </a:r>
          </a:p>
        </p:txBody>
      </p:sp>
      <p:sp>
        <p:nvSpPr>
          <p:cNvPr id="14" name="矩形 13"/>
          <p:cNvSpPr/>
          <p:nvPr/>
        </p:nvSpPr>
        <p:spPr>
          <a:xfrm>
            <a:off x="695327" y="320815"/>
            <a:ext cx="3076573" cy="500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集合的表示法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8934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3711</TotalTime>
  <Words>840</Words>
  <Application>Microsoft Office PowerPoint</Application>
  <PresentationFormat>全屏显示(16:9)</PresentationFormat>
  <Paragraphs>66</Paragraphs>
  <Slides>9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huiming</dc:creator>
  <cp:lastModifiedBy>xxr</cp:lastModifiedBy>
  <cp:revision>310</cp:revision>
  <dcterms:created xsi:type="dcterms:W3CDTF">2016-09-26T06:45:17Z</dcterms:created>
  <dcterms:modified xsi:type="dcterms:W3CDTF">2017-04-06T16:29:54Z</dcterms:modified>
</cp:coreProperties>
</file>