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7"/>
  </p:notesMasterIdLst>
  <p:handoutMasterIdLst>
    <p:handoutMasterId r:id="rId18"/>
  </p:handoutMasterIdLst>
  <p:sldIdLst>
    <p:sldId id="408" r:id="rId2"/>
    <p:sldId id="409" r:id="rId3"/>
    <p:sldId id="411" r:id="rId4"/>
    <p:sldId id="412" r:id="rId5"/>
    <p:sldId id="413" r:id="rId6"/>
    <p:sldId id="414" r:id="rId7"/>
    <p:sldId id="424" r:id="rId8"/>
    <p:sldId id="425" r:id="rId9"/>
    <p:sldId id="426" r:id="rId10"/>
    <p:sldId id="415" r:id="rId11"/>
    <p:sldId id="416" r:id="rId12"/>
    <p:sldId id="422" r:id="rId13"/>
    <p:sldId id="418" r:id="rId14"/>
    <p:sldId id="419" r:id="rId15"/>
    <p:sldId id="423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2" autoAdjust="0"/>
    <p:restoredTop sz="83525" autoAdjust="0"/>
  </p:normalViewPr>
  <p:slideViewPr>
    <p:cSldViewPr snapToGrid="0" showGuides="1">
      <p:cViewPr varScale="1">
        <p:scale>
          <a:sx n="118" d="100"/>
          <a:sy n="118" d="100"/>
        </p:scale>
        <p:origin x="-918" y="-96"/>
      </p:cViewPr>
      <p:guideLst>
        <p:guide orient="horz" pos="1597"/>
        <p:guide pos="2857"/>
        <p:guide pos="408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2017/4/14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2017/4/14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1965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7392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65764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744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9069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3632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300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416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952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952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9526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9526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837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2017/4/14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幂集公理 </a:t>
            </a:r>
          </a:p>
        </p:txBody>
      </p:sp>
    </p:spTree>
    <p:extLst>
      <p:ext uri="{BB962C8B-B14F-4D97-AF65-F5344CB8AC3E}">
        <p14:creationId xmlns:p14="http://schemas.microsoft.com/office/powerpoint/2010/main" xmlns="" val="72293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91586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endParaRPr lang="en-US" altLang="zh-CN" sz="16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324" y="1145829"/>
            <a:ext cx="7896225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endParaRPr lang="zh-CN" altLang="en-US" sz="16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1050" y="352042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endParaRPr kumimoji="1"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01513" y="1957708"/>
            <a:ext cx="6391275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由定义可知，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。可见要说明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是个传递集，只要用下面的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三种论述之一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成立时，便可断定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是传递集： </a:t>
            </a:r>
            <a:endParaRPr lang="en-US" altLang="zh-CN" sz="1400" i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①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400" i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则有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∈∪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又∪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② 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则有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③ 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若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则有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ts val="1900"/>
              </a:lnSpc>
              <a:spcBef>
                <a:spcPts val="600"/>
              </a:spcBef>
              <a:buClr>
                <a:schemeClr val="accent1"/>
              </a:buClr>
            </a:pPr>
            <a:endParaRPr lang="en-US" altLang="zh-CN" sz="1400" i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03350" y="1093583"/>
            <a:ext cx="534151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给定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，对于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任何集合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，则有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传递集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6" name="剪去对角的矩形 15"/>
          <p:cNvSpPr/>
          <p:nvPr/>
        </p:nvSpPr>
        <p:spPr>
          <a:xfrm>
            <a:off x="756982" y="1161705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3.7.3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endParaRPr lang="en-US" altLang="zh-CN" sz="16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324" y="1145829"/>
            <a:ext cx="7896225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endParaRPr lang="zh-CN" altLang="en-US" sz="16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1050" y="286962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endParaRPr kumimoji="1"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3899" y="1078468"/>
            <a:ext cx="6391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i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35163" y="1283530"/>
            <a:ext cx="60483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对于传递集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，有∪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+)=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是传递集当且仅当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是一个传递集当且仅当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是传递集。</a:t>
            </a:r>
            <a:endParaRPr lang="zh-CN" altLang="en-US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每个自然数是一个传递集。</a:t>
            </a:r>
            <a:endParaRPr lang="zh-CN" altLang="en-US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最小归纳集合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是一个传递集。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剪去对角的矩形 15"/>
          <p:cNvSpPr/>
          <p:nvPr/>
        </p:nvSpPr>
        <p:spPr>
          <a:xfrm>
            <a:off x="905413" y="1974561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3.7.5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905413" y="144040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3.7.4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" name="剪去对角的矩形 17"/>
          <p:cNvSpPr/>
          <p:nvPr/>
        </p:nvSpPr>
        <p:spPr>
          <a:xfrm>
            <a:off x="905413" y="249513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3.7.6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剪去对角的矩形 18"/>
          <p:cNvSpPr/>
          <p:nvPr/>
        </p:nvSpPr>
        <p:spPr>
          <a:xfrm>
            <a:off x="905413" y="3017751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3.7.7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剪去对角的矩形 19"/>
          <p:cNvSpPr/>
          <p:nvPr/>
        </p:nvSpPr>
        <p:spPr>
          <a:xfrm>
            <a:off x="905413" y="3538225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3.7.8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endParaRPr lang="en-US" altLang="zh-CN" sz="16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324" y="1145829"/>
            <a:ext cx="7896225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endParaRPr lang="zh-CN" altLang="en-US" sz="16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1050" y="286962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endParaRPr kumimoji="1"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3899" y="1078468"/>
            <a:ext cx="6391275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35163" y="1322605"/>
            <a:ext cx="6048375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对于传递集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，有∪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+)=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905413" y="144040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3.7.4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78132" y="1952223"/>
            <a:ext cx="4572000" cy="18697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因为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)=(∪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)∪(∪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所以 ∪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 ∪(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= (∪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)∪(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= ( 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∪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endParaRPr lang="zh-CN" altLang="en-US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endParaRPr lang="en-US" altLang="zh-CN" sz="1400" i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89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endParaRPr lang="en-US" altLang="zh-CN" sz="16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324" y="1145829"/>
            <a:ext cx="7896225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endParaRPr lang="zh-CN" altLang="en-US" sz="16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1050" y="286962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endParaRPr kumimoji="1"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3899" y="1078468"/>
            <a:ext cx="6391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i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4850" y="1153091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00188" y="1170399"/>
            <a:ext cx="28969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是传递集当且仅当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44451" y="1630851"/>
            <a:ext cx="5700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必要性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是传递集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对于任何集合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由于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是传递集可知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对任何集合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若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则有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对任何集合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则有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所以有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由此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得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，故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46136" y="3336088"/>
            <a:ext cx="4572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充分性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为任意集合，则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可见，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是一个传递集。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9" name="剪去对角的矩形 18"/>
          <p:cNvSpPr/>
          <p:nvPr/>
        </p:nvSpPr>
        <p:spPr>
          <a:xfrm>
            <a:off x="963613" y="1151878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3.7.5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3414" y="1574193"/>
            <a:ext cx="6133124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必要性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是一个传递集，因为对任何集合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有 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是传递集有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可见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是传递集。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6274" y="1145829"/>
            <a:ext cx="7896225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endParaRPr lang="zh-CN" altLang="en-US" sz="16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1050" y="286962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endParaRPr kumimoji="1"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5324" y="1126093"/>
            <a:ext cx="6391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i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4850" y="1153091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19524" y="1151984"/>
            <a:ext cx="3719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是一个传递集当且仅当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是传递集。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02649" y="2779292"/>
            <a:ext cx="542925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充分性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是一个传递集，令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为任意集合，则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 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∈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 </a:t>
            </a:r>
            <a:r>
              <a:rPr kumimoji="1"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endParaRPr lang="en-US" altLang="zh-CN" sz="1400" i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可见，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是一个传递集。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9" name="剪去对角的矩形 18"/>
          <p:cNvSpPr/>
          <p:nvPr/>
        </p:nvSpPr>
        <p:spPr>
          <a:xfrm>
            <a:off x="963613" y="1151878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3.7.6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第三章结束</a:t>
            </a:r>
          </a:p>
        </p:txBody>
      </p:sp>
      <p:pic>
        <p:nvPicPr>
          <p:cNvPr id="4" name="Picture 3" descr="MCj018613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18" y="3482339"/>
            <a:ext cx="887699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17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86077" y="1265063"/>
            <a:ext cx="7267573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给定一个集合的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所有子集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，这个集合称为给定集合的幂集。自然想到：是否对一切集合，其幂集都存在呢？这需要由公理给以保证，为此引进一条新的公理。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</a:pPr>
            <a:endParaRPr kumimoji="1"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幂集公理：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任何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一个集合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一个集合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，集合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的元恰是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的各个子集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本公理可形式地表为：</a:t>
            </a:r>
          </a:p>
          <a:p>
            <a:pPr marL="342900" indent="-342900">
              <a:lnSpc>
                <a:spcPts val="21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	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或者用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包含关系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表示成：</a:t>
            </a:r>
          </a:p>
          <a:p>
            <a:pPr marL="342900" indent="-342900">
              <a:lnSpc>
                <a:spcPts val="21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1050" y="286962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endParaRPr kumimoji="1"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幂集公理 </a:t>
            </a: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3772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由外延公理知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是惟一的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，并称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的幂集。</a:t>
            </a:r>
            <a:endParaRPr kumimoji="1" lang="zh-CN" altLang="en-US" sz="1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325" y="1145829"/>
            <a:ext cx="7562850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endParaRPr kumimoji="1" lang="zh-CN" altLang="en-US" sz="1600" dirty="0" smtClean="0"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zh-CN" altLang="en-US" sz="16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1050" y="286962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endParaRPr kumimoji="1" lang="zh-CN" altLang="en-US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9067" y="1695319"/>
            <a:ext cx="49466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幂集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，当且仅当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009066" y="2669694"/>
            <a:ext cx="4985703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的幂集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记作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Pw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，便有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Pw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为方便不引起混淆情况，常将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的幂集记作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6" name="剪去对角的矩形 15"/>
          <p:cNvSpPr/>
          <p:nvPr/>
        </p:nvSpPr>
        <p:spPr>
          <a:xfrm>
            <a:off x="963613" y="1733273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3.7.1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1050" y="1149978"/>
            <a:ext cx="4295775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关于幂集的讨论，从有限集合的幂集开始。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81050" y="286962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endParaRPr kumimoji="1"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860932" y="1733130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3.7.2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剪去对角的矩形 14"/>
          <p:cNvSpPr/>
          <p:nvPr/>
        </p:nvSpPr>
        <p:spPr>
          <a:xfrm>
            <a:off x="860932" y="290401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3.7.1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25232" y="1695261"/>
            <a:ext cx="62273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对于一个集合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，如果存在自然数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，使得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恰有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个元，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是有限的。</a:t>
            </a:r>
          </a:p>
        </p:txBody>
      </p:sp>
      <p:sp>
        <p:nvSpPr>
          <p:cNvPr id="17" name="矩形 16"/>
          <p:cNvSpPr/>
          <p:nvPr/>
        </p:nvSpPr>
        <p:spPr>
          <a:xfrm>
            <a:off x="2001787" y="2875441"/>
            <a:ext cx="622731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是一个有限集合且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的所有子集的个数恰是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的所有子集的个数的二倍。</a:t>
            </a:r>
          </a:p>
          <a:p>
            <a:pPr algn="just">
              <a:lnSpc>
                <a:spcPct val="90000"/>
              </a:lnSpc>
            </a:pPr>
            <a:endParaRPr lang="zh-CN" altLang="en-US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幂集公理 </a:t>
            </a: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324" y="1145829"/>
            <a:ext cx="7896225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endParaRPr lang="zh-CN" altLang="en-US" sz="16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46933" y="12856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26026" y="1234546"/>
            <a:ext cx="675526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2})={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{2}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2}}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spcBef>
                <a:spcPts val="600"/>
              </a:spcBef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3}) = {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{2}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{3}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3} 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algn="just"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可见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3})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的子集个数是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的子集元素个数的二倍。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7699" y="1100516"/>
            <a:ext cx="8050823" cy="1439483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733425" y="3123271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3.7.2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70986" y="3051028"/>
            <a:ext cx="6057900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对于自然数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，如果集合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恰有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个元，则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恰有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1" i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因此有的教材将幂集记为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80000"/>
              </a:lnSpc>
            </a:pP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幂集公理 </a:t>
            </a: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03350" y="1255508"/>
            <a:ext cx="4572000" cy="15927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ts val="3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25000"/>
              </a:lnSpc>
              <a:spcBef>
                <a:spcPts val="3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25000"/>
              </a:lnSpc>
              <a:spcBef>
                <a:spcPts val="30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25000"/>
              </a:lnSpc>
              <a:spcBef>
                <a:spcPts val="30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)-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))∪{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125000"/>
              </a:lnSpc>
              <a:spcBef>
                <a:spcPts val="30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)∈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324" y="1145829"/>
            <a:ext cx="7896225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endParaRPr lang="zh-CN" altLang="en-US" sz="16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剪去对角的矩形 14"/>
          <p:cNvSpPr/>
          <p:nvPr/>
        </p:nvSpPr>
        <p:spPr>
          <a:xfrm>
            <a:off x="781050" y="131125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3.7.3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幂集公理 </a:t>
            </a: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03350" y="1255508"/>
            <a:ext cx="4572000" cy="3362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ts val="30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324" y="1145829"/>
            <a:ext cx="7896225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endParaRPr lang="zh-CN" altLang="en-US" sz="16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剪去对角的矩形 14"/>
          <p:cNvSpPr/>
          <p:nvPr/>
        </p:nvSpPr>
        <p:spPr>
          <a:xfrm>
            <a:off x="781050" y="131125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3.7.3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478891" y="1721863"/>
            <a:ext cx="5819834" cy="102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必要性：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zh-CN" altLang="en-US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对任意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zh-CN" altLang="en-US" sz="14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由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幂集定义可知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又因为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所以有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。</a:t>
            </a:r>
            <a:endParaRPr lang="zh-CN" altLang="en-US" sz="1400" i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   从而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005967" y="2711759"/>
            <a:ext cx="6050494" cy="136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充分性：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任意</a:t>
            </a:r>
            <a:r>
              <a:rPr lang="en-US" altLang="zh-CN" sz="14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}∈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又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因为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，可得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}∈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</a:t>
            </a:r>
            <a:r>
              <a:rPr lang="en-US" altLang="zh-CN" sz="14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zh-CN" altLang="en-US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幂集公理 </a:t>
            </a: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03350" y="1255508"/>
            <a:ext cx="4572000" cy="3347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ts val="30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)-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))∪{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剪去对角的矩形 14"/>
          <p:cNvSpPr/>
          <p:nvPr/>
        </p:nvSpPr>
        <p:spPr>
          <a:xfrm>
            <a:off x="781050" y="131125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3.7.3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410264" y="1755198"/>
            <a:ext cx="5987313" cy="2470813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证明：任意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∈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，由幂集定义可知</a:t>
            </a:r>
            <a:r>
              <a:rPr kumimoji="0" lang="zh-CN" alt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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A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-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，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            所以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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 </a:t>
            </a:r>
            <a:r>
              <a:rPr kumimoji="0" lang="zh-CN" alt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∈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      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若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=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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，则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∈{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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}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，从而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∈(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)-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))∪{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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}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；</a:t>
            </a:r>
          </a:p>
          <a:p>
            <a:pPr marL="171450" lvl="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           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若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≠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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，由于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sym typeface="Symbol" pitchFamily="18" charset="2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sym typeface="Symbol" pitchFamily="18" charset="2"/>
              </a:rPr>
              <a:t>-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sym typeface="Symbol" pitchFamily="18" charset="2"/>
              </a:rPr>
              <a:t>B</a:t>
            </a:r>
            <a:r>
              <a:rPr lang="zh-CN" altLang="en-US" sz="1400" i="1" dirty="0" smtClean="0">
                <a:latin typeface="Times New Roman" pitchFamily="18" charset="0"/>
                <a:ea typeface="微软雅黑" panose="020B0503020204020204" pitchFamily="34" charset="-122"/>
                <a:sym typeface="Symbol" pitchFamily="18" charset="2"/>
              </a:rPr>
              <a:t>，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则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┐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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B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，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即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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),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所以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∈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)-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),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   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从而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C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∈(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)-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))∪{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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}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       所以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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)-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))∪{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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}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幂集公理 </a:t>
            </a: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03350" y="1255508"/>
            <a:ext cx="4572000" cy="3347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ts val="30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)∈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剪去对角的矩形 14"/>
          <p:cNvSpPr/>
          <p:nvPr/>
        </p:nvSpPr>
        <p:spPr>
          <a:xfrm>
            <a:off x="781050" y="131125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3.7.3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365250" y="1685454"/>
            <a:ext cx="6213561" cy="97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：由幂集定义可知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  <a:endParaRPr lang="en-US" altLang="zh-CN" sz="1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又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因为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)∈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所以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1400" i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1405</Words>
  <Application>Microsoft Office PowerPoint</Application>
  <PresentationFormat>全屏显示(16:9)</PresentationFormat>
  <Paragraphs>148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徐喜荣</cp:lastModifiedBy>
  <cp:revision>315</cp:revision>
  <dcterms:created xsi:type="dcterms:W3CDTF">2016-09-26T06:45:17Z</dcterms:created>
  <dcterms:modified xsi:type="dcterms:W3CDTF">2017-04-14T00:47:50Z</dcterms:modified>
</cp:coreProperties>
</file>