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431" userDrawn="1">
          <p15:clr>
            <a:srgbClr val="A4A3A4"/>
          </p15:clr>
        </p15:guide>
        <p15:guide id="3" pos="51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3" autoAdjust="0"/>
    <p:restoredTop sz="94816" autoAdjust="0"/>
  </p:normalViewPr>
  <p:slideViewPr>
    <p:cSldViewPr>
      <p:cViewPr varScale="1">
        <p:scale>
          <a:sx n="139" d="100"/>
          <a:sy n="139" d="100"/>
        </p:scale>
        <p:origin x="-546" y="-102"/>
      </p:cViewPr>
      <p:guideLst>
        <p:guide orient="horz" pos="1620"/>
        <p:guide pos="431"/>
        <p:guide pos="5148"/>
      </p:guideLst>
    </p:cSldViewPr>
  </p:slideViewPr>
  <p:outlineViewPr>
    <p:cViewPr>
      <p:scale>
        <a:sx n="33" d="100"/>
        <a:sy n="33" d="100"/>
      </p:scale>
      <p:origin x="0" y="-4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CEA6B-F230-4BC9-90F7-11F265B43E0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14E6A-00DD-4BF0-B19F-222D99AABC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14109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14E6A-00DD-4BF0-B19F-222D99AABCC8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1740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14E6A-00DD-4BF0-B19F-222D99AABCC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3271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5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79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7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05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3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0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1878807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22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5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86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28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35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2017/3/30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18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6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813" y="1676503"/>
            <a:ext cx="447169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二元关系及其矩阵表示</a:t>
            </a:r>
          </a:p>
        </p:txBody>
      </p:sp>
    </p:spTree>
    <p:extLst>
      <p:ext uri="{BB962C8B-B14F-4D97-AF65-F5344CB8AC3E}">
        <p14:creationId xmlns="" xmlns:p14="http://schemas.microsoft.com/office/powerpoint/2010/main" val="7229314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2958823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4.3 </a:t>
            </a:r>
            <a:r>
              <a:rPr lang="zh-CN" altLang="en-US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二元关系及其矩阵表示 </a:t>
            </a:r>
          </a:p>
        </p:txBody>
      </p:sp>
      <p:sp>
        <p:nvSpPr>
          <p:cNvPr id="6" name="剪去对角的矩形 5"/>
          <p:cNvSpPr/>
          <p:nvPr/>
        </p:nvSpPr>
        <p:spPr>
          <a:xfrm>
            <a:off x="827584" y="1571037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4.3.2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1680" y="1275606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5604" y="1491630"/>
            <a:ext cx="4572000" cy="174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00"/>
              </a:lnSpc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①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∈∪∪R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>
              <a:lnSpc>
                <a:spcPts val="2100"/>
              </a:lnSpc>
              <a:spcBef>
                <a:spcPts val="600"/>
              </a:spcBef>
              <a:buClr>
                <a:schemeClr val="accent1"/>
              </a:buClr>
              <a:defRPr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②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∈dm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(R)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 algn="just">
              <a:lnSpc>
                <a:spcPts val="2100"/>
              </a:lnSpc>
              <a:spcBef>
                <a:spcPts val="600"/>
              </a:spcBef>
              <a:buClr>
                <a:schemeClr val="accent1"/>
              </a:buClr>
              <a:defRPr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③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dm (R∪S) = dm(R)∪dm(S)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 algn="just">
              <a:lnSpc>
                <a:spcPts val="2100"/>
              </a:lnSpc>
              <a:spcBef>
                <a:spcPts val="600"/>
              </a:spcBef>
              <a:buClr>
                <a:schemeClr val="accent1"/>
              </a:buClr>
              <a:defRPr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④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dm (R)-dm(S)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dm(R-S)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</a:p>
          <a:p>
            <a:pPr marL="342900" indent="-342900" algn="just">
              <a:lnSpc>
                <a:spcPts val="2100"/>
              </a:lnSpc>
              <a:spcBef>
                <a:spcPts val="600"/>
              </a:spcBef>
              <a:buClr>
                <a:schemeClr val="accent1"/>
              </a:buClr>
            </a:pP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11560" y="1059582"/>
            <a:ext cx="7513636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2958823" cy="498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4.3 </a:t>
            </a:r>
            <a:r>
              <a:rPr lang="zh-CN" altLang="en-US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二元关系及其矩阵表示 </a:t>
            </a: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1043608" y="1603287"/>
            <a:ext cx="727280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全域关系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：对于集合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E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A={ &lt;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 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 |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∧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}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1036415" y="2678132"/>
            <a:ext cx="7200800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恒等关系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：对于集合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I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 &lt;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 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 |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}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2590" y="1202801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特殊关系：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2958823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4.3 </a:t>
            </a:r>
            <a:r>
              <a:rPr lang="zh-CN" altLang="en-US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二元关系及其矩阵表示 </a:t>
            </a:r>
          </a:p>
        </p:txBody>
      </p:sp>
      <p:sp>
        <p:nvSpPr>
          <p:cNvPr id="6" name="剪去对角的矩形 5"/>
          <p:cNvSpPr/>
          <p:nvPr/>
        </p:nvSpPr>
        <p:spPr>
          <a:xfrm>
            <a:off x="827696" y="1711727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4.3.7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1680" y="1275606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35696" y="1671504"/>
            <a:ext cx="482453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给定任意两个集合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，如果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是一个从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到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的关系，则从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到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的关系叫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逆关系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 </a:t>
            </a: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:={ &lt;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 |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1200409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逆关系：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1935594" y="2967648"/>
            <a:ext cx="5516726" cy="13665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X={1,2,3},  Y={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a,b,c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}, 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R={&lt;1,a&gt;, &lt;2,b&gt;, &lt;3,c&gt;}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是从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到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的关系，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的逆关系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                </a:t>
            </a: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1841" y="4029425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{ &lt;a,1&gt;, &lt;b,2&gt;, &lt;c,3&gt; 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49645" y="3004344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27696" y="2859782"/>
            <a:ext cx="5904544" cy="172819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2958823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4.3 </a:t>
            </a:r>
            <a:r>
              <a:rPr lang="zh-CN" altLang="en-US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二元关系及其矩阵表示 </a:t>
            </a:r>
          </a:p>
        </p:txBody>
      </p:sp>
      <p:sp>
        <p:nvSpPr>
          <p:cNvPr id="6" name="剪去对角的矩形 5"/>
          <p:cNvSpPr/>
          <p:nvPr/>
        </p:nvSpPr>
        <p:spPr>
          <a:xfrm>
            <a:off x="845952" y="1449969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4.3.4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1680" y="1275606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28826" y="1428742"/>
            <a:ext cx="4572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逆关系的性质</a:t>
            </a:r>
          </a:p>
          <a:p>
            <a:pPr marL="342900" indent="-342900" algn="just"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①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是一个关系；      ②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(R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 marL="342900" indent="-342900" algn="just"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③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(R∩S)</a:t>
            </a:r>
            <a:r>
              <a:rPr lang="en-US" altLang="zh-CN" sz="1400" b="1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R</a:t>
            </a:r>
            <a:r>
              <a:rPr lang="en-US" altLang="zh-CN" sz="1400" b="1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∩S</a:t>
            </a:r>
            <a:r>
              <a:rPr lang="en-US" altLang="zh-CN" sz="1400" b="1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④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(R-S)</a:t>
            </a:r>
            <a:r>
              <a:rPr lang="en-US" altLang="zh-CN" sz="1400" b="1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R</a:t>
            </a:r>
            <a:r>
              <a:rPr lang="en-US" altLang="zh-CN" sz="1400" b="1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-S</a:t>
            </a:r>
            <a:r>
              <a:rPr lang="en-US" altLang="zh-CN" sz="1400" b="1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zh-CN" altLang="en-US" sz="1400" b="1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4284" y="2736671"/>
            <a:ext cx="2453402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③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证明：对任意元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(R∩S)</a:t>
            </a:r>
            <a:r>
              <a:rPr lang="en-US" altLang="zh-CN" sz="1400" b="1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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R∩S )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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∧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endParaRPr lang="en-US" altLang="zh-CN" sz="1400" i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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∧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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∩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="1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04614" y="2736671"/>
            <a:ext cx="3096344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④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证明：对任意元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(R-S)</a:t>
            </a:r>
            <a:r>
              <a:rPr lang="en-US" altLang="zh-CN" sz="1400" b="1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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R-S )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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∧┐(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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∧┐(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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-S</a:t>
            </a:r>
            <a:r>
              <a:rPr lang="en-US" altLang="zh-CN" sz="1400" b="1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2958823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4.3 </a:t>
            </a:r>
            <a:r>
              <a:rPr lang="zh-CN" altLang="en-US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二元关系及其矩阵表示 </a:t>
            </a:r>
          </a:p>
        </p:txBody>
      </p:sp>
      <p:sp>
        <p:nvSpPr>
          <p:cNvPr id="6" name="剪去对角的矩形 5"/>
          <p:cNvSpPr/>
          <p:nvPr/>
        </p:nvSpPr>
        <p:spPr>
          <a:xfrm>
            <a:off x="755576" y="1734301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4.3.8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1680" y="1275606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4512" y="1736348"/>
            <a:ext cx="4572000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若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R, S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是关系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则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和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的关系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复合定义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</a:p>
          <a:p>
            <a:pPr algn="just"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* S := { &lt;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 | 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 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) }</a:t>
            </a:r>
          </a:p>
          <a:p>
            <a:pPr algn="just"/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/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当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R=S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时，记为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* R = R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5327" y="1236285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关系复合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2958823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4.3 </a:t>
            </a:r>
            <a:r>
              <a:rPr lang="zh-CN" altLang="en-US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二元关系及其矩阵表示 </a:t>
            </a:r>
          </a:p>
        </p:txBody>
      </p:sp>
      <p:sp>
        <p:nvSpPr>
          <p:cNvPr id="9" name="矩形 8"/>
          <p:cNvSpPr/>
          <p:nvPr/>
        </p:nvSpPr>
        <p:spPr>
          <a:xfrm>
            <a:off x="1691680" y="1275606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1796267" y="1387904"/>
            <a:ext cx="41438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chemeClr val="folHlink"/>
              </a:buClr>
              <a:buSzPct val="60000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令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= {&lt;1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3&gt;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3&gt;}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chemeClr val="folHlink"/>
              </a:buClr>
              <a:buSzPct val="60000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 = {&lt;3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1&gt;}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chemeClr val="folHlink"/>
              </a:buClr>
              <a:buSzPct val="60000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* S = {&lt;1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1&gt;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1&gt;}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buClr>
                <a:schemeClr val="folHlink"/>
              </a:buClr>
              <a:buSzPct val="60000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 * R = {&lt;3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3&gt;}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61978" y="3121229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注意：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复合运算不可交换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3827" y="1484089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1878" y="1203598"/>
            <a:ext cx="7470572" cy="172819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2958823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4.3 </a:t>
            </a:r>
            <a:r>
              <a:rPr lang="zh-CN" altLang="en-US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二元关系及其矩阵表示 </a:t>
            </a:r>
          </a:p>
        </p:txBody>
      </p:sp>
      <p:sp>
        <p:nvSpPr>
          <p:cNvPr id="6" name="剪去对角的矩形 5"/>
          <p:cNvSpPr/>
          <p:nvPr/>
        </p:nvSpPr>
        <p:spPr>
          <a:xfrm>
            <a:off x="757198" y="1328466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4.3.5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1680" y="1275606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5941" y="1313162"/>
            <a:ext cx="457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关系复合运算性质：</a:t>
            </a:r>
          </a:p>
          <a:p>
            <a:pPr algn="just"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①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*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</a:p>
          <a:p>
            <a:pPr algn="just"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 dm(R * S)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dm(R)</a:t>
            </a:r>
          </a:p>
          <a:p>
            <a:pPr algn="just">
              <a:lnSpc>
                <a:spcPts val="19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③ R *(S∩T)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(R * S)∩(R *T)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</a:p>
          <a:p>
            <a:pPr algn="just">
              <a:lnSpc>
                <a:spcPts val="1900"/>
              </a:lnSpc>
              <a:spcBef>
                <a:spcPts val="600"/>
              </a:spcBef>
            </a:pP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④ (R * S)</a:t>
            </a:r>
            <a:r>
              <a:rPr lang="en-US" altLang="zh-CN" sz="1400" b="1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=S</a:t>
            </a:r>
            <a:r>
              <a:rPr lang="en-US" altLang="zh-CN" sz="1400" b="1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 R</a:t>
            </a:r>
            <a:r>
              <a:rPr lang="en-US" altLang="zh-CN" sz="1400" b="1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</a:t>
            </a:r>
            <a:endParaRPr lang="en-US" altLang="zh-CN" sz="14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ts val="1900"/>
              </a:lnSpc>
              <a:spcBef>
                <a:spcPts val="600"/>
              </a:spcBef>
            </a:pP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⑤ (R * S)* T=R *(S *T)</a:t>
            </a: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11560" y="1059582"/>
            <a:ext cx="7513636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2958823" cy="498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4.3 </a:t>
            </a:r>
            <a:r>
              <a:rPr lang="zh-CN" altLang="en-US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二元关系及其矩阵表示 </a:t>
            </a: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1043608" y="1798409"/>
            <a:ext cx="5976664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关系的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复合运算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可结合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当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R=S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时，记为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* R = R 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n+1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R 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 R = R * R 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1283104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关系的幂运算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2958823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4.3 </a:t>
            </a:r>
            <a:r>
              <a:rPr lang="zh-CN" altLang="en-US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二元关系及其矩阵表示 </a:t>
            </a:r>
          </a:p>
        </p:txBody>
      </p:sp>
      <p:sp>
        <p:nvSpPr>
          <p:cNvPr id="6" name="剪去对角的矩形 5"/>
          <p:cNvSpPr/>
          <p:nvPr/>
        </p:nvSpPr>
        <p:spPr>
          <a:xfrm>
            <a:off x="761814" y="1995686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4.3.9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1680" y="1275606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4512" y="1995686"/>
            <a:ext cx="4572000" cy="152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|ˋC: = R∩(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C×rn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(R))    </a:t>
            </a:r>
          </a:p>
          <a:p>
            <a:pPr marL="342900" indent="-342900">
              <a:spcBef>
                <a:spcPts val="18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本定义也可表为：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|ˋC ={ &lt;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 |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} 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即：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|ˋC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也是一个关系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，其定义域为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第一分量的取值范围为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5327" y="1236285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现在考虑一种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定义域与已知集合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的关系以及有关定理。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2958823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4.3 </a:t>
            </a:r>
            <a:r>
              <a:rPr lang="zh-CN" altLang="en-US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二元关系及其矩阵表示 </a:t>
            </a:r>
          </a:p>
        </p:txBody>
      </p:sp>
      <p:sp>
        <p:nvSpPr>
          <p:cNvPr id="6" name="剪去对角的矩形 5"/>
          <p:cNvSpPr/>
          <p:nvPr/>
        </p:nvSpPr>
        <p:spPr>
          <a:xfrm>
            <a:off x="755576" y="1931414"/>
            <a:ext cx="1152128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4.3.10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1680" y="1275606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79712" y="1939525"/>
            <a:ext cx="457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R[C] :=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(R |ˋC)   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4500" y="1236285"/>
            <a:ext cx="5760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下面定义在关系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下集合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的映像，记为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R[C]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以及讨论相关定理。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1970022" y="2490182"/>
            <a:ext cx="6102440" cy="11480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本定义也可表为：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R [C] = {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|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}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可见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[C]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是关系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的值域，且关系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的定义域为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571604" y="1946936"/>
            <a:ext cx="6357982" cy="23206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关系是一个由有序对作为成员构成的集合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如果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 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&gt;∈R,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记作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例如： 关系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R={ &lt;1,2&gt;, &lt;2,3&gt;, &lt;4,5&gt;, &lt;6,7&gt; },     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&lt;1,2&gt;∈R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记作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2 ,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2,3&gt;∈R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记作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3,…</a:t>
            </a: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2958823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4.3 </a:t>
            </a:r>
            <a:r>
              <a:rPr lang="zh-CN" altLang="en-US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二元关系及其矩阵表示 </a:t>
            </a:r>
          </a:p>
        </p:txBody>
      </p:sp>
      <p:sp>
        <p:nvSpPr>
          <p:cNvPr id="6" name="剪去对角的矩形 5"/>
          <p:cNvSpPr/>
          <p:nvPr/>
        </p:nvSpPr>
        <p:spPr>
          <a:xfrm>
            <a:off x="683568" y="1347614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4.3.1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63688" y="1396607"/>
            <a:ext cx="6408762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为关系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=&lt;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11560" y="1059582"/>
            <a:ext cx="7513636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2958823" cy="498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4.3 </a:t>
            </a:r>
            <a:r>
              <a:rPr lang="zh-CN" altLang="en-US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二元关系及其矩阵表示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0904" y="1306483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关系矩阵表示法 </a:t>
            </a:r>
            <a:endParaRPr lang="zh-CN" altLang="en-US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7688" y="1821960"/>
            <a:ext cx="5898956" cy="2259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设两个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有限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A={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,…,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1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B={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,…,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i="1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元关系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A×B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对应于二元关系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有一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关系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矩阵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=(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m×n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 其中</a:t>
            </a:r>
          </a:p>
          <a:p>
            <a:pPr algn="just"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</a:p>
          <a:p>
            <a:pPr algn="just">
              <a:lnSpc>
                <a:spcPts val="1900"/>
              </a:lnSpc>
              <a:spcBef>
                <a:spcPts val="600"/>
              </a:spcBef>
            </a:pP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ts val="1900"/>
              </a:lnSpc>
              <a:spcBef>
                <a:spcPts val="600"/>
              </a:spcBef>
            </a:pP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这里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j=1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lnSpc>
                <a:spcPts val="1900"/>
              </a:lnSpc>
              <a:spcBef>
                <a:spcPts val="600"/>
              </a:spcBef>
            </a:pP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99491085"/>
              </p:ext>
            </p:extLst>
          </p:nvPr>
        </p:nvGraphicFramePr>
        <p:xfrm>
          <a:off x="3057974" y="2652552"/>
          <a:ext cx="1799778" cy="562140"/>
        </p:xfrm>
        <a:graphic>
          <a:graphicData uri="http://schemas.openxmlformats.org/presentationml/2006/ole">
            <p:oleObj spid="_x0000_s1106" name="Equation" r:id="rId3" imgW="1460500" imgH="45720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11560" y="1059582"/>
            <a:ext cx="7513636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2958823" cy="498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4.3 </a:t>
            </a:r>
            <a:r>
              <a:rPr lang="zh-CN" altLang="en-US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二元关系及其矩阵表示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2636" y="1345472"/>
            <a:ext cx="525658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A={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B={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 algn="just"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R={&lt;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的关系矩阵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2566218"/>
              </p:ext>
            </p:extLst>
          </p:nvPr>
        </p:nvGraphicFramePr>
        <p:xfrm>
          <a:off x="2857488" y="2643188"/>
          <a:ext cx="1160107" cy="899538"/>
        </p:xfrm>
        <a:graphic>
          <a:graphicData uri="http://schemas.openxmlformats.org/presentationml/2006/ole">
            <p:oleObj spid="_x0000_s2130" r:id="rId3" imgW="723586" imgH="596641" progId="Equation.3">
              <p:embed/>
            </p:oleObj>
          </a:graphicData>
        </a:graphic>
      </p:graphicFrame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23827" y="1348160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</a:t>
            </a: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1878" y="1203598"/>
            <a:ext cx="7470572" cy="316835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11560" y="1059582"/>
            <a:ext cx="7513636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2958823" cy="498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4.3 </a:t>
            </a:r>
            <a:r>
              <a:rPr lang="zh-CN" altLang="en-US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二元关系及其矩阵表示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568" y="1131590"/>
            <a:ext cx="6120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关系运算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并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补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差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逆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复合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的矩阵表示 </a:t>
            </a: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707654"/>
            <a:ext cx="6192688" cy="279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A×B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B×C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=(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m×n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=(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m×n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=(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n×p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ij</a:t>
            </a:r>
            <a:r>
              <a:rPr lang="zh-CN" altLang="en-US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表示运算后所得新关系之关系矩阵的元素，则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baseline="-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M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M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∨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1≤i≤m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1≤j≤n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 M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baseline="-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∩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M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M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∧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1≤i≤m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1≤j≤n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③ M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baseline="-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′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            </a:t>
            </a:r>
            <a:r>
              <a:rPr lang="zh-CN" altLang="en-US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en-US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┐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ij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≤i≤m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1≤j≤n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④ M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M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M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aseline="-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′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∧ ┐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≤i≤m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1≤j≤n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⑤                 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≤i≤m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1≤j≤n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⑥                       ∧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 (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ik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∧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kj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    1≤i≤m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1≤j≤p</a:t>
            </a:r>
          </a:p>
          <a:p>
            <a:pPr>
              <a:spcBef>
                <a:spcPts val="600"/>
              </a:spcBef>
            </a:pP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26534677"/>
              </p:ext>
            </p:extLst>
          </p:nvPr>
        </p:nvGraphicFramePr>
        <p:xfrm>
          <a:off x="1196214" y="3541031"/>
          <a:ext cx="1080120" cy="341824"/>
        </p:xfrm>
        <a:graphic>
          <a:graphicData uri="http://schemas.openxmlformats.org/presentationml/2006/ole">
            <p:oleObj spid="_x0000_s3314" r:id="rId4" imgW="647700" imgH="241300" progId="Equation.3">
              <p:embed/>
            </p:oleObj>
          </a:graphicData>
        </a:graphic>
      </p:graphicFrame>
      <p:graphicFrame>
        <p:nvGraphicFramePr>
          <p:cNvPr id="30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10299879"/>
              </p:ext>
            </p:extLst>
          </p:nvPr>
        </p:nvGraphicFramePr>
        <p:xfrm>
          <a:off x="1196214" y="3901846"/>
          <a:ext cx="1152128" cy="271230"/>
        </p:xfrm>
        <a:graphic>
          <a:graphicData uri="http://schemas.openxmlformats.org/presentationml/2006/ole">
            <p:oleObj spid="_x0000_s3315" r:id="rId5" imgW="672808" imgH="190417" progId="Equation.3">
              <p:embed/>
            </p:oleObj>
          </a:graphicData>
        </a:graphic>
      </p:graphicFrame>
      <p:sp>
        <p:nvSpPr>
          <p:cNvPr id="12" name="Oval 13"/>
          <p:cNvSpPr>
            <a:spLocks noChangeArrowheads="1"/>
          </p:cNvSpPr>
          <p:nvPr/>
        </p:nvSpPr>
        <p:spPr bwMode="auto">
          <a:xfrm rot="19622895">
            <a:off x="2339651" y="3953833"/>
            <a:ext cx="171510" cy="19173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7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12271028"/>
              </p:ext>
            </p:extLst>
          </p:nvPr>
        </p:nvGraphicFramePr>
        <p:xfrm>
          <a:off x="2570543" y="3914659"/>
          <a:ext cx="299600" cy="252000"/>
        </p:xfrm>
        <a:graphic>
          <a:graphicData uri="http://schemas.openxmlformats.org/presentationml/2006/ole">
            <p:oleObj spid="_x0000_s3316" r:id="rId6" imgW="241195" imgH="203112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11560" y="1059582"/>
            <a:ext cx="751363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2958823" cy="498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4.3 </a:t>
            </a:r>
            <a:r>
              <a:rPr lang="zh-CN" altLang="en-US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二元关系及其矩阵表示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2590" y="1218670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关系图</a:t>
            </a:r>
            <a:endParaRPr lang="zh-CN" altLang="en-US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1685535"/>
            <a:ext cx="676870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一个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有限集合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关系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，可以用一个称作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有向图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的图形直观表示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这种表示关系的有向图叫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关系图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    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其画法如下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(1)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每一个元素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用带有元素符号的圆圈（称作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结点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）表示。 </a:t>
            </a:r>
          </a:p>
          <a:p>
            <a:pPr marL="373063" indent="-373063"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则将结点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和结点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用一条带有箭头的直线或弧线连接起来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其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方向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由结点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指向结点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每一条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这样的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弧线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称作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图的边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612639" y="3073339"/>
            <a:ext cx="3391881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(d) R={&lt;-2,-2&gt;,&lt;-1,-1&gt;,&lt;1,1&gt;,&lt;0,0&gt;,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&lt;-1,-2&gt;,&lt;-2,-1&gt;,&lt;-1,0&gt;,&lt;0,-1&gt;,  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&lt;0,1&gt;,&lt;1,0&gt;,&lt;1,-2&gt;,&lt;-2,1&gt;,  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&lt;1,-1&gt;,&lt;-1,1&gt;,&lt;0,-2&gt;,&lt;-2,0&gt;}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11560" y="1059582"/>
            <a:ext cx="7513636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2958823" cy="498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4.3 </a:t>
            </a:r>
            <a:r>
              <a:rPr lang="zh-CN" altLang="en-US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二元关系及其矩阵表示 </a:t>
            </a:r>
          </a:p>
        </p:txBody>
      </p:sp>
      <p:pic>
        <p:nvPicPr>
          <p:cNvPr id="11" name="Picture 4" descr="Img0002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85786" y="1091377"/>
            <a:ext cx="3643338" cy="3528391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597630" y="957565"/>
            <a:ext cx="3384376" cy="84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(a)R={&lt;-2,-1&gt;,&lt;-1,0&gt;,&lt;0,1&gt;,&lt;-2,1&gt;,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&lt;-1,1&gt;,&lt;-2,0&gt;}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5135" y="1573258"/>
            <a:ext cx="3384376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(b)R={&lt;-2,-2&gt;,&lt;-1,-1&gt;,&lt;1,1&gt;,&lt;0,0&gt;,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&lt;-2,-1&gt;,&lt;-1,0&gt;,&lt;0,1&gt;,&lt;-2,1&gt;,   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&lt;-1,1&gt;,&lt;-2,0&gt;}</a:t>
            </a:r>
          </a:p>
          <a:p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35155" y="2449546"/>
            <a:ext cx="338437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(c)R={&lt;-1,-2&gt;,&lt;0,-1&gt;,&lt;1,0&gt;,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&lt;1,-2&gt;,&lt;1,-1&gt;,&lt;0,-2&gt;}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35155" y="4343491"/>
            <a:ext cx="338437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(e) R={&lt;-2,-2&gt;,&lt;-1,-1&gt;,&lt;1,1&gt;,&lt;0,0&gt;}      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7624" y="2409113"/>
            <a:ext cx="504000" cy="21600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(a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1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402150" y="2409113"/>
            <a:ext cx="504000" cy="2616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(b)</a:t>
            </a:r>
            <a:endParaRPr lang="zh-CN" altLang="en-US" sz="11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187624" y="3937854"/>
            <a:ext cx="504000" cy="2616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(c)</a:t>
            </a:r>
            <a:endParaRPr lang="zh-CN" altLang="en-US" sz="11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402150" y="3957561"/>
            <a:ext cx="504000" cy="18000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(d)</a:t>
            </a:r>
            <a:endParaRPr lang="zh-CN" altLang="en-US" sz="11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411760" y="4488963"/>
            <a:ext cx="504000" cy="2616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(e)</a:t>
            </a:r>
            <a:endParaRPr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4597630" y="917697"/>
            <a:ext cx="3384376" cy="5871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12640" y="1600255"/>
            <a:ext cx="3384376" cy="7749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20145" y="2474362"/>
            <a:ext cx="3384376" cy="4998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12640" y="3073339"/>
            <a:ext cx="3384376" cy="10969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05135" y="4265983"/>
            <a:ext cx="3384376" cy="4998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899592" y="1203598"/>
            <a:ext cx="7513636" cy="8544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关系是笛卡尔积的子集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2958823" cy="498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4.3 </a:t>
            </a:r>
            <a:r>
              <a:rPr lang="zh-CN" altLang="en-US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二元关系及其矩阵表示 </a:t>
            </a: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899592" y="1779662"/>
            <a:ext cx="7272858" cy="19943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，并且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A×A = { &lt;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 |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∈A∧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} 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则称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中的关系；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，并且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A×B = { &lt;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 |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∈A∧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}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则称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A×B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中的关系。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83568" y="915566"/>
            <a:ext cx="7513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6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17154" y="277946"/>
            <a:ext cx="792088" cy="288031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4213" y="196935"/>
            <a:ext cx="7488237" cy="43204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59632" y="358954"/>
            <a:ext cx="6264696" cy="119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CC66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R={&lt;1,0&gt;,&lt;2,1&gt;,&lt;3,2&gt;……}={&lt;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 | 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 marL="742950" lvl="1" indent="-285750">
              <a:spcBef>
                <a:spcPct val="20000"/>
              </a:spcBef>
              <a:buClr>
                <a:srgbClr val="FFCC66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任何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，能找到一个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，使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 marL="742950" lvl="1" indent="-285750">
              <a:spcBef>
                <a:spcPct val="20000"/>
              </a:spcBef>
              <a:buClr>
                <a:srgbClr val="FFCC66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任何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，能找到一个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，使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endParaRPr lang="en-US" altLang="zh-CN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4213" y="699542"/>
            <a:ext cx="7488237" cy="86409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42183" y="282258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整数集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大于关系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R:  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Z×Z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4213" y="1765805"/>
            <a:ext cx="7488237" cy="43204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17154" y="1851671"/>
            <a:ext cx="792088" cy="288031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71527" y="1826409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整数集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平方关系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Z×Z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3569" y="2283952"/>
            <a:ext cx="7488882" cy="86409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78707" y="2283718"/>
            <a:ext cx="5976664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19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R={&lt;1,1&gt;,&lt;2,4&gt;,&lt;3,9&gt;……}={&lt;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 | 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 lvl="1">
              <a:lnSpc>
                <a:spcPts val="19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任意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，存在一个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，使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</a:p>
          <a:p>
            <a:pPr lvl="1">
              <a:lnSpc>
                <a:spcPts val="19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一些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不存在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使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4213" y="3396591"/>
            <a:ext cx="7488237" cy="43204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17154" y="3476468"/>
            <a:ext cx="792088" cy="288031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42183" y="3481932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整数集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平方根关系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Z×Z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3569" y="3903083"/>
            <a:ext cx="7488882" cy="86409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78707" y="3938946"/>
            <a:ext cx="5688632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ts val="1900"/>
              </a:lnSpc>
              <a:buClr>
                <a:srgbClr val="FFCC66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R={&lt;1,1&gt;,&lt;4,2&gt;,&lt;9,3&gt;……}={&lt;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 | 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1/2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 marL="742950" lvl="1" indent="-285750">
              <a:lnSpc>
                <a:spcPts val="1900"/>
              </a:lnSpc>
              <a:buClr>
                <a:srgbClr val="FFCC66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任意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，存在一个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，使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1/2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ts val="1900"/>
              </a:lnSpc>
              <a:buClr>
                <a:srgbClr val="FFCC66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一些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不存在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使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1/2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31974" y="1079049"/>
            <a:ext cx="7513636" cy="8544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关系与笛卡尔乘积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2958823" cy="498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4.3 </a:t>
            </a:r>
            <a:r>
              <a:rPr lang="zh-CN" altLang="en-US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二元关系及其矩阵表示 </a:t>
            </a: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731974" y="1486814"/>
            <a:ext cx="657633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已知关系：</a:t>
            </a:r>
          </a:p>
          <a:p>
            <a:pPr marL="171450"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所有序偶的第一个元素组成集合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，所有序偶的第二个元素组成集合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，则二元关系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就是从集合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到集合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的一个关系，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A×B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的一个子集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731974" y="2823195"/>
            <a:ext cx="686436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已知集合：</a:t>
            </a:r>
          </a:p>
          <a:p>
            <a:pPr marL="171450"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已知两个集合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B(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或一个集合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，通过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选取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A×B(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A×A)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的不同子集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产生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到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B(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到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的不同关系。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2958823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4.3 </a:t>
            </a:r>
            <a:r>
              <a:rPr lang="zh-CN" altLang="en-US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二元关系及其矩阵表示 </a:t>
            </a:r>
          </a:p>
        </p:txBody>
      </p:sp>
      <p:sp>
        <p:nvSpPr>
          <p:cNvPr id="6" name="剪去对角的矩形 5"/>
          <p:cNvSpPr/>
          <p:nvPr/>
        </p:nvSpPr>
        <p:spPr>
          <a:xfrm>
            <a:off x="683568" y="1347614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4.3.2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09476" y="1347614"/>
            <a:ext cx="6048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为三元关系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w)(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w∈R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)(w=&lt;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&gt;) )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2896" y="1857355"/>
            <a:ext cx="561662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类似地，将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区分为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中三元关系和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A×B×C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中的三元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关系，以及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A×A×A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A×B×C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R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A×A×A = { &lt;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&gt; |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∈A∧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∈A∧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}</a:t>
            </a: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R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A×B×C = { &lt;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&gt; |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∈A∧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∈B∧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}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剪去对角的矩形 11"/>
          <p:cNvSpPr/>
          <p:nvPr/>
        </p:nvSpPr>
        <p:spPr>
          <a:xfrm>
            <a:off x="695327" y="325586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4.3.3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98584" y="3244259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6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&lt;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&gt;∈R</a:t>
            </a:r>
            <a:r>
              <a:rPr lang="en-US" altLang="zh-CN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916016" y="1214627"/>
            <a:ext cx="751363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关系是集合，因此可以进行集合的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交、并、差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的运算。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2958823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4.3 </a:t>
            </a:r>
            <a:r>
              <a:rPr lang="zh-CN" altLang="en-US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二元关系及其矩阵表示 </a:t>
            </a:r>
          </a:p>
        </p:txBody>
      </p:sp>
      <p:sp>
        <p:nvSpPr>
          <p:cNvPr id="6" name="剪去对角的矩形 5"/>
          <p:cNvSpPr/>
          <p:nvPr/>
        </p:nvSpPr>
        <p:spPr>
          <a:xfrm>
            <a:off x="808559" y="2094209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4.3.1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1680" y="1275606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28794" y="2071684"/>
            <a:ext cx="457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①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是一个关系；</a:t>
            </a:r>
          </a:p>
          <a:p>
            <a:pPr marL="342900" indent="-342900" algn="just">
              <a:spcBef>
                <a:spcPct val="5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②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为关系且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 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为关系；</a:t>
            </a:r>
          </a:p>
          <a:p>
            <a:pPr marL="342900" indent="-342900" algn="just">
              <a:spcBef>
                <a:spcPct val="5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③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为关系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R∪S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R∩S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及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R-S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为关系。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2958823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4.3 </a:t>
            </a:r>
            <a:r>
              <a:rPr lang="zh-CN" altLang="en-US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二元关系及其矩阵表示 </a:t>
            </a:r>
          </a:p>
        </p:txBody>
      </p:sp>
      <p:sp>
        <p:nvSpPr>
          <p:cNvPr id="6" name="剪去对角的矩形 5"/>
          <p:cNvSpPr/>
          <p:nvPr/>
        </p:nvSpPr>
        <p:spPr>
          <a:xfrm>
            <a:off x="755576" y="1635646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4.3.4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07704" y="1635646"/>
            <a:ext cx="4572000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关系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定义域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定义为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dm(R)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568" y="1131590"/>
            <a:ext cx="56166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给出关系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的定义域、值域和域的定义：     </a:t>
            </a:r>
          </a:p>
          <a:p>
            <a:endParaRPr lang="zh-CN" alt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剪去对角的矩形 11"/>
          <p:cNvSpPr/>
          <p:nvPr/>
        </p:nvSpPr>
        <p:spPr>
          <a:xfrm>
            <a:off x="755576" y="249974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4.3.5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2499742"/>
            <a:ext cx="38164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关系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值域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定义为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(R)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|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}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剪去对角的矩形 13"/>
          <p:cNvSpPr/>
          <p:nvPr/>
        </p:nvSpPr>
        <p:spPr>
          <a:xfrm>
            <a:off x="755576" y="3291830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4.3.6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7704" y="3291830"/>
            <a:ext cx="7020272" cy="84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关系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域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定义为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fl(R)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dm(R)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(R)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7584" y="102677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3569" y="916854"/>
            <a:ext cx="7488882" cy="50006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4213" y="1779662"/>
            <a:ext cx="7488237" cy="135732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3688" y="1008416"/>
            <a:ext cx="5760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令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 &lt;0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1&gt;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3&gt; 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，求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dm(R)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(R)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fl(R)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9400" y="1892014"/>
            <a:ext cx="31683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16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6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解：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dm(R)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{0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2}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ts val="216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= {1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 algn="just">
              <a:lnSpc>
                <a:spcPts val="216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fl(R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= {0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2128</Words>
  <Application>Microsoft Office PowerPoint</Application>
  <PresentationFormat>全屏显示(16:9)</PresentationFormat>
  <Paragraphs>200</Paragraphs>
  <Slides>24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2_Office 主题</vt:lpstr>
      <vt:lpstr>Equation</vt:lpstr>
      <vt:lpstr>Microsoft 公式 3.0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xxr</dc:creator>
  <cp:lastModifiedBy>徐喜荣</cp:lastModifiedBy>
  <cp:revision>251</cp:revision>
  <dcterms:created xsi:type="dcterms:W3CDTF">2016-10-26T13:53:50Z</dcterms:created>
  <dcterms:modified xsi:type="dcterms:W3CDTF">2017-03-30T12:40:38Z</dcterms:modified>
</cp:coreProperties>
</file>