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96" r:id="rId2"/>
    <p:sldId id="29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12" r:id="rId14"/>
    <p:sldId id="313" r:id="rId15"/>
    <p:sldId id="314" r:id="rId16"/>
    <p:sldId id="309" r:id="rId17"/>
    <p:sldId id="310" r:id="rId18"/>
    <p:sldId id="311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pos="5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816" autoAdjust="0"/>
  </p:normalViewPr>
  <p:slideViewPr>
    <p:cSldViewPr>
      <p:cViewPr varScale="1">
        <p:scale>
          <a:sx n="139" d="100"/>
          <a:sy n="139" d="100"/>
        </p:scale>
        <p:origin x="-324" y="-102"/>
      </p:cViewPr>
      <p:guideLst>
        <p:guide orient="horz" pos="1620"/>
        <p:guide pos="431"/>
        <p:guide pos="5148"/>
      </p:guideLst>
    </p:cSldViewPr>
  </p:slideViewPr>
  <p:outlineViewPr>
    <p:cViewPr>
      <p:scale>
        <a:sx n="33" d="100"/>
        <a:sy n="33" d="100"/>
      </p:scale>
      <p:origin x="0" y="-4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EA6B-F230-4BC9-90F7-11F265B43E08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14E6A-00DD-4BF0-B19F-222D99AABC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1410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152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14E6A-00DD-4BF0-B19F-222D99AABCC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9980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2017/4/18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6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3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</p:spTree>
    <p:extLst>
      <p:ext uri="{BB962C8B-B14F-4D97-AF65-F5344CB8AC3E}">
        <p14:creationId xmlns="" xmlns:p14="http://schemas.microsoft.com/office/powerpoint/2010/main" val="72293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712" y="2099236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 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 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7584" y="1386881"/>
            <a:ext cx="547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给出一个集合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恒等关系</a:t>
            </a:r>
            <a:r>
              <a:rPr lang="zh-CN" altLang="en-US" sz="1400" dirty="0" smtClean="0">
                <a:solidFill>
                  <a:schemeClr val="tx2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记为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899592" y="211360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4.4.7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1720" y="1500180"/>
            <a:ext cx="4572000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恒等关系的性质：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I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I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* I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I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</a:p>
          <a:p>
            <a:pPr>
              <a:lnSpc>
                <a:spcPct val="80000"/>
              </a:lnSpc>
            </a:pPr>
            <a:endParaRPr lang="en-US" altLang="zh-CN" sz="1400" b="1" baseline="-25000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为关系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* R = R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937289" y="1485311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41482" y="2857502"/>
            <a:ext cx="535785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：对于任意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i="1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i="1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 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(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)(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 I</a:t>
            </a:r>
            <a:r>
              <a:rPr lang="en-US" altLang="zh-CN" sz="1400" b="1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z 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z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1400" b="1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 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)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 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 I</a:t>
            </a:r>
            <a:r>
              <a:rPr lang="en-US" altLang="zh-CN" sz="1400" b="1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 I</a:t>
            </a:r>
            <a:r>
              <a:rPr lang="en-US" altLang="zh-CN" sz="1400" b="1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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 I</a:t>
            </a:r>
            <a:r>
              <a:rPr lang="en-US" altLang="zh-CN" sz="1400" b="1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A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 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</a:t>
            </a:r>
            <a:r>
              <a:rPr lang="en-US" altLang="zh-CN" sz="1400" b="1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 I</a:t>
            </a:r>
            <a:r>
              <a:rPr lang="en-US" altLang="zh-CN" sz="1400" b="1" i="1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A 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根据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3.2.1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知，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.</a:t>
            </a: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宋体" pitchFamily="2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600" y="1435524"/>
            <a:ext cx="4572000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本定理也常被用来作为定义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 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②  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非自反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R∩I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 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=R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④  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非对称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R∩R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⑤  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反对称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R∩R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dm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⑥  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971600" y="147013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宋体" pitchFamily="2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600" y="1435524"/>
            <a:ext cx="4572000" cy="336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 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   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 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(R)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971600" y="147013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000232" y="3343293"/>
            <a:ext cx="5286412" cy="108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 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baseline="-25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∈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有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baseline="-25000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又因为 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baseline="-25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 </a:t>
            </a:r>
            <a:r>
              <a:rPr lang="en-US" altLang="zh-CN" sz="1400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xRx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所以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为自反的。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428729" y="1895501"/>
            <a:ext cx="6357982" cy="1390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 若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为自反的，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baseline="-25000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则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∈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又因为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为自反的，所以 </a:t>
            </a:r>
            <a:r>
              <a:rPr lang="en-US" altLang="zh-CN" sz="1400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xRx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.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   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可得 </a:t>
            </a:r>
            <a:r>
              <a:rPr lang="en-US" altLang="zh-CN" sz="1400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baseline="-25000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        </a:t>
            </a:r>
            <a:r>
              <a:rPr lang="zh-CN" altLang="en-US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宋体" pitchFamily="2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600" y="1435524"/>
            <a:ext cx="4572000" cy="336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③  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baseline="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=R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971600" y="147013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000232" y="3413126"/>
            <a:ext cx="5786478" cy="10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</a:t>
            </a:r>
            <a:r>
              <a:rPr lang="zh-CN" altLang="en-US" sz="14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</a:t>
            </a:r>
            <a:r>
              <a:rPr lang="en-US" altLang="zh-CN" sz="1400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300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 </a:t>
            </a:r>
            <a:r>
              <a:rPr lang="en-US" altLang="zh-CN" sz="1400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</a:t>
            </a:r>
            <a:r>
              <a:rPr lang="en-US" altLang="zh-CN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∈ </a:t>
            </a:r>
            <a:r>
              <a:rPr lang="en-US" altLang="zh-CN" sz="1400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14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 </a:t>
            </a:r>
            <a:r>
              <a:rPr lang="en-US" altLang="zh-CN" sz="1400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 R y</a:t>
            </a:r>
            <a:r>
              <a:rPr lang="zh-CN" altLang="en-US" sz="1400" i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则 </a:t>
            </a:r>
            <a:r>
              <a:rPr lang="en-US" altLang="zh-CN" sz="1400" i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 R</a:t>
            </a:r>
            <a:r>
              <a:rPr lang="en-US" altLang="zh-CN" sz="1400" i="1" baseline="300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-</a:t>
            </a:r>
            <a:r>
              <a:rPr lang="en-US" altLang="zh-CN" sz="1400" baseline="300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1 </a:t>
            </a:r>
            <a:r>
              <a:rPr lang="en-US" altLang="zh-CN" sz="1400" i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因为</a:t>
            </a:r>
            <a:r>
              <a:rPr lang="en-US" altLang="zh-CN" sz="1400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baseline="300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baseline="300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=</a:t>
            </a:r>
            <a:r>
              <a:rPr lang="en-US" altLang="zh-CN" sz="1400" i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，所以 </a:t>
            </a:r>
            <a:r>
              <a:rPr lang="en-US" altLang="zh-CN" sz="1400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 R</a:t>
            </a:r>
            <a:r>
              <a:rPr lang="en-US" altLang="zh-CN" sz="140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14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所以</a:t>
            </a:r>
            <a:r>
              <a:rPr lang="en-US" altLang="zh-CN" sz="1400" i="1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140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为对称的。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433549" y="1893915"/>
            <a:ext cx="6853227" cy="139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zh-CN" altLang="en-US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对称的，对任意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∈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若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baseline="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baseline="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，则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x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，由对称定义可得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 R y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所以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baseline="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baseline="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；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反之，若</a:t>
            </a:r>
            <a:r>
              <a:rPr lang="zh-CN" altLang="en-US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由于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是对称的，则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x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从而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baseline="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baseline="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baseline="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baseline="300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综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上，可得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i="1" baseline="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baseline="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i="1" baseline="300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宋体" pitchFamily="2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600" y="1435524"/>
            <a:ext cx="45720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⑥  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R*R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971600" y="147013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428727" y="1857370"/>
            <a:ext cx="7724775" cy="1500198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证明：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必要性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：若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传递的，对任意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y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∈ 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fl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,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                          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若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</a:t>
            </a:r>
            <a:r>
              <a:rPr kumimoji="0" lang="en-US" altLang="zh-CN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xR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*</a:t>
            </a:r>
            <a:r>
              <a:rPr kumimoji="0" lang="en-US" altLang="zh-CN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Ry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，则存在 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z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∈ 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fl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,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                          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使得 </a:t>
            </a:r>
            <a:r>
              <a:rPr kumimoji="0" lang="en-US" altLang="zh-CN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xR</a:t>
            </a:r>
            <a:r>
              <a:rPr kumimoji="0" lang="en-US" altLang="zh-CN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z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并且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</a:t>
            </a:r>
            <a:r>
              <a:rPr kumimoji="0" lang="en-US" altLang="zh-CN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z</a:t>
            </a:r>
            <a:r>
              <a:rPr kumimoji="0" lang="en-US" altLang="zh-CN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Ry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，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                           又因为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R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是传递的，所以</a:t>
            </a:r>
            <a:r>
              <a:rPr kumimoji="0" lang="en-US" altLang="zh-CN" sz="1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xRy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</a:t>
            </a:r>
            <a:r>
              <a:rPr kumimoji="0" lang="zh-CN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。</a:t>
            </a:r>
            <a:endParaRPr kumimoji="0" lang="zh-CN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微软雅黑" panose="020B0503020204020204" pitchFamily="34" charset="-122"/>
              <a:cs typeface="+mn-cs"/>
              <a:sym typeface="Symbol" pitchFamily="18" charset="2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                            可得 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R*R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  <a:sym typeface="Symbol" pitchFamily="18" charset="2"/>
              </a:rPr>
              <a:t>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R</a:t>
            </a:r>
            <a:r>
              <a:rPr kumimoji="0" lang="zh-CN" altLang="en-US" sz="1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956354" y="3429006"/>
            <a:ext cx="601029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897" tIns="42449" rIns="84897" bIns="42449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∈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fl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,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若</a:t>
            </a:r>
            <a:r>
              <a:rPr lang="en-US" altLang="zh-CN" sz="1400" b="1" i="1" dirty="0" err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xR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 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y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，则 </a:t>
            </a:r>
            <a:r>
              <a:rPr lang="en-US" altLang="zh-CN" sz="14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xR</a:t>
            </a:r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sz="14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Ry</a:t>
            </a:r>
            <a:r>
              <a:rPr lang="zh-CN" altLang="en-US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  <a:endParaRPr lang="zh-CN" altLang="en-US" sz="1400" b="1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又因为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R*R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所以 </a:t>
            </a:r>
            <a:r>
              <a:rPr lang="en-US" altLang="zh-CN" sz="1400" b="1" i="1" dirty="0" err="1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xRy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。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所以</a:t>
            </a:r>
            <a:r>
              <a:rPr lang="en-US" altLang="zh-CN" sz="1400" b="1" i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zh-CN" altLang="en-US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为传递的。</a:t>
            </a: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85950" y="1314314"/>
            <a:ext cx="4572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*R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2" name="剪去对角的矩形 11"/>
          <p:cNvSpPr/>
          <p:nvPr/>
        </p:nvSpPr>
        <p:spPr>
          <a:xfrm>
            <a:off x="755576" y="1392946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4.4.7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755576" y="246206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4.4.8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8826" y="2339824"/>
            <a:ext cx="4572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100"/>
              </a:lnSpc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非自反关系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ts val="2100"/>
              </a:lnSpc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非自反关系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755576" y="353363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4.4.9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14480" y="3388140"/>
            <a:ext cx="4572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100"/>
              </a:lnSpc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ts val="2100"/>
              </a:lnSpc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也是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8826" y="1447765"/>
            <a:ext cx="4572000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设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反对称关系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是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反对称关系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但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不一定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是反对称的。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827584" y="1491630"/>
            <a:ext cx="1152128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4.4.10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剪去对角的矩形 13"/>
          <p:cNvSpPr/>
          <p:nvPr/>
        </p:nvSpPr>
        <p:spPr>
          <a:xfrm>
            <a:off x="827584" y="2859782"/>
            <a:ext cx="1152128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4.4.11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28826" y="2859782"/>
            <a:ext cx="4572000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设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∩R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∪R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不一定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是传递的。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7661" y="1254987"/>
            <a:ext cx="640871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A={a, b, c},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讨论在下列各种情况下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R*S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具有的性质。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R={〈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〉}, S={〈b, a〉},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是非自反的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51720" y="1922276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R*S={〈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，所以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R*S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不是非自反的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62811" y="2305922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R={&lt;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&gt;,&lt;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b,a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&gt;}, S={&lt;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b,c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&gt;,&lt;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c,b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是对称的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00232" y="2641861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R*S={〈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，所以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R*S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不是对称的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2811" y="3008907"/>
            <a:ext cx="705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R={&lt;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&gt;,&lt;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b,c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&gt;},  S={&lt;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b,b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&gt;,&lt;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c,a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是反对称的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0232" y="3315230"/>
            <a:ext cx="705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R*S={〈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a,b〉,〈b,a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，所以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R*S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是对称的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1514" y="3641932"/>
            <a:ext cx="642093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 R={〈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b,c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〉},</a:t>
            </a: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S={〈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b,a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b,c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〈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c,a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是传递的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9712" y="4263139"/>
            <a:ext cx="554461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R*S={〈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a,a〉,〈a,c〉,〈b,a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〉}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，所以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R*S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不是传递的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827584" y="1203558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4213" y="1034654"/>
            <a:ext cx="7488237" cy="369733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827584" y="227786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4.4.1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82054" y="1214428"/>
            <a:ext cx="5904656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约定：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 y, z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∈A ∧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∈A ∧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∈A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R, S, T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都是表示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上关系。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给出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六个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基本定义。    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6102" y="2220812"/>
            <a:ext cx="547260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7325" defTabSz="222250"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中自反：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∈A→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indent="187325" defTabSz="222250"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即对任意的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都有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endParaRPr lang="en-US" altLang="zh-CN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827584" y="318688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4.4.2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9109" y="3140141"/>
            <a:ext cx="5328592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7325" defTabSz="222250"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非自反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 ┐(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indent="187325" defTabSz="222250"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即对任意的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都有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endParaRPr lang="en-US" altLang="zh-CN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2526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745225" y="1191310"/>
            <a:ext cx="5755733" cy="5827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X={1,2,3}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等于关系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</a:p>
          <a:p>
            <a:pPr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R={&lt;1,1&gt;, &lt;2,2&gt;, &lt;3,3&gt;}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792" y="2100309"/>
            <a:ext cx="58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75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61797698"/>
              </p:ext>
            </p:extLst>
          </p:nvPr>
        </p:nvGraphicFramePr>
        <p:xfrm>
          <a:off x="3275856" y="1852696"/>
          <a:ext cx="666953" cy="861930"/>
        </p:xfrm>
        <a:graphic>
          <a:graphicData uri="http://schemas.openxmlformats.org/presentationml/2006/ole">
            <p:oleObj spid="_x0000_s67666" name="Equation" r:id="rId3" imgW="698500" imgH="711200" progId="">
              <p:embed/>
            </p:oleObj>
          </a:graphicData>
        </a:graphic>
      </p:graphicFrame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573799" y="3083142"/>
            <a:ext cx="6427225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以下关系都具有自反性：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命题公式的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≡ 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相等关系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A=A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包含关系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 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整数的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大于等于关系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≥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7584" y="1203558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034654"/>
            <a:ext cx="7488237" cy="189713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1560" y="1059582"/>
            <a:ext cx="751363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2526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763688" y="1203598"/>
            <a:ext cx="7272808" cy="5827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X={1,2,3}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大于关系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，即：</a:t>
            </a:r>
          </a:p>
          <a:p>
            <a:pPr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R= {&lt;2,1&gt;,&lt;3,1&gt;,&lt;3,2&gt;}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非自反的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571604" y="3073970"/>
            <a:ext cx="4929222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以下关系具有非自反性：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集合的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真包含关系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整数的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大于关系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家族的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父子关系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47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5826815"/>
              </p:ext>
            </p:extLst>
          </p:nvPr>
        </p:nvGraphicFramePr>
        <p:xfrm>
          <a:off x="3245140" y="1857370"/>
          <a:ext cx="683918" cy="884974"/>
        </p:xfrm>
        <a:graphic>
          <a:graphicData uri="http://schemas.openxmlformats.org/presentationml/2006/ole">
            <p:oleObj spid="_x0000_s74835" name="Equation" r:id="rId3" imgW="698500" imgH="711200" progId="">
              <p:embed/>
            </p:oleObj>
          </a:graphicData>
        </a:graphic>
      </p:graphicFrame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7584" y="1203558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034654"/>
            <a:ext cx="7488237" cy="189713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2699792" y="2100309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683568" y="134761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4.4.3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1604" y="2283718"/>
            <a:ext cx="45720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7325" defTabSz="222250"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即：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对称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R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7664" y="1325086"/>
            <a:ext cx="5472608" cy="88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7325" defTabSz="222250"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中对称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</a:t>
            </a:r>
          </a:p>
          <a:p>
            <a:pPr indent="187325" defTabSz="222250"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→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indent="187325" defTabSz="22225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对任意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683568" y="293179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4.4.4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862" y="2931790"/>
            <a:ext cx="532859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7325" defTabSz="2222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</a:t>
            </a:r>
          </a:p>
          <a:p>
            <a:pPr indent="187325" defTabSz="2222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 ┐(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indent="187325" defTabSz="22225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5918" y="3835609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即：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非对称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R∩R</a:t>
            </a:r>
            <a:r>
              <a:rPr lang="en-US" altLang="zh-CN" sz="1400" baseline="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-1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2526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763688" y="1208206"/>
            <a:ext cx="6237336" cy="5827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={1,2,3}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不等关系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，即：</a:t>
            </a:r>
          </a:p>
          <a:p>
            <a:pPr>
              <a:buNone/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={&lt;1,2&gt;,&lt;2,1&gt;,&lt;1,3&gt;,&lt;3,1&gt;,&lt;2,3&gt;,&lt;3,2&gt;}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0376" y="212985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585472" y="3110606"/>
            <a:ext cx="6415552" cy="13747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以下关系具有对称性：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同学关系；</a:t>
            </a: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朋友关系；</a:t>
            </a: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命题公式的等价关系；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757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1266291"/>
              </p:ext>
            </p:extLst>
          </p:nvPr>
        </p:nvGraphicFramePr>
        <p:xfrm>
          <a:off x="3491933" y="1848730"/>
          <a:ext cx="722878" cy="935389"/>
        </p:xfrm>
        <a:graphic>
          <a:graphicData uri="http://schemas.openxmlformats.org/presentationml/2006/ole">
            <p:oleObj spid="_x0000_s75859" name="Equation" r:id="rId3" imgW="698500" imgH="711200" progId="">
              <p:embed/>
            </p:oleObj>
          </a:graphicData>
        </a:graphic>
      </p:graphicFrame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7584" y="1203558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034654"/>
            <a:ext cx="7488237" cy="189713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1560" y="1059582"/>
            <a:ext cx="7513636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2526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747232" y="1196093"/>
            <a:ext cx="5289495" cy="5827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={1,2,3}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大于关系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，即：</a:t>
            </a:r>
          </a:p>
          <a:p>
            <a:pPr>
              <a:buNone/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 { &lt;2,1&gt;,&lt;3,1&gt;,&lt;3,2&gt; 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非对称的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585472" y="3146646"/>
            <a:ext cx="5915486" cy="10541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以下关系具有非对称性：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集合的真包含关系；</a:t>
            </a: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自然数的大于关系。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680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52253145"/>
              </p:ext>
            </p:extLst>
          </p:nvPr>
        </p:nvGraphicFramePr>
        <p:xfrm>
          <a:off x="3419072" y="1887788"/>
          <a:ext cx="652862" cy="859627"/>
        </p:xfrm>
        <a:graphic>
          <a:graphicData uri="http://schemas.openxmlformats.org/presentationml/2006/ole">
            <p:oleObj spid="_x0000_s76883" name="Equation" r:id="rId3" imgW="685800" imgH="711200" progId="">
              <p:embed/>
            </p:oleObj>
          </a:graphicData>
        </a:graphic>
      </p:graphicFrame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7584" y="1203558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034654"/>
            <a:ext cx="7488237" cy="189713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2857488" y="21210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3167" cy="500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6" name="剪去对角的矩形 5"/>
          <p:cNvSpPr/>
          <p:nvPr/>
        </p:nvSpPr>
        <p:spPr>
          <a:xfrm>
            <a:off x="683568" y="1347614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4.4.5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14480" y="1214428"/>
            <a:ext cx="535785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1"/>
              </a:buClr>
            </a:pPr>
            <a:endParaRPr lang="en-US" altLang="zh-CN" b="1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1347614"/>
            <a:ext cx="5472608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7325" defTabSz="2222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</a:t>
            </a:r>
          </a:p>
          <a:p>
            <a:pPr indent="187325" defTabSz="2222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 ┐(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indent="187325" defTabSz="2222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∧(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→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indent="187325" defTabSz="22225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则有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</a:p>
          <a:p>
            <a:pPr indent="187325" defTabSz="22225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则有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=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endParaRPr lang="en-US" altLang="zh-CN" sz="1400" b="1" i="1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剪去对角的矩形 11"/>
          <p:cNvSpPr/>
          <p:nvPr/>
        </p:nvSpPr>
        <p:spPr>
          <a:xfrm>
            <a:off x="683568" y="293179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4.4.6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2" y="2931790"/>
            <a:ext cx="532859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7325" defTabSz="222250">
              <a:spcBef>
                <a:spcPts val="18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中传递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:=</a:t>
            </a:r>
          </a:p>
          <a:p>
            <a:pPr indent="187325" defTabSz="222250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∈A∧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indent="187325" defTabSz="222250"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且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则有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&lt;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x,</a:t>
            </a:r>
            <a:r>
              <a:rPr lang="zh-CN" altLang="en-US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z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&gt;∈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9672" y="3795886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7325" defTabSz="222250">
              <a:spcBef>
                <a:spcPts val="18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传递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R*R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1560" y="1059582"/>
            <a:ext cx="75136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1732526" cy="498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关系的性质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1691584" y="1179755"/>
            <a:ext cx="6264792" cy="5827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={1, 2, 3}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大于等于关系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，即：</a:t>
            </a:r>
          </a:p>
          <a:p>
            <a:pPr>
              <a:buNone/>
            </a:pP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={&lt;1,1&gt;,&lt;2,1&gt;,&lt;2,2&gt;,&lt;3,1&gt;,&lt;3,2&gt;,&lt;3,3&gt;}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反对称的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1500166" y="3144575"/>
            <a:ext cx="6286544" cy="13747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以下关系具有反对称性：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集合的包含关系；</a:t>
            </a: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自然数的大于等于关系；</a:t>
            </a:r>
          </a:p>
          <a:p>
            <a:pPr marL="742950" lvl="1" indent="-285750">
              <a:lnSpc>
                <a:spcPts val="1900"/>
              </a:lnSpc>
              <a:spcBef>
                <a:spcPts val="600"/>
              </a:spcBef>
              <a:buClr>
                <a:srgbClr val="FFCC66"/>
              </a:buClr>
              <a:defRPr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命题的蕴含关系。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778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42027454"/>
              </p:ext>
            </p:extLst>
          </p:nvPr>
        </p:nvGraphicFramePr>
        <p:xfrm>
          <a:off x="3419872" y="1838026"/>
          <a:ext cx="723499" cy="972028"/>
        </p:xfrm>
        <a:graphic>
          <a:graphicData uri="http://schemas.openxmlformats.org/presentationml/2006/ole">
            <p:oleObj spid="_x0000_s77907" name="Equation" r:id="rId3" imgW="672808" imgH="710891" progId="">
              <p:embed/>
            </p:oleObj>
          </a:graphicData>
        </a:graphic>
      </p:graphicFrame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7584" y="1203558"/>
            <a:ext cx="864000" cy="360040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 </a:t>
            </a:r>
            <a:r>
              <a:rPr lang="en-US" altLang="zh-CN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4213" y="1034654"/>
            <a:ext cx="7488237" cy="1897135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2857488" y="2129851"/>
            <a:ext cx="7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1400" b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endParaRPr lang="zh-CN" altLang="en-US" sz="14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7117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1603</Words>
  <Application>Microsoft Office PowerPoint</Application>
  <PresentationFormat>全屏显示(16:9)</PresentationFormat>
  <Paragraphs>176</Paragraphs>
  <Slides>18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2_Office 主题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xxr</dc:creator>
  <cp:lastModifiedBy>徐喜荣</cp:lastModifiedBy>
  <cp:revision>245</cp:revision>
  <dcterms:created xsi:type="dcterms:W3CDTF">2016-10-26T13:53:50Z</dcterms:created>
  <dcterms:modified xsi:type="dcterms:W3CDTF">2017-04-18T06:32:24Z</dcterms:modified>
</cp:coreProperties>
</file>