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431" userDrawn="1">
          <p15:clr>
            <a:srgbClr val="A4A3A4"/>
          </p15:clr>
        </p15:guide>
        <p15:guide id="3" pos="51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3" autoAdjust="0"/>
    <p:restoredTop sz="94816" autoAdjust="0"/>
  </p:normalViewPr>
  <p:slideViewPr>
    <p:cSldViewPr>
      <p:cViewPr varScale="1">
        <p:scale>
          <a:sx n="139" d="100"/>
          <a:sy n="139" d="100"/>
        </p:scale>
        <p:origin x="-324" y="-102"/>
      </p:cViewPr>
      <p:guideLst>
        <p:guide orient="horz" pos="1620"/>
        <p:guide pos="431"/>
        <p:guide pos="5148"/>
      </p:guideLst>
    </p:cSldViewPr>
  </p:slideViewPr>
  <p:outlineViewPr>
    <p:cViewPr>
      <p:scale>
        <a:sx n="33" d="100"/>
        <a:sy n="33" d="100"/>
      </p:scale>
      <p:origin x="0" y="-4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CEA6B-F230-4BC9-90F7-11F265B43E08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14E6A-00DD-4BF0-B19F-222D99AABC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14109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14E6A-00DD-4BF0-B19F-222D99AABCC8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458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5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79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3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05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38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02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1878807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22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5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86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28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35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184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6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6813" y="1676503"/>
            <a:ext cx="447169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等价关系与划分</a:t>
            </a:r>
          </a:p>
        </p:txBody>
      </p:sp>
    </p:spTree>
    <p:extLst>
      <p:ext uri="{BB962C8B-B14F-4D97-AF65-F5344CB8AC3E}">
        <p14:creationId xmlns:p14="http://schemas.microsoft.com/office/powerpoint/2010/main" xmlns="" val="722931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2194832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等价关系与划分</a:t>
            </a: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57388" y="1357304"/>
            <a:ext cx="4572000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② 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为等价关系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[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∨[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∩[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57290" y="1714494"/>
            <a:ext cx="6408712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1900"/>
              </a:lnSpc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证明：对任意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 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，若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不属于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fl(R)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marL="342900" indent="-342900">
              <a:lnSpc>
                <a:spcPts val="1900"/>
              </a:lnSpc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则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，所以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[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     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86614" y="2316639"/>
            <a:ext cx="532859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 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 fl(R)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[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成立。       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82054" y="3003798"/>
            <a:ext cx="5904656" cy="161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Clr>
                <a:schemeClr val="accent1"/>
              </a:buClr>
            </a:pP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若┐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，假设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∩[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不成立。</a:t>
            </a: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 [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∩[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，即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因为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是等价关系，则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是对称的、传递的。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，可得 </a:t>
            </a:r>
            <a:r>
              <a:rPr lang="en-US" altLang="zh-CN" sz="1400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，产生矛盾！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所以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∩[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。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结论成立。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剪去对角的矩形 11"/>
          <p:cNvSpPr/>
          <p:nvPr/>
        </p:nvSpPr>
        <p:spPr>
          <a:xfrm>
            <a:off x="755688" y="1325219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4.5.3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2194832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等价关系与划分</a:t>
            </a: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8662" y="1193935"/>
            <a:ext cx="4572000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划 分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563152"/>
            <a:ext cx="56886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一个集合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划分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，记为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π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，是指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的互不相交的非空子集簇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，且这些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子集的并等于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。形式定义为：  </a:t>
            </a:r>
          </a:p>
        </p:txBody>
      </p:sp>
      <p:sp>
        <p:nvSpPr>
          <p:cNvPr id="12" name="剪去对角的矩形 11"/>
          <p:cNvSpPr/>
          <p:nvPr/>
        </p:nvSpPr>
        <p:spPr>
          <a:xfrm>
            <a:off x="928662" y="2676378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4.5.4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79712" y="2561142"/>
            <a:ext cx="53285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π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(∪π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=A)                                                              ①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∧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C)(B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C∈π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B≠C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B∩C=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②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∧ (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B)(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B∈π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) (B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是非空的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9263" y="794946"/>
            <a:ext cx="6408712" cy="1920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A   =  {1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π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=  { {1}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3} 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π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′  =  { {1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{3} 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π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″ =  { {1,2,3} 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</a:p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π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π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′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不可比的，</a:t>
            </a:r>
          </a:p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而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π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比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π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″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更细。 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4213" y="609568"/>
            <a:ext cx="7488237" cy="232222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99738" y="794946"/>
            <a:ext cx="864000" cy="360040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2194832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等价关系与划分</a:t>
            </a: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79712" y="1864022"/>
            <a:ext cx="457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π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(R) := {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∧ 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等价关系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7584" y="1265211"/>
            <a:ext cx="688768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为了建立等价类与划分的密切关系，现给出由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上等价关系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产生的等价类集合的定义：</a:t>
            </a:r>
          </a:p>
        </p:txBody>
      </p:sp>
      <p:sp>
        <p:nvSpPr>
          <p:cNvPr id="12" name="剪去对角的矩形 11"/>
          <p:cNvSpPr/>
          <p:nvPr/>
        </p:nvSpPr>
        <p:spPr>
          <a:xfrm>
            <a:off x="899704" y="1868970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4.5.6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28794" y="2502881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类似地，定义等价关系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产生的等价类集合：  </a:t>
            </a:r>
          </a:p>
        </p:txBody>
      </p:sp>
      <p:sp>
        <p:nvSpPr>
          <p:cNvPr id="14" name="TextBox 12"/>
          <p:cNvSpPr txBox="1"/>
          <p:nvPr/>
        </p:nvSpPr>
        <p:spPr>
          <a:xfrm>
            <a:off x="1974722" y="3005573"/>
            <a:ext cx="532859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π(R) := {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 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l(R) ∧ 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为等价关系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2194832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等价关系与划分</a:t>
            </a:r>
          </a:p>
        </p:txBody>
      </p:sp>
      <p:sp>
        <p:nvSpPr>
          <p:cNvPr id="9" name="矩形 8"/>
          <p:cNvSpPr/>
          <p:nvPr/>
        </p:nvSpPr>
        <p:spPr>
          <a:xfrm>
            <a:off x="1714480" y="1059582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89610" y="1178338"/>
            <a:ext cx="4572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 [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∈π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(R)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∈A∧R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上等价关系。</a:t>
            </a:r>
          </a:p>
          <a:p>
            <a:pPr marL="342900" indent="-342900">
              <a:spcBef>
                <a:spcPts val="1200"/>
              </a:spcBef>
              <a:buClr>
                <a:schemeClr val="accent1"/>
              </a:buClr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② 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π</a:t>
            </a:r>
            <a:r>
              <a:rPr lang="en-US" altLang="zh-CN" sz="1400" b="1" baseline="-25000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(R)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的一种划分。</a:t>
            </a:r>
            <a:endParaRPr lang="zh-CN" altLang="en-US" sz="1400" b="1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5122" y="1912848"/>
            <a:ext cx="64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 ②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π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(R) := {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∧ 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等价关系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剪去对角的矩形 11"/>
          <p:cNvSpPr/>
          <p:nvPr/>
        </p:nvSpPr>
        <p:spPr>
          <a:xfrm>
            <a:off x="762430" y="1205935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4.5.5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58052" y="2260503"/>
            <a:ext cx="5328592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1900"/>
              </a:lnSpc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因为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上的等价关系，所以对任意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，有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ts val="1900"/>
              </a:lnSpc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∈[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因此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∪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π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(R)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ts val="1900"/>
              </a:lnSpc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又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由于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 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，所以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∪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π</a:t>
            </a:r>
            <a:r>
              <a:rPr lang="en-US" altLang="zh-CN" sz="1400" b="1" baseline="-25000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(R)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，即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=∪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π</a:t>
            </a:r>
            <a:r>
              <a:rPr lang="en-US" altLang="zh-CN" sz="1400" b="1" baseline="-25000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(R)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58052" y="3144445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又因为对任意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都有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∈[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所以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≠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28794" y="3495302"/>
            <a:ext cx="5256584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由定理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4.5.3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可知，对任意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都有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或者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=[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或者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∩ [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67172" y="4321581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根据划分的定义可得，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π</a:t>
            </a:r>
            <a:r>
              <a:rPr lang="en-US" altLang="zh-CN" sz="1400" i="1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的一种划分。  </a:t>
            </a: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2194832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等价关系与划分</a:t>
            </a: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64111" y="2170532"/>
            <a:ext cx="5688632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等价关系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R={&lt;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&gt;|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≡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(mod 3)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的商集为：      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I/R={ [0]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[1]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[2]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0592" y="1093670"/>
            <a:ext cx="59589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常常把由等价关系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产生集合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划分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，记为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A/R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读作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模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，称为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的商集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52997" y="3400346"/>
            <a:ext cx="53285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A={1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4}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等价关系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R={&lt;</a:t>
            </a:r>
            <a:r>
              <a:rPr lang="pt-B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s,t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&gt;|</a:t>
            </a:r>
            <a:r>
              <a:rPr lang="pt-B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s,t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∈P(A)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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(|</a:t>
            </a:r>
            <a:r>
              <a:rPr lang="pt-B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|=|</a:t>
            </a:r>
            <a:r>
              <a:rPr lang="pt-B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|)}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的商集为：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I/R={[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[{1}]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[{1,2}]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[{1,2,3}]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[{1,2,3,4}]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5327" y="2131211"/>
            <a:ext cx="7488237" cy="872587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89002" y="2249358"/>
            <a:ext cx="864000" cy="360040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4213" y="3287584"/>
            <a:ext cx="7488237" cy="100270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897719" y="3428894"/>
            <a:ext cx="864000" cy="360040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7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2194832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等价关系与划分</a:t>
            </a:r>
          </a:p>
        </p:txBody>
      </p:sp>
      <p:sp>
        <p:nvSpPr>
          <p:cNvPr id="6" name="剪去对角的矩形 5"/>
          <p:cNvSpPr/>
          <p:nvPr/>
        </p:nvSpPr>
        <p:spPr>
          <a:xfrm>
            <a:off x="899592" y="2115318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4.5.1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584" y="1289398"/>
            <a:ext cx="6244746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若关系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中是自反的、对称的和传递的，则称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等价关系</a:t>
            </a:r>
            <a:r>
              <a:rPr lang="zh-CN" altLang="en-US" sz="1400" dirty="0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solidFill>
                <a:schemeClr val="tx2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9712" y="2115318"/>
            <a:ext cx="5472608" cy="31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等价关系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= 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且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具有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自反的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对称的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传递的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性质。</a:t>
            </a:r>
          </a:p>
        </p:txBody>
      </p:sp>
      <p:sp>
        <p:nvSpPr>
          <p:cNvPr id="12" name="剪去对角的矩形 11"/>
          <p:cNvSpPr/>
          <p:nvPr/>
        </p:nvSpPr>
        <p:spPr>
          <a:xfrm>
            <a:off x="899592" y="3049521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4.5.2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82227" y="3049521"/>
            <a:ext cx="5328592" cy="31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上等价关系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:=R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为等价关系且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A=f l(R)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2194832" cy="500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等价关系与划分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1397948" y="1547448"/>
            <a:ext cx="388843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 smtClean="0">
                <a:ea typeface="微软雅黑" pitchFamily="34" charset="-122"/>
              </a:rPr>
              <a:t>自然数相等关系；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 smtClean="0">
                <a:ea typeface="微软雅黑" pitchFamily="34" charset="-122"/>
              </a:rPr>
              <a:t>直线的平行关系；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 smtClean="0">
                <a:ea typeface="微软雅黑" pitchFamily="34" charset="-122"/>
              </a:rPr>
              <a:t>集合的相等关系；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 smtClean="0">
                <a:ea typeface="微软雅黑" pitchFamily="34" charset="-122"/>
              </a:rPr>
              <a:t>命题的等价关系；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1239671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常见的等价关系的例子：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127334"/>
            <a:ext cx="703056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  <a:spcBef>
                <a:spcPts val="600"/>
              </a:spcBef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其意义在于证实了应用抽象的一般原理的正确性，即在某方面等价的个体产生等价类，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对全体等价类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常常比对全体本身进行分析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更简单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algn="just">
              <a:lnSpc>
                <a:spcPts val="2100"/>
              </a:lnSpc>
              <a:spcBef>
                <a:spcPts val="6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83568" y="915566"/>
            <a:ext cx="7513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6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7584" y="652421"/>
            <a:ext cx="864000" cy="360040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4213" y="483518"/>
            <a:ext cx="7488237" cy="129614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569" y="2042807"/>
            <a:ext cx="7488882" cy="236543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91035" y="617952"/>
            <a:ext cx="619333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为整数集合，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R={&lt;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&gt;|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≡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(mod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},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是等价关系。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ts val="1900"/>
              </a:lnSpc>
            </a:pP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≡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(mod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表示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模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同余。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035" y="1180410"/>
            <a:ext cx="633670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所得到的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余数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是相同的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kt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kt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余数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ts val="19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可以形式化表示为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kt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(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为整数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。即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≡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(mod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kt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5616" y="2125001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设任意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a,b,c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要证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是自反，对称和传递的。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65460" y="2436420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自反性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：因为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*0,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所以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a,a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 ∈R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具有自反性；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65460" y="2791970"/>
            <a:ext cx="619268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(2)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对称性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：若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a,b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&gt;∈R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≡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(mod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也即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kt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为整数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b-a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=-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kt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所以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≡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(mod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，即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b,a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&gt;∈R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具有对称性；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5460" y="3406052"/>
            <a:ext cx="6192688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(3)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传递性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：若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a,b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&gt;∈R, &lt;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b,c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&gt;∈R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≡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(mod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≡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(mod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则有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kt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ks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t,s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为整数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，故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所以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≡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(mod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k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a,c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&gt;∈R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具有传递性。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83568" y="915566"/>
            <a:ext cx="7513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6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3569" y="483518"/>
            <a:ext cx="7488832" cy="93610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4214" y="1790096"/>
            <a:ext cx="7488188" cy="2581853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76042" y="545091"/>
            <a:ext cx="6311901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  <a:defRPr/>
            </a:pPr>
            <a:r>
              <a:rPr lang="zh-CN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A={1</a:t>
            </a:r>
            <a:r>
              <a:rPr lang="zh-CN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4}</a:t>
            </a:r>
            <a:r>
              <a:rPr lang="zh-CN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，在幂集 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P(A)</a:t>
            </a:r>
            <a:r>
              <a:rPr lang="zh-CN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上规定二元关系如下：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/>
            </a:r>
            <a:b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</a:b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R={ &lt; </a:t>
            </a:r>
            <a:r>
              <a:rPr lang="pt-B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s, t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 | </a:t>
            </a:r>
            <a:r>
              <a:rPr lang="pt-B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s, t 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∈P(A) 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/>
              </a:rPr>
              <a:t>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( |</a:t>
            </a:r>
            <a:r>
              <a:rPr lang="pt-B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 = |</a:t>
            </a:r>
            <a:r>
              <a:rPr lang="pt-B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 ) }, </a:t>
            </a:r>
            <a:r>
              <a:rPr lang="zh-CN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其中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</a:t>
            </a:r>
            <a:r>
              <a:rPr lang="pt-B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</a:t>
            </a:r>
            <a:r>
              <a:rPr lang="zh-CN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表示集合</a:t>
            </a:r>
            <a:r>
              <a:rPr lang="pt-B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中的元素的个数。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/>
            </a:r>
            <a:b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</a:br>
            <a:r>
              <a:rPr lang="zh-CN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P(A) </a:t>
            </a:r>
            <a:r>
              <a:rPr lang="zh-CN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上的等价关系。 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8336" y="1867042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设任意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s,t,r∈P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(A),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要证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是自反，对称和传递的。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44174" y="2263410"/>
            <a:ext cx="5656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自反性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：因为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</a:t>
            </a:r>
            <a:r>
              <a:rPr lang="pt-B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 = |</a:t>
            </a:r>
            <a:r>
              <a:rPr lang="pt-B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所以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s,s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&gt;∈R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具有自反性；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5634" y="2660901"/>
            <a:ext cx="5492514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②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对称性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：若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s,t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&gt;∈R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</a:t>
            </a:r>
            <a:r>
              <a:rPr lang="pt-B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|=|</a:t>
            </a:r>
            <a:r>
              <a:rPr lang="pt-B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也即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</a:t>
            </a:r>
            <a:r>
              <a:rPr lang="pt-B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|=|</a:t>
            </a:r>
            <a:r>
              <a:rPr lang="pt-B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所以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t,s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&gt;∈R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具有对称性；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79840" y="3260379"/>
            <a:ext cx="476392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③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传递性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：若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s,t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&gt;∈R, &lt;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t,r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&gt;∈R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 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</a:t>
            </a:r>
            <a:r>
              <a:rPr lang="pt-B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|=|</a:t>
            </a:r>
            <a:r>
              <a:rPr lang="pt-B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</a:t>
            </a:r>
            <a:r>
              <a:rPr lang="pt-B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|=|</a:t>
            </a:r>
            <a:r>
              <a:rPr lang="pt-B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则有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</a:t>
            </a:r>
            <a:r>
              <a:rPr lang="pt-B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|=|</a:t>
            </a:r>
            <a:r>
              <a:rPr lang="pt-B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所以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s,r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&gt;∈R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具有传递性。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95230" y="3907047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综上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P(A) </a:t>
            </a:r>
            <a:r>
              <a:rPr lang="zh-CN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上的等价关系。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827584" y="652421"/>
            <a:ext cx="864000" cy="360040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2194832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等价关系与划分</a:t>
            </a:r>
          </a:p>
        </p:txBody>
      </p:sp>
      <p:sp>
        <p:nvSpPr>
          <p:cNvPr id="6" name="剪去对角的矩形 5"/>
          <p:cNvSpPr/>
          <p:nvPr/>
        </p:nvSpPr>
        <p:spPr>
          <a:xfrm>
            <a:off x="830129" y="1598571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4.5.3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584" y="1087054"/>
            <a:ext cx="4572000" cy="337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等价类 </a:t>
            </a:r>
            <a:endParaRPr lang="zh-CN" altLang="en-US" sz="1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56912" y="1495520"/>
            <a:ext cx="54726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上的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等价关系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，由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元素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产生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等价类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，记为 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，它是由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中那些使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成立的所有</a:t>
            </a:r>
            <a:r>
              <a:rPr lang="en-US" altLang="zh-CN" sz="1400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组成的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，形式地表为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: = { 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|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并且称 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是等价类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的一个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代表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等价类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有时也记作 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2" name="剪去对角的矩形 11"/>
          <p:cNvSpPr/>
          <p:nvPr/>
        </p:nvSpPr>
        <p:spPr>
          <a:xfrm>
            <a:off x="830129" y="3676510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4.5.2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29490" y="3692733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∈[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63636" y="728375"/>
            <a:ext cx="864000" cy="360040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4213" y="483518"/>
            <a:ext cx="7674001" cy="115212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568" y="1878296"/>
            <a:ext cx="7674646" cy="255483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7704" y="642924"/>
            <a:ext cx="58075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为整数集合，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是模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同余的关系，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R={&lt;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&gt;|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≡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(mod 3)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},    </a:t>
            </a:r>
            <a:b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</a:b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确定由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的元素所产生的等价类。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1212" y="1948463"/>
            <a:ext cx="61926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Bef>
                <a:spcPct val="0"/>
              </a:spcBef>
            </a:pPr>
            <a:r>
              <a:rPr lang="zh-CN" altLang="en-US" sz="16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已经证明了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等价关系，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则由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的元素所产生的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等价类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是：</a:t>
            </a:r>
          </a:p>
          <a:p>
            <a:pPr>
              <a:lnSpc>
                <a:spcPts val="2100"/>
              </a:lnSpc>
              <a:spcBef>
                <a:spcPct val="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[0]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={…,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-6,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-3,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…}</a:t>
            </a:r>
          </a:p>
          <a:p>
            <a:pPr>
              <a:lnSpc>
                <a:spcPts val="2100"/>
              </a:lnSpc>
              <a:spcBef>
                <a:spcPct val="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[1]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={…,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-5,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-2,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7,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…}</a:t>
            </a:r>
          </a:p>
          <a:p>
            <a:pPr>
              <a:lnSpc>
                <a:spcPts val="2100"/>
              </a:lnSpc>
              <a:spcBef>
                <a:spcPct val="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[2]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={…,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-4,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…}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79840" y="3241921"/>
            <a:ext cx="5121118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上模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同余等价关系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所构成的等价类有：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[0]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[-6]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[-3]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[3]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[6]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……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[1]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[-5]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[-2]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[4]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[7]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……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[2]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[-4]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[-1]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[5]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[8]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……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84213" y="483518"/>
            <a:ext cx="7488237" cy="115212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2103" y="1888850"/>
            <a:ext cx="7470347" cy="291514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6043" y="660633"/>
            <a:ext cx="5184576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  <a:defRPr/>
            </a:pPr>
            <a:r>
              <a:rPr lang="zh-CN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A={1</a:t>
            </a:r>
            <a:r>
              <a:rPr lang="zh-CN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4}</a:t>
            </a:r>
            <a:r>
              <a:rPr lang="zh-CN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，在幂集 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P(A)</a:t>
            </a:r>
            <a:r>
              <a:rPr lang="zh-CN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上规定二元关系如下：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/>
            </a:r>
            <a:b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</a:b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R={ &lt; </a:t>
            </a:r>
            <a:r>
              <a:rPr lang="pt-B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s, t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 | </a:t>
            </a:r>
            <a:r>
              <a:rPr lang="pt-B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s, t 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∈P(A) 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/>
              </a:rPr>
              <a:t>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( |</a:t>
            </a:r>
            <a:r>
              <a:rPr lang="pt-B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 = |</a:t>
            </a:r>
            <a:r>
              <a:rPr lang="pt-B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 ) 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其中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</a:t>
            </a:r>
            <a:r>
              <a:rPr lang="pt-B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</a:t>
            </a:r>
            <a:r>
              <a:rPr lang="zh-CN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表示集合</a:t>
            </a:r>
            <a:r>
              <a:rPr lang="pt-BR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中的元素的个数。求R的等价类。</a:t>
            </a:r>
            <a:endParaRPr lang="zh-CN" altLang="en-US" sz="1400" dirty="0">
              <a:solidFill>
                <a:schemeClr val="tx2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8689" y="1992432"/>
            <a:ext cx="6192688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</a:t>
            </a:r>
            <a:r>
              <a:rPr lang="pt-BR" altLang="zh-CN" sz="14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已经证明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pt-BR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P(A) </a:t>
            </a:r>
            <a:r>
              <a:rPr lang="zh-CN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上的等价关系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P(A)={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, {1},{2},{3},{4},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           {1,2},{1,3},{1,4},{2,3},{2,4},{3,4},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           {1,2,3},{1,2,4},{1,3,4},{2,3,4},{1,2,3,4}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36043" y="3206027"/>
            <a:ext cx="6192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zh-CN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R的等价类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[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[{1}]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{1},{2},{3},{4}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[{1,2}]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{1,2},{1,3},{1,4},{2,3},{2,4},{3,4}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[{1,2,3}]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{1,2,3},{1,2,4},{1,3,4},{2,3,4}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[{1,2,3,4}]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={{1,2,3,4}}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63636" y="728375"/>
            <a:ext cx="864000" cy="360040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2194832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等价关系与划分</a:t>
            </a: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28826" y="1214428"/>
            <a:ext cx="4572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∈fl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(R)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且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为等价关系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=[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endParaRPr lang="en-US" altLang="zh-CN" sz="1400" i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②R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为等价关系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[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en-US" altLang="zh-CN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∩[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7998" y="2101090"/>
            <a:ext cx="640871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1900"/>
              </a:lnSpc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 ①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充分性：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，则要证明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[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ts val="1900"/>
              </a:lnSpc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对任意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∈[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根据等价类定义有 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，因为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是等价关系，     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ts val="1900"/>
              </a:lnSpc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对称性得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，又因为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，由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传递性得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，即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ts val="1900"/>
              </a:lnSpc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故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∈[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。所以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ts val="1900"/>
              </a:lnSpc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同理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可证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ts val="1900"/>
              </a:lnSpc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因此，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剪去对角的矩形 11"/>
          <p:cNvSpPr/>
          <p:nvPr/>
        </p:nvSpPr>
        <p:spPr>
          <a:xfrm>
            <a:off x="755688" y="1325219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4.5.3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00928" y="3734965"/>
            <a:ext cx="5328592" cy="622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19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必要性：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由等价类定义可知，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∈[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又已知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ts val="19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∈[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由定理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4.5.2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可得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1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1805</Words>
  <Application>Microsoft Office PowerPoint</Application>
  <PresentationFormat>全屏显示(16:9)</PresentationFormat>
  <Paragraphs>131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2_Office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xxr</dc:creator>
  <cp:lastModifiedBy>徐喜荣</cp:lastModifiedBy>
  <cp:revision>248</cp:revision>
  <dcterms:created xsi:type="dcterms:W3CDTF">2016-10-26T13:53:50Z</dcterms:created>
  <dcterms:modified xsi:type="dcterms:W3CDTF">2017-04-20T10:35:07Z</dcterms:modified>
</cp:coreProperties>
</file>