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431" userDrawn="1">
          <p15:clr>
            <a:srgbClr val="A4A3A4"/>
          </p15:clr>
        </p15:guide>
        <p15:guide id="3" pos="51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3" autoAdjust="0"/>
    <p:restoredTop sz="94816" autoAdjust="0"/>
  </p:normalViewPr>
  <p:slideViewPr>
    <p:cSldViewPr>
      <p:cViewPr varScale="1">
        <p:scale>
          <a:sx n="139" d="100"/>
          <a:sy n="139" d="100"/>
        </p:scale>
        <p:origin x="-324" y="-102"/>
      </p:cViewPr>
      <p:guideLst>
        <p:guide orient="horz" pos="1620"/>
        <p:guide pos="431"/>
        <p:guide pos="5148"/>
      </p:guideLst>
    </p:cSldViewPr>
  </p:slideViewPr>
  <p:outlineViewPr>
    <p:cViewPr>
      <p:scale>
        <a:sx n="33" d="100"/>
        <a:sy n="33" d="100"/>
      </p:scale>
      <p:origin x="0" y="-4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EA6B-F230-4BC9-90F7-11F265B43E08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14E6A-00DD-4BF0-B19F-222D99AAB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14109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14E6A-00DD-4BF0-B19F-222D99AABCC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649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1878807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6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3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4.6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="" xmlns:p14="http://schemas.microsoft.com/office/powerpoint/2010/main" val="722931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1180" y="629658"/>
            <a:ext cx="864000" cy="360040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569" y="483518"/>
            <a:ext cx="7488882" cy="72008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4213" y="1491630"/>
            <a:ext cx="7488237" cy="295232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180" y="612963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A={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},B={1,2,3}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。由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能生成多少个不同的函数？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能生成多少个不同的函数？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1680" y="1644355"/>
            <a:ext cx="619268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</a:pP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en-US" altLang="zh-CN" sz="1400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={〈a,1〉,〈b,1〉}      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={〈1,a〉,〈2,a〉,〈3,a〉}</a:t>
            </a:r>
          </a:p>
          <a:p>
            <a:pPr marL="342900" indent="-342900">
              <a:spcBef>
                <a:spcPts val="600"/>
              </a:spcBef>
            </a:pP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kumimoji="1" lang="en-US" altLang="zh-CN" sz="1400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={〈a,1〉,〈b,2〉}      g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={〈1,a〉,〈2,a〉,〈3,b〉}</a:t>
            </a:r>
          </a:p>
          <a:p>
            <a:pPr marL="342900" indent="-342900">
              <a:spcBef>
                <a:spcPts val="600"/>
              </a:spcBef>
            </a:pP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kumimoji="1" lang="en-US" altLang="zh-CN" sz="1400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={〈a,1〉,〈b,3〉}      g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={〈1,a〉,〈2,b〉,〈3,a〉}</a:t>
            </a:r>
          </a:p>
          <a:p>
            <a:pPr marL="342900" indent="-342900">
              <a:spcBef>
                <a:spcPts val="600"/>
              </a:spcBef>
            </a:pP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kumimoji="1" lang="en-US" altLang="zh-CN" sz="1400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={〈a,2〉,〈b,1〉}      g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={〈1,a〉,〈2,b〉,〈3,b〉}</a:t>
            </a:r>
          </a:p>
          <a:p>
            <a:pPr marL="342900" indent="-342900">
              <a:spcBef>
                <a:spcPts val="600"/>
              </a:spcBef>
            </a:pP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kumimoji="1" lang="en-US" altLang="zh-CN" sz="1400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={〈a,2〉,〈b,2〉}      g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={〈1,b〉,〈2,a〉,〈3,a〉}</a:t>
            </a:r>
          </a:p>
          <a:p>
            <a:pPr marL="342900" indent="-342900">
              <a:spcBef>
                <a:spcPts val="600"/>
              </a:spcBef>
            </a:pPr>
            <a:r>
              <a:rPr kumimoji="1" lang="en-US" altLang="zh-CN" sz="1400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f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={〈a,2〉,〈b,3〉}      g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={〈1,b〉,〈2,a〉,〈3,b〉}</a:t>
            </a:r>
          </a:p>
          <a:p>
            <a:pPr marL="342900" indent="-342900">
              <a:spcBef>
                <a:spcPts val="600"/>
              </a:spcBef>
            </a:pP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kumimoji="1" lang="en-US" altLang="zh-CN" sz="1400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={〈a,3〉,〈b,1〉}      g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={〈1,b〉,〈2,a〉,〈3,b〉}</a:t>
            </a:r>
          </a:p>
          <a:p>
            <a:pPr marL="342900" indent="-342900">
              <a:spcBef>
                <a:spcPts val="600"/>
              </a:spcBef>
            </a:pP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kumimoji="1" lang="en-US" altLang="zh-CN" sz="1400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={〈a,3〉,〈b,2〉}      g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={〈1,b〉,〈2,b〉,〈3,b〉}</a:t>
            </a:r>
          </a:p>
          <a:p>
            <a:pPr marL="342900" indent="-342900">
              <a:spcBef>
                <a:spcPts val="600"/>
              </a:spcBef>
            </a:pP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kumimoji="1" lang="en-US" altLang="zh-CN" sz="1400" i="1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kumimoji="1" lang="en-US" altLang="zh-CN" sz="1400" baseline="-250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={〈a,3〉,〈b,3〉}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040670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4.6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88" y="1275606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|A|=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|B|=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，那么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→B}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的基数为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="1" i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，即共有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="1" i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的函数。</a:t>
            </a:r>
          </a:p>
        </p:txBody>
      </p:sp>
      <p:sp>
        <p:nvSpPr>
          <p:cNvPr id="12" name="剪去对角的矩形 11"/>
          <p:cNvSpPr/>
          <p:nvPr/>
        </p:nvSpPr>
        <p:spPr>
          <a:xfrm>
            <a:off x="683568" y="1995686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4.6.6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1638" y="1958053"/>
            <a:ext cx="62293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:={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为函数∧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dm(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A∧rn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并称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是由集合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到集合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超幂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剪去对角的矩形 13"/>
          <p:cNvSpPr/>
          <p:nvPr/>
        </p:nvSpPr>
        <p:spPr>
          <a:xfrm>
            <a:off x="683568" y="285978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4.6.5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7664" y="2859782"/>
            <a:ext cx="5400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①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∈B 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为函数 ∧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dm(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)=A ∧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② B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i="1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 {&lt;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&gt;} |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}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③ 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endParaRPr lang="en-US" altLang="zh-CN" sz="1400" baseline="30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剪去对角的矩形 15"/>
          <p:cNvSpPr/>
          <p:nvPr/>
        </p:nvSpPr>
        <p:spPr>
          <a:xfrm>
            <a:off x="683568" y="1275606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4.6.4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040670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4.6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宋体" pitchFamily="2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1974" y="1286357"/>
            <a:ext cx="662473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函数概念是最基本的数学概念之一，也是最重要的数学工具。初中数学中函数定义为“对自变量每一确定值都有一确定的值与之对应的因变量”；高中数学函数又被定义为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两集合元素之间的映射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用一个特殊关系具体规定这一映射，称这个特殊关系为函数，因为关系是一个集合，从而又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将函数作为集合来研究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040670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4.6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92378" y="3429006"/>
            <a:ext cx="64087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从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的函数的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定义域是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，不能是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的某个真子集。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′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＝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′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单值性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863588" y="1271134"/>
            <a:ext cx="706599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>
              <a:lnSpc>
                <a:spcPts val="2100"/>
              </a:lnSpc>
              <a:spcBef>
                <a:spcPts val="600"/>
              </a:spcBef>
            </a:pP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一个函数是一个</a:t>
            </a:r>
            <a:r>
              <a:rPr lang="zh-CN" altLang="en-US" sz="1400" b="1" kern="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多对一的关系</a:t>
            </a: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，即对该关系的定义域中的任何元恰恰只对应于值域中的一个元，</a:t>
            </a:r>
            <a:r>
              <a:rPr lang="zh-CN" altLang="en-US" sz="1400" b="1" kern="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定义域中的不同元可以对应于值域中同一元</a:t>
            </a: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，其形式定义是：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1043608" y="227431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4.6.1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3728" y="2224649"/>
            <a:ext cx="540060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函数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xf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xf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对于函数符号不仅使用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xfy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，也常常使用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有时为了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表示出函数的定义域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和值域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，也记为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A→B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83568" y="915566"/>
            <a:ext cx="7513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6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12748" y="771550"/>
            <a:ext cx="864000" cy="360040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569" y="627534"/>
            <a:ext cx="7488882" cy="64807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4213" y="1644213"/>
            <a:ext cx="7488237" cy="223224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0961" y="738565"/>
            <a:ext cx="52573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A={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}, B={1,2,3}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，判断下列集合是否是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的函数。</a:t>
            </a:r>
            <a:endParaRPr lang="zh-CN" altLang="en-US" sz="1400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65460" y="1923678"/>
            <a:ext cx="6192688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解：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={〈a,1〉,〈b,2〉}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F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={〈a,1〉,〈b,1〉}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    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={〈a,1〉,〈a,2〉}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endParaRPr lang="zh-CN" altLang="en-US" sz="1400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={〈a,3〉}                   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9952" y="1923677"/>
            <a:ext cx="1656184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    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否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否</a:t>
            </a:r>
            <a:endParaRPr lang="zh-CN" altLang="en-US" sz="1400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040670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4.6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1744878" y="2284517"/>
            <a:ext cx="51845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如果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＝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，且对每一个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，有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＝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，称函数   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包含于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，记为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899704" y="141962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4.6.2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8616" y="1371437"/>
            <a:ext cx="5010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: A→B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C→D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，如果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A=C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＝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且对所有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＝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，称函数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等于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记为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>
          <a:xfrm>
            <a:off x="1757988" y="3190408"/>
            <a:ext cx="6100160" cy="8536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当不强调函数是定义在哪个集合上的时候，由于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函数是序偶的集合</a:t>
            </a:r>
            <a:endParaRPr lang="en-US" altLang="zh-CN" sz="14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（特殊的关系）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，所以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的充分必要条件是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且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。</a:t>
            </a:r>
            <a:endParaRPr lang="zh-CN" altLang="en-US" sz="1400" i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040670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4.6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275606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函数的复合运算</a:t>
            </a:r>
            <a:endParaRPr lang="en-US" altLang="zh-CN" sz="14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902498" y="1846114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4.6.2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79712" y="1782464"/>
            <a:ext cx="54006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○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要求：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 dm(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剪去对角的矩形 13"/>
          <p:cNvSpPr/>
          <p:nvPr/>
        </p:nvSpPr>
        <p:spPr>
          <a:xfrm>
            <a:off x="902498" y="2676378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4.6.1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3688" y="2571750"/>
            <a:ext cx="54006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(1)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为函数且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dm(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○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也为函数且 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○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=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 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○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|ˋ 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○(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|ˋ C)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040670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4.6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131590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现在定义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1-1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函数和反函数的概念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827696" y="1635646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4.6.3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1665302"/>
            <a:ext cx="54006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1-1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函数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:=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皆为函数。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剪去对角的矩形 13"/>
          <p:cNvSpPr/>
          <p:nvPr/>
        </p:nvSpPr>
        <p:spPr>
          <a:xfrm>
            <a:off x="827696" y="285978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4.6.2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1375" y="2240120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1-1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函数，则称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为反函数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剪去对角的矩形 15"/>
          <p:cNvSpPr/>
          <p:nvPr/>
        </p:nvSpPr>
        <p:spPr>
          <a:xfrm>
            <a:off x="827696" y="2247750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4.6.4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1375" y="2908754"/>
            <a:ext cx="54006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 </a:t>
            </a:r>
            <a:r>
              <a:rPr lang="en-US" altLang="zh-CN" sz="1400" i="1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1-1</a:t>
            </a: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函数且 </a:t>
            </a:r>
            <a:r>
              <a:rPr lang="en-US" altLang="zh-CN" sz="1400" i="1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kern="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kern="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∈dm(</a:t>
            </a:r>
            <a:r>
              <a:rPr lang="en-US" altLang="zh-CN" sz="1400" i="1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)</a:t>
            </a: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kern="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kern="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i="1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kern="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kern="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kern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kern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剪去对角的矩形 17"/>
          <p:cNvSpPr/>
          <p:nvPr/>
        </p:nvSpPr>
        <p:spPr>
          <a:xfrm>
            <a:off x="827696" y="357986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4.6.3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4480" y="3565734"/>
            <a:ext cx="4464496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1-1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函数，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②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1-1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函数∧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∈dm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③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1-1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函数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∩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g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1-1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函数</a:t>
            </a:r>
            <a:r>
              <a:rPr lang="zh-CN" altLang="en-US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040670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4.6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827696" y="1563638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4.6.5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5696" y="1532666"/>
            <a:ext cx="4680520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为从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的函数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:=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为函数∧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dm(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A∧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rn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endParaRPr lang="zh-CN" altLang="en-US" sz="14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Bef>
                <a:spcPct val="450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②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为从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的函数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为函数∧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dm(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A∧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rn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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endParaRPr lang="zh-CN" altLang="en-US" sz="14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3851" y="2241321"/>
            <a:ext cx="4680520" cy="110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为从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的函数或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满射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:=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为函数∧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dm(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)=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A∧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rn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)=B</a:t>
            </a:r>
            <a:endParaRPr lang="zh-CN" altLang="en-US" sz="14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45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④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单射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一对一映射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单射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:=</a:t>
            </a:r>
          </a:p>
          <a:p>
            <a:pPr marL="342900" indent="-342900">
              <a:lnSpc>
                <a:spcPct val="90000"/>
              </a:lnSpc>
              <a:spcBef>
                <a:spcPct val="45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为函数∧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∈A∧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≠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)≠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83850" y="3410414"/>
            <a:ext cx="583142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⑤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一一对应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=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既为单射又为满射或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1-1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函数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040670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4.6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4662" y="1131590"/>
            <a:ext cx="5916296" cy="2105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⑥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实数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的底函数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，记为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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，指小于或等于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的最大整数。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实数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的顶函数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，记为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，指大于或等于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的最小整数。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⑦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散列函数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h:K→D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h(k)=d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，其中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为关键码集，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为地址集合。</a:t>
            </a:r>
          </a:p>
          <a:p>
            <a:pPr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常用散列函数是用除法求余，中平方方法和折迭方法得到。</a:t>
            </a:r>
          </a:p>
          <a:p>
            <a:pPr marL="230188" indent="-230188">
              <a:lnSpc>
                <a:spcPts val="19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⑧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恒等函数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，若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id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A→B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，使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id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，则称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id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上的一个恒等函数。 恒等函数是单射函数，而且仅当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A=B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时恒等函数才是满射， 并且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id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=I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5656" y="3237295"/>
            <a:ext cx="4680520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⑨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特征函数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，函数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B→{0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定义为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则称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B→{0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的一个特征函数。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808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02137411"/>
              </p:ext>
            </p:extLst>
          </p:nvPr>
        </p:nvGraphicFramePr>
        <p:xfrm>
          <a:off x="3049403" y="3638248"/>
          <a:ext cx="1773025" cy="540000"/>
        </p:xfrm>
        <a:graphic>
          <a:graphicData uri="http://schemas.openxmlformats.org/presentationml/2006/ole">
            <p:oleObj spid="_x0000_s80978" name="公式" r:id="rId3" imgW="1498320" imgH="457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1264</Words>
  <Application>Microsoft Office PowerPoint</Application>
  <PresentationFormat>全屏显示(16:9)</PresentationFormat>
  <Paragraphs>91</Paragraphs>
  <Slides>11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2_Office 主题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xxr</dc:creator>
  <cp:lastModifiedBy>徐喜荣</cp:lastModifiedBy>
  <cp:revision>243</cp:revision>
  <dcterms:created xsi:type="dcterms:W3CDTF">2016-10-26T13:53:50Z</dcterms:created>
  <dcterms:modified xsi:type="dcterms:W3CDTF">2017-04-20T10:41:07Z</dcterms:modified>
</cp:coreProperties>
</file>