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39" r:id="rId2"/>
    <p:sldId id="340" r:id="rId3"/>
    <p:sldId id="341" r:id="rId4"/>
    <p:sldId id="36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3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324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25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40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277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334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56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002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381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55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627534"/>
            <a:ext cx="7488237" cy="64807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563638"/>
            <a:ext cx="7631484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2657" y="793036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1, 2, 3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讨论集合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1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上的“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”关系是偏序关系。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918" y="1864882"/>
            <a:ext cx="3960440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, 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1, 2, 3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｝。 </a:t>
            </a:r>
          </a:p>
          <a:p>
            <a:pPr>
              <a:lnSpc>
                <a:spcPts val="2100"/>
              </a:lnSpc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2000246"/>
            <a:ext cx="1857388" cy="1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7632" y="771550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627534"/>
            <a:ext cx="7488237" cy="64807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563638"/>
            <a:ext cx="7488237" cy="222255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2969" y="797681"/>
            <a:ext cx="576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1, 2, 3, 4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上通常的小于等于关系“≤”是偏序关系。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4234" y="1652692"/>
            <a:ext cx="650575" cy="195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7632" y="771550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58" y="1325255"/>
            <a:ext cx="6171548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利用偏序关系可对有序集合中元素进行比较或排序。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哈斯图中，各元素都处在不同的层次上，有的元素的位置特殊，它们是偏序集合中的特殊元素，了解这些元素有助于我们对偏序集合进行深入分析。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58" y="2682432"/>
            <a:ext cx="624298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中定义了偏序关系≤ ，便可以定义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的极小元、最小元、极大元、最大元、下界、下确界、上界和上确界。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99592" y="1564805"/>
            <a:ext cx="7387184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ct val="125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若有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（即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则称元素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的极大元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 algn="just">
              <a:lnSpc>
                <a:spcPct val="125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17144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极大（小）元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Rectangle 5"/>
          <p:cNvSpPr txBox="1">
            <a:spLocks noChangeArrowheads="1"/>
          </p:cNvSpPr>
          <p:nvPr/>
        </p:nvSpPr>
        <p:spPr>
          <a:xfrm>
            <a:off x="2123728" y="2571750"/>
            <a:ext cx="6048672" cy="8538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899592" y="3000378"/>
            <a:ext cx="66013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极小（大）元是相对于偏序集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某个子集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而言的。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762026" y="1258570"/>
            <a:ext cx="5453048" cy="10028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整除关系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2, 3, 6, 12, 24, 36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｝的极大元有两个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36; 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的极小元也有两个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762026" y="2807186"/>
            <a:ext cx="5881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的偏序集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〈P(A),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的极大元只有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   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极小元只有</a:t>
            </a:r>
            <a:r>
              <a:rPr lang="el-GR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4908" y="1180720"/>
            <a:ext cx="1152128" cy="1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2291" y="2931790"/>
            <a:ext cx="1657361" cy="152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47614"/>
            <a:ext cx="7128792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在偏序集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极大元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是哈斯图中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最上层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的结点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极小元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是哈斯图中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最下层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结点；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它们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不一定唯一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不同的极大元（极小元）之间没有线连接起来。  </a:t>
            </a:r>
          </a:p>
          <a:p>
            <a:pPr>
              <a:buClr>
                <a:schemeClr val="folHlink"/>
              </a:buClr>
              <a:buSzPct val="60000"/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115616" y="1635646"/>
            <a:ext cx="6048672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对集合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有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a∈B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若对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一切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则称元素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的最小元素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若对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一切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则称元素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的最大元素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27560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最小（大）元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99592" y="1419622"/>
            <a:ext cx="5029730" cy="943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整除关系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{2, 3, 6, 12}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      最大元素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但无最小元素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既无最大元素也无最小元素。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899592" y="3095994"/>
            <a:ext cx="46011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 P(A),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有最大元素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和最小元素</a:t>
            </a:r>
            <a:r>
              <a:rPr lang="el-G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1059" y="1378555"/>
            <a:ext cx="1152128" cy="1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15035" y="3016595"/>
            <a:ext cx="1657361" cy="152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158305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元的唯一性定理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5918" y="1600330"/>
            <a:ext cx="6192688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设有偏序集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若集合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有最大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元素是唯一的。 </a:t>
            </a:r>
          </a:p>
        </p:txBody>
      </p:sp>
      <p:sp>
        <p:nvSpPr>
          <p:cNvPr id="9" name="剪去对角的矩形 8"/>
          <p:cNvSpPr/>
          <p:nvPr/>
        </p:nvSpPr>
        <p:spPr>
          <a:xfrm>
            <a:off x="983415" y="1671686"/>
            <a:ext cx="708265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定理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214414" y="2448892"/>
            <a:ext cx="6192688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的最大元素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根据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 ≤ 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同理可证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的最小元素如果存在也必唯一。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043608" y="1635646"/>
            <a:ext cx="6048672" cy="19502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若有元素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任意一个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a≤b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的下界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若有元素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使得对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任意一个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b≤a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的上界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18139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上（下）界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Rectangle 5"/>
          <p:cNvSpPr txBox="1">
            <a:spLocks noChangeArrowheads="1"/>
          </p:cNvSpPr>
          <p:nvPr/>
        </p:nvSpPr>
        <p:spPr>
          <a:xfrm>
            <a:off x="3095328" y="3075806"/>
            <a:ext cx="6048672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27584" y="1131590"/>
            <a:ext cx="66967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序关系是关系的一大类型，它们的共同点是都具有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的，因此可根据这一特性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比较集合中各元素的先后顺序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事物之间的次序常常是事物群体的重要特征，决定事物之间次序的还是事物间的关系。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本节的目的则是要研究可用以对集合中元素进行排序的关系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。其中重要的一类关系称作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偏序关系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。偏序的作用是用来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（称偏序是因为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上的所有元素不一定都能按此关系排序，所以又称为半序、部分序）。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463012"/>
            <a:ext cx="4742268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2, 3, 6, 12, 24, 36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子集｛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｝有上界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6, 12, 24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36,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但没有下界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子集｛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2, 6, 12, 36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｝有上界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和下界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2;  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子集｛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12, 24, 36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｝有下界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2, 3, 6, 12,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但没有上界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子集｛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6, 12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｝有上界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12, 24, 36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和下界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2, 3, 6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643056"/>
            <a:ext cx="1676818" cy="20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910" y="11315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最大下界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下确界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287" y="1556087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若有元素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(2)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对任意的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的下界时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y≤b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最大下界（下确界）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GLB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剪去对角的矩形 8"/>
          <p:cNvSpPr/>
          <p:nvPr/>
        </p:nvSpPr>
        <p:spPr>
          <a:xfrm>
            <a:off x="983415" y="1671686"/>
            <a:ext cx="708265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414" y="1563638"/>
            <a:ext cx="4705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若有元素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的上界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对任意的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的上界时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a≤x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最小上界（上确界）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LUB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830910" y="1131590"/>
            <a:ext cx="230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最小上界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上确界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983415" y="1671686"/>
            <a:ext cx="708265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1563638"/>
            <a:ext cx="3528392" cy="256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在例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{2, 3}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有上确界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6,  </a:t>
            </a: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但没有下确界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有上确界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 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没有下确界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{12, 24, 36}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有下确界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12,      </a:t>
            </a: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但没有上确界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{6, 12}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有上确界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          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  <a:defRPr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下确界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7781" y="1851670"/>
            <a:ext cx="1498096" cy="181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第四章结束</a:t>
            </a:r>
          </a:p>
        </p:txBody>
      </p:sp>
      <p:pic>
        <p:nvPicPr>
          <p:cNvPr id="4" name="Picture 3" descr="MCj01861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18" y="3482339"/>
            <a:ext cx="887699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468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809476" y="2211710"/>
            <a:ext cx="6048672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的偏序关系，常说“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所偏序”或者“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A”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      并且用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“≤”表示偏序关系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上有偏序关系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为偏序集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(ordered  sets)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用序偶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，≤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表示之。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〉∈ ≤ 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常记作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读作“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小于或等于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说明：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在偏序上排在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的前面或者相同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887" y="1043415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偏序关系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28887" y="149492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4.8.1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8572" y="1419622"/>
            <a:ext cx="580813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是非空集合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上的二元关系，如果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(partial ordered relations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102" y="1304652"/>
            <a:ext cx="5810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的子集，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上的一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个偏序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〈A,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是一个偏序集。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8066" y="2042081"/>
            <a:ext cx="4484134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ts val="216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实数集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上的“≤”即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小于等于关系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为一偏序关系，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〈R, ≤〉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表示偏序集。 </a:t>
            </a:r>
          </a:p>
          <a:p>
            <a:pPr marL="342900" indent="-342900">
              <a:lnSpc>
                <a:spcPts val="216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实数集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上的“≥”即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大于等于关系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也是偏序关系，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〈R, ≥〉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也表示一个偏序集。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3392884"/>
            <a:ext cx="595044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7≥6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理解为在大于等于偏序关系中，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排在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的前面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说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大。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9078" y="1347614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1203562"/>
            <a:ext cx="7477123" cy="309637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15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1274889"/>
            <a:ext cx="50405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为非空集合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上的偏序关系， 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en-US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读作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这里所说的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是指在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偏序中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排在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6898" y="2787774"/>
            <a:ext cx="619268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由上面的定义可知，在具有偏序关系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任取两个元素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，可能有下述几种情况发生：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（或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不是可比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 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99592" y="1303628"/>
            <a:ext cx="708265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71600" y="1419622"/>
            <a:ext cx="61007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例如，实数集合上的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小于等于关系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是偏序关系且任意两个数均是可比的。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982430" y="2283718"/>
            <a:ext cx="5661271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正整数上的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整除关系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也是偏序关系，但不是任意两个数都可比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的。例如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不可比，因为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不能整除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99592" y="1429836"/>
            <a:ext cx="5040560" cy="854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对偏序关系的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关系图作简化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99592" y="1780566"/>
            <a:ext cx="5040560" cy="854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ea typeface="微软雅黑" pitchFamily="34" charset="-122"/>
              </a:rPr>
              <a:t>由于偏序关系自反，各结点处均有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环</a:t>
            </a:r>
            <a:r>
              <a:rPr lang="zh-CN" altLang="en-US" sz="1400" dirty="0" smtClean="0">
                <a:ea typeface="微软雅黑" pitchFamily="34" charset="-122"/>
              </a:rPr>
              <a:t>，约定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全部略去</a:t>
            </a:r>
            <a:r>
              <a:rPr lang="zh-CN" altLang="en-US" sz="1400" dirty="0" smtClean="0"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12288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哈斯图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899592" y="2277856"/>
            <a:ext cx="638705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由于偏序关系反对称且传递，关系图中任何两个不同结点之间不可能有相互到达的边或通路，因此可约定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边的向上方向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为箭头方向，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省略全部箭头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899592" y="2984936"/>
            <a:ext cx="588698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ea typeface="微软雅黑" pitchFamily="34" charset="-122"/>
              </a:rPr>
              <a:t>最后由于偏序关系具有传递性，还可将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由传递关系</a:t>
            </a:r>
            <a:r>
              <a:rPr lang="zh-CN" altLang="en-US" sz="1400" dirty="0" smtClean="0">
                <a:ea typeface="微软雅黑" pitchFamily="34" charset="-122"/>
              </a:rPr>
              <a:t>可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</a:rPr>
              <a:t>推定的边省略</a:t>
            </a:r>
            <a:r>
              <a:rPr lang="zh-CN" altLang="en-US" sz="1400" dirty="0" smtClean="0">
                <a:ea typeface="微软雅黑" pitchFamily="34" charset="-122"/>
              </a:rPr>
              <a:t>去。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899592" y="3480223"/>
            <a:ext cx="50405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经这种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的具有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偏序关系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哈斯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400" i="1" dirty="0" err="1" smtClean="0">
                <a:latin typeface="微软雅黑" pitchFamily="34" charset="-122"/>
                <a:ea typeface="微软雅黑" pitchFamily="34" charset="-122"/>
              </a:rPr>
              <a:t>ass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899592" y="3923783"/>
            <a:ext cx="5040560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ea typeface="微软雅黑" pitchFamily="34" charset="-122"/>
              </a:rPr>
              <a:t>哈斯图既表示一个偏序关系， 又表示一个偏序集。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27150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序关系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99592" y="1491630"/>
            <a:ext cx="604867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用小圆圈代表元素；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则将代表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的小圆圈画在代表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的小圆圈之上；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且不存在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，则由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在底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连一线段；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不可比的元素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画在同一层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10265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作图规则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7220" y="3381361"/>
            <a:ext cx="483670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A={a, b, c, d, e}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偏序关系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={&lt;a, a&gt;, &lt;b, b&gt;,&lt;c, c&gt;, &lt;d, d&gt;, &lt;e, e&gt;,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&lt;c, a&gt;, &lt;c, b&gt;, &lt;d, c&gt;, &lt;d, a&gt;, 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}</a:t>
            </a:r>
          </a:p>
          <a:p>
            <a:pPr>
              <a:spcBef>
                <a:spcPts val="600"/>
              </a:spcBef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" name="Group 10"/>
          <p:cNvGrpSpPr>
            <a:grpSpLocks noChangeAspect="1"/>
          </p:cNvGrpSpPr>
          <p:nvPr/>
        </p:nvGrpSpPr>
        <p:grpSpPr bwMode="auto">
          <a:xfrm>
            <a:off x="6084168" y="3398968"/>
            <a:ext cx="1728192" cy="1254780"/>
            <a:chOff x="1973" y="2193"/>
            <a:chExt cx="2353" cy="2353"/>
          </a:xfrm>
        </p:grpSpPr>
        <p:sp>
          <p:nvSpPr>
            <p:cNvPr id="13" name="AutoShape 9"/>
            <p:cNvSpPr>
              <a:spLocks noChangeAspect="1" noChangeArrowheads="1" noTextEdit="1"/>
            </p:cNvSpPr>
            <p:nvPr/>
          </p:nvSpPr>
          <p:spPr bwMode="auto">
            <a:xfrm>
              <a:off x="1973" y="2193"/>
              <a:ext cx="2353" cy="2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924" y="2407"/>
              <a:ext cx="499" cy="6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13" y="2407"/>
              <a:ext cx="511" cy="6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365" y="2359"/>
              <a:ext cx="107" cy="107"/>
            </a:xfrm>
            <a:custGeom>
              <a:avLst/>
              <a:gdLst>
                <a:gd name="T0" fmla="*/ 107 w 107"/>
                <a:gd name="T1" fmla="*/ 48 h 107"/>
                <a:gd name="T2" fmla="*/ 95 w 107"/>
                <a:gd name="T3" fmla="*/ 12 h 107"/>
                <a:gd name="T4" fmla="*/ 48 w 107"/>
                <a:gd name="T5" fmla="*/ 0 h 107"/>
                <a:gd name="T6" fmla="*/ 12 w 107"/>
                <a:gd name="T7" fmla="*/ 12 h 107"/>
                <a:gd name="T8" fmla="*/ 0 w 107"/>
                <a:gd name="T9" fmla="*/ 48 h 107"/>
                <a:gd name="T10" fmla="*/ 12 w 107"/>
                <a:gd name="T11" fmla="*/ 95 h 107"/>
                <a:gd name="T12" fmla="*/ 48 w 107"/>
                <a:gd name="T13" fmla="*/ 107 h 107"/>
                <a:gd name="T14" fmla="*/ 95 w 107"/>
                <a:gd name="T15" fmla="*/ 95 h 107"/>
                <a:gd name="T16" fmla="*/ 107 w 107"/>
                <a:gd name="T17" fmla="*/ 48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107"/>
                <a:gd name="T29" fmla="*/ 107 w 107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107">
                  <a:moveTo>
                    <a:pt x="107" y="48"/>
                  </a:moveTo>
                  <a:lnTo>
                    <a:pt x="95" y="12"/>
                  </a:lnTo>
                  <a:lnTo>
                    <a:pt x="48" y="0"/>
                  </a:lnTo>
                  <a:lnTo>
                    <a:pt x="12" y="12"/>
                  </a:lnTo>
                  <a:lnTo>
                    <a:pt x="0" y="48"/>
                  </a:lnTo>
                  <a:lnTo>
                    <a:pt x="12" y="95"/>
                  </a:lnTo>
                  <a:lnTo>
                    <a:pt x="48" y="107"/>
                  </a:lnTo>
                  <a:lnTo>
                    <a:pt x="95" y="95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75" y="2359"/>
              <a:ext cx="107" cy="107"/>
            </a:xfrm>
            <a:custGeom>
              <a:avLst/>
              <a:gdLst>
                <a:gd name="T0" fmla="*/ 107 w 107"/>
                <a:gd name="T1" fmla="*/ 48 h 107"/>
                <a:gd name="T2" fmla="*/ 95 w 107"/>
                <a:gd name="T3" fmla="*/ 12 h 107"/>
                <a:gd name="T4" fmla="*/ 48 w 107"/>
                <a:gd name="T5" fmla="*/ 0 h 107"/>
                <a:gd name="T6" fmla="*/ 12 w 107"/>
                <a:gd name="T7" fmla="*/ 12 h 107"/>
                <a:gd name="T8" fmla="*/ 0 w 107"/>
                <a:gd name="T9" fmla="*/ 48 h 107"/>
                <a:gd name="T10" fmla="*/ 12 w 107"/>
                <a:gd name="T11" fmla="*/ 95 h 107"/>
                <a:gd name="T12" fmla="*/ 48 w 107"/>
                <a:gd name="T13" fmla="*/ 107 h 107"/>
                <a:gd name="T14" fmla="*/ 95 w 107"/>
                <a:gd name="T15" fmla="*/ 95 h 107"/>
                <a:gd name="T16" fmla="*/ 107 w 107"/>
                <a:gd name="T17" fmla="*/ 48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107"/>
                <a:gd name="T29" fmla="*/ 107 w 107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107">
                  <a:moveTo>
                    <a:pt x="107" y="48"/>
                  </a:moveTo>
                  <a:lnTo>
                    <a:pt x="95" y="12"/>
                  </a:lnTo>
                  <a:lnTo>
                    <a:pt x="48" y="0"/>
                  </a:lnTo>
                  <a:lnTo>
                    <a:pt x="12" y="12"/>
                  </a:lnTo>
                  <a:lnTo>
                    <a:pt x="0" y="48"/>
                  </a:lnTo>
                  <a:lnTo>
                    <a:pt x="12" y="95"/>
                  </a:lnTo>
                  <a:lnTo>
                    <a:pt x="48" y="107"/>
                  </a:lnTo>
                  <a:lnTo>
                    <a:pt x="95" y="95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864" y="3025"/>
              <a:ext cx="119" cy="119"/>
            </a:xfrm>
            <a:custGeom>
              <a:avLst/>
              <a:gdLst>
                <a:gd name="T0" fmla="*/ 119 w 119"/>
                <a:gd name="T1" fmla="*/ 59 h 119"/>
                <a:gd name="T2" fmla="*/ 95 w 119"/>
                <a:gd name="T3" fmla="*/ 24 h 119"/>
                <a:gd name="T4" fmla="*/ 60 w 119"/>
                <a:gd name="T5" fmla="*/ 0 h 119"/>
                <a:gd name="T6" fmla="*/ 24 w 119"/>
                <a:gd name="T7" fmla="*/ 24 h 119"/>
                <a:gd name="T8" fmla="*/ 0 w 119"/>
                <a:gd name="T9" fmla="*/ 59 h 119"/>
                <a:gd name="T10" fmla="*/ 24 w 119"/>
                <a:gd name="T11" fmla="*/ 95 h 119"/>
                <a:gd name="T12" fmla="*/ 60 w 119"/>
                <a:gd name="T13" fmla="*/ 119 h 119"/>
                <a:gd name="T14" fmla="*/ 95 w 119"/>
                <a:gd name="T15" fmla="*/ 95 h 119"/>
                <a:gd name="T16" fmla="*/ 119 w 119"/>
                <a:gd name="T17" fmla="*/ 59 h 1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9"/>
                <a:gd name="T29" fmla="*/ 119 w 119"/>
                <a:gd name="T30" fmla="*/ 119 h 1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9">
                  <a:moveTo>
                    <a:pt x="119" y="59"/>
                  </a:moveTo>
                  <a:lnTo>
                    <a:pt x="95" y="24"/>
                  </a:lnTo>
                  <a:lnTo>
                    <a:pt x="60" y="0"/>
                  </a:lnTo>
                  <a:lnTo>
                    <a:pt x="24" y="24"/>
                  </a:lnTo>
                  <a:lnTo>
                    <a:pt x="0" y="59"/>
                  </a:lnTo>
                  <a:lnTo>
                    <a:pt x="24" y="95"/>
                  </a:lnTo>
                  <a:lnTo>
                    <a:pt x="60" y="119"/>
                  </a:lnTo>
                  <a:lnTo>
                    <a:pt x="95" y="95"/>
                  </a:lnTo>
                  <a:lnTo>
                    <a:pt x="119" y="5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74" y="3025"/>
              <a:ext cx="119" cy="119"/>
            </a:xfrm>
            <a:custGeom>
              <a:avLst/>
              <a:gdLst>
                <a:gd name="T0" fmla="*/ 119 w 119"/>
                <a:gd name="T1" fmla="*/ 59 h 119"/>
                <a:gd name="T2" fmla="*/ 95 w 119"/>
                <a:gd name="T3" fmla="*/ 24 h 119"/>
                <a:gd name="T4" fmla="*/ 60 w 119"/>
                <a:gd name="T5" fmla="*/ 0 h 119"/>
                <a:gd name="T6" fmla="*/ 24 w 119"/>
                <a:gd name="T7" fmla="*/ 24 h 119"/>
                <a:gd name="T8" fmla="*/ 0 w 119"/>
                <a:gd name="T9" fmla="*/ 59 h 119"/>
                <a:gd name="T10" fmla="*/ 24 w 119"/>
                <a:gd name="T11" fmla="*/ 95 h 119"/>
                <a:gd name="T12" fmla="*/ 60 w 119"/>
                <a:gd name="T13" fmla="*/ 119 h 119"/>
                <a:gd name="T14" fmla="*/ 95 w 119"/>
                <a:gd name="T15" fmla="*/ 95 h 119"/>
                <a:gd name="T16" fmla="*/ 119 w 119"/>
                <a:gd name="T17" fmla="*/ 59 h 1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9"/>
                <a:gd name="T29" fmla="*/ 119 w 119"/>
                <a:gd name="T30" fmla="*/ 119 h 1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9">
                  <a:moveTo>
                    <a:pt x="119" y="59"/>
                  </a:moveTo>
                  <a:lnTo>
                    <a:pt x="95" y="24"/>
                  </a:lnTo>
                  <a:lnTo>
                    <a:pt x="60" y="0"/>
                  </a:lnTo>
                  <a:lnTo>
                    <a:pt x="24" y="24"/>
                  </a:lnTo>
                  <a:lnTo>
                    <a:pt x="0" y="59"/>
                  </a:lnTo>
                  <a:lnTo>
                    <a:pt x="24" y="95"/>
                  </a:lnTo>
                  <a:lnTo>
                    <a:pt x="60" y="119"/>
                  </a:lnTo>
                  <a:lnTo>
                    <a:pt x="95" y="95"/>
                  </a:lnTo>
                  <a:lnTo>
                    <a:pt x="119" y="5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924" y="3144"/>
              <a:ext cx="1" cy="8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864" y="4035"/>
              <a:ext cx="119" cy="119"/>
            </a:xfrm>
            <a:custGeom>
              <a:avLst/>
              <a:gdLst>
                <a:gd name="T0" fmla="*/ 119 w 119"/>
                <a:gd name="T1" fmla="*/ 59 h 119"/>
                <a:gd name="T2" fmla="*/ 95 w 119"/>
                <a:gd name="T3" fmla="*/ 24 h 119"/>
                <a:gd name="T4" fmla="*/ 60 w 119"/>
                <a:gd name="T5" fmla="*/ 0 h 119"/>
                <a:gd name="T6" fmla="*/ 24 w 119"/>
                <a:gd name="T7" fmla="*/ 24 h 119"/>
                <a:gd name="T8" fmla="*/ 0 w 119"/>
                <a:gd name="T9" fmla="*/ 59 h 119"/>
                <a:gd name="T10" fmla="*/ 24 w 119"/>
                <a:gd name="T11" fmla="*/ 107 h 119"/>
                <a:gd name="T12" fmla="*/ 60 w 119"/>
                <a:gd name="T13" fmla="*/ 119 h 119"/>
                <a:gd name="T14" fmla="*/ 95 w 119"/>
                <a:gd name="T15" fmla="*/ 107 h 119"/>
                <a:gd name="T16" fmla="*/ 119 w 119"/>
                <a:gd name="T17" fmla="*/ 59 h 1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9"/>
                <a:gd name="T29" fmla="*/ 119 w 119"/>
                <a:gd name="T30" fmla="*/ 119 h 1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9">
                  <a:moveTo>
                    <a:pt x="119" y="59"/>
                  </a:moveTo>
                  <a:lnTo>
                    <a:pt x="95" y="24"/>
                  </a:lnTo>
                  <a:lnTo>
                    <a:pt x="60" y="0"/>
                  </a:lnTo>
                  <a:lnTo>
                    <a:pt x="24" y="24"/>
                  </a:lnTo>
                  <a:lnTo>
                    <a:pt x="0" y="59"/>
                  </a:lnTo>
                  <a:lnTo>
                    <a:pt x="24" y="107"/>
                  </a:lnTo>
                  <a:lnTo>
                    <a:pt x="60" y="119"/>
                  </a:lnTo>
                  <a:lnTo>
                    <a:pt x="95" y="107"/>
                  </a:lnTo>
                  <a:lnTo>
                    <a:pt x="119" y="5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210" y="2311"/>
              <a:ext cx="16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54" y="2311"/>
              <a:ext cx="16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054" y="2988"/>
              <a:ext cx="14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065" y="2988"/>
              <a:ext cx="14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44" y="3998"/>
              <a:ext cx="16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846790" y="3383615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5841" y="3212183"/>
            <a:ext cx="7477123" cy="151980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632" y="771550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627534"/>
            <a:ext cx="7488238" cy="64807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585169"/>
            <a:ext cx="7488237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6532" y="797681"/>
            <a:ext cx="559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2, 3, 6, 12, 24, 36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整除关系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ρ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为偏序关系。</a:t>
            </a:r>
          </a:p>
        </p:txBody>
      </p:sp>
      <p:graphicFrame>
        <p:nvGraphicFramePr>
          <p:cNvPr id="1146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2718782"/>
              </p:ext>
            </p:extLst>
          </p:nvPr>
        </p:nvGraphicFramePr>
        <p:xfrm>
          <a:off x="2339752" y="1585169"/>
          <a:ext cx="3096344" cy="529962"/>
        </p:xfrm>
        <a:graphic>
          <a:graphicData uri="http://schemas.openxmlformats.org/presentationml/2006/ole">
            <p:oleObj spid="_x0000_s114771" name="Equation" r:id="rId4" imgW="2298700" imgH="393700" progId="">
              <p:embed/>
            </p:oleObj>
          </a:graphicData>
        </a:graphic>
      </p:graphicFrame>
      <p:pic>
        <p:nvPicPr>
          <p:cNvPr id="12" name="Picture 7" descr="Img0003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4281" y="2206412"/>
            <a:ext cx="2539660" cy="209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9" y="2201284"/>
            <a:ext cx="1920209" cy="22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2051</Words>
  <Application>Microsoft Office PowerPoint</Application>
  <PresentationFormat>全屏显示(16:9)</PresentationFormat>
  <Paragraphs>151</Paragraphs>
  <Slides>24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240</cp:revision>
  <dcterms:created xsi:type="dcterms:W3CDTF">2016-10-26T13:53:50Z</dcterms:created>
  <dcterms:modified xsi:type="dcterms:W3CDTF">2017-04-20T10:49:44Z</dcterms:modified>
</cp:coreProperties>
</file>