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66" r:id="rId2"/>
  </p:sldMasterIdLst>
  <p:notesMasterIdLst>
    <p:notesMasterId r:id="rId36"/>
  </p:notesMasterIdLst>
  <p:handoutMasterIdLst>
    <p:handoutMasterId r:id="rId37"/>
  </p:handoutMasterIdLst>
  <p:sldIdLst>
    <p:sldId id="635" r:id="rId3"/>
    <p:sldId id="602" r:id="rId4"/>
    <p:sldId id="606" r:id="rId5"/>
    <p:sldId id="607" r:id="rId6"/>
    <p:sldId id="608" r:id="rId7"/>
    <p:sldId id="610" r:id="rId8"/>
    <p:sldId id="612" r:id="rId9"/>
    <p:sldId id="613" r:id="rId10"/>
    <p:sldId id="614" r:id="rId11"/>
    <p:sldId id="616" r:id="rId12"/>
    <p:sldId id="617" r:id="rId13"/>
    <p:sldId id="618" r:id="rId14"/>
    <p:sldId id="620" r:id="rId15"/>
    <p:sldId id="621" r:id="rId16"/>
    <p:sldId id="622" r:id="rId17"/>
    <p:sldId id="623" r:id="rId18"/>
    <p:sldId id="624" r:id="rId19"/>
    <p:sldId id="625" r:id="rId20"/>
    <p:sldId id="626" r:id="rId21"/>
    <p:sldId id="627" r:id="rId22"/>
    <p:sldId id="628" r:id="rId23"/>
    <p:sldId id="633" r:id="rId24"/>
    <p:sldId id="629" r:id="rId25"/>
    <p:sldId id="630" r:id="rId26"/>
    <p:sldId id="648" r:id="rId27"/>
    <p:sldId id="636" r:id="rId28"/>
    <p:sldId id="637" r:id="rId29"/>
    <p:sldId id="638" r:id="rId30"/>
    <p:sldId id="639" r:id="rId31"/>
    <p:sldId id="641" r:id="rId32"/>
    <p:sldId id="646" r:id="rId33"/>
    <p:sldId id="647" r:id="rId34"/>
    <p:sldId id="634" r:id="rId35"/>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99CCFF"/>
    <a:srgbClr val="6699FF"/>
    <a:srgbClr val="3399FF"/>
    <a:srgbClr val="0099FF"/>
    <a:srgbClr val="C0C0C0"/>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9" autoAdjust="0"/>
    <p:restoredTop sz="78448" autoAdjust="0"/>
  </p:normalViewPr>
  <p:slideViewPr>
    <p:cSldViewPr>
      <p:cViewPr varScale="1">
        <p:scale>
          <a:sx n="86" d="100"/>
          <a:sy n="86" d="100"/>
        </p:scale>
        <p:origin x="1378" y="62"/>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D39B9BA6-2D64-4E07-A816-B7EB23D5B86F}" type="slidenum">
              <a:rPr lang="en-US" altLang="zh-CN"/>
              <a:pPr>
                <a:defRPr/>
              </a:pPr>
              <a:t>‹#›</a:t>
            </a:fld>
            <a:endParaRPr lang="en-US" altLang="zh-CN"/>
          </a:p>
        </p:txBody>
      </p:sp>
    </p:spTree>
    <p:extLst>
      <p:ext uri="{BB962C8B-B14F-4D97-AF65-F5344CB8AC3E}">
        <p14:creationId xmlns:p14="http://schemas.microsoft.com/office/powerpoint/2010/main" val="76287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10A7C2C7-06E1-48C6-8710-8AF338F4E755}" type="slidenum">
              <a:rPr lang="en-US" altLang="zh-CN"/>
              <a:pPr>
                <a:defRPr/>
              </a:pPr>
              <a:t>‹#›</a:t>
            </a:fld>
            <a:endParaRPr lang="en-US" altLang="zh-CN"/>
          </a:p>
        </p:txBody>
      </p:sp>
    </p:spTree>
    <p:extLst>
      <p:ext uri="{BB962C8B-B14F-4D97-AF65-F5344CB8AC3E}">
        <p14:creationId xmlns:p14="http://schemas.microsoft.com/office/powerpoint/2010/main" val="730357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xfrm>
            <a:off x="382588" y="685800"/>
            <a:ext cx="6092825" cy="3429000"/>
          </a:xfrm>
          <a:ln/>
        </p:spPr>
      </p:sp>
      <p:sp>
        <p:nvSpPr>
          <p:cNvPr id="31746" name="备注占位符 2"/>
          <p:cNvSpPr>
            <a:spLocks noGrp="1"/>
          </p:cNvSpPr>
          <p:nvPr>
            <p:ph type="body" idx="1"/>
          </p:nvPr>
        </p:nvSpPr>
        <p:spPr>
          <a:noFill/>
          <a:ln/>
        </p:spPr>
        <p:txBody>
          <a:bodyPr/>
          <a:lstStyle/>
          <a:p>
            <a:r>
              <a:rPr lang="zh-CN" altLang="en-US" smtClean="0">
                <a:ea typeface="宋体" charset="-122"/>
              </a:rPr>
              <a:t>不同的定义出现在计算机网络发展过程的不同阶段，反映了当时网络技术发展的水平以及人们对网络技术的认识程度。</a:t>
            </a:r>
            <a:endParaRPr lang="en-US" altLang="zh-CN" smtClean="0">
              <a:ea typeface="宋体" charset="-122"/>
            </a:endParaRPr>
          </a:p>
          <a:p>
            <a:r>
              <a:rPr lang="zh-CN" altLang="en-US" smtClean="0">
                <a:ea typeface="宋体" charset="-122"/>
              </a:rPr>
              <a:t>广义的观点：以传输信息为主要目的、用通信线路将多个计算机连接起来的计算机系统的集合</a:t>
            </a:r>
            <a:r>
              <a:rPr lang="en-US" altLang="zh-CN" smtClean="0">
                <a:ea typeface="宋体" charset="-122"/>
              </a:rPr>
              <a:t>——</a:t>
            </a:r>
            <a:r>
              <a:rPr lang="zh-CN" altLang="en-US" smtClean="0">
                <a:ea typeface="宋体" charset="-122"/>
              </a:rPr>
              <a:t>计算机通信网，计算机网络的低级阶段。</a:t>
            </a:r>
          </a:p>
        </p:txBody>
      </p:sp>
      <p:sp>
        <p:nvSpPr>
          <p:cNvPr id="3174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ED7035D2-FC45-48BA-B0E6-DDEF9E22FAFC}" type="slidenum">
              <a:rPr kumimoji="1" lang="en-US" altLang="zh-CN" sz="1200" b="0" u="none">
                <a:solidFill>
                  <a:schemeClr val="tx1"/>
                </a:solidFill>
                <a:ea typeface="宋体" charset="-122"/>
              </a:rPr>
              <a:pPr algn="r"/>
              <a:t>4</a:t>
            </a:fld>
            <a:endParaRPr kumimoji="1" lang="en-US" altLang="zh-CN" sz="1200" b="0" u="none">
              <a:solidFill>
                <a:schemeClr val="tx1"/>
              </a:solidFill>
              <a:ea typeface="宋体" charset="-122"/>
            </a:endParaRPr>
          </a:p>
        </p:txBody>
      </p:sp>
    </p:spTree>
    <p:extLst>
      <p:ext uri="{BB962C8B-B14F-4D97-AF65-F5344CB8AC3E}">
        <p14:creationId xmlns:p14="http://schemas.microsoft.com/office/powerpoint/2010/main" val="515150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382588" y="685800"/>
            <a:ext cx="6092825" cy="3429000"/>
          </a:xfrm>
          <a:ln/>
        </p:spPr>
      </p:sp>
      <p:sp>
        <p:nvSpPr>
          <p:cNvPr id="82946" name="Rectangle 3"/>
          <p:cNvSpPr>
            <a:spLocks noGrp="1" noChangeArrowheads="1"/>
          </p:cNvSpPr>
          <p:nvPr>
            <p:ph type="body" idx="1"/>
          </p:nvPr>
        </p:nvSpPr>
        <p:spPr>
          <a:noFill/>
          <a:ln/>
        </p:spPr>
        <p:txBody>
          <a:bodyPr/>
          <a:lstStyle/>
          <a:p>
            <a:r>
              <a:rPr lang="zh-CN" altLang="en-US" b="1" smtClean="0">
                <a:solidFill>
                  <a:srgbClr val="2D2DB9"/>
                </a:solidFill>
                <a:ea typeface="宋体" charset="-122"/>
              </a:rPr>
              <a:t>星形拓扑构型的特点是：结构简单，易于实现，便于管理。</a:t>
            </a:r>
            <a:endParaRPr lang="en-US" altLang="zh-CN" b="1" smtClean="0">
              <a:solidFill>
                <a:srgbClr val="2D2DB9"/>
              </a:solidFill>
              <a:ea typeface="宋体" charset="-122"/>
            </a:endParaRPr>
          </a:p>
          <a:p>
            <a:r>
              <a:rPr lang="zh-CN" altLang="en-US" b="1" smtClean="0">
                <a:solidFill>
                  <a:srgbClr val="2D2DB9"/>
                </a:solidFill>
                <a:ea typeface="宋体" charset="-122"/>
              </a:rPr>
              <a:t>缺点：网络的中心结点是全网性能与可靠性的瓶颈。</a:t>
            </a:r>
          </a:p>
          <a:p>
            <a:endParaRPr lang="zh-CN" altLang="en-US" smtClean="0">
              <a:ea typeface="宋体" charset="-122"/>
            </a:endParaRPr>
          </a:p>
        </p:txBody>
      </p:sp>
    </p:spTree>
    <p:extLst>
      <p:ext uri="{BB962C8B-B14F-4D97-AF65-F5344CB8AC3E}">
        <p14:creationId xmlns:p14="http://schemas.microsoft.com/office/powerpoint/2010/main" val="1009095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382588" y="685800"/>
            <a:ext cx="6092825" cy="3429000"/>
          </a:xfrm>
          <a:ln/>
        </p:spPr>
      </p:sp>
      <p:sp>
        <p:nvSpPr>
          <p:cNvPr id="79874"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rPr>
              <a:t>缺点：但是环中每个结点与连接结点之间的通信线路都会成为网络可靠性的</a:t>
            </a:r>
            <a:r>
              <a:rPr lang="zh-CN" altLang="en-US" sz="1000" b="1" smtClean="0">
                <a:solidFill>
                  <a:srgbClr val="FF0000"/>
                </a:solidFill>
                <a:ea typeface="宋体" charset="-122"/>
              </a:rPr>
              <a:t>瓶颈</a:t>
            </a:r>
            <a:r>
              <a:rPr lang="zh-CN" altLang="en-US" sz="1000" b="1" smtClean="0">
                <a:solidFill>
                  <a:srgbClr val="2D2DB9"/>
                </a:solidFill>
                <a:ea typeface="宋体" charset="-122"/>
              </a:rPr>
              <a:t>；</a:t>
            </a:r>
            <a:endParaRPr lang="en-US" altLang="zh-CN" sz="1000" b="1" smtClean="0">
              <a:solidFill>
                <a:srgbClr val="2D2DB9"/>
              </a:solidFill>
              <a:ea typeface="宋体" charset="-122"/>
            </a:endParaRPr>
          </a:p>
          <a:p>
            <a:r>
              <a:rPr lang="zh-CN" altLang="en-US" sz="1000" b="1" smtClean="0">
                <a:solidFill>
                  <a:srgbClr val="2D2DB9"/>
                </a:solidFill>
                <a:ea typeface="宋体" charset="-122"/>
              </a:rPr>
              <a:t>环网需要设计复杂的</a:t>
            </a:r>
            <a:r>
              <a:rPr lang="zh-CN" altLang="en-US" sz="1000" b="1" smtClean="0">
                <a:solidFill>
                  <a:srgbClr val="FF0000"/>
                </a:solidFill>
                <a:ea typeface="宋体" charset="-122"/>
              </a:rPr>
              <a:t>环维护协议</a:t>
            </a:r>
            <a:r>
              <a:rPr lang="zh-CN" altLang="en-US" sz="1000" b="1" smtClean="0">
                <a:solidFill>
                  <a:srgbClr val="2D2DB9"/>
                </a:solidFill>
                <a:ea typeface="宋体" charset="-122"/>
              </a:rPr>
              <a:t>。</a:t>
            </a:r>
          </a:p>
          <a:p>
            <a:endParaRPr lang="zh-CN" altLang="en-US" smtClean="0">
              <a:ea typeface="宋体" charset="-122"/>
            </a:endParaRPr>
          </a:p>
        </p:txBody>
      </p:sp>
    </p:spTree>
    <p:extLst>
      <p:ext uri="{BB962C8B-B14F-4D97-AF65-F5344CB8AC3E}">
        <p14:creationId xmlns:p14="http://schemas.microsoft.com/office/powerpoint/2010/main" val="412315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382588" y="685800"/>
            <a:ext cx="6092825" cy="3429000"/>
          </a:xfrm>
          <a:ln/>
        </p:spPr>
      </p:sp>
      <p:sp>
        <p:nvSpPr>
          <p:cNvPr id="83970" name="Rectangle 3"/>
          <p:cNvSpPr>
            <a:spLocks noGrp="1" noChangeArrowheads="1"/>
          </p:cNvSpPr>
          <p:nvPr>
            <p:ph type="body" idx="1"/>
          </p:nvPr>
        </p:nvSpPr>
        <p:spPr>
          <a:noFill/>
          <a:ln/>
        </p:spPr>
        <p:txBody>
          <a:bodyPr/>
          <a:lstStyle/>
          <a:p>
            <a:r>
              <a:rPr lang="zh-CN" altLang="en-US" sz="1000" b="1" smtClean="0">
                <a:solidFill>
                  <a:srgbClr val="2D2DB9"/>
                </a:solidFill>
                <a:ea typeface="宋体" charset="-122"/>
              </a:rPr>
              <a:t>相邻及同层结点之间通常不进行数据交换，或数据交换量比较小</a:t>
            </a:r>
          </a:p>
        </p:txBody>
      </p:sp>
    </p:spTree>
    <p:extLst>
      <p:ext uri="{BB962C8B-B14F-4D97-AF65-F5344CB8AC3E}">
        <p14:creationId xmlns:p14="http://schemas.microsoft.com/office/powerpoint/2010/main" val="3571744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382588" y="685800"/>
            <a:ext cx="6092825" cy="3429000"/>
          </a:xfrm>
          <a:ln/>
        </p:spPr>
      </p:sp>
      <p:sp>
        <p:nvSpPr>
          <p:cNvPr id="96258" name="Rectangle 3"/>
          <p:cNvSpPr>
            <a:spLocks noGrp="1" noChangeArrowheads="1"/>
          </p:cNvSpPr>
          <p:nvPr>
            <p:ph type="body" idx="1"/>
          </p:nvPr>
        </p:nvSpPr>
        <p:spPr>
          <a:noFill/>
          <a:ln/>
        </p:spPr>
        <p:txBody>
          <a:bodyPr/>
          <a:lstStyle/>
          <a:p>
            <a:endParaRPr lang="zh-CN" altLang="en-US" smtClean="0">
              <a:ea typeface="宋体" charset="-122"/>
            </a:endParaRPr>
          </a:p>
        </p:txBody>
      </p:sp>
    </p:spTree>
    <p:extLst>
      <p:ext uri="{BB962C8B-B14F-4D97-AF65-F5344CB8AC3E}">
        <p14:creationId xmlns:p14="http://schemas.microsoft.com/office/powerpoint/2010/main" val="2331147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noTextEdit="1"/>
          </p:cNvSpPr>
          <p:nvPr>
            <p:ph type="sldImg"/>
          </p:nvPr>
        </p:nvSpPr>
        <p:spPr>
          <a:xfrm>
            <a:off x="382588" y="685800"/>
            <a:ext cx="6092825" cy="3429000"/>
          </a:xfrm>
          <a:ln/>
        </p:spPr>
      </p:sp>
      <p:sp>
        <p:nvSpPr>
          <p:cNvPr id="98306" name="备注占位符 2"/>
          <p:cNvSpPr>
            <a:spLocks noGrp="1"/>
          </p:cNvSpPr>
          <p:nvPr>
            <p:ph type="body" idx="1"/>
          </p:nvPr>
        </p:nvSpPr>
        <p:spPr>
          <a:noFill/>
          <a:ln/>
        </p:spPr>
        <p:txBody>
          <a:bodyPr/>
          <a:lstStyle/>
          <a:p>
            <a:r>
              <a:rPr lang="zh-CN" altLang="en-US" b="1" smtClean="0">
                <a:solidFill>
                  <a:srgbClr val="2D2DB9"/>
                </a:solidFill>
                <a:ea typeface="宋体" charset="-122"/>
              </a:rPr>
              <a:t>连接有很多服务器集群，为接入的用户提供各种互联网服务。</a:t>
            </a:r>
          </a:p>
          <a:p>
            <a:endParaRPr lang="zh-CN" altLang="en-US" smtClean="0">
              <a:ea typeface="宋体" charset="-122"/>
            </a:endParaRPr>
          </a:p>
        </p:txBody>
      </p:sp>
      <p:sp>
        <p:nvSpPr>
          <p:cNvPr id="98307"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353922A-6389-403E-B35C-C9CBC6BE5F81}" type="slidenum">
              <a:rPr kumimoji="1" lang="en-US" altLang="zh-CN" sz="1200" b="0" u="none">
                <a:solidFill>
                  <a:schemeClr val="tx1"/>
                </a:solidFill>
                <a:ea typeface="宋体" charset="-122"/>
              </a:rPr>
              <a:pPr algn="r"/>
              <a:t>24</a:t>
            </a:fld>
            <a:endParaRPr kumimoji="1" lang="en-US" altLang="zh-CN" sz="1200" b="0" u="none">
              <a:solidFill>
                <a:schemeClr val="tx1"/>
              </a:solidFill>
              <a:ea typeface="宋体" charset="-122"/>
            </a:endParaRPr>
          </a:p>
        </p:txBody>
      </p:sp>
    </p:spTree>
    <p:extLst>
      <p:ext uri="{BB962C8B-B14F-4D97-AF65-F5344CB8AC3E}">
        <p14:creationId xmlns:p14="http://schemas.microsoft.com/office/powerpoint/2010/main" val="3257624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9BCF846-43FD-4AC9-A690-178B8168A859}" type="slidenum">
              <a:rPr lang="zh-CN" altLang="en-US" smtClean="0"/>
              <a:t>25</a:t>
            </a:fld>
            <a:endParaRPr lang="zh-CN" altLang="en-US"/>
          </a:p>
        </p:txBody>
      </p:sp>
      <p:sp>
        <p:nvSpPr>
          <p:cNvPr id="5" name="页眉占位符 4"/>
          <p:cNvSpPr>
            <a:spLocks noGrp="1"/>
          </p:cNvSpPr>
          <p:nvPr>
            <p:ph type="hdr" sz="quarter" idx="11"/>
          </p:nvPr>
        </p:nvSpPr>
        <p:spPr/>
        <p:txBody>
          <a:bodyPr/>
          <a:lstStyle/>
          <a:p>
            <a:endParaRPr lang="zh-CN" altLang="en-US"/>
          </a:p>
        </p:txBody>
      </p:sp>
    </p:spTree>
    <p:extLst>
      <p:ext uri="{BB962C8B-B14F-4D97-AF65-F5344CB8AC3E}">
        <p14:creationId xmlns:p14="http://schemas.microsoft.com/office/powerpoint/2010/main" val="195671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6AD6EE8-D43F-409B-96AB-643CA6890DC7}" type="slidenum">
              <a:rPr lang="en-US" altLang="zh-CN" smtClean="0">
                <a:latin typeface="Arial" panose="020B0604020202020204" pitchFamily="34" charset="0"/>
              </a:rPr>
              <a:pPr/>
              <a:t>26</a:t>
            </a:fld>
            <a:endParaRPr lang="en-US" altLang="zh-CN" smtClean="0">
              <a:latin typeface="Arial" panose="020B0604020202020204" pitchFamily="34" charset="0"/>
            </a:endParaRPr>
          </a:p>
        </p:txBody>
      </p:sp>
      <p:sp>
        <p:nvSpPr>
          <p:cNvPr id="54274" name="Rectangle 2"/>
          <p:cNvSpPr>
            <a:spLocks noGrp="1" noRot="1" noChangeAspect="1" noChangeArrowheads="1" noTextEdit="1"/>
          </p:cNvSpPr>
          <p:nvPr>
            <p:ph type="sldImg" idx="4294967295"/>
          </p:nvPr>
        </p:nvSpPr>
        <p:spPr>
          <a:xfrm>
            <a:off x="382588" y="685800"/>
            <a:ext cx="6092825" cy="3429000"/>
          </a:xfrm>
          <a:ln/>
        </p:spPr>
      </p:sp>
      <p:sp>
        <p:nvSpPr>
          <p:cNvPr id="5427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098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A4E24E7-2BE3-414A-A213-C9D426FDDBC1}" type="slidenum">
              <a:rPr lang="en-US" altLang="zh-CN" smtClean="0">
                <a:latin typeface="Arial" panose="020B0604020202020204" pitchFamily="34" charset="0"/>
              </a:rPr>
              <a:pPr/>
              <a:t>27</a:t>
            </a:fld>
            <a:endParaRPr lang="en-US" altLang="zh-CN" smtClean="0">
              <a:latin typeface="Arial" panose="020B0604020202020204" pitchFamily="34" charset="0"/>
            </a:endParaRPr>
          </a:p>
        </p:txBody>
      </p:sp>
      <p:sp>
        <p:nvSpPr>
          <p:cNvPr id="56322" name="Rectangle 2"/>
          <p:cNvSpPr>
            <a:spLocks noGrp="1" noRot="1" noChangeAspect="1" noChangeArrowheads="1" noTextEdit="1"/>
          </p:cNvSpPr>
          <p:nvPr>
            <p:ph type="sldImg" idx="4294967295"/>
          </p:nvPr>
        </p:nvSpPr>
        <p:spPr>
          <a:xfrm>
            <a:off x="382588" y="685800"/>
            <a:ext cx="6092825" cy="3429000"/>
          </a:xfrm>
          <a:ln/>
        </p:spPr>
      </p:sp>
      <p:sp>
        <p:nvSpPr>
          <p:cNvPr id="5632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7806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E3A5610-49F8-49B6-B003-F75DDE9465FF}" type="slidenum">
              <a:rPr lang="en-US" altLang="zh-CN" smtClean="0">
                <a:latin typeface="Arial" panose="020B0604020202020204" pitchFamily="34" charset="0"/>
              </a:rPr>
              <a:pPr/>
              <a:t>28</a:t>
            </a:fld>
            <a:endParaRPr lang="en-US" altLang="zh-CN" smtClean="0">
              <a:latin typeface="Arial" panose="020B0604020202020204" pitchFamily="34" charset="0"/>
            </a:endParaRPr>
          </a:p>
        </p:txBody>
      </p:sp>
      <p:sp>
        <p:nvSpPr>
          <p:cNvPr id="58370" name="Rectangle 2"/>
          <p:cNvSpPr>
            <a:spLocks noGrp="1" noRot="1" noChangeAspect="1" noChangeArrowheads="1" noTextEdit="1"/>
          </p:cNvSpPr>
          <p:nvPr>
            <p:ph type="sldImg" idx="4294967295"/>
          </p:nvPr>
        </p:nvSpPr>
        <p:spPr>
          <a:xfrm>
            <a:off x="382588" y="685800"/>
            <a:ext cx="6092825" cy="3429000"/>
          </a:xfrm>
          <a:ln/>
        </p:spPr>
      </p:sp>
      <p:sp>
        <p:nvSpPr>
          <p:cNvPr id="58371"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65612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384D6A5-5EED-4A1A-AF6A-84229766BB69}" type="slidenum">
              <a:rPr lang="en-US" altLang="zh-CN" smtClean="0">
                <a:latin typeface="Arial" panose="020B0604020202020204" pitchFamily="34" charset="0"/>
              </a:rPr>
              <a:pPr/>
              <a:t>29</a:t>
            </a:fld>
            <a:endParaRPr lang="en-US" altLang="zh-CN" smtClean="0">
              <a:latin typeface="Arial" panose="020B0604020202020204" pitchFamily="34" charset="0"/>
            </a:endParaRPr>
          </a:p>
        </p:txBody>
      </p:sp>
      <p:sp>
        <p:nvSpPr>
          <p:cNvPr id="60418" name="Rectangle 2"/>
          <p:cNvSpPr>
            <a:spLocks noGrp="1" noRot="1" noChangeAspect="1" noChangeArrowheads="1" noTextEdit="1"/>
          </p:cNvSpPr>
          <p:nvPr>
            <p:ph type="sldImg" idx="4294967295"/>
          </p:nvPr>
        </p:nvSpPr>
        <p:spPr>
          <a:xfrm>
            <a:off x="382588" y="685800"/>
            <a:ext cx="6092825" cy="3429000"/>
          </a:xfrm>
          <a:ln/>
        </p:spPr>
      </p:sp>
      <p:sp>
        <p:nvSpPr>
          <p:cNvPr id="60419"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16791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382588" y="685800"/>
            <a:ext cx="6092825" cy="3429000"/>
          </a:xfrm>
          <a:ln/>
        </p:spPr>
      </p:sp>
      <p:sp>
        <p:nvSpPr>
          <p:cNvPr id="33794" name="Rectangle 3"/>
          <p:cNvSpPr>
            <a:spLocks noGrp="1" noChangeArrowheads="1"/>
          </p:cNvSpPr>
          <p:nvPr>
            <p:ph type="body" idx="1"/>
          </p:nvPr>
        </p:nvSpPr>
        <p:spPr>
          <a:noFill/>
          <a:ln/>
        </p:spPr>
        <p:txBody>
          <a:bodyPr/>
          <a:lstStyle/>
          <a:p>
            <a:r>
              <a:rPr lang="zh-CN" altLang="en-US" sz="1400" u="sng" smtClean="0">
                <a:latin typeface="华文新魏" pitchFamily="2" charset="-122"/>
                <a:ea typeface="宋体" charset="-122"/>
              </a:rPr>
              <a:t>自治计算机系统</a:t>
            </a:r>
            <a:r>
              <a:rPr lang="zh-CN" altLang="en-US" sz="1600" smtClean="0">
                <a:latin typeface="华文新魏" pitchFamily="2" charset="-122"/>
                <a:ea typeface="宋体" charset="-122"/>
              </a:rPr>
              <a:t>：</a:t>
            </a:r>
          </a:p>
          <a:p>
            <a:r>
              <a:rPr lang="zh-CN" altLang="en-US" sz="1000" smtClean="0">
                <a:solidFill>
                  <a:srgbClr val="2D2DB9"/>
                </a:solidFill>
                <a:ea typeface="宋体" charset="-122"/>
              </a:rPr>
              <a:t>互联的计算机之间没有明确的主从关系，每台计算机既可以联网工作，也可以脱网独立工作；</a:t>
            </a:r>
            <a:endParaRPr lang="en-US" altLang="zh-CN" sz="1000" smtClean="0">
              <a:solidFill>
                <a:srgbClr val="2D2DB9"/>
              </a:solidFill>
              <a:ea typeface="宋体" charset="-122"/>
            </a:endParaRPr>
          </a:p>
          <a:p>
            <a:r>
              <a:rPr lang="zh-CN" altLang="en-US" sz="1000" smtClean="0">
                <a:solidFill>
                  <a:srgbClr val="2D2DB9"/>
                </a:solidFill>
                <a:ea typeface="宋体" charset="-122"/>
              </a:rPr>
              <a:t>联网计算机可以为本地用户提供服务，也可以为异地的网络用户提供服务。</a:t>
            </a:r>
          </a:p>
          <a:p>
            <a:endParaRPr lang="zh-CN" altLang="en-US" smtClean="0">
              <a:ea typeface="宋体" charset="-122"/>
            </a:endParaRPr>
          </a:p>
        </p:txBody>
      </p:sp>
    </p:spTree>
    <p:extLst>
      <p:ext uri="{BB962C8B-B14F-4D97-AF65-F5344CB8AC3E}">
        <p14:creationId xmlns:p14="http://schemas.microsoft.com/office/powerpoint/2010/main" val="1514408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88CA8DC-385F-41C4-B23B-EDAF3FCD2A85}" type="slidenum">
              <a:rPr lang="en-US" altLang="zh-CN" smtClean="0">
                <a:latin typeface="Arial" panose="020B0604020202020204" pitchFamily="34" charset="0"/>
              </a:rPr>
              <a:pPr/>
              <a:t>30</a:t>
            </a:fld>
            <a:endParaRPr lang="en-US" altLang="zh-CN" smtClean="0">
              <a:latin typeface="Arial" panose="020B0604020202020204" pitchFamily="34" charset="0"/>
            </a:endParaRPr>
          </a:p>
        </p:txBody>
      </p:sp>
      <p:sp>
        <p:nvSpPr>
          <p:cNvPr id="64514" name="Rectangle 2"/>
          <p:cNvSpPr>
            <a:spLocks noGrp="1" noRot="1" noChangeAspect="1" noChangeArrowheads="1" noTextEdit="1"/>
          </p:cNvSpPr>
          <p:nvPr>
            <p:ph type="sldImg" idx="4294967295"/>
          </p:nvPr>
        </p:nvSpPr>
        <p:spPr>
          <a:xfrm>
            <a:off x="382588" y="685800"/>
            <a:ext cx="6092825" cy="3429000"/>
          </a:xfrm>
          <a:ln/>
        </p:spPr>
      </p:sp>
      <p:sp>
        <p:nvSpPr>
          <p:cNvPr id="6451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51599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7B59963-0E7A-4C60-ABC7-7EBE47121BB5}" type="slidenum">
              <a:rPr lang="en-US" altLang="zh-CN" smtClean="0">
                <a:latin typeface="Arial" panose="020B0604020202020204" pitchFamily="34" charset="0"/>
              </a:rPr>
              <a:pPr/>
              <a:t>31</a:t>
            </a:fld>
            <a:endParaRPr lang="en-US" altLang="zh-CN" smtClean="0">
              <a:latin typeface="Arial" panose="020B0604020202020204" pitchFamily="34" charset="0"/>
            </a:endParaRPr>
          </a:p>
        </p:txBody>
      </p:sp>
      <p:sp>
        <p:nvSpPr>
          <p:cNvPr id="74754" name="Rectangle 2"/>
          <p:cNvSpPr>
            <a:spLocks noGrp="1" noRot="1" noChangeAspect="1" noChangeArrowheads="1" noTextEdit="1"/>
          </p:cNvSpPr>
          <p:nvPr>
            <p:ph type="sldImg" idx="4294967295"/>
          </p:nvPr>
        </p:nvSpPr>
        <p:spPr>
          <a:xfrm>
            <a:off x="382588" y="685800"/>
            <a:ext cx="6092825" cy="3429000"/>
          </a:xfrm>
          <a:ln/>
        </p:spPr>
      </p:sp>
      <p:sp>
        <p:nvSpPr>
          <p:cNvPr id="74755"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108679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0DB9C60-198A-4C1D-B5A1-82284636CD03}" type="slidenum">
              <a:rPr lang="en-US" altLang="zh-CN" smtClean="0">
                <a:latin typeface="Arial" panose="020B0604020202020204" pitchFamily="34" charset="0"/>
              </a:rPr>
              <a:pPr/>
              <a:t>32</a:t>
            </a:fld>
            <a:endParaRPr lang="en-US" altLang="zh-CN" smtClean="0">
              <a:latin typeface="Arial" panose="020B0604020202020204" pitchFamily="34" charset="0"/>
            </a:endParaRPr>
          </a:p>
        </p:txBody>
      </p:sp>
      <p:sp>
        <p:nvSpPr>
          <p:cNvPr id="76802" name="Rectangle 2"/>
          <p:cNvSpPr>
            <a:spLocks noGrp="1" noRot="1" noChangeAspect="1" noChangeArrowheads="1" noTextEdit="1"/>
          </p:cNvSpPr>
          <p:nvPr>
            <p:ph type="sldImg" idx="4294967295"/>
          </p:nvPr>
        </p:nvSpPr>
        <p:spPr>
          <a:xfrm>
            <a:off x="382588" y="685800"/>
            <a:ext cx="6092825" cy="3429000"/>
          </a:xfrm>
          <a:ln/>
        </p:spPr>
      </p:sp>
      <p:sp>
        <p:nvSpPr>
          <p:cNvPr id="76803"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2165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xfrm>
            <a:off x="382588" y="685800"/>
            <a:ext cx="6092825" cy="3429000"/>
          </a:xfrm>
          <a:ln/>
        </p:spPr>
      </p:sp>
      <p:sp>
        <p:nvSpPr>
          <p:cNvPr id="59394" name="Rectangle 3"/>
          <p:cNvSpPr>
            <a:spLocks noGrp="1" noChangeArrowheads="1"/>
          </p:cNvSpPr>
          <p:nvPr>
            <p:ph type="body" idx="1"/>
          </p:nvPr>
        </p:nvSpPr>
        <p:spPr>
          <a:noFill/>
          <a:ln/>
        </p:spPr>
        <p:txBody>
          <a:bodyPr/>
          <a:lstStyle/>
          <a:p>
            <a:r>
              <a:rPr lang="zh-CN" altLang="en-US" smtClean="0">
                <a:ea typeface="宋体" charset="-122"/>
              </a:rPr>
              <a:t>广播式网络仅有一条通信信道，由网络上的所有机器共享。向某台主机发送信息就如在公共场所喊人：“老王，有你的信！”在场的人都会听到，而只有老王本人会答应，其余的人仍旧做自己的事情。 </a:t>
            </a:r>
          </a:p>
          <a:p>
            <a:r>
              <a:rPr lang="zh-CN" altLang="en-US" smtClean="0">
                <a:ea typeface="宋体" charset="-122"/>
              </a:rPr>
              <a:t>点</a:t>
            </a:r>
            <a:r>
              <a:rPr lang="en-US" altLang="zh-CN" smtClean="0">
                <a:ea typeface="宋体" charset="-122"/>
              </a:rPr>
              <a:t>-</a:t>
            </a:r>
            <a:r>
              <a:rPr lang="zh-CN" altLang="en-US" smtClean="0">
                <a:ea typeface="宋体" charset="-122"/>
              </a:rPr>
              <a:t>点网络</a:t>
            </a:r>
            <a:r>
              <a:rPr lang="en-US" altLang="zh-CN" smtClean="0">
                <a:ea typeface="宋体" charset="-122"/>
              </a:rPr>
              <a:t>:</a:t>
            </a:r>
            <a:r>
              <a:rPr lang="zh-CN" altLang="en-US" smtClean="0">
                <a:ea typeface="宋体" charset="-122"/>
              </a:rPr>
              <a:t>在课堂上传小纸条。</a:t>
            </a:r>
          </a:p>
        </p:txBody>
      </p:sp>
    </p:spTree>
    <p:extLst>
      <p:ext uri="{BB962C8B-B14F-4D97-AF65-F5344CB8AC3E}">
        <p14:creationId xmlns:p14="http://schemas.microsoft.com/office/powerpoint/2010/main" val="10248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a:xfrm>
            <a:off x="382588" y="685800"/>
            <a:ext cx="6092825" cy="3429000"/>
          </a:xfrm>
          <a:ln/>
        </p:spPr>
      </p:sp>
      <p:sp>
        <p:nvSpPr>
          <p:cNvPr id="61442" name="备注占位符 2"/>
          <p:cNvSpPr>
            <a:spLocks noGrp="1"/>
          </p:cNvSpPr>
          <p:nvPr>
            <p:ph type="body" idx="1"/>
          </p:nvPr>
        </p:nvSpPr>
        <p:spPr>
          <a:noFill/>
          <a:ln/>
        </p:spPr>
        <p:txBody>
          <a:bodyPr/>
          <a:lstStyle/>
          <a:p>
            <a:r>
              <a:rPr lang="en-US" altLang="zh-CN" b="1" smtClean="0">
                <a:solidFill>
                  <a:srgbClr val="2D2DB9"/>
                </a:solidFill>
                <a:ea typeface="宋体" charset="-122"/>
                <a:cs typeface="Times New Roman" pitchFamily="18" charset="0"/>
              </a:rPr>
              <a:t>metropolitan  </a:t>
            </a:r>
            <a:r>
              <a:rPr lang="en-US" altLang="zh-CN" b="1" smtClean="0">
                <a:ea typeface="宋体" charset="-122"/>
              </a:rPr>
              <a:t>adj.</a:t>
            </a:r>
            <a:r>
              <a:rPr lang="zh-CN" altLang="en-US" smtClean="0">
                <a:ea typeface="宋体" charset="-122"/>
              </a:rPr>
              <a:t>大都会的；大城市的；</a:t>
            </a:r>
          </a:p>
        </p:txBody>
      </p:sp>
      <p:sp>
        <p:nvSpPr>
          <p:cNvPr id="61443"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A021CE16-3D10-4101-A0B1-E29D6F1E8C13}" type="slidenum">
              <a:rPr kumimoji="1" lang="en-US" altLang="zh-CN" sz="1200" b="0" u="none">
                <a:solidFill>
                  <a:schemeClr val="tx1"/>
                </a:solidFill>
                <a:ea typeface="宋体" charset="-122"/>
              </a:rPr>
              <a:pPr algn="r"/>
              <a:t>8</a:t>
            </a:fld>
            <a:endParaRPr kumimoji="1" lang="en-US" altLang="zh-CN" sz="1200" b="0" u="none">
              <a:solidFill>
                <a:schemeClr val="tx1"/>
              </a:solidFill>
              <a:ea typeface="宋体" charset="-122"/>
            </a:endParaRPr>
          </a:p>
        </p:txBody>
      </p:sp>
    </p:spTree>
    <p:extLst>
      <p:ext uri="{BB962C8B-B14F-4D97-AF65-F5344CB8AC3E}">
        <p14:creationId xmlns:p14="http://schemas.microsoft.com/office/powerpoint/2010/main" val="243605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a:xfrm>
            <a:off x="382588" y="685800"/>
            <a:ext cx="6092825" cy="3429000"/>
          </a:xfrm>
          <a:ln/>
        </p:spPr>
      </p:sp>
      <p:sp>
        <p:nvSpPr>
          <p:cNvPr id="63490" name="备注占位符 2"/>
          <p:cNvSpPr>
            <a:spLocks noGrp="1"/>
          </p:cNvSpPr>
          <p:nvPr>
            <p:ph type="body" idx="1"/>
          </p:nvPr>
        </p:nvSpPr>
        <p:spPr>
          <a:noFill/>
          <a:ln/>
        </p:spPr>
        <p:txBody>
          <a:bodyPr/>
          <a:lstStyle/>
          <a:p>
            <a:r>
              <a:rPr lang="zh-CN" altLang="en-US" b="1" dirty="0" smtClean="0">
                <a:solidFill>
                  <a:srgbClr val="2D2DB9"/>
                </a:solidFill>
                <a:ea typeface="宋体" charset="-122"/>
              </a:rPr>
              <a:t>局域网用于将有限范围内（例如一个实验室、一幢大楼、一个校园）的各种计算机、终端与外部设备互联成网；</a:t>
            </a:r>
          </a:p>
          <a:p>
            <a:pPr algn="just">
              <a:spcBef>
                <a:spcPts val="1200"/>
              </a:spcBef>
            </a:pPr>
            <a:r>
              <a:rPr lang="zh-CN" altLang="en-US" u="sng" dirty="0" smtClean="0">
                <a:latin typeface="微软雅黑" pitchFamily="34" charset="-122"/>
                <a:ea typeface="宋体" charset="-122"/>
              </a:rPr>
              <a:t>局域网的应用领域：</a:t>
            </a:r>
          </a:p>
          <a:p>
            <a:pPr algn="just">
              <a:spcBef>
                <a:spcPts val="1200"/>
              </a:spcBef>
            </a:pPr>
            <a:r>
              <a:rPr lang="zh-CN" altLang="en-US" b="1" dirty="0" smtClean="0">
                <a:solidFill>
                  <a:srgbClr val="2D2DB9"/>
                </a:solidFill>
                <a:ea typeface="宋体" charset="-122"/>
              </a:rPr>
              <a:t>个人计算机局域网</a:t>
            </a:r>
          </a:p>
          <a:p>
            <a:pPr algn="just">
              <a:spcBef>
                <a:spcPts val="1200"/>
              </a:spcBef>
            </a:pPr>
            <a:r>
              <a:rPr lang="zh-CN" altLang="en-US" b="1" dirty="0" smtClean="0">
                <a:solidFill>
                  <a:srgbClr val="2D2DB9"/>
                </a:solidFill>
                <a:ea typeface="宋体" charset="-122"/>
              </a:rPr>
              <a:t>存储区域网络</a:t>
            </a:r>
          </a:p>
          <a:p>
            <a:pPr algn="just">
              <a:spcBef>
                <a:spcPts val="1200"/>
              </a:spcBef>
            </a:pPr>
            <a:r>
              <a:rPr lang="zh-CN" altLang="en-US" b="1" dirty="0" smtClean="0">
                <a:solidFill>
                  <a:srgbClr val="2D2DB9"/>
                </a:solidFill>
                <a:ea typeface="宋体" charset="-122"/>
              </a:rPr>
              <a:t>办公室与实验室的网络</a:t>
            </a:r>
          </a:p>
          <a:p>
            <a:pPr algn="just">
              <a:spcBef>
                <a:spcPts val="1200"/>
              </a:spcBef>
            </a:pPr>
            <a:r>
              <a:rPr lang="zh-CN" altLang="en-US" b="1" dirty="0" smtClean="0">
                <a:solidFill>
                  <a:srgbClr val="2D2DB9"/>
                </a:solidFill>
                <a:ea typeface="宋体" charset="-122"/>
              </a:rPr>
              <a:t>企业与学校的主干网 </a:t>
            </a:r>
          </a:p>
          <a:p>
            <a:pPr algn="just">
              <a:spcBef>
                <a:spcPts val="1200"/>
              </a:spcBef>
            </a:pPr>
            <a:r>
              <a:rPr lang="zh-CN" altLang="en-US" b="1" dirty="0" smtClean="0">
                <a:solidFill>
                  <a:srgbClr val="2D2DB9"/>
                </a:solidFill>
                <a:ea typeface="宋体" charset="-122"/>
              </a:rPr>
              <a:t>大型计算设备群的后端网络</a:t>
            </a:r>
          </a:p>
          <a:p>
            <a:endParaRPr lang="en-US" altLang="zh-CN" b="1" dirty="0" smtClean="0">
              <a:solidFill>
                <a:srgbClr val="2D2DB9"/>
              </a:solidFill>
              <a:ea typeface="宋体" charset="-122"/>
            </a:endParaRPr>
          </a:p>
          <a:p>
            <a:r>
              <a:rPr lang="en-US" altLang="zh-CN" dirty="0" smtClean="0">
                <a:ea typeface="宋体" charset="-122"/>
              </a:rPr>
              <a:t>Hub </a:t>
            </a:r>
            <a:r>
              <a:rPr lang="zh-CN" altLang="en-US" dirty="0" smtClean="0">
                <a:ea typeface="宋体" charset="-122"/>
              </a:rPr>
              <a:t>集线器； </a:t>
            </a:r>
            <a:r>
              <a:rPr lang="en-US" altLang="zh-CN" dirty="0" smtClean="0">
                <a:ea typeface="宋体" charset="-122"/>
              </a:rPr>
              <a:t>switcher </a:t>
            </a:r>
            <a:r>
              <a:rPr lang="zh-CN" altLang="en-US" dirty="0" smtClean="0">
                <a:ea typeface="宋体" charset="-122"/>
              </a:rPr>
              <a:t>交换机</a:t>
            </a:r>
          </a:p>
        </p:txBody>
      </p:sp>
      <p:sp>
        <p:nvSpPr>
          <p:cNvPr id="63491"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60BF1029-8D04-4D66-9CBE-C867F1E42488}" type="slidenum">
              <a:rPr kumimoji="1" lang="en-US" altLang="zh-CN" sz="1200" b="0" u="none">
                <a:solidFill>
                  <a:schemeClr val="tx1"/>
                </a:solidFill>
                <a:ea typeface="宋体" charset="-122"/>
              </a:rPr>
              <a:pPr algn="r"/>
              <a:t>9</a:t>
            </a:fld>
            <a:endParaRPr kumimoji="1" lang="en-US" altLang="zh-CN" sz="1200" b="0" u="none">
              <a:solidFill>
                <a:schemeClr val="tx1"/>
              </a:solidFill>
              <a:ea typeface="宋体" charset="-122"/>
            </a:endParaRPr>
          </a:p>
        </p:txBody>
      </p:sp>
    </p:spTree>
    <p:extLst>
      <p:ext uri="{BB962C8B-B14F-4D97-AF65-F5344CB8AC3E}">
        <p14:creationId xmlns:p14="http://schemas.microsoft.com/office/powerpoint/2010/main" val="64865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a:xfrm>
            <a:off x="382588" y="685800"/>
            <a:ext cx="6092825" cy="3429000"/>
          </a:xfrm>
          <a:ln/>
        </p:spPr>
      </p:sp>
      <p:sp>
        <p:nvSpPr>
          <p:cNvPr id="65538" name="备注占位符 2"/>
          <p:cNvSpPr>
            <a:spLocks noGrp="1"/>
          </p:cNvSpPr>
          <p:nvPr>
            <p:ph type="body" idx="1"/>
          </p:nvPr>
        </p:nvSpPr>
        <p:spPr>
          <a:noFill/>
          <a:ln/>
        </p:spPr>
        <p:txBody>
          <a:bodyPr/>
          <a:lstStyle/>
          <a:p>
            <a:r>
              <a:rPr lang="zh-CN" altLang="en-US" sz="1000" b="1" smtClean="0">
                <a:solidFill>
                  <a:srgbClr val="2D2DB9"/>
                </a:solidFill>
                <a:ea typeface="宋体" charset="-122"/>
              </a:rPr>
              <a:t>城域网的设计目标是要满足几十公里范围内的大量企业、机关、公司的</a:t>
            </a:r>
            <a:r>
              <a:rPr lang="zh-CN" altLang="en-US" sz="1000" b="1" smtClean="0">
                <a:solidFill>
                  <a:srgbClr val="FF0000"/>
                </a:solidFill>
                <a:ea typeface="宋体" charset="-122"/>
              </a:rPr>
              <a:t>多个局域网互联</a:t>
            </a:r>
            <a:r>
              <a:rPr lang="zh-CN" altLang="en-US" sz="1000" b="1" smtClean="0">
                <a:solidFill>
                  <a:srgbClr val="2D2DB9"/>
                </a:solidFill>
                <a:ea typeface="宋体" charset="-122"/>
              </a:rPr>
              <a:t>的需求。</a:t>
            </a:r>
          </a:p>
          <a:p>
            <a:r>
              <a:rPr lang="zh-CN" altLang="en-US" sz="1000" b="1" smtClean="0">
                <a:solidFill>
                  <a:srgbClr val="FF0000"/>
                </a:solidFill>
                <a:ea typeface="宋体" charset="-122"/>
              </a:rPr>
              <a:t>宽带城域网</a:t>
            </a:r>
            <a:r>
              <a:rPr lang="zh-CN" altLang="en-US" sz="1000" b="1" smtClean="0">
                <a:solidFill>
                  <a:srgbClr val="2D2DB9"/>
                </a:solidFill>
                <a:ea typeface="宋体" charset="-122"/>
              </a:rPr>
              <a:t>已经成为目前研究、应用与产业发展的一个重要领域。</a:t>
            </a:r>
            <a:endParaRPr lang="zh-CN" altLang="en-US" smtClean="0">
              <a:ea typeface="宋体" charset="-122"/>
            </a:endParaRPr>
          </a:p>
          <a:p>
            <a:r>
              <a:rPr lang="zh-CN" altLang="en-US" smtClean="0">
                <a:ea typeface="宋体" charset="-122"/>
              </a:rPr>
              <a:t>宽带城域网是为满足网络接入层的带宽大幅度增长的需求而建立的，主要针对数据及多媒体业务。</a:t>
            </a:r>
          </a:p>
          <a:p>
            <a:r>
              <a:rPr lang="zh-CN" altLang="en-US" smtClean="0">
                <a:ea typeface="宋体" charset="-122"/>
              </a:rPr>
              <a:t>随着通信技术的快速进步，局域网技术的性能和功能得到大幅度的提高和丰富，因而被广泛地应用在城域和广域网中；与此同时，广域网技术也常常应用于局域网和城域环境中。所以目前流行的</a:t>
            </a:r>
            <a:r>
              <a:rPr lang="zh-CN" altLang="en-US" b="1" smtClean="0">
                <a:ea typeface="宋体" charset="-122"/>
              </a:rPr>
              <a:t>宽带城域网已经不是一种特定的技术，而是一种概念，或者说是各类网络技术在城域范围内的综合应用</a:t>
            </a:r>
            <a:r>
              <a:rPr lang="zh-CN" altLang="en-US" smtClean="0">
                <a:ea typeface="宋体" charset="-122"/>
              </a:rPr>
              <a:t>。</a:t>
            </a:r>
            <a:endParaRPr lang="en-US" altLang="zh-CN" smtClean="0">
              <a:ea typeface="宋体" charset="-122"/>
            </a:endParaRPr>
          </a:p>
          <a:p>
            <a:r>
              <a:rPr lang="zh-CN" altLang="en-US" smtClean="0">
                <a:ea typeface="宋体" charset="-122"/>
              </a:rPr>
              <a:t>在地理范围上局限于城市内部（类似于电话交换网的各本地网）；</a:t>
            </a:r>
          </a:p>
          <a:p>
            <a:endParaRPr lang="zh-CN" altLang="en-US" smtClean="0">
              <a:ea typeface="宋体" charset="-122"/>
            </a:endParaRPr>
          </a:p>
        </p:txBody>
      </p:sp>
      <p:sp>
        <p:nvSpPr>
          <p:cNvPr id="65539" name="灯片编号占位符 3"/>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4FCC40B8-CA7B-4DCB-AEBF-3234C655807E}" type="slidenum">
              <a:rPr kumimoji="1" lang="en-US" altLang="zh-CN" sz="1200" b="0" u="none">
                <a:solidFill>
                  <a:schemeClr val="tx1"/>
                </a:solidFill>
                <a:ea typeface="宋体" charset="-122"/>
              </a:rPr>
              <a:pPr algn="r"/>
              <a:t>10</a:t>
            </a:fld>
            <a:endParaRPr kumimoji="1" lang="en-US" altLang="zh-CN" sz="1200" b="0" u="none">
              <a:solidFill>
                <a:schemeClr val="tx1"/>
              </a:solidFill>
              <a:ea typeface="宋体" charset="-122"/>
            </a:endParaRPr>
          </a:p>
        </p:txBody>
      </p:sp>
    </p:spTree>
    <p:extLst>
      <p:ext uri="{BB962C8B-B14F-4D97-AF65-F5344CB8AC3E}">
        <p14:creationId xmlns:p14="http://schemas.microsoft.com/office/powerpoint/2010/main" val="291090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382588" y="685800"/>
            <a:ext cx="6092825" cy="3429000"/>
          </a:xfrm>
          <a:ln/>
        </p:spPr>
      </p:sp>
      <p:sp>
        <p:nvSpPr>
          <p:cNvPr id="67586" name="Rectangle 3"/>
          <p:cNvSpPr>
            <a:spLocks noGrp="1" noChangeArrowheads="1"/>
          </p:cNvSpPr>
          <p:nvPr>
            <p:ph type="body" idx="1"/>
          </p:nvPr>
        </p:nvSpPr>
        <p:spPr>
          <a:noFill/>
          <a:ln/>
        </p:spPr>
        <p:txBody>
          <a:bodyPr/>
          <a:lstStyle/>
          <a:p>
            <a:r>
              <a:rPr lang="zh-CN" altLang="en-US" smtClean="0">
                <a:ea typeface="宋体" charset="-122"/>
              </a:rPr>
              <a:t>在传输媒质上，主要采用光纤、铜线、同轴电缆、</a:t>
            </a:r>
            <a:r>
              <a:rPr lang="en-US" altLang="zh-CN" smtClean="0">
                <a:ea typeface="宋体" charset="-122"/>
              </a:rPr>
              <a:t>5</a:t>
            </a:r>
            <a:r>
              <a:rPr lang="zh-CN" altLang="en-US" smtClean="0">
                <a:ea typeface="宋体" charset="-122"/>
              </a:rPr>
              <a:t>类</a:t>
            </a:r>
            <a:r>
              <a:rPr lang="en-US" altLang="zh-CN" smtClean="0">
                <a:ea typeface="宋体" charset="-122"/>
              </a:rPr>
              <a:t>UTP</a:t>
            </a:r>
            <a:r>
              <a:rPr lang="zh-CN" altLang="en-US" smtClean="0">
                <a:ea typeface="宋体" charset="-122"/>
              </a:rPr>
              <a:t>电缆、微波以及它们的综合等；</a:t>
            </a:r>
          </a:p>
          <a:p>
            <a:r>
              <a:rPr lang="zh-CN" altLang="en-US" smtClean="0">
                <a:ea typeface="宋体" charset="-122"/>
              </a:rPr>
              <a:t>在接入方式上主要采用以太网、</a:t>
            </a:r>
            <a:r>
              <a:rPr lang="en-US" altLang="zh-CN" smtClean="0">
                <a:ea typeface="宋体" charset="-122"/>
              </a:rPr>
              <a:t>xDSL</a:t>
            </a:r>
            <a:r>
              <a:rPr lang="zh-CN" altLang="en-US" smtClean="0">
                <a:ea typeface="宋体" charset="-122"/>
              </a:rPr>
              <a:t>、</a:t>
            </a:r>
            <a:r>
              <a:rPr lang="en-US" altLang="zh-CN" smtClean="0">
                <a:ea typeface="宋体" charset="-122"/>
              </a:rPr>
              <a:t>DDN</a:t>
            </a:r>
            <a:r>
              <a:rPr lang="zh-CN" altLang="en-US" smtClean="0">
                <a:ea typeface="宋体" charset="-122"/>
              </a:rPr>
              <a:t>、</a:t>
            </a:r>
            <a:r>
              <a:rPr lang="en-US" altLang="zh-CN" smtClean="0">
                <a:ea typeface="宋体" charset="-122"/>
              </a:rPr>
              <a:t>FR</a:t>
            </a:r>
            <a:r>
              <a:rPr lang="zh-CN" altLang="en-US" smtClean="0">
                <a:ea typeface="宋体" charset="-122"/>
              </a:rPr>
              <a:t>、</a:t>
            </a:r>
            <a:r>
              <a:rPr lang="en-US" altLang="zh-CN" smtClean="0">
                <a:ea typeface="宋体" charset="-122"/>
              </a:rPr>
              <a:t>LMDS</a:t>
            </a:r>
            <a:r>
              <a:rPr lang="zh-CN" altLang="en-US" smtClean="0">
                <a:ea typeface="宋体" charset="-122"/>
              </a:rPr>
              <a:t>、</a:t>
            </a:r>
            <a:r>
              <a:rPr lang="en-US" altLang="zh-CN" smtClean="0">
                <a:ea typeface="宋体" charset="-122"/>
              </a:rPr>
              <a:t>ATM</a:t>
            </a:r>
            <a:r>
              <a:rPr lang="zh-CN" altLang="en-US" smtClean="0">
                <a:ea typeface="宋体" charset="-122"/>
              </a:rPr>
              <a:t>、扩频微波等。</a:t>
            </a:r>
          </a:p>
          <a:p>
            <a:r>
              <a:rPr lang="zh-CN" altLang="en-US" smtClean="0">
                <a:ea typeface="宋体" charset="-122"/>
              </a:rPr>
              <a:t>在技术上综合采用了各种广域网技术（</a:t>
            </a:r>
            <a:r>
              <a:rPr lang="en-US" altLang="zh-CN" smtClean="0">
                <a:ea typeface="宋体" charset="-122"/>
              </a:rPr>
              <a:t>IP over ATM</a:t>
            </a:r>
            <a:r>
              <a:rPr lang="zh-CN" altLang="en-US" smtClean="0">
                <a:ea typeface="宋体" charset="-122"/>
              </a:rPr>
              <a:t>、</a:t>
            </a:r>
            <a:r>
              <a:rPr lang="en-US" altLang="zh-CN" smtClean="0">
                <a:ea typeface="宋体" charset="-122"/>
              </a:rPr>
              <a:t>IP over SDH</a:t>
            </a:r>
            <a:r>
              <a:rPr lang="zh-CN" altLang="en-US" smtClean="0">
                <a:ea typeface="宋体" charset="-122"/>
              </a:rPr>
              <a:t>、</a:t>
            </a:r>
            <a:r>
              <a:rPr lang="en-US" altLang="zh-CN" smtClean="0">
                <a:ea typeface="宋体" charset="-122"/>
              </a:rPr>
              <a:t>IP/MPLS</a:t>
            </a:r>
            <a:r>
              <a:rPr lang="zh-CN" altLang="en-US" smtClean="0">
                <a:ea typeface="宋体" charset="-122"/>
              </a:rPr>
              <a:t>、</a:t>
            </a:r>
            <a:r>
              <a:rPr lang="en-US" altLang="zh-CN" smtClean="0">
                <a:ea typeface="宋体" charset="-122"/>
              </a:rPr>
              <a:t>ATM/MPLS</a:t>
            </a:r>
            <a:r>
              <a:rPr lang="zh-CN" altLang="en-US" smtClean="0">
                <a:ea typeface="宋体" charset="-122"/>
              </a:rPr>
              <a:t>等）、局域网技术（以太网技术：</a:t>
            </a:r>
            <a:r>
              <a:rPr lang="en-US" altLang="zh-CN" smtClean="0">
                <a:ea typeface="宋体" charset="-122"/>
              </a:rPr>
              <a:t>10Mbit/s</a:t>
            </a:r>
            <a:r>
              <a:rPr lang="zh-CN" altLang="en-US" smtClean="0">
                <a:ea typeface="宋体" charset="-122"/>
              </a:rPr>
              <a:t>、</a:t>
            </a:r>
            <a:r>
              <a:rPr lang="en-US" altLang="zh-CN" smtClean="0">
                <a:ea typeface="宋体" charset="-122"/>
              </a:rPr>
              <a:t>100Mbit/s</a:t>
            </a:r>
            <a:r>
              <a:rPr lang="zh-CN" altLang="en-US" smtClean="0">
                <a:ea typeface="宋体" charset="-122"/>
              </a:rPr>
              <a:t>、</a:t>
            </a:r>
            <a:r>
              <a:rPr lang="en-US" altLang="zh-CN" smtClean="0">
                <a:ea typeface="宋体" charset="-122"/>
              </a:rPr>
              <a:t>1000Mbit/s</a:t>
            </a:r>
            <a:r>
              <a:rPr lang="zh-CN" altLang="en-US" smtClean="0">
                <a:ea typeface="宋体" charset="-122"/>
              </a:rPr>
              <a:t>、</a:t>
            </a:r>
            <a:r>
              <a:rPr lang="en-US" altLang="zh-CN" smtClean="0">
                <a:ea typeface="宋体" charset="-122"/>
              </a:rPr>
              <a:t>VAN</a:t>
            </a:r>
            <a:r>
              <a:rPr lang="zh-CN" altLang="en-US" smtClean="0">
                <a:ea typeface="宋体" charset="-122"/>
              </a:rPr>
              <a:t>等）、</a:t>
            </a:r>
            <a:r>
              <a:rPr lang="en-US" altLang="zh-CN" smtClean="0">
                <a:ea typeface="宋体" charset="-122"/>
              </a:rPr>
              <a:t>LMDS</a:t>
            </a:r>
            <a:r>
              <a:rPr lang="zh-CN" altLang="en-US" smtClean="0">
                <a:ea typeface="宋体" charset="-122"/>
              </a:rPr>
              <a:t>等；</a:t>
            </a:r>
          </a:p>
          <a:p>
            <a:endParaRPr lang="zh-CN" altLang="en-US" smtClean="0">
              <a:ea typeface="宋体" charset="-122"/>
            </a:endParaRPr>
          </a:p>
        </p:txBody>
      </p:sp>
    </p:spTree>
    <p:extLst>
      <p:ext uri="{BB962C8B-B14F-4D97-AF65-F5344CB8AC3E}">
        <p14:creationId xmlns:p14="http://schemas.microsoft.com/office/powerpoint/2010/main" val="2338680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382588" y="685800"/>
            <a:ext cx="6092825" cy="3429000"/>
          </a:xfrm>
          <a:ln/>
        </p:spPr>
      </p:sp>
      <p:sp>
        <p:nvSpPr>
          <p:cNvPr id="69634" name="Rectangle 3"/>
          <p:cNvSpPr>
            <a:spLocks noGrp="1" noChangeArrowheads="1"/>
          </p:cNvSpPr>
          <p:nvPr>
            <p:ph type="body" idx="1"/>
          </p:nvPr>
        </p:nvSpPr>
        <p:spPr>
          <a:noFill/>
          <a:ln/>
        </p:spPr>
        <p:txBody>
          <a:bodyPr/>
          <a:lstStyle/>
          <a:p>
            <a:pPr>
              <a:lnSpc>
                <a:spcPct val="120000"/>
              </a:lnSpc>
              <a:spcBef>
                <a:spcPct val="50000"/>
              </a:spcBef>
            </a:pPr>
            <a:r>
              <a:rPr lang="zh-CN" altLang="en-US" sz="1000" b="1" smtClean="0">
                <a:solidFill>
                  <a:srgbClr val="2D2DB9"/>
                </a:solidFill>
                <a:ea typeface="宋体" charset="-122"/>
              </a:rPr>
              <a:t>可以覆盖一个国家、地区，或横跨几个洲；</a:t>
            </a:r>
            <a:endParaRPr lang="en-US" altLang="zh-CN" sz="1000" b="1" smtClean="0">
              <a:solidFill>
                <a:srgbClr val="2D2DB9"/>
              </a:solidFill>
              <a:ea typeface="宋体" charset="-122"/>
            </a:endParaRPr>
          </a:p>
          <a:p>
            <a:endParaRPr lang="zh-CN" altLang="en-US" smtClean="0">
              <a:ea typeface="宋体" charset="-122"/>
            </a:endParaRPr>
          </a:p>
        </p:txBody>
      </p:sp>
    </p:spTree>
    <p:extLst>
      <p:ext uri="{BB962C8B-B14F-4D97-AF65-F5344CB8AC3E}">
        <p14:creationId xmlns:p14="http://schemas.microsoft.com/office/powerpoint/2010/main" val="165813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382588" y="685800"/>
            <a:ext cx="6092825" cy="3429000"/>
          </a:xfrm>
          <a:ln/>
        </p:spPr>
      </p:sp>
      <p:sp>
        <p:nvSpPr>
          <p:cNvPr id="78850" name="Rectangle 3"/>
          <p:cNvSpPr>
            <a:spLocks noGrp="1" noChangeArrowheads="1"/>
          </p:cNvSpPr>
          <p:nvPr>
            <p:ph type="body" idx="1"/>
          </p:nvPr>
        </p:nvSpPr>
        <p:spPr>
          <a:noFill/>
          <a:ln/>
        </p:spPr>
        <p:txBody>
          <a:bodyPr/>
          <a:lstStyle/>
          <a:p>
            <a:r>
              <a:rPr lang="zh-CN" altLang="en-US" smtClean="0">
                <a:ea typeface="宋体" charset="-122"/>
              </a:rPr>
              <a:t>拓扑是一种不考虑物体的大小、形状等物理属性，而仅仅使用点或者线描述多个物体实际位置与关系的抽象表示方法。</a:t>
            </a:r>
          </a:p>
          <a:p>
            <a:r>
              <a:rPr lang="zh-CN" altLang="en-US" smtClean="0">
                <a:ea typeface="宋体" charset="-122"/>
              </a:rPr>
              <a:t>拓扑不关心事物的细节，也不在乎相互的比例关系，而只是以图的形式表示一定范围内多个物体之间的相互关系。 </a:t>
            </a:r>
          </a:p>
        </p:txBody>
      </p:sp>
    </p:spTree>
    <p:extLst>
      <p:ext uri="{BB962C8B-B14F-4D97-AF65-F5344CB8AC3E}">
        <p14:creationId xmlns:p14="http://schemas.microsoft.com/office/powerpoint/2010/main" val="178105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08575" y="428625"/>
            <a:ext cx="1606550" cy="4144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5750" y="428625"/>
            <a:ext cx="4670425" cy="4144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3312"/>
          </a:xfrm>
        </p:spPr>
        <p:txBody>
          <a:bodyPr/>
          <a:lstStyle/>
          <a:p>
            <a:r>
              <a:rPr lang="zh-CN" altLang="en-US"/>
              <a:t>单击此处编辑母版标题样式</a:t>
            </a:r>
          </a:p>
        </p:txBody>
      </p:sp>
      <p:sp>
        <p:nvSpPr>
          <p:cNvPr id="3" name="副标题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ftr" sz="quarter" idx="10"/>
          </p:nvPr>
        </p:nvSpPr>
        <p:spPr>
          <a:ln/>
        </p:spPr>
        <p:txBody>
          <a:bodyPr/>
          <a:lstStyle>
            <a:lvl1pPr>
              <a:defRPr/>
            </a:lvl1pPr>
          </a:lstStyle>
          <a:p>
            <a:pPr>
              <a:defRPr/>
            </a:pPr>
            <a:fld id="{99313A1B-D77A-4621-899C-BF52199F2309}" type="slidenum">
              <a:rPr lang="zh-CN" altLang="en-US"/>
              <a:pPr>
                <a:defRPr/>
              </a:pPr>
              <a:t>‹#›</a:t>
            </a:fld>
            <a:endParaRPr lang="en-US" altLang="zh-CN"/>
          </a:p>
        </p:txBody>
      </p:sp>
      <p:pic>
        <p:nvPicPr>
          <p:cNvPr id="5"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ftr" sz="quarter" idx="10"/>
          </p:nvPr>
        </p:nvSpPr>
        <p:spPr>
          <a:ln/>
        </p:spPr>
        <p:txBody>
          <a:bodyPr/>
          <a:lstStyle>
            <a:lvl1pPr>
              <a:defRPr/>
            </a:lvl1pPr>
          </a:lstStyle>
          <a:p>
            <a:pPr>
              <a:defRPr/>
            </a:pPr>
            <a:fld id="{FEF0C4C6-07BB-4D5E-AF03-4A2BE1F87E4B}" type="slidenum">
              <a:rPr lang="zh-CN" altLang="en-US"/>
              <a:pPr>
                <a:defRPr/>
              </a:pPr>
              <a:t>‹#›</a:t>
            </a:fld>
            <a:endParaRPr lang="en-US" altLang="zh-CN"/>
          </a:p>
        </p:txBody>
      </p:sp>
      <p:pic>
        <p:nvPicPr>
          <p:cNvPr id="6"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fld id="{5D403FF1-E5B7-4DDB-B716-DE20D009BF30}" type="slidenum">
              <a:rPr lang="zh-CN" altLang="en-US"/>
              <a:pPr>
                <a:defRPr/>
              </a:pPr>
              <a:t>‹#›</a:t>
            </a:fld>
            <a:endParaRPr lang="en-US" altLang="zh-CN"/>
          </a:p>
        </p:txBody>
      </p:sp>
      <p:pic>
        <p:nvPicPr>
          <p:cNvPr id="5"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a:ln/>
        </p:spPr>
        <p:txBody>
          <a:bodyPr/>
          <a:lstStyle>
            <a:lvl1pPr>
              <a:defRPr/>
            </a:lvl1pPr>
          </a:lstStyle>
          <a:p>
            <a:pPr>
              <a:defRPr/>
            </a:pPr>
            <a:fld id="{CE4D26AB-ECBC-4CC3-BDF3-6AEA0C2B2FED}" type="slidenum">
              <a:rPr lang="zh-CN" altLang="en-US"/>
              <a:pPr>
                <a:defRPr/>
              </a:pPr>
              <a:t>‹#›</a:t>
            </a:fld>
            <a:endParaRPr lang="en-US" altLang="zh-CN"/>
          </a:p>
        </p:txBody>
      </p:sp>
      <p:pic>
        <p:nvPicPr>
          <p:cNvPr id="6"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a:ln/>
        </p:spPr>
        <p:txBody>
          <a:bodyPr/>
          <a:lstStyle>
            <a:lvl1pPr>
              <a:defRPr/>
            </a:lvl1pPr>
          </a:lstStyle>
          <a:p>
            <a:pPr>
              <a:defRPr/>
            </a:pPr>
            <a:fld id="{31DC1689-CE98-40B6-B45C-57E70DC3B0E8}" type="slidenum">
              <a:rPr lang="zh-CN" altLang="en-US"/>
              <a:pPr>
                <a:defRPr/>
              </a:pPr>
              <a:t>‹#›</a:t>
            </a:fld>
            <a:endParaRPr lang="en-US" altLang="zh-CN"/>
          </a:p>
        </p:txBody>
      </p:sp>
      <p:pic>
        <p:nvPicPr>
          <p:cNvPr id="8"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ftr" sz="quarter" idx="10"/>
          </p:nvPr>
        </p:nvSpPr>
        <p:spPr>
          <a:ln/>
        </p:spPr>
        <p:txBody>
          <a:bodyPr/>
          <a:lstStyle>
            <a:lvl1pPr>
              <a:defRPr/>
            </a:lvl1pPr>
          </a:lstStyle>
          <a:p>
            <a:pPr>
              <a:defRPr/>
            </a:pPr>
            <a:fld id="{A53F1534-819D-4E8C-83CA-65143F2E4291}" type="slidenum">
              <a:rPr lang="zh-CN" altLang="en-US"/>
              <a:pPr>
                <a:defRPr/>
              </a:pPr>
              <a:t>‹#›</a:t>
            </a:fld>
            <a:endParaRPr lang="en-US" altLang="zh-CN"/>
          </a:p>
        </p:txBody>
      </p:sp>
      <p:pic>
        <p:nvPicPr>
          <p:cNvPr id="4"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fld id="{251A631B-EBD1-4317-9AA5-D910C2C66A12}" type="slidenum">
              <a:rPr lang="zh-CN" altLang="en-US"/>
              <a:pPr>
                <a:defRPr/>
              </a:pPr>
              <a:t>‹#›</a:t>
            </a:fld>
            <a:endParaRPr lang="en-US" altLang="zh-CN"/>
          </a:p>
        </p:txBody>
      </p:sp>
      <p:pic>
        <p:nvPicPr>
          <p:cNvPr id="3" name="Picture 3"/>
          <p:cNvPicPr>
            <a:picLocks noChangeAspect="1" noChangeArrowheads="1"/>
          </p:cNvPicPr>
          <p:nvPr userDrawn="1"/>
        </p:nvPicPr>
        <p:blipFill>
          <a:blip r:embed="rId2" cstate="print"/>
          <a:srcRect/>
          <a:stretch>
            <a:fillRect/>
          </a:stretch>
        </p:blipFill>
        <p:spPr bwMode="auto">
          <a:xfrm>
            <a:off x="7655938" y="0"/>
            <a:ext cx="1485081" cy="41199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7188" y="1485900"/>
            <a:ext cx="3101975"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7" r:id="rId11"/>
  </p:sldLayoutIdLst>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3315"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1028" name="Rectangle 4"/>
          <p:cNvSpPr>
            <a:spLocks noGrp="1" noChangeArrowheads="1"/>
          </p:cNvSpPr>
          <p:nvPr>
            <p:ph type="ftr" sz="quarter" idx="3"/>
          </p:nvPr>
        </p:nvSpPr>
        <p:spPr bwMode="auto">
          <a:xfrm>
            <a:off x="6213475" y="4805363"/>
            <a:ext cx="2895600" cy="236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u="none"/>
            </a:lvl1pPr>
          </a:lstStyle>
          <a:p>
            <a:pPr>
              <a:defRPr/>
            </a:pPr>
            <a:fld id="{F6FD7F2F-7462-4C5F-9F11-7897BE410C2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b="1">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mn-lt"/>
          <a:ea typeface="+mn-ea"/>
          <a:cs typeface="+mn-cs"/>
        </a:defRPr>
      </a:lvl1pPr>
      <a:lvl2pPr marL="742950" indent="-285750" algn="l" rtl="0" eaLnBrk="0" fontAlgn="base" hangingPunct="0">
        <a:spcBef>
          <a:spcPct val="20000"/>
        </a:spcBef>
        <a:spcAft>
          <a:spcPct val="0"/>
        </a:spcAft>
        <a:buChar char="–"/>
        <a:defRPr sz="2000">
          <a:solidFill>
            <a:srgbClr val="267326"/>
          </a:solidFill>
          <a:latin typeface="+mn-lt"/>
          <a:ea typeface="+mn-ea"/>
        </a:defRPr>
      </a:lvl2pPr>
      <a:lvl3pPr marL="1143000" indent="-228600" algn="l" rtl="0" eaLnBrk="0" fontAlgn="base" hangingPunct="0">
        <a:spcBef>
          <a:spcPct val="20000"/>
        </a:spcBef>
        <a:spcAft>
          <a:spcPct val="0"/>
        </a:spcAft>
        <a:buChar char="•"/>
        <a:defRPr sz="2000">
          <a:solidFill>
            <a:srgbClr val="267326"/>
          </a:solidFill>
          <a:latin typeface="+mn-lt"/>
          <a:ea typeface="+mn-ea"/>
        </a:defRPr>
      </a:lvl3pPr>
      <a:lvl4pPr marL="1600200" indent="-228600" algn="l" rtl="0" eaLnBrk="0" fontAlgn="base" hangingPunct="0">
        <a:spcBef>
          <a:spcPct val="20000"/>
        </a:spcBef>
        <a:spcAft>
          <a:spcPct val="0"/>
        </a:spcAft>
        <a:buChar char="–"/>
        <a:defRPr sz="2000">
          <a:solidFill>
            <a:srgbClr val="267326"/>
          </a:solidFill>
          <a:latin typeface="+mn-lt"/>
          <a:ea typeface="+mn-ea"/>
        </a:defRPr>
      </a:lvl4pPr>
      <a:lvl5pPr marL="2057400" indent="-228600" algn="l" rtl="0" eaLnBrk="0" fontAlgn="base" hangingPunct="0">
        <a:spcBef>
          <a:spcPct val="20000"/>
        </a:spcBef>
        <a:spcAft>
          <a:spcPct val="0"/>
        </a:spcAft>
        <a:buChar char="»"/>
        <a:defRPr sz="2000">
          <a:solidFill>
            <a:srgbClr val="267326"/>
          </a:solidFill>
          <a:latin typeface="+mn-lt"/>
          <a:ea typeface="+mn-ea"/>
        </a:defRPr>
      </a:lvl5pPr>
      <a:lvl6pPr marL="2514600" indent="-228600" algn="l" rtl="0" eaLnBrk="0" fontAlgn="base" hangingPunct="0">
        <a:spcBef>
          <a:spcPct val="20000"/>
        </a:spcBef>
        <a:spcAft>
          <a:spcPct val="0"/>
        </a:spcAft>
        <a:buChar char="»"/>
        <a:defRPr sz="2000">
          <a:solidFill>
            <a:srgbClr val="267326"/>
          </a:solidFill>
          <a:latin typeface="+mn-lt"/>
          <a:ea typeface="+mn-ea"/>
        </a:defRPr>
      </a:lvl6pPr>
      <a:lvl7pPr marL="2971800" indent="-228600" algn="l" rtl="0" eaLnBrk="0" fontAlgn="base" hangingPunct="0">
        <a:spcBef>
          <a:spcPct val="20000"/>
        </a:spcBef>
        <a:spcAft>
          <a:spcPct val="0"/>
        </a:spcAft>
        <a:buChar char="»"/>
        <a:defRPr sz="2000">
          <a:solidFill>
            <a:srgbClr val="267326"/>
          </a:solidFill>
          <a:latin typeface="+mn-lt"/>
          <a:ea typeface="+mn-ea"/>
        </a:defRPr>
      </a:lvl7pPr>
      <a:lvl8pPr marL="3429000" indent="-228600" algn="l" rtl="0" eaLnBrk="0" fontAlgn="base" hangingPunct="0">
        <a:spcBef>
          <a:spcPct val="20000"/>
        </a:spcBef>
        <a:spcAft>
          <a:spcPct val="0"/>
        </a:spcAft>
        <a:buChar char="»"/>
        <a:defRPr sz="2000">
          <a:solidFill>
            <a:srgbClr val="267326"/>
          </a:solidFill>
          <a:latin typeface="+mn-lt"/>
          <a:ea typeface="+mn-ea"/>
        </a:defRPr>
      </a:lvl8pPr>
      <a:lvl9pPr marL="3886200" indent="-228600" algn="l" rtl="0" eaLnBrk="0" fontAlgn="base" hangingPunct="0">
        <a:spcBef>
          <a:spcPct val="20000"/>
        </a:spcBef>
        <a:spcAft>
          <a:spcPct val="0"/>
        </a:spcAft>
        <a:buChar char="»"/>
        <a:defRPr sz="2000">
          <a:solidFill>
            <a:srgbClr val="26732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19.e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10.bin"/><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jpe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2428875" y="1996480"/>
            <a:ext cx="5448300" cy="1046162"/>
          </a:xfrm>
        </p:spPr>
        <p:txBody>
          <a:bodyPr/>
          <a:lstStyle/>
          <a:p>
            <a:r>
              <a:rPr lang="zh-CN" altLang="en-US" sz="4400" dirty="0" smtClean="0">
                <a:solidFill>
                  <a:srgbClr val="003366"/>
                </a:solidFill>
                <a:latin typeface="华文新魏" pitchFamily="2" charset="-122"/>
              </a:rPr>
              <a:t>计算机网络</a:t>
            </a:r>
            <a:endParaRPr lang="zh-CN" altLang="en-US" sz="4400" dirty="0" smtClean="0">
              <a:solidFill>
                <a:srgbClr val="003366"/>
              </a:solidFill>
            </a:endParaRPr>
          </a:p>
        </p:txBody>
      </p:sp>
      <p:sp>
        <p:nvSpPr>
          <p:cNvPr id="27650" name="副标题 2"/>
          <p:cNvSpPr>
            <a:spLocks noGrp="1"/>
          </p:cNvSpPr>
          <p:nvPr>
            <p:ph type="subTitle" idx="1"/>
          </p:nvPr>
        </p:nvSpPr>
        <p:spPr>
          <a:xfrm>
            <a:off x="2428875" y="3630613"/>
            <a:ext cx="4914900" cy="1014412"/>
          </a:xfrm>
        </p:spPr>
        <p:txBody>
          <a:bodyPr/>
          <a:lstStyle/>
          <a:p>
            <a:r>
              <a:rPr lang="zh-CN" altLang="en-US" sz="2800" smtClean="0">
                <a:solidFill>
                  <a:srgbClr val="003366"/>
                </a:solidFill>
                <a:latin typeface="微软雅黑" pitchFamily="34" charset="-122"/>
              </a:rPr>
              <a:t>王宇新</a:t>
            </a:r>
          </a:p>
          <a:p>
            <a:r>
              <a:rPr lang="zh-CN" altLang="en-US" sz="2800" smtClean="0">
                <a:solidFill>
                  <a:srgbClr val="003366"/>
                </a:solidFill>
                <a:latin typeface="微软雅黑" pitchFamily="34" charset="-122"/>
              </a:rPr>
              <a:t>大连理工大学</a:t>
            </a:r>
          </a:p>
        </p:txBody>
      </p:sp>
    </p:spTree>
    <p:extLst>
      <p:ext uri="{BB962C8B-B14F-4D97-AF65-F5344CB8AC3E}">
        <p14:creationId xmlns:p14="http://schemas.microsoft.com/office/powerpoint/2010/main" val="86139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页脚占位符 1"/>
          <p:cNvSpPr>
            <a:spLocks noGrp="1"/>
          </p:cNvSpPr>
          <p:nvPr>
            <p:ph type="ftr" sz="quarter" idx="10"/>
          </p:nvPr>
        </p:nvSpPr>
        <p:spPr>
          <a:noFill/>
        </p:spPr>
        <p:txBody>
          <a:bodyPr/>
          <a:lstStyle/>
          <a:p>
            <a:fld id="{562588C4-85DB-4D6E-B3AE-5CA992AC3D82}" type="slidenum">
              <a:rPr lang="zh-CN" altLang="en-US" smtClean="0"/>
              <a:pPr/>
              <a:t>10</a:t>
            </a:fld>
            <a:endParaRPr lang="en-US" altLang="zh-CN" smtClean="0"/>
          </a:p>
        </p:txBody>
      </p:sp>
      <p:sp>
        <p:nvSpPr>
          <p:cNvPr id="64514" name="标题 1"/>
          <p:cNvSpPr>
            <a:spLocks noGrp="1"/>
          </p:cNvSpPr>
          <p:nvPr>
            <p:ph type="title" idx="4294967295"/>
          </p:nvPr>
        </p:nvSpPr>
        <p:spPr>
          <a:xfrm>
            <a:off x="430213" y="779463"/>
            <a:ext cx="5510212" cy="857250"/>
          </a:xfrm>
        </p:spPr>
        <p:txBody>
          <a:bodyPr/>
          <a:lstStyle/>
          <a:p>
            <a:pPr algn="l"/>
            <a:r>
              <a:rPr lang="zh-CN" altLang="en-US" u="sng" smtClean="0">
                <a:latin typeface="Times New Roman" pitchFamily="18" charset="0"/>
                <a:cs typeface="Times New Roman" pitchFamily="18" charset="0"/>
              </a:rPr>
              <a:t>城域网（</a:t>
            </a:r>
            <a:r>
              <a:rPr lang="en-US" altLang="zh-CN" u="sng" smtClean="0">
                <a:latin typeface="Times New Roman" pitchFamily="18" charset="0"/>
                <a:cs typeface="Times New Roman" pitchFamily="18" charset="0"/>
              </a:rPr>
              <a:t>MAN</a:t>
            </a:r>
            <a:r>
              <a:rPr lang="zh-CN" altLang="en-US" u="sng" smtClean="0">
                <a:latin typeface="Times New Roman" pitchFamily="18" charset="0"/>
                <a:cs typeface="Times New Roman" pitchFamily="18" charset="0"/>
              </a:rPr>
              <a:t>）的基本</a:t>
            </a:r>
            <a:r>
              <a:rPr lang="zh-CN" altLang="en-US" u="sng" smtClean="0">
                <a:latin typeface="华文新魏" pitchFamily="2" charset="-122"/>
              </a:rPr>
              <a:t>特征</a:t>
            </a:r>
          </a:p>
        </p:txBody>
      </p:sp>
      <p:sp>
        <p:nvSpPr>
          <p:cNvPr id="64515" name="内容占位符 2"/>
          <p:cNvSpPr>
            <a:spLocks noGrp="1"/>
          </p:cNvSpPr>
          <p:nvPr>
            <p:ph idx="4294967295"/>
          </p:nvPr>
        </p:nvSpPr>
        <p:spPr>
          <a:xfrm>
            <a:off x="107504" y="1924050"/>
            <a:ext cx="6336828" cy="2520950"/>
          </a:xfrm>
        </p:spPr>
        <p:txBody>
          <a:bodyPr/>
          <a:lstStyle/>
          <a:p>
            <a:pPr marL="268288" indent="-268288">
              <a:lnSpc>
                <a:spcPct val="120000"/>
              </a:lnSpc>
              <a:spcBef>
                <a:spcPct val="50000"/>
              </a:spcBef>
            </a:pPr>
            <a:r>
              <a:rPr lang="zh-CN" altLang="en-US" sz="2000" b="1" dirty="0" smtClean="0">
                <a:solidFill>
                  <a:srgbClr val="2D2DB9"/>
                </a:solidFill>
              </a:rPr>
              <a:t>城域网的设计目标是要满足几十公里范围内</a:t>
            </a:r>
            <a:r>
              <a:rPr lang="en-US" altLang="zh-CN" sz="2000" b="1" dirty="0" smtClean="0">
                <a:solidFill>
                  <a:srgbClr val="2D2DB9"/>
                </a:solidFill>
              </a:rPr>
              <a:t>(</a:t>
            </a:r>
            <a:r>
              <a:rPr lang="en-US" altLang="zh-CN" sz="2000" b="1" dirty="0" smtClean="0">
                <a:solidFill>
                  <a:srgbClr val="2D2DB9"/>
                </a:solidFill>
                <a:latin typeface="Times New Roman" panose="02020603050405020304" pitchFamily="18" charset="0"/>
                <a:cs typeface="Times New Roman" panose="02020603050405020304" pitchFamily="18" charset="0"/>
              </a:rPr>
              <a:t>5-50km</a:t>
            </a:r>
            <a:r>
              <a:rPr lang="en-US" altLang="zh-CN" sz="2000" b="1" dirty="0" smtClean="0">
                <a:solidFill>
                  <a:srgbClr val="2D2DB9"/>
                </a:solidFill>
              </a:rPr>
              <a:t>)</a:t>
            </a:r>
            <a:r>
              <a:rPr lang="zh-CN" altLang="en-US" sz="2000" b="1" dirty="0" smtClean="0">
                <a:solidFill>
                  <a:srgbClr val="2D2DB9"/>
                </a:solidFill>
              </a:rPr>
              <a:t>的</a:t>
            </a:r>
            <a:r>
              <a:rPr lang="zh-CN" altLang="en-US" sz="2000" b="1" dirty="0" smtClean="0">
                <a:solidFill>
                  <a:srgbClr val="FF0000"/>
                </a:solidFill>
              </a:rPr>
              <a:t>多个局域网互联</a:t>
            </a:r>
            <a:r>
              <a:rPr lang="zh-CN" altLang="en-US" sz="2000" b="1" dirty="0" smtClean="0">
                <a:solidFill>
                  <a:srgbClr val="2D2DB9"/>
                </a:solidFill>
              </a:rPr>
              <a:t>的需求，以实现大量用户之间的数据、语音、图形与视频等多种信息的传输。</a:t>
            </a:r>
            <a:endParaRPr lang="en-US" altLang="zh-CN" sz="2000" b="1" dirty="0" smtClean="0">
              <a:solidFill>
                <a:srgbClr val="2D2DB9"/>
              </a:solidFill>
            </a:endParaRPr>
          </a:p>
          <a:p>
            <a:pPr marL="268288" indent="-268288">
              <a:lnSpc>
                <a:spcPct val="120000"/>
              </a:lnSpc>
              <a:spcBef>
                <a:spcPct val="50000"/>
              </a:spcBef>
            </a:pPr>
            <a:r>
              <a:rPr lang="zh-CN" altLang="en-US" sz="2000" b="1" dirty="0" smtClean="0">
                <a:solidFill>
                  <a:srgbClr val="FF0000"/>
                </a:solidFill>
              </a:rPr>
              <a:t>宽带城域网</a:t>
            </a:r>
            <a:r>
              <a:rPr lang="zh-CN" altLang="en-US" sz="2000" b="1" dirty="0" smtClean="0">
                <a:solidFill>
                  <a:srgbClr val="2D2DB9"/>
                </a:solidFill>
              </a:rPr>
              <a:t>的概念逐渐取代传统意义上的城域网。</a:t>
            </a:r>
            <a:r>
              <a:rPr lang="zh-CN" altLang="en-US" sz="2000" b="1" dirty="0" smtClean="0"/>
              <a:t>不是一种特定的技术，而是一种概念，或者说是各类网络技术在城域范围内的综合应用</a:t>
            </a:r>
            <a:r>
              <a:rPr lang="zh-CN" alt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页脚占位符 1"/>
          <p:cNvSpPr>
            <a:spLocks noGrp="1"/>
          </p:cNvSpPr>
          <p:nvPr>
            <p:ph type="ftr" sz="quarter" idx="10"/>
          </p:nvPr>
        </p:nvSpPr>
        <p:spPr>
          <a:noFill/>
        </p:spPr>
        <p:txBody>
          <a:bodyPr/>
          <a:lstStyle/>
          <a:p>
            <a:fld id="{88200EA1-0536-4007-8290-99D6D70A954B}" type="slidenum">
              <a:rPr lang="zh-CN" altLang="en-US" smtClean="0"/>
              <a:pPr/>
              <a:t>11</a:t>
            </a:fld>
            <a:endParaRPr lang="en-US" altLang="zh-CN" smtClean="0"/>
          </a:p>
        </p:txBody>
      </p:sp>
      <p:sp>
        <p:nvSpPr>
          <p:cNvPr id="66562" name="Rectangle 2"/>
          <p:cNvSpPr>
            <a:spLocks noGrp="1" noChangeArrowheads="1"/>
          </p:cNvSpPr>
          <p:nvPr>
            <p:ph type="title" idx="4294967295"/>
          </p:nvPr>
        </p:nvSpPr>
        <p:spPr>
          <a:xfrm>
            <a:off x="285750" y="563563"/>
            <a:ext cx="6429375" cy="857250"/>
          </a:xfrm>
        </p:spPr>
        <p:txBody>
          <a:bodyPr/>
          <a:lstStyle/>
          <a:p>
            <a:pPr algn="l"/>
            <a:r>
              <a:rPr lang="zh-CN" altLang="en-US" smtClean="0"/>
              <a:t>城域网</a:t>
            </a:r>
          </a:p>
        </p:txBody>
      </p:sp>
      <p:sp>
        <p:nvSpPr>
          <p:cNvPr id="66563" name="Rectangle 3"/>
          <p:cNvSpPr>
            <a:spLocks noGrp="1" noChangeArrowheads="1"/>
          </p:cNvSpPr>
          <p:nvPr>
            <p:ph type="body" idx="4294967295"/>
          </p:nvPr>
        </p:nvSpPr>
        <p:spPr>
          <a:xfrm>
            <a:off x="179388" y="3522663"/>
            <a:ext cx="6357937" cy="1425575"/>
          </a:xfrm>
        </p:spPr>
        <p:txBody>
          <a:bodyPr/>
          <a:lstStyle/>
          <a:p>
            <a:r>
              <a:rPr lang="zh-CN" altLang="en-US" sz="2000" b="1" smtClean="0">
                <a:solidFill>
                  <a:srgbClr val="2D2DB9"/>
                </a:solidFill>
              </a:rPr>
              <a:t>在技术上综合了各种广域网、局域网技术；</a:t>
            </a:r>
          </a:p>
          <a:p>
            <a:r>
              <a:rPr lang="zh-CN" altLang="en-US" sz="2000" b="1" smtClean="0">
                <a:solidFill>
                  <a:srgbClr val="2D2DB9"/>
                </a:solidFill>
              </a:rPr>
              <a:t>在工作层面上，既不是局域网在地理范围上的简单扩大，也不是广域网在规模、地理范围上的缩小，而是两者巧妙、科学、合理地综合应用；</a:t>
            </a:r>
          </a:p>
        </p:txBody>
      </p:sp>
      <p:pic>
        <p:nvPicPr>
          <p:cNvPr id="66564" name="Picture 4" descr="man"/>
          <p:cNvPicPr>
            <a:picLocks noChangeAspect="1" noChangeArrowheads="1"/>
          </p:cNvPicPr>
          <p:nvPr/>
        </p:nvPicPr>
        <p:blipFill>
          <a:blip r:embed="rId3"/>
          <a:srcRect l="9666" t="12567" b="32983"/>
          <a:stretch>
            <a:fillRect/>
          </a:stretch>
        </p:blipFill>
        <p:spPr bwMode="auto">
          <a:xfrm>
            <a:off x="755650" y="1000125"/>
            <a:ext cx="5040313" cy="243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页脚占位符 1"/>
          <p:cNvSpPr>
            <a:spLocks noGrp="1"/>
          </p:cNvSpPr>
          <p:nvPr>
            <p:ph type="ftr" sz="quarter" idx="10"/>
          </p:nvPr>
        </p:nvSpPr>
        <p:spPr>
          <a:noFill/>
        </p:spPr>
        <p:txBody>
          <a:bodyPr/>
          <a:lstStyle/>
          <a:p>
            <a:fld id="{3500D878-9EED-4BB8-9C29-36618583DFA1}" type="slidenum">
              <a:rPr lang="zh-CN" altLang="en-US" smtClean="0"/>
              <a:pPr/>
              <a:t>12</a:t>
            </a:fld>
            <a:endParaRPr lang="en-US" altLang="zh-CN" smtClean="0"/>
          </a:p>
        </p:txBody>
      </p:sp>
      <p:sp>
        <p:nvSpPr>
          <p:cNvPr id="68610" name="标题 1"/>
          <p:cNvSpPr>
            <a:spLocks noGrp="1"/>
          </p:cNvSpPr>
          <p:nvPr>
            <p:ph type="title" idx="4294967295"/>
          </p:nvPr>
        </p:nvSpPr>
        <p:spPr>
          <a:xfrm>
            <a:off x="250825" y="706438"/>
            <a:ext cx="6429375" cy="857250"/>
          </a:xfrm>
        </p:spPr>
        <p:txBody>
          <a:bodyPr/>
          <a:lstStyle/>
          <a:p>
            <a:pPr algn="l"/>
            <a:r>
              <a:rPr lang="zh-CN" altLang="en-US" u="sng" smtClean="0">
                <a:latin typeface="Times New Roman" pitchFamily="18" charset="0"/>
                <a:cs typeface="Times New Roman" pitchFamily="18" charset="0"/>
              </a:rPr>
              <a:t>广域网（</a:t>
            </a:r>
            <a:r>
              <a:rPr lang="en-US" altLang="zh-CN" u="sng" smtClean="0">
                <a:latin typeface="Times New Roman" pitchFamily="18" charset="0"/>
                <a:cs typeface="Times New Roman" pitchFamily="18" charset="0"/>
              </a:rPr>
              <a:t>WAN</a:t>
            </a:r>
            <a:r>
              <a:rPr lang="zh-CN" altLang="en-US" u="sng" smtClean="0">
                <a:latin typeface="Times New Roman" pitchFamily="18" charset="0"/>
                <a:cs typeface="Times New Roman" pitchFamily="18" charset="0"/>
              </a:rPr>
              <a:t>）的基本特征</a:t>
            </a:r>
          </a:p>
        </p:txBody>
      </p:sp>
      <p:sp>
        <p:nvSpPr>
          <p:cNvPr id="68611" name="内容占位符 2"/>
          <p:cNvSpPr>
            <a:spLocks noGrp="1"/>
          </p:cNvSpPr>
          <p:nvPr>
            <p:ph idx="4294967295"/>
          </p:nvPr>
        </p:nvSpPr>
        <p:spPr>
          <a:xfrm>
            <a:off x="250825" y="1563688"/>
            <a:ext cx="5256213" cy="1728787"/>
          </a:xfrm>
        </p:spPr>
        <p:txBody>
          <a:bodyPr/>
          <a:lstStyle/>
          <a:p>
            <a:pPr>
              <a:lnSpc>
                <a:spcPct val="120000"/>
              </a:lnSpc>
              <a:spcBef>
                <a:spcPct val="50000"/>
              </a:spcBef>
            </a:pPr>
            <a:r>
              <a:rPr lang="zh-CN" altLang="en-US" sz="2000" b="1" smtClean="0">
                <a:solidFill>
                  <a:srgbClr val="2D2DB9"/>
                </a:solidFill>
              </a:rPr>
              <a:t>广域网覆盖的地理范围从几十公里到几千公里；</a:t>
            </a:r>
            <a:r>
              <a:rPr lang="zh-CN" altLang="en-US" sz="2000" b="1" smtClean="0">
                <a:solidFill>
                  <a:srgbClr val="FF0000"/>
                </a:solidFill>
              </a:rPr>
              <a:t>将分布在不同地区的宽带城域网或计算机系统互联起来</a:t>
            </a:r>
            <a:r>
              <a:rPr lang="zh-CN" altLang="en-US" sz="2000" b="1" smtClean="0">
                <a:solidFill>
                  <a:srgbClr val="2D2DB9"/>
                </a:solidFill>
              </a:rPr>
              <a:t>，提供各种网络服务，实现信息资源共享。</a:t>
            </a:r>
          </a:p>
        </p:txBody>
      </p:sp>
      <p:pic>
        <p:nvPicPr>
          <p:cNvPr id="68612" name="Picture 4" descr="internet-connection"/>
          <p:cNvPicPr>
            <a:picLocks noChangeAspect="1" noChangeArrowheads="1"/>
          </p:cNvPicPr>
          <p:nvPr/>
        </p:nvPicPr>
        <p:blipFill>
          <a:blip r:embed="rId3"/>
          <a:srcRect/>
          <a:stretch>
            <a:fillRect/>
          </a:stretch>
        </p:blipFill>
        <p:spPr bwMode="auto">
          <a:xfrm>
            <a:off x="395288" y="3065463"/>
            <a:ext cx="4895850" cy="2027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页脚占位符 1"/>
          <p:cNvSpPr>
            <a:spLocks noGrp="1"/>
          </p:cNvSpPr>
          <p:nvPr>
            <p:ph type="ftr" sz="quarter" idx="10"/>
          </p:nvPr>
        </p:nvSpPr>
        <p:spPr>
          <a:noFill/>
        </p:spPr>
        <p:txBody>
          <a:bodyPr/>
          <a:lstStyle/>
          <a:p>
            <a:fld id="{446D0EA4-016C-4688-A19A-3EE26CFBEF35}" type="slidenum">
              <a:rPr lang="zh-CN" altLang="en-US" smtClean="0"/>
              <a:pPr/>
              <a:t>13</a:t>
            </a:fld>
            <a:endParaRPr lang="en-US" altLang="zh-CN" smtClean="0"/>
          </a:p>
        </p:txBody>
      </p:sp>
      <p:sp>
        <p:nvSpPr>
          <p:cNvPr id="70658" name="Rectangle 2"/>
          <p:cNvSpPr>
            <a:spLocks noGrp="1" noChangeArrowheads="1"/>
          </p:cNvSpPr>
          <p:nvPr>
            <p:ph type="title" idx="4294967295"/>
          </p:nvPr>
        </p:nvSpPr>
        <p:spPr>
          <a:xfrm>
            <a:off x="285750" y="635000"/>
            <a:ext cx="6429375" cy="857250"/>
          </a:xfrm>
        </p:spPr>
        <p:txBody>
          <a:bodyPr/>
          <a:lstStyle/>
          <a:p>
            <a:pPr algn="l"/>
            <a:r>
              <a:rPr lang="zh-CN" altLang="en-US" smtClean="0"/>
              <a:t>网际互联</a:t>
            </a:r>
          </a:p>
        </p:txBody>
      </p:sp>
      <p:sp>
        <p:nvSpPr>
          <p:cNvPr id="70659" name="Rectangle 3"/>
          <p:cNvSpPr>
            <a:spLocks noGrp="1" noChangeArrowheads="1"/>
          </p:cNvSpPr>
          <p:nvPr>
            <p:ph type="body" idx="4294967295"/>
          </p:nvPr>
        </p:nvSpPr>
        <p:spPr/>
        <p:txBody>
          <a:bodyPr/>
          <a:lstStyle/>
          <a:p>
            <a:endParaRPr lang="zh-CN" altLang="en-US" smtClean="0"/>
          </a:p>
        </p:txBody>
      </p:sp>
      <p:pic>
        <p:nvPicPr>
          <p:cNvPr id="70660" name="Picture 5" descr="internet"/>
          <p:cNvPicPr>
            <a:picLocks noChangeAspect="1" noChangeArrowheads="1"/>
          </p:cNvPicPr>
          <p:nvPr/>
        </p:nvPicPr>
        <p:blipFill>
          <a:blip r:embed="rId2"/>
          <a:srcRect/>
          <a:stretch>
            <a:fillRect/>
          </a:stretch>
        </p:blipFill>
        <p:spPr bwMode="auto">
          <a:xfrm>
            <a:off x="395288" y="1365250"/>
            <a:ext cx="5040312" cy="3511550"/>
          </a:xfrm>
          <a:prstGeom prst="rect">
            <a:avLst/>
          </a:prstGeom>
          <a:noFill/>
          <a:ln w="9525">
            <a:noFill/>
            <a:miter lim="800000"/>
            <a:headEnd/>
            <a:tailEnd/>
          </a:ln>
        </p:spPr>
      </p:pic>
      <p:pic>
        <p:nvPicPr>
          <p:cNvPr id="7066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45063" y="989013"/>
            <a:ext cx="1643062" cy="109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页脚占位符 1"/>
          <p:cNvSpPr>
            <a:spLocks noGrp="1"/>
          </p:cNvSpPr>
          <p:nvPr>
            <p:ph type="ftr" sz="quarter" idx="10"/>
          </p:nvPr>
        </p:nvSpPr>
        <p:spPr>
          <a:noFill/>
        </p:spPr>
        <p:txBody>
          <a:bodyPr/>
          <a:lstStyle/>
          <a:p>
            <a:fld id="{83894408-6D23-46B8-97BB-911AD18A3C64}" type="slidenum">
              <a:rPr lang="zh-CN" altLang="en-US" smtClean="0"/>
              <a:pPr/>
              <a:t>14</a:t>
            </a:fld>
            <a:endParaRPr lang="en-US" altLang="zh-CN" smtClean="0"/>
          </a:p>
        </p:txBody>
      </p:sp>
      <p:sp>
        <p:nvSpPr>
          <p:cNvPr id="71682" name="标题 1"/>
          <p:cNvSpPr>
            <a:spLocks noGrp="1"/>
          </p:cNvSpPr>
          <p:nvPr>
            <p:ph type="title" idx="4294967295"/>
          </p:nvPr>
        </p:nvSpPr>
        <p:spPr>
          <a:xfrm>
            <a:off x="285750" y="635000"/>
            <a:ext cx="6429375" cy="857250"/>
          </a:xfrm>
        </p:spPr>
        <p:txBody>
          <a:bodyPr/>
          <a:lstStyle/>
          <a:p>
            <a:pPr algn="l"/>
            <a:r>
              <a:rPr lang="zh-CN" altLang="en-US" u="sng" dirty="0" smtClean="0">
                <a:latin typeface="Times New Roman" pitchFamily="18" charset="0"/>
                <a:cs typeface="Times New Roman" pitchFamily="18" charset="0"/>
              </a:rPr>
              <a:t>二、计算机网络的拓扑构型</a:t>
            </a:r>
          </a:p>
        </p:txBody>
      </p:sp>
      <p:sp>
        <p:nvSpPr>
          <p:cNvPr id="3" name="内容占位符 2"/>
          <p:cNvSpPr>
            <a:spLocks noGrp="1"/>
          </p:cNvSpPr>
          <p:nvPr>
            <p:ph idx="4294967295"/>
          </p:nvPr>
        </p:nvSpPr>
        <p:spPr>
          <a:xfrm>
            <a:off x="250825" y="1571625"/>
            <a:ext cx="6191250" cy="3233738"/>
          </a:xfrm>
        </p:spPr>
        <p:txBody>
          <a:bodyPr/>
          <a:lstStyle/>
          <a:p>
            <a:pPr marL="182563" indent="-182563">
              <a:buFontTx/>
              <a:buNone/>
            </a:pPr>
            <a:r>
              <a:rPr lang="en-US" altLang="zh-CN" sz="2200" b="1" u="sng" dirty="0" smtClean="0">
                <a:solidFill>
                  <a:srgbClr val="2D2DB9"/>
                </a:solidFill>
                <a:latin typeface="Times New Roman" pitchFamily="18" charset="0"/>
                <a:cs typeface="Times New Roman" pitchFamily="18" charset="0"/>
              </a:rPr>
              <a:t>1</a:t>
            </a:r>
            <a:r>
              <a:rPr lang="zh-CN" altLang="en-US" sz="2200" b="1" u="sng" dirty="0" smtClean="0">
                <a:solidFill>
                  <a:srgbClr val="2D2DB9"/>
                </a:solidFill>
                <a:latin typeface="Times New Roman" pitchFamily="18" charset="0"/>
                <a:cs typeface="Times New Roman" pitchFamily="18" charset="0"/>
              </a:rPr>
              <a:t>、</a:t>
            </a:r>
            <a:r>
              <a:rPr lang="zh-CN" altLang="en-US" sz="2200" b="1" u="sng" dirty="0" smtClean="0">
                <a:solidFill>
                  <a:srgbClr val="2D2DB9"/>
                </a:solidFill>
              </a:rPr>
              <a:t>计算机网络拓扑的定义</a:t>
            </a:r>
            <a:r>
              <a:rPr lang="zh-CN" altLang="en-US" sz="2200" b="1" dirty="0" smtClean="0">
                <a:solidFill>
                  <a:srgbClr val="2D2DB9"/>
                </a:solidFill>
              </a:rPr>
              <a:t>：</a:t>
            </a:r>
            <a:endParaRPr lang="en-US" altLang="zh-CN" sz="2200" b="1" dirty="0" smtClean="0">
              <a:solidFill>
                <a:srgbClr val="2D2DB9"/>
              </a:solidFill>
            </a:endParaRPr>
          </a:p>
          <a:p>
            <a:pPr marL="182563" indent="-182563">
              <a:buFontTx/>
              <a:buNone/>
            </a:pPr>
            <a:endParaRPr lang="en-US" altLang="zh-CN" sz="2200" b="1" dirty="0" smtClean="0">
              <a:solidFill>
                <a:srgbClr val="2D2DB9"/>
              </a:solidFill>
            </a:endParaRPr>
          </a:p>
          <a:p>
            <a:pPr marL="182563" indent="-182563"/>
            <a:r>
              <a:rPr lang="zh-CN" altLang="en-US" sz="2000" b="1" dirty="0" smtClean="0">
                <a:solidFill>
                  <a:srgbClr val="2D2DB9"/>
                </a:solidFill>
              </a:rPr>
              <a:t>计算机网络拓扑是通过网中结点与通信线路之间的</a:t>
            </a:r>
            <a:r>
              <a:rPr lang="zh-CN" altLang="en-US" sz="2000" b="1" dirty="0" smtClean="0">
                <a:solidFill>
                  <a:srgbClr val="FF0000"/>
                </a:solidFill>
              </a:rPr>
              <a:t>几何关系表示网络结构</a:t>
            </a:r>
            <a:r>
              <a:rPr lang="zh-CN" altLang="en-US" sz="2000" b="1" dirty="0" smtClean="0">
                <a:solidFill>
                  <a:srgbClr val="2D2DB9"/>
                </a:solidFill>
              </a:rPr>
              <a:t>，反映出网络各实体之间的结构关系；</a:t>
            </a:r>
            <a:endParaRPr lang="en-US" altLang="zh-CN" sz="2000" b="1" dirty="0" smtClean="0">
              <a:solidFill>
                <a:srgbClr val="2D2DB9"/>
              </a:solidFill>
            </a:endParaRPr>
          </a:p>
          <a:p>
            <a:pPr marL="182563" indent="-182563"/>
            <a:endParaRPr lang="en-US" altLang="zh-CN" sz="2000" b="1" dirty="0" smtClean="0">
              <a:solidFill>
                <a:srgbClr val="2D2DB9"/>
              </a:solidFill>
            </a:endParaRPr>
          </a:p>
          <a:p>
            <a:pPr marL="182563" indent="-182563"/>
            <a:endParaRPr lang="en-US" altLang="zh-CN" sz="600" b="1" dirty="0" smtClean="0">
              <a:solidFill>
                <a:srgbClr val="2D2DB9"/>
              </a:solidFill>
            </a:endParaRPr>
          </a:p>
          <a:p>
            <a:pPr marL="182563" indent="-182563"/>
            <a:r>
              <a:rPr lang="zh-CN" altLang="en-US" sz="2000" b="1" dirty="0" smtClean="0">
                <a:solidFill>
                  <a:srgbClr val="2D2DB9"/>
                </a:solidFill>
              </a:rPr>
              <a:t>计算机网络拓扑是指</a:t>
            </a:r>
            <a:r>
              <a:rPr lang="zh-CN" altLang="en-US" sz="2000" b="1" dirty="0" smtClean="0">
                <a:solidFill>
                  <a:srgbClr val="FF0000"/>
                </a:solidFill>
              </a:rPr>
              <a:t>通信子网的拓扑构型</a:t>
            </a:r>
            <a:r>
              <a:rPr lang="zh-CN" altLang="en-US" sz="2000" dirty="0" smtClean="0">
                <a:solidFill>
                  <a:srgbClr val="2D2DB9"/>
                </a:solidFill>
              </a:rPr>
              <a:t>。</a:t>
            </a:r>
            <a:endParaRPr lang="zh-CN" altLang="en-US" sz="2000" b="1" dirty="0" smtClean="0">
              <a:solidFill>
                <a:srgbClr val="2D2DB9"/>
              </a:solidFill>
            </a:endParaRPr>
          </a:p>
        </p:txBody>
      </p:sp>
      <p:sp>
        <p:nvSpPr>
          <p:cNvPr id="5" name="圆角矩形标注 4"/>
          <p:cNvSpPr>
            <a:spLocks noChangeArrowheads="1"/>
          </p:cNvSpPr>
          <p:nvPr/>
        </p:nvSpPr>
        <p:spPr bwMode="auto">
          <a:xfrm>
            <a:off x="4716463" y="1282700"/>
            <a:ext cx="1785937" cy="498475"/>
          </a:xfrm>
          <a:prstGeom prst="wedgeRoundRectCallout">
            <a:avLst>
              <a:gd name="adj1" fmla="val -119065"/>
              <a:gd name="adj2" fmla="val -56690"/>
              <a:gd name="adj3" fmla="val 16667"/>
            </a:avLst>
          </a:prstGeom>
          <a:solidFill>
            <a:schemeClr val="accent1"/>
          </a:solidFill>
          <a:ln w="9525" algn="ctr">
            <a:solidFill>
              <a:schemeClr val="tx1"/>
            </a:solidFill>
            <a:miter lim="800000"/>
            <a:headEnd/>
            <a:tailEnd/>
          </a:ln>
        </p:spPr>
        <p:txBody>
          <a:bodyPr wrap="none"/>
          <a:lstStyle/>
          <a:p>
            <a:pPr algn="ctr" eaLnBrk="0" hangingPunct="0"/>
            <a:r>
              <a:rPr lang="en-US" altLang="zh-CN" sz="2400" u="none">
                <a:solidFill>
                  <a:srgbClr val="FFFF00"/>
                </a:solidFill>
                <a:ea typeface="Gulim" pitchFamily="34" charset="-127"/>
              </a:rPr>
              <a:t>Topology</a:t>
            </a:r>
            <a:endParaRPr lang="zh-CN" altLang="en-US" sz="2400" u="none">
              <a:solidFill>
                <a:srgbClr val="FFFF00"/>
              </a:solidFill>
              <a:ea typeface="Gulim" pitchFamily="34" charset="-127"/>
            </a:endParaRPr>
          </a:p>
        </p:txBody>
      </p:sp>
      <p:sp>
        <p:nvSpPr>
          <p:cNvPr id="6" name="圆角矩形标注 5"/>
          <p:cNvSpPr>
            <a:spLocks noChangeArrowheads="1"/>
          </p:cNvSpPr>
          <p:nvPr/>
        </p:nvSpPr>
        <p:spPr bwMode="auto">
          <a:xfrm>
            <a:off x="2484438" y="3148013"/>
            <a:ext cx="2736850" cy="720725"/>
          </a:xfrm>
          <a:prstGeom prst="wedgeRoundRectCallout">
            <a:avLst>
              <a:gd name="adj1" fmla="val -78713"/>
              <a:gd name="adj2" fmla="val -79954"/>
              <a:gd name="adj3" fmla="val 16667"/>
            </a:avLst>
          </a:prstGeom>
          <a:solidFill>
            <a:schemeClr val="accent1"/>
          </a:solidFill>
          <a:ln w="9525" algn="ctr">
            <a:solidFill>
              <a:schemeClr val="tx1"/>
            </a:solidFill>
            <a:miter lim="800000"/>
            <a:headEnd/>
            <a:tailEnd/>
          </a:ln>
        </p:spPr>
        <p:txBody>
          <a:bodyPr wrap="none"/>
          <a:lstStyle/>
          <a:p>
            <a:pPr algn="ctr" eaLnBrk="0" hangingPunct="0"/>
            <a:r>
              <a:rPr lang="zh-CN" altLang="en-US" sz="2000" b="0" u="none">
                <a:solidFill>
                  <a:srgbClr val="FFFF00"/>
                </a:solidFill>
                <a:latin typeface="微软雅黑" pitchFamily="34" charset="-122"/>
              </a:rPr>
              <a:t>实体抽象成“点”</a:t>
            </a:r>
            <a:endParaRPr lang="en-US" altLang="zh-CN" sz="2000" b="0" u="none">
              <a:solidFill>
                <a:srgbClr val="FFFF00"/>
              </a:solidFill>
              <a:latin typeface="微软雅黑" pitchFamily="34" charset="-122"/>
            </a:endParaRPr>
          </a:p>
          <a:p>
            <a:pPr algn="ctr" eaLnBrk="0" hangingPunct="0"/>
            <a:r>
              <a:rPr lang="zh-CN" altLang="en-US" sz="2000" b="0" u="none">
                <a:solidFill>
                  <a:srgbClr val="FFFF00"/>
                </a:solidFill>
                <a:latin typeface="微软雅黑" pitchFamily="34" charset="-122"/>
              </a:rPr>
              <a:t>线路抽象成“线”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页脚占位符 1"/>
          <p:cNvSpPr>
            <a:spLocks noGrp="1"/>
          </p:cNvSpPr>
          <p:nvPr>
            <p:ph type="ftr" sz="quarter" idx="10"/>
          </p:nvPr>
        </p:nvSpPr>
        <p:spPr>
          <a:noFill/>
        </p:spPr>
        <p:txBody>
          <a:bodyPr/>
          <a:lstStyle/>
          <a:p>
            <a:fld id="{671B7D9E-D78D-4144-ADF5-68B71E6F94BB}" type="slidenum">
              <a:rPr lang="zh-CN" altLang="en-US" smtClean="0"/>
              <a:pPr/>
              <a:t>15</a:t>
            </a:fld>
            <a:endParaRPr lang="en-US" altLang="zh-CN" smtClean="0"/>
          </a:p>
        </p:txBody>
      </p:sp>
      <p:sp>
        <p:nvSpPr>
          <p:cNvPr id="72712" name="标题 1"/>
          <p:cNvSpPr>
            <a:spLocks noGrp="1"/>
          </p:cNvSpPr>
          <p:nvPr>
            <p:ph type="title" idx="4294967295"/>
          </p:nvPr>
        </p:nvSpPr>
        <p:spPr>
          <a:xfrm>
            <a:off x="285750" y="700088"/>
            <a:ext cx="6429375" cy="712787"/>
          </a:xfrm>
        </p:spPr>
        <p:txBody>
          <a:bodyPr/>
          <a:lstStyle/>
          <a:p>
            <a:pPr algn="l"/>
            <a:r>
              <a:rPr lang="en-US" altLang="zh-CN" sz="2400" u="sng" dirty="0" smtClean="0">
                <a:latin typeface="Times New Roman" pitchFamily="18" charset="0"/>
                <a:cs typeface="Times New Roman" pitchFamily="18" charset="0"/>
              </a:rPr>
              <a:t>2</a:t>
            </a:r>
            <a:r>
              <a:rPr lang="zh-CN" altLang="en-US" sz="2400" u="sng" dirty="0" smtClean="0">
                <a:latin typeface="Times New Roman" pitchFamily="18" charset="0"/>
                <a:cs typeface="Times New Roman" pitchFamily="18" charset="0"/>
              </a:rPr>
              <a:t>、</a:t>
            </a:r>
            <a:r>
              <a:rPr lang="zh-CN" altLang="en-US" u="sng" dirty="0" smtClean="0">
                <a:latin typeface="华文新魏" pitchFamily="2" charset="-122"/>
              </a:rPr>
              <a:t>计算机网络拓扑的分类与特点</a:t>
            </a:r>
          </a:p>
        </p:txBody>
      </p:sp>
      <p:sp>
        <p:nvSpPr>
          <p:cNvPr id="72713" name="内容占位符 2"/>
          <p:cNvSpPr>
            <a:spLocks noGrp="1"/>
          </p:cNvSpPr>
          <p:nvPr>
            <p:ph idx="4294967295"/>
          </p:nvPr>
        </p:nvSpPr>
        <p:spPr>
          <a:xfrm>
            <a:off x="111125" y="1420813"/>
            <a:ext cx="5397500" cy="657225"/>
          </a:xfrm>
        </p:spPr>
        <p:txBody>
          <a:bodyPr/>
          <a:lstStyle/>
          <a:p>
            <a:r>
              <a:rPr lang="zh-CN" altLang="en-US" sz="2000" b="1" u="sng" smtClean="0">
                <a:solidFill>
                  <a:srgbClr val="2D2DB9"/>
                </a:solidFill>
                <a:latin typeface="华文新魏" pitchFamily="2" charset="-122"/>
              </a:rPr>
              <a:t>基本的网络拓扑</a:t>
            </a:r>
            <a:r>
              <a:rPr lang="zh-CN" altLang="en-US" sz="2000" b="1" smtClean="0">
                <a:solidFill>
                  <a:srgbClr val="2D2DB9"/>
                </a:solidFill>
                <a:latin typeface="华文新魏" pitchFamily="2" charset="-122"/>
              </a:rPr>
              <a:t>：</a:t>
            </a:r>
          </a:p>
          <a:p>
            <a:pPr>
              <a:buFontTx/>
              <a:buNone/>
            </a:pPr>
            <a:r>
              <a:rPr lang="zh-CN" altLang="en-US" sz="2000" b="1" smtClean="0">
                <a:solidFill>
                  <a:srgbClr val="2D2DB9"/>
                </a:solidFill>
                <a:latin typeface="华文新魏" pitchFamily="2" charset="-122"/>
              </a:rPr>
              <a:t>     星形、环形、总线形、树形与网状形</a:t>
            </a:r>
          </a:p>
        </p:txBody>
      </p:sp>
      <p:sp>
        <p:nvSpPr>
          <p:cNvPr id="7271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72710" name="Object 1"/>
          <p:cNvGraphicFramePr>
            <a:graphicFrameLocks noChangeAspect="1"/>
          </p:cNvGraphicFramePr>
          <p:nvPr/>
        </p:nvGraphicFramePr>
        <p:xfrm>
          <a:off x="468313" y="2352675"/>
          <a:ext cx="5688012" cy="2595563"/>
        </p:xfrm>
        <a:graphic>
          <a:graphicData uri="http://schemas.openxmlformats.org/presentationml/2006/ole">
            <mc:AlternateContent xmlns:mc="http://schemas.openxmlformats.org/markup-compatibility/2006">
              <mc:Choice xmlns:v="urn:schemas-microsoft-com:vml" Requires="v">
                <p:oleObj spid="_x0000_s72725" name="Visio" r:id="rId3" imgW="4726686" imgH="2155698" progId="Visio.Drawing.11">
                  <p:embed/>
                </p:oleObj>
              </mc:Choice>
              <mc:Fallback>
                <p:oleObj name="Visio" r:id="rId3" imgW="4726686" imgH="21556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352675"/>
                        <a:ext cx="5688012" cy="259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页脚占位符 1"/>
          <p:cNvSpPr>
            <a:spLocks noGrp="1"/>
          </p:cNvSpPr>
          <p:nvPr>
            <p:ph type="ftr" sz="quarter" idx="10"/>
          </p:nvPr>
        </p:nvSpPr>
        <p:spPr>
          <a:noFill/>
        </p:spPr>
        <p:txBody>
          <a:bodyPr/>
          <a:lstStyle/>
          <a:p>
            <a:fld id="{C5D11D19-CF3B-4AAE-B887-4CA6B80473D0}" type="slidenum">
              <a:rPr lang="zh-CN" altLang="en-US" smtClean="0"/>
              <a:pPr/>
              <a:t>16</a:t>
            </a:fld>
            <a:endParaRPr lang="en-US" altLang="zh-CN" smtClean="0"/>
          </a:p>
        </p:txBody>
      </p:sp>
      <p:sp>
        <p:nvSpPr>
          <p:cNvPr id="73735" name="标题 1"/>
          <p:cNvSpPr>
            <a:spLocks noGrp="1"/>
          </p:cNvSpPr>
          <p:nvPr>
            <p:ph type="title" idx="4294967295"/>
          </p:nvPr>
        </p:nvSpPr>
        <p:spPr>
          <a:xfrm>
            <a:off x="430213" y="923925"/>
            <a:ext cx="2341562" cy="857250"/>
          </a:xfrm>
        </p:spPr>
        <p:txBody>
          <a:bodyPr/>
          <a:lstStyle/>
          <a:p>
            <a:pPr algn="l"/>
            <a:r>
              <a:rPr lang="zh-CN" altLang="en-US" u="sng" smtClean="0">
                <a:latin typeface="华文新魏" pitchFamily="2" charset="-122"/>
              </a:rPr>
              <a:t>星形拓扑</a:t>
            </a:r>
          </a:p>
        </p:txBody>
      </p:sp>
      <p:sp>
        <p:nvSpPr>
          <p:cNvPr id="73736" name="内容占位符 2"/>
          <p:cNvSpPr>
            <a:spLocks noGrp="1"/>
          </p:cNvSpPr>
          <p:nvPr>
            <p:ph idx="4294967295"/>
          </p:nvPr>
        </p:nvSpPr>
        <p:spPr>
          <a:xfrm>
            <a:off x="323850" y="1996480"/>
            <a:ext cx="6192366" cy="2746375"/>
          </a:xfrm>
        </p:spPr>
        <p:txBody>
          <a:bodyPr/>
          <a:lstStyle/>
          <a:p>
            <a:pPr>
              <a:lnSpc>
                <a:spcPct val="120000"/>
              </a:lnSpc>
              <a:spcBef>
                <a:spcPct val="30000"/>
              </a:spcBef>
            </a:pPr>
            <a:r>
              <a:rPr lang="zh-CN" altLang="en-US" sz="2200" b="1" dirty="0" smtClean="0">
                <a:solidFill>
                  <a:srgbClr val="2D2DB9"/>
                </a:solidFill>
              </a:rPr>
              <a:t>在星形拓扑结构中，结点通过</a:t>
            </a:r>
            <a:r>
              <a:rPr lang="zh-CN" altLang="en-US" sz="2200" b="1" dirty="0" smtClean="0">
                <a:solidFill>
                  <a:srgbClr val="FF0000"/>
                </a:solidFill>
              </a:rPr>
              <a:t>点</a:t>
            </a:r>
            <a:r>
              <a:rPr lang="en-US" altLang="zh-CN" sz="2200" b="1" dirty="0" smtClean="0">
                <a:solidFill>
                  <a:srgbClr val="FF0000"/>
                </a:solidFill>
              </a:rPr>
              <a:t>-</a:t>
            </a:r>
            <a:r>
              <a:rPr lang="zh-CN" altLang="en-US" sz="2200" b="1" dirty="0" smtClean="0">
                <a:solidFill>
                  <a:srgbClr val="FF0000"/>
                </a:solidFill>
              </a:rPr>
              <a:t>点通信</a:t>
            </a:r>
            <a:r>
              <a:rPr lang="zh-CN" altLang="en-US" sz="2200" b="1" dirty="0" smtClean="0">
                <a:solidFill>
                  <a:srgbClr val="2D2DB9"/>
                </a:solidFill>
              </a:rPr>
              <a:t>线路与中心结点连接；</a:t>
            </a:r>
            <a:endParaRPr lang="en-US" altLang="zh-CN" sz="2200" b="1" dirty="0" smtClean="0">
              <a:solidFill>
                <a:srgbClr val="2D2DB9"/>
              </a:solidFill>
            </a:endParaRPr>
          </a:p>
          <a:p>
            <a:pPr>
              <a:lnSpc>
                <a:spcPct val="120000"/>
              </a:lnSpc>
              <a:spcBef>
                <a:spcPct val="30000"/>
              </a:spcBef>
            </a:pPr>
            <a:r>
              <a:rPr lang="zh-CN" altLang="en-US" sz="2200" b="1" dirty="0" smtClean="0">
                <a:solidFill>
                  <a:srgbClr val="FF0000"/>
                </a:solidFill>
              </a:rPr>
              <a:t>中心结点</a:t>
            </a:r>
            <a:r>
              <a:rPr lang="zh-CN" altLang="en-US" sz="2200" b="1" dirty="0" smtClean="0">
                <a:solidFill>
                  <a:srgbClr val="2D2DB9"/>
                </a:solidFill>
              </a:rPr>
              <a:t>控制全网的通信，任何两结点之间的通信都要通过中心结点；</a:t>
            </a:r>
            <a:endParaRPr lang="en-US" altLang="zh-CN" sz="2200" b="1" dirty="0" smtClean="0">
              <a:solidFill>
                <a:srgbClr val="2D2DB9"/>
              </a:solidFill>
            </a:endParaRPr>
          </a:p>
          <a:p>
            <a:pPr>
              <a:lnSpc>
                <a:spcPct val="120000"/>
              </a:lnSpc>
              <a:spcBef>
                <a:spcPct val="30000"/>
              </a:spcBef>
            </a:pPr>
            <a:r>
              <a:rPr lang="zh-CN" altLang="en-US" sz="2200" b="1" dirty="0" smtClean="0">
                <a:solidFill>
                  <a:srgbClr val="2D2DB9"/>
                </a:solidFill>
              </a:rPr>
              <a:t>优点：结构简单，易于实现，便于管理。</a:t>
            </a:r>
            <a:endParaRPr lang="en-US" altLang="zh-CN" sz="2200" b="1" dirty="0" smtClean="0">
              <a:solidFill>
                <a:srgbClr val="2D2DB9"/>
              </a:solidFill>
            </a:endParaRPr>
          </a:p>
          <a:p>
            <a:pPr>
              <a:lnSpc>
                <a:spcPct val="120000"/>
              </a:lnSpc>
              <a:spcBef>
                <a:spcPct val="30000"/>
              </a:spcBef>
            </a:pPr>
            <a:r>
              <a:rPr lang="zh-CN" altLang="en-US" sz="2200" b="1" dirty="0" smtClean="0">
                <a:solidFill>
                  <a:srgbClr val="2D2DB9"/>
                </a:solidFill>
              </a:rPr>
              <a:t>缺点：中心结点是</a:t>
            </a:r>
            <a:r>
              <a:rPr lang="zh-CN" altLang="en-US" sz="2200" b="1" dirty="0" smtClean="0">
                <a:solidFill>
                  <a:schemeClr val="accent2"/>
                </a:solidFill>
              </a:rPr>
              <a:t>瓶颈</a:t>
            </a:r>
            <a:r>
              <a:rPr lang="zh-CN" altLang="en-US" sz="2200" b="1" dirty="0" smtClean="0">
                <a:solidFill>
                  <a:srgbClr val="2D2DB9"/>
                </a:solidFill>
              </a:rPr>
              <a:t>。</a:t>
            </a:r>
          </a:p>
        </p:txBody>
      </p:sp>
      <p:graphicFrame>
        <p:nvGraphicFramePr>
          <p:cNvPr id="73733" name="Object 5"/>
          <p:cNvGraphicFramePr>
            <a:graphicFrameLocks noChangeAspect="1"/>
          </p:cNvGraphicFramePr>
          <p:nvPr/>
        </p:nvGraphicFramePr>
        <p:xfrm>
          <a:off x="4284663" y="833438"/>
          <a:ext cx="1800225" cy="1090612"/>
        </p:xfrm>
        <a:graphic>
          <a:graphicData uri="http://schemas.openxmlformats.org/presentationml/2006/ole">
            <mc:AlternateContent xmlns:mc="http://schemas.openxmlformats.org/markup-compatibility/2006">
              <mc:Choice xmlns:v="urn:schemas-microsoft-com:vml" Requires="v">
                <p:oleObj spid="_x0000_s73748" name="Visio" r:id="rId4" imgW="1523619" imgH="924687" progId="Visio.Drawing.11">
                  <p:embed/>
                </p:oleObj>
              </mc:Choice>
              <mc:Fallback>
                <p:oleObj name="Visio" r:id="rId4" imgW="1523619" imgH="924687"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833438"/>
                        <a:ext cx="1800225"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页脚占位符 1"/>
          <p:cNvSpPr>
            <a:spLocks noGrp="1"/>
          </p:cNvSpPr>
          <p:nvPr>
            <p:ph type="ftr" sz="quarter" idx="10"/>
          </p:nvPr>
        </p:nvSpPr>
        <p:spPr>
          <a:noFill/>
        </p:spPr>
        <p:txBody>
          <a:bodyPr/>
          <a:lstStyle/>
          <a:p>
            <a:fld id="{67BDB339-0449-48DA-A1F1-5F46B62AAF62}" type="slidenum">
              <a:rPr lang="zh-CN" altLang="en-US" smtClean="0"/>
              <a:pPr/>
              <a:t>17</a:t>
            </a:fld>
            <a:endParaRPr lang="en-US" altLang="zh-CN" smtClean="0"/>
          </a:p>
        </p:txBody>
      </p:sp>
      <p:sp>
        <p:nvSpPr>
          <p:cNvPr id="74759" name="标题 1"/>
          <p:cNvSpPr>
            <a:spLocks noGrp="1"/>
          </p:cNvSpPr>
          <p:nvPr>
            <p:ph type="title" idx="4294967295"/>
          </p:nvPr>
        </p:nvSpPr>
        <p:spPr>
          <a:xfrm>
            <a:off x="374650" y="706438"/>
            <a:ext cx="3476625" cy="857250"/>
          </a:xfrm>
        </p:spPr>
        <p:txBody>
          <a:bodyPr/>
          <a:lstStyle/>
          <a:p>
            <a:pPr algn="l"/>
            <a:r>
              <a:rPr lang="zh-CN" altLang="en-US" u="sng" smtClean="0">
                <a:latin typeface="华文新魏" pitchFamily="2" charset="-122"/>
              </a:rPr>
              <a:t>环形拓扑</a:t>
            </a:r>
          </a:p>
        </p:txBody>
      </p:sp>
      <p:sp>
        <p:nvSpPr>
          <p:cNvPr id="74760" name="内容占位符 2"/>
          <p:cNvSpPr>
            <a:spLocks noGrp="1"/>
          </p:cNvSpPr>
          <p:nvPr>
            <p:ph idx="4294967295"/>
          </p:nvPr>
        </p:nvSpPr>
        <p:spPr>
          <a:xfrm>
            <a:off x="250825" y="1996480"/>
            <a:ext cx="6337399" cy="2800350"/>
          </a:xfrm>
        </p:spPr>
        <p:txBody>
          <a:bodyPr/>
          <a:lstStyle/>
          <a:p>
            <a:pPr>
              <a:lnSpc>
                <a:spcPct val="120000"/>
              </a:lnSpc>
              <a:spcBef>
                <a:spcPct val="35000"/>
              </a:spcBef>
            </a:pPr>
            <a:r>
              <a:rPr lang="zh-CN" altLang="en-US" sz="2200" b="1" dirty="0" smtClean="0">
                <a:solidFill>
                  <a:srgbClr val="2D2DB9"/>
                </a:solidFill>
              </a:rPr>
              <a:t>结点通过</a:t>
            </a:r>
            <a:r>
              <a:rPr lang="zh-CN" altLang="en-US" sz="2200" b="1" dirty="0" smtClean="0">
                <a:solidFill>
                  <a:srgbClr val="FF0000"/>
                </a:solidFill>
              </a:rPr>
              <a:t>点</a:t>
            </a:r>
            <a:r>
              <a:rPr lang="en-US" altLang="zh-CN" sz="2200" b="1" dirty="0" smtClean="0">
                <a:solidFill>
                  <a:srgbClr val="FF0000"/>
                </a:solidFill>
              </a:rPr>
              <a:t>-</a:t>
            </a:r>
            <a:r>
              <a:rPr lang="zh-CN" altLang="en-US" sz="2200" b="1" dirty="0" smtClean="0">
                <a:solidFill>
                  <a:srgbClr val="FF0000"/>
                </a:solidFill>
              </a:rPr>
              <a:t>点通信</a:t>
            </a:r>
            <a:r>
              <a:rPr lang="zh-CN" altLang="en-US" sz="2200" b="1" dirty="0" smtClean="0">
                <a:solidFill>
                  <a:srgbClr val="2D2DB9"/>
                </a:solidFill>
              </a:rPr>
              <a:t>线路连接成</a:t>
            </a:r>
            <a:r>
              <a:rPr lang="zh-CN" altLang="en-US" sz="2200" b="1" dirty="0" smtClean="0">
                <a:solidFill>
                  <a:srgbClr val="FF0000"/>
                </a:solidFill>
              </a:rPr>
              <a:t>闭合环路</a:t>
            </a:r>
            <a:r>
              <a:rPr lang="zh-CN" altLang="en-US" sz="2200" b="1" dirty="0" smtClean="0">
                <a:solidFill>
                  <a:srgbClr val="2D2DB9"/>
                </a:solidFill>
              </a:rPr>
              <a:t>；</a:t>
            </a:r>
            <a:endParaRPr lang="en-US" altLang="zh-CN" sz="2200" b="1" dirty="0" smtClean="0">
              <a:solidFill>
                <a:srgbClr val="2D2DB9"/>
              </a:solidFill>
            </a:endParaRPr>
          </a:p>
          <a:p>
            <a:pPr>
              <a:lnSpc>
                <a:spcPct val="120000"/>
              </a:lnSpc>
              <a:spcBef>
                <a:spcPct val="35000"/>
              </a:spcBef>
            </a:pPr>
            <a:r>
              <a:rPr lang="zh-CN" altLang="en-US" sz="2200" b="1" dirty="0" smtClean="0">
                <a:solidFill>
                  <a:srgbClr val="2D2DB9"/>
                </a:solidFill>
              </a:rPr>
              <a:t>环中数据将沿一个方向逐站传送；环网需要设计复杂的</a:t>
            </a:r>
            <a:r>
              <a:rPr lang="zh-CN" altLang="en-US" sz="2200" b="1" dirty="0" smtClean="0">
                <a:solidFill>
                  <a:srgbClr val="FF0000"/>
                </a:solidFill>
              </a:rPr>
              <a:t>环维护协议</a:t>
            </a:r>
            <a:r>
              <a:rPr lang="zh-CN" altLang="en-US" sz="2200" b="1" dirty="0" smtClean="0">
                <a:solidFill>
                  <a:srgbClr val="2D2DB9"/>
                </a:solidFill>
              </a:rPr>
              <a:t>。</a:t>
            </a:r>
          </a:p>
          <a:p>
            <a:pPr>
              <a:lnSpc>
                <a:spcPct val="120000"/>
              </a:lnSpc>
              <a:spcBef>
                <a:spcPct val="35000"/>
              </a:spcBef>
            </a:pPr>
            <a:r>
              <a:rPr lang="zh-CN" altLang="en-US" sz="2200" b="1" dirty="0" smtClean="0">
                <a:solidFill>
                  <a:srgbClr val="2D2DB9"/>
                </a:solidFill>
              </a:rPr>
              <a:t>优点：环形拓扑结构简单，传输延时确定；</a:t>
            </a:r>
            <a:endParaRPr lang="en-US" altLang="zh-CN" sz="2200" b="1" dirty="0" smtClean="0">
              <a:solidFill>
                <a:srgbClr val="2D2DB9"/>
              </a:solidFill>
            </a:endParaRPr>
          </a:p>
          <a:p>
            <a:pPr>
              <a:lnSpc>
                <a:spcPct val="120000"/>
              </a:lnSpc>
              <a:spcBef>
                <a:spcPct val="35000"/>
              </a:spcBef>
            </a:pPr>
            <a:r>
              <a:rPr lang="zh-CN" altLang="en-US" sz="2200" b="1" dirty="0" smtClean="0">
                <a:solidFill>
                  <a:srgbClr val="2D2DB9"/>
                </a:solidFill>
              </a:rPr>
              <a:t>缺点：环中每个结点与连接结点之间的通信线路都是网络可靠性的</a:t>
            </a:r>
            <a:r>
              <a:rPr lang="zh-CN" altLang="en-US" sz="2200" b="1" dirty="0" smtClean="0">
                <a:solidFill>
                  <a:schemeClr val="accent2"/>
                </a:solidFill>
              </a:rPr>
              <a:t>瓶颈</a:t>
            </a:r>
            <a:r>
              <a:rPr lang="zh-CN" altLang="en-US" sz="2200" b="1" dirty="0" smtClean="0">
                <a:solidFill>
                  <a:srgbClr val="2D2DB9"/>
                </a:solidFill>
              </a:rPr>
              <a:t>；</a:t>
            </a:r>
            <a:endParaRPr lang="en-US" altLang="zh-CN" sz="2200" b="1" dirty="0" smtClean="0">
              <a:solidFill>
                <a:srgbClr val="2D2DB9"/>
              </a:solidFill>
            </a:endParaRPr>
          </a:p>
        </p:txBody>
      </p:sp>
      <p:graphicFrame>
        <p:nvGraphicFramePr>
          <p:cNvPr id="74757" name="Object 5"/>
          <p:cNvGraphicFramePr>
            <a:graphicFrameLocks noChangeAspect="1"/>
          </p:cNvGraphicFramePr>
          <p:nvPr/>
        </p:nvGraphicFramePr>
        <p:xfrm>
          <a:off x="4427538" y="742950"/>
          <a:ext cx="1655762" cy="1181100"/>
        </p:xfrm>
        <a:graphic>
          <a:graphicData uri="http://schemas.openxmlformats.org/presentationml/2006/ole">
            <mc:AlternateContent xmlns:mc="http://schemas.openxmlformats.org/markup-compatibility/2006">
              <mc:Choice xmlns:v="urn:schemas-microsoft-com:vml" Requires="v">
                <p:oleObj spid="_x0000_s74772" name="Visio" r:id="rId4" imgW="1304163" imgH="961263" progId="Visio.Drawing.11">
                  <p:embed/>
                </p:oleObj>
              </mc:Choice>
              <mc:Fallback>
                <p:oleObj name="Visio" r:id="rId4" imgW="1304163" imgH="961263"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742950"/>
                        <a:ext cx="165576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页脚占位符 1"/>
          <p:cNvSpPr>
            <a:spLocks noGrp="1"/>
          </p:cNvSpPr>
          <p:nvPr>
            <p:ph type="ftr" sz="quarter" idx="10"/>
          </p:nvPr>
        </p:nvSpPr>
        <p:spPr>
          <a:noFill/>
        </p:spPr>
        <p:txBody>
          <a:bodyPr/>
          <a:lstStyle/>
          <a:p>
            <a:fld id="{9F6B6B73-ED6A-48EE-BAA4-FEAE9AF31FA2}" type="slidenum">
              <a:rPr lang="zh-CN" altLang="en-US" smtClean="0"/>
              <a:pPr/>
              <a:t>18</a:t>
            </a:fld>
            <a:endParaRPr lang="en-US" altLang="zh-CN" smtClean="0"/>
          </a:p>
        </p:txBody>
      </p:sp>
      <p:sp>
        <p:nvSpPr>
          <p:cNvPr id="75783" name="标题 1"/>
          <p:cNvSpPr>
            <a:spLocks noGrp="1"/>
          </p:cNvSpPr>
          <p:nvPr>
            <p:ph type="title" idx="4294967295"/>
          </p:nvPr>
        </p:nvSpPr>
        <p:spPr>
          <a:xfrm>
            <a:off x="250825" y="779463"/>
            <a:ext cx="6429375" cy="857250"/>
          </a:xfrm>
        </p:spPr>
        <p:txBody>
          <a:bodyPr/>
          <a:lstStyle/>
          <a:p>
            <a:pPr algn="l"/>
            <a:r>
              <a:rPr lang="zh-CN" altLang="en-US" u="sng" smtClean="0">
                <a:latin typeface="华文新魏" pitchFamily="2" charset="-122"/>
              </a:rPr>
              <a:t>总线形拓扑</a:t>
            </a:r>
          </a:p>
        </p:txBody>
      </p:sp>
      <p:sp>
        <p:nvSpPr>
          <p:cNvPr id="75784" name="内容占位符 2"/>
          <p:cNvSpPr>
            <a:spLocks noGrp="1"/>
          </p:cNvSpPr>
          <p:nvPr>
            <p:ph idx="4294967295"/>
          </p:nvPr>
        </p:nvSpPr>
        <p:spPr>
          <a:xfrm>
            <a:off x="179512" y="1923302"/>
            <a:ext cx="6120680" cy="2736850"/>
          </a:xfrm>
        </p:spPr>
        <p:txBody>
          <a:bodyPr/>
          <a:lstStyle/>
          <a:p>
            <a:pPr>
              <a:lnSpc>
                <a:spcPct val="110000"/>
              </a:lnSpc>
              <a:spcBef>
                <a:spcPct val="30000"/>
              </a:spcBef>
            </a:pPr>
            <a:r>
              <a:rPr lang="zh-CN" altLang="en-US" sz="2200" b="1" dirty="0" smtClean="0">
                <a:solidFill>
                  <a:srgbClr val="2D2DB9"/>
                </a:solidFill>
              </a:rPr>
              <a:t>所有结点连接在</a:t>
            </a:r>
            <a:r>
              <a:rPr lang="zh-CN" altLang="en-US" sz="2200" b="1" dirty="0" smtClean="0">
                <a:solidFill>
                  <a:srgbClr val="FF0000"/>
                </a:solidFill>
              </a:rPr>
              <a:t>公共传输介质</a:t>
            </a:r>
            <a:r>
              <a:rPr lang="en-US" altLang="zh-CN" sz="2200" b="1" dirty="0" smtClean="0">
                <a:solidFill>
                  <a:srgbClr val="2D2DB9"/>
                </a:solidFill>
              </a:rPr>
              <a:t>——</a:t>
            </a:r>
            <a:r>
              <a:rPr lang="zh-CN" altLang="en-US" sz="2200" b="1" dirty="0" smtClean="0">
                <a:solidFill>
                  <a:srgbClr val="2D2DB9"/>
                </a:solidFill>
              </a:rPr>
              <a:t>总线；</a:t>
            </a:r>
            <a:endParaRPr lang="en-US" altLang="zh-CN" sz="2200" b="1" dirty="0" smtClean="0">
              <a:solidFill>
                <a:srgbClr val="2D2DB9"/>
              </a:solidFill>
            </a:endParaRPr>
          </a:p>
          <a:p>
            <a:pPr>
              <a:lnSpc>
                <a:spcPct val="110000"/>
              </a:lnSpc>
              <a:spcBef>
                <a:spcPct val="30000"/>
              </a:spcBef>
            </a:pPr>
            <a:r>
              <a:rPr lang="zh-CN" altLang="en-US" sz="2200" b="1" dirty="0" smtClean="0">
                <a:solidFill>
                  <a:srgbClr val="2D2DB9"/>
                </a:solidFill>
              </a:rPr>
              <a:t>当一个结点发送数据时，其它结点只能接收；如果两个及以上的结点同时发送数据时，就会出现</a:t>
            </a:r>
            <a:r>
              <a:rPr lang="zh-CN" altLang="en-US" sz="2200" b="1" dirty="0" smtClean="0">
                <a:solidFill>
                  <a:srgbClr val="FF0000"/>
                </a:solidFill>
              </a:rPr>
              <a:t>冲突</a:t>
            </a:r>
            <a:r>
              <a:rPr lang="zh-CN" altLang="en-US" sz="2200" b="1" dirty="0" smtClean="0">
                <a:solidFill>
                  <a:srgbClr val="2D2DB9"/>
                </a:solidFill>
              </a:rPr>
              <a:t>，造成传输失败；</a:t>
            </a:r>
            <a:endParaRPr lang="en-US" altLang="zh-CN" sz="2200" b="1" dirty="0" smtClean="0">
              <a:solidFill>
                <a:srgbClr val="2D2DB9"/>
              </a:solidFill>
            </a:endParaRPr>
          </a:p>
          <a:p>
            <a:pPr>
              <a:lnSpc>
                <a:spcPct val="110000"/>
              </a:lnSpc>
              <a:spcBef>
                <a:spcPct val="30000"/>
              </a:spcBef>
            </a:pPr>
            <a:r>
              <a:rPr lang="zh-CN" altLang="en-US" sz="2200" b="1" dirty="0" smtClean="0">
                <a:solidFill>
                  <a:srgbClr val="2D2DB9"/>
                </a:solidFill>
              </a:rPr>
              <a:t>优点：结构简单；</a:t>
            </a:r>
            <a:endParaRPr lang="en-US" altLang="zh-CN" sz="2200" b="1" dirty="0" smtClean="0">
              <a:solidFill>
                <a:srgbClr val="2D2DB9"/>
              </a:solidFill>
            </a:endParaRPr>
          </a:p>
          <a:p>
            <a:pPr>
              <a:lnSpc>
                <a:spcPct val="110000"/>
              </a:lnSpc>
              <a:spcBef>
                <a:spcPct val="30000"/>
              </a:spcBef>
            </a:pPr>
            <a:r>
              <a:rPr lang="zh-CN" altLang="en-US" sz="2200" b="1" dirty="0" smtClean="0">
                <a:solidFill>
                  <a:srgbClr val="2D2DB9"/>
                </a:solidFill>
              </a:rPr>
              <a:t>缺点：必须解决多结点访问总线介质时的</a:t>
            </a:r>
            <a:r>
              <a:rPr lang="zh-CN" altLang="en-US" sz="2200" b="1" dirty="0" smtClean="0">
                <a:solidFill>
                  <a:schemeClr val="accent2"/>
                </a:solidFill>
              </a:rPr>
              <a:t>访问控制策略</a:t>
            </a:r>
            <a:r>
              <a:rPr lang="zh-CN" altLang="en-US" sz="2200" b="1" dirty="0" smtClean="0">
                <a:solidFill>
                  <a:srgbClr val="2D2DB9"/>
                </a:solidFill>
              </a:rPr>
              <a:t>问题。</a:t>
            </a:r>
            <a:endParaRPr lang="zh-CN" altLang="en-US" sz="2200" dirty="0" smtClean="0">
              <a:solidFill>
                <a:srgbClr val="2D2DB9"/>
              </a:solidFill>
            </a:endParaRPr>
          </a:p>
        </p:txBody>
      </p:sp>
      <p:graphicFrame>
        <p:nvGraphicFramePr>
          <p:cNvPr id="75781" name="Object 5"/>
          <p:cNvGraphicFramePr>
            <a:graphicFrameLocks noChangeAspect="1"/>
          </p:cNvGraphicFramePr>
          <p:nvPr/>
        </p:nvGraphicFramePr>
        <p:xfrm>
          <a:off x="4211638" y="844550"/>
          <a:ext cx="1943100" cy="1073150"/>
        </p:xfrm>
        <a:graphic>
          <a:graphicData uri="http://schemas.openxmlformats.org/presentationml/2006/ole">
            <mc:AlternateContent xmlns:mc="http://schemas.openxmlformats.org/markup-compatibility/2006">
              <mc:Choice xmlns:v="urn:schemas-microsoft-com:vml" Requires="v">
                <p:oleObj spid="_x0000_s75796" name="Visio" r:id="rId3" imgW="1477899" imgH="816483" progId="Visio.Drawing.11">
                  <p:embed/>
                </p:oleObj>
              </mc:Choice>
              <mc:Fallback>
                <p:oleObj name="Visio" r:id="rId3" imgW="1477899" imgH="816483"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844550"/>
                        <a:ext cx="19431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页脚占位符 1"/>
          <p:cNvSpPr>
            <a:spLocks noGrp="1"/>
          </p:cNvSpPr>
          <p:nvPr>
            <p:ph type="ftr" sz="quarter" idx="10"/>
          </p:nvPr>
        </p:nvSpPr>
        <p:spPr>
          <a:noFill/>
        </p:spPr>
        <p:txBody>
          <a:bodyPr/>
          <a:lstStyle/>
          <a:p>
            <a:fld id="{1217C441-3C71-4BFA-B8FF-7F48E115F1B8}" type="slidenum">
              <a:rPr lang="zh-CN" altLang="en-US" smtClean="0"/>
              <a:pPr/>
              <a:t>19</a:t>
            </a:fld>
            <a:endParaRPr lang="en-US" altLang="zh-CN" smtClean="0"/>
          </a:p>
        </p:txBody>
      </p:sp>
      <p:sp>
        <p:nvSpPr>
          <p:cNvPr id="76807" name="标题 1"/>
          <p:cNvSpPr>
            <a:spLocks noGrp="1"/>
          </p:cNvSpPr>
          <p:nvPr>
            <p:ph type="title" idx="4294967295"/>
          </p:nvPr>
        </p:nvSpPr>
        <p:spPr>
          <a:xfrm>
            <a:off x="374650" y="923925"/>
            <a:ext cx="3476625" cy="857250"/>
          </a:xfrm>
        </p:spPr>
        <p:txBody>
          <a:bodyPr/>
          <a:lstStyle/>
          <a:p>
            <a:pPr algn="l"/>
            <a:r>
              <a:rPr lang="zh-CN" altLang="en-US" u="sng" smtClean="0">
                <a:latin typeface="华文新魏" pitchFamily="2" charset="-122"/>
              </a:rPr>
              <a:t>树形拓扑</a:t>
            </a:r>
          </a:p>
        </p:txBody>
      </p:sp>
      <p:sp>
        <p:nvSpPr>
          <p:cNvPr id="76808" name="内容占位符 2"/>
          <p:cNvSpPr>
            <a:spLocks noGrp="1"/>
          </p:cNvSpPr>
          <p:nvPr>
            <p:ph idx="4294967295"/>
          </p:nvPr>
        </p:nvSpPr>
        <p:spPr>
          <a:xfrm>
            <a:off x="250825" y="2501900"/>
            <a:ext cx="6193383" cy="2087563"/>
          </a:xfrm>
        </p:spPr>
        <p:txBody>
          <a:bodyPr/>
          <a:lstStyle/>
          <a:p>
            <a:pPr>
              <a:lnSpc>
                <a:spcPct val="130000"/>
              </a:lnSpc>
              <a:spcBef>
                <a:spcPct val="30000"/>
              </a:spcBef>
            </a:pPr>
            <a:r>
              <a:rPr lang="zh-CN" altLang="en-US" sz="2200" b="1" dirty="0" smtClean="0">
                <a:solidFill>
                  <a:srgbClr val="2D2DB9"/>
                </a:solidFill>
              </a:rPr>
              <a:t>结点</a:t>
            </a:r>
            <a:r>
              <a:rPr lang="zh-CN" altLang="en-US" sz="2200" b="1" dirty="0" smtClean="0">
                <a:solidFill>
                  <a:srgbClr val="FF0000"/>
                </a:solidFill>
              </a:rPr>
              <a:t>按层次进行连接</a:t>
            </a:r>
            <a:r>
              <a:rPr lang="zh-CN" altLang="en-US" sz="2200" b="1" dirty="0" smtClean="0">
                <a:solidFill>
                  <a:srgbClr val="2D2DB9"/>
                </a:solidFill>
              </a:rPr>
              <a:t>，信息交换主要在上、下结点之间进行；</a:t>
            </a:r>
            <a:endParaRPr lang="en-US" altLang="zh-CN" sz="2200" b="1" dirty="0" smtClean="0">
              <a:solidFill>
                <a:srgbClr val="2D2DB9"/>
              </a:solidFill>
            </a:endParaRPr>
          </a:p>
          <a:p>
            <a:pPr>
              <a:lnSpc>
                <a:spcPct val="130000"/>
              </a:lnSpc>
              <a:spcBef>
                <a:spcPct val="30000"/>
              </a:spcBef>
            </a:pPr>
            <a:r>
              <a:rPr lang="zh-CN" altLang="en-US" sz="2200" b="1" dirty="0" smtClean="0">
                <a:solidFill>
                  <a:srgbClr val="2D2DB9"/>
                </a:solidFill>
              </a:rPr>
              <a:t>树形拓扑可以看成星形拓扑的扩展；</a:t>
            </a:r>
            <a:endParaRPr lang="en-US" altLang="zh-CN" sz="2200" b="1" dirty="0" smtClean="0">
              <a:solidFill>
                <a:srgbClr val="2D2DB9"/>
              </a:solidFill>
            </a:endParaRPr>
          </a:p>
          <a:p>
            <a:pPr>
              <a:lnSpc>
                <a:spcPct val="130000"/>
              </a:lnSpc>
              <a:spcBef>
                <a:spcPct val="30000"/>
              </a:spcBef>
            </a:pPr>
            <a:r>
              <a:rPr lang="zh-CN" altLang="en-US" sz="2200" b="1" dirty="0" smtClean="0">
                <a:solidFill>
                  <a:srgbClr val="2D2DB9"/>
                </a:solidFill>
              </a:rPr>
              <a:t>树形拓扑网络适用于</a:t>
            </a:r>
            <a:r>
              <a:rPr lang="zh-CN" altLang="en-US" sz="2200" b="1" dirty="0" smtClean="0">
                <a:solidFill>
                  <a:srgbClr val="FF0000"/>
                </a:solidFill>
              </a:rPr>
              <a:t>汇集信息</a:t>
            </a:r>
            <a:r>
              <a:rPr lang="zh-CN" altLang="en-US" sz="2200" b="1" dirty="0" smtClean="0">
                <a:solidFill>
                  <a:srgbClr val="2D2DB9"/>
                </a:solidFill>
              </a:rPr>
              <a:t>的应用要求。</a:t>
            </a:r>
            <a:endParaRPr lang="zh-CN" altLang="en-US" sz="2200" dirty="0" smtClean="0">
              <a:solidFill>
                <a:srgbClr val="2D2DB9"/>
              </a:solidFill>
            </a:endParaRPr>
          </a:p>
        </p:txBody>
      </p:sp>
      <p:graphicFrame>
        <p:nvGraphicFramePr>
          <p:cNvPr id="76805" name="Object 5"/>
          <p:cNvGraphicFramePr>
            <a:graphicFrameLocks noChangeAspect="1"/>
          </p:cNvGraphicFramePr>
          <p:nvPr/>
        </p:nvGraphicFramePr>
        <p:xfrm>
          <a:off x="4356100" y="736600"/>
          <a:ext cx="1955800" cy="1331913"/>
        </p:xfrm>
        <a:graphic>
          <a:graphicData uri="http://schemas.openxmlformats.org/presentationml/2006/ole">
            <mc:AlternateContent xmlns:mc="http://schemas.openxmlformats.org/markup-compatibility/2006">
              <mc:Choice xmlns:v="urn:schemas-microsoft-com:vml" Requires="v">
                <p:oleObj spid="_x0000_s76820" name="Visio" r:id="rId4" imgW="1523619" imgH="1038987" progId="Visio.Drawing.11">
                  <p:embed/>
                </p:oleObj>
              </mc:Choice>
              <mc:Fallback>
                <p:oleObj name="Visio" r:id="rId4" imgW="1523619" imgH="1038987"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736600"/>
                        <a:ext cx="19558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1"/>
          <p:cNvSpPr>
            <a:spLocks noGrp="1"/>
          </p:cNvSpPr>
          <p:nvPr>
            <p:ph type="ftr" sz="quarter" idx="10"/>
          </p:nvPr>
        </p:nvSpPr>
        <p:spPr>
          <a:noFill/>
        </p:spPr>
        <p:txBody>
          <a:bodyPr/>
          <a:lstStyle/>
          <a:p>
            <a:fld id="{B555B4ED-E18D-4D0B-B238-7A13485420F0}" type="slidenum">
              <a:rPr lang="zh-CN" altLang="en-US" smtClean="0"/>
              <a:pPr/>
              <a:t>2</a:t>
            </a:fld>
            <a:endParaRPr lang="en-US" altLang="zh-CN" smtClean="0"/>
          </a:p>
        </p:txBody>
      </p:sp>
      <p:sp>
        <p:nvSpPr>
          <p:cNvPr id="28674" name="标题 1"/>
          <p:cNvSpPr>
            <a:spLocks noGrp="1"/>
          </p:cNvSpPr>
          <p:nvPr>
            <p:ph type="ctrTitle" idx="4294967295"/>
          </p:nvPr>
        </p:nvSpPr>
        <p:spPr>
          <a:xfrm>
            <a:off x="468313" y="1438275"/>
            <a:ext cx="5761037" cy="2501900"/>
          </a:xfrm>
        </p:spPr>
        <p:txBody>
          <a:bodyPr/>
          <a:lstStyle/>
          <a:p>
            <a:r>
              <a:rPr lang="zh-CN" altLang="en-US" sz="4000" dirty="0" smtClean="0"/>
              <a:t>第一章 计算机网络概论</a:t>
            </a:r>
            <a:br>
              <a:rPr lang="zh-CN" altLang="en-US" sz="4000" dirty="0" smtClean="0"/>
            </a:br>
            <a:r>
              <a:rPr lang="zh-CN" altLang="en-US" sz="1800" dirty="0" smtClean="0"/>
              <a:t/>
            </a:r>
            <a:br>
              <a:rPr lang="zh-CN" altLang="en-US" sz="1800" dirty="0" smtClean="0"/>
            </a:br>
            <a:r>
              <a:rPr lang="zh-CN" altLang="en-US" dirty="0" smtClean="0"/>
              <a:t>第一节 计算机网络的定义、分类</a:t>
            </a:r>
            <a:br>
              <a:rPr lang="zh-CN" altLang="en-US" dirty="0" smtClean="0"/>
            </a:br>
            <a:r>
              <a:rPr lang="zh-CN" altLang="en-US" dirty="0" smtClean="0"/>
              <a:t>与拓扑结构</a:t>
            </a:r>
            <a:br>
              <a:rPr lang="zh-CN" altLang="en-US" dirty="0" smtClean="0"/>
            </a:br>
            <a:endParaRPr lang="zh-CN" altLang="en-US" sz="4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页脚占位符 1"/>
          <p:cNvSpPr>
            <a:spLocks noGrp="1"/>
          </p:cNvSpPr>
          <p:nvPr>
            <p:ph type="ftr" sz="quarter" idx="10"/>
          </p:nvPr>
        </p:nvSpPr>
        <p:spPr>
          <a:noFill/>
        </p:spPr>
        <p:txBody>
          <a:bodyPr/>
          <a:lstStyle/>
          <a:p>
            <a:fld id="{967BD1BC-228D-418A-AF61-1E482DB2C326}" type="slidenum">
              <a:rPr lang="zh-CN" altLang="en-US" smtClean="0"/>
              <a:pPr/>
              <a:t>20</a:t>
            </a:fld>
            <a:endParaRPr lang="en-US" altLang="zh-CN" smtClean="0"/>
          </a:p>
        </p:txBody>
      </p:sp>
      <p:sp>
        <p:nvSpPr>
          <p:cNvPr id="77831" name="标题 1"/>
          <p:cNvSpPr>
            <a:spLocks noGrp="1"/>
          </p:cNvSpPr>
          <p:nvPr>
            <p:ph type="title" idx="4294967295"/>
          </p:nvPr>
        </p:nvSpPr>
        <p:spPr>
          <a:xfrm>
            <a:off x="395288" y="850900"/>
            <a:ext cx="3692525" cy="857250"/>
          </a:xfrm>
        </p:spPr>
        <p:txBody>
          <a:bodyPr/>
          <a:lstStyle/>
          <a:p>
            <a:pPr algn="l"/>
            <a:r>
              <a:rPr lang="zh-CN" altLang="en-US" u="sng" smtClean="0">
                <a:latin typeface="华文新魏" pitchFamily="2" charset="-122"/>
              </a:rPr>
              <a:t>网状拓扑</a:t>
            </a:r>
          </a:p>
        </p:txBody>
      </p:sp>
      <p:sp>
        <p:nvSpPr>
          <p:cNvPr id="77832" name="内容占位符 2"/>
          <p:cNvSpPr>
            <a:spLocks noGrp="1"/>
          </p:cNvSpPr>
          <p:nvPr>
            <p:ph idx="4294967295"/>
          </p:nvPr>
        </p:nvSpPr>
        <p:spPr>
          <a:xfrm>
            <a:off x="252413" y="2355850"/>
            <a:ext cx="5903912" cy="2592388"/>
          </a:xfrm>
        </p:spPr>
        <p:txBody>
          <a:bodyPr/>
          <a:lstStyle/>
          <a:p>
            <a:pPr>
              <a:lnSpc>
                <a:spcPct val="120000"/>
              </a:lnSpc>
              <a:spcBef>
                <a:spcPct val="30000"/>
              </a:spcBef>
            </a:pPr>
            <a:r>
              <a:rPr lang="zh-CN" altLang="en-US" sz="2200" b="1" dirty="0" smtClean="0">
                <a:solidFill>
                  <a:srgbClr val="2D2DB9"/>
                </a:solidFill>
              </a:rPr>
              <a:t>结点之间的</a:t>
            </a:r>
            <a:r>
              <a:rPr lang="zh-CN" altLang="en-US" sz="2200" b="1" dirty="0" smtClean="0">
                <a:solidFill>
                  <a:srgbClr val="FF0000"/>
                </a:solidFill>
              </a:rPr>
              <a:t>连接是任意的</a:t>
            </a:r>
            <a:r>
              <a:rPr lang="zh-CN" altLang="en-US" sz="2200" b="1" dirty="0" smtClean="0">
                <a:solidFill>
                  <a:srgbClr val="2D2DB9"/>
                </a:solidFill>
              </a:rPr>
              <a:t>，没有规律；</a:t>
            </a:r>
            <a:endParaRPr lang="en-US" altLang="zh-CN" sz="2200" b="1" dirty="0" smtClean="0">
              <a:solidFill>
                <a:srgbClr val="2D2DB9"/>
              </a:solidFill>
            </a:endParaRPr>
          </a:p>
          <a:p>
            <a:pPr>
              <a:lnSpc>
                <a:spcPct val="120000"/>
              </a:lnSpc>
              <a:spcBef>
                <a:spcPct val="30000"/>
              </a:spcBef>
            </a:pPr>
            <a:r>
              <a:rPr lang="zh-CN" altLang="en-US" sz="2200" b="1" dirty="0" smtClean="0">
                <a:solidFill>
                  <a:srgbClr val="2D2DB9"/>
                </a:solidFill>
              </a:rPr>
              <a:t>广域网一般都采用网状拓扑。</a:t>
            </a:r>
            <a:endParaRPr lang="zh-CN" altLang="en-US" sz="2200" dirty="0" smtClean="0">
              <a:solidFill>
                <a:srgbClr val="2D2DB9"/>
              </a:solidFill>
            </a:endParaRPr>
          </a:p>
          <a:p>
            <a:pPr>
              <a:lnSpc>
                <a:spcPct val="120000"/>
              </a:lnSpc>
              <a:spcBef>
                <a:spcPct val="30000"/>
              </a:spcBef>
            </a:pPr>
            <a:r>
              <a:rPr lang="zh-CN" altLang="en-US" sz="2200" b="1" dirty="0" smtClean="0">
                <a:solidFill>
                  <a:srgbClr val="2D2DB9"/>
                </a:solidFill>
              </a:rPr>
              <a:t>优点：系统</a:t>
            </a:r>
            <a:r>
              <a:rPr lang="zh-CN" altLang="en-US" sz="2200" b="1" dirty="0" smtClean="0">
                <a:solidFill>
                  <a:srgbClr val="FF0000"/>
                </a:solidFill>
              </a:rPr>
              <a:t>可靠性高</a:t>
            </a:r>
            <a:r>
              <a:rPr lang="zh-CN" altLang="en-US" sz="2200" b="1" dirty="0" smtClean="0">
                <a:solidFill>
                  <a:srgbClr val="2D2DB9"/>
                </a:solidFill>
              </a:rPr>
              <a:t>；</a:t>
            </a:r>
            <a:endParaRPr lang="en-US" altLang="zh-CN" sz="2200" b="1" dirty="0" smtClean="0">
              <a:solidFill>
                <a:srgbClr val="2D2DB9"/>
              </a:solidFill>
            </a:endParaRPr>
          </a:p>
          <a:p>
            <a:pPr>
              <a:lnSpc>
                <a:spcPct val="120000"/>
              </a:lnSpc>
              <a:spcBef>
                <a:spcPct val="30000"/>
              </a:spcBef>
            </a:pPr>
            <a:r>
              <a:rPr lang="zh-CN" altLang="en-US" sz="2200" b="1" dirty="0" smtClean="0">
                <a:solidFill>
                  <a:srgbClr val="2D2DB9"/>
                </a:solidFill>
              </a:rPr>
              <a:t>缺点：结构复杂，必须采用</a:t>
            </a:r>
            <a:r>
              <a:rPr lang="zh-CN" altLang="en-US" sz="2200" b="1" dirty="0" smtClean="0">
                <a:solidFill>
                  <a:srgbClr val="FF0000"/>
                </a:solidFill>
              </a:rPr>
              <a:t>路由选择算法</a:t>
            </a:r>
            <a:r>
              <a:rPr lang="zh-CN" altLang="en-US" sz="2200" b="1" dirty="0" smtClean="0">
                <a:solidFill>
                  <a:srgbClr val="2D2DB9"/>
                </a:solidFill>
              </a:rPr>
              <a:t>、</a:t>
            </a:r>
            <a:r>
              <a:rPr lang="zh-CN" altLang="en-US" sz="2200" b="1" dirty="0" smtClean="0">
                <a:solidFill>
                  <a:srgbClr val="FF0000"/>
                </a:solidFill>
              </a:rPr>
              <a:t>流量控制与拥塞控制方法</a:t>
            </a:r>
            <a:r>
              <a:rPr lang="zh-CN" altLang="en-US" sz="2200" b="1" dirty="0" smtClean="0">
                <a:solidFill>
                  <a:srgbClr val="2D2DB9"/>
                </a:solidFill>
              </a:rPr>
              <a:t>；</a:t>
            </a:r>
            <a:endParaRPr lang="en-US" altLang="zh-CN" sz="2200" b="1" dirty="0" smtClean="0">
              <a:solidFill>
                <a:srgbClr val="2D2DB9"/>
              </a:solidFill>
            </a:endParaRPr>
          </a:p>
        </p:txBody>
      </p:sp>
      <p:graphicFrame>
        <p:nvGraphicFramePr>
          <p:cNvPr id="77829" name="Object 5"/>
          <p:cNvGraphicFramePr>
            <a:graphicFrameLocks noChangeAspect="1"/>
          </p:cNvGraphicFramePr>
          <p:nvPr/>
        </p:nvGraphicFramePr>
        <p:xfrm>
          <a:off x="4500563" y="792163"/>
          <a:ext cx="1584325" cy="1347787"/>
        </p:xfrm>
        <a:graphic>
          <a:graphicData uri="http://schemas.openxmlformats.org/presentationml/2006/ole">
            <mc:AlternateContent xmlns:mc="http://schemas.openxmlformats.org/markup-compatibility/2006">
              <mc:Choice xmlns:v="urn:schemas-microsoft-com:vml" Requires="v">
                <p:oleObj spid="_x0000_s77844" name="Visio" r:id="rId3" imgW="1295019" imgH="1101852" progId="Visio.Drawing.11">
                  <p:embed/>
                </p:oleObj>
              </mc:Choice>
              <mc:Fallback>
                <p:oleObj name="Visio" r:id="rId3" imgW="1295019" imgH="1101852"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792163"/>
                        <a:ext cx="158432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页脚占位符 1"/>
          <p:cNvSpPr>
            <a:spLocks noGrp="1"/>
          </p:cNvSpPr>
          <p:nvPr>
            <p:ph type="ftr" sz="quarter" idx="10"/>
          </p:nvPr>
        </p:nvSpPr>
        <p:spPr>
          <a:noFill/>
        </p:spPr>
        <p:txBody>
          <a:bodyPr/>
          <a:lstStyle/>
          <a:p>
            <a:fld id="{C8E5E156-B2E4-4814-B2EC-B6879A107C4E}" type="slidenum">
              <a:rPr lang="zh-CN" altLang="en-US" smtClean="0"/>
              <a:pPr/>
              <a:t>21</a:t>
            </a:fld>
            <a:endParaRPr lang="en-US" altLang="zh-CN" smtClean="0"/>
          </a:p>
        </p:txBody>
      </p:sp>
      <p:sp>
        <p:nvSpPr>
          <p:cNvPr id="86018" name="标题 1"/>
          <p:cNvSpPr>
            <a:spLocks noGrp="1"/>
          </p:cNvSpPr>
          <p:nvPr>
            <p:ph type="title" idx="4294967295"/>
          </p:nvPr>
        </p:nvSpPr>
        <p:spPr>
          <a:xfrm>
            <a:off x="285750" y="706438"/>
            <a:ext cx="6429375" cy="857250"/>
          </a:xfrm>
        </p:spPr>
        <p:txBody>
          <a:bodyPr/>
          <a:lstStyle/>
          <a:p>
            <a:pPr algn="l"/>
            <a:r>
              <a:rPr lang="zh-CN" altLang="en-US" u="sng" dirty="0" smtClean="0">
                <a:latin typeface="Times New Roman" pitchFamily="18" charset="0"/>
                <a:cs typeface="Times New Roman" pitchFamily="18" charset="0"/>
              </a:rPr>
              <a:t>三、计算机网络的组成与结构</a:t>
            </a:r>
          </a:p>
        </p:txBody>
      </p:sp>
      <p:sp>
        <p:nvSpPr>
          <p:cNvPr id="86019" name="内容占位符 2"/>
          <p:cNvSpPr>
            <a:spLocks noGrp="1"/>
          </p:cNvSpPr>
          <p:nvPr>
            <p:ph idx="4294967295"/>
          </p:nvPr>
        </p:nvSpPr>
        <p:spPr>
          <a:xfrm>
            <a:off x="323850" y="1651000"/>
            <a:ext cx="5688013" cy="3081338"/>
          </a:xfrm>
        </p:spPr>
        <p:txBody>
          <a:bodyPr/>
          <a:lstStyle/>
          <a:p>
            <a:pPr marL="0" indent="0">
              <a:buFontTx/>
              <a:buNone/>
            </a:pPr>
            <a:r>
              <a:rPr lang="en-US" altLang="zh-CN" sz="2600" b="1" u="sng" dirty="0" smtClean="0">
                <a:solidFill>
                  <a:srgbClr val="2D2DB9"/>
                </a:solidFill>
                <a:latin typeface="Times New Roman" pitchFamily="18" charset="0"/>
                <a:cs typeface="Times New Roman" pitchFamily="18" charset="0"/>
              </a:rPr>
              <a:t>1</a:t>
            </a:r>
            <a:r>
              <a:rPr lang="zh-CN" altLang="en-US" sz="2600" b="1" u="sng" dirty="0" smtClean="0">
                <a:solidFill>
                  <a:srgbClr val="2D2DB9"/>
                </a:solidFill>
                <a:latin typeface="Times New Roman" pitchFamily="18" charset="0"/>
                <a:cs typeface="Times New Roman" pitchFamily="18" charset="0"/>
              </a:rPr>
              <a:t>、</a:t>
            </a:r>
            <a:r>
              <a:rPr lang="zh-CN" altLang="en-US" sz="2600" b="1" u="sng" dirty="0" smtClean="0">
                <a:solidFill>
                  <a:srgbClr val="2D2DB9"/>
                </a:solidFill>
              </a:rPr>
              <a:t>早期计算机网络结构与组成</a:t>
            </a:r>
            <a:endParaRPr lang="en-US" altLang="zh-CN" sz="2600" b="1" u="sng" dirty="0" smtClean="0">
              <a:solidFill>
                <a:srgbClr val="2D2DB9"/>
              </a:solidFill>
            </a:endParaRPr>
          </a:p>
          <a:p>
            <a:pPr marL="0" indent="0">
              <a:spcBef>
                <a:spcPct val="40000"/>
              </a:spcBef>
              <a:spcAft>
                <a:spcPct val="30000"/>
              </a:spcAft>
              <a:buFontTx/>
              <a:buNone/>
            </a:pPr>
            <a:endParaRPr lang="zh-CN" altLang="en-US" sz="1000" b="1" dirty="0" smtClean="0">
              <a:solidFill>
                <a:srgbClr val="2D2DB9"/>
              </a:solidFill>
            </a:endParaRPr>
          </a:p>
          <a:p>
            <a:pPr marL="0" indent="0">
              <a:spcBef>
                <a:spcPct val="40000"/>
              </a:spcBef>
              <a:spcAft>
                <a:spcPct val="30000"/>
              </a:spcAft>
              <a:buFontTx/>
              <a:buNone/>
            </a:pPr>
            <a:r>
              <a:rPr lang="zh-CN" altLang="en-US" sz="2000" b="1" dirty="0" smtClean="0">
                <a:solidFill>
                  <a:srgbClr val="2D2DB9"/>
                </a:solidFill>
              </a:rPr>
              <a:t>最初出现的计算机网络是广域网，从逻辑功能上可以分成两个部分：</a:t>
            </a:r>
            <a:endParaRPr lang="en-US" altLang="zh-CN" sz="2000" b="1" dirty="0" smtClean="0">
              <a:solidFill>
                <a:srgbClr val="2D2DB9"/>
              </a:solidFill>
            </a:endParaRPr>
          </a:p>
          <a:p>
            <a:pPr marL="538163" lvl="1" indent="-355600"/>
            <a:r>
              <a:rPr lang="zh-CN" altLang="en-US" b="1" dirty="0" smtClean="0">
                <a:solidFill>
                  <a:srgbClr val="FF0000"/>
                </a:solidFill>
              </a:rPr>
              <a:t>资源子网 </a:t>
            </a:r>
            <a:r>
              <a:rPr lang="zh-CN" altLang="en-US" b="1" dirty="0" smtClean="0">
                <a:solidFill>
                  <a:srgbClr val="2D2DB9"/>
                </a:solidFill>
              </a:rPr>
              <a:t>由主机系统、终端、各种网络软件与数据资源组成；</a:t>
            </a:r>
          </a:p>
          <a:p>
            <a:pPr marL="538163" lvl="1" indent="-355600"/>
            <a:r>
              <a:rPr lang="zh-CN" altLang="en-US" b="1" dirty="0" smtClean="0">
                <a:solidFill>
                  <a:srgbClr val="FF0000"/>
                </a:solidFill>
              </a:rPr>
              <a:t>通信子网 </a:t>
            </a:r>
            <a:r>
              <a:rPr lang="zh-CN" altLang="en-US" b="1" dirty="0" smtClean="0">
                <a:solidFill>
                  <a:srgbClr val="2D2DB9"/>
                </a:solidFill>
              </a:rPr>
              <a:t>由路由器、通信线路组成；</a:t>
            </a:r>
            <a:endParaRPr lang="zh-CN" altLang="en-US" dirty="0" smtClean="0">
              <a:solidFill>
                <a:srgbClr val="2D2DB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页脚占位符 1"/>
          <p:cNvSpPr>
            <a:spLocks noGrp="1"/>
          </p:cNvSpPr>
          <p:nvPr>
            <p:ph type="ftr" sz="quarter" idx="10"/>
          </p:nvPr>
        </p:nvSpPr>
        <p:spPr>
          <a:noFill/>
        </p:spPr>
        <p:txBody>
          <a:bodyPr/>
          <a:lstStyle/>
          <a:p>
            <a:fld id="{9D2C501C-2C49-48ED-B85D-370C016113E2}" type="slidenum">
              <a:rPr lang="zh-CN" altLang="en-US" smtClean="0"/>
              <a:pPr/>
              <a:t>22</a:t>
            </a:fld>
            <a:endParaRPr lang="en-US" altLang="zh-CN" smtClean="0"/>
          </a:p>
        </p:txBody>
      </p:sp>
      <p:sp>
        <p:nvSpPr>
          <p:cNvPr id="94215" name="Rectangle 3"/>
          <p:cNvSpPr>
            <a:spLocks noGrp="1" noChangeArrowheads="1"/>
          </p:cNvSpPr>
          <p:nvPr>
            <p:ph type="body" idx="4294967295"/>
          </p:nvPr>
        </p:nvSpPr>
        <p:spPr>
          <a:xfrm>
            <a:off x="106363" y="842963"/>
            <a:ext cx="4752975" cy="504825"/>
          </a:xfrm>
        </p:spPr>
        <p:txBody>
          <a:bodyPr/>
          <a:lstStyle/>
          <a:p>
            <a:pPr>
              <a:buFontTx/>
              <a:buNone/>
            </a:pPr>
            <a:r>
              <a:rPr lang="zh-CN" altLang="en-US" b="1" u="sng" smtClean="0">
                <a:solidFill>
                  <a:srgbClr val="194D19"/>
                </a:solidFill>
                <a:latin typeface="Times New Roman" pitchFamily="18" charset="0"/>
                <a:cs typeface="Times New Roman" pitchFamily="18" charset="0"/>
              </a:rPr>
              <a:t>资源子网和通信子网结构示意图</a:t>
            </a:r>
            <a:r>
              <a:rPr lang="en-US" altLang="zh-CN" b="1" smtClean="0">
                <a:solidFill>
                  <a:srgbClr val="008000"/>
                </a:solidFill>
                <a:latin typeface="微软雅黑" pitchFamily="34" charset="-122"/>
              </a:rPr>
              <a:t> </a:t>
            </a:r>
          </a:p>
        </p:txBody>
      </p:sp>
      <p:sp>
        <p:nvSpPr>
          <p:cNvPr id="94216" name="Rectangle 4"/>
          <p:cNvSpPr>
            <a:spLocks noChangeArrowheads="1"/>
          </p:cNvSpPr>
          <p:nvPr/>
        </p:nvSpPr>
        <p:spPr bwMode="auto">
          <a:xfrm>
            <a:off x="0" y="12223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4213" name="Object 5"/>
          <p:cNvGraphicFramePr>
            <a:graphicFrameLocks noChangeAspect="1"/>
          </p:cNvGraphicFramePr>
          <p:nvPr/>
        </p:nvGraphicFramePr>
        <p:xfrm>
          <a:off x="34925" y="1420813"/>
          <a:ext cx="6840538" cy="3695700"/>
        </p:xfrm>
        <a:graphic>
          <a:graphicData uri="http://schemas.openxmlformats.org/presentationml/2006/ole">
            <mc:AlternateContent xmlns:mc="http://schemas.openxmlformats.org/markup-compatibility/2006">
              <mc:Choice xmlns:v="urn:schemas-microsoft-com:vml" Requires="v">
                <p:oleObj spid="_x0000_s94228" name="Visio" r:id="rId3" imgW="5533263" imgH="3990213" progId="Visio.Drawing.11">
                  <p:embed/>
                </p:oleObj>
              </mc:Choice>
              <mc:Fallback>
                <p:oleObj name="Visio" r:id="rId3" imgW="5533263" imgH="3990213"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420813"/>
                        <a:ext cx="6840538" cy="3695700"/>
                      </a:xfrm>
                      <a:prstGeom prst="rect">
                        <a:avLst/>
                      </a:prstGeom>
                      <a:noFill/>
                      <a:extLst>
                        <a:ext uri="{909E8E84-426E-40DD-AFC4-6F175D3DCCD1}">
                          <a14:hiddenFill xmlns:a14="http://schemas.microsoft.com/office/drawing/2010/main">
                            <a:solidFill>
                              <a:srgbClr val="0099FF"/>
                            </a:solidFill>
                          </a14:hiddenFill>
                        </a:ext>
                      </a:extLst>
                    </p:spPr>
                  </p:pic>
                </p:oleObj>
              </mc:Fallback>
            </mc:AlternateContent>
          </a:graphicData>
        </a:graphic>
      </p:graphicFrame>
      <p:sp>
        <p:nvSpPr>
          <p:cNvPr id="94217" name="Rectangle 6"/>
          <p:cNvSpPr>
            <a:spLocks noChangeArrowheads="1"/>
          </p:cNvSpPr>
          <p:nvPr/>
        </p:nvSpPr>
        <p:spPr bwMode="auto">
          <a:xfrm>
            <a:off x="1727200" y="1716088"/>
            <a:ext cx="3414713" cy="641350"/>
          </a:xfrm>
          <a:prstGeom prst="rect">
            <a:avLst/>
          </a:prstGeom>
          <a:solidFill>
            <a:srgbClr val="FFFF00"/>
          </a:solidFill>
          <a:ln w="9525">
            <a:noFill/>
            <a:miter lim="800000"/>
            <a:headEnd/>
            <a:tailEnd/>
          </a:ln>
        </p:spPr>
        <p:txBody>
          <a:bodyPr wrap="none">
            <a:spAutoFit/>
          </a:bodyPr>
          <a:lstStyle/>
          <a:p>
            <a:r>
              <a:rPr lang="zh-CN" altLang="en-US" sz="1800" u="none">
                <a:solidFill>
                  <a:schemeClr val="hlink"/>
                </a:solidFill>
                <a:latin typeface="楷体_GB2312" pitchFamily="49" charset="-122"/>
                <a:ea typeface="楷体_GB2312" pitchFamily="49" charset="-122"/>
              </a:rPr>
              <a:t>主机    终端      终端控制器</a:t>
            </a:r>
          </a:p>
          <a:p>
            <a:r>
              <a:rPr lang="zh-CN" altLang="en-US" sz="1800" u="none">
                <a:solidFill>
                  <a:schemeClr val="hlink"/>
                </a:solidFill>
                <a:latin typeface="楷体_GB2312" pitchFamily="49" charset="-122"/>
                <a:ea typeface="楷体_GB2312" pitchFamily="49" charset="-122"/>
              </a:rPr>
              <a:t>外设    软件资源  数据资源</a:t>
            </a:r>
          </a:p>
        </p:txBody>
      </p:sp>
      <p:sp>
        <p:nvSpPr>
          <p:cNvPr id="156679" name="AutoShape 7"/>
          <p:cNvSpPr>
            <a:spLocks noChangeArrowheads="1"/>
          </p:cNvSpPr>
          <p:nvPr/>
        </p:nvSpPr>
        <p:spPr bwMode="auto">
          <a:xfrm>
            <a:off x="1979613" y="2501900"/>
            <a:ext cx="3097212" cy="1511300"/>
          </a:xfrm>
          <a:prstGeom prst="cloudCallout">
            <a:avLst>
              <a:gd name="adj1" fmla="val -30625"/>
              <a:gd name="adj2" fmla="val -10926"/>
            </a:avLst>
          </a:prstGeom>
          <a:noFill/>
          <a:ln w="28575">
            <a:solidFill>
              <a:schemeClr val="accent2"/>
            </a:solidFill>
            <a:round/>
            <a:headEnd/>
            <a:tailEnd/>
          </a:ln>
        </p:spPr>
        <p:txBody>
          <a:bodyPr anchor="ctr"/>
          <a:lstStyle/>
          <a:p>
            <a:pPr algn="ctr"/>
            <a:r>
              <a:rPr kumimoji="1" lang="zh-CN" altLang="en-US" sz="2000" u="none">
                <a:solidFill>
                  <a:schemeClr val="accent2"/>
                </a:solidFill>
                <a:latin typeface="Arial" charset="0"/>
                <a:ea typeface="楷体_GB2312" pitchFamily="49" charset="-122"/>
              </a:rPr>
              <a:t>数据通信</a:t>
            </a:r>
          </a:p>
        </p:txBody>
      </p:sp>
      <p:sp>
        <p:nvSpPr>
          <p:cNvPr id="156680" name="AutoShape 8"/>
          <p:cNvSpPr>
            <a:spLocks noChangeArrowheads="1"/>
          </p:cNvSpPr>
          <p:nvPr/>
        </p:nvSpPr>
        <p:spPr bwMode="auto">
          <a:xfrm>
            <a:off x="4643438" y="996950"/>
            <a:ext cx="2087562" cy="784225"/>
          </a:xfrm>
          <a:prstGeom prst="cloudCallout">
            <a:avLst>
              <a:gd name="adj1" fmla="val -78366"/>
              <a:gd name="adj2" fmla="val 45440"/>
            </a:avLst>
          </a:prstGeom>
          <a:noFill/>
          <a:ln w="28575">
            <a:solidFill>
              <a:schemeClr val="accent2"/>
            </a:solidFill>
            <a:round/>
            <a:headEnd/>
            <a:tailEnd/>
          </a:ln>
        </p:spPr>
        <p:txBody>
          <a:bodyPr anchor="ctr"/>
          <a:lstStyle/>
          <a:p>
            <a:pPr algn="ctr"/>
            <a:r>
              <a:rPr kumimoji="1" lang="zh-CN" altLang="en-US" sz="2000" u="none">
                <a:solidFill>
                  <a:schemeClr val="accent2"/>
                </a:solidFill>
                <a:latin typeface="Arial" charset="0"/>
                <a:ea typeface="楷体_GB2312" pitchFamily="49" charset="-122"/>
              </a:rPr>
              <a:t>数据处理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9" grpId="0" animBg="1"/>
      <p:bldP spid="1566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页脚占位符 1"/>
          <p:cNvSpPr>
            <a:spLocks noGrp="1"/>
          </p:cNvSpPr>
          <p:nvPr>
            <p:ph type="ftr" sz="quarter" idx="10"/>
          </p:nvPr>
        </p:nvSpPr>
        <p:spPr>
          <a:noFill/>
        </p:spPr>
        <p:txBody>
          <a:bodyPr/>
          <a:lstStyle/>
          <a:p>
            <a:fld id="{AAF91871-8303-45ED-9907-6904BA9049B0}" type="slidenum">
              <a:rPr lang="zh-CN" altLang="en-US" smtClean="0"/>
              <a:pPr/>
              <a:t>23</a:t>
            </a:fld>
            <a:endParaRPr lang="en-US" altLang="zh-CN" smtClean="0"/>
          </a:p>
        </p:txBody>
      </p:sp>
      <p:sp>
        <p:nvSpPr>
          <p:cNvPr id="95234" name="标题 1"/>
          <p:cNvSpPr>
            <a:spLocks noGrp="1"/>
          </p:cNvSpPr>
          <p:nvPr>
            <p:ph type="title" idx="4294967295"/>
          </p:nvPr>
        </p:nvSpPr>
        <p:spPr>
          <a:xfrm>
            <a:off x="285750" y="706438"/>
            <a:ext cx="6429375" cy="857250"/>
          </a:xfrm>
        </p:spPr>
        <p:txBody>
          <a:bodyPr/>
          <a:lstStyle/>
          <a:p>
            <a:pPr algn="l"/>
            <a:r>
              <a:rPr lang="en-US" altLang="zh-CN" u="sng" dirty="0" smtClean="0">
                <a:latin typeface="Times New Roman" pitchFamily="18" charset="0"/>
                <a:cs typeface="Times New Roman" pitchFamily="18" charset="0"/>
              </a:rPr>
              <a:t>2</a:t>
            </a:r>
            <a:r>
              <a:rPr lang="zh-CN" altLang="en-US" u="sng" dirty="0" smtClean="0">
                <a:latin typeface="Times New Roman" pitchFamily="18" charset="0"/>
                <a:cs typeface="Times New Roman" pitchFamily="18" charset="0"/>
              </a:rPr>
              <a:t>、</a:t>
            </a:r>
            <a:r>
              <a:rPr lang="zh-CN" altLang="en-US" u="sng" dirty="0" smtClean="0">
                <a:latin typeface="华文新魏" pitchFamily="2" charset="-122"/>
              </a:rPr>
              <a:t>互联网结构与组成</a:t>
            </a:r>
          </a:p>
        </p:txBody>
      </p:sp>
      <p:sp>
        <p:nvSpPr>
          <p:cNvPr id="95235" name="内容占位符 2"/>
          <p:cNvSpPr>
            <a:spLocks noGrp="1"/>
          </p:cNvSpPr>
          <p:nvPr>
            <p:ph idx="4294967295"/>
          </p:nvPr>
        </p:nvSpPr>
        <p:spPr>
          <a:xfrm>
            <a:off x="179388" y="1751013"/>
            <a:ext cx="5616575" cy="2909887"/>
          </a:xfrm>
        </p:spPr>
        <p:txBody>
          <a:bodyPr/>
          <a:lstStyle/>
          <a:p>
            <a:pPr>
              <a:lnSpc>
                <a:spcPct val="120000"/>
              </a:lnSpc>
              <a:spcBef>
                <a:spcPct val="40000"/>
              </a:spcBef>
            </a:pPr>
            <a:r>
              <a:rPr lang="zh-CN" altLang="en-US" b="1" dirty="0" smtClean="0">
                <a:solidFill>
                  <a:srgbClr val="2D2DB9"/>
                </a:solidFill>
              </a:rPr>
              <a:t>互联网是一个由大量的路由器将广域网、城域网、局域网互联而成，结构复杂且不断变化的</a:t>
            </a:r>
            <a:r>
              <a:rPr lang="zh-CN" altLang="en-US" b="1" dirty="0" smtClean="0">
                <a:solidFill>
                  <a:srgbClr val="FF0000"/>
                </a:solidFill>
              </a:rPr>
              <a:t>网际网</a:t>
            </a:r>
            <a:r>
              <a:rPr lang="zh-CN" altLang="en-US" b="1" dirty="0" smtClean="0">
                <a:solidFill>
                  <a:srgbClr val="2D2DB9"/>
                </a:solidFill>
              </a:rPr>
              <a:t>；</a:t>
            </a:r>
            <a:endParaRPr lang="en-US" altLang="zh-CN" b="1" dirty="0" smtClean="0">
              <a:solidFill>
                <a:srgbClr val="2D2DB9"/>
              </a:solidFill>
            </a:endParaRPr>
          </a:p>
          <a:p>
            <a:pPr>
              <a:lnSpc>
                <a:spcPct val="120000"/>
              </a:lnSpc>
              <a:spcBef>
                <a:spcPct val="40000"/>
              </a:spcBef>
            </a:pPr>
            <a:r>
              <a:rPr lang="zh-CN" altLang="en-US" b="1" dirty="0" smtClean="0">
                <a:solidFill>
                  <a:srgbClr val="2D2DB9"/>
                </a:solidFill>
              </a:rPr>
              <a:t>由国际或国家级主干网、地区主干网和大量的企业网或校园网组成。</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页脚占位符 1"/>
          <p:cNvSpPr>
            <a:spLocks noGrp="1"/>
          </p:cNvSpPr>
          <p:nvPr>
            <p:ph type="ftr" sz="quarter" idx="10"/>
          </p:nvPr>
        </p:nvSpPr>
        <p:spPr>
          <a:noFill/>
        </p:spPr>
        <p:txBody>
          <a:bodyPr/>
          <a:lstStyle/>
          <a:p>
            <a:fld id="{CA2C127C-0B95-4BDF-A16F-6483A153B38D}" type="slidenum">
              <a:rPr lang="zh-CN" altLang="en-US" smtClean="0"/>
              <a:pPr/>
              <a:t>24</a:t>
            </a:fld>
            <a:endParaRPr lang="en-US" altLang="zh-CN" smtClean="0"/>
          </a:p>
        </p:txBody>
      </p:sp>
      <p:sp>
        <p:nvSpPr>
          <p:cNvPr id="80903" name="标题 1"/>
          <p:cNvSpPr>
            <a:spLocks noGrp="1"/>
          </p:cNvSpPr>
          <p:nvPr>
            <p:ph type="title" idx="4294967295"/>
          </p:nvPr>
        </p:nvSpPr>
        <p:spPr>
          <a:xfrm>
            <a:off x="212725" y="715963"/>
            <a:ext cx="6159500" cy="857250"/>
          </a:xfrm>
        </p:spPr>
        <p:txBody>
          <a:bodyPr/>
          <a:lstStyle/>
          <a:p>
            <a:r>
              <a:rPr lang="zh-CN" altLang="en-US" sz="2600" u="sng" smtClean="0">
                <a:latin typeface="华文新魏" pitchFamily="2" charset="-122"/>
              </a:rPr>
              <a:t>简化的互联网的网络结构示意图</a:t>
            </a:r>
          </a:p>
        </p:txBody>
      </p:sp>
      <p:sp>
        <p:nvSpPr>
          <p:cNvPr id="80904" name="内容占位符 2"/>
          <p:cNvSpPr>
            <a:spLocks noGrp="1"/>
          </p:cNvSpPr>
          <p:nvPr>
            <p:ph idx="4294967295"/>
          </p:nvPr>
        </p:nvSpPr>
        <p:spPr>
          <a:xfrm>
            <a:off x="284163" y="2005013"/>
            <a:ext cx="6357937" cy="3087687"/>
          </a:xfrm>
        </p:spPr>
        <p:txBody>
          <a:bodyPr/>
          <a:lstStyle/>
          <a:p>
            <a:pPr>
              <a:buFontTx/>
              <a:buNone/>
            </a:pPr>
            <a:endParaRPr lang="zh-CN" altLang="en-US" smtClean="0">
              <a:solidFill>
                <a:srgbClr val="2D2DB9"/>
              </a:solidFill>
            </a:endParaRPr>
          </a:p>
        </p:txBody>
      </p:sp>
      <p:graphicFrame>
        <p:nvGraphicFramePr>
          <p:cNvPr id="80901" name="Object 1"/>
          <p:cNvGraphicFramePr>
            <a:graphicFrameLocks noChangeAspect="1"/>
          </p:cNvGraphicFramePr>
          <p:nvPr/>
        </p:nvGraphicFramePr>
        <p:xfrm>
          <a:off x="34925" y="1563688"/>
          <a:ext cx="6840538" cy="3265487"/>
        </p:xfrm>
        <a:graphic>
          <a:graphicData uri="http://schemas.openxmlformats.org/presentationml/2006/ole">
            <mc:AlternateContent xmlns:mc="http://schemas.openxmlformats.org/markup-compatibility/2006">
              <mc:Choice xmlns:v="urn:schemas-microsoft-com:vml" Requires="v">
                <p:oleObj spid="_x0000_s80916" name="Visio" r:id="rId4" imgW="7463028" imgH="3274695" progId="Visio.Drawing.11">
                  <p:embed/>
                </p:oleObj>
              </mc:Choice>
              <mc:Fallback>
                <p:oleObj name="Visio" r:id="rId4" imgW="7463028" imgH="327469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563688"/>
                        <a:ext cx="6840538" cy="326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44352"/>
            <a:ext cx="2096728" cy="456535"/>
          </a:xfrm>
          <a:prstGeom prst="rect">
            <a:avLst/>
          </a:prstGeom>
          <a:noFill/>
        </p:spPr>
        <p:txBody>
          <a:bodyPr wrap="none" lIns="0" tIns="0" rIns="0" rtlCol="0">
            <a:spAutoFit/>
          </a:bodyPr>
          <a:lstStyle/>
          <a:p>
            <a:pPr defTabSz="-479">
              <a:lnSpc>
                <a:spcPts val="3244"/>
              </a:lnSpc>
            </a:pPr>
            <a:r>
              <a:rPr lang="en-US" altLang="zh-CN" sz="2716" dirty="0" err="1">
                <a:solidFill>
                  <a:srgbClr val="CC0000"/>
                </a:solidFill>
                <a:latin typeface="楷体_GB2312" pitchFamily="18" charset="0"/>
                <a:ea typeface="黑体" panose="02010609060101010101" pitchFamily="2" charset="-122"/>
                <a:cs typeface="楷体_GB2312" pitchFamily="18" charset="0"/>
              </a:rPr>
              <a:t>现代网络结构</a:t>
            </a:r>
            <a:endParaRPr lang="en-US" altLang="zh-CN" sz="2716" dirty="0">
              <a:solidFill>
                <a:srgbClr val="CC0000"/>
              </a:solidFill>
              <a:latin typeface="楷体_GB2312" pitchFamily="18" charset="0"/>
              <a:ea typeface="黑体" panose="02010609060101010101" pitchFamily="2" charset="-122"/>
              <a:cs typeface="楷体_GB2312" pitchFamily="18" charset="0"/>
            </a:endParaRPr>
          </a:p>
        </p:txBody>
      </p:sp>
      <p:sp>
        <p:nvSpPr>
          <p:cNvPr id="5" name="TextBox 1"/>
          <p:cNvSpPr txBox="1"/>
          <p:nvPr/>
        </p:nvSpPr>
        <p:spPr>
          <a:xfrm>
            <a:off x="395536" y="1619218"/>
            <a:ext cx="6264696" cy="3197798"/>
          </a:xfrm>
          <a:prstGeom prst="rect">
            <a:avLst/>
          </a:prstGeom>
          <a:noFill/>
        </p:spPr>
        <p:txBody>
          <a:bodyPr wrap="square" lIns="0" tIns="0" rIns="0" rtlCol="0">
            <a:spAutoFit/>
          </a:bodyPr>
          <a:lstStyle/>
          <a:p>
            <a:pPr marL="342900" indent="-342900" defTabSz="-479" eaLnBrk="0" hangingPunct="0">
              <a:spcBef>
                <a:spcPct val="40000"/>
              </a:spcBef>
              <a:buFont typeface="Arial" panose="020B0604020202020204" pitchFamily="34" charset="0"/>
              <a:buChar char="•"/>
            </a:pPr>
            <a:r>
              <a:rPr lang="en-US" altLang="zh-CN" sz="2200" u="none" dirty="0" err="1">
                <a:solidFill>
                  <a:srgbClr val="2D2DB9"/>
                </a:solidFill>
                <a:latin typeface="+mn-lt"/>
                <a:ea typeface="+mn-ea"/>
                <a:cs typeface="+mn-cs"/>
              </a:rPr>
              <a:t>随着计算机的广泛应用，</a:t>
            </a:r>
            <a:r>
              <a:rPr lang="en-US" altLang="zh-CN" sz="2200" u="none" dirty="0" err="1" smtClean="0">
                <a:solidFill>
                  <a:srgbClr val="2D2DB9"/>
                </a:solidFill>
                <a:latin typeface="+mn-lt"/>
                <a:ea typeface="+mn-ea"/>
                <a:cs typeface="+mn-cs"/>
              </a:rPr>
              <a:t>大量的计算机是通过局域网连入广域网</a:t>
            </a:r>
            <a:r>
              <a:rPr lang="en-US" altLang="zh-CN" sz="2200" u="none" dirty="0" err="1">
                <a:solidFill>
                  <a:srgbClr val="2D2DB9"/>
                </a:solidFill>
                <a:latin typeface="+mn-lt"/>
                <a:ea typeface="+mn-ea"/>
                <a:cs typeface="+mn-cs"/>
              </a:rPr>
              <a:t>，而局域网与广域网</a:t>
            </a:r>
            <a:r>
              <a:rPr lang="en-US" altLang="zh-CN" sz="2200" u="none" dirty="0" err="1" smtClean="0">
                <a:solidFill>
                  <a:srgbClr val="2D2DB9"/>
                </a:solidFill>
                <a:latin typeface="+mn-lt"/>
                <a:ea typeface="+mn-ea"/>
                <a:cs typeface="+mn-cs"/>
              </a:rPr>
              <a:t>、广域网与广域网的互连是通过路由器实现的</a:t>
            </a:r>
            <a:r>
              <a:rPr lang="en-US" altLang="zh-CN" sz="2200" u="none" dirty="0">
                <a:solidFill>
                  <a:srgbClr val="2D2DB9"/>
                </a:solidFill>
                <a:latin typeface="+mn-lt"/>
                <a:ea typeface="+mn-ea"/>
                <a:cs typeface="+mn-cs"/>
              </a:rPr>
              <a:t>；</a:t>
            </a:r>
          </a:p>
          <a:p>
            <a:pPr marL="342900" indent="-342900" defTabSz="-479" eaLnBrk="0" hangingPunct="0">
              <a:spcBef>
                <a:spcPct val="40000"/>
              </a:spcBef>
              <a:buFont typeface="Arial" panose="020B0604020202020204" pitchFamily="34" charset="0"/>
              <a:buChar char="•"/>
            </a:pPr>
            <a:r>
              <a:rPr lang="en-US" altLang="zh-CN" sz="2200" u="none" dirty="0">
                <a:solidFill>
                  <a:srgbClr val="2D2DB9"/>
                </a:solidFill>
                <a:latin typeface="+mn-lt"/>
                <a:ea typeface="+mn-ea"/>
                <a:cs typeface="+mn-cs"/>
              </a:rPr>
              <a:t>在Internet中，用户计算机需要通过校园网</a:t>
            </a:r>
            <a:r>
              <a:rPr lang="en-US" altLang="zh-CN" sz="2200" u="none" dirty="0" smtClean="0">
                <a:solidFill>
                  <a:srgbClr val="2D2DB9"/>
                </a:solidFill>
                <a:latin typeface="+mn-lt"/>
                <a:ea typeface="+mn-ea"/>
                <a:cs typeface="+mn-cs"/>
              </a:rPr>
              <a:t>、企业网或</a:t>
            </a:r>
            <a:r>
              <a:rPr lang="en-US" altLang="zh-CN" sz="2200" u="none" dirty="0">
                <a:solidFill>
                  <a:srgbClr val="2D2DB9"/>
                </a:solidFill>
                <a:latin typeface="+mn-lt"/>
                <a:ea typeface="+mn-ea"/>
                <a:cs typeface="+mn-cs"/>
              </a:rPr>
              <a:t>ISP联入地区主干网，</a:t>
            </a:r>
            <a:r>
              <a:rPr lang="en-US" altLang="zh-CN" sz="2200" u="none" dirty="0" smtClean="0">
                <a:solidFill>
                  <a:srgbClr val="2D2DB9"/>
                </a:solidFill>
                <a:latin typeface="+mn-lt"/>
                <a:ea typeface="+mn-ea"/>
                <a:cs typeface="+mn-cs"/>
              </a:rPr>
              <a:t>地区主干网通过国家主干网联入国家间的高速主干网，这样就形成一种由路由器互联的大型</a:t>
            </a:r>
            <a:r>
              <a:rPr lang="en-US" altLang="zh-CN" sz="2200" u="none" dirty="0">
                <a:solidFill>
                  <a:srgbClr val="2D2DB9"/>
                </a:solidFill>
                <a:latin typeface="+mn-lt"/>
                <a:ea typeface="+mn-ea"/>
                <a:cs typeface="+mn-cs"/>
              </a:rPr>
              <a:t>、</a:t>
            </a:r>
            <a:r>
              <a:rPr lang="en-US" altLang="zh-CN" sz="2200" u="none" dirty="0" smtClean="0">
                <a:solidFill>
                  <a:srgbClr val="2D2DB9"/>
                </a:solidFill>
                <a:latin typeface="+mn-lt"/>
                <a:ea typeface="+mn-ea"/>
                <a:cs typeface="+mn-cs"/>
              </a:rPr>
              <a:t>层次结构的网际网的</a:t>
            </a:r>
            <a:r>
              <a:rPr lang="en-US" altLang="zh-CN" sz="2200" u="none" dirty="0">
                <a:solidFill>
                  <a:srgbClr val="2D2DB9"/>
                </a:solidFill>
                <a:latin typeface="+mn-lt"/>
                <a:ea typeface="+mn-ea"/>
                <a:cs typeface="+mn-cs"/>
              </a:rPr>
              <a:t>Internet网络结构。</a:t>
            </a:r>
          </a:p>
          <a:p>
            <a:pPr marL="342900" indent="-342900" defTabSz="-479">
              <a:lnSpc>
                <a:spcPts val="2414"/>
              </a:lnSpc>
              <a:buFont typeface="Arial" panose="020B0604020202020204" pitchFamily="34" charset="0"/>
              <a:buChar char="•"/>
            </a:pPr>
            <a:endParaRPr lang="en-US" altLang="zh-CN" sz="2263" dirty="0">
              <a:solidFill>
                <a:srgbClr val="33659A"/>
              </a:solidFill>
              <a:latin typeface="楷体_GB2312" pitchFamily="18" charset="0"/>
              <a:ea typeface="黑体" panose="02010609060101010101" pitchFamily="2" charset="-122"/>
              <a:cs typeface="楷体_GB2312" pitchFamily="18" charset="0"/>
            </a:endParaRPr>
          </a:p>
        </p:txBody>
      </p:sp>
    </p:spTree>
    <p:extLst>
      <p:ext uri="{BB962C8B-B14F-4D97-AF65-F5344CB8AC3E}">
        <p14:creationId xmlns:p14="http://schemas.microsoft.com/office/powerpoint/2010/main" val="1749852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365947" y="682001"/>
            <a:ext cx="5214165" cy="738415"/>
          </a:xfrm>
        </p:spPr>
        <p:txBody>
          <a:bodyPr/>
          <a:lstStyle/>
          <a:p>
            <a:pPr algn="l" eaLnBrk="1" hangingPunct="1"/>
            <a:r>
              <a:rPr lang="zh-CN" altLang="en-US" dirty="0" smtClean="0"/>
              <a:t>互联网的组成 </a:t>
            </a:r>
          </a:p>
        </p:txBody>
      </p:sp>
      <p:sp>
        <p:nvSpPr>
          <p:cNvPr id="53250" name="Rectangle 3"/>
          <p:cNvSpPr>
            <a:spLocks noGrp="1" noChangeArrowheads="1"/>
          </p:cNvSpPr>
          <p:nvPr>
            <p:ph idx="1"/>
          </p:nvPr>
        </p:nvSpPr>
        <p:spPr>
          <a:xfrm>
            <a:off x="323528" y="1348408"/>
            <a:ext cx="6263147" cy="3564640"/>
          </a:xfrm>
        </p:spPr>
        <p:txBody>
          <a:bodyPr/>
          <a:lstStyle/>
          <a:p>
            <a:pPr eaLnBrk="1" hangingPunct="1">
              <a:buFont typeface="Wingdings" panose="05000000000000000000" pitchFamily="2" charset="2"/>
              <a:buNone/>
            </a:pPr>
            <a:r>
              <a:rPr lang="zh-CN" altLang="en-US" b="1" dirty="0" smtClean="0">
                <a:solidFill>
                  <a:srgbClr val="2D2DB9"/>
                </a:solidFill>
                <a:latin typeface="Times New Roman" panose="02020603050405020304" pitchFamily="18" charset="0"/>
                <a:cs typeface="Times New Roman" panose="02020603050405020304" pitchFamily="18" charset="0"/>
              </a:rPr>
              <a:t>从</a:t>
            </a:r>
            <a:r>
              <a:rPr lang="zh-CN" altLang="en-US" b="1" dirty="0">
                <a:solidFill>
                  <a:srgbClr val="2D2DB9"/>
                </a:solidFill>
                <a:latin typeface="Times New Roman" panose="02020603050405020304" pitchFamily="18" charset="0"/>
                <a:cs typeface="Times New Roman" panose="02020603050405020304" pitchFamily="18" charset="0"/>
              </a:rPr>
              <a:t>互联</a:t>
            </a:r>
            <a:r>
              <a:rPr lang="zh-CN" altLang="en-US" b="1" dirty="0" smtClean="0">
                <a:solidFill>
                  <a:srgbClr val="2D2DB9"/>
                </a:solidFill>
                <a:latin typeface="Times New Roman" panose="02020603050405020304" pitchFamily="18" charset="0"/>
                <a:cs typeface="Times New Roman" panose="02020603050405020304" pitchFamily="18" charset="0"/>
              </a:rPr>
              <a:t>网</a:t>
            </a:r>
            <a:r>
              <a:rPr lang="zh-CN" altLang="en-US" b="1" dirty="0">
                <a:solidFill>
                  <a:srgbClr val="2D2DB9"/>
                </a:solidFill>
                <a:latin typeface="Times New Roman" panose="02020603050405020304" pitchFamily="18" charset="0"/>
                <a:cs typeface="Times New Roman" panose="02020603050405020304" pitchFamily="18" charset="0"/>
              </a:rPr>
              <a:t>的工作方式上看，可以划分</a:t>
            </a:r>
            <a:r>
              <a:rPr lang="zh-CN" altLang="en-US" b="1" dirty="0" smtClean="0">
                <a:solidFill>
                  <a:srgbClr val="2D2DB9"/>
                </a:solidFill>
                <a:latin typeface="Times New Roman" panose="02020603050405020304" pitchFamily="18" charset="0"/>
                <a:cs typeface="Times New Roman" panose="02020603050405020304" pitchFamily="18" charset="0"/>
              </a:rPr>
              <a:t>为：</a:t>
            </a:r>
            <a:endParaRPr lang="zh-CN" altLang="en-US" b="1" dirty="0">
              <a:solidFill>
                <a:srgbClr val="2D2DB9"/>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b="1" dirty="0">
                <a:solidFill>
                  <a:srgbClr val="2D2DB9"/>
                </a:solidFill>
                <a:latin typeface="Times New Roman" panose="02020603050405020304" pitchFamily="18" charset="0"/>
                <a:cs typeface="Times New Roman" panose="02020603050405020304" pitchFamily="18" charset="0"/>
              </a:rPr>
              <a:t>(1) </a:t>
            </a:r>
            <a:r>
              <a:rPr lang="zh-CN" altLang="en-US" b="1" dirty="0">
                <a:solidFill>
                  <a:srgbClr val="C00000"/>
                </a:solidFill>
                <a:latin typeface="Times New Roman" panose="02020603050405020304" pitchFamily="18" charset="0"/>
                <a:cs typeface="Times New Roman" panose="02020603050405020304" pitchFamily="18" charset="0"/>
              </a:rPr>
              <a:t>边缘部分  </a:t>
            </a:r>
            <a:r>
              <a:rPr lang="zh-CN" altLang="en-US" b="1" dirty="0">
                <a:solidFill>
                  <a:srgbClr val="2D2DB9"/>
                </a:solidFill>
                <a:latin typeface="Times New Roman" panose="02020603050405020304" pitchFamily="18" charset="0"/>
                <a:cs typeface="Times New Roman" panose="02020603050405020304" pitchFamily="18" charset="0"/>
              </a:rPr>
              <a:t>由所有连接</a:t>
            </a:r>
            <a:r>
              <a:rPr lang="zh-CN" altLang="en-US" b="1" dirty="0" smtClean="0">
                <a:solidFill>
                  <a:srgbClr val="2D2DB9"/>
                </a:solidFill>
                <a:latin typeface="Times New Roman" panose="02020603050405020304" pitchFamily="18" charset="0"/>
                <a:cs typeface="Times New Roman" panose="02020603050405020304" pitchFamily="18" charset="0"/>
              </a:rPr>
              <a:t>在</a:t>
            </a:r>
            <a:r>
              <a:rPr lang="zh-CN" altLang="en-US" b="1" dirty="0">
                <a:solidFill>
                  <a:srgbClr val="2D2DB9"/>
                </a:solidFill>
                <a:latin typeface="Times New Roman" panose="02020603050405020304" pitchFamily="18" charset="0"/>
                <a:cs typeface="Times New Roman" panose="02020603050405020304" pitchFamily="18" charset="0"/>
              </a:rPr>
              <a:t>互联</a:t>
            </a:r>
            <a:r>
              <a:rPr lang="zh-CN" altLang="en-US" b="1" dirty="0" smtClean="0">
                <a:solidFill>
                  <a:srgbClr val="2D2DB9"/>
                </a:solidFill>
                <a:latin typeface="Times New Roman" panose="02020603050405020304" pitchFamily="18" charset="0"/>
                <a:cs typeface="Times New Roman" panose="02020603050405020304" pitchFamily="18" charset="0"/>
              </a:rPr>
              <a:t>网上</a:t>
            </a:r>
            <a:r>
              <a:rPr lang="zh-CN" altLang="en-US" b="1" dirty="0">
                <a:solidFill>
                  <a:srgbClr val="2D2DB9"/>
                </a:solidFill>
                <a:latin typeface="Times New Roman" panose="02020603050405020304" pitchFamily="18" charset="0"/>
                <a:cs typeface="Times New Roman" panose="02020603050405020304" pitchFamily="18" charset="0"/>
              </a:rPr>
              <a:t>的主机组成。这部分是用户直接使用的，用来进行通信（传送数据、音频或视频）和资源共享。</a:t>
            </a:r>
          </a:p>
          <a:p>
            <a:pPr eaLnBrk="1" hangingPunct="1">
              <a:buFont typeface="Wingdings" panose="05000000000000000000" pitchFamily="2" charset="2"/>
              <a:buNone/>
            </a:pPr>
            <a:r>
              <a:rPr lang="en-US" altLang="zh-CN" b="1" dirty="0">
                <a:solidFill>
                  <a:srgbClr val="2D2DB9"/>
                </a:solidFill>
                <a:latin typeface="Times New Roman" panose="02020603050405020304" pitchFamily="18" charset="0"/>
                <a:cs typeface="Times New Roman" panose="02020603050405020304" pitchFamily="18" charset="0"/>
              </a:rPr>
              <a:t>(2) </a:t>
            </a:r>
            <a:r>
              <a:rPr lang="zh-CN" altLang="en-US" b="1" dirty="0">
                <a:solidFill>
                  <a:srgbClr val="C00000"/>
                </a:solidFill>
                <a:latin typeface="Times New Roman" panose="02020603050405020304" pitchFamily="18" charset="0"/>
                <a:cs typeface="Times New Roman" panose="02020603050405020304" pitchFamily="18" charset="0"/>
              </a:rPr>
              <a:t>核心部分  </a:t>
            </a:r>
            <a:r>
              <a:rPr lang="zh-CN" altLang="en-US" b="1" dirty="0">
                <a:solidFill>
                  <a:srgbClr val="2D2DB9"/>
                </a:solidFill>
                <a:latin typeface="Times New Roman" panose="02020603050405020304" pitchFamily="18" charset="0"/>
                <a:cs typeface="Times New Roman" panose="02020603050405020304" pitchFamily="18" charset="0"/>
              </a:rPr>
              <a:t>由大量网络和连接这些网络的路由器组成。这部分是为边缘部分提供服务的（提供连通性和交换）。</a:t>
            </a:r>
          </a:p>
        </p:txBody>
      </p:sp>
    </p:spTree>
    <p:extLst>
      <p:ext uri="{BB962C8B-B14F-4D97-AF65-F5344CB8AC3E}">
        <p14:creationId xmlns:p14="http://schemas.microsoft.com/office/powerpoint/2010/main" val="1896513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Oval 4"/>
          <p:cNvSpPr>
            <a:spLocks noChangeArrowheads="1"/>
          </p:cNvSpPr>
          <p:nvPr/>
        </p:nvSpPr>
        <p:spPr bwMode="auto">
          <a:xfrm>
            <a:off x="179512" y="1852464"/>
            <a:ext cx="6508774" cy="3187096"/>
          </a:xfrm>
          <a:prstGeom prst="ellipse">
            <a:avLst/>
          </a:prstGeom>
          <a:solidFill>
            <a:srgbClr val="99CCFF"/>
          </a:solidFill>
          <a:ln w="9525">
            <a:solidFill>
              <a:schemeClr val="tx1"/>
            </a:solidFill>
            <a:prstDash val="dash"/>
            <a:round/>
            <a:headEnd/>
            <a:tailEnd/>
          </a:ln>
        </p:spPr>
        <p:txBody>
          <a:bodyPr wrap="none" anchor="ctr"/>
          <a:lstStyle/>
          <a:p>
            <a:endParaRPr lang="zh-CN" altLang="en-US" sz="2101">
              <a:ea typeface="宋体" panose="02010600030101010101" pitchFamily="2" charset="-122"/>
            </a:endParaRPr>
          </a:p>
        </p:txBody>
      </p:sp>
      <p:sp>
        <p:nvSpPr>
          <p:cNvPr id="55298" name="Oval 5"/>
          <p:cNvSpPr>
            <a:spLocks noChangeArrowheads="1"/>
          </p:cNvSpPr>
          <p:nvPr/>
        </p:nvSpPr>
        <p:spPr bwMode="auto">
          <a:xfrm>
            <a:off x="1415763" y="2594453"/>
            <a:ext cx="4037464" cy="1703119"/>
          </a:xfrm>
          <a:prstGeom prst="ellipse">
            <a:avLst/>
          </a:prstGeom>
          <a:solidFill>
            <a:schemeClr val="bg1"/>
          </a:solidFill>
          <a:ln w="9525">
            <a:solidFill>
              <a:schemeClr val="tx1"/>
            </a:solidFill>
            <a:prstDash val="dash"/>
            <a:round/>
            <a:headEnd/>
            <a:tailEnd/>
          </a:ln>
        </p:spPr>
        <p:txBody>
          <a:bodyPr wrap="none" anchor="ctr"/>
          <a:lstStyle/>
          <a:p>
            <a:endParaRPr lang="zh-CN" altLang="en-US" sz="2101">
              <a:ea typeface="宋体" panose="02010600030101010101" pitchFamily="2" charset="-122"/>
            </a:endParaRPr>
          </a:p>
        </p:txBody>
      </p:sp>
      <p:pic>
        <p:nvPicPr>
          <p:cNvPr id="55299"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766" y="2519420"/>
            <a:ext cx="351342" cy="35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9050" y="3033929"/>
            <a:ext cx="371590" cy="26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5301" name="Group 8"/>
          <p:cNvGrpSpPr>
            <a:grpSpLocks/>
          </p:cNvGrpSpPr>
          <p:nvPr/>
        </p:nvGrpSpPr>
        <p:grpSpPr bwMode="auto">
          <a:xfrm rot="-448665">
            <a:off x="1625377" y="3292374"/>
            <a:ext cx="541901" cy="365635"/>
            <a:chOff x="2949" y="196"/>
            <a:chExt cx="941" cy="598"/>
          </a:xfrm>
        </p:grpSpPr>
        <p:sp>
          <p:nvSpPr>
            <p:cNvPr id="55302"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3"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4"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5" name="Oval 12"/>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6"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7"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8"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09" name="Oval 16"/>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10" name="Freeform 17"/>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11" name="Freeform 18"/>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12" name="Freeform 19"/>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grpSp>
      <p:grpSp>
        <p:nvGrpSpPr>
          <p:cNvPr id="55313" name="Group 20"/>
          <p:cNvGrpSpPr>
            <a:grpSpLocks/>
          </p:cNvGrpSpPr>
          <p:nvPr/>
        </p:nvGrpSpPr>
        <p:grpSpPr bwMode="auto">
          <a:xfrm rot="-448665">
            <a:off x="4820809" y="3170893"/>
            <a:ext cx="543093" cy="365635"/>
            <a:chOff x="2949" y="196"/>
            <a:chExt cx="941" cy="598"/>
          </a:xfrm>
        </p:grpSpPr>
        <p:sp>
          <p:nvSpPr>
            <p:cNvPr id="55314"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15"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16"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17" name="Oval 24"/>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18"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19"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20"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21" name="Oval 28"/>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22" name="Freeform 29"/>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23" name="Freeform 30"/>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24" name="Freeform 31"/>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grpSp>
      <p:grpSp>
        <p:nvGrpSpPr>
          <p:cNvPr id="55325" name="Group 32"/>
          <p:cNvGrpSpPr>
            <a:grpSpLocks/>
          </p:cNvGrpSpPr>
          <p:nvPr/>
        </p:nvGrpSpPr>
        <p:grpSpPr bwMode="auto">
          <a:xfrm rot="-448665">
            <a:off x="2650821" y="3778299"/>
            <a:ext cx="543093" cy="365635"/>
            <a:chOff x="2949" y="196"/>
            <a:chExt cx="941" cy="598"/>
          </a:xfrm>
        </p:grpSpPr>
        <p:sp>
          <p:nvSpPr>
            <p:cNvPr id="55326"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27"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28"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29" name="Oval 36"/>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30"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31"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32"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33" name="Oval 40"/>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34" name="Freeform 41"/>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35" name="Freeform 42"/>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36" name="Freeform 43"/>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grpSp>
      <p:grpSp>
        <p:nvGrpSpPr>
          <p:cNvPr id="55337" name="Group 44"/>
          <p:cNvGrpSpPr>
            <a:grpSpLocks/>
          </p:cNvGrpSpPr>
          <p:nvPr/>
        </p:nvGrpSpPr>
        <p:grpSpPr bwMode="auto">
          <a:xfrm rot="-448665">
            <a:off x="4037137" y="3778299"/>
            <a:ext cx="541902" cy="365635"/>
            <a:chOff x="2949" y="196"/>
            <a:chExt cx="941" cy="598"/>
          </a:xfrm>
        </p:grpSpPr>
        <p:sp>
          <p:nvSpPr>
            <p:cNvPr id="55338"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39"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0"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1" name="Oval 48"/>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2"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3"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4"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5" name="Oval 52"/>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46" name="Freeform 53"/>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47" name="Freeform 54"/>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48" name="Freeform 55"/>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grpSp>
      <p:grpSp>
        <p:nvGrpSpPr>
          <p:cNvPr id="55349" name="Group 56"/>
          <p:cNvGrpSpPr>
            <a:grpSpLocks/>
          </p:cNvGrpSpPr>
          <p:nvPr/>
        </p:nvGrpSpPr>
        <p:grpSpPr bwMode="auto">
          <a:xfrm rot="-448665">
            <a:off x="3253464" y="2807640"/>
            <a:ext cx="541902" cy="364444"/>
            <a:chOff x="2949" y="196"/>
            <a:chExt cx="941" cy="598"/>
          </a:xfrm>
        </p:grpSpPr>
        <p:sp>
          <p:nvSpPr>
            <p:cNvPr id="55350"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1"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2"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3" name="Oval 60"/>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4"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5"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6"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7" name="Oval 64"/>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p>
              <a:endParaRPr lang="zh-CN" altLang="en-US" sz="2101">
                <a:ea typeface="宋体" panose="02010600030101010101" pitchFamily="2" charset="-122"/>
              </a:endParaRPr>
            </a:p>
          </p:txBody>
        </p:sp>
        <p:sp>
          <p:nvSpPr>
            <p:cNvPr id="55358" name="Freeform 65"/>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59" name="Freeform 66"/>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sp>
          <p:nvSpPr>
            <p:cNvPr id="55360" name="Freeform 67"/>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2101">
                <a:ea typeface="宋体" panose="02010600030101010101" pitchFamily="2" charset="-122"/>
              </a:endParaRPr>
            </a:p>
          </p:txBody>
        </p:sp>
      </p:grpSp>
      <p:pic>
        <p:nvPicPr>
          <p:cNvPr id="55361"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8201" y="3658009"/>
            <a:ext cx="370399" cy="26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5362"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5707" y="3899780"/>
            <a:ext cx="370398" cy="26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5363"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0069" y="3638953"/>
            <a:ext cx="370398" cy="26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5364"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090" y="2911256"/>
            <a:ext cx="370399" cy="26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5365"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2131" y="4082003"/>
            <a:ext cx="350152" cy="3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66"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3872" y="3247116"/>
            <a:ext cx="351342" cy="34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67"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1659" y="2383647"/>
            <a:ext cx="351342" cy="3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68"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602" y="4461928"/>
            <a:ext cx="350152" cy="34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69"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4346" y="4021261"/>
            <a:ext cx="351342" cy="35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70"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842" y="3126827"/>
            <a:ext cx="350152" cy="3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71" name="Text Box 78"/>
          <p:cNvSpPr txBox="1">
            <a:spLocks noChangeArrowheads="1"/>
          </p:cNvSpPr>
          <p:nvPr/>
        </p:nvSpPr>
        <p:spPr bwMode="auto">
          <a:xfrm>
            <a:off x="2636529" y="329237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dirty="0">
                <a:solidFill>
                  <a:srgbClr val="333399"/>
                </a:solidFill>
              </a:rPr>
              <a:t>互联</a:t>
            </a:r>
            <a:r>
              <a:rPr lang="zh-CN" altLang="en-US" sz="1800" dirty="0" smtClean="0">
                <a:solidFill>
                  <a:srgbClr val="333399"/>
                </a:solidFill>
              </a:rPr>
              <a:t>网</a:t>
            </a:r>
            <a:r>
              <a:rPr lang="zh-CN" altLang="en-US" sz="1800" dirty="0">
                <a:solidFill>
                  <a:srgbClr val="333399"/>
                </a:solidFill>
              </a:rPr>
              <a:t>的核心部分</a:t>
            </a:r>
          </a:p>
        </p:txBody>
      </p:sp>
      <p:sp>
        <p:nvSpPr>
          <p:cNvPr id="55372" name="Text Box 79"/>
          <p:cNvSpPr txBox="1">
            <a:spLocks noChangeArrowheads="1"/>
          </p:cNvSpPr>
          <p:nvPr/>
        </p:nvSpPr>
        <p:spPr bwMode="auto">
          <a:xfrm>
            <a:off x="2474554" y="2062079"/>
            <a:ext cx="2031325" cy="369332"/>
          </a:xfrm>
          <a:prstGeom prst="rect">
            <a:avLst/>
          </a:prstGeom>
          <a:solidFill>
            <a:schemeClr val="bg1"/>
          </a:solidFill>
          <a:ln w="9525">
            <a:solidFill>
              <a:schemeClr val="tx1"/>
            </a:solidFill>
            <a:miter lim="800000"/>
            <a:headEnd/>
            <a:tailEnd/>
          </a:ln>
        </p:spPr>
        <p:txBody>
          <a:bodyPr wrap="none">
            <a:spAutoFit/>
          </a:bodyPr>
          <a:lstStyle/>
          <a:p>
            <a:r>
              <a:rPr lang="zh-CN" altLang="en-US" sz="1800" dirty="0">
                <a:solidFill>
                  <a:srgbClr val="333399"/>
                </a:solidFill>
              </a:rPr>
              <a:t>互联</a:t>
            </a:r>
            <a:r>
              <a:rPr lang="zh-CN" altLang="en-US" sz="1800" dirty="0" smtClean="0">
                <a:solidFill>
                  <a:srgbClr val="333399"/>
                </a:solidFill>
              </a:rPr>
              <a:t>网</a:t>
            </a:r>
            <a:r>
              <a:rPr lang="zh-CN" altLang="en-US" sz="1800" dirty="0">
                <a:solidFill>
                  <a:srgbClr val="333399"/>
                </a:solidFill>
              </a:rPr>
              <a:t>的边缘部分</a:t>
            </a:r>
          </a:p>
        </p:txBody>
      </p:sp>
      <p:sp>
        <p:nvSpPr>
          <p:cNvPr id="55373" name="Text Box 80"/>
          <p:cNvSpPr txBox="1">
            <a:spLocks noChangeArrowheads="1"/>
          </p:cNvSpPr>
          <p:nvPr/>
        </p:nvSpPr>
        <p:spPr bwMode="auto">
          <a:xfrm>
            <a:off x="1444346" y="236459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333399"/>
                </a:solidFill>
              </a:rPr>
              <a:t>主机</a:t>
            </a:r>
          </a:p>
        </p:txBody>
      </p:sp>
      <p:sp>
        <p:nvSpPr>
          <p:cNvPr id="55374" name="Text Box 81"/>
          <p:cNvSpPr txBox="1">
            <a:spLocks noChangeArrowheads="1"/>
          </p:cNvSpPr>
          <p:nvPr/>
        </p:nvSpPr>
        <p:spPr bwMode="auto">
          <a:xfrm>
            <a:off x="1625377" y="293269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333399"/>
                </a:solidFill>
              </a:rPr>
              <a:t>网络</a:t>
            </a:r>
          </a:p>
        </p:txBody>
      </p:sp>
      <p:sp>
        <p:nvSpPr>
          <p:cNvPr id="55375" name="Text Box 82"/>
          <p:cNvSpPr txBox="1">
            <a:spLocks noChangeArrowheads="1"/>
          </p:cNvSpPr>
          <p:nvPr/>
        </p:nvSpPr>
        <p:spPr bwMode="auto">
          <a:xfrm>
            <a:off x="2229210" y="2668294"/>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333399"/>
                </a:solidFill>
              </a:rPr>
              <a:t>路由器</a:t>
            </a:r>
          </a:p>
        </p:txBody>
      </p:sp>
      <p:sp>
        <p:nvSpPr>
          <p:cNvPr id="55376" name="Text Box 84"/>
          <p:cNvSpPr txBox="1">
            <a:spLocks noChangeArrowheads="1"/>
          </p:cNvSpPr>
          <p:nvPr/>
        </p:nvSpPr>
        <p:spPr bwMode="auto">
          <a:xfrm>
            <a:off x="1379437" y="1110476"/>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194D19"/>
                </a:solidFill>
                <a:latin typeface="+mj-lt"/>
                <a:ea typeface="+mj-ea"/>
                <a:cs typeface="+mj-cs"/>
              </a:rPr>
              <a:t>互联</a:t>
            </a:r>
            <a:r>
              <a:rPr lang="zh-CN" altLang="en-US" sz="2400" dirty="0" smtClean="0">
                <a:solidFill>
                  <a:srgbClr val="194D19"/>
                </a:solidFill>
                <a:latin typeface="+mj-lt"/>
                <a:ea typeface="+mj-ea"/>
                <a:cs typeface="+mj-cs"/>
              </a:rPr>
              <a:t>网</a:t>
            </a:r>
            <a:r>
              <a:rPr lang="zh-CN" altLang="en-US" sz="2400" dirty="0">
                <a:solidFill>
                  <a:srgbClr val="194D19"/>
                </a:solidFill>
                <a:latin typeface="+mj-lt"/>
                <a:ea typeface="+mj-ea"/>
                <a:cs typeface="+mj-cs"/>
              </a:rPr>
              <a:t>的边缘部分与核心部分</a:t>
            </a:r>
          </a:p>
        </p:txBody>
      </p:sp>
    </p:spTree>
    <p:extLst>
      <p:ext uri="{BB962C8B-B14F-4D97-AF65-F5344CB8AC3E}">
        <p14:creationId xmlns:p14="http://schemas.microsoft.com/office/powerpoint/2010/main" val="421406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395536" y="772344"/>
            <a:ext cx="5267759" cy="773377"/>
          </a:xfrm>
        </p:spPr>
        <p:txBody>
          <a:bodyPr/>
          <a:lstStyle/>
          <a:p>
            <a:pPr algn="l" eaLnBrk="1" hangingPunct="1"/>
            <a:r>
              <a:rPr lang="zh-CN" altLang="en-US" dirty="0" smtClean="0"/>
              <a:t>互联网的边缘部分</a:t>
            </a:r>
          </a:p>
        </p:txBody>
      </p:sp>
      <p:sp>
        <p:nvSpPr>
          <p:cNvPr id="57346" name="Rectangle 3"/>
          <p:cNvSpPr>
            <a:spLocks noGrp="1" noChangeArrowheads="1"/>
          </p:cNvSpPr>
          <p:nvPr>
            <p:ph idx="1"/>
          </p:nvPr>
        </p:nvSpPr>
        <p:spPr>
          <a:xfrm>
            <a:off x="251520" y="1637697"/>
            <a:ext cx="6192688" cy="2663039"/>
          </a:xfrm>
        </p:spPr>
        <p:txBody>
          <a:bodyPr/>
          <a:lstStyle/>
          <a:p>
            <a:pPr eaLnBrk="1" hangingPunct="1">
              <a:lnSpc>
                <a:spcPct val="125000"/>
              </a:lnSpc>
              <a:spcBef>
                <a:spcPts val="0"/>
              </a:spcBef>
            </a:pPr>
            <a:r>
              <a:rPr lang="zh-CN" altLang="en-US" b="1" dirty="0" smtClean="0">
                <a:solidFill>
                  <a:srgbClr val="2D2DB9"/>
                </a:solidFill>
                <a:latin typeface="Times New Roman" panose="02020603050405020304" pitchFamily="18" charset="0"/>
                <a:cs typeface="Times New Roman" panose="02020603050405020304" pitchFamily="18" charset="0"/>
              </a:rPr>
              <a:t>处在互联网</a:t>
            </a:r>
            <a:r>
              <a:rPr lang="zh-CN" altLang="en-US" b="1" dirty="0">
                <a:solidFill>
                  <a:srgbClr val="2D2DB9"/>
                </a:solidFill>
                <a:latin typeface="Times New Roman" panose="02020603050405020304" pitchFamily="18" charset="0"/>
                <a:cs typeface="Times New Roman" panose="02020603050405020304" pitchFamily="18" charset="0"/>
              </a:rPr>
              <a:t>边缘的部分就是连接</a:t>
            </a:r>
            <a:r>
              <a:rPr lang="zh-CN" altLang="en-US" b="1" dirty="0" smtClean="0">
                <a:solidFill>
                  <a:srgbClr val="2D2DB9"/>
                </a:solidFill>
                <a:latin typeface="Times New Roman" panose="02020603050405020304" pitchFamily="18" charset="0"/>
                <a:cs typeface="Times New Roman" panose="02020603050405020304" pitchFamily="18" charset="0"/>
              </a:rPr>
              <a:t>在</a:t>
            </a:r>
            <a:r>
              <a:rPr lang="zh-CN" altLang="en-US" b="1" dirty="0">
                <a:solidFill>
                  <a:srgbClr val="2D2DB9"/>
                </a:solidFill>
                <a:latin typeface="Times New Roman" panose="02020603050405020304" pitchFamily="18" charset="0"/>
                <a:cs typeface="Times New Roman" panose="02020603050405020304" pitchFamily="18" charset="0"/>
              </a:rPr>
              <a:t>互联</a:t>
            </a:r>
            <a:r>
              <a:rPr lang="zh-CN" altLang="en-US" b="1" dirty="0" smtClean="0">
                <a:solidFill>
                  <a:srgbClr val="2D2DB9"/>
                </a:solidFill>
                <a:latin typeface="Times New Roman" panose="02020603050405020304" pitchFamily="18" charset="0"/>
                <a:cs typeface="Times New Roman" panose="02020603050405020304" pitchFamily="18" charset="0"/>
              </a:rPr>
              <a:t>网上</a:t>
            </a:r>
            <a:r>
              <a:rPr lang="zh-CN" altLang="en-US" b="1" dirty="0">
                <a:solidFill>
                  <a:srgbClr val="2D2DB9"/>
                </a:solidFill>
                <a:latin typeface="Times New Roman" panose="02020603050405020304" pitchFamily="18" charset="0"/>
                <a:cs typeface="Times New Roman" panose="02020603050405020304" pitchFamily="18" charset="0"/>
              </a:rPr>
              <a:t>的所有的主机。这些主机又称为</a:t>
            </a:r>
            <a:r>
              <a:rPr lang="zh-CN" altLang="en-US" b="1" dirty="0">
                <a:solidFill>
                  <a:srgbClr val="C00000"/>
                </a:solidFill>
                <a:latin typeface="Times New Roman" panose="02020603050405020304" pitchFamily="18" charset="0"/>
                <a:cs typeface="Times New Roman" panose="02020603050405020304" pitchFamily="18" charset="0"/>
              </a:rPr>
              <a:t>端系统</a:t>
            </a:r>
            <a:r>
              <a:rPr lang="en-US" altLang="zh-CN" b="1" dirty="0">
                <a:solidFill>
                  <a:srgbClr val="2D2DB9"/>
                </a:solidFill>
                <a:latin typeface="Times New Roman" panose="02020603050405020304" pitchFamily="18" charset="0"/>
                <a:cs typeface="Times New Roman" panose="02020603050405020304" pitchFamily="18" charset="0"/>
              </a:rPr>
              <a:t>(end system)</a:t>
            </a:r>
            <a:r>
              <a:rPr lang="zh-CN" altLang="en-US" b="1" dirty="0">
                <a:solidFill>
                  <a:srgbClr val="2D2DB9"/>
                </a:solidFill>
                <a:latin typeface="Times New Roman" panose="02020603050405020304" pitchFamily="18" charset="0"/>
                <a:cs typeface="Times New Roman" panose="02020603050405020304" pitchFamily="18" charset="0"/>
              </a:rPr>
              <a:t>。</a:t>
            </a:r>
          </a:p>
          <a:p>
            <a:pPr eaLnBrk="1" hangingPunct="1">
              <a:lnSpc>
                <a:spcPct val="125000"/>
              </a:lnSpc>
              <a:spcBef>
                <a:spcPts val="0"/>
              </a:spcBef>
            </a:pPr>
            <a:r>
              <a:rPr lang="zh-CN" altLang="en-US" b="1" dirty="0" smtClean="0">
                <a:solidFill>
                  <a:srgbClr val="2D2DB9"/>
                </a:solidFill>
                <a:latin typeface="Times New Roman" panose="02020603050405020304" pitchFamily="18" charset="0"/>
                <a:cs typeface="Times New Roman" panose="02020603050405020304" pitchFamily="18" charset="0"/>
              </a:rPr>
              <a:t>“</a:t>
            </a:r>
            <a:r>
              <a:rPr lang="zh-CN" altLang="en-US" b="1" dirty="0">
                <a:solidFill>
                  <a:srgbClr val="2D2DB9"/>
                </a:solidFill>
                <a:latin typeface="Times New Roman" panose="02020603050405020304" pitchFamily="18" charset="0"/>
                <a:cs typeface="Times New Roman" panose="02020603050405020304" pitchFamily="18" charset="0"/>
              </a:rPr>
              <a:t>主机 </a:t>
            </a:r>
            <a:r>
              <a:rPr lang="en-US" altLang="zh-CN" b="1" dirty="0">
                <a:solidFill>
                  <a:srgbClr val="2D2DB9"/>
                </a:solidFill>
                <a:latin typeface="Times New Roman" panose="02020603050405020304" pitchFamily="18" charset="0"/>
                <a:cs typeface="Times New Roman" panose="02020603050405020304" pitchFamily="18" charset="0"/>
              </a:rPr>
              <a:t>A </a:t>
            </a:r>
            <a:r>
              <a:rPr lang="zh-CN" altLang="en-US" b="1" dirty="0">
                <a:solidFill>
                  <a:srgbClr val="2D2DB9"/>
                </a:solidFill>
                <a:latin typeface="Times New Roman" panose="02020603050405020304" pitchFamily="18" charset="0"/>
                <a:cs typeface="Times New Roman" panose="02020603050405020304" pitchFamily="18" charset="0"/>
              </a:rPr>
              <a:t>和主机 </a:t>
            </a:r>
            <a:r>
              <a:rPr lang="en-US" altLang="zh-CN" b="1" dirty="0">
                <a:solidFill>
                  <a:srgbClr val="2D2DB9"/>
                </a:solidFill>
                <a:latin typeface="Times New Roman" panose="02020603050405020304" pitchFamily="18" charset="0"/>
                <a:cs typeface="Times New Roman" panose="02020603050405020304" pitchFamily="18" charset="0"/>
              </a:rPr>
              <a:t>B </a:t>
            </a:r>
            <a:r>
              <a:rPr lang="zh-CN" altLang="en-US" b="1" dirty="0">
                <a:solidFill>
                  <a:srgbClr val="2D2DB9"/>
                </a:solidFill>
                <a:latin typeface="Times New Roman" panose="02020603050405020304" pitchFamily="18" charset="0"/>
                <a:cs typeface="Times New Roman" panose="02020603050405020304" pitchFamily="18" charset="0"/>
              </a:rPr>
              <a:t>进行通信”，实际上是指：“运行在主机 </a:t>
            </a:r>
            <a:r>
              <a:rPr lang="en-US" altLang="zh-CN" b="1" dirty="0">
                <a:solidFill>
                  <a:srgbClr val="2D2DB9"/>
                </a:solidFill>
                <a:latin typeface="Times New Roman" panose="02020603050405020304" pitchFamily="18" charset="0"/>
                <a:cs typeface="Times New Roman" panose="02020603050405020304" pitchFamily="18" charset="0"/>
              </a:rPr>
              <a:t>A </a:t>
            </a:r>
            <a:r>
              <a:rPr lang="zh-CN" altLang="en-US" b="1" dirty="0">
                <a:solidFill>
                  <a:srgbClr val="2D2DB9"/>
                </a:solidFill>
                <a:latin typeface="Times New Roman" panose="02020603050405020304" pitchFamily="18" charset="0"/>
                <a:cs typeface="Times New Roman" panose="02020603050405020304" pitchFamily="18" charset="0"/>
              </a:rPr>
              <a:t>上的</a:t>
            </a:r>
            <a:r>
              <a:rPr lang="zh-CN" altLang="en-US" b="1" dirty="0" smtClean="0">
                <a:solidFill>
                  <a:srgbClr val="2D2DB9"/>
                </a:solidFill>
                <a:latin typeface="Times New Roman" panose="02020603050405020304" pitchFamily="18" charset="0"/>
                <a:cs typeface="Times New Roman" panose="02020603050405020304" pitchFamily="18" charset="0"/>
              </a:rPr>
              <a:t>某个进程和</a:t>
            </a:r>
            <a:r>
              <a:rPr lang="zh-CN" altLang="en-US" b="1" dirty="0">
                <a:solidFill>
                  <a:srgbClr val="2D2DB9"/>
                </a:solidFill>
                <a:latin typeface="Times New Roman" panose="02020603050405020304" pitchFamily="18" charset="0"/>
                <a:cs typeface="Times New Roman" panose="02020603050405020304" pitchFamily="18" charset="0"/>
              </a:rPr>
              <a:t>运行在主机 </a:t>
            </a:r>
            <a:r>
              <a:rPr lang="en-US" altLang="zh-CN" b="1" dirty="0">
                <a:solidFill>
                  <a:srgbClr val="2D2DB9"/>
                </a:solidFill>
                <a:latin typeface="Times New Roman" panose="02020603050405020304" pitchFamily="18" charset="0"/>
                <a:cs typeface="Times New Roman" panose="02020603050405020304" pitchFamily="18" charset="0"/>
              </a:rPr>
              <a:t>B </a:t>
            </a:r>
            <a:r>
              <a:rPr lang="zh-CN" altLang="en-US" b="1" dirty="0">
                <a:solidFill>
                  <a:srgbClr val="2D2DB9"/>
                </a:solidFill>
                <a:latin typeface="Times New Roman" panose="02020603050405020304" pitchFamily="18" charset="0"/>
                <a:cs typeface="Times New Roman" panose="02020603050405020304" pitchFamily="18" charset="0"/>
              </a:rPr>
              <a:t>上的另一</a:t>
            </a:r>
            <a:r>
              <a:rPr lang="zh-CN" altLang="en-US" b="1" dirty="0" smtClean="0">
                <a:solidFill>
                  <a:srgbClr val="2D2DB9"/>
                </a:solidFill>
                <a:latin typeface="Times New Roman" panose="02020603050405020304" pitchFamily="18" charset="0"/>
                <a:cs typeface="Times New Roman" panose="02020603050405020304" pitchFamily="18" charset="0"/>
              </a:rPr>
              <a:t>个</a:t>
            </a:r>
            <a:r>
              <a:rPr lang="zh-CN" altLang="en-US" b="1" dirty="0">
                <a:solidFill>
                  <a:srgbClr val="2D2DB9"/>
                </a:solidFill>
                <a:latin typeface="Times New Roman" panose="02020603050405020304" pitchFamily="18" charset="0"/>
                <a:cs typeface="Times New Roman" panose="02020603050405020304" pitchFamily="18" charset="0"/>
              </a:rPr>
              <a:t>进程</a:t>
            </a:r>
            <a:r>
              <a:rPr lang="zh-CN" altLang="en-US" b="1" dirty="0" smtClean="0">
                <a:solidFill>
                  <a:srgbClr val="2D2DB9"/>
                </a:solidFill>
                <a:latin typeface="Times New Roman" panose="02020603050405020304" pitchFamily="18" charset="0"/>
                <a:cs typeface="Times New Roman" panose="02020603050405020304" pitchFamily="18" charset="0"/>
              </a:rPr>
              <a:t>进行</a:t>
            </a:r>
            <a:r>
              <a:rPr lang="zh-CN" altLang="en-US" b="1" dirty="0">
                <a:solidFill>
                  <a:srgbClr val="2D2DB9"/>
                </a:solidFill>
                <a:latin typeface="Times New Roman" panose="02020603050405020304" pitchFamily="18" charset="0"/>
                <a:cs typeface="Times New Roman" panose="02020603050405020304" pitchFamily="18" charset="0"/>
              </a:rPr>
              <a:t>通信</a:t>
            </a:r>
            <a:r>
              <a:rPr lang="zh-CN" altLang="en-US" b="1" dirty="0" smtClean="0">
                <a:solidFill>
                  <a:srgbClr val="2D2DB9"/>
                </a:solidFill>
                <a:latin typeface="Times New Roman" panose="02020603050405020304" pitchFamily="18" charset="0"/>
                <a:cs typeface="Times New Roman" panose="02020603050405020304" pitchFamily="18" charset="0"/>
              </a:rPr>
              <a:t>”。</a:t>
            </a:r>
            <a:endParaRPr lang="zh-CN" altLang="en-US" b="1" dirty="0">
              <a:solidFill>
                <a:srgbClr val="2D2DB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22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357188" y="700336"/>
            <a:ext cx="4781834" cy="864096"/>
          </a:xfrm>
        </p:spPr>
        <p:txBody>
          <a:bodyPr/>
          <a:lstStyle/>
          <a:p>
            <a:pPr algn="l" eaLnBrk="1" hangingPunct="1"/>
            <a:r>
              <a:rPr lang="zh-CN" altLang="en-US" dirty="0" smtClean="0"/>
              <a:t>两种通信方式</a:t>
            </a:r>
          </a:p>
        </p:txBody>
      </p:sp>
      <p:sp>
        <p:nvSpPr>
          <p:cNvPr id="59394" name="Rectangle 3"/>
          <p:cNvSpPr>
            <a:spLocks noGrp="1" noChangeArrowheads="1"/>
          </p:cNvSpPr>
          <p:nvPr>
            <p:ph idx="1"/>
          </p:nvPr>
        </p:nvSpPr>
        <p:spPr>
          <a:xfrm>
            <a:off x="377799" y="1780456"/>
            <a:ext cx="6210426" cy="3087688"/>
          </a:xfrm>
        </p:spPr>
        <p:txBody>
          <a:bodyPr/>
          <a:lstStyle/>
          <a:p>
            <a:pPr eaLnBrk="1" hangingPunct="1">
              <a:buFont typeface="Wingdings" panose="05000000000000000000" pitchFamily="2" charset="2"/>
              <a:buNone/>
            </a:pPr>
            <a:r>
              <a:rPr lang="zh-CN" altLang="en-US" b="1" dirty="0" smtClean="0">
                <a:solidFill>
                  <a:srgbClr val="2D2DB9"/>
                </a:solidFill>
                <a:latin typeface="Times New Roman" panose="02020603050405020304" pitchFamily="18" charset="0"/>
                <a:cs typeface="Times New Roman" panose="02020603050405020304" pitchFamily="18" charset="0"/>
              </a:rPr>
              <a:t>    在</a:t>
            </a:r>
            <a:r>
              <a:rPr lang="zh-CN" altLang="en-US" b="1" dirty="0">
                <a:solidFill>
                  <a:srgbClr val="2D2DB9"/>
                </a:solidFill>
                <a:latin typeface="Times New Roman" panose="02020603050405020304" pitchFamily="18" charset="0"/>
                <a:cs typeface="Times New Roman" panose="02020603050405020304" pitchFamily="18" charset="0"/>
              </a:rPr>
              <a:t>网络边缘的端系统中运行的程序之间的通信方式通常可划分为两大类：</a:t>
            </a:r>
          </a:p>
          <a:p>
            <a:pPr eaLnBrk="1" hangingPunct="1"/>
            <a:r>
              <a:rPr lang="zh-CN" altLang="en-US" b="1" dirty="0">
                <a:solidFill>
                  <a:srgbClr val="C00000"/>
                </a:solidFill>
                <a:latin typeface="Times New Roman" panose="02020603050405020304" pitchFamily="18" charset="0"/>
                <a:cs typeface="Times New Roman" panose="02020603050405020304" pitchFamily="18" charset="0"/>
              </a:rPr>
              <a:t>客户服务器方式（</a:t>
            </a:r>
            <a:r>
              <a:rPr lang="en-US" altLang="zh-CN" b="1" dirty="0">
                <a:solidFill>
                  <a:srgbClr val="C00000"/>
                </a:solidFill>
                <a:latin typeface="Times New Roman" panose="02020603050405020304" pitchFamily="18" charset="0"/>
                <a:cs typeface="Times New Roman" panose="02020603050405020304" pitchFamily="18" charset="0"/>
              </a:rPr>
              <a:t>C/S </a:t>
            </a:r>
            <a:r>
              <a:rPr lang="zh-CN" altLang="en-US" b="1" dirty="0">
                <a:solidFill>
                  <a:srgbClr val="C00000"/>
                </a:solidFill>
                <a:latin typeface="Times New Roman" panose="02020603050405020304" pitchFamily="18" charset="0"/>
                <a:cs typeface="Times New Roman" panose="02020603050405020304" pitchFamily="18" charset="0"/>
              </a:rPr>
              <a:t>方式）</a:t>
            </a:r>
          </a:p>
          <a:p>
            <a:pPr eaLnBrk="1" hangingPunct="1">
              <a:buFont typeface="Wingdings" panose="05000000000000000000" pitchFamily="2" charset="2"/>
              <a:buNone/>
            </a:pPr>
            <a:r>
              <a:rPr lang="zh-CN" altLang="en-US" b="1" dirty="0">
                <a:solidFill>
                  <a:srgbClr val="2D2DB9"/>
                </a:solidFill>
                <a:latin typeface="Times New Roman" panose="02020603050405020304" pitchFamily="18" charset="0"/>
                <a:cs typeface="Times New Roman" panose="02020603050405020304" pitchFamily="18" charset="0"/>
              </a:rPr>
              <a:t>   </a:t>
            </a:r>
            <a:r>
              <a:rPr lang="zh-CN" altLang="en-US" b="1" dirty="0" smtClean="0">
                <a:solidFill>
                  <a:srgbClr val="2D2DB9"/>
                </a:solidFill>
                <a:latin typeface="Times New Roman" panose="02020603050405020304" pitchFamily="18" charset="0"/>
                <a:cs typeface="Times New Roman" panose="02020603050405020304" pitchFamily="18" charset="0"/>
              </a:rPr>
              <a:t>  即</a:t>
            </a:r>
            <a:r>
              <a:rPr lang="en-US" altLang="zh-CN" b="1" dirty="0">
                <a:solidFill>
                  <a:srgbClr val="2D2DB9"/>
                </a:solidFill>
                <a:latin typeface="Times New Roman" panose="02020603050405020304" pitchFamily="18" charset="0"/>
                <a:cs typeface="Times New Roman" panose="02020603050405020304" pitchFamily="18" charset="0"/>
              </a:rPr>
              <a:t>Client/Server</a:t>
            </a:r>
            <a:r>
              <a:rPr lang="zh-CN" altLang="en-US" b="1" dirty="0">
                <a:solidFill>
                  <a:srgbClr val="2D2DB9"/>
                </a:solidFill>
                <a:latin typeface="Times New Roman" panose="02020603050405020304" pitchFamily="18" charset="0"/>
                <a:cs typeface="Times New Roman" panose="02020603050405020304" pitchFamily="18" charset="0"/>
              </a:rPr>
              <a:t>方式 </a:t>
            </a:r>
          </a:p>
          <a:p>
            <a:pPr eaLnBrk="1" hangingPunct="1"/>
            <a:r>
              <a:rPr lang="zh-CN" altLang="en-US" b="1" dirty="0">
                <a:solidFill>
                  <a:srgbClr val="C00000"/>
                </a:solidFill>
                <a:latin typeface="Times New Roman" panose="02020603050405020304" pitchFamily="18" charset="0"/>
                <a:cs typeface="Times New Roman" panose="02020603050405020304" pitchFamily="18" charset="0"/>
              </a:rPr>
              <a:t>对等方式（</a:t>
            </a:r>
            <a:r>
              <a:rPr lang="en-US" altLang="zh-CN" b="1" dirty="0">
                <a:solidFill>
                  <a:srgbClr val="C00000"/>
                </a:solidFill>
                <a:latin typeface="Times New Roman" panose="02020603050405020304" pitchFamily="18" charset="0"/>
                <a:cs typeface="Times New Roman" panose="02020603050405020304" pitchFamily="18" charset="0"/>
              </a:rPr>
              <a:t>P2P </a:t>
            </a:r>
            <a:r>
              <a:rPr lang="zh-CN" altLang="en-US" b="1" dirty="0">
                <a:solidFill>
                  <a:srgbClr val="C00000"/>
                </a:solidFill>
                <a:latin typeface="Times New Roman" panose="02020603050405020304" pitchFamily="18" charset="0"/>
                <a:cs typeface="Times New Roman" panose="02020603050405020304" pitchFamily="18" charset="0"/>
              </a:rPr>
              <a:t>方式）</a:t>
            </a:r>
          </a:p>
          <a:p>
            <a:pPr eaLnBrk="1" hangingPunct="1">
              <a:buFont typeface="Wingdings" panose="05000000000000000000" pitchFamily="2" charset="2"/>
              <a:buNone/>
            </a:pPr>
            <a:r>
              <a:rPr lang="zh-CN" altLang="en-US" b="1" dirty="0">
                <a:solidFill>
                  <a:srgbClr val="2D2DB9"/>
                </a:solidFill>
                <a:latin typeface="Times New Roman" panose="02020603050405020304" pitchFamily="18" charset="0"/>
                <a:cs typeface="Times New Roman" panose="02020603050405020304" pitchFamily="18" charset="0"/>
              </a:rPr>
              <a:t>   </a:t>
            </a:r>
            <a:r>
              <a:rPr lang="zh-CN" altLang="en-US" b="1" dirty="0" smtClean="0">
                <a:solidFill>
                  <a:srgbClr val="2D2DB9"/>
                </a:solidFill>
                <a:latin typeface="Times New Roman" panose="02020603050405020304" pitchFamily="18" charset="0"/>
                <a:cs typeface="Times New Roman" panose="02020603050405020304" pitchFamily="18" charset="0"/>
              </a:rPr>
              <a:t>  即 </a:t>
            </a:r>
            <a:r>
              <a:rPr lang="en-US" altLang="zh-CN" b="1" dirty="0">
                <a:solidFill>
                  <a:srgbClr val="2D2DB9"/>
                </a:solidFill>
                <a:latin typeface="Times New Roman" panose="02020603050405020304" pitchFamily="18" charset="0"/>
                <a:cs typeface="Times New Roman" panose="02020603050405020304" pitchFamily="18" charset="0"/>
              </a:rPr>
              <a:t>Peer-to-Peer</a:t>
            </a:r>
            <a:r>
              <a:rPr lang="zh-CN" altLang="en-US" b="1" dirty="0">
                <a:solidFill>
                  <a:srgbClr val="2D2DB9"/>
                </a:solidFill>
                <a:latin typeface="Times New Roman" panose="02020603050405020304" pitchFamily="18" charset="0"/>
                <a:cs typeface="Times New Roman" panose="02020603050405020304" pitchFamily="18" charset="0"/>
              </a:rPr>
              <a:t>方式  </a:t>
            </a:r>
          </a:p>
        </p:txBody>
      </p:sp>
    </p:spTree>
    <p:extLst>
      <p:ext uri="{BB962C8B-B14F-4D97-AF65-F5344CB8AC3E}">
        <p14:creationId xmlns:p14="http://schemas.microsoft.com/office/powerpoint/2010/main" val="261784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页脚占位符 1"/>
          <p:cNvSpPr>
            <a:spLocks noGrp="1"/>
          </p:cNvSpPr>
          <p:nvPr>
            <p:ph type="ftr" sz="quarter" idx="10"/>
          </p:nvPr>
        </p:nvSpPr>
        <p:spPr>
          <a:noFill/>
        </p:spPr>
        <p:txBody>
          <a:bodyPr/>
          <a:lstStyle/>
          <a:p>
            <a:fld id="{B6834125-53E0-4E83-970D-97D9126CF631}" type="slidenum">
              <a:rPr lang="zh-CN" altLang="en-US" smtClean="0"/>
              <a:pPr/>
              <a:t>3</a:t>
            </a:fld>
            <a:endParaRPr lang="en-US" altLang="zh-CN" smtClean="0"/>
          </a:p>
        </p:txBody>
      </p:sp>
      <p:sp>
        <p:nvSpPr>
          <p:cNvPr id="29698" name="Rectangle 2"/>
          <p:cNvSpPr>
            <a:spLocks noGrp="1" noChangeArrowheads="1"/>
          </p:cNvSpPr>
          <p:nvPr>
            <p:ph type="title" idx="4294967295"/>
          </p:nvPr>
        </p:nvSpPr>
        <p:spPr>
          <a:xfrm>
            <a:off x="971550" y="628650"/>
            <a:ext cx="4752975" cy="857250"/>
          </a:xfrm>
        </p:spPr>
        <p:txBody>
          <a:bodyPr/>
          <a:lstStyle/>
          <a:p>
            <a:r>
              <a:rPr lang="zh-CN" altLang="en-US" smtClean="0"/>
              <a:t>基本要求</a:t>
            </a:r>
          </a:p>
        </p:txBody>
      </p:sp>
      <p:grpSp>
        <p:nvGrpSpPr>
          <p:cNvPr id="29699" name="Group 3"/>
          <p:cNvGrpSpPr>
            <a:grpSpLocks/>
          </p:cNvGrpSpPr>
          <p:nvPr/>
        </p:nvGrpSpPr>
        <p:grpSpPr bwMode="auto">
          <a:xfrm>
            <a:off x="288925" y="1497013"/>
            <a:ext cx="762000" cy="665162"/>
            <a:chOff x="1110" y="2656"/>
            <a:chExt cx="1549" cy="1351"/>
          </a:xfrm>
        </p:grpSpPr>
        <p:sp>
          <p:nvSpPr>
            <p:cNvPr id="297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297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14"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29700" name="Line 7"/>
          <p:cNvSpPr>
            <a:spLocks noChangeShapeType="1"/>
          </p:cNvSpPr>
          <p:nvPr/>
        </p:nvSpPr>
        <p:spPr bwMode="auto">
          <a:xfrm>
            <a:off x="920750" y="2106613"/>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701" name="Text Box 8"/>
          <p:cNvSpPr txBox="1">
            <a:spLocks noChangeArrowheads="1"/>
          </p:cNvSpPr>
          <p:nvPr/>
        </p:nvSpPr>
        <p:spPr bwMode="auto">
          <a:xfrm>
            <a:off x="996950" y="1555750"/>
            <a:ext cx="4219575" cy="457200"/>
          </a:xfrm>
          <a:prstGeom prst="rect">
            <a:avLst/>
          </a:prstGeom>
          <a:noFill/>
          <a:ln w="9525" algn="ctr">
            <a:noFill/>
            <a:miter lim="800000"/>
            <a:headEnd/>
            <a:tailEnd/>
          </a:ln>
        </p:spPr>
        <p:txBody>
          <a:bodyPr wrap="none">
            <a:spAutoFit/>
          </a:bodyPr>
          <a:lstStyle/>
          <a:p>
            <a:pPr eaLnBrk="0" hangingPunct="0"/>
            <a:r>
              <a:rPr lang="en-US" altLang="zh-CN" sz="2400" u="none">
                <a:solidFill>
                  <a:srgbClr val="008000"/>
                </a:solidFill>
                <a:latin typeface="Constantia" pitchFamily="18" charset="0"/>
              </a:rPr>
              <a:t> </a:t>
            </a:r>
            <a:r>
              <a:rPr lang="zh-CN" altLang="en-US" sz="2400" u="none">
                <a:solidFill>
                  <a:schemeClr val="accent2"/>
                </a:solidFill>
              </a:rPr>
              <a:t>掌握</a:t>
            </a:r>
            <a:r>
              <a:rPr lang="zh-CN" altLang="en-US" sz="2400" u="none">
                <a:solidFill>
                  <a:srgbClr val="303000"/>
                </a:solidFill>
              </a:rPr>
              <a:t>计算机网络定义与分类；</a:t>
            </a:r>
          </a:p>
        </p:txBody>
      </p:sp>
      <p:sp>
        <p:nvSpPr>
          <p:cNvPr id="29702" name="Text Box 9"/>
          <p:cNvSpPr txBox="1">
            <a:spLocks noChangeArrowheads="1"/>
          </p:cNvSpPr>
          <p:nvPr/>
        </p:nvSpPr>
        <p:spPr bwMode="gray">
          <a:xfrm>
            <a:off x="508000" y="1595438"/>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1</a:t>
            </a:r>
          </a:p>
        </p:txBody>
      </p:sp>
      <p:grpSp>
        <p:nvGrpSpPr>
          <p:cNvPr id="29703" name="Group 10"/>
          <p:cNvGrpSpPr>
            <a:grpSpLocks/>
          </p:cNvGrpSpPr>
          <p:nvPr/>
        </p:nvGrpSpPr>
        <p:grpSpPr bwMode="auto">
          <a:xfrm>
            <a:off x="311150" y="2266950"/>
            <a:ext cx="762000" cy="665163"/>
            <a:chOff x="3174" y="2656"/>
            <a:chExt cx="1549" cy="1351"/>
          </a:xfrm>
        </p:grpSpPr>
        <p:sp>
          <p:nvSpPr>
            <p:cNvPr id="29721" name="AutoShape 1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29722" name="AutoShape 1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1" name="AutoShape 1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29704" name="Line 14"/>
          <p:cNvSpPr>
            <a:spLocks noChangeShapeType="1"/>
          </p:cNvSpPr>
          <p:nvPr/>
        </p:nvSpPr>
        <p:spPr bwMode="auto">
          <a:xfrm>
            <a:off x="920750" y="287655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705" name="Text Box 15"/>
          <p:cNvSpPr txBox="1">
            <a:spLocks noChangeArrowheads="1"/>
          </p:cNvSpPr>
          <p:nvPr/>
        </p:nvSpPr>
        <p:spPr bwMode="auto">
          <a:xfrm>
            <a:off x="971550" y="2317750"/>
            <a:ext cx="5367338" cy="457200"/>
          </a:xfrm>
          <a:prstGeom prst="rect">
            <a:avLst/>
          </a:prstGeom>
          <a:noFill/>
          <a:ln w="9525" algn="ctr">
            <a:noFill/>
            <a:miter lim="800000"/>
            <a:headEnd/>
            <a:tailEnd/>
          </a:ln>
        </p:spPr>
        <p:txBody>
          <a:bodyPr wrap="none">
            <a:spAutoFit/>
          </a:bodyPr>
          <a:lstStyle/>
          <a:p>
            <a:pPr eaLnBrk="0" hangingPunct="0"/>
            <a:r>
              <a:rPr lang="zh-CN" altLang="en-US" sz="2400" u="none" dirty="0">
                <a:solidFill>
                  <a:schemeClr val="accent2"/>
                </a:solidFill>
              </a:rPr>
              <a:t> 了解</a:t>
            </a:r>
            <a:r>
              <a:rPr lang="zh-CN" altLang="en-US" sz="2400" u="none" dirty="0">
                <a:solidFill>
                  <a:srgbClr val="303000"/>
                </a:solidFill>
              </a:rPr>
              <a:t>计算机网络拓扑的定义与分类</a:t>
            </a:r>
            <a:r>
              <a:rPr lang="zh-CN" altLang="en-US" sz="2400" u="none" dirty="0" smtClean="0">
                <a:solidFill>
                  <a:srgbClr val="303000"/>
                </a:solidFill>
              </a:rPr>
              <a:t>；</a:t>
            </a:r>
            <a:r>
              <a:rPr lang="zh-CN" altLang="en-US" sz="2400" u="none" dirty="0" smtClean="0">
                <a:solidFill>
                  <a:schemeClr val="tx1"/>
                </a:solidFill>
                <a:latin typeface="黑体" pitchFamily="2" charset="-122"/>
                <a:ea typeface="黑体" pitchFamily="2" charset="-122"/>
              </a:rPr>
              <a:t> </a:t>
            </a:r>
            <a:endParaRPr lang="en-US" altLang="zh-CN" sz="2400" u="none" dirty="0">
              <a:solidFill>
                <a:schemeClr val="tx1"/>
              </a:solidFill>
              <a:latin typeface="黑体" pitchFamily="2" charset="-122"/>
              <a:ea typeface="黑体" pitchFamily="2" charset="-122"/>
            </a:endParaRPr>
          </a:p>
        </p:txBody>
      </p:sp>
      <p:sp>
        <p:nvSpPr>
          <p:cNvPr id="29706" name="Text Box 16"/>
          <p:cNvSpPr txBox="1">
            <a:spLocks noChangeArrowheads="1"/>
          </p:cNvSpPr>
          <p:nvPr/>
        </p:nvSpPr>
        <p:spPr bwMode="gray">
          <a:xfrm>
            <a:off x="508000" y="236537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2</a:t>
            </a:r>
          </a:p>
        </p:txBody>
      </p:sp>
      <p:grpSp>
        <p:nvGrpSpPr>
          <p:cNvPr id="29707" name="Group 17"/>
          <p:cNvGrpSpPr>
            <a:grpSpLocks/>
          </p:cNvGrpSpPr>
          <p:nvPr/>
        </p:nvGrpSpPr>
        <p:grpSpPr bwMode="auto">
          <a:xfrm>
            <a:off x="311150" y="3048000"/>
            <a:ext cx="762000" cy="665163"/>
            <a:chOff x="1110" y="2656"/>
            <a:chExt cx="1549" cy="1351"/>
          </a:xfrm>
        </p:grpSpPr>
        <p:sp>
          <p:nvSpPr>
            <p:cNvPr id="297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297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29708" name="Line 21"/>
          <p:cNvSpPr>
            <a:spLocks noChangeShapeType="1"/>
          </p:cNvSpPr>
          <p:nvPr/>
        </p:nvSpPr>
        <p:spPr bwMode="auto">
          <a:xfrm>
            <a:off x="920750" y="365760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709" name="Text Box 22"/>
          <p:cNvSpPr txBox="1">
            <a:spLocks noChangeArrowheads="1"/>
          </p:cNvSpPr>
          <p:nvPr/>
        </p:nvSpPr>
        <p:spPr bwMode="auto">
          <a:xfrm>
            <a:off x="1022350" y="3124200"/>
            <a:ext cx="5608638" cy="457200"/>
          </a:xfrm>
          <a:prstGeom prst="rect">
            <a:avLst/>
          </a:prstGeom>
          <a:noFill/>
          <a:ln w="9525" algn="ctr">
            <a:noFill/>
            <a:miter lim="800000"/>
            <a:headEnd/>
            <a:tailEnd/>
          </a:ln>
        </p:spPr>
        <p:txBody>
          <a:bodyPr>
            <a:spAutoFit/>
          </a:bodyPr>
          <a:lstStyle/>
          <a:p>
            <a:pPr eaLnBrk="0" hangingPunct="0"/>
            <a:r>
              <a:rPr lang="zh-CN" altLang="en-US" sz="2400" u="none">
                <a:solidFill>
                  <a:schemeClr val="accent2"/>
                </a:solidFill>
              </a:rPr>
              <a:t> 理解</a:t>
            </a:r>
            <a:r>
              <a:rPr lang="zh-CN" altLang="en-US" sz="2400" u="none">
                <a:solidFill>
                  <a:srgbClr val="303000"/>
                </a:solidFill>
              </a:rPr>
              <a:t>计算机网络的组成与结构；</a:t>
            </a:r>
            <a:r>
              <a:rPr lang="zh-CN" altLang="en-US" sz="2400"/>
              <a:t> </a:t>
            </a:r>
            <a:endParaRPr lang="en-US" altLang="zh-CN" sz="2400"/>
          </a:p>
        </p:txBody>
      </p:sp>
      <p:sp>
        <p:nvSpPr>
          <p:cNvPr id="29710" name="Text Box 23"/>
          <p:cNvSpPr txBox="1">
            <a:spLocks noChangeArrowheads="1"/>
          </p:cNvSpPr>
          <p:nvPr/>
        </p:nvSpPr>
        <p:spPr bwMode="gray">
          <a:xfrm>
            <a:off x="508000" y="314642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3</a:t>
            </a:r>
          </a:p>
        </p:txBody>
      </p:sp>
      <p:grpSp>
        <p:nvGrpSpPr>
          <p:cNvPr id="29711" name="Group 24"/>
          <p:cNvGrpSpPr>
            <a:grpSpLocks/>
          </p:cNvGrpSpPr>
          <p:nvPr/>
        </p:nvGrpSpPr>
        <p:grpSpPr bwMode="auto">
          <a:xfrm>
            <a:off x="311150" y="3829050"/>
            <a:ext cx="762000" cy="665163"/>
            <a:chOff x="3174" y="2656"/>
            <a:chExt cx="1549" cy="1351"/>
          </a:xfrm>
        </p:grpSpPr>
        <p:sp>
          <p:nvSpPr>
            <p:cNvPr id="29715" name="AutoShape 2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29716" name="AutoShape 2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35" name="AutoShape 27"/>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29712" name="Line 28"/>
          <p:cNvSpPr>
            <a:spLocks noChangeShapeType="1"/>
          </p:cNvSpPr>
          <p:nvPr/>
        </p:nvSpPr>
        <p:spPr bwMode="auto">
          <a:xfrm>
            <a:off x="920750" y="443865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713" name="Text Box 30"/>
          <p:cNvSpPr txBox="1">
            <a:spLocks noChangeArrowheads="1"/>
          </p:cNvSpPr>
          <p:nvPr/>
        </p:nvSpPr>
        <p:spPr bwMode="gray">
          <a:xfrm>
            <a:off x="508000" y="392747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4</a:t>
            </a:r>
          </a:p>
        </p:txBody>
      </p:sp>
      <p:sp>
        <p:nvSpPr>
          <p:cNvPr id="29714" name="Text Box 38"/>
          <p:cNvSpPr txBox="1">
            <a:spLocks noChangeArrowheads="1"/>
          </p:cNvSpPr>
          <p:nvPr/>
        </p:nvSpPr>
        <p:spPr bwMode="auto">
          <a:xfrm>
            <a:off x="1100138" y="3876675"/>
            <a:ext cx="4824412" cy="457200"/>
          </a:xfrm>
          <a:prstGeom prst="rect">
            <a:avLst/>
          </a:prstGeom>
          <a:noFill/>
          <a:ln w="9525" algn="ctr">
            <a:noFill/>
            <a:miter lim="800000"/>
            <a:headEnd/>
            <a:tailEnd/>
          </a:ln>
        </p:spPr>
        <p:txBody>
          <a:bodyPr>
            <a:spAutoFit/>
          </a:bodyPr>
          <a:lstStyle/>
          <a:p>
            <a:pPr eaLnBrk="0" hangingPunct="0"/>
            <a:r>
              <a:rPr lang="zh-CN" altLang="en-US" sz="2400" u="none">
                <a:solidFill>
                  <a:schemeClr val="accent2"/>
                </a:solidFill>
              </a:rPr>
              <a:t>理解</a:t>
            </a:r>
            <a:r>
              <a:rPr lang="zh-CN" altLang="en-US" sz="2400" u="none">
                <a:solidFill>
                  <a:srgbClr val="303000"/>
                </a:solidFill>
              </a:rPr>
              <a:t>互联网的组成与结构；</a:t>
            </a:r>
            <a:r>
              <a:rPr lang="zh-CN" altLang="en-US" sz="240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Oval 4"/>
          <p:cNvSpPr>
            <a:spLocks noChangeArrowheads="1"/>
          </p:cNvSpPr>
          <p:nvPr/>
        </p:nvSpPr>
        <p:spPr bwMode="auto">
          <a:xfrm>
            <a:off x="616512" y="698987"/>
            <a:ext cx="5262995" cy="3889781"/>
          </a:xfrm>
          <a:prstGeom prst="ellipse">
            <a:avLst/>
          </a:prstGeom>
          <a:solidFill>
            <a:srgbClr val="FFCCCC"/>
          </a:solidFill>
          <a:ln w="9525">
            <a:solidFill>
              <a:schemeClr val="tx1"/>
            </a:solidFill>
            <a:prstDash val="dash"/>
            <a:round/>
            <a:headEnd/>
            <a:tailEnd/>
          </a:ln>
        </p:spPr>
        <p:txBody>
          <a:bodyPr wrap="none" anchor="ctr"/>
          <a:lstStyle/>
          <a:p>
            <a:endParaRPr lang="zh-CN" altLang="en-US" sz="2101">
              <a:solidFill>
                <a:srgbClr val="002060"/>
              </a:solidFill>
              <a:ea typeface="宋体" panose="02010600030101010101" pitchFamily="2" charset="-122"/>
            </a:endParaRPr>
          </a:p>
        </p:txBody>
      </p:sp>
      <p:sp>
        <p:nvSpPr>
          <p:cNvPr id="63490" name="Line 5"/>
          <p:cNvSpPr>
            <a:spLocks noChangeShapeType="1"/>
          </p:cNvSpPr>
          <p:nvPr/>
        </p:nvSpPr>
        <p:spPr bwMode="auto">
          <a:xfrm flipV="1">
            <a:off x="1738427" y="3117893"/>
            <a:ext cx="590732" cy="3501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491" name="Line 6"/>
          <p:cNvSpPr>
            <a:spLocks noChangeShapeType="1"/>
          </p:cNvSpPr>
          <p:nvPr/>
        </p:nvSpPr>
        <p:spPr bwMode="auto">
          <a:xfrm flipH="1" flipV="1">
            <a:off x="1457353" y="2324691"/>
            <a:ext cx="638372" cy="1655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492" name="Line 7"/>
          <p:cNvSpPr>
            <a:spLocks noChangeShapeType="1"/>
          </p:cNvSpPr>
          <p:nvPr/>
        </p:nvSpPr>
        <p:spPr bwMode="auto">
          <a:xfrm flipH="1">
            <a:off x="4409823" y="2739157"/>
            <a:ext cx="7586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493" name="Line 8"/>
          <p:cNvSpPr>
            <a:spLocks noChangeShapeType="1"/>
          </p:cNvSpPr>
          <p:nvPr/>
        </p:nvSpPr>
        <p:spPr bwMode="auto">
          <a:xfrm flipH="1">
            <a:off x="3850057" y="1498143"/>
            <a:ext cx="559766" cy="8265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494" name="Line 9"/>
          <p:cNvSpPr>
            <a:spLocks noChangeShapeType="1"/>
          </p:cNvSpPr>
          <p:nvPr/>
        </p:nvSpPr>
        <p:spPr bwMode="auto">
          <a:xfrm flipH="1" flipV="1">
            <a:off x="3771451" y="3401349"/>
            <a:ext cx="421611" cy="525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495" name="Line 10"/>
          <p:cNvSpPr>
            <a:spLocks noChangeShapeType="1"/>
          </p:cNvSpPr>
          <p:nvPr/>
        </p:nvSpPr>
        <p:spPr bwMode="auto">
          <a:xfrm>
            <a:off x="2333923" y="1580321"/>
            <a:ext cx="357298" cy="6038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496" name="Line 11"/>
          <p:cNvSpPr>
            <a:spLocks noChangeShapeType="1"/>
          </p:cNvSpPr>
          <p:nvPr/>
        </p:nvSpPr>
        <p:spPr bwMode="auto">
          <a:xfrm flipV="1">
            <a:off x="2573313" y="3319170"/>
            <a:ext cx="159593" cy="6074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pic>
        <p:nvPicPr>
          <p:cNvPr id="6349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9447" y="1165856"/>
            <a:ext cx="483543" cy="51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5725" y="1165856"/>
            <a:ext cx="483543" cy="51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9"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9650" y="3815814"/>
            <a:ext cx="483543" cy="51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0"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3924" y="3815814"/>
            <a:ext cx="483543" cy="51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1" name="Text Box 16"/>
          <p:cNvSpPr txBox="1">
            <a:spLocks noChangeArrowheads="1"/>
          </p:cNvSpPr>
          <p:nvPr/>
        </p:nvSpPr>
        <p:spPr bwMode="auto">
          <a:xfrm>
            <a:off x="179512" y="718242"/>
            <a:ext cx="867291" cy="106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1" u="none" dirty="0">
                <a:solidFill>
                  <a:srgbClr val="002060"/>
                </a:solidFill>
                <a:latin typeface="黑体" panose="02010609060101010101" pitchFamily="49" charset="-122"/>
              </a:rPr>
              <a:t>运行</a:t>
            </a:r>
          </a:p>
          <a:p>
            <a:r>
              <a:rPr lang="zh-CN" altLang="en-US" sz="2101" u="none" dirty="0">
                <a:solidFill>
                  <a:srgbClr val="002060"/>
                </a:solidFill>
                <a:latin typeface="黑体" panose="02010609060101010101" pitchFamily="49" charset="-122"/>
              </a:rPr>
              <a:t>客户</a:t>
            </a:r>
          </a:p>
          <a:p>
            <a:r>
              <a:rPr lang="zh-CN" altLang="en-US" sz="2101" u="none" dirty="0">
                <a:solidFill>
                  <a:srgbClr val="002060"/>
                </a:solidFill>
                <a:latin typeface="黑体" panose="02010609060101010101" pitchFamily="49" charset="-122"/>
              </a:rPr>
              <a:t>程序</a:t>
            </a:r>
          </a:p>
        </p:txBody>
      </p:sp>
      <p:pic>
        <p:nvPicPr>
          <p:cNvPr id="63502"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180" y="1828048"/>
            <a:ext cx="483543" cy="51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503" name="Group 18"/>
          <p:cNvGrpSpPr>
            <a:grpSpLocks/>
          </p:cNvGrpSpPr>
          <p:nvPr/>
        </p:nvGrpSpPr>
        <p:grpSpPr bwMode="auto">
          <a:xfrm>
            <a:off x="1776539" y="1580321"/>
            <a:ext cx="3037031" cy="2285515"/>
            <a:chOff x="1680" y="240"/>
            <a:chExt cx="2529" cy="1270"/>
          </a:xfrm>
        </p:grpSpPr>
        <p:sp>
          <p:nvSpPr>
            <p:cNvPr id="63504" name="Oval 19"/>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05" name="Oval 20"/>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06" name="Oval 21"/>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07" name="Oval 22"/>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08" name="Oval 23"/>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09" name="Oval 24"/>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10" name="Oval 25"/>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11" name="Oval 26"/>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sp>
          <p:nvSpPr>
            <p:cNvPr id="63512" name="Oval 27"/>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a:solidFill>
                  <a:srgbClr val="002060"/>
                </a:solidFill>
                <a:ea typeface="宋体" panose="02010600030101010101" pitchFamily="2" charset="-122"/>
              </a:endParaRPr>
            </a:p>
          </p:txBody>
        </p:sp>
      </p:grpSp>
      <p:sp>
        <p:nvSpPr>
          <p:cNvPr id="63513" name="Text Box 28"/>
          <p:cNvSpPr txBox="1">
            <a:spLocks noChangeArrowheads="1"/>
          </p:cNvSpPr>
          <p:nvPr/>
        </p:nvSpPr>
        <p:spPr bwMode="auto">
          <a:xfrm>
            <a:off x="2732905" y="799030"/>
            <a:ext cx="1261884" cy="415627"/>
          </a:xfrm>
          <a:prstGeom prst="rect">
            <a:avLst/>
          </a:prstGeom>
          <a:solidFill>
            <a:schemeClr val="bg1"/>
          </a:solidFill>
          <a:ln w="9525">
            <a:solidFill>
              <a:srgbClr val="000000"/>
            </a:solidFill>
            <a:miter lim="800000"/>
            <a:headEnd/>
            <a:tailEnd/>
          </a:ln>
        </p:spPr>
        <p:txBody>
          <a:bodyPr wrap="none">
            <a:spAutoFit/>
          </a:bodyPr>
          <a:lstStyle/>
          <a:p>
            <a:r>
              <a:rPr lang="zh-CN" altLang="en-US" sz="2101" u="none">
                <a:solidFill>
                  <a:srgbClr val="002060"/>
                </a:solidFill>
                <a:latin typeface="黑体" panose="02010609060101010101" pitchFamily="49" charset="-122"/>
              </a:rPr>
              <a:t>网络边缘</a:t>
            </a:r>
          </a:p>
        </p:txBody>
      </p:sp>
      <p:sp>
        <p:nvSpPr>
          <p:cNvPr id="63514" name="Text Box 29"/>
          <p:cNvSpPr txBox="1">
            <a:spLocks noChangeArrowheads="1"/>
          </p:cNvSpPr>
          <p:nvPr/>
        </p:nvSpPr>
        <p:spPr bwMode="auto">
          <a:xfrm>
            <a:off x="2812702" y="3002366"/>
            <a:ext cx="1261884" cy="415627"/>
          </a:xfrm>
          <a:prstGeom prst="rect">
            <a:avLst/>
          </a:prstGeom>
          <a:solidFill>
            <a:schemeClr val="bg1"/>
          </a:solidFill>
          <a:ln w="9525">
            <a:solidFill>
              <a:srgbClr val="000000"/>
            </a:solidFill>
            <a:miter lim="800000"/>
            <a:headEnd/>
            <a:tailEnd/>
          </a:ln>
        </p:spPr>
        <p:txBody>
          <a:bodyPr wrap="none">
            <a:spAutoFit/>
          </a:bodyPr>
          <a:lstStyle/>
          <a:p>
            <a:r>
              <a:rPr lang="zh-CN" altLang="en-US" sz="2101" u="none">
                <a:solidFill>
                  <a:srgbClr val="002060"/>
                </a:solidFill>
                <a:latin typeface="黑体" panose="02010609060101010101" pitchFamily="49" charset="-122"/>
              </a:rPr>
              <a:t>网络核心</a:t>
            </a:r>
          </a:p>
        </p:txBody>
      </p:sp>
      <p:graphicFrame>
        <p:nvGraphicFramePr>
          <p:cNvPr id="63515" name="Object 30">
            <a:hlinkClick r:id="" action="ppaction://ole?verb=1"/>
          </p:cNvPr>
          <p:cNvGraphicFramePr>
            <a:graphicFrameLocks/>
          </p:cNvGraphicFramePr>
          <p:nvPr>
            <p:extLst>
              <p:ext uri="{D42A27DB-BD31-4B8C-83A1-F6EECF244321}">
                <p14:modId xmlns:p14="http://schemas.microsoft.com/office/powerpoint/2010/main" val="4010083023"/>
              </p:ext>
            </p:extLst>
          </p:nvPr>
        </p:nvGraphicFramePr>
        <p:xfrm>
          <a:off x="5045813" y="2325882"/>
          <a:ext cx="562148" cy="787246"/>
        </p:xfrm>
        <a:graphic>
          <a:graphicData uri="http://schemas.openxmlformats.org/presentationml/2006/ole">
            <mc:AlternateContent xmlns:mc="http://schemas.openxmlformats.org/markup-compatibility/2006">
              <mc:Choice xmlns:v="urn:schemas-microsoft-com:vml" Requires="v">
                <p:oleObj spid="_x0000_s96263" r:id="rId5" imgW="2735580" imgH="3826192" progId="MS_ClipArt_Gallery">
                  <p:embed/>
                </p:oleObj>
              </mc:Choice>
              <mc:Fallback>
                <p:oleObj r:id="rId5" imgW="2735580" imgH="3826192"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5813" y="2325882"/>
                        <a:ext cx="562148" cy="787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16" name="Text Box 31"/>
          <p:cNvSpPr txBox="1">
            <a:spLocks noChangeArrowheads="1"/>
          </p:cNvSpPr>
          <p:nvPr/>
        </p:nvSpPr>
        <p:spPr bwMode="auto">
          <a:xfrm>
            <a:off x="6052555" y="915747"/>
            <a:ext cx="992580" cy="106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01" u="none">
                <a:solidFill>
                  <a:srgbClr val="002060"/>
                </a:solidFill>
                <a:latin typeface="黑体" panose="02010609060101010101" pitchFamily="49" charset="-122"/>
              </a:rPr>
              <a:t>运行</a:t>
            </a:r>
          </a:p>
          <a:p>
            <a:pPr algn="ctr"/>
            <a:r>
              <a:rPr lang="zh-CN" altLang="en-US" sz="2101" u="none">
                <a:solidFill>
                  <a:srgbClr val="002060"/>
                </a:solidFill>
                <a:latin typeface="黑体" panose="02010609060101010101" pitchFamily="49" charset="-122"/>
              </a:rPr>
              <a:t>服务器</a:t>
            </a:r>
          </a:p>
          <a:p>
            <a:pPr algn="ctr"/>
            <a:r>
              <a:rPr lang="zh-CN" altLang="en-US" sz="2101" u="none">
                <a:solidFill>
                  <a:srgbClr val="002060"/>
                </a:solidFill>
                <a:latin typeface="黑体" panose="02010609060101010101" pitchFamily="49" charset="-122"/>
              </a:rPr>
              <a:t>程序</a:t>
            </a:r>
          </a:p>
        </p:txBody>
      </p:sp>
      <p:sp>
        <p:nvSpPr>
          <p:cNvPr id="63517" name="Line 33"/>
          <p:cNvSpPr>
            <a:spLocks noChangeShapeType="1"/>
          </p:cNvSpPr>
          <p:nvPr/>
        </p:nvSpPr>
        <p:spPr bwMode="auto">
          <a:xfrm>
            <a:off x="778487" y="1613669"/>
            <a:ext cx="432330" cy="4323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518" name="Line 34"/>
          <p:cNvSpPr>
            <a:spLocks noChangeShapeType="1"/>
          </p:cNvSpPr>
          <p:nvPr/>
        </p:nvSpPr>
        <p:spPr bwMode="auto">
          <a:xfrm flipH="1">
            <a:off x="5603197" y="1779217"/>
            <a:ext cx="686012" cy="8777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a:solidFill>
                <a:srgbClr val="002060"/>
              </a:solidFill>
              <a:ea typeface="宋体" panose="02010600030101010101" pitchFamily="2" charset="-122"/>
            </a:endParaRPr>
          </a:p>
        </p:txBody>
      </p:sp>
      <p:sp>
        <p:nvSpPr>
          <p:cNvPr id="63519" name="Text Box 35"/>
          <p:cNvSpPr txBox="1">
            <a:spLocks noChangeArrowheads="1"/>
          </p:cNvSpPr>
          <p:nvPr/>
        </p:nvSpPr>
        <p:spPr bwMode="auto">
          <a:xfrm>
            <a:off x="1217963" y="1488615"/>
            <a:ext cx="378630"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a:solidFill>
                  <a:srgbClr val="002060"/>
                </a:solidFill>
              </a:rPr>
              <a:t>A</a:t>
            </a:r>
          </a:p>
        </p:txBody>
      </p:sp>
      <p:sp>
        <p:nvSpPr>
          <p:cNvPr id="63520" name="Text Box 36"/>
          <p:cNvSpPr txBox="1">
            <a:spLocks noChangeArrowheads="1"/>
          </p:cNvSpPr>
          <p:nvPr/>
        </p:nvSpPr>
        <p:spPr bwMode="auto">
          <a:xfrm>
            <a:off x="5124418" y="1984068"/>
            <a:ext cx="364202"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a:solidFill>
                  <a:srgbClr val="002060"/>
                </a:solidFill>
              </a:rPr>
              <a:t>B</a:t>
            </a:r>
          </a:p>
        </p:txBody>
      </p:sp>
      <p:pic>
        <p:nvPicPr>
          <p:cNvPr id="6352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6366" y="3319170"/>
            <a:ext cx="483543" cy="51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4"/>
          <p:cNvGrpSpPr>
            <a:grpSpLocks/>
          </p:cNvGrpSpPr>
          <p:nvPr/>
        </p:nvGrpSpPr>
        <p:grpSpPr bwMode="auto">
          <a:xfrm>
            <a:off x="1535959" y="1756589"/>
            <a:ext cx="3509854" cy="651473"/>
            <a:chOff x="1157" y="1188"/>
            <a:chExt cx="2947" cy="547"/>
          </a:xfrm>
        </p:grpSpPr>
        <p:sp>
          <p:nvSpPr>
            <p:cNvPr id="63523" name="Freeform 32"/>
            <p:cNvSpPr>
              <a:spLocks noChangeArrowheads="1"/>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a:solidFill>
                <a:schemeClr val="tx2">
                  <a:alpha val="56078"/>
                </a:schemeClr>
              </a:solidFill>
              <a:prstDash val="sysDot"/>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101">
                <a:solidFill>
                  <a:srgbClr val="002060"/>
                </a:solidFill>
                <a:ea typeface="宋体" panose="02010600030101010101" pitchFamily="2" charset="-122"/>
              </a:endParaRPr>
            </a:p>
          </p:txBody>
        </p:sp>
        <p:sp>
          <p:nvSpPr>
            <p:cNvPr id="63524" name="Text Box 39"/>
            <p:cNvSpPr txBox="1">
              <a:spLocks noChangeArrowheads="1"/>
            </p:cNvSpPr>
            <p:nvPr/>
          </p:nvSpPr>
          <p:spPr bwMode="auto">
            <a:xfrm rot="455053">
              <a:off x="2069" y="1188"/>
              <a:ext cx="140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a:solidFill>
                    <a:srgbClr val="002060"/>
                  </a:solidFill>
                  <a:latin typeface="黑体" panose="02010609060101010101" pitchFamily="49" charset="-122"/>
                </a:rPr>
                <a:t>① </a:t>
              </a:r>
              <a:r>
                <a:rPr lang="zh-CN" altLang="en-US" sz="2101">
                  <a:solidFill>
                    <a:srgbClr val="002060"/>
                  </a:solidFill>
                  <a:latin typeface="黑体" panose="02010609060101010101" pitchFamily="49" charset="-122"/>
                </a:rPr>
                <a:t>请求服务</a:t>
              </a:r>
            </a:p>
          </p:txBody>
        </p:sp>
      </p:grpSp>
      <p:grpSp>
        <p:nvGrpSpPr>
          <p:cNvPr id="4" name="Group 45"/>
          <p:cNvGrpSpPr>
            <a:grpSpLocks/>
          </p:cNvGrpSpPr>
          <p:nvPr/>
        </p:nvGrpSpPr>
        <p:grpSpPr bwMode="auto">
          <a:xfrm>
            <a:off x="1457353" y="2076967"/>
            <a:ext cx="3509854" cy="635990"/>
            <a:chOff x="1091" y="1457"/>
            <a:chExt cx="2947" cy="534"/>
          </a:xfrm>
        </p:grpSpPr>
        <p:sp>
          <p:nvSpPr>
            <p:cNvPr id="63526" name="Freeform 38"/>
            <p:cNvSpPr>
              <a:spLocks noChangeArrowheads="1"/>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a:solidFill>
                <a:schemeClr val="tx2">
                  <a:alpha val="56078"/>
                </a:schemeClr>
              </a:solidFill>
              <a:prstDash val="sysDot"/>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101">
                <a:solidFill>
                  <a:srgbClr val="002060"/>
                </a:solidFill>
                <a:ea typeface="宋体" panose="02010600030101010101" pitchFamily="2" charset="-122"/>
              </a:endParaRPr>
            </a:p>
          </p:txBody>
        </p:sp>
        <p:sp>
          <p:nvSpPr>
            <p:cNvPr id="63527" name="Text Box 40"/>
            <p:cNvSpPr txBox="1">
              <a:spLocks noChangeArrowheads="1"/>
            </p:cNvSpPr>
            <p:nvPr/>
          </p:nvSpPr>
          <p:spPr bwMode="auto">
            <a:xfrm rot="499003">
              <a:off x="1949" y="1642"/>
              <a:ext cx="140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a:solidFill>
                    <a:srgbClr val="002060"/>
                  </a:solidFill>
                  <a:latin typeface="黑体" panose="02010609060101010101" pitchFamily="49" charset="-122"/>
                </a:rPr>
                <a:t>② </a:t>
              </a:r>
              <a:r>
                <a:rPr lang="zh-CN" altLang="en-US" sz="2101">
                  <a:solidFill>
                    <a:srgbClr val="002060"/>
                  </a:solidFill>
                  <a:latin typeface="黑体" panose="02010609060101010101" pitchFamily="49" charset="-122"/>
                </a:rPr>
                <a:t>得到服务</a:t>
              </a:r>
            </a:p>
          </p:txBody>
        </p:sp>
      </p:grpSp>
      <p:sp>
        <p:nvSpPr>
          <p:cNvPr id="63528" name="Text Box 41"/>
          <p:cNvSpPr txBox="1">
            <a:spLocks noChangeArrowheads="1"/>
          </p:cNvSpPr>
          <p:nvPr/>
        </p:nvSpPr>
        <p:spPr bwMode="auto">
          <a:xfrm>
            <a:off x="978574" y="2317546"/>
            <a:ext cx="723275"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101" u="none">
                <a:solidFill>
                  <a:srgbClr val="002060"/>
                </a:solidFill>
                <a:latin typeface="黑体" panose="02010609060101010101" pitchFamily="49" charset="-122"/>
              </a:rPr>
              <a:t>客户</a:t>
            </a:r>
          </a:p>
        </p:txBody>
      </p:sp>
      <p:sp>
        <p:nvSpPr>
          <p:cNvPr id="63529" name="Text Box 42"/>
          <p:cNvSpPr txBox="1">
            <a:spLocks noChangeArrowheads="1"/>
          </p:cNvSpPr>
          <p:nvPr/>
        </p:nvSpPr>
        <p:spPr bwMode="auto">
          <a:xfrm>
            <a:off x="4886220" y="3065489"/>
            <a:ext cx="992579"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101" u="none">
                <a:solidFill>
                  <a:srgbClr val="002060"/>
                </a:solidFill>
                <a:latin typeface="黑体" panose="02010609060101010101" pitchFamily="49" charset="-122"/>
              </a:rPr>
              <a:t>服务器</a:t>
            </a:r>
          </a:p>
        </p:txBody>
      </p:sp>
      <p:sp>
        <p:nvSpPr>
          <p:cNvPr id="63530" name="Text Box 46"/>
          <p:cNvSpPr txBox="1">
            <a:spLocks noChangeArrowheads="1"/>
          </p:cNvSpPr>
          <p:nvPr/>
        </p:nvSpPr>
        <p:spPr bwMode="auto">
          <a:xfrm>
            <a:off x="35496" y="4692714"/>
            <a:ext cx="7712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u="none" dirty="0">
                <a:solidFill>
                  <a:srgbClr val="333399"/>
                </a:solidFill>
              </a:rPr>
              <a:t>客户 </a:t>
            </a:r>
            <a:r>
              <a:rPr lang="en-US" altLang="zh-CN" sz="2000" u="none" dirty="0">
                <a:solidFill>
                  <a:srgbClr val="333399"/>
                </a:solidFill>
              </a:rPr>
              <a:t>A </a:t>
            </a:r>
            <a:r>
              <a:rPr lang="zh-CN" altLang="en-US" sz="2000" u="none" dirty="0">
                <a:solidFill>
                  <a:srgbClr val="333399"/>
                </a:solidFill>
              </a:rPr>
              <a:t>向服务器 </a:t>
            </a:r>
            <a:r>
              <a:rPr lang="en-US" altLang="zh-CN" sz="2000" u="none" dirty="0">
                <a:solidFill>
                  <a:srgbClr val="333399"/>
                </a:solidFill>
              </a:rPr>
              <a:t>B </a:t>
            </a:r>
            <a:r>
              <a:rPr lang="zh-CN" altLang="en-US" sz="2000" u="none" dirty="0">
                <a:solidFill>
                  <a:srgbClr val="333399"/>
                </a:solidFill>
              </a:rPr>
              <a:t>发出请求服务</a:t>
            </a:r>
            <a:r>
              <a:rPr lang="zh-CN" altLang="en-US" sz="2000" u="none" dirty="0" smtClean="0">
                <a:solidFill>
                  <a:srgbClr val="333399"/>
                </a:solidFill>
              </a:rPr>
              <a:t>，而</a:t>
            </a:r>
            <a:r>
              <a:rPr lang="zh-CN" altLang="en-US" sz="2000" u="none" dirty="0">
                <a:solidFill>
                  <a:srgbClr val="333399"/>
                </a:solidFill>
              </a:rPr>
              <a:t>服务器 </a:t>
            </a:r>
            <a:r>
              <a:rPr lang="en-US" altLang="zh-CN" sz="2000" u="none" dirty="0">
                <a:solidFill>
                  <a:srgbClr val="333399"/>
                </a:solidFill>
              </a:rPr>
              <a:t>B </a:t>
            </a:r>
            <a:r>
              <a:rPr lang="zh-CN" altLang="en-US" sz="2000" u="none" dirty="0">
                <a:solidFill>
                  <a:srgbClr val="333399"/>
                </a:solidFill>
              </a:rPr>
              <a:t>向客户 </a:t>
            </a:r>
            <a:r>
              <a:rPr lang="en-US" altLang="zh-CN" sz="2000" u="none" dirty="0">
                <a:solidFill>
                  <a:srgbClr val="333399"/>
                </a:solidFill>
              </a:rPr>
              <a:t>A </a:t>
            </a:r>
            <a:r>
              <a:rPr lang="zh-CN" altLang="en-US" sz="2000" u="none" dirty="0">
                <a:solidFill>
                  <a:srgbClr val="333399"/>
                </a:solidFill>
              </a:rPr>
              <a:t>提供服务。</a:t>
            </a:r>
          </a:p>
        </p:txBody>
      </p:sp>
    </p:spTree>
    <p:extLst>
      <p:ext uri="{BB962C8B-B14F-4D97-AF65-F5344CB8AC3E}">
        <p14:creationId xmlns:p14="http://schemas.microsoft.com/office/powerpoint/2010/main" val="1188455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Oval 4"/>
          <p:cNvSpPr>
            <a:spLocks noChangeArrowheads="1"/>
          </p:cNvSpPr>
          <p:nvPr/>
        </p:nvSpPr>
        <p:spPr bwMode="auto">
          <a:xfrm>
            <a:off x="1144509" y="1330855"/>
            <a:ext cx="4587703" cy="3185905"/>
          </a:xfrm>
          <a:prstGeom prst="ellipse">
            <a:avLst/>
          </a:prstGeom>
          <a:solidFill>
            <a:srgbClr val="FFCCFF"/>
          </a:solidFill>
          <a:ln w="9525">
            <a:solidFill>
              <a:schemeClr val="tx1"/>
            </a:solidFill>
            <a:prstDash val="dash"/>
            <a:round/>
            <a:headEnd/>
            <a:tailEnd/>
          </a:ln>
        </p:spPr>
        <p:txBody>
          <a:bodyPr wrap="none" anchor="ctr"/>
          <a:lstStyle/>
          <a:p>
            <a:endParaRPr lang="zh-CN" altLang="en-US" sz="2101" u="none">
              <a:solidFill>
                <a:srgbClr val="002060"/>
              </a:solidFill>
              <a:ea typeface="宋体" panose="02010600030101010101" pitchFamily="2" charset="-122"/>
            </a:endParaRPr>
          </a:p>
        </p:txBody>
      </p:sp>
      <p:sp>
        <p:nvSpPr>
          <p:cNvPr id="73730" name="Line 5"/>
          <p:cNvSpPr>
            <a:spLocks noChangeShapeType="1"/>
          </p:cNvSpPr>
          <p:nvPr/>
        </p:nvSpPr>
        <p:spPr bwMode="auto">
          <a:xfrm flipV="1">
            <a:off x="2154470" y="3267409"/>
            <a:ext cx="515700" cy="2870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31" name="Line 6"/>
          <p:cNvSpPr>
            <a:spLocks noChangeShapeType="1"/>
          </p:cNvSpPr>
          <p:nvPr/>
        </p:nvSpPr>
        <p:spPr bwMode="auto">
          <a:xfrm flipH="1" flipV="1">
            <a:off x="1909126" y="2617127"/>
            <a:ext cx="556194" cy="1369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32" name="Line 7"/>
          <p:cNvSpPr>
            <a:spLocks noChangeShapeType="1"/>
          </p:cNvSpPr>
          <p:nvPr/>
        </p:nvSpPr>
        <p:spPr bwMode="auto">
          <a:xfrm flipH="1">
            <a:off x="4482861" y="2956559"/>
            <a:ext cx="662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33" name="Line 8"/>
          <p:cNvSpPr>
            <a:spLocks noChangeShapeType="1"/>
          </p:cNvSpPr>
          <p:nvPr/>
        </p:nvSpPr>
        <p:spPr bwMode="auto">
          <a:xfrm flipH="1">
            <a:off x="3925477" y="1940643"/>
            <a:ext cx="487116" cy="6764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34" name="Line 9"/>
          <p:cNvSpPr>
            <a:spLocks noChangeShapeType="1"/>
          </p:cNvSpPr>
          <p:nvPr/>
        </p:nvSpPr>
        <p:spPr bwMode="auto">
          <a:xfrm flipH="1" flipV="1">
            <a:off x="3926667" y="3499652"/>
            <a:ext cx="368017" cy="4299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35" name="Line 10"/>
          <p:cNvSpPr>
            <a:spLocks noChangeShapeType="1"/>
          </p:cNvSpPr>
          <p:nvPr/>
        </p:nvSpPr>
        <p:spPr bwMode="auto">
          <a:xfrm>
            <a:off x="2673743" y="2008530"/>
            <a:ext cx="312040" cy="494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36" name="Line 11"/>
          <p:cNvSpPr>
            <a:spLocks noChangeShapeType="1"/>
          </p:cNvSpPr>
          <p:nvPr/>
        </p:nvSpPr>
        <p:spPr bwMode="auto">
          <a:xfrm flipV="1">
            <a:off x="2882167" y="3431766"/>
            <a:ext cx="140537" cy="4978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pic>
        <p:nvPicPr>
          <p:cNvPr id="7373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4169" y="1669097"/>
            <a:ext cx="421611" cy="42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5320" y="1669097"/>
            <a:ext cx="421611" cy="42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5092" y="3837894"/>
            <a:ext cx="421611" cy="42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0"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3743" y="3837894"/>
            <a:ext cx="421611" cy="42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1"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1357" y="2210998"/>
            <a:ext cx="421611" cy="42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3742" name="Group 17"/>
          <p:cNvGrpSpPr>
            <a:grpSpLocks/>
          </p:cNvGrpSpPr>
          <p:nvPr/>
        </p:nvGrpSpPr>
        <p:grpSpPr bwMode="auto">
          <a:xfrm>
            <a:off x="2187818" y="2008529"/>
            <a:ext cx="2647577" cy="1872240"/>
            <a:chOff x="1680" y="240"/>
            <a:chExt cx="2529" cy="1270"/>
          </a:xfrm>
        </p:grpSpPr>
        <p:sp>
          <p:nvSpPr>
            <p:cNvPr id="73743" name="Oval 18"/>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44" name="Oval 19"/>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45" name="Oval 20"/>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46" name="Oval 21"/>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47" name="Oval 22"/>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48" name="Oval 23"/>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49" name="Oval 24"/>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50" name="Oval 25"/>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sp>
          <p:nvSpPr>
            <p:cNvPr id="73751" name="Oval 26"/>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002060"/>
                </a:solidFill>
                <a:ea typeface="宋体" panose="02010600030101010101" pitchFamily="2" charset="-122"/>
              </a:endParaRPr>
            </a:p>
          </p:txBody>
        </p:sp>
      </p:grpSp>
      <p:sp>
        <p:nvSpPr>
          <p:cNvPr id="73752" name="Text Box 27"/>
          <p:cNvSpPr txBox="1">
            <a:spLocks noChangeArrowheads="1"/>
          </p:cNvSpPr>
          <p:nvPr/>
        </p:nvSpPr>
        <p:spPr bwMode="auto">
          <a:xfrm>
            <a:off x="2911941" y="1472583"/>
            <a:ext cx="1261884" cy="415627"/>
          </a:xfrm>
          <a:prstGeom prst="rect">
            <a:avLst/>
          </a:prstGeom>
          <a:solidFill>
            <a:schemeClr val="bg1"/>
          </a:solidFill>
          <a:ln w="9525">
            <a:solidFill>
              <a:srgbClr val="000000"/>
            </a:solidFill>
            <a:miter lim="800000"/>
            <a:headEnd/>
            <a:tailEnd/>
          </a:ln>
        </p:spPr>
        <p:txBody>
          <a:bodyPr wrap="none">
            <a:spAutoFit/>
          </a:bodyPr>
          <a:lstStyle/>
          <a:p>
            <a:r>
              <a:rPr lang="zh-CN" altLang="en-US" sz="2101" u="none">
                <a:solidFill>
                  <a:srgbClr val="002060"/>
                </a:solidFill>
              </a:rPr>
              <a:t>网络边缘</a:t>
            </a:r>
          </a:p>
        </p:txBody>
      </p:sp>
      <p:sp>
        <p:nvSpPr>
          <p:cNvPr id="73753" name="Text Box 28"/>
          <p:cNvSpPr txBox="1">
            <a:spLocks noChangeArrowheads="1"/>
          </p:cNvSpPr>
          <p:nvPr/>
        </p:nvSpPr>
        <p:spPr bwMode="auto">
          <a:xfrm>
            <a:off x="2911941" y="3093525"/>
            <a:ext cx="1261884" cy="415627"/>
          </a:xfrm>
          <a:prstGeom prst="rect">
            <a:avLst/>
          </a:prstGeom>
          <a:solidFill>
            <a:schemeClr val="bg1"/>
          </a:solidFill>
          <a:ln w="9525">
            <a:solidFill>
              <a:srgbClr val="000000"/>
            </a:solidFill>
            <a:miter lim="800000"/>
            <a:headEnd/>
            <a:tailEnd/>
          </a:ln>
        </p:spPr>
        <p:txBody>
          <a:bodyPr wrap="none">
            <a:spAutoFit/>
          </a:bodyPr>
          <a:lstStyle/>
          <a:p>
            <a:r>
              <a:rPr lang="zh-CN" altLang="en-US" sz="2101" u="none">
                <a:solidFill>
                  <a:srgbClr val="002060"/>
                </a:solidFill>
              </a:rPr>
              <a:t>网络核心</a:t>
            </a:r>
          </a:p>
        </p:txBody>
      </p:sp>
      <p:graphicFrame>
        <p:nvGraphicFramePr>
          <p:cNvPr id="73754" name="Object 29">
            <a:hlinkClick r:id="" action="ppaction://ole?verb=1"/>
          </p:cNvPr>
          <p:cNvGraphicFramePr>
            <a:graphicFrameLocks/>
          </p:cNvGraphicFramePr>
          <p:nvPr>
            <p:extLst>
              <p:ext uri="{D42A27DB-BD31-4B8C-83A1-F6EECF244321}">
                <p14:modId xmlns:p14="http://schemas.microsoft.com/office/powerpoint/2010/main" val="3316343729"/>
              </p:ext>
            </p:extLst>
          </p:nvPr>
        </p:nvGraphicFramePr>
        <p:xfrm>
          <a:off x="5037863" y="2619509"/>
          <a:ext cx="490689" cy="643136"/>
        </p:xfrm>
        <a:graphic>
          <a:graphicData uri="http://schemas.openxmlformats.org/presentationml/2006/ole">
            <mc:AlternateContent xmlns:mc="http://schemas.openxmlformats.org/markup-compatibility/2006">
              <mc:Choice xmlns:v="urn:schemas-microsoft-com:vml" Requires="v">
                <p:oleObj spid="_x0000_s97287" r:id="rId5" imgW="2735580" imgH="3826192" progId="MS_ClipArt_Gallery">
                  <p:embed/>
                </p:oleObj>
              </mc:Choice>
              <mc:Fallback>
                <p:oleObj r:id="rId5" imgW="2735580" imgH="3826192"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7863" y="2619509"/>
                        <a:ext cx="490689" cy="64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55" name="Text Box 30"/>
          <p:cNvSpPr txBox="1">
            <a:spLocks noChangeArrowheads="1"/>
          </p:cNvSpPr>
          <p:nvPr/>
        </p:nvSpPr>
        <p:spPr bwMode="auto">
          <a:xfrm>
            <a:off x="5232799" y="1214138"/>
            <a:ext cx="1240596" cy="73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01" u="none">
                <a:solidFill>
                  <a:srgbClr val="002060"/>
                </a:solidFill>
              </a:rPr>
              <a:t>运行</a:t>
            </a:r>
          </a:p>
          <a:p>
            <a:pPr algn="ctr"/>
            <a:r>
              <a:rPr lang="en-US" altLang="zh-CN" sz="2101" u="none">
                <a:solidFill>
                  <a:srgbClr val="002060"/>
                </a:solidFill>
              </a:rPr>
              <a:t>P2P </a:t>
            </a:r>
            <a:r>
              <a:rPr lang="zh-CN" altLang="en-US" sz="2101" u="none">
                <a:solidFill>
                  <a:srgbClr val="002060"/>
                </a:solidFill>
              </a:rPr>
              <a:t>程序</a:t>
            </a:r>
          </a:p>
        </p:txBody>
      </p:sp>
      <p:sp>
        <p:nvSpPr>
          <p:cNvPr id="73756" name="Text Box 31"/>
          <p:cNvSpPr txBox="1">
            <a:spLocks noChangeArrowheads="1"/>
          </p:cNvSpPr>
          <p:nvPr/>
        </p:nvSpPr>
        <p:spPr bwMode="auto">
          <a:xfrm>
            <a:off x="5611535" y="3710458"/>
            <a:ext cx="1240596" cy="73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01" u="none">
                <a:solidFill>
                  <a:srgbClr val="002060"/>
                </a:solidFill>
              </a:rPr>
              <a:t>运行</a:t>
            </a:r>
          </a:p>
          <a:p>
            <a:pPr algn="ctr"/>
            <a:r>
              <a:rPr lang="en-US" altLang="zh-CN" sz="2101" u="none">
                <a:solidFill>
                  <a:srgbClr val="002060"/>
                </a:solidFill>
              </a:rPr>
              <a:t>P2P </a:t>
            </a:r>
            <a:r>
              <a:rPr lang="zh-CN" altLang="en-US" sz="2101" u="none">
                <a:solidFill>
                  <a:srgbClr val="002060"/>
                </a:solidFill>
              </a:rPr>
              <a:t>程序</a:t>
            </a:r>
          </a:p>
        </p:txBody>
      </p:sp>
      <p:sp>
        <p:nvSpPr>
          <p:cNvPr id="348192" name="Line 32"/>
          <p:cNvSpPr>
            <a:spLocks noChangeShapeType="1"/>
          </p:cNvSpPr>
          <p:nvPr/>
        </p:nvSpPr>
        <p:spPr bwMode="auto">
          <a:xfrm flipH="1">
            <a:off x="4342324" y="1804870"/>
            <a:ext cx="70268" cy="2236684"/>
          </a:xfrm>
          <a:prstGeom prst="line">
            <a:avLst/>
          </a:prstGeom>
          <a:noFill/>
          <a:ln w="76200">
            <a:solidFill>
              <a:schemeClr val="accent1">
                <a:lumMod val="75000"/>
                <a:alpha val="56000"/>
              </a:schemeClr>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58" name="Line 33"/>
          <p:cNvSpPr>
            <a:spLocks noChangeShapeType="1"/>
          </p:cNvSpPr>
          <p:nvPr/>
        </p:nvSpPr>
        <p:spPr bwMode="auto">
          <a:xfrm flipH="1">
            <a:off x="4550747" y="1601210"/>
            <a:ext cx="626462" cy="20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59" name="Line 34"/>
          <p:cNvSpPr>
            <a:spLocks noChangeShapeType="1"/>
          </p:cNvSpPr>
          <p:nvPr/>
        </p:nvSpPr>
        <p:spPr bwMode="auto">
          <a:xfrm flipH="1" flipV="1">
            <a:off x="4481669" y="3974858"/>
            <a:ext cx="1401799" cy="55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60" name="Text Box 35"/>
          <p:cNvSpPr txBox="1">
            <a:spLocks noChangeArrowheads="1"/>
          </p:cNvSpPr>
          <p:nvPr/>
        </p:nvSpPr>
        <p:spPr bwMode="auto">
          <a:xfrm>
            <a:off x="3923094" y="3725941"/>
            <a:ext cx="378630"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u="none">
                <a:solidFill>
                  <a:srgbClr val="002060"/>
                </a:solidFill>
              </a:rPr>
              <a:t>D</a:t>
            </a:r>
          </a:p>
        </p:txBody>
      </p:sp>
      <p:sp>
        <p:nvSpPr>
          <p:cNvPr id="73761" name="Text Box 36"/>
          <p:cNvSpPr txBox="1">
            <a:spLocks noChangeArrowheads="1"/>
          </p:cNvSpPr>
          <p:nvPr/>
        </p:nvSpPr>
        <p:spPr bwMode="auto">
          <a:xfrm>
            <a:off x="4204169" y="1307036"/>
            <a:ext cx="378630"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u="none">
                <a:solidFill>
                  <a:srgbClr val="002060"/>
                </a:solidFill>
              </a:rPr>
              <a:t>C</a:t>
            </a:r>
          </a:p>
        </p:txBody>
      </p:sp>
      <p:pic>
        <p:nvPicPr>
          <p:cNvPr id="73762"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8858" y="3431766"/>
            <a:ext cx="421611" cy="42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8" name="Line 38"/>
          <p:cNvSpPr>
            <a:spLocks noChangeShapeType="1"/>
          </p:cNvSpPr>
          <p:nvPr/>
        </p:nvSpPr>
        <p:spPr bwMode="auto">
          <a:xfrm flipH="1">
            <a:off x="2047281" y="1804870"/>
            <a:ext cx="626462" cy="1830555"/>
          </a:xfrm>
          <a:prstGeom prst="line">
            <a:avLst/>
          </a:prstGeom>
          <a:noFill/>
          <a:ln w="76200">
            <a:solidFill>
              <a:schemeClr val="accent1">
                <a:lumMod val="75000"/>
                <a:alpha val="56000"/>
              </a:schemeClr>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64" name="Text Box 39"/>
          <p:cNvSpPr txBox="1">
            <a:spLocks noChangeArrowheads="1"/>
          </p:cNvSpPr>
          <p:nvPr/>
        </p:nvSpPr>
        <p:spPr bwMode="auto">
          <a:xfrm>
            <a:off x="2515341" y="1284407"/>
            <a:ext cx="364202"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u="none">
                <a:solidFill>
                  <a:srgbClr val="002060"/>
                </a:solidFill>
              </a:rPr>
              <a:t>E</a:t>
            </a:r>
          </a:p>
        </p:txBody>
      </p:sp>
      <p:sp>
        <p:nvSpPr>
          <p:cNvPr id="73765" name="Text Box 40"/>
          <p:cNvSpPr txBox="1">
            <a:spLocks noChangeArrowheads="1"/>
          </p:cNvSpPr>
          <p:nvPr/>
        </p:nvSpPr>
        <p:spPr bwMode="auto">
          <a:xfrm>
            <a:off x="1589940" y="3250736"/>
            <a:ext cx="349776" cy="415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101" u="none">
                <a:solidFill>
                  <a:srgbClr val="002060"/>
                </a:solidFill>
              </a:rPr>
              <a:t>F</a:t>
            </a:r>
          </a:p>
        </p:txBody>
      </p:sp>
      <p:sp>
        <p:nvSpPr>
          <p:cNvPr id="73766" name="Text Box 41"/>
          <p:cNvSpPr txBox="1">
            <a:spLocks noChangeArrowheads="1"/>
          </p:cNvSpPr>
          <p:nvPr/>
        </p:nvSpPr>
        <p:spPr bwMode="auto">
          <a:xfrm>
            <a:off x="323528" y="1268923"/>
            <a:ext cx="1240596" cy="73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01" u="none">
                <a:solidFill>
                  <a:srgbClr val="002060"/>
                </a:solidFill>
              </a:rPr>
              <a:t>运行</a:t>
            </a:r>
          </a:p>
          <a:p>
            <a:pPr algn="ctr"/>
            <a:r>
              <a:rPr lang="en-US" altLang="zh-CN" sz="2101" u="none">
                <a:solidFill>
                  <a:srgbClr val="002060"/>
                </a:solidFill>
              </a:rPr>
              <a:t>P2P </a:t>
            </a:r>
            <a:r>
              <a:rPr lang="zh-CN" altLang="en-US" sz="2101" u="none">
                <a:solidFill>
                  <a:srgbClr val="002060"/>
                </a:solidFill>
              </a:rPr>
              <a:t>程序</a:t>
            </a:r>
          </a:p>
        </p:txBody>
      </p:sp>
      <p:sp>
        <p:nvSpPr>
          <p:cNvPr id="73767" name="Text Box 42"/>
          <p:cNvSpPr txBox="1">
            <a:spLocks noChangeArrowheads="1"/>
          </p:cNvSpPr>
          <p:nvPr/>
        </p:nvSpPr>
        <p:spPr bwMode="auto">
          <a:xfrm>
            <a:off x="478357" y="3752142"/>
            <a:ext cx="1240596" cy="73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101" u="none">
                <a:solidFill>
                  <a:srgbClr val="002060"/>
                </a:solidFill>
              </a:rPr>
              <a:t>运行</a:t>
            </a:r>
          </a:p>
          <a:p>
            <a:pPr algn="ctr"/>
            <a:r>
              <a:rPr lang="en-US" altLang="zh-CN" sz="2101" u="none">
                <a:solidFill>
                  <a:srgbClr val="002060"/>
                </a:solidFill>
              </a:rPr>
              <a:t>P2P </a:t>
            </a:r>
            <a:r>
              <a:rPr lang="zh-CN" altLang="en-US" sz="2101" u="none">
                <a:solidFill>
                  <a:srgbClr val="002060"/>
                </a:solidFill>
              </a:rPr>
              <a:t>程序</a:t>
            </a:r>
          </a:p>
        </p:txBody>
      </p:sp>
      <p:sp>
        <p:nvSpPr>
          <p:cNvPr id="73768" name="Line 43"/>
          <p:cNvSpPr>
            <a:spLocks noChangeShapeType="1"/>
          </p:cNvSpPr>
          <p:nvPr/>
        </p:nvSpPr>
        <p:spPr bwMode="auto">
          <a:xfrm>
            <a:off x="1237406" y="1598828"/>
            <a:ext cx="1296991" cy="206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73769" name="Line 44"/>
          <p:cNvSpPr>
            <a:spLocks noChangeShapeType="1"/>
          </p:cNvSpPr>
          <p:nvPr/>
        </p:nvSpPr>
        <p:spPr bwMode="auto">
          <a:xfrm flipV="1">
            <a:off x="1492279" y="3837894"/>
            <a:ext cx="416847" cy="1369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
        <p:nvSpPr>
          <p:cNvPr id="348205" name="Line 45"/>
          <p:cNvSpPr>
            <a:spLocks noChangeShapeType="1"/>
          </p:cNvSpPr>
          <p:nvPr/>
        </p:nvSpPr>
        <p:spPr bwMode="auto">
          <a:xfrm flipH="1">
            <a:off x="2255705" y="1804870"/>
            <a:ext cx="2086619" cy="1897251"/>
          </a:xfrm>
          <a:prstGeom prst="line">
            <a:avLst/>
          </a:prstGeom>
          <a:noFill/>
          <a:ln w="76200">
            <a:solidFill>
              <a:schemeClr val="accent1">
                <a:lumMod val="75000"/>
                <a:alpha val="56000"/>
              </a:schemeClr>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2101" u="none">
              <a:solidFill>
                <a:srgbClr val="002060"/>
              </a:solidFill>
              <a:ea typeface="宋体" panose="02010600030101010101" pitchFamily="2" charset="-122"/>
            </a:endParaRPr>
          </a:p>
        </p:txBody>
      </p:sp>
    </p:spTree>
    <p:extLst>
      <p:ext uri="{BB962C8B-B14F-4D97-AF65-F5344CB8AC3E}">
        <p14:creationId xmlns:p14="http://schemas.microsoft.com/office/powerpoint/2010/main" val="108965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395536" y="762869"/>
            <a:ext cx="6429375" cy="657547"/>
          </a:xfrm>
        </p:spPr>
        <p:txBody>
          <a:bodyPr/>
          <a:lstStyle/>
          <a:p>
            <a:pPr algn="l" eaLnBrk="1" hangingPunct="1"/>
            <a:r>
              <a:rPr lang="zh-CN" altLang="en-US" dirty="0"/>
              <a:t>互联</a:t>
            </a:r>
            <a:r>
              <a:rPr lang="zh-CN" altLang="en-US" dirty="0" smtClean="0"/>
              <a:t>网的核心部分</a:t>
            </a:r>
          </a:p>
        </p:txBody>
      </p:sp>
      <p:sp>
        <p:nvSpPr>
          <p:cNvPr id="75778" name="Rectangle 3"/>
          <p:cNvSpPr>
            <a:spLocks noGrp="1" noChangeArrowheads="1"/>
          </p:cNvSpPr>
          <p:nvPr>
            <p:ph idx="1"/>
          </p:nvPr>
        </p:nvSpPr>
        <p:spPr>
          <a:xfrm>
            <a:off x="179512" y="1420416"/>
            <a:ext cx="5958498" cy="3526717"/>
          </a:xfrm>
        </p:spPr>
        <p:txBody>
          <a:bodyPr/>
          <a:lstStyle/>
          <a:p>
            <a:pPr eaLnBrk="1" hangingPunct="1">
              <a:lnSpc>
                <a:spcPct val="90000"/>
              </a:lnSpc>
            </a:pPr>
            <a:r>
              <a:rPr lang="zh-CN" altLang="en-US" b="1" dirty="0">
                <a:solidFill>
                  <a:srgbClr val="C00000"/>
                </a:solidFill>
                <a:latin typeface="Times New Roman" panose="02020603050405020304" pitchFamily="18" charset="0"/>
                <a:cs typeface="Times New Roman" panose="02020603050405020304" pitchFamily="18" charset="0"/>
              </a:rPr>
              <a:t>网络核心部分</a:t>
            </a:r>
            <a:r>
              <a:rPr lang="zh-CN" altLang="en-US" b="1" dirty="0" smtClean="0">
                <a:solidFill>
                  <a:srgbClr val="2D2DB9"/>
                </a:solidFill>
                <a:latin typeface="Times New Roman" panose="02020603050405020304" pitchFamily="18" charset="0"/>
                <a:cs typeface="Times New Roman" panose="02020603050405020304" pitchFamily="18" charset="0"/>
              </a:rPr>
              <a:t>是互联网</a:t>
            </a:r>
            <a:r>
              <a:rPr lang="zh-CN" altLang="en-US" b="1" dirty="0">
                <a:solidFill>
                  <a:srgbClr val="2D2DB9"/>
                </a:solidFill>
                <a:latin typeface="Times New Roman" panose="02020603050405020304" pitchFamily="18" charset="0"/>
                <a:cs typeface="Times New Roman" panose="02020603050405020304" pitchFamily="18" charset="0"/>
              </a:rPr>
              <a:t>中最复杂的</a:t>
            </a:r>
            <a:r>
              <a:rPr lang="zh-CN" altLang="en-US" b="1" dirty="0" smtClean="0">
                <a:solidFill>
                  <a:srgbClr val="2D2DB9"/>
                </a:solidFill>
                <a:latin typeface="Times New Roman" panose="02020603050405020304" pitchFamily="18" charset="0"/>
                <a:cs typeface="Times New Roman" panose="02020603050405020304" pitchFamily="18" charset="0"/>
              </a:rPr>
              <a:t>部分，要</a:t>
            </a:r>
            <a:r>
              <a:rPr lang="zh-CN" altLang="en-US" b="1" dirty="0">
                <a:solidFill>
                  <a:srgbClr val="2D2DB9"/>
                </a:solidFill>
                <a:latin typeface="Times New Roman" panose="02020603050405020304" pitchFamily="18" charset="0"/>
                <a:cs typeface="Times New Roman" panose="02020603050405020304" pitchFamily="18" charset="0"/>
              </a:rPr>
              <a:t>向网络边缘中的大量主机提供连通性，使边缘部分中的任何一个主机都</a:t>
            </a:r>
            <a:r>
              <a:rPr lang="zh-CN" altLang="en-US" b="1" dirty="0" smtClean="0">
                <a:solidFill>
                  <a:srgbClr val="2D2DB9"/>
                </a:solidFill>
                <a:latin typeface="Times New Roman" panose="02020603050405020304" pitchFamily="18" charset="0"/>
                <a:cs typeface="Times New Roman" panose="02020603050405020304" pitchFamily="18" charset="0"/>
              </a:rPr>
              <a:t>能够与其他</a:t>
            </a:r>
            <a:r>
              <a:rPr lang="zh-CN" altLang="en-US" b="1" dirty="0">
                <a:solidFill>
                  <a:srgbClr val="2D2DB9"/>
                </a:solidFill>
                <a:latin typeface="Times New Roman" panose="02020603050405020304" pitchFamily="18" charset="0"/>
                <a:cs typeface="Times New Roman" panose="02020603050405020304" pitchFamily="18" charset="0"/>
              </a:rPr>
              <a:t>主机通信（即传送或接收各种形式的数据）。</a:t>
            </a:r>
          </a:p>
          <a:p>
            <a:pPr eaLnBrk="1" hangingPunct="1">
              <a:lnSpc>
                <a:spcPct val="90000"/>
              </a:lnSpc>
            </a:pPr>
            <a:r>
              <a:rPr lang="zh-CN" altLang="en-US" b="1" dirty="0">
                <a:solidFill>
                  <a:srgbClr val="2D2DB9"/>
                </a:solidFill>
                <a:latin typeface="Times New Roman" panose="02020603050405020304" pitchFamily="18" charset="0"/>
                <a:cs typeface="Times New Roman" panose="02020603050405020304" pitchFamily="18" charset="0"/>
              </a:rPr>
              <a:t>在网络核心部分起特殊作用的是</a:t>
            </a:r>
            <a:r>
              <a:rPr lang="zh-CN" altLang="en-US" b="1" dirty="0">
                <a:solidFill>
                  <a:srgbClr val="C00000"/>
                </a:solidFill>
                <a:latin typeface="Times New Roman" panose="02020603050405020304" pitchFamily="18" charset="0"/>
                <a:cs typeface="Times New Roman" panose="02020603050405020304" pitchFamily="18" charset="0"/>
              </a:rPr>
              <a:t>路由器</a:t>
            </a:r>
            <a:r>
              <a:rPr lang="en-US" altLang="zh-CN" b="1" dirty="0">
                <a:solidFill>
                  <a:srgbClr val="2D2DB9"/>
                </a:solidFill>
                <a:latin typeface="Times New Roman" panose="02020603050405020304" pitchFamily="18" charset="0"/>
                <a:cs typeface="Times New Roman" panose="02020603050405020304" pitchFamily="18" charset="0"/>
              </a:rPr>
              <a:t>(router)</a:t>
            </a:r>
            <a:r>
              <a:rPr lang="zh-CN" altLang="en-US" b="1" dirty="0">
                <a:solidFill>
                  <a:srgbClr val="2D2DB9"/>
                </a:solidFill>
                <a:latin typeface="Times New Roman" panose="02020603050405020304" pitchFamily="18" charset="0"/>
                <a:cs typeface="Times New Roman" panose="02020603050405020304" pitchFamily="18" charset="0"/>
              </a:rPr>
              <a:t>。</a:t>
            </a:r>
          </a:p>
          <a:p>
            <a:pPr eaLnBrk="1" hangingPunct="1">
              <a:lnSpc>
                <a:spcPct val="90000"/>
              </a:lnSpc>
            </a:pPr>
            <a:r>
              <a:rPr lang="zh-CN" altLang="en-US" b="1" dirty="0">
                <a:solidFill>
                  <a:srgbClr val="2D2DB9"/>
                </a:solidFill>
                <a:latin typeface="Times New Roman" panose="02020603050405020304" pitchFamily="18" charset="0"/>
                <a:cs typeface="Times New Roman" panose="02020603050405020304" pitchFamily="18" charset="0"/>
              </a:rPr>
              <a:t>路由器是实现</a:t>
            </a:r>
            <a:r>
              <a:rPr lang="zh-CN" altLang="en-US" b="1" dirty="0">
                <a:solidFill>
                  <a:srgbClr val="C00000"/>
                </a:solidFill>
                <a:latin typeface="Times New Roman" panose="02020603050405020304" pitchFamily="18" charset="0"/>
                <a:cs typeface="Times New Roman" panose="02020603050405020304" pitchFamily="18" charset="0"/>
              </a:rPr>
              <a:t>分组交换</a:t>
            </a:r>
            <a:r>
              <a:rPr lang="en-US" altLang="zh-CN" b="1" dirty="0">
                <a:solidFill>
                  <a:srgbClr val="2D2DB9"/>
                </a:solidFill>
                <a:latin typeface="Times New Roman" panose="02020603050405020304" pitchFamily="18" charset="0"/>
                <a:cs typeface="Times New Roman" panose="02020603050405020304" pitchFamily="18" charset="0"/>
              </a:rPr>
              <a:t>(packet switching)</a:t>
            </a:r>
            <a:r>
              <a:rPr lang="zh-CN" altLang="en-US" b="1" dirty="0">
                <a:solidFill>
                  <a:srgbClr val="2D2DB9"/>
                </a:solidFill>
                <a:latin typeface="Times New Roman" panose="02020603050405020304" pitchFamily="18" charset="0"/>
                <a:cs typeface="Times New Roman" panose="02020603050405020304" pitchFamily="18" charset="0"/>
              </a:rPr>
              <a:t>的关键构件，其任务是转发收到的分组，这是网络核心部分最重要的功能</a:t>
            </a:r>
            <a:r>
              <a:rPr lang="zh-CN" altLang="en-US" b="1" dirty="0" smtClean="0">
                <a:solidFill>
                  <a:srgbClr val="2D2DB9"/>
                </a:solidFill>
                <a:latin typeface="Times New Roman" panose="02020603050405020304" pitchFamily="18" charset="0"/>
                <a:cs typeface="Times New Roman" panose="02020603050405020304" pitchFamily="18" charset="0"/>
              </a:rPr>
              <a:t>。</a:t>
            </a:r>
            <a:endParaRPr lang="zh-CN" altLang="en-US" b="1" dirty="0">
              <a:solidFill>
                <a:srgbClr val="2D2DB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274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页脚占位符 1"/>
          <p:cNvSpPr>
            <a:spLocks noGrp="1"/>
          </p:cNvSpPr>
          <p:nvPr>
            <p:ph type="ftr" sz="quarter" idx="10"/>
          </p:nvPr>
        </p:nvSpPr>
        <p:spPr>
          <a:noFill/>
        </p:spPr>
        <p:txBody>
          <a:bodyPr/>
          <a:lstStyle/>
          <a:p>
            <a:fld id="{B63FF70F-0387-40C7-8DB6-9F74D2A81F86}" type="slidenum">
              <a:rPr lang="zh-CN" altLang="en-US" smtClean="0"/>
              <a:pPr/>
              <a:t>33</a:t>
            </a:fld>
            <a:endParaRPr lang="en-US" altLang="zh-CN" smtClean="0"/>
          </a:p>
        </p:txBody>
      </p:sp>
      <p:sp>
        <p:nvSpPr>
          <p:cNvPr id="99330" name="Rectangle 2"/>
          <p:cNvSpPr>
            <a:spLocks noGrp="1" noChangeArrowheads="1"/>
          </p:cNvSpPr>
          <p:nvPr>
            <p:ph type="title" idx="4294967295"/>
          </p:nvPr>
        </p:nvSpPr>
        <p:spPr>
          <a:xfrm>
            <a:off x="179388" y="779463"/>
            <a:ext cx="6429375" cy="857250"/>
          </a:xfrm>
        </p:spPr>
        <p:txBody>
          <a:bodyPr/>
          <a:lstStyle/>
          <a:p>
            <a:r>
              <a:rPr lang="zh-CN" altLang="en-US" sz="3200" smtClean="0"/>
              <a:t>小结</a:t>
            </a:r>
          </a:p>
        </p:txBody>
      </p:sp>
      <p:grpSp>
        <p:nvGrpSpPr>
          <p:cNvPr id="99331" name="Group 3"/>
          <p:cNvGrpSpPr>
            <a:grpSpLocks/>
          </p:cNvGrpSpPr>
          <p:nvPr/>
        </p:nvGrpSpPr>
        <p:grpSpPr bwMode="auto">
          <a:xfrm>
            <a:off x="288925" y="1497013"/>
            <a:ext cx="762000" cy="665162"/>
            <a:chOff x="1110" y="2656"/>
            <a:chExt cx="1549" cy="1351"/>
          </a:xfrm>
        </p:grpSpPr>
        <p:sp>
          <p:nvSpPr>
            <p:cNvPr id="9935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9935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14"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99332" name="Line 7"/>
          <p:cNvSpPr>
            <a:spLocks noChangeShapeType="1"/>
          </p:cNvSpPr>
          <p:nvPr/>
        </p:nvSpPr>
        <p:spPr bwMode="auto">
          <a:xfrm>
            <a:off x="920750" y="2106613"/>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99333" name="Text Box 8"/>
          <p:cNvSpPr txBox="1">
            <a:spLocks noChangeArrowheads="1"/>
          </p:cNvSpPr>
          <p:nvPr/>
        </p:nvSpPr>
        <p:spPr bwMode="auto">
          <a:xfrm>
            <a:off x="1333500" y="1555750"/>
            <a:ext cx="3816350" cy="488950"/>
          </a:xfrm>
          <a:prstGeom prst="rect">
            <a:avLst/>
          </a:prstGeom>
          <a:noFill/>
          <a:ln w="9525" algn="ctr">
            <a:noFill/>
            <a:miter lim="800000"/>
            <a:headEnd/>
            <a:tailEnd/>
          </a:ln>
        </p:spPr>
        <p:txBody>
          <a:bodyPr wrap="none">
            <a:spAutoFit/>
          </a:bodyPr>
          <a:lstStyle/>
          <a:p>
            <a:pPr eaLnBrk="0" hangingPunct="0"/>
            <a:r>
              <a:rPr lang="zh-CN" altLang="en-US" sz="2600" u="none">
                <a:solidFill>
                  <a:srgbClr val="303000"/>
                </a:solidFill>
              </a:rPr>
              <a:t>计算机网络定义与分类；</a:t>
            </a:r>
          </a:p>
        </p:txBody>
      </p:sp>
      <p:sp>
        <p:nvSpPr>
          <p:cNvPr id="99334" name="Text Box 9"/>
          <p:cNvSpPr txBox="1">
            <a:spLocks noChangeArrowheads="1"/>
          </p:cNvSpPr>
          <p:nvPr/>
        </p:nvSpPr>
        <p:spPr bwMode="gray">
          <a:xfrm>
            <a:off x="508000" y="1595438"/>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1</a:t>
            </a:r>
          </a:p>
        </p:txBody>
      </p:sp>
      <p:grpSp>
        <p:nvGrpSpPr>
          <p:cNvPr id="99335" name="Group 10"/>
          <p:cNvGrpSpPr>
            <a:grpSpLocks/>
          </p:cNvGrpSpPr>
          <p:nvPr/>
        </p:nvGrpSpPr>
        <p:grpSpPr bwMode="auto">
          <a:xfrm>
            <a:off x="311150" y="2266950"/>
            <a:ext cx="762000" cy="665163"/>
            <a:chOff x="3174" y="2656"/>
            <a:chExt cx="1549" cy="1351"/>
          </a:xfrm>
        </p:grpSpPr>
        <p:sp>
          <p:nvSpPr>
            <p:cNvPr id="99353" name="AutoShape 1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99354" name="AutoShape 1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1" name="AutoShape 1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99336" name="Line 14"/>
          <p:cNvSpPr>
            <a:spLocks noChangeShapeType="1"/>
          </p:cNvSpPr>
          <p:nvPr/>
        </p:nvSpPr>
        <p:spPr bwMode="auto">
          <a:xfrm>
            <a:off x="920750" y="287655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99337" name="Text Box 15"/>
          <p:cNvSpPr txBox="1">
            <a:spLocks noChangeArrowheads="1"/>
          </p:cNvSpPr>
          <p:nvPr/>
        </p:nvSpPr>
        <p:spPr bwMode="auto">
          <a:xfrm>
            <a:off x="1331913" y="2238375"/>
            <a:ext cx="5100637" cy="579438"/>
          </a:xfrm>
          <a:prstGeom prst="rect">
            <a:avLst/>
          </a:prstGeom>
          <a:noFill/>
          <a:ln w="9525" algn="ctr">
            <a:noFill/>
            <a:miter lim="800000"/>
            <a:headEnd/>
            <a:tailEnd/>
          </a:ln>
        </p:spPr>
        <p:txBody>
          <a:bodyPr wrap="none">
            <a:spAutoFit/>
          </a:bodyPr>
          <a:lstStyle/>
          <a:p>
            <a:pPr eaLnBrk="0" hangingPunct="0"/>
            <a:r>
              <a:rPr lang="zh-CN" altLang="en-US" sz="2600" u="none" dirty="0">
                <a:solidFill>
                  <a:srgbClr val="303000"/>
                </a:solidFill>
              </a:rPr>
              <a:t>计算机网络拓扑的定义与分类</a:t>
            </a:r>
            <a:r>
              <a:rPr lang="zh-CN" altLang="en-US" sz="2600" u="none" dirty="0" smtClean="0">
                <a:solidFill>
                  <a:srgbClr val="303000"/>
                </a:solidFill>
              </a:rPr>
              <a:t>；</a:t>
            </a:r>
            <a:r>
              <a:rPr lang="zh-CN" altLang="en-US" sz="3200" u="none" dirty="0" smtClean="0">
                <a:solidFill>
                  <a:schemeClr val="tx1"/>
                </a:solidFill>
                <a:latin typeface="黑体" pitchFamily="2" charset="-122"/>
                <a:ea typeface="黑体" pitchFamily="2" charset="-122"/>
              </a:rPr>
              <a:t> </a:t>
            </a:r>
            <a:endParaRPr lang="en-US" altLang="zh-CN" sz="3200" u="none" dirty="0">
              <a:solidFill>
                <a:schemeClr val="tx1"/>
              </a:solidFill>
              <a:latin typeface="黑体" pitchFamily="2" charset="-122"/>
              <a:ea typeface="黑体" pitchFamily="2" charset="-122"/>
            </a:endParaRPr>
          </a:p>
        </p:txBody>
      </p:sp>
      <p:sp>
        <p:nvSpPr>
          <p:cNvPr id="99338" name="Text Box 16"/>
          <p:cNvSpPr txBox="1">
            <a:spLocks noChangeArrowheads="1"/>
          </p:cNvSpPr>
          <p:nvPr/>
        </p:nvSpPr>
        <p:spPr bwMode="gray">
          <a:xfrm>
            <a:off x="508000" y="236537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2</a:t>
            </a:r>
          </a:p>
        </p:txBody>
      </p:sp>
      <p:grpSp>
        <p:nvGrpSpPr>
          <p:cNvPr id="99339" name="Group 17"/>
          <p:cNvGrpSpPr>
            <a:grpSpLocks/>
          </p:cNvGrpSpPr>
          <p:nvPr/>
        </p:nvGrpSpPr>
        <p:grpSpPr bwMode="auto">
          <a:xfrm>
            <a:off x="311150" y="3048000"/>
            <a:ext cx="762000" cy="665163"/>
            <a:chOff x="1110" y="2656"/>
            <a:chExt cx="1549" cy="1351"/>
          </a:xfrm>
        </p:grpSpPr>
        <p:sp>
          <p:nvSpPr>
            <p:cNvPr id="99350"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99351"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28"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99340" name="Line 21"/>
          <p:cNvSpPr>
            <a:spLocks noChangeShapeType="1"/>
          </p:cNvSpPr>
          <p:nvPr/>
        </p:nvSpPr>
        <p:spPr bwMode="auto">
          <a:xfrm>
            <a:off x="920750" y="365760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99341" name="Text Box 22"/>
          <p:cNvSpPr txBox="1">
            <a:spLocks noChangeArrowheads="1"/>
          </p:cNvSpPr>
          <p:nvPr/>
        </p:nvSpPr>
        <p:spPr bwMode="auto">
          <a:xfrm>
            <a:off x="1339850" y="3044825"/>
            <a:ext cx="5608638" cy="519113"/>
          </a:xfrm>
          <a:prstGeom prst="rect">
            <a:avLst/>
          </a:prstGeom>
          <a:noFill/>
          <a:ln w="9525" algn="ctr">
            <a:noFill/>
            <a:miter lim="800000"/>
            <a:headEnd/>
            <a:tailEnd/>
          </a:ln>
        </p:spPr>
        <p:txBody>
          <a:bodyPr>
            <a:spAutoFit/>
          </a:bodyPr>
          <a:lstStyle/>
          <a:p>
            <a:pPr eaLnBrk="0" hangingPunct="0"/>
            <a:r>
              <a:rPr lang="zh-CN" altLang="en-US" sz="2600" u="none">
                <a:solidFill>
                  <a:srgbClr val="303000"/>
                </a:solidFill>
              </a:rPr>
              <a:t>计算机网络的组成与结构；</a:t>
            </a:r>
            <a:r>
              <a:rPr lang="zh-CN" altLang="en-US"/>
              <a:t> </a:t>
            </a:r>
            <a:endParaRPr lang="en-US" altLang="zh-CN"/>
          </a:p>
        </p:txBody>
      </p:sp>
      <p:sp>
        <p:nvSpPr>
          <p:cNvPr id="99342" name="Text Box 23"/>
          <p:cNvSpPr txBox="1">
            <a:spLocks noChangeArrowheads="1"/>
          </p:cNvSpPr>
          <p:nvPr/>
        </p:nvSpPr>
        <p:spPr bwMode="gray">
          <a:xfrm>
            <a:off x="508000" y="314642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3</a:t>
            </a:r>
          </a:p>
        </p:txBody>
      </p:sp>
      <p:grpSp>
        <p:nvGrpSpPr>
          <p:cNvPr id="99343" name="Group 24"/>
          <p:cNvGrpSpPr>
            <a:grpSpLocks/>
          </p:cNvGrpSpPr>
          <p:nvPr/>
        </p:nvGrpSpPr>
        <p:grpSpPr bwMode="auto">
          <a:xfrm>
            <a:off x="311150" y="3829050"/>
            <a:ext cx="762000" cy="665163"/>
            <a:chOff x="3174" y="2656"/>
            <a:chExt cx="1549" cy="1351"/>
          </a:xfrm>
        </p:grpSpPr>
        <p:sp>
          <p:nvSpPr>
            <p:cNvPr id="99347" name="AutoShape 2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99348" name="AutoShape 2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pPr>
                <a:lnSpc>
                  <a:spcPct val="90000"/>
                </a:lnSpc>
                <a:spcBef>
                  <a:spcPct val="20000"/>
                </a:spcBef>
                <a:buClr>
                  <a:schemeClr val="tx2"/>
                </a:buClr>
                <a:buFont typeface="Wingdings" pitchFamily="2" charset="2"/>
                <a:buChar char="§"/>
              </a:pPr>
              <a:endParaRPr lang="zh-CN" altLang="en-US" sz="2400" b="0" u="none">
                <a:solidFill>
                  <a:schemeClr val="tx1"/>
                </a:solidFill>
                <a:latin typeface="Arial" charset="0"/>
                <a:ea typeface="黑体" pitchFamily="2" charset="-122"/>
              </a:endParaRPr>
            </a:p>
          </p:txBody>
        </p:sp>
        <p:sp>
          <p:nvSpPr>
            <p:cNvPr id="119835" name="AutoShape 27"/>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lnSpc>
                  <a:spcPct val="90000"/>
                </a:lnSpc>
                <a:spcBef>
                  <a:spcPct val="20000"/>
                </a:spcBef>
                <a:buClr>
                  <a:schemeClr val="tx2"/>
                </a:buClr>
                <a:buFont typeface="Wingdings" pitchFamily="2" charset="2"/>
                <a:buChar char="§"/>
                <a:defRPr/>
              </a:pPr>
              <a:endParaRPr lang="zh-CN" altLang="en-US" sz="2400" b="0" u="none">
                <a:solidFill>
                  <a:schemeClr val="tx1"/>
                </a:solidFill>
                <a:latin typeface="Arial" charset="0"/>
                <a:ea typeface="黑体" pitchFamily="2" charset="-122"/>
                <a:cs typeface="+mn-cs"/>
              </a:endParaRPr>
            </a:p>
          </p:txBody>
        </p:sp>
      </p:grpSp>
      <p:sp>
        <p:nvSpPr>
          <p:cNvPr id="99344" name="Line 28"/>
          <p:cNvSpPr>
            <a:spLocks noChangeShapeType="1"/>
          </p:cNvSpPr>
          <p:nvPr/>
        </p:nvSpPr>
        <p:spPr bwMode="auto">
          <a:xfrm>
            <a:off x="920750" y="4438650"/>
            <a:ext cx="5938838"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99345" name="Text Box 30"/>
          <p:cNvSpPr txBox="1">
            <a:spLocks noChangeArrowheads="1"/>
          </p:cNvSpPr>
          <p:nvPr/>
        </p:nvSpPr>
        <p:spPr bwMode="gray">
          <a:xfrm>
            <a:off x="508000" y="3927475"/>
            <a:ext cx="354013" cy="457200"/>
          </a:xfrm>
          <a:prstGeom prst="rect">
            <a:avLst/>
          </a:prstGeom>
          <a:noFill/>
          <a:ln w="9525" algn="ctr">
            <a:noFill/>
            <a:miter lim="800000"/>
            <a:headEnd/>
            <a:tailEnd/>
          </a:ln>
        </p:spPr>
        <p:txBody>
          <a:bodyPr wrap="none">
            <a:spAutoFit/>
          </a:bodyPr>
          <a:lstStyle/>
          <a:p>
            <a:pPr algn="ctr" eaLnBrk="0" hangingPunct="0"/>
            <a:r>
              <a:rPr lang="en-US" altLang="zh-CN" sz="2400" u="none">
                <a:solidFill>
                  <a:schemeClr val="bg1"/>
                </a:solidFill>
                <a:latin typeface="Arial" charset="0"/>
                <a:ea typeface="宋体" charset="-122"/>
              </a:rPr>
              <a:t>4</a:t>
            </a:r>
          </a:p>
        </p:txBody>
      </p:sp>
      <p:sp>
        <p:nvSpPr>
          <p:cNvPr id="99346" name="Text Box 38"/>
          <p:cNvSpPr txBox="1">
            <a:spLocks noChangeArrowheads="1"/>
          </p:cNvSpPr>
          <p:nvPr/>
        </p:nvSpPr>
        <p:spPr bwMode="auto">
          <a:xfrm>
            <a:off x="1331913" y="3876675"/>
            <a:ext cx="4824412" cy="488950"/>
          </a:xfrm>
          <a:prstGeom prst="rect">
            <a:avLst/>
          </a:prstGeom>
          <a:noFill/>
          <a:ln w="9525" algn="ctr">
            <a:noFill/>
            <a:miter lim="800000"/>
            <a:headEnd/>
            <a:tailEnd/>
          </a:ln>
        </p:spPr>
        <p:txBody>
          <a:bodyPr>
            <a:spAutoFit/>
          </a:bodyPr>
          <a:lstStyle/>
          <a:p>
            <a:pPr eaLnBrk="0" hangingPunct="0"/>
            <a:r>
              <a:rPr lang="zh-CN" altLang="en-US" sz="2600" u="none">
                <a:solidFill>
                  <a:srgbClr val="303000"/>
                </a:solidFill>
              </a:rPr>
              <a:t>互联网的组成与结构；</a:t>
            </a:r>
            <a:r>
              <a:rPr lang="zh-CN" altLang="en-US" sz="260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页脚占位符 1"/>
          <p:cNvSpPr>
            <a:spLocks noGrp="1"/>
          </p:cNvSpPr>
          <p:nvPr>
            <p:ph type="ftr" sz="quarter" idx="10"/>
          </p:nvPr>
        </p:nvSpPr>
        <p:spPr>
          <a:noFill/>
        </p:spPr>
        <p:txBody>
          <a:bodyPr/>
          <a:lstStyle/>
          <a:p>
            <a:fld id="{E69D20A5-D3B5-4D72-B413-4F97F6932623}" type="slidenum">
              <a:rPr lang="zh-CN" altLang="en-US" smtClean="0"/>
              <a:pPr/>
              <a:t>4</a:t>
            </a:fld>
            <a:endParaRPr lang="en-US" altLang="zh-CN" smtClean="0"/>
          </a:p>
        </p:txBody>
      </p:sp>
      <p:sp>
        <p:nvSpPr>
          <p:cNvPr id="30722" name="标题 1"/>
          <p:cNvSpPr>
            <a:spLocks noGrp="1"/>
          </p:cNvSpPr>
          <p:nvPr>
            <p:ph type="title" idx="4294967295"/>
          </p:nvPr>
        </p:nvSpPr>
        <p:spPr>
          <a:xfrm>
            <a:off x="285750" y="700088"/>
            <a:ext cx="6429375" cy="857250"/>
          </a:xfrm>
        </p:spPr>
        <p:txBody>
          <a:bodyPr/>
          <a:lstStyle/>
          <a:p>
            <a:pPr algn="l"/>
            <a:r>
              <a:rPr lang="zh-CN" altLang="en-US" u="sng" dirty="0" smtClean="0">
                <a:latin typeface="Times New Roman" pitchFamily="18" charset="0"/>
                <a:cs typeface="Times New Roman" pitchFamily="18" charset="0"/>
              </a:rPr>
              <a:t>一、计算机网络的定义与分类</a:t>
            </a:r>
          </a:p>
        </p:txBody>
      </p:sp>
      <p:sp>
        <p:nvSpPr>
          <p:cNvPr id="30723" name="内容占位符 2"/>
          <p:cNvSpPr>
            <a:spLocks noGrp="1"/>
          </p:cNvSpPr>
          <p:nvPr>
            <p:ph idx="4294967295"/>
          </p:nvPr>
        </p:nvSpPr>
        <p:spPr>
          <a:xfrm>
            <a:off x="395288" y="1860550"/>
            <a:ext cx="5689600" cy="3087688"/>
          </a:xfrm>
        </p:spPr>
        <p:txBody>
          <a:bodyPr/>
          <a:lstStyle/>
          <a:p>
            <a:pPr marL="266700" indent="-266700">
              <a:buFontTx/>
              <a:buNone/>
            </a:pPr>
            <a:r>
              <a:rPr lang="en-US" altLang="zh-CN" sz="2800" b="1" dirty="0" smtClean="0">
                <a:solidFill>
                  <a:srgbClr val="2D2DB9"/>
                </a:solidFill>
                <a:latin typeface="Times New Roman" pitchFamily="18" charset="0"/>
                <a:cs typeface="Times New Roman" pitchFamily="18" charset="0"/>
              </a:rPr>
              <a:t> 1</a:t>
            </a:r>
            <a:r>
              <a:rPr lang="zh-CN" altLang="en-US" sz="2800" b="1" dirty="0" smtClean="0">
                <a:solidFill>
                  <a:srgbClr val="2D2DB9"/>
                </a:solidFill>
                <a:latin typeface="Times New Roman" pitchFamily="18" charset="0"/>
                <a:cs typeface="Times New Roman" pitchFamily="18" charset="0"/>
              </a:rPr>
              <a:t>、</a:t>
            </a:r>
            <a:r>
              <a:rPr lang="zh-CN" altLang="en-US" sz="2800" b="1" dirty="0" smtClean="0">
                <a:solidFill>
                  <a:srgbClr val="2D2DB9"/>
                </a:solidFill>
              </a:rPr>
              <a:t>计算机网络的定义</a:t>
            </a:r>
          </a:p>
          <a:p>
            <a:pPr marL="266700" indent="-266700">
              <a:buFontTx/>
              <a:buNone/>
            </a:pPr>
            <a:r>
              <a:rPr lang="en-US" altLang="zh-CN" sz="2800" b="1" dirty="0" smtClean="0">
                <a:solidFill>
                  <a:srgbClr val="2D2DB9"/>
                </a:solidFill>
              </a:rPr>
              <a:t>			——</a:t>
            </a:r>
            <a:r>
              <a:rPr lang="zh-CN" altLang="en-US" sz="2800" b="1" dirty="0" smtClean="0">
                <a:solidFill>
                  <a:srgbClr val="2D2DB9"/>
                </a:solidFill>
              </a:rPr>
              <a:t>资源共享观点</a:t>
            </a:r>
            <a:endParaRPr lang="en-US" altLang="zh-CN" sz="2800" b="1" dirty="0" smtClean="0">
              <a:solidFill>
                <a:srgbClr val="2D2DB9"/>
              </a:solidFill>
            </a:endParaRPr>
          </a:p>
          <a:p>
            <a:pPr marL="266700" indent="-266700">
              <a:buFontTx/>
              <a:buNone/>
            </a:pPr>
            <a:endParaRPr lang="en-US" altLang="zh-CN" sz="1600" b="1" dirty="0" smtClean="0">
              <a:solidFill>
                <a:srgbClr val="2D2DB9"/>
              </a:solidFill>
            </a:endParaRPr>
          </a:p>
          <a:p>
            <a:pPr marL="266700" indent="-266700">
              <a:lnSpc>
                <a:spcPct val="120000"/>
              </a:lnSpc>
              <a:buFontTx/>
              <a:buNone/>
            </a:pPr>
            <a:r>
              <a:rPr lang="zh-CN" altLang="en-US" b="1" dirty="0" smtClean="0">
                <a:solidFill>
                  <a:srgbClr val="2D2DB9"/>
                </a:solidFill>
              </a:rPr>
              <a:t>   以能够相互</a:t>
            </a:r>
            <a:r>
              <a:rPr lang="zh-CN" altLang="en-US" b="1" dirty="0" smtClean="0">
                <a:solidFill>
                  <a:srgbClr val="FF0000"/>
                </a:solidFill>
              </a:rPr>
              <a:t>共享资源</a:t>
            </a:r>
            <a:r>
              <a:rPr lang="zh-CN" altLang="en-US" b="1" dirty="0" smtClean="0">
                <a:solidFill>
                  <a:srgbClr val="2D2DB9"/>
                </a:solidFill>
              </a:rPr>
              <a:t>的方式</a:t>
            </a:r>
            <a:r>
              <a:rPr lang="zh-CN" altLang="en-US" b="1" dirty="0" smtClean="0">
                <a:solidFill>
                  <a:srgbClr val="FF0000"/>
                </a:solidFill>
              </a:rPr>
              <a:t>互联</a:t>
            </a:r>
            <a:r>
              <a:rPr lang="zh-CN" altLang="en-US" b="1" dirty="0" smtClean="0">
                <a:solidFill>
                  <a:srgbClr val="2D2DB9"/>
                </a:solidFill>
              </a:rPr>
              <a:t>起来的</a:t>
            </a:r>
            <a:r>
              <a:rPr lang="zh-CN" altLang="en-US" b="1" dirty="0" smtClean="0">
                <a:solidFill>
                  <a:srgbClr val="FF0000"/>
                </a:solidFill>
              </a:rPr>
              <a:t>自治计算机系统</a:t>
            </a:r>
            <a:r>
              <a:rPr lang="zh-CN" altLang="en-US" b="1" dirty="0" smtClean="0">
                <a:solidFill>
                  <a:srgbClr val="2D2DB9"/>
                </a:solidFill>
              </a:rPr>
              <a:t>的</a:t>
            </a:r>
            <a:r>
              <a:rPr lang="zh-CN" altLang="en-US" b="1" dirty="0" smtClean="0">
                <a:solidFill>
                  <a:srgbClr val="FF0000"/>
                </a:solidFill>
              </a:rPr>
              <a:t>集合</a:t>
            </a:r>
            <a:r>
              <a:rPr lang="zh-CN" altLang="en-US" b="1" dirty="0" smtClean="0">
                <a:solidFill>
                  <a:srgbClr val="2D2DB9"/>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页脚占位符 1"/>
          <p:cNvSpPr>
            <a:spLocks noGrp="1"/>
          </p:cNvSpPr>
          <p:nvPr>
            <p:ph type="ftr" sz="quarter" idx="10"/>
          </p:nvPr>
        </p:nvSpPr>
        <p:spPr>
          <a:noFill/>
        </p:spPr>
        <p:txBody>
          <a:bodyPr/>
          <a:lstStyle/>
          <a:p>
            <a:fld id="{E55BE573-C60E-4FA8-AFFB-203E7339B0A6}" type="slidenum">
              <a:rPr lang="zh-CN" altLang="en-US" smtClean="0"/>
              <a:pPr/>
              <a:t>5</a:t>
            </a:fld>
            <a:endParaRPr lang="en-US" altLang="zh-CN" smtClean="0"/>
          </a:p>
        </p:txBody>
      </p:sp>
      <p:sp>
        <p:nvSpPr>
          <p:cNvPr id="32770" name="标题 1"/>
          <p:cNvSpPr>
            <a:spLocks noGrp="1"/>
          </p:cNvSpPr>
          <p:nvPr>
            <p:ph type="title" idx="4294967295"/>
          </p:nvPr>
        </p:nvSpPr>
        <p:spPr>
          <a:xfrm>
            <a:off x="285750" y="660400"/>
            <a:ext cx="6429375" cy="857250"/>
          </a:xfrm>
        </p:spPr>
        <p:txBody>
          <a:bodyPr/>
          <a:lstStyle/>
          <a:p>
            <a:pPr algn="l"/>
            <a:r>
              <a:rPr lang="zh-CN" altLang="en-US" u="sng" smtClean="0">
                <a:latin typeface="华文新魏" pitchFamily="2" charset="-122"/>
              </a:rPr>
              <a:t>计算机网络的基本特征</a:t>
            </a:r>
            <a:r>
              <a:rPr lang="zh-CN" altLang="en-US" sz="3200" smtClean="0">
                <a:latin typeface="华文新魏" pitchFamily="2" charset="-122"/>
              </a:rPr>
              <a:t>：</a:t>
            </a:r>
          </a:p>
        </p:txBody>
      </p:sp>
      <p:sp>
        <p:nvSpPr>
          <p:cNvPr id="32771" name="内容占位符 2"/>
          <p:cNvSpPr>
            <a:spLocks noGrp="1"/>
          </p:cNvSpPr>
          <p:nvPr>
            <p:ph idx="4294967295"/>
          </p:nvPr>
        </p:nvSpPr>
        <p:spPr>
          <a:xfrm>
            <a:off x="107950" y="1852613"/>
            <a:ext cx="5689600" cy="2728912"/>
          </a:xfrm>
        </p:spPr>
        <p:txBody>
          <a:bodyPr/>
          <a:lstStyle/>
          <a:p>
            <a:pPr>
              <a:lnSpc>
                <a:spcPct val="110000"/>
              </a:lnSpc>
              <a:spcAft>
                <a:spcPct val="20000"/>
              </a:spcAft>
            </a:pPr>
            <a:r>
              <a:rPr lang="zh-CN" altLang="en-US" sz="2200" b="1" smtClean="0">
                <a:solidFill>
                  <a:srgbClr val="2D2DB9"/>
                </a:solidFill>
              </a:rPr>
              <a:t>计算机网络建立的目的是实现</a:t>
            </a:r>
            <a:r>
              <a:rPr lang="zh-CN" altLang="en-US" sz="2200" b="1" smtClean="0">
                <a:solidFill>
                  <a:srgbClr val="FF0000"/>
                </a:solidFill>
              </a:rPr>
              <a:t>计算机资源的共享</a:t>
            </a:r>
            <a:r>
              <a:rPr lang="zh-CN" altLang="en-US" sz="2200" b="1" smtClean="0">
                <a:solidFill>
                  <a:srgbClr val="2D2DB9"/>
                </a:solidFill>
              </a:rPr>
              <a:t>。</a:t>
            </a:r>
            <a:endParaRPr lang="en-US" altLang="zh-CN" sz="2200" b="1" smtClean="0">
              <a:solidFill>
                <a:srgbClr val="2D2DB9"/>
              </a:solidFill>
            </a:endParaRPr>
          </a:p>
          <a:p>
            <a:pPr>
              <a:lnSpc>
                <a:spcPct val="110000"/>
              </a:lnSpc>
              <a:spcAft>
                <a:spcPct val="20000"/>
              </a:spcAft>
            </a:pPr>
            <a:r>
              <a:rPr lang="zh-CN" altLang="en-US" sz="2200" b="1" smtClean="0">
                <a:solidFill>
                  <a:srgbClr val="2D2DB9"/>
                </a:solidFill>
              </a:rPr>
              <a:t>互联的计算机是分布在不同地理位置的多台独立的</a:t>
            </a:r>
            <a:r>
              <a:rPr lang="en-US" sz="2200" b="1" smtClean="0">
                <a:solidFill>
                  <a:srgbClr val="FF0000"/>
                </a:solidFill>
              </a:rPr>
              <a:t>“</a:t>
            </a:r>
            <a:r>
              <a:rPr lang="zh-CN" altLang="en-US" sz="2200" b="1" smtClean="0">
                <a:solidFill>
                  <a:srgbClr val="FF0000"/>
                </a:solidFill>
              </a:rPr>
              <a:t>自治计算机系统</a:t>
            </a:r>
            <a:r>
              <a:rPr lang="en-US" sz="2200" b="1" smtClean="0">
                <a:solidFill>
                  <a:srgbClr val="FF0000"/>
                </a:solidFill>
              </a:rPr>
              <a:t>”</a:t>
            </a:r>
            <a:r>
              <a:rPr lang="zh-CN" altLang="en-US" sz="2200" b="1" smtClean="0">
                <a:solidFill>
                  <a:srgbClr val="2D2DB9"/>
                </a:solidFill>
              </a:rPr>
              <a:t>。</a:t>
            </a:r>
            <a:endParaRPr lang="en-US" altLang="zh-CN" sz="2200" b="1" smtClean="0">
              <a:solidFill>
                <a:srgbClr val="2D2DB9"/>
              </a:solidFill>
            </a:endParaRPr>
          </a:p>
          <a:p>
            <a:pPr>
              <a:lnSpc>
                <a:spcPct val="110000"/>
              </a:lnSpc>
              <a:spcAft>
                <a:spcPct val="20000"/>
              </a:spcAft>
            </a:pPr>
            <a:r>
              <a:rPr lang="zh-CN" altLang="en-US" sz="2200" b="1" smtClean="0">
                <a:solidFill>
                  <a:srgbClr val="2D2DB9"/>
                </a:solidFill>
              </a:rPr>
              <a:t>联网计算机之间的通信必须遵循</a:t>
            </a:r>
            <a:r>
              <a:rPr lang="zh-CN" altLang="en-US" sz="2200" b="1" smtClean="0">
                <a:solidFill>
                  <a:srgbClr val="FF0000"/>
                </a:solidFill>
              </a:rPr>
              <a:t>共同的网络协议</a:t>
            </a:r>
            <a:r>
              <a:rPr lang="zh-CN" altLang="en-US" sz="2200" b="1" smtClean="0">
                <a:solidFill>
                  <a:srgbClr val="2D2DB9"/>
                </a:solidFill>
              </a:rPr>
              <a:t>。</a:t>
            </a:r>
          </a:p>
        </p:txBody>
      </p:sp>
      <p:sp>
        <p:nvSpPr>
          <p:cNvPr id="21509" name="AutoShape 5"/>
          <p:cNvSpPr>
            <a:spLocks noChangeArrowheads="1"/>
          </p:cNvSpPr>
          <p:nvPr/>
        </p:nvSpPr>
        <p:spPr bwMode="auto">
          <a:xfrm>
            <a:off x="2124075" y="1563688"/>
            <a:ext cx="3168650" cy="1081087"/>
          </a:xfrm>
          <a:prstGeom prst="wedgeEllipseCallout">
            <a:avLst>
              <a:gd name="adj1" fmla="val -40481"/>
              <a:gd name="adj2" fmla="val 89940"/>
            </a:avLst>
          </a:prstGeom>
          <a:solidFill>
            <a:schemeClr val="accent1"/>
          </a:solidFill>
          <a:ln w="9525">
            <a:solidFill>
              <a:schemeClr val="tx1"/>
            </a:solidFill>
            <a:miter lim="800000"/>
            <a:headEnd/>
            <a:tailEnd/>
          </a:ln>
        </p:spPr>
        <p:txBody>
          <a:bodyPr/>
          <a:lstStyle/>
          <a:p>
            <a:pPr algn="ctr"/>
            <a:r>
              <a:rPr lang="zh-CN" altLang="en-US" sz="2200" u="none">
                <a:solidFill>
                  <a:srgbClr val="FFFF00"/>
                </a:solidFill>
              </a:rPr>
              <a:t>自治：自行管理或处理。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页脚占位符 1"/>
          <p:cNvSpPr>
            <a:spLocks noGrp="1"/>
          </p:cNvSpPr>
          <p:nvPr>
            <p:ph type="ftr" sz="quarter" idx="10"/>
          </p:nvPr>
        </p:nvSpPr>
        <p:spPr>
          <a:noFill/>
        </p:spPr>
        <p:txBody>
          <a:bodyPr/>
          <a:lstStyle/>
          <a:p>
            <a:fld id="{61CC3A1F-1571-4F5D-B455-71394392E5BC}" type="slidenum">
              <a:rPr lang="zh-CN" altLang="en-US" smtClean="0"/>
              <a:pPr/>
              <a:t>6</a:t>
            </a:fld>
            <a:endParaRPr lang="en-US" altLang="zh-CN" smtClean="0"/>
          </a:p>
        </p:txBody>
      </p:sp>
      <p:sp>
        <p:nvSpPr>
          <p:cNvPr id="57356" name="Rectangle 2"/>
          <p:cNvSpPr>
            <a:spLocks noGrp="1" noChangeArrowheads="1"/>
          </p:cNvSpPr>
          <p:nvPr>
            <p:ph type="title" idx="4294967295"/>
          </p:nvPr>
        </p:nvSpPr>
        <p:spPr>
          <a:xfrm>
            <a:off x="395288" y="635000"/>
            <a:ext cx="5399087" cy="857250"/>
          </a:xfrm>
        </p:spPr>
        <p:txBody>
          <a:bodyPr/>
          <a:lstStyle/>
          <a:p>
            <a:r>
              <a:rPr lang="zh-CN" altLang="en-US" smtClean="0"/>
              <a:t>对计算机网络定义的理解</a:t>
            </a:r>
          </a:p>
        </p:txBody>
      </p:sp>
      <p:sp>
        <p:nvSpPr>
          <p:cNvPr id="57357" name="Rectangle 3"/>
          <p:cNvSpPr>
            <a:spLocks noGrp="1" noChangeArrowheads="1"/>
          </p:cNvSpPr>
          <p:nvPr>
            <p:ph type="body" idx="4294967295"/>
          </p:nvPr>
        </p:nvSpPr>
        <p:spPr>
          <a:xfrm>
            <a:off x="250825" y="1501775"/>
            <a:ext cx="5653088" cy="3087688"/>
          </a:xfrm>
        </p:spPr>
        <p:txBody>
          <a:bodyPr/>
          <a:lstStyle/>
          <a:p>
            <a:pPr marL="179388" indent="-179388">
              <a:lnSpc>
                <a:spcPct val="110000"/>
              </a:lnSpc>
            </a:pPr>
            <a:r>
              <a:rPr lang="zh-CN" altLang="en-US" sz="2000" b="1" smtClean="0">
                <a:latin typeface="微软雅黑" pitchFamily="34" charset="-122"/>
              </a:rPr>
              <a:t>利用</a:t>
            </a:r>
            <a:r>
              <a:rPr lang="zh-CN" altLang="en-US" sz="2000" b="1" smtClean="0">
                <a:solidFill>
                  <a:srgbClr val="CC0000"/>
                </a:solidFill>
                <a:latin typeface="微软雅黑" pitchFamily="34" charset="-122"/>
              </a:rPr>
              <a:t>通信线路</a:t>
            </a:r>
            <a:r>
              <a:rPr lang="zh-CN" altLang="en-US" sz="2000" b="1" smtClean="0">
                <a:latin typeface="微软雅黑" pitchFamily="34" charset="-122"/>
              </a:rPr>
              <a:t>和</a:t>
            </a:r>
            <a:r>
              <a:rPr lang="zh-CN" altLang="en-US" sz="2000" b="1" smtClean="0">
                <a:solidFill>
                  <a:srgbClr val="CC0000"/>
                </a:solidFill>
                <a:latin typeface="微软雅黑" pitchFamily="34" charset="-122"/>
              </a:rPr>
              <a:t>网络设备</a:t>
            </a:r>
            <a:r>
              <a:rPr lang="zh-CN" altLang="en-US" sz="2000" b="1" smtClean="0">
                <a:latin typeface="微软雅黑" pitchFamily="34" charset="-122"/>
              </a:rPr>
              <a:t>，将位于不同地理位置的且具有</a:t>
            </a:r>
            <a:r>
              <a:rPr lang="zh-CN" altLang="en-US" sz="2000" b="1" smtClean="0">
                <a:solidFill>
                  <a:srgbClr val="CC0000"/>
                </a:solidFill>
                <a:latin typeface="微软雅黑" pitchFamily="34" charset="-122"/>
              </a:rPr>
              <a:t>独立功能的计算机</a:t>
            </a:r>
            <a:r>
              <a:rPr lang="zh-CN" altLang="en-US" sz="2000" b="1" smtClean="0">
                <a:latin typeface="微软雅黑" pitchFamily="34" charset="-122"/>
              </a:rPr>
              <a:t>连接起来，在</a:t>
            </a:r>
            <a:r>
              <a:rPr lang="zh-CN" altLang="en-US" sz="2000" b="1" smtClean="0">
                <a:solidFill>
                  <a:srgbClr val="CC0000"/>
                </a:solidFill>
                <a:latin typeface="微软雅黑" pitchFamily="34" charset="-122"/>
              </a:rPr>
              <a:t>网络软件</a:t>
            </a:r>
            <a:r>
              <a:rPr lang="zh-CN" altLang="en-US" sz="2000" b="1" smtClean="0">
                <a:latin typeface="微软雅黑" pitchFamily="34" charset="-122"/>
              </a:rPr>
              <a:t>的支持下，实现计算机的分布与协同工作，进行信息交换和软、硬件</a:t>
            </a:r>
            <a:r>
              <a:rPr lang="zh-CN" altLang="en-US" sz="2000" b="1" smtClean="0">
                <a:solidFill>
                  <a:srgbClr val="CC0000"/>
                </a:solidFill>
                <a:latin typeface="微软雅黑" pitchFamily="34" charset="-122"/>
              </a:rPr>
              <a:t>资源共享</a:t>
            </a:r>
            <a:r>
              <a:rPr lang="zh-CN" altLang="en-US" sz="2000" b="1" smtClean="0">
                <a:latin typeface="微软雅黑" pitchFamily="34" charset="-122"/>
              </a:rPr>
              <a:t>。</a:t>
            </a:r>
          </a:p>
        </p:txBody>
      </p:sp>
      <p:grpSp>
        <p:nvGrpSpPr>
          <p:cNvPr id="57373" name="Group 29"/>
          <p:cNvGrpSpPr>
            <a:grpSpLocks/>
          </p:cNvGrpSpPr>
          <p:nvPr/>
        </p:nvGrpSpPr>
        <p:grpSpPr bwMode="auto">
          <a:xfrm>
            <a:off x="323850" y="3660775"/>
            <a:ext cx="1511300" cy="1181100"/>
            <a:chOff x="204" y="2306"/>
            <a:chExt cx="952" cy="744"/>
          </a:xfrm>
        </p:grpSpPr>
        <p:pic>
          <p:nvPicPr>
            <p:cNvPr id="57372" name="Picture 11" descr="hub22"/>
            <p:cNvPicPr>
              <a:picLocks noChangeAspect="1" noChangeArrowheads="1"/>
            </p:cNvPicPr>
            <p:nvPr/>
          </p:nvPicPr>
          <p:blipFill>
            <a:blip r:embed="rId3"/>
            <a:srcRect/>
            <a:stretch>
              <a:fillRect/>
            </a:stretch>
          </p:blipFill>
          <p:spPr bwMode="auto">
            <a:xfrm>
              <a:off x="204" y="2306"/>
              <a:ext cx="952" cy="473"/>
            </a:xfrm>
            <a:prstGeom prst="rect">
              <a:avLst/>
            </a:prstGeom>
            <a:noFill/>
            <a:ln w="9525">
              <a:noFill/>
              <a:miter lim="800000"/>
              <a:headEnd/>
              <a:tailEnd/>
            </a:ln>
          </p:spPr>
        </p:pic>
        <p:sp>
          <p:nvSpPr>
            <p:cNvPr id="2" name="Text Box 27"/>
            <p:cNvSpPr txBox="1">
              <a:spLocks noChangeArrowheads="1"/>
            </p:cNvSpPr>
            <p:nvPr/>
          </p:nvSpPr>
          <p:spPr bwMode="auto">
            <a:xfrm>
              <a:off x="340" y="2800"/>
              <a:ext cx="669" cy="250"/>
            </a:xfrm>
            <a:prstGeom prst="rect">
              <a:avLst/>
            </a:prstGeom>
            <a:noFill/>
            <a:ln w="9525">
              <a:noFill/>
              <a:miter lim="800000"/>
              <a:headEnd/>
              <a:tailEnd/>
            </a:ln>
          </p:spPr>
          <p:txBody>
            <a:bodyPr>
              <a:spAutoFit/>
            </a:bodyPr>
            <a:lstStyle/>
            <a:p>
              <a:pPr eaLnBrk="0" hangingPunct="0"/>
              <a:r>
                <a:rPr lang="zh-CN" altLang="en-US" sz="2000" u="none">
                  <a:solidFill>
                    <a:schemeClr val="tx1"/>
                  </a:solidFill>
                  <a:ea typeface="楷体_GB2312" pitchFamily="49" charset="-122"/>
                </a:rPr>
                <a:t>计算机</a:t>
              </a:r>
            </a:p>
          </p:txBody>
        </p:sp>
      </p:grpSp>
      <p:grpSp>
        <p:nvGrpSpPr>
          <p:cNvPr id="57374" name="Group 30"/>
          <p:cNvGrpSpPr>
            <a:grpSpLocks/>
          </p:cNvGrpSpPr>
          <p:nvPr/>
        </p:nvGrpSpPr>
        <p:grpSpPr bwMode="auto">
          <a:xfrm>
            <a:off x="1644650" y="3652838"/>
            <a:ext cx="2927350" cy="1223962"/>
            <a:chOff x="1036" y="2301"/>
            <a:chExt cx="1844" cy="771"/>
          </a:xfrm>
        </p:grpSpPr>
        <p:grpSp>
          <p:nvGrpSpPr>
            <p:cNvPr id="57367" name="Group 26"/>
            <p:cNvGrpSpPr>
              <a:grpSpLocks/>
            </p:cNvGrpSpPr>
            <p:nvPr/>
          </p:nvGrpSpPr>
          <p:grpSpPr bwMode="auto">
            <a:xfrm>
              <a:off x="1474" y="2301"/>
              <a:ext cx="1088" cy="454"/>
              <a:chOff x="1920" y="3216"/>
              <a:chExt cx="1632" cy="720"/>
            </a:xfrm>
          </p:grpSpPr>
          <p:pic>
            <p:nvPicPr>
              <p:cNvPr id="57369" name="Picture 19" descr="HUB3"/>
              <p:cNvPicPr>
                <a:picLocks noChangeAspect="1" noChangeArrowheads="1"/>
              </p:cNvPicPr>
              <p:nvPr/>
            </p:nvPicPr>
            <p:blipFill>
              <a:blip r:embed="rId4"/>
              <a:srcRect/>
              <a:stretch>
                <a:fillRect/>
              </a:stretch>
            </p:blipFill>
            <p:spPr bwMode="auto">
              <a:xfrm>
                <a:off x="1920" y="3504"/>
                <a:ext cx="1632" cy="408"/>
              </a:xfrm>
              <a:prstGeom prst="rect">
                <a:avLst/>
              </a:prstGeom>
              <a:noFill/>
              <a:ln w="9525">
                <a:noFill/>
                <a:miter lim="800000"/>
                <a:headEnd/>
                <a:tailEnd/>
              </a:ln>
            </p:spPr>
          </p:pic>
          <p:grpSp>
            <p:nvGrpSpPr>
              <p:cNvPr id="57370" name="Group 13"/>
              <p:cNvGrpSpPr>
                <a:grpSpLocks/>
              </p:cNvGrpSpPr>
              <p:nvPr/>
            </p:nvGrpSpPr>
            <p:grpSpPr bwMode="auto">
              <a:xfrm>
                <a:off x="2352" y="3216"/>
                <a:ext cx="1008" cy="720"/>
                <a:chOff x="1440" y="3619"/>
                <a:chExt cx="864" cy="701"/>
              </a:xfrm>
            </p:grpSpPr>
            <p:graphicFrame>
              <p:nvGraphicFramePr>
                <p:cNvPr id="57354" name="Object 14"/>
                <p:cNvGraphicFramePr>
                  <a:graphicFrameLocks noChangeAspect="1"/>
                </p:cNvGraphicFramePr>
                <p:nvPr/>
              </p:nvGraphicFramePr>
              <p:xfrm>
                <a:off x="1584" y="3619"/>
                <a:ext cx="720" cy="701"/>
              </p:xfrm>
              <a:graphic>
                <a:graphicData uri="http://schemas.openxmlformats.org/presentationml/2006/ole">
                  <mc:AlternateContent xmlns:mc="http://schemas.openxmlformats.org/markup-compatibility/2006">
                    <mc:Choice xmlns:v="urn:schemas-microsoft-com:vml" Requires="v">
                      <p:oleObj spid="_x0000_s57369" name="剪辑" r:id="rId5" imgW="4906800" imgH="4777920" progId="">
                        <p:embed/>
                      </p:oleObj>
                    </mc:Choice>
                    <mc:Fallback>
                      <p:oleObj name="剪辑" r:id="rId5" imgW="4906800" imgH="477792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3619"/>
                              <a:ext cx="720" cy="7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71" name="Line 15"/>
                <p:cNvSpPr>
                  <a:spLocks noChangeShapeType="1"/>
                </p:cNvSpPr>
                <p:nvPr/>
              </p:nvSpPr>
              <p:spPr bwMode="auto">
                <a:xfrm flipH="1">
                  <a:off x="1440" y="3888"/>
                  <a:ext cx="192" cy="0"/>
                </a:xfrm>
                <a:prstGeom prst="line">
                  <a:avLst/>
                </a:prstGeom>
                <a:noFill/>
                <a:ln w="12700">
                  <a:solidFill>
                    <a:schemeClr val="tx1"/>
                  </a:solidFill>
                  <a:round/>
                  <a:headEnd type="none" w="sm" len="sm"/>
                  <a:tailEnd type="none" w="sm" len="sm"/>
                </a:ln>
              </p:spPr>
              <p:txBody>
                <a:bodyPr wrap="none" anchor="ctr"/>
                <a:lstStyle/>
                <a:p>
                  <a:endParaRPr lang="zh-CN" altLang="en-US"/>
                </a:p>
              </p:txBody>
            </p:sp>
          </p:grpSp>
        </p:grpSp>
        <p:sp>
          <p:nvSpPr>
            <p:cNvPr id="57368" name="Text Box 30"/>
            <p:cNvSpPr txBox="1">
              <a:spLocks noChangeArrowheads="1"/>
            </p:cNvSpPr>
            <p:nvPr/>
          </p:nvSpPr>
          <p:spPr bwMode="auto">
            <a:xfrm>
              <a:off x="1036" y="2784"/>
              <a:ext cx="1844" cy="288"/>
            </a:xfrm>
            <a:prstGeom prst="rect">
              <a:avLst/>
            </a:prstGeom>
            <a:noFill/>
            <a:ln w="9525">
              <a:noFill/>
              <a:miter lim="800000"/>
              <a:headEnd/>
              <a:tailEnd/>
            </a:ln>
          </p:spPr>
          <p:txBody>
            <a:bodyPr wrap="none">
              <a:spAutoFit/>
            </a:bodyPr>
            <a:lstStyle/>
            <a:p>
              <a:pPr eaLnBrk="0" hangingPunct="0"/>
              <a:r>
                <a:rPr lang="zh-CN" altLang="en-US" sz="2400" b="0" u="none">
                  <a:solidFill>
                    <a:schemeClr val="hlink"/>
                  </a:solidFill>
                  <a:ea typeface="华文新魏" pitchFamily="2" charset="-122"/>
                </a:rPr>
                <a:t>通信线路和网络设备</a:t>
              </a:r>
            </a:p>
          </p:txBody>
        </p:sp>
      </p:grpSp>
      <p:grpSp>
        <p:nvGrpSpPr>
          <p:cNvPr id="57375" name="Group 31"/>
          <p:cNvGrpSpPr>
            <a:grpSpLocks/>
          </p:cNvGrpSpPr>
          <p:nvPr/>
        </p:nvGrpSpPr>
        <p:grpSpPr bwMode="auto">
          <a:xfrm>
            <a:off x="4467225" y="3317875"/>
            <a:ext cx="2927350" cy="1566863"/>
            <a:chOff x="2814" y="2090"/>
            <a:chExt cx="1844" cy="987"/>
          </a:xfrm>
        </p:grpSpPr>
        <p:grpSp>
          <p:nvGrpSpPr>
            <p:cNvPr id="57362" name="Group 25"/>
            <p:cNvGrpSpPr>
              <a:grpSpLocks/>
            </p:cNvGrpSpPr>
            <p:nvPr/>
          </p:nvGrpSpPr>
          <p:grpSpPr bwMode="auto">
            <a:xfrm>
              <a:off x="3016" y="2090"/>
              <a:ext cx="1104" cy="651"/>
              <a:chOff x="3936" y="2880"/>
              <a:chExt cx="1392" cy="1203"/>
            </a:xfrm>
          </p:grpSpPr>
          <p:pic>
            <p:nvPicPr>
              <p:cNvPr id="57364" name="Picture 23" descr="img200502180034350"/>
              <p:cNvPicPr>
                <a:picLocks noChangeAspect="1" noChangeArrowheads="1"/>
              </p:cNvPicPr>
              <p:nvPr/>
            </p:nvPicPr>
            <p:blipFill>
              <a:blip r:embed="rId7"/>
              <a:srcRect/>
              <a:stretch>
                <a:fillRect/>
              </a:stretch>
            </p:blipFill>
            <p:spPr bwMode="auto">
              <a:xfrm>
                <a:off x="4176" y="2880"/>
                <a:ext cx="634" cy="792"/>
              </a:xfrm>
              <a:prstGeom prst="rect">
                <a:avLst/>
              </a:prstGeom>
              <a:noFill/>
              <a:ln w="9525">
                <a:noFill/>
                <a:miter lim="800000"/>
                <a:headEnd/>
                <a:tailEnd/>
              </a:ln>
            </p:spPr>
          </p:pic>
          <p:pic>
            <p:nvPicPr>
              <p:cNvPr id="57365" name="Picture 21"/>
              <p:cNvPicPr>
                <a:picLocks noChangeArrowheads="1"/>
              </p:cNvPicPr>
              <p:nvPr/>
            </p:nvPicPr>
            <p:blipFill>
              <a:blip r:embed="rId8"/>
              <a:srcRect/>
              <a:stretch>
                <a:fillRect/>
              </a:stretch>
            </p:blipFill>
            <p:spPr bwMode="auto">
              <a:xfrm>
                <a:off x="4656" y="3264"/>
                <a:ext cx="672" cy="816"/>
              </a:xfrm>
              <a:prstGeom prst="rect">
                <a:avLst/>
              </a:prstGeom>
              <a:noFill/>
              <a:ln w="9525">
                <a:noFill/>
                <a:miter lim="800000"/>
                <a:headEnd/>
                <a:tailEnd/>
              </a:ln>
            </p:spPr>
          </p:pic>
          <p:pic>
            <p:nvPicPr>
              <p:cNvPr id="57366" name="Picture 24" descr="00601t03"/>
              <p:cNvPicPr>
                <a:picLocks noChangeAspect="1" noChangeArrowheads="1"/>
              </p:cNvPicPr>
              <p:nvPr/>
            </p:nvPicPr>
            <p:blipFill>
              <a:blip r:embed="rId9"/>
              <a:srcRect/>
              <a:stretch>
                <a:fillRect/>
              </a:stretch>
            </p:blipFill>
            <p:spPr bwMode="auto">
              <a:xfrm>
                <a:off x="3936" y="3504"/>
                <a:ext cx="768" cy="579"/>
              </a:xfrm>
              <a:prstGeom prst="rect">
                <a:avLst/>
              </a:prstGeom>
              <a:noFill/>
              <a:ln w="9525">
                <a:noFill/>
                <a:miter lim="800000"/>
                <a:headEnd/>
                <a:tailEnd/>
              </a:ln>
            </p:spPr>
          </p:pic>
        </p:grpSp>
        <p:sp>
          <p:nvSpPr>
            <p:cNvPr id="57363" name="Text Box 32"/>
            <p:cNvSpPr txBox="1">
              <a:spLocks noChangeArrowheads="1"/>
            </p:cNvSpPr>
            <p:nvPr/>
          </p:nvSpPr>
          <p:spPr bwMode="auto">
            <a:xfrm>
              <a:off x="2814" y="2789"/>
              <a:ext cx="1844" cy="288"/>
            </a:xfrm>
            <a:prstGeom prst="rect">
              <a:avLst/>
            </a:prstGeom>
            <a:noFill/>
            <a:ln w="9525">
              <a:noFill/>
              <a:miter lim="800000"/>
              <a:headEnd/>
              <a:tailEnd/>
            </a:ln>
          </p:spPr>
          <p:txBody>
            <a:bodyPr wrap="none">
              <a:spAutoFit/>
            </a:bodyPr>
            <a:lstStyle/>
            <a:p>
              <a:pPr eaLnBrk="0" hangingPunct="0"/>
              <a:r>
                <a:rPr lang="zh-CN" altLang="en-US" sz="2400" b="0" u="none">
                  <a:solidFill>
                    <a:schemeClr val="tx1"/>
                  </a:solidFill>
                  <a:ea typeface="华文新魏" pitchFamily="2" charset="-122"/>
                </a:rPr>
                <a:t>通信协议和网络软件</a:t>
              </a:r>
            </a:p>
          </p:txBody>
        </p:sp>
      </p:grpSp>
      <p:sp>
        <p:nvSpPr>
          <p:cNvPr id="1046" name="Text Box 22"/>
          <p:cNvSpPr txBox="1">
            <a:spLocks noChangeArrowheads="1"/>
          </p:cNvSpPr>
          <p:nvPr/>
        </p:nvSpPr>
        <p:spPr bwMode="auto">
          <a:xfrm>
            <a:off x="468313" y="3040063"/>
            <a:ext cx="4176712" cy="427037"/>
          </a:xfrm>
          <a:prstGeom prst="rect">
            <a:avLst/>
          </a:prstGeom>
          <a:noFill/>
          <a:ln w="9525" algn="ctr">
            <a:noFill/>
            <a:miter lim="800000"/>
            <a:headEnd/>
            <a:tailEnd/>
          </a:ln>
          <a:effectLst/>
        </p:spPr>
        <p:txBody>
          <a:bodyPr>
            <a:spAutoFit/>
          </a:bodyPr>
          <a:lstStyle/>
          <a:p>
            <a:pPr eaLnBrk="0" hangingPunct="0">
              <a:spcBef>
                <a:spcPct val="50000"/>
              </a:spcBef>
              <a:defRPr/>
            </a:pPr>
            <a:r>
              <a:rPr lang="zh-CN" altLang="en-US" sz="2200" b="0" u="none">
                <a:solidFill>
                  <a:srgbClr val="CC0000"/>
                </a:solidFill>
                <a:effectLst>
                  <a:outerShdw blurRad="38100" dist="38100" dir="2700000" algn="tl">
                    <a:srgbClr val="000000"/>
                  </a:outerShdw>
                </a:effectLst>
                <a:ea typeface="黑体" pitchFamily="2" charset="-122"/>
              </a:rPr>
              <a:t>计算机网络的三个要件：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6"/>
                                        </p:tgtEl>
                                        <p:attrNameLst>
                                          <p:attrName>style.visibility</p:attrName>
                                        </p:attrNameLst>
                                      </p:cBhvr>
                                      <p:to>
                                        <p:strVal val="visible"/>
                                      </p:to>
                                    </p:set>
                                    <p:anim calcmode="lin" valueType="num">
                                      <p:cBhvr additive="base">
                                        <p:cTn id="7" dur="1000" fill="hold"/>
                                        <p:tgtEl>
                                          <p:spTgt spid="1046"/>
                                        </p:tgtEl>
                                        <p:attrNameLst>
                                          <p:attrName>ppt_x</p:attrName>
                                        </p:attrNameLst>
                                      </p:cBhvr>
                                      <p:tavLst>
                                        <p:tav tm="0">
                                          <p:val>
                                            <p:strVal val="0-#ppt_w/2"/>
                                          </p:val>
                                        </p:tav>
                                        <p:tav tm="100000">
                                          <p:val>
                                            <p:strVal val="#ppt_x"/>
                                          </p:val>
                                        </p:tav>
                                      </p:tavLst>
                                    </p:anim>
                                    <p:anim calcmode="lin" valueType="num">
                                      <p:cBhvr additive="base">
                                        <p:cTn id="8" dur="1000" fill="hold"/>
                                        <p:tgtEl>
                                          <p:spTgt spid="10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7373"/>
                                        </p:tgtEl>
                                        <p:attrNameLst>
                                          <p:attrName>style.visibility</p:attrName>
                                        </p:attrNameLst>
                                      </p:cBhvr>
                                      <p:to>
                                        <p:strVal val="visible"/>
                                      </p:to>
                                    </p:set>
                                    <p:animEffect transition="in" filter="blinds(horizontal)">
                                      <p:cBhvr>
                                        <p:cTn id="13" dur="500"/>
                                        <p:tgtEl>
                                          <p:spTgt spid="5737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374"/>
                                        </p:tgtEl>
                                        <p:attrNameLst>
                                          <p:attrName>style.visibility</p:attrName>
                                        </p:attrNameLst>
                                      </p:cBhvr>
                                      <p:to>
                                        <p:strVal val="visible"/>
                                      </p:to>
                                    </p:set>
                                    <p:animEffect transition="in" filter="blinds(horizontal)">
                                      <p:cBhvr>
                                        <p:cTn id="18" dur="500"/>
                                        <p:tgtEl>
                                          <p:spTgt spid="5737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375"/>
                                        </p:tgtEl>
                                        <p:attrNameLst>
                                          <p:attrName>style.visibility</p:attrName>
                                        </p:attrNameLst>
                                      </p:cBhvr>
                                      <p:to>
                                        <p:strVal val="visible"/>
                                      </p:to>
                                    </p:set>
                                    <p:animEffect transition="in" filter="blinds(horizontal)">
                                      <p:cBhvr>
                                        <p:cTn id="23" dur="500"/>
                                        <p:tgtEl>
                                          <p:spTgt spid="57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1"/>
          <p:cNvSpPr>
            <a:spLocks noGrp="1"/>
          </p:cNvSpPr>
          <p:nvPr>
            <p:ph type="ftr" sz="quarter" idx="10"/>
          </p:nvPr>
        </p:nvSpPr>
        <p:spPr>
          <a:noFill/>
        </p:spPr>
        <p:txBody>
          <a:bodyPr/>
          <a:lstStyle/>
          <a:p>
            <a:fld id="{8E21415F-645E-474A-AA67-4B6CE308DB41}" type="slidenum">
              <a:rPr lang="zh-CN" altLang="en-US" smtClean="0"/>
              <a:pPr/>
              <a:t>7</a:t>
            </a:fld>
            <a:endParaRPr lang="en-US" altLang="zh-CN" smtClean="0"/>
          </a:p>
        </p:txBody>
      </p:sp>
      <p:sp>
        <p:nvSpPr>
          <p:cNvPr id="58370" name="标题 1"/>
          <p:cNvSpPr>
            <a:spLocks noGrp="1"/>
          </p:cNvSpPr>
          <p:nvPr>
            <p:ph type="title" idx="4294967295"/>
          </p:nvPr>
        </p:nvSpPr>
        <p:spPr>
          <a:xfrm>
            <a:off x="468313" y="1239838"/>
            <a:ext cx="6429375" cy="757237"/>
          </a:xfrm>
        </p:spPr>
        <p:txBody>
          <a:bodyPr/>
          <a:lstStyle/>
          <a:p>
            <a:pPr algn="l"/>
            <a:r>
              <a:rPr lang="zh-CN" altLang="en-US" sz="2400" u="sng" smtClean="0">
                <a:latin typeface="华文新魏" pitchFamily="2" charset="-122"/>
              </a:rPr>
              <a:t>按传输技术分类</a:t>
            </a:r>
          </a:p>
        </p:txBody>
      </p:sp>
      <p:sp>
        <p:nvSpPr>
          <p:cNvPr id="58371" name="内容占位符 2"/>
          <p:cNvSpPr>
            <a:spLocks noGrp="1"/>
          </p:cNvSpPr>
          <p:nvPr>
            <p:ph idx="4294967295"/>
          </p:nvPr>
        </p:nvSpPr>
        <p:spPr>
          <a:xfrm>
            <a:off x="107949" y="1852613"/>
            <a:ext cx="6105525" cy="2936875"/>
          </a:xfrm>
        </p:spPr>
        <p:txBody>
          <a:bodyPr/>
          <a:lstStyle/>
          <a:p>
            <a:r>
              <a:rPr lang="zh-CN" altLang="en-US" sz="2000" b="1" dirty="0" smtClean="0">
                <a:solidFill>
                  <a:srgbClr val="2D2DB9"/>
                </a:solidFill>
              </a:rPr>
              <a:t>广播通信信道</a:t>
            </a:r>
            <a:r>
              <a:rPr lang="en-US" altLang="zh-CN" sz="2000" b="1" dirty="0" smtClean="0">
                <a:solidFill>
                  <a:srgbClr val="2D2DB9"/>
                </a:solidFill>
              </a:rPr>
              <a:t>—</a:t>
            </a:r>
            <a:r>
              <a:rPr lang="zh-CN" altLang="en-US" sz="2000" b="1" dirty="0" smtClean="0">
                <a:solidFill>
                  <a:srgbClr val="2D2DB9"/>
                </a:solidFill>
              </a:rPr>
              <a:t>广播网络</a:t>
            </a:r>
            <a:endParaRPr lang="en-US" altLang="zh-CN" sz="2000" b="1" dirty="0" smtClean="0">
              <a:solidFill>
                <a:srgbClr val="2D2DB9"/>
              </a:solidFill>
            </a:endParaRPr>
          </a:p>
          <a:p>
            <a:pPr lvl="1"/>
            <a:r>
              <a:rPr lang="zh-CN" altLang="en-US" b="1" dirty="0" smtClean="0">
                <a:solidFill>
                  <a:srgbClr val="2D2DB9"/>
                </a:solidFill>
              </a:rPr>
              <a:t>所有联网计算机共享一个</a:t>
            </a:r>
            <a:r>
              <a:rPr lang="zh-CN" altLang="en-US" b="1" dirty="0" smtClean="0">
                <a:solidFill>
                  <a:srgbClr val="FF0000"/>
                </a:solidFill>
              </a:rPr>
              <a:t>公共通信信道</a:t>
            </a:r>
            <a:r>
              <a:rPr lang="zh-CN" altLang="en-US" b="1" dirty="0" smtClean="0">
                <a:solidFill>
                  <a:srgbClr val="2D2DB9"/>
                </a:solidFill>
              </a:rPr>
              <a:t>；</a:t>
            </a:r>
            <a:endParaRPr lang="en-US" altLang="zh-CN" b="1" dirty="0" smtClean="0">
              <a:solidFill>
                <a:srgbClr val="2D2DB9"/>
              </a:solidFill>
            </a:endParaRPr>
          </a:p>
          <a:p>
            <a:pPr lvl="1"/>
            <a:r>
              <a:rPr lang="zh-CN" altLang="en-US" b="1" dirty="0" smtClean="0">
                <a:solidFill>
                  <a:srgbClr val="2D2DB9"/>
                </a:solidFill>
              </a:rPr>
              <a:t>发送分组时，所有计算机都会“收听”到它；</a:t>
            </a:r>
            <a:endParaRPr lang="en-US" altLang="zh-CN" b="1" dirty="0" smtClean="0">
              <a:solidFill>
                <a:srgbClr val="2D2DB9"/>
              </a:solidFill>
            </a:endParaRPr>
          </a:p>
          <a:p>
            <a:pPr lvl="1"/>
            <a:r>
              <a:rPr lang="zh-CN" altLang="en-US" b="1" dirty="0" smtClean="0">
                <a:solidFill>
                  <a:srgbClr val="2D2DB9"/>
                </a:solidFill>
              </a:rPr>
              <a:t>发送分组带有</a:t>
            </a:r>
            <a:r>
              <a:rPr lang="zh-CN" altLang="en-US" b="1" dirty="0" smtClean="0">
                <a:solidFill>
                  <a:srgbClr val="FF0000"/>
                </a:solidFill>
              </a:rPr>
              <a:t>目的地址</a:t>
            </a:r>
            <a:r>
              <a:rPr lang="zh-CN" altLang="en-US" b="1" dirty="0" smtClean="0">
                <a:solidFill>
                  <a:srgbClr val="2D2DB9"/>
                </a:solidFill>
              </a:rPr>
              <a:t>和</a:t>
            </a:r>
            <a:r>
              <a:rPr lang="zh-CN" altLang="en-US" b="1" dirty="0" smtClean="0">
                <a:solidFill>
                  <a:srgbClr val="FF0000"/>
                </a:solidFill>
              </a:rPr>
              <a:t>源地址</a:t>
            </a:r>
            <a:r>
              <a:rPr lang="zh-CN" altLang="en-US" b="1" dirty="0" smtClean="0">
                <a:solidFill>
                  <a:srgbClr val="2D2DB9"/>
                </a:solidFill>
              </a:rPr>
              <a:t>；</a:t>
            </a:r>
            <a:endParaRPr lang="en-US" altLang="zh-CN" b="1" dirty="0" smtClean="0">
              <a:solidFill>
                <a:srgbClr val="2D2DB9"/>
              </a:solidFill>
            </a:endParaRPr>
          </a:p>
          <a:p>
            <a:pPr>
              <a:spcBef>
                <a:spcPct val="30000"/>
              </a:spcBef>
            </a:pPr>
            <a:r>
              <a:rPr lang="zh-CN" altLang="en-US" sz="2000" b="1" dirty="0" smtClean="0">
                <a:solidFill>
                  <a:srgbClr val="2D2DB9"/>
                </a:solidFill>
              </a:rPr>
              <a:t>点</a:t>
            </a:r>
            <a:r>
              <a:rPr lang="en-US" altLang="zh-CN" sz="2000" b="1" dirty="0" smtClean="0">
                <a:solidFill>
                  <a:srgbClr val="2D2DB9"/>
                </a:solidFill>
              </a:rPr>
              <a:t>-</a:t>
            </a:r>
            <a:r>
              <a:rPr lang="zh-CN" altLang="en-US" sz="2000" b="1" dirty="0" smtClean="0">
                <a:solidFill>
                  <a:srgbClr val="2D2DB9"/>
                </a:solidFill>
              </a:rPr>
              <a:t>点通信信道</a:t>
            </a:r>
            <a:r>
              <a:rPr lang="en-US" altLang="zh-CN" sz="2000" b="1" dirty="0" smtClean="0">
                <a:solidFill>
                  <a:srgbClr val="2D2DB9"/>
                </a:solidFill>
              </a:rPr>
              <a:t>—</a:t>
            </a:r>
            <a:r>
              <a:rPr lang="zh-CN" altLang="en-US" sz="2000" b="1" dirty="0" smtClean="0">
                <a:solidFill>
                  <a:srgbClr val="2D2DB9"/>
                </a:solidFill>
              </a:rPr>
              <a:t>点</a:t>
            </a:r>
            <a:r>
              <a:rPr lang="en-US" altLang="zh-CN" sz="2000" b="1" dirty="0" smtClean="0">
                <a:solidFill>
                  <a:srgbClr val="2D2DB9"/>
                </a:solidFill>
              </a:rPr>
              <a:t>-</a:t>
            </a:r>
            <a:r>
              <a:rPr lang="zh-CN" altLang="en-US" sz="2000" b="1" dirty="0" smtClean="0">
                <a:solidFill>
                  <a:srgbClr val="2D2DB9"/>
                </a:solidFill>
              </a:rPr>
              <a:t>点网络</a:t>
            </a:r>
            <a:endParaRPr lang="en-US" altLang="zh-CN" sz="2000" b="1" dirty="0" smtClean="0">
              <a:solidFill>
                <a:srgbClr val="2D2DB9"/>
              </a:solidFill>
            </a:endParaRPr>
          </a:p>
          <a:p>
            <a:pPr lvl="1"/>
            <a:r>
              <a:rPr lang="zh-CN" altLang="en-US" b="1" dirty="0" smtClean="0">
                <a:solidFill>
                  <a:srgbClr val="2D2DB9"/>
                </a:solidFill>
              </a:rPr>
              <a:t>每条物理线路连接一对计算机；</a:t>
            </a:r>
            <a:endParaRPr lang="en-US" altLang="zh-CN" b="1" dirty="0" smtClean="0">
              <a:solidFill>
                <a:srgbClr val="2D2DB9"/>
              </a:solidFill>
            </a:endParaRPr>
          </a:p>
          <a:p>
            <a:pPr lvl="1"/>
            <a:r>
              <a:rPr lang="zh-CN" altLang="en-US" b="1" dirty="0" smtClean="0">
                <a:solidFill>
                  <a:srgbClr val="2D2DB9"/>
                </a:solidFill>
              </a:rPr>
              <a:t>如果“源”和“目的”之间没有直接线路，则需要中间结点转发分组：</a:t>
            </a:r>
            <a:r>
              <a:rPr lang="zh-CN" altLang="en-US" b="1" dirty="0" smtClean="0">
                <a:solidFill>
                  <a:srgbClr val="FF0000"/>
                </a:solidFill>
              </a:rPr>
              <a:t>路由选择算法</a:t>
            </a:r>
            <a:r>
              <a:rPr lang="zh-CN" altLang="en-US" b="1" dirty="0" smtClean="0">
                <a:solidFill>
                  <a:srgbClr val="2D2DB9"/>
                </a:solidFill>
              </a:rPr>
              <a:t>。</a:t>
            </a:r>
            <a:endParaRPr lang="en-US" altLang="zh-CN" b="1" dirty="0" smtClean="0">
              <a:solidFill>
                <a:srgbClr val="2D2DB9"/>
              </a:solidFill>
            </a:endParaRPr>
          </a:p>
        </p:txBody>
      </p:sp>
      <p:sp>
        <p:nvSpPr>
          <p:cNvPr id="58372" name="标题 1"/>
          <p:cNvSpPr>
            <a:spLocks/>
          </p:cNvSpPr>
          <p:nvPr/>
        </p:nvSpPr>
        <p:spPr bwMode="auto">
          <a:xfrm>
            <a:off x="303213" y="635000"/>
            <a:ext cx="6429375" cy="857250"/>
          </a:xfrm>
          <a:prstGeom prst="rect">
            <a:avLst/>
          </a:prstGeom>
          <a:noFill/>
          <a:ln w="9525">
            <a:noFill/>
            <a:miter lim="800000"/>
            <a:headEnd/>
            <a:tailEnd/>
          </a:ln>
        </p:spPr>
        <p:txBody>
          <a:bodyPr anchor="ctr"/>
          <a:lstStyle/>
          <a:p>
            <a:pPr eaLnBrk="0" hangingPunct="0"/>
            <a:r>
              <a:rPr lang="en-US" altLang="zh-CN" dirty="0" smtClean="0">
                <a:solidFill>
                  <a:srgbClr val="194D19"/>
                </a:solidFill>
              </a:rPr>
              <a:t>2</a:t>
            </a:r>
            <a:r>
              <a:rPr lang="zh-CN" altLang="en-US" dirty="0" smtClean="0">
                <a:solidFill>
                  <a:srgbClr val="194D19"/>
                </a:solidFill>
              </a:rPr>
              <a:t>、计算机网络</a:t>
            </a:r>
            <a:r>
              <a:rPr lang="zh-CN" altLang="en-US" dirty="0">
                <a:solidFill>
                  <a:srgbClr val="194D19"/>
                </a:solidFill>
              </a:rPr>
              <a:t>的分类</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页脚占位符 1"/>
          <p:cNvSpPr>
            <a:spLocks noGrp="1"/>
          </p:cNvSpPr>
          <p:nvPr>
            <p:ph type="ftr" sz="quarter" idx="10"/>
          </p:nvPr>
        </p:nvSpPr>
        <p:spPr>
          <a:noFill/>
        </p:spPr>
        <p:txBody>
          <a:bodyPr/>
          <a:lstStyle/>
          <a:p>
            <a:fld id="{184628A0-2717-472C-AECA-44BBB83DF657}" type="slidenum">
              <a:rPr lang="zh-CN" altLang="en-US" smtClean="0"/>
              <a:pPr/>
              <a:t>8</a:t>
            </a:fld>
            <a:endParaRPr lang="en-US" altLang="zh-CN" smtClean="0"/>
          </a:p>
        </p:txBody>
      </p:sp>
      <p:sp>
        <p:nvSpPr>
          <p:cNvPr id="60418" name="标题 1"/>
          <p:cNvSpPr>
            <a:spLocks noGrp="1"/>
          </p:cNvSpPr>
          <p:nvPr>
            <p:ph type="title" idx="4294967295"/>
          </p:nvPr>
        </p:nvSpPr>
        <p:spPr>
          <a:xfrm>
            <a:off x="368300" y="700336"/>
            <a:ext cx="5932488" cy="828675"/>
          </a:xfrm>
        </p:spPr>
        <p:txBody>
          <a:bodyPr/>
          <a:lstStyle/>
          <a:p>
            <a:pPr algn="l"/>
            <a:r>
              <a:rPr lang="zh-CN" altLang="en-US" u="sng" smtClean="0">
                <a:latin typeface="华文新魏" pitchFamily="2" charset="-122"/>
              </a:rPr>
              <a:t>按照覆盖的地理范围进行分类</a:t>
            </a:r>
          </a:p>
        </p:txBody>
      </p:sp>
      <p:sp>
        <p:nvSpPr>
          <p:cNvPr id="60419" name="内容占位符 2"/>
          <p:cNvSpPr>
            <a:spLocks noGrp="1"/>
          </p:cNvSpPr>
          <p:nvPr>
            <p:ph idx="4294967295"/>
          </p:nvPr>
        </p:nvSpPr>
        <p:spPr>
          <a:xfrm>
            <a:off x="467544" y="1429642"/>
            <a:ext cx="5872162" cy="3159125"/>
          </a:xfrm>
        </p:spPr>
        <p:txBody>
          <a:bodyPr/>
          <a:lstStyle/>
          <a:p>
            <a:pPr>
              <a:spcBef>
                <a:spcPct val="0"/>
              </a:spcBef>
            </a:pPr>
            <a:r>
              <a:rPr lang="zh-CN" altLang="en-US" b="1" dirty="0" smtClean="0">
                <a:solidFill>
                  <a:srgbClr val="2D2DB9"/>
                </a:solidFill>
                <a:latin typeface="Times New Roman" pitchFamily="18" charset="0"/>
                <a:cs typeface="Times New Roman" pitchFamily="18" charset="0"/>
              </a:rPr>
              <a:t>局域网 </a:t>
            </a:r>
            <a:endParaRPr lang="en-US" altLang="zh-CN" b="1" dirty="0" smtClean="0">
              <a:solidFill>
                <a:srgbClr val="2D2DB9"/>
              </a:solidFill>
              <a:latin typeface="Times New Roman" pitchFamily="18" charset="0"/>
              <a:cs typeface="Times New Roman" pitchFamily="18" charset="0"/>
            </a:endParaRPr>
          </a:p>
          <a:p>
            <a:pPr lvl="1">
              <a:spcBef>
                <a:spcPct val="0"/>
              </a:spcBef>
            </a:pPr>
            <a:r>
              <a:rPr lang="en-US" altLang="zh-CN" b="1" dirty="0" smtClean="0">
                <a:solidFill>
                  <a:srgbClr val="2D2DB9"/>
                </a:solidFill>
                <a:latin typeface="Times New Roman" pitchFamily="18" charset="0"/>
                <a:cs typeface="Times New Roman" pitchFamily="18" charset="0"/>
              </a:rPr>
              <a:t>local area network, LAN</a:t>
            </a:r>
          </a:p>
          <a:p>
            <a:pPr>
              <a:spcBef>
                <a:spcPts val="600"/>
              </a:spcBef>
            </a:pPr>
            <a:r>
              <a:rPr lang="zh-CN" altLang="en-US" b="1" dirty="0" smtClean="0">
                <a:solidFill>
                  <a:srgbClr val="2D2DB9"/>
                </a:solidFill>
                <a:latin typeface="Times New Roman" pitchFamily="18" charset="0"/>
                <a:cs typeface="Times New Roman" pitchFamily="18" charset="0"/>
              </a:rPr>
              <a:t>城域网 </a:t>
            </a:r>
            <a:endParaRPr lang="en-US" altLang="zh-CN" b="1" dirty="0" smtClean="0">
              <a:solidFill>
                <a:srgbClr val="2D2DB9"/>
              </a:solidFill>
              <a:latin typeface="Times New Roman" pitchFamily="18" charset="0"/>
              <a:cs typeface="Times New Roman" pitchFamily="18" charset="0"/>
            </a:endParaRPr>
          </a:p>
          <a:p>
            <a:pPr lvl="1">
              <a:spcBef>
                <a:spcPct val="0"/>
              </a:spcBef>
            </a:pPr>
            <a:r>
              <a:rPr lang="en-US" altLang="zh-CN" b="1" dirty="0" smtClean="0">
                <a:solidFill>
                  <a:srgbClr val="2D2DB9"/>
                </a:solidFill>
                <a:latin typeface="Times New Roman" pitchFamily="18" charset="0"/>
                <a:cs typeface="Times New Roman" pitchFamily="18" charset="0"/>
              </a:rPr>
              <a:t>metropolitan area network, MAN</a:t>
            </a:r>
          </a:p>
          <a:p>
            <a:pPr>
              <a:spcBef>
                <a:spcPts val="600"/>
              </a:spcBef>
            </a:pPr>
            <a:r>
              <a:rPr lang="zh-CN" altLang="en-US" b="1" dirty="0" smtClean="0">
                <a:solidFill>
                  <a:srgbClr val="2D2DB9"/>
                </a:solidFill>
                <a:latin typeface="Times New Roman" pitchFamily="18" charset="0"/>
                <a:cs typeface="Times New Roman" pitchFamily="18" charset="0"/>
              </a:rPr>
              <a:t>广域网</a:t>
            </a:r>
            <a:endParaRPr lang="en-US" altLang="zh-CN" b="1" dirty="0" smtClean="0">
              <a:solidFill>
                <a:srgbClr val="2D2DB9"/>
              </a:solidFill>
              <a:latin typeface="Times New Roman" pitchFamily="18" charset="0"/>
              <a:cs typeface="Times New Roman" pitchFamily="18" charset="0"/>
            </a:endParaRPr>
          </a:p>
          <a:p>
            <a:pPr lvl="1">
              <a:spcBef>
                <a:spcPct val="0"/>
              </a:spcBef>
            </a:pPr>
            <a:r>
              <a:rPr lang="en-US" altLang="zh-CN" b="1" dirty="0" smtClean="0">
                <a:solidFill>
                  <a:srgbClr val="2D2DB9"/>
                </a:solidFill>
                <a:latin typeface="Times New Roman" pitchFamily="18" charset="0"/>
                <a:cs typeface="Times New Roman" pitchFamily="18" charset="0"/>
              </a:rPr>
              <a:t>wide area network, WAN</a:t>
            </a:r>
          </a:p>
          <a:p>
            <a:pPr>
              <a:spcBef>
                <a:spcPts val="600"/>
              </a:spcBef>
            </a:pPr>
            <a:r>
              <a:rPr lang="zh-CN" altLang="en-US" b="1" dirty="0" smtClean="0">
                <a:solidFill>
                  <a:srgbClr val="2D2DB9"/>
                </a:solidFill>
                <a:latin typeface="Times New Roman" pitchFamily="18" charset="0"/>
                <a:cs typeface="Times New Roman" pitchFamily="18" charset="0"/>
              </a:rPr>
              <a:t>个人区域</a:t>
            </a:r>
            <a:r>
              <a:rPr lang="zh-CN" altLang="en-US" b="1" dirty="0">
                <a:solidFill>
                  <a:srgbClr val="2D2DB9"/>
                </a:solidFill>
                <a:latin typeface="Times New Roman" pitchFamily="18" charset="0"/>
                <a:cs typeface="Times New Roman" pitchFamily="18" charset="0"/>
              </a:rPr>
              <a:t>网</a:t>
            </a:r>
            <a:endParaRPr lang="en-US" altLang="zh-CN" b="1" dirty="0">
              <a:solidFill>
                <a:srgbClr val="2D2DB9"/>
              </a:solidFill>
              <a:latin typeface="Times New Roman" pitchFamily="18" charset="0"/>
              <a:cs typeface="Times New Roman" pitchFamily="18" charset="0"/>
            </a:endParaRPr>
          </a:p>
          <a:p>
            <a:pPr lvl="1">
              <a:spcBef>
                <a:spcPct val="0"/>
              </a:spcBef>
            </a:pPr>
            <a:r>
              <a:rPr lang="en-US" altLang="zh-CN" b="1" dirty="0" smtClean="0">
                <a:solidFill>
                  <a:srgbClr val="2D2DB9"/>
                </a:solidFill>
                <a:latin typeface="Times New Roman" pitchFamily="18" charset="0"/>
                <a:cs typeface="Times New Roman" pitchFamily="18" charset="0"/>
              </a:rPr>
              <a:t>personal </a:t>
            </a:r>
            <a:r>
              <a:rPr lang="en-US" altLang="zh-CN" b="1" dirty="0">
                <a:solidFill>
                  <a:srgbClr val="2D2DB9"/>
                </a:solidFill>
                <a:latin typeface="Times New Roman" pitchFamily="18" charset="0"/>
                <a:cs typeface="Times New Roman" pitchFamily="18" charset="0"/>
              </a:rPr>
              <a:t>area network, </a:t>
            </a:r>
            <a:r>
              <a:rPr lang="en-US" altLang="zh-CN" b="1" dirty="0" smtClean="0">
                <a:solidFill>
                  <a:srgbClr val="2D2DB9"/>
                </a:solidFill>
                <a:latin typeface="Times New Roman" pitchFamily="18" charset="0"/>
                <a:cs typeface="Times New Roman" pitchFamily="18" charset="0"/>
              </a:rPr>
              <a:t>PAN</a:t>
            </a:r>
            <a:endParaRPr lang="zh-CN" altLang="en-US" dirty="0">
              <a:solidFill>
                <a:srgbClr val="2D2DB9"/>
              </a:solidFill>
              <a:latin typeface="Times New Roman" pitchFamily="18" charset="0"/>
              <a:cs typeface="Times New Roman" pitchFamily="18" charset="0"/>
            </a:endParaRPr>
          </a:p>
          <a:p>
            <a:pPr lvl="1">
              <a:spcBef>
                <a:spcPct val="0"/>
              </a:spcBef>
            </a:pPr>
            <a:endParaRPr lang="zh-CN" altLang="en-US" dirty="0" smtClean="0">
              <a:solidFill>
                <a:srgbClr val="2D2DB9"/>
              </a:solidFill>
              <a:latin typeface="Times New Roman" pitchFamily="18" charset="0"/>
              <a:cs typeface="Times New Roman" pitchFamily="18" charset="0"/>
            </a:endParaRPr>
          </a:p>
          <a:p>
            <a:pPr>
              <a:spcBef>
                <a:spcPct val="0"/>
              </a:spcBef>
            </a:pPr>
            <a:endParaRPr lang="zh-CN" altLang="en-US" sz="1000" dirty="0" smtClean="0">
              <a:solidFill>
                <a:srgbClr val="2D2DB9"/>
              </a:solidFill>
              <a:latin typeface="Times New Roman" pitchFamily="18" charset="0"/>
              <a:cs typeface="Times New Roman" pitchFamily="18" charset="0"/>
            </a:endParaRPr>
          </a:p>
        </p:txBody>
      </p:sp>
      <p:sp>
        <p:nvSpPr>
          <p:cNvPr id="59396" name="内容占位符 2"/>
          <p:cNvSpPr>
            <a:spLocks/>
          </p:cNvSpPr>
          <p:nvPr/>
        </p:nvSpPr>
        <p:spPr bwMode="auto">
          <a:xfrm>
            <a:off x="467544" y="1429643"/>
            <a:ext cx="1152128" cy="3159125"/>
          </a:xfrm>
          <a:prstGeom prst="rect">
            <a:avLst/>
          </a:prstGeom>
          <a:noFill/>
          <a:ln w="9525">
            <a:noFill/>
            <a:miter lim="800000"/>
            <a:headEnd/>
            <a:tailEnd/>
          </a:ln>
        </p:spPr>
        <p:txBody>
          <a:bodyPr/>
          <a:lstStyle/>
          <a:p>
            <a:pPr marL="342900" indent="-342900" eaLnBrk="0" hangingPunct="0">
              <a:buFontTx/>
              <a:buChar char="•"/>
            </a:pPr>
            <a:r>
              <a:rPr lang="zh-CN" altLang="en-US" sz="2400" u="none" dirty="0">
                <a:solidFill>
                  <a:srgbClr val="FF0000"/>
                </a:solidFill>
              </a:rPr>
              <a:t>局</a:t>
            </a:r>
          </a:p>
          <a:p>
            <a:pPr marL="742950" lvl="1" indent="-285750" eaLnBrk="0" hangingPunct="0">
              <a:buFontTx/>
              <a:buChar char="–"/>
            </a:pPr>
            <a:endParaRPr lang="en-US" altLang="zh-CN" sz="2000" u="none" dirty="0">
              <a:solidFill>
                <a:srgbClr val="FF0000"/>
              </a:solidFill>
            </a:endParaRPr>
          </a:p>
          <a:p>
            <a:pPr marL="342900" indent="-342900" eaLnBrk="0" hangingPunct="0">
              <a:spcBef>
                <a:spcPts val="600"/>
              </a:spcBef>
              <a:buFontTx/>
              <a:buChar char="•"/>
            </a:pPr>
            <a:r>
              <a:rPr lang="zh-CN" altLang="en-US" sz="2400" u="none" dirty="0">
                <a:solidFill>
                  <a:srgbClr val="FF0000"/>
                </a:solidFill>
              </a:rPr>
              <a:t>城 </a:t>
            </a:r>
            <a:endParaRPr lang="en-US" altLang="zh-CN" sz="2400" u="none" dirty="0">
              <a:solidFill>
                <a:srgbClr val="FF0000"/>
              </a:solidFill>
            </a:endParaRPr>
          </a:p>
          <a:p>
            <a:pPr marL="742950" lvl="1" indent="-285750" eaLnBrk="0" hangingPunct="0">
              <a:buFontTx/>
              <a:buChar char="–"/>
            </a:pPr>
            <a:endParaRPr lang="en-US" altLang="zh-CN" sz="2000" u="none" dirty="0">
              <a:solidFill>
                <a:srgbClr val="FF0000"/>
              </a:solidFill>
            </a:endParaRPr>
          </a:p>
          <a:p>
            <a:pPr marL="342900" indent="-342900" eaLnBrk="0" hangingPunct="0">
              <a:spcBef>
                <a:spcPts val="600"/>
              </a:spcBef>
              <a:buFontTx/>
              <a:buChar char="•"/>
            </a:pPr>
            <a:r>
              <a:rPr lang="zh-CN" altLang="en-US" sz="2400" u="none" dirty="0" smtClean="0">
                <a:solidFill>
                  <a:srgbClr val="FF0000"/>
                </a:solidFill>
              </a:rPr>
              <a:t>广</a:t>
            </a:r>
            <a:endParaRPr lang="en-US" altLang="zh-CN" sz="2400" u="none" dirty="0" smtClean="0">
              <a:solidFill>
                <a:srgbClr val="FF0000"/>
              </a:solidFill>
            </a:endParaRPr>
          </a:p>
          <a:p>
            <a:pPr marL="342900" indent="-342900" eaLnBrk="0" hangingPunct="0">
              <a:spcBef>
                <a:spcPts val="600"/>
              </a:spcBef>
              <a:buFontTx/>
              <a:buChar char="•"/>
            </a:pPr>
            <a:endParaRPr lang="en-US" altLang="zh-CN" sz="1500" b="0" u="none" dirty="0">
              <a:solidFill>
                <a:srgbClr val="FF0000"/>
              </a:solidFill>
            </a:endParaRPr>
          </a:p>
          <a:p>
            <a:pPr marL="342900" indent="-342900" eaLnBrk="0" hangingPunct="0">
              <a:spcBef>
                <a:spcPts val="600"/>
              </a:spcBef>
              <a:buFontTx/>
              <a:buChar char="•"/>
            </a:pPr>
            <a:r>
              <a:rPr lang="zh-CN" altLang="en-US" sz="2400" u="none" dirty="0">
                <a:solidFill>
                  <a:srgbClr val="FF0000"/>
                </a:solidFill>
              </a:rPr>
              <a:t>个人</a:t>
            </a:r>
            <a:endParaRPr lang="zh-CN" altLang="en-US" sz="1000" u="none"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页脚占位符 1"/>
          <p:cNvSpPr>
            <a:spLocks noGrp="1"/>
          </p:cNvSpPr>
          <p:nvPr>
            <p:ph type="ftr" sz="quarter" idx="10"/>
          </p:nvPr>
        </p:nvSpPr>
        <p:spPr>
          <a:noFill/>
        </p:spPr>
        <p:txBody>
          <a:bodyPr/>
          <a:lstStyle/>
          <a:p>
            <a:fld id="{1708A98C-1134-4C45-BEC6-970BC01AFAC4}" type="slidenum">
              <a:rPr lang="zh-CN" altLang="en-US" smtClean="0"/>
              <a:pPr/>
              <a:t>9</a:t>
            </a:fld>
            <a:endParaRPr lang="en-US" altLang="zh-CN" smtClean="0"/>
          </a:p>
        </p:txBody>
      </p:sp>
      <p:sp>
        <p:nvSpPr>
          <p:cNvPr id="62466" name="标题 1"/>
          <p:cNvSpPr>
            <a:spLocks noGrp="1"/>
          </p:cNvSpPr>
          <p:nvPr>
            <p:ph type="title" idx="4294967295"/>
          </p:nvPr>
        </p:nvSpPr>
        <p:spPr>
          <a:xfrm>
            <a:off x="303213" y="995363"/>
            <a:ext cx="5060950" cy="857250"/>
          </a:xfrm>
        </p:spPr>
        <p:txBody>
          <a:bodyPr/>
          <a:lstStyle/>
          <a:p>
            <a:pPr algn="l"/>
            <a:r>
              <a:rPr lang="zh-CN" altLang="en-US" u="sng" smtClean="0">
                <a:latin typeface="华文新魏" pitchFamily="2" charset="-122"/>
              </a:rPr>
              <a:t>局域网（</a:t>
            </a:r>
            <a:r>
              <a:rPr lang="en-US" altLang="zh-CN" u="sng" smtClean="0">
                <a:latin typeface="Times New Roman" pitchFamily="18" charset="0"/>
                <a:cs typeface="Times New Roman" pitchFamily="18" charset="0"/>
              </a:rPr>
              <a:t>LAN</a:t>
            </a:r>
            <a:r>
              <a:rPr lang="zh-CN" altLang="en-US" u="sng" smtClean="0">
                <a:latin typeface="Times New Roman" pitchFamily="18" charset="0"/>
                <a:cs typeface="Times New Roman" pitchFamily="18" charset="0"/>
              </a:rPr>
              <a:t>）</a:t>
            </a:r>
            <a:r>
              <a:rPr lang="zh-CN" altLang="en-US" u="sng" smtClean="0">
                <a:latin typeface="华文新魏" pitchFamily="2" charset="-122"/>
              </a:rPr>
              <a:t>的基本特征</a:t>
            </a:r>
          </a:p>
        </p:txBody>
      </p:sp>
      <p:sp>
        <p:nvSpPr>
          <p:cNvPr id="62467" name="内容占位符 2"/>
          <p:cNvSpPr>
            <a:spLocks noGrp="1"/>
          </p:cNvSpPr>
          <p:nvPr>
            <p:ph idx="4294967295"/>
          </p:nvPr>
        </p:nvSpPr>
        <p:spPr>
          <a:xfrm>
            <a:off x="250824" y="2082800"/>
            <a:ext cx="5761335" cy="2433638"/>
          </a:xfrm>
        </p:spPr>
        <p:txBody>
          <a:bodyPr/>
          <a:lstStyle/>
          <a:p>
            <a:pPr>
              <a:lnSpc>
                <a:spcPct val="120000"/>
              </a:lnSpc>
              <a:spcBef>
                <a:spcPct val="40000"/>
              </a:spcBef>
            </a:pPr>
            <a:r>
              <a:rPr lang="zh-CN" altLang="en-US" sz="2200" b="1" dirty="0" smtClean="0">
                <a:solidFill>
                  <a:srgbClr val="2D2DB9"/>
                </a:solidFill>
              </a:rPr>
              <a:t>局域网用于将</a:t>
            </a:r>
            <a:r>
              <a:rPr lang="zh-CN" altLang="en-US" sz="2200" b="1" dirty="0" smtClean="0">
                <a:solidFill>
                  <a:srgbClr val="FF0000"/>
                </a:solidFill>
              </a:rPr>
              <a:t>有限范围</a:t>
            </a:r>
            <a:r>
              <a:rPr lang="zh-CN" altLang="en-US" sz="2200" b="1" dirty="0" smtClean="0">
                <a:solidFill>
                  <a:srgbClr val="2D2DB9"/>
                </a:solidFill>
              </a:rPr>
              <a:t>内的各种计算机、终端与外部设备互联成网；</a:t>
            </a:r>
            <a:endParaRPr lang="en-US" altLang="zh-CN" sz="2200" b="1" dirty="0" smtClean="0">
              <a:solidFill>
                <a:srgbClr val="2D2DB9"/>
              </a:solidFill>
            </a:endParaRPr>
          </a:p>
          <a:p>
            <a:pPr>
              <a:lnSpc>
                <a:spcPct val="120000"/>
              </a:lnSpc>
              <a:spcBef>
                <a:spcPct val="40000"/>
              </a:spcBef>
            </a:pPr>
            <a:r>
              <a:rPr lang="zh-CN" altLang="en-US" sz="2200" b="1" dirty="0" smtClean="0">
                <a:solidFill>
                  <a:srgbClr val="2D2DB9"/>
                </a:solidFill>
              </a:rPr>
              <a:t>可以分为</a:t>
            </a:r>
            <a:r>
              <a:rPr lang="zh-CN" altLang="en-US" sz="2200" b="1" dirty="0" smtClean="0">
                <a:solidFill>
                  <a:srgbClr val="FF0000"/>
                </a:solidFill>
              </a:rPr>
              <a:t>共享局域网</a:t>
            </a:r>
            <a:r>
              <a:rPr lang="zh-CN" altLang="en-US" sz="2200" b="1" dirty="0" smtClean="0">
                <a:solidFill>
                  <a:srgbClr val="2D2DB9"/>
                </a:solidFill>
              </a:rPr>
              <a:t>与</a:t>
            </a:r>
            <a:r>
              <a:rPr lang="zh-CN" altLang="en-US" sz="2200" b="1" dirty="0" smtClean="0">
                <a:solidFill>
                  <a:srgbClr val="FF0000"/>
                </a:solidFill>
              </a:rPr>
              <a:t>交换局域网</a:t>
            </a:r>
            <a:r>
              <a:rPr lang="zh-CN" altLang="en-US" sz="2200" b="1" dirty="0" smtClean="0">
                <a:solidFill>
                  <a:srgbClr val="2D2DB9"/>
                </a:solidFill>
              </a:rPr>
              <a:t>；</a:t>
            </a:r>
            <a:endParaRPr lang="en-US" altLang="zh-CN" sz="2200" b="1" dirty="0" smtClean="0">
              <a:solidFill>
                <a:srgbClr val="2D2DB9"/>
              </a:solidFill>
            </a:endParaRPr>
          </a:p>
          <a:p>
            <a:pPr>
              <a:lnSpc>
                <a:spcPct val="120000"/>
              </a:lnSpc>
              <a:spcBef>
                <a:spcPct val="40000"/>
              </a:spcBef>
            </a:pPr>
            <a:r>
              <a:rPr lang="zh-CN" altLang="en-US" sz="2200" b="1" dirty="0" smtClean="0">
                <a:solidFill>
                  <a:srgbClr val="2D2DB9"/>
                </a:solidFill>
              </a:rPr>
              <a:t>局域网技术发展迅速，应用日益广泛，是计算机网络中最活跃的领域之一。</a:t>
            </a:r>
          </a:p>
        </p:txBody>
      </p:sp>
      <p:pic>
        <p:nvPicPr>
          <p:cNvPr id="62468" name="Picture 6"/>
          <p:cNvPicPr>
            <a:picLocks noChangeAspect="1" noChangeArrowheads="1"/>
          </p:cNvPicPr>
          <p:nvPr/>
        </p:nvPicPr>
        <p:blipFill>
          <a:blip r:embed="rId3"/>
          <a:srcRect/>
          <a:stretch>
            <a:fillRect/>
          </a:stretch>
        </p:blipFill>
        <p:spPr bwMode="auto">
          <a:xfrm>
            <a:off x="4859338" y="915988"/>
            <a:ext cx="20891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16比9模版">
  <a:themeElements>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16比9模版">
  <a:themeElements>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2_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2_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16比9模版</Template>
  <TotalTime>8044</TotalTime>
  <Words>2138</Words>
  <Application>Microsoft Office PowerPoint</Application>
  <PresentationFormat>自定义</PresentationFormat>
  <Paragraphs>254</Paragraphs>
  <Slides>33</Slides>
  <Notes>22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33</vt:i4>
      </vt:variant>
    </vt:vector>
  </HeadingPairs>
  <TitlesOfParts>
    <vt:vector size="49" baseType="lpstr">
      <vt:lpstr>Gulim</vt:lpstr>
      <vt:lpstr>黑体</vt:lpstr>
      <vt:lpstr>华文新魏</vt:lpstr>
      <vt:lpstr>楷体_GB2312</vt:lpstr>
      <vt:lpstr>宋体</vt:lpstr>
      <vt:lpstr>微软雅黑</vt:lpstr>
      <vt:lpstr>Arial</vt:lpstr>
      <vt:lpstr>Constantia</vt:lpstr>
      <vt:lpstr>Copperplate Gothic Bold</vt:lpstr>
      <vt:lpstr>Times New Roman</vt:lpstr>
      <vt:lpstr>Wingdings</vt:lpstr>
      <vt:lpstr>1_16比9模版</vt:lpstr>
      <vt:lpstr>2_16比9模版</vt:lpstr>
      <vt:lpstr>剪辑</vt:lpstr>
      <vt:lpstr>Visio</vt:lpstr>
      <vt:lpstr>MS_ClipArt_Gallery</vt:lpstr>
      <vt:lpstr>计算机网络</vt:lpstr>
      <vt:lpstr>第一章 计算机网络概论  第一节 计算机网络的定义、分类 与拓扑结构 </vt:lpstr>
      <vt:lpstr>基本要求</vt:lpstr>
      <vt:lpstr>一、计算机网络的定义与分类</vt:lpstr>
      <vt:lpstr>计算机网络的基本特征：</vt:lpstr>
      <vt:lpstr>对计算机网络定义的理解</vt:lpstr>
      <vt:lpstr>按传输技术分类</vt:lpstr>
      <vt:lpstr>按照覆盖的地理范围进行分类</vt:lpstr>
      <vt:lpstr>局域网（LAN）的基本特征</vt:lpstr>
      <vt:lpstr>城域网（MAN）的基本特征</vt:lpstr>
      <vt:lpstr>城域网</vt:lpstr>
      <vt:lpstr>广域网（WAN）的基本特征</vt:lpstr>
      <vt:lpstr>网际互联</vt:lpstr>
      <vt:lpstr>二、计算机网络的拓扑构型</vt:lpstr>
      <vt:lpstr>2、计算机网络拓扑的分类与特点</vt:lpstr>
      <vt:lpstr>星形拓扑</vt:lpstr>
      <vt:lpstr>环形拓扑</vt:lpstr>
      <vt:lpstr>总线形拓扑</vt:lpstr>
      <vt:lpstr>树形拓扑</vt:lpstr>
      <vt:lpstr>网状拓扑</vt:lpstr>
      <vt:lpstr>三、计算机网络的组成与结构</vt:lpstr>
      <vt:lpstr>PowerPoint 演示文稿</vt:lpstr>
      <vt:lpstr>2、互联网结构与组成</vt:lpstr>
      <vt:lpstr>简化的互联网的网络结构示意图</vt:lpstr>
      <vt:lpstr>PowerPoint 演示文稿</vt:lpstr>
      <vt:lpstr>互联网的组成 </vt:lpstr>
      <vt:lpstr>PowerPoint 演示文稿</vt:lpstr>
      <vt:lpstr>互联网的边缘部分</vt:lpstr>
      <vt:lpstr>两种通信方式</vt:lpstr>
      <vt:lpstr>PowerPoint 演示文稿</vt:lpstr>
      <vt:lpstr>PowerPoint 演示文稿</vt:lpstr>
      <vt:lpstr>互联网的核心部分</vt:lpstr>
      <vt:lpstr>小结</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Microsoft</cp:lastModifiedBy>
  <cp:revision>1012</cp:revision>
  <cp:lastPrinted>1999-06-03T07:41:47Z</cp:lastPrinted>
  <dcterms:created xsi:type="dcterms:W3CDTF">1999-05-31T06:37:31Z</dcterms:created>
  <dcterms:modified xsi:type="dcterms:W3CDTF">2017-09-05T06:33:14Z</dcterms:modified>
</cp:coreProperties>
</file>