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67" r:id="rId2"/>
    <p:sldMasterId id="2147483668" r:id="rId3"/>
  </p:sldMasterIdLst>
  <p:notesMasterIdLst>
    <p:notesMasterId r:id="rId42"/>
  </p:notesMasterIdLst>
  <p:handoutMasterIdLst>
    <p:handoutMasterId r:id="rId43"/>
  </p:handoutMasterIdLst>
  <p:sldIdLst>
    <p:sldId id="638" r:id="rId4"/>
    <p:sldId id="602" r:id="rId5"/>
    <p:sldId id="606" r:id="rId6"/>
    <p:sldId id="612" r:id="rId7"/>
    <p:sldId id="613" r:id="rId8"/>
    <p:sldId id="614" r:id="rId9"/>
    <p:sldId id="615" r:id="rId10"/>
    <p:sldId id="616" r:id="rId11"/>
    <p:sldId id="639" r:id="rId12"/>
    <p:sldId id="640" r:id="rId13"/>
    <p:sldId id="617" r:id="rId14"/>
    <p:sldId id="618" r:id="rId15"/>
    <p:sldId id="641" r:id="rId16"/>
    <p:sldId id="619" r:id="rId17"/>
    <p:sldId id="620" r:id="rId18"/>
    <p:sldId id="621" r:id="rId19"/>
    <p:sldId id="624" r:id="rId20"/>
    <p:sldId id="623" r:id="rId21"/>
    <p:sldId id="622" r:id="rId22"/>
    <p:sldId id="642" r:id="rId23"/>
    <p:sldId id="643" r:id="rId24"/>
    <p:sldId id="649" r:id="rId25"/>
    <p:sldId id="650" r:id="rId26"/>
    <p:sldId id="644" r:id="rId27"/>
    <p:sldId id="645" r:id="rId28"/>
    <p:sldId id="646" r:id="rId29"/>
    <p:sldId id="647" r:id="rId30"/>
    <p:sldId id="648" r:id="rId31"/>
    <p:sldId id="627" r:id="rId32"/>
    <p:sldId id="629" r:id="rId33"/>
    <p:sldId id="630" r:id="rId34"/>
    <p:sldId id="631" r:id="rId35"/>
    <p:sldId id="632" r:id="rId36"/>
    <p:sldId id="633" r:id="rId37"/>
    <p:sldId id="634" r:id="rId38"/>
    <p:sldId id="635" r:id="rId39"/>
    <p:sldId id="636" r:id="rId40"/>
    <p:sldId id="637" r:id="rId41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BFBFB"/>
    <a:srgbClr val="99CCFF"/>
    <a:srgbClr val="6699FF"/>
    <a:srgbClr val="3399FF"/>
    <a:srgbClr val="0099FF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 autoAdjust="0"/>
    <p:restoredTop sz="86293" autoAdjust="0"/>
  </p:normalViewPr>
  <p:slideViewPr>
    <p:cSldViewPr>
      <p:cViewPr varScale="1">
        <p:scale>
          <a:sx n="129" d="100"/>
          <a:sy n="129" d="100"/>
        </p:scale>
        <p:origin x="1152" y="86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D1811C4-5C02-423E-A585-823CE22D5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917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07C6C06-1360-4C3D-9330-A3E4FFDFD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336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590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在分布式网络中采用分组交换的数据传输方式</a:t>
            </a:r>
          </a:p>
        </p:txBody>
      </p:sp>
    </p:spTree>
    <p:extLst>
      <p:ext uri="{BB962C8B-B14F-4D97-AF65-F5344CB8AC3E}">
        <p14:creationId xmlns:p14="http://schemas.microsoft.com/office/powerpoint/2010/main" val="797573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B2735B6-343B-4475-839D-473F67AAEBFE}" type="slidenum">
              <a:rPr lang="zh-CN" altLang="en-US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17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298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对于数据通信来说，更好的解决方法称为分组交换，早期为报文交换。</a:t>
            </a:r>
          </a:p>
          <a:p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zh-CN" altLang="en-US" b="1" smtClean="0">
                <a:latin typeface="微软雅黑" pitchFamily="34" charset="-122"/>
                <a:ea typeface="宋体" charset="-122"/>
              </a:rPr>
              <a:t>更长的单元传输被分解为多个分组，它们通过网络节点到节点地传送；分组的最大允许长度由网络确定。</a:t>
            </a:r>
          </a:p>
          <a:p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639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>
                <a:ea typeface="楷体_GB2312" pitchFamily="49" charset="-122"/>
              </a:rPr>
              <a:t>每一个分组的首部都含有地址等控制信息。</a:t>
            </a:r>
          </a:p>
          <a:p>
            <a:pPr>
              <a:buFontTx/>
              <a:buChar char="•"/>
            </a:pPr>
            <a:r>
              <a:rPr lang="zh-CN" altLang="en-US" smtClean="0">
                <a:ea typeface="楷体_GB2312" pitchFamily="49" charset="-122"/>
              </a:rPr>
              <a:t>分组交换网中的结点交换机根据收到的分组的首部中的地址信息，把分组转发到下一个结点交换机。</a:t>
            </a:r>
          </a:p>
          <a:p>
            <a:pPr>
              <a:buFontTx/>
              <a:buChar char="•"/>
            </a:pPr>
            <a:r>
              <a:rPr lang="zh-CN" altLang="en-US" smtClean="0">
                <a:ea typeface="楷体_GB2312" pitchFamily="49" charset="-122"/>
              </a:rPr>
              <a:t>用这样的存储转发方式，最后分组就能到达最终目的地。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861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F846-43FD-4AC9-A690-178B8168A85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23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F846-43FD-4AC9-A690-178B8168A85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8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b="1" smtClean="0">
                <a:ea typeface="宋体" charset="-122"/>
              </a:rPr>
              <a:t>传输过程中，每个分组单独处理，称为数据报</a:t>
            </a:r>
          </a:p>
          <a:p>
            <a:pPr marL="228600" indent="-228600"/>
            <a:r>
              <a:rPr lang="zh-CN" altLang="en-US" b="1" smtClean="0">
                <a:ea typeface="宋体" charset="-122"/>
              </a:rPr>
              <a:t>每个数据报带有完整的目的地址，选择自己的路由</a:t>
            </a:r>
          </a:p>
          <a:p>
            <a:pPr marL="228600" indent="-228600"/>
            <a:r>
              <a:rPr lang="zh-CN" altLang="en-US" b="1" smtClean="0">
                <a:ea typeface="宋体" charset="-122"/>
              </a:rPr>
              <a:t>每个数据报都带有分组序号，以便重组，因为它们到达的顺序不定</a:t>
            </a:r>
          </a:p>
          <a:p>
            <a:pPr marL="228600" indent="-228600"/>
            <a:r>
              <a:rPr lang="zh-CN" altLang="en-US" b="1" smtClean="0">
                <a:ea typeface="宋体" charset="-122"/>
              </a:rPr>
              <a:t>差错和流量控制由主机负责</a:t>
            </a:r>
          </a:p>
        </p:txBody>
      </p:sp>
    </p:spTree>
    <p:extLst>
      <p:ext uri="{BB962C8B-B14F-4D97-AF65-F5344CB8AC3E}">
        <p14:creationId xmlns:p14="http://schemas.microsoft.com/office/powerpoint/2010/main" val="415549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4A9534-31A7-4C74-8D04-95979A1FC323}" type="slidenum">
              <a:rPr lang="zh-CN" altLang="en-US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23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zh-CN" altLang="en-US" b="1" smtClean="0">
                <a:solidFill>
                  <a:srgbClr val="2D2DB9"/>
                </a:solidFill>
                <a:ea typeface="宋体" charset="-122"/>
              </a:rPr>
              <a:t>灵活、高效：</a:t>
            </a:r>
            <a:r>
              <a:rPr lang="zh-CN" altLang="en-US" smtClean="0">
                <a:latin typeface="微软雅黑" pitchFamily="34" charset="-122"/>
                <a:ea typeface="宋体" charset="-122"/>
              </a:rPr>
              <a:t>以分组为传送单位，查找路由，有利于提高路由器检错、重传的效率，提高路由器存储空间的利用率。</a:t>
            </a:r>
            <a:r>
              <a:rPr lang="zh-CN" altLang="en-US" b="1" smtClean="0">
                <a:latin typeface="微软雅黑" pitchFamily="34" charset="-122"/>
                <a:ea typeface="宋体" charset="-122"/>
              </a:rPr>
              <a:t>动态分配传输带宽，对通信链路是逐段占用。</a:t>
            </a:r>
          </a:p>
          <a:p>
            <a:pPr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zh-CN" altLang="en-US" b="1" smtClean="0">
                <a:solidFill>
                  <a:srgbClr val="2D2DB9"/>
                </a:solidFill>
                <a:ea typeface="宋体" charset="-122"/>
              </a:rPr>
              <a:t>迅速、可靠：</a:t>
            </a:r>
            <a:r>
              <a:rPr lang="zh-CN" altLang="en-US" smtClean="0">
                <a:latin typeface="微软雅黑" pitchFamily="34" charset="-122"/>
                <a:ea typeface="宋体" charset="-122"/>
              </a:rPr>
              <a:t>不必先建立连接就能向其他主机发送报文分组。保证可靠性的网络协议，可以根据链路通信状态、网络拓扑变化，为不同分组动态选择传输路径，减少分组传输延迟。</a:t>
            </a:r>
            <a:r>
              <a:rPr lang="zh-CN" altLang="en-US" b="1" smtClean="0">
                <a:latin typeface="微软雅黑" pitchFamily="34" charset="-122"/>
                <a:ea typeface="宋体" charset="-122"/>
              </a:rPr>
              <a:t>分布式的路由选择协议使网络有很好的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宋体" charset="-122"/>
              </a:rPr>
              <a:t>生存性</a:t>
            </a:r>
            <a:r>
              <a:rPr lang="zh-CN" altLang="en-US" b="1" smtClean="0">
                <a:latin typeface="微软雅黑" pitchFamily="34" charset="-122"/>
                <a:ea typeface="宋体" charset="-122"/>
              </a:rPr>
              <a:t>。</a:t>
            </a:r>
            <a:endParaRPr lang="zh-CN" altLang="en-US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生存性用于计算机方面有诸多研究，</a:t>
            </a:r>
            <a:r>
              <a:rPr lang="zh-CN" altLang="en-US" b="1" smtClean="0">
                <a:ea typeface="宋体" charset="-122"/>
              </a:rPr>
              <a:t>指计算机系统受到攻击后还能够完成关键任务的能力，与传统的安全性不同，后者研究重点为防侵，前者研究重点为如何容侵</a:t>
            </a:r>
            <a:r>
              <a:rPr lang="zh-CN" altLang="en-US" smtClean="0">
                <a:ea typeface="宋体" charset="-122"/>
              </a:rPr>
              <a:t>。 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984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F846-43FD-4AC9-A690-178B8168A85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6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F846-43FD-4AC9-A690-178B8168A859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4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计算机系统受到攻击后还能够完成关键任务。可靠、容错、容侵</a:t>
            </a:r>
          </a:p>
        </p:txBody>
      </p:sp>
    </p:spTree>
    <p:extLst>
      <p:ext uri="{BB962C8B-B14F-4D97-AF65-F5344CB8AC3E}">
        <p14:creationId xmlns:p14="http://schemas.microsoft.com/office/powerpoint/2010/main" val="561558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F846-43FD-4AC9-A690-178B8168A859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75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F846-43FD-4AC9-A690-178B8168A85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13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F846-43FD-4AC9-A690-178B8168A859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25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每个</a:t>
            </a:r>
            <a:r>
              <a:rPr lang="en-US" altLang="zh-CN" smtClean="0">
                <a:ea typeface="宋体" charset="-122"/>
              </a:rPr>
              <a:t>IMP</a:t>
            </a:r>
            <a:r>
              <a:rPr lang="zh-CN" altLang="en-US" smtClean="0">
                <a:ea typeface="宋体" charset="-122"/>
              </a:rPr>
              <a:t>通过速率</a:t>
            </a:r>
            <a:r>
              <a:rPr lang="en-US" altLang="zh-CN" smtClean="0">
                <a:ea typeface="宋体" charset="-122"/>
              </a:rPr>
              <a:t>56kbps</a:t>
            </a:r>
            <a:r>
              <a:rPr lang="zh-CN" altLang="en-US" smtClean="0">
                <a:ea typeface="宋体" charset="-122"/>
              </a:rPr>
              <a:t>的传输线与多个</a:t>
            </a:r>
            <a:r>
              <a:rPr lang="en-US" altLang="zh-CN" smtClean="0">
                <a:ea typeface="宋体" charset="-122"/>
              </a:rPr>
              <a:t>IMP</a:t>
            </a:r>
            <a:r>
              <a:rPr lang="zh-CN" altLang="en-US" smtClean="0">
                <a:ea typeface="宋体" charset="-122"/>
              </a:rPr>
              <a:t>连接起来。</a:t>
            </a:r>
            <a:r>
              <a:rPr lang="en-US" altLang="zh-CN" smtClean="0">
                <a:ea typeface="宋体" charset="-122"/>
              </a:rPr>
              <a:t>IMP</a:t>
            </a:r>
            <a:r>
              <a:rPr lang="zh-CN" altLang="en-US" smtClean="0">
                <a:ea typeface="宋体" charset="-122"/>
              </a:rPr>
              <a:t>设备就是路由器的雏形。</a:t>
            </a:r>
          </a:p>
        </p:txBody>
      </p:sp>
    </p:spTree>
    <p:extLst>
      <p:ext uri="{BB962C8B-B14F-4D97-AF65-F5344CB8AC3E}">
        <p14:creationId xmlns:p14="http://schemas.microsoft.com/office/powerpoint/2010/main" val="2183970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1712851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0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70~80</a:t>
            </a:r>
            <a:r>
              <a:rPr lang="zh-CN" altLang="en-US" sz="10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年代网络技术发展迅速，出现大量计算机网络：军用网、研究试验网络、公共服务网络、校园网等；</a:t>
            </a:r>
          </a:p>
          <a:p>
            <a:r>
              <a:rPr lang="zh-CN" altLang="en-US" smtClean="0">
                <a:ea typeface="宋体" charset="-122"/>
              </a:rPr>
              <a:t>注意与</a:t>
            </a:r>
            <a:r>
              <a:rPr lang="en-US" altLang="zh-CN" smtClean="0">
                <a:ea typeface="宋体" charset="-122"/>
              </a:rPr>
              <a:t>Internet</a:t>
            </a:r>
            <a:r>
              <a:rPr lang="zh-CN" altLang="en-US" smtClean="0">
                <a:ea typeface="宋体" charset="-122"/>
              </a:rPr>
              <a:t>的区别。</a:t>
            </a:r>
          </a:p>
        </p:txBody>
      </p:sp>
    </p:spTree>
    <p:extLst>
      <p:ext uri="{BB962C8B-B14F-4D97-AF65-F5344CB8AC3E}">
        <p14:creationId xmlns:p14="http://schemas.microsoft.com/office/powerpoint/2010/main" val="2279026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Berkly Software Distribution = BSD</a:t>
            </a: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32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所有结点都与一个中心结点相连，结点发送的数据都要通过中心结点转发。如果遭到破坏，造成整个网络瘫痪。</a:t>
            </a:r>
          </a:p>
          <a:p>
            <a:r>
              <a:rPr lang="zh-CN" altLang="en-US" smtClean="0">
                <a:ea typeface="宋体" charset="-122"/>
              </a:rPr>
              <a:t>星</a:t>
            </a:r>
            <a:r>
              <a:rPr lang="en-US" altLang="zh-CN" smtClean="0">
                <a:ea typeface="宋体" charset="-122"/>
              </a:rPr>
              <a:t>-</a:t>
            </a:r>
            <a:r>
              <a:rPr lang="zh-CN" altLang="en-US" smtClean="0">
                <a:ea typeface="宋体" charset="-122"/>
              </a:rPr>
              <a:t>星结构难以避免其固有缺点。</a:t>
            </a:r>
          </a:p>
        </p:txBody>
      </p:sp>
    </p:spTree>
    <p:extLst>
      <p:ext uri="{BB962C8B-B14F-4D97-AF65-F5344CB8AC3E}">
        <p14:creationId xmlns:p14="http://schemas.microsoft.com/office/powerpoint/2010/main" val="284560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没有中心交换结点，每个节点与相邻结点连接，构成网状结构。</a:t>
            </a:r>
          </a:p>
          <a:p>
            <a:r>
              <a:rPr lang="zh-CN" altLang="en-US" smtClean="0">
                <a:ea typeface="宋体" charset="-122"/>
              </a:rPr>
              <a:t>如果有结点损坏，数据可通过其他路径传输。</a:t>
            </a:r>
          </a:p>
        </p:txBody>
      </p:sp>
    </p:spTree>
    <p:extLst>
      <p:ext uri="{BB962C8B-B14F-4D97-AF65-F5344CB8AC3E}">
        <p14:creationId xmlns:p14="http://schemas.microsoft.com/office/powerpoint/2010/main" val="290810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F846-43FD-4AC9-A690-178B8168A85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7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F846-43FD-4AC9-A690-178B8168A85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3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091F20-23FF-4519-9E18-F6816E5015F7}" type="slidenum">
              <a:rPr lang="zh-CN" altLang="en-US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12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541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F846-43FD-4AC9-A690-178B8168A85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13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38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D5098-6F09-4056-BF15-92CDE018B0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E1836-BA06-4866-9731-BE5238ADC3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1BCF0-439D-4E02-A65C-6219504F9C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0405B-5550-4316-8DE9-83FFDF6343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AA621-0704-430A-86BD-1A35A6677D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A83C0-B905-4750-B13C-420C7F73B3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46673-0070-41AA-B812-9108EE9DC6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BBC3B-4AF9-455B-8238-76DE75E8D9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8F655-DAA5-43F4-B37F-2E76BA74D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BB493-E746-49BD-A8AC-321A9A4C29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A98AF-E46A-478D-AD10-1A8CDAA3A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77" r:id="rId3"/>
    <p:sldLayoutId id="2147483676" r:id="rId4"/>
    <p:sldLayoutId id="2147483675" r:id="rId5"/>
    <p:sldLayoutId id="2147483674" r:id="rId6"/>
    <p:sldLayoutId id="2147483673" r:id="rId7"/>
    <p:sldLayoutId id="2147483672" r:id="rId8"/>
    <p:sldLayoutId id="2147483671" r:id="rId9"/>
    <p:sldLayoutId id="2147483670" r:id="rId10"/>
    <p:sldLayoutId id="214748366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3475" y="4856163"/>
            <a:ext cx="28956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u="none"/>
            </a:lvl1pPr>
          </a:lstStyle>
          <a:p>
            <a:pPr>
              <a:defRPr/>
            </a:pPr>
            <a:fld id="{778B76FC-A471-4C46-9257-76FB56875D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ctrTitle"/>
          </p:nvPr>
        </p:nvSpPr>
        <p:spPr>
          <a:xfrm>
            <a:off x="2428875" y="1996480"/>
            <a:ext cx="5448300" cy="1046162"/>
          </a:xfrm>
        </p:spPr>
        <p:txBody>
          <a:bodyPr/>
          <a:lstStyle/>
          <a:p>
            <a:r>
              <a:rPr lang="zh-CN" altLang="en-US" sz="4400" dirty="0" smtClean="0">
                <a:solidFill>
                  <a:srgbClr val="003366"/>
                </a:solidFill>
                <a:latin typeface="华文新魏" pitchFamily="2" charset="-122"/>
              </a:rPr>
              <a:t>计算机网络</a:t>
            </a:r>
            <a:endParaRPr lang="zh-CN" altLang="en-US" sz="4400" dirty="0" smtClean="0">
              <a:solidFill>
                <a:srgbClr val="003366"/>
              </a:solidFill>
            </a:endParaRPr>
          </a:p>
        </p:txBody>
      </p:sp>
      <p:sp>
        <p:nvSpPr>
          <p:cNvPr id="27650" name="副标题 2"/>
          <p:cNvSpPr>
            <a:spLocks noGrp="1"/>
          </p:cNvSpPr>
          <p:nvPr>
            <p:ph type="subTitle" idx="1"/>
          </p:nvPr>
        </p:nvSpPr>
        <p:spPr>
          <a:xfrm>
            <a:off x="2428875" y="3630613"/>
            <a:ext cx="4914900" cy="1014412"/>
          </a:xfrm>
        </p:spPr>
        <p:txBody>
          <a:bodyPr/>
          <a:lstStyle/>
          <a:p>
            <a:r>
              <a:rPr lang="zh-CN" altLang="en-US" sz="2800" smtClean="0">
                <a:solidFill>
                  <a:srgbClr val="003366"/>
                </a:solidFill>
                <a:latin typeface="微软雅黑" pitchFamily="34" charset="-122"/>
              </a:rPr>
              <a:t>王宇新</a:t>
            </a:r>
          </a:p>
          <a:p>
            <a:r>
              <a:rPr lang="zh-CN" altLang="en-US" sz="2800" smtClean="0">
                <a:solidFill>
                  <a:srgbClr val="003366"/>
                </a:solidFill>
                <a:latin typeface="微软雅黑" pitchFamily="34" charset="-122"/>
              </a:rPr>
              <a:t>大连理工大学</a:t>
            </a:r>
          </a:p>
        </p:txBody>
      </p:sp>
    </p:spTree>
    <p:extLst>
      <p:ext uri="{BB962C8B-B14F-4D97-AF65-F5344CB8AC3E}">
        <p14:creationId xmlns:p14="http://schemas.microsoft.com/office/powerpoint/2010/main" val="8474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663" y="1085523"/>
            <a:ext cx="2164054" cy="2798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811"/>
              </a:lnSpc>
            </a:pPr>
            <a:r>
              <a:rPr lang="en-US" altLang="zh-CN" u="none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线路交换方式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39552" y="1492424"/>
            <a:ext cx="5576240" cy="335476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 defTabSz="-479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u="none" dirty="0">
                <a:ea typeface="黑体" panose="02010609060101010101" pitchFamily="2" charset="-122"/>
              </a:rPr>
              <a:t>线路交换是</a:t>
            </a:r>
            <a:r>
              <a:rPr lang="en-US" altLang="zh-CN" sz="2000" u="none" dirty="0">
                <a:solidFill>
                  <a:srgbClr val="FF0000"/>
                </a:solidFill>
                <a:ea typeface="黑体" panose="02010609060101010101" pitchFamily="2" charset="-122"/>
              </a:rPr>
              <a:t>面向连接</a:t>
            </a:r>
            <a:r>
              <a:rPr lang="en-US" altLang="zh-CN" sz="2000" u="none" dirty="0">
                <a:ea typeface="黑体" panose="02010609060101010101" pitchFamily="2" charset="-122"/>
              </a:rPr>
              <a:t>的服务</a:t>
            </a:r>
            <a:r>
              <a:rPr lang="zh-CN" altLang="en-US" sz="2000" u="none" dirty="0">
                <a:ea typeface="黑体" panose="02010609060101010101" pitchFamily="2" charset="-122"/>
              </a:rPr>
              <a:t>，</a:t>
            </a:r>
            <a:r>
              <a:rPr lang="en-US" altLang="zh-CN" sz="2000" u="none" dirty="0" err="1" smtClean="0">
                <a:ea typeface="黑体" panose="02010609060101010101" pitchFamily="2" charset="-122"/>
              </a:rPr>
              <a:t>两台计算机通过通信子网进行数据交换之前</a:t>
            </a:r>
            <a:r>
              <a:rPr lang="en-US" altLang="zh-CN" sz="2000" u="none" dirty="0" err="1">
                <a:ea typeface="黑体" panose="02010609060101010101" pitchFamily="2" charset="-122"/>
              </a:rPr>
              <a:t>，</a:t>
            </a:r>
            <a:r>
              <a:rPr lang="en-US" altLang="zh-CN" sz="2000" u="none" dirty="0" err="1" smtClean="0">
                <a:ea typeface="黑体" panose="02010609060101010101" pitchFamily="2" charset="-122"/>
              </a:rPr>
              <a:t>首先要在通信子网中建立一个</a:t>
            </a:r>
            <a:r>
              <a:rPr lang="en-US" altLang="zh-CN" sz="2000" u="none" dirty="0" err="1" smtClean="0">
                <a:solidFill>
                  <a:srgbClr val="FF0000"/>
                </a:solidFill>
                <a:ea typeface="黑体" panose="02010609060101010101" pitchFamily="2" charset="-122"/>
              </a:rPr>
              <a:t>实际的物理线路连接</a:t>
            </a:r>
            <a:r>
              <a:rPr lang="zh-CN" altLang="en-US" sz="2000" u="none" dirty="0">
                <a:ea typeface="黑体" panose="02010609060101010101" pitchFamily="2" charset="-122"/>
              </a:rPr>
              <a:t>。</a:t>
            </a:r>
            <a:endParaRPr lang="en-US" altLang="zh-CN" sz="2000" u="none" dirty="0">
              <a:ea typeface="黑体" panose="02010609060101010101" pitchFamily="2" charset="-122"/>
            </a:endParaRPr>
          </a:p>
          <a:p>
            <a:pPr marL="342900" indent="-342900" defTabSz="-479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u="none" dirty="0" err="1">
                <a:ea typeface="黑体" panose="02010609060101010101" pitchFamily="2" charset="-122"/>
              </a:rPr>
              <a:t>线路交换在数据传输过程中要经过</a:t>
            </a:r>
            <a:r>
              <a:rPr lang="en-US" altLang="zh-CN" sz="2000" u="none" dirty="0" err="1">
                <a:solidFill>
                  <a:srgbClr val="FF0000"/>
                </a:solidFill>
                <a:ea typeface="黑体" panose="02010609060101010101" pitchFamily="2" charset="-122"/>
              </a:rPr>
              <a:t>建立连接、</a:t>
            </a:r>
            <a:r>
              <a:rPr lang="en-US" altLang="zh-CN" sz="2000" u="none" dirty="0" err="1" smtClean="0">
                <a:solidFill>
                  <a:srgbClr val="FF0000"/>
                </a:solidFill>
                <a:ea typeface="黑体" panose="02010609060101010101" pitchFamily="2" charset="-122"/>
              </a:rPr>
              <a:t>数据传输与释放连接的三个阶段</a:t>
            </a:r>
            <a:r>
              <a:rPr lang="zh-CN" altLang="en-US" sz="2000" u="none" dirty="0">
                <a:ea typeface="黑体" panose="02010609060101010101" pitchFamily="2" charset="-122"/>
              </a:rPr>
              <a:t>。</a:t>
            </a:r>
            <a:endParaRPr lang="en-US" altLang="zh-CN" sz="2000" u="none" dirty="0">
              <a:ea typeface="黑体" panose="02010609060101010101" pitchFamily="2" charset="-122"/>
            </a:endParaRPr>
          </a:p>
          <a:p>
            <a:pPr marL="342900" indent="-342900" defTabSz="-479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u="none" dirty="0" err="1">
                <a:ea typeface="黑体" panose="02010609060101010101" pitchFamily="2" charset="-122"/>
              </a:rPr>
              <a:t>线路交换方式的</a:t>
            </a:r>
            <a:r>
              <a:rPr lang="en-US" altLang="zh-CN" sz="2000" u="none" dirty="0" err="1">
                <a:solidFill>
                  <a:srgbClr val="FF0000"/>
                </a:solidFill>
                <a:ea typeface="黑体" panose="02010609060101010101" pitchFamily="2" charset="-122"/>
              </a:rPr>
              <a:t>优点</a:t>
            </a:r>
            <a:r>
              <a:rPr lang="en-US" altLang="zh-CN" sz="2000" u="none" dirty="0" err="1">
                <a:ea typeface="黑体" panose="02010609060101010101" pitchFamily="2" charset="-122"/>
              </a:rPr>
              <a:t>是：通信实时性强，</a:t>
            </a:r>
            <a:r>
              <a:rPr lang="en-US" altLang="zh-CN" sz="2000" u="none" dirty="0" err="1" smtClean="0">
                <a:ea typeface="黑体" panose="02010609060101010101" pitchFamily="2" charset="-122"/>
              </a:rPr>
              <a:t>适用于交互式会话类通信</a:t>
            </a:r>
            <a:r>
              <a:rPr lang="zh-CN" altLang="en-US" sz="2000" u="none" dirty="0">
                <a:ea typeface="黑体" panose="02010609060101010101" pitchFamily="2" charset="-122"/>
              </a:rPr>
              <a:t>。</a:t>
            </a:r>
            <a:endParaRPr lang="en-US" altLang="zh-CN" sz="2000" u="none" dirty="0">
              <a:ea typeface="黑体" panose="02010609060101010101" pitchFamily="2" charset="-122"/>
            </a:endParaRPr>
          </a:p>
          <a:p>
            <a:pPr marL="342900" indent="-342900" defTabSz="-479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u="none" dirty="0" err="1">
                <a:ea typeface="黑体" panose="02010609060101010101" pitchFamily="2" charset="-122"/>
              </a:rPr>
              <a:t>线路交换方式的</a:t>
            </a:r>
            <a:r>
              <a:rPr lang="en-US" altLang="zh-CN" sz="2000" u="none" dirty="0" err="1">
                <a:solidFill>
                  <a:srgbClr val="FF0000"/>
                </a:solidFill>
                <a:ea typeface="黑体" panose="02010609060101010101" pitchFamily="2" charset="-122"/>
              </a:rPr>
              <a:t>缺点</a:t>
            </a:r>
            <a:r>
              <a:rPr lang="en-US" altLang="zh-CN" sz="2000" u="none" dirty="0" err="1">
                <a:ea typeface="黑体" panose="02010609060101010101" pitchFamily="2" charset="-122"/>
              </a:rPr>
              <a:t>是：对突发性通信不适应，</a:t>
            </a:r>
            <a:r>
              <a:rPr lang="en-US" altLang="zh-CN" sz="2000" u="none" dirty="0" err="1" smtClean="0">
                <a:ea typeface="黑体" panose="02010609060101010101" pitchFamily="2" charset="-122"/>
              </a:rPr>
              <a:t>系统效率低</a:t>
            </a:r>
            <a:r>
              <a:rPr lang="en-US" altLang="zh-CN" sz="2000" u="none" dirty="0" err="1">
                <a:ea typeface="黑体" panose="02010609060101010101" pitchFamily="2" charset="-122"/>
              </a:rPr>
              <a:t>，系统不具有存储数据的能力，</a:t>
            </a:r>
            <a:r>
              <a:rPr lang="en-US" altLang="zh-CN" sz="2000" u="none" dirty="0" err="1" smtClean="0">
                <a:ea typeface="黑体" panose="02010609060101010101" pitchFamily="2" charset="-122"/>
              </a:rPr>
              <a:t>不能平滑</a:t>
            </a:r>
            <a:r>
              <a:rPr lang="zh-CN" altLang="en-US" sz="2000" u="none" dirty="0" smtClean="0">
                <a:ea typeface="黑体" panose="02010609060101010101" pitchFamily="2" charset="-122"/>
              </a:rPr>
              <a:t>通信</a:t>
            </a:r>
            <a:r>
              <a:rPr lang="en-US" altLang="zh-CN" sz="2000" u="none" dirty="0" smtClean="0">
                <a:ea typeface="黑体" panose="02010609060101010101" pitchFamily="2" charset="-122"/>
              </a:rPr>
              <a:t>量</a:t>
            </a:r>
            <a:r>
              <a:rPr lang="zh-CN" altLang="en-US" sz="2000" u="none" dirty="0" smtClean="0">
                <a:ea typeface="黑体" panose="02010609060101010101" pitchFamily="2" charset="-122"/>
              </a:rPr>
              <a:t>。</a:t>
            </a:r>
            <a:endParaRPr lang="en-US" altLang="zh-CN" sz="1886" dirty="0">
              <a:solidFill>
                <a:srgbClr val="33659A"/>
              </a:solidFill>
              <a:latin typeface="楷体_GB2312" pitchFamily="18" charset="0"/>
              <a:ea typeface="黑体" panose="02010609060101010101" pitchFamily="2" charset="-122"/>
              <a:cs typeface="楷体_GB231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9026C39-D4B9-49A1-9D8D-F44FA575E759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136194" name="Rectangle 3"/>
          <p:cNvSpPr>
            <a:spLocks noChangeArrowheads="1"/>
          </p:cNvSpPr>
          <p:nvPr/>
        </p:nvSpPr>
        <p:spPr bwMode="auto">
          <a:xfrm>
            <a:off x="436563" y="647700"/>
            <a:ext cx="5508625" cy="439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2400" u="none" dirty="0">
                <a:solidFill>
                  <a:schemeClr val="accent2"/>
                </a:solidFill>
                <a:latin typeface="微软雅黑" pitchFamily="34" charset="-122"/>
              </a:rPr>
              <a:t>线路交换</a:t>
            </a:r>
            <a:r>
              <a:rPr lang="zh-CN" altLang="en-US" sz="2400" u="none" dirty="0" smtClean="0">
                <a:solidFill>
                  <a:schemeClr val="accent2"/>
                </a:solidFill>
                <a:latin typeface="微软雅黑" pitchFamily="34" charset="-122"/>
              </a:rPr>
              <a:t>方式</a:t>
            </a:r>
            <a:r>
              <a:rPr lang="zh-CN" altLang="en-US" sz="2400" u="none" dirty="0">
                <a:solidFill>
                  <a:schemeClr val="accent2"/>
                </a:solidFill>
                <a:latin typeface="微软雅黑" pitchFamily="34" charset="-122"/>
              </a:rPr>
              <a:t>：电话交换网</a:t>
            </a:r>
          </a:p>
        </p:txBody>
      </p: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2984500" y="984250"/>
            <a:ext cx="3114675" cy="549275"/>
            <a:chOff x="5910263" y="844550"/>
            <a:chExt cx="3115388" cy="549236"/>
          </a:xfrm>
        </p:grpSpPr>
        <p:sp>
          <p:nvSpPr>
            <p:cNvPr id="136235" name="Text Box 4"/>
            <p:cNvSpPr txBox="1">
              <a:spLocks noChangeArrowheads="1"/>
            </p:cNvSpPr>
            <p:nvPr/>
          </p:nvSpPr>
          <p:spPr bwMode="auto">
            <a:xfrm>
              <a:off x="8333343" y="844550"/>
              <a:ext cx="692308" cy="549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36" name="Text Box 5"/>
            <p:cNvSpPr txBox="1">
              <a:spLocks noChangeArrowheads="1"/>
            </p:cNvSpPr>
            <p:nvPr/>
          </p:nvSpPr>
          <p:spPr bwMode="auto">
            <a:xfrm>
              <a:off x="5910263" y="844550"/>
              <a:ext cx="692309" cy="549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</p:grpSp>
      <p:sp>
        <p:nvSpPr>
          <p:cNvPr id="113669" name="Line 6"/>
          <p:cNvSpPr>
            <a:spLocks noChangeShapeType="1"/>
          </p:cNvSpPr>
          <p:nvPr/>
        </p:nvSpPr>
        <p:spPr bwMode="auto">
          <a:xfrm flipV="1">
            <a:off x="3230563" y="1254125"/>
            <a:ext cx="24542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4925" y="1204913"/>
            <a:ext cx="2449513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eaLnBrk="0" hangingPunct="0">
              <a:spcBef>
                <a:spcPct val="20000"/>
              </a:spcBef>
              <a:buClr>
                <a:srgbClr val="FF9933"/>
              </a:buClr>
              <a:buSzPct val="80000"/>
              <a:buFontTx/>
              <a:buChar char="•"/>
            </a:pPr>
            <a:r>
              <a:rPr lang="zh-CN" altLang="en-US" sz="2000" b="0" u="none">
                <a:solidFill>
                  <a:schemeClr val="tx1"/>
                </a:solidFill>
              </a:rPr>
              <a:t>两部电话机互相连接只需一对电线。</a:t>
            </a:r>
            <a:endParaRPr lang="en-US" altLang="zh-CN" sz="2000" b="0" u="none">
              <a:solidFill>
                <a:schemeClr val="tx1"/>
              </a:solidFill>
            </a:endParaRPr>
          </a:p>
          <a:p>
            <a:pPr marL="180975" indent="-180975" eaLnBrk="0" hangingPunct="0">
              <a:spcBef>
                <a:spcPct val="20000"/>
              </a:spcBef>
              <a:buClr>
                <a:srgbClr val="FF9933"/>
              </a:buClr>
              <a:buSzPct val="80000"/>
              <a:buFontTx/>
              <a:buChar char="•"/>
            </a:pPr>
            <a:r>
              <a:rPr lang="en-US" altLang="zh-CN" sz="2000" b="0" u="none">
                <a:solidFill>
                  <a:schemeClr val="tx1"/>
                </a:solidFill>
              </a:rPr>
              <a:t>5 </a:t>
            </a:r>
            <a:r>
              <a:rPr lang="zh-CN" altLang="en-US" sz="2000" b="0" u="none">
                <a:solidFill>
                  <a:schemeClr val="tx1"/>
                </a:solidFill>
              </a:rPr>
              <a:t>部电话机两两相连</a:t>
            </a:r>
            <a:r>
              <a:rPr lang="en-US" altLang="zh-CN" sz="2000" b="0" u="none">
                <a:solidFill>
                  <a:schemeClr val="tx1"/>
                </a:solidFill>
              </a:rPr>
              <a:t>, </a:t>
            </a:r>
            <a:r>
              <a:rPr lang="zh-CN" altLang="en-US" sz="2000" b="0" u="none">
                <a:solidFill>
                  <a:schemeClr val="tx1"/>
                </a:solidFill>
              </a:rPr>
              <a:t>需 </a:t>
            </a:r>
            <a:r>
              <a:rPr lang="en-US" altLang="zh-CN" sz="2000" b="0" u="none">
                <a:solidFill>
                  <a:schemeClr val="tx1"/>
                </a:solidFill>
              </a:rPr>
              <a:t>10 </a:t>
            </a:r>
            <a:r>
              <a:rPr lang="zh-CN" altLang="en-US" sz="2000" b="0" u="none">
                <a:solidFill>
                  <a:schemeClr val="tx1"/>
                </a:solidFill>
              </a:rPr>
              <a:t>对电线。</a:t>
            </a:r>
          </a:p>
          <a:p>
            <a:pPr marL="180975" indent="-180975" eaLnBrk="0" hangingPunct="0">
              <a:spcBef>
                <a:spcPct val="20000"/>
              </a:spcBef>
              <a:buClr>
                <a:srgbClr val="FF9933"/>
              </a:buClr>
              <a:buSzPct val="80000"/>
              <a:buFontTx/>
              <a:buChar char="•"/>
            </a:pPr>
            <a:r>
              <a:rPr lang="en-US" altLang="zh-CN" sz="2000" b="0" i="1" u="none">
                <a:solidFill>
                  <a:schemeClr val="tx1"/>
                </a:solidFill>
              </a:rPr>
              <a:t>N </a:t>
            </a:r>
            <a:r>
              <a:rPr lang="zh-CN" altLang="en-US" sz="2000" b="0" u="none">
                <a:solidFill>
                  <a:schemeClr val="tx1"/>
                </a:solidFill>
              </a:rPr>
              <a:t>部电话机两两相连</a:t>
            </a:r>
            <a:r>
              <a:rPr lang="en-US" altLang="zh-CN" sz="2000" b="0" u="none">
                <a:solidFill>
                  <a:schemeClr val="tx1"/>
                </a:solidFill>
              </a:rPr>
              <a:t>, </a:t>
            </a:r>
            <a:r>
              <a:rPr lang="zh-CN" altLang="en-US" sz="2000" b="0" u="none">
                <a:solidFill>
                  <a:schemeClr val="tx1"/>
                </a:solidFill>
              </a:rPr>
              <a:t>需 </a:t>
            </a:r>
            <a:r>
              <a:rPr lang="en-US" altLang="zh-CN" sz="2000" b="0" i="1" u="none">
                <a:solidFill>
                  <a:schemeClr val="tx1"/>
                </a:solidFill>
              </a:rPr>
              <a:t>N</a:t>
            </a:r>
            <a:r>
              <a:rPr lang="en-US" altLang="zh-CN" sz="2000" b="0" u="none">
                <a:solidFill>
                  <a:schemeClr val="tx1"/>
                </a:solidFill>
              </a:rPr>
              <a:t>(</a:t>
            </a:r>
            <a:r>
              <a:rPr lang="en-US" altLang="zh-CN" sz="2000" b="0" i="1" u="none">
                <a:solidFill>
                  <a:schemeClr val="tx1"/>
                </a:solidFill>
              </a:rPr>
              <a:t>N</a:t>
            </a:r>
            <a:r>
              <a:rPr lang="en-US" altLang="zh-CN" sz="2000" b="0" u="none">
                <a:solidFill>
                  <a:schemeClr val="tx1"/>
                </a:solidFill>
              </a:rPr>
              <a:t> – 1)/2 </a:t>
            </a:r>
            <a:r>
              <a:rPr lang="zh-CN" altLang="en-US" sz="2000" b="0" u="none">
                <a:solidFill>
                  <a:schemeClr val="tx1"/>
                </a:solidFill>
              </a:rPr>
              <a:t>对电线。</a:t>
            </a:r>
          </a:p>
          <a:p>
            <a:pPr marL="180975" indent="-180975" eaLnBrk="0" hangingPunct="0">
              <a:spcBef>
                <a:spcPct val="20000"/>
              </a:spcBef>
              <a:buClr>
                <a:srgbClr val="FF9933"/>
              </a:buClr>
              <a:buSzPct val="80000"/>
              <a:buFontTx/>
              <a:buChar char="•"/>
            </a:pPr>
            <a:r>
              <a:rPr lang="zh-CN" altLang="en-US" sz="2000" b="0" u="none">
                <a:solidFill>
                  <a:schemeClr val="tx1"/>
                </a:solidFill>
              </a:rPr>
              <a:t>当电话机的数量增多时</a:t>
            </a:r>
            <a:r>
              <a:rPr lang="en-US" altLang="zh-CN" sz="2000" b="0" u="none">
                <a:solidFill>
                  <a:schemeClr val="tx1"/>
                </a:solidFill>
              </a:rPr>
              <a:t>, </a:t>
            </a:r>
            <a:r>
              <a:rPr lang="zh-CN" altLang="en-US" sz="2000" b="0" u="none">
                <a:solidFill>
                  <a:schemeClr val="tx1"/>
                </a:solidFill>
              </a:rPr>
              <a:t>就要使用</a:t>
            </a:r>
            <a:r>
              <a:rPr lang="zh-CN" altLang="en-US" sz="2000" u="none">
                <a:solidFill>
                  <a:schemeClr val="tx1"/>
                </a:solidFill>
              </a:rPr>
              <a:t>交换机</a:t>
            </a:r>
            <a:r>
              <a:rPr lang="zh-CN" altLang="en-US" sz="2000" b="0" u="none">
                <a:solidFill>
                  <a:schemeClr val="tx1"/>
                </a:solidFill>
              </a:rPr>
              <a:t>来完成全网的交换任务。</a:t>
            </a:r>
          </a:p>
        </p:txBody>
      </p:sp>
      <p:grpSp>
        <p:nvGrpSpPr>
          <p:cNvPr id="136199" name="Group 20"/>
          <p:cNvGrpSpPr>
            <a:grpSpLocks/>
          </p:cNvGrpSpPr>
          <p:nvPr/>
        </p:nvGrpSpPr>
        <p:grpSpPr bwMode="auto">
          <a:xfrm>
            <a:off x="2647950" y="1270000"/>
            <a:ext cx="3867150" cy="1879600"/>
            <a:chOff x="1832" y="1640"/>
            <a:chExt cx="2436" cy="1577"/>
          </a:xfrm>
        </p:grpSpPr>
        <p:sp>
          <p:nvSpPr>
            <p:cNvPr id="136230" name="Text Box 4"/>
            <p:cNvSpPr txBox="1">
              <a:spLocks noChangeArrowheads="1"/>
            </p:cNvSpPr>
            <p:nvPr/>
          </p:nvSpPr>
          <p:spPr bwMode="auto">
            <a:xfrm>
              <a:off x="2800" y="1640"/>
              <a:ext cx="436" cy="4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31" name="Text Box 5"/>
            <p:cNvSpPr txBox="1">
              <a:spLocks noChangeArrowheads="1"/>
            </p:cNvSpPr>
            <p:nvPr/>
          </p:nvSpPr>
          <p:spPr bwMode="auto">
            <a:xfrm>
              <a:off x="1832" y="2127"/>
              <a:ext cx="436" cy="4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32" name="Text Box 6"/>
            <p:cNvSpPr txBox="1">
              <a:spLocks noChangeArrowheads="1"/>
            </p:cNvSpPr>
            <p:nvPr/>
          </p:nvSpPr>
          <p:spPr bwMode="auto">
            <a:xfrm>
              <a:off x="2437" y="2756"/>
              <a:ext cx="436" cy="4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33" name="Text Box 7"/>
            <p:cNvSpPr txBox="1">
              <a:spLocks noChangeArrowheads="1"/>
            </p:cNvSpPr>
            <p:nvPr/>
          </p:nvSpPr>
          <p:spPr bwMode="auto">
            <a:xfrm>
              <a:off x="3832" y="2127"/>
              <a:ext cx="436" cy="4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34" name="Text Box 8"/>
            <p:cNvSpPr txBox="1">
              <a:spLocks noChangeArrowheads="1"/>
            </p:cNvSpPr>
            <p:nvPr/>
          </p:nvSpPr>
          <p:spPr bwMode="auto">
            <a:xfrm>
              <a:off x="3276" y="2755"/>
              <a:ext cx="436" cy="4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0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</p:grp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3113088" y="1549400"/>
            <a:ext cx="1384300" cy="549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4635500" y="1577975"/>
            <a:ext cx="1536700" cy="5794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971800" y="2135188"/>
            <a:ext cx="857250" cy="7159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5280025" y="2130425"/>
            <a:ext cx="895350" cy="7064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4549775" y="1576388"/>
            <a:ext cx="627063" cy="13287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H="1">
            <a:off x="3927475" y="1543050"/>
            <a:ext cx="487363" cy="13065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3140075" y="2128838"/>
            <a:ext cx="29829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2973388" y="2130425"/>
            <a:ext cx="2203450" cy="7588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V="1">
            <a:off x="3975100" y="2166938"/>
            <a:ext cx="2125663" cy="7254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 flipV="1">
            <a:off x="5146675" y="4102100"/>
            <a:ext cx="1265238" cy="369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4786313" y="4102100"/>
            <a:ext cx="73025" cy="754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3059113" y="4102100"/>
            <a:ext cx="1584325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3922713" y="3130550"/>
            <a:ext cx="615950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 flipV="1">
            <a:off x="4930775" y="3021013"/>
            <a:ext cx="12700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5627688" y="3486150"/>
            <a:ext cx="5715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130550" y="3616325"/>
            <a:ext cx="146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3778250" y="4156075"/>
            <a:ext cx="93662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H="1" flipV="1">
            <a:off x="4859338" y="3992563"/>
            <a:ext cx="850900" cy="701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761853" y="2894013"/>
            <a:ext cx="3906044" cy="2169463"/>
            <a:chOff x="2857488" y="2643982"/>
            <a:chExt cx="4211885" cy="2392372"/>
          </a:xfrm>
        </p:grpSpPr>
        <p:sp>
          <p:nvSpPr>
            <p:cNvPr id="136220" name="Text Box 19"/>
            <p:cNvSpPr txBox="1">
              <a:spLocks noChangeArrowheads="1"/>
            </p:cNvSpPr>
            <p:nvPr/>
          </p:nvSpPr>
          <p:spPr bwMode="auto">
            <a:xfrm rot="1458061">
              <a:off x="6264463" y="2697957"/>
              <a:ext cx="793797" cy="82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800" u="none" dirty="0">
                  <a:solidFill>
                    <a:srgbClr val="333399"/>
                  </a:solidFill>
                  <a:ea typeface="宋体" charset="-122"/>
                </a:rPr>
                <a:t>…</a:t>
              </a:r>
            </a:p>
          </p:txBody>
        </p:sp>
        <p:sp>
          <p:nvSpPr>
            <p:cNvPr id="136221" name="Text Box 8"/>
            <p:cNvSpPr txBox="1">
              <a:spLocks noChangeArrowheads="1"/>
            </p:cNvSpPr>
            <p:nvPr/>
          </p:nvSpPr>
          <p:spPr bwMode="auto">
            <a:xfrm>
              <a:off x="4835629" y="2643982"/>
              <a:ext cx="793797" cy="641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22" name="Text Box 9"/>
            <p:cNvSpPr txBox="1">
              <a:spLocks noChangeArrowheads="1"/>
            </p:cNvSpPr>
            <p:nvPr/>
          </p:nvSpPr>
          <p:spPr bwMode="auto">
            <a:xfrm>
              <a:off x="2970207" y="3164684"/>
              <a:ext cx="793797" cy="641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23" name="Text Box 10"/>
            <p:cNvSpPr txBox="1">
              <a:spLocks noChangeArrowheads="1"/>
            </p:cNvSpPr>
            <p:nvPr/>
          </p:nvSpPr>
          <p:spPr bwMode="auto">
            <a:xfrm>
              <a:off x="3633821" y="4352139"/>
              <a:ext cx="793797" cy="641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24" name="Text Box 12"/>
            <p:cNvSpPr txBox="1">
              <a:spLocks noChangeArrowheads="1"/>
            </p:cNvSpPr>
            <p:nvPr/>
          </p:nvSpPr>
          <p:spPr bwMode="auto">
            <a:xfrm>
              <a:off x="5592911" y="4253713"/>
              <a:ext cx="793797" cy="641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25" name="Text Box 20"/>
            <p:cNvSpPr txBox="1">
              <a:spLocks noChangeArrowheads="1"/>
            </p:cNvSpPr>
            <p:nvPr/>
          </p:nvSpPr>
          <p:spPr bwMode="auto">
            <a:xfrm>
              <a:off x="2857488" y="3853662"/>
              <a:ext cx="793797" cy="641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26" name="Text Box 21"/>
            <p:cNvSpPr txBox="1">
              <a:spLocks noChangeArrowheads="1"/>
            </p:cNvSpPr>
            <p:nvPr/>
          </p:nvSpPr>
          <p:spPr bwMode="auto">
            <a:xfrm>
              <a:off x="3838621" y="2750345"/>
              <a:ext cx="793796" cy="641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27" name="Text Box 22"/>
            <p:cNvSpPr txBox="1">
              <a:spLocks noChangeArrowheads="1"/>
            </p:cNvSpPr>
            <p:nvPr/>
          </p:nvSpPr>
          <p:spPr bwMode="auto">
            <a:xfrm>
              <a:off x="4646706" y="4395002"/>
              <a:ext cx="793796" cy="641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28" name="Text Box 23"/>
            <p:cNvSpPr txBox="1">
              <a:spLocks noChangeArrowheads="1"/>
            </p:cNvSpPr>
            <p:nvPr/>
          </p:nvSpPr>
          <p:spPr bwMode="auto">
            <a:xfrm>
              <a:off x="6275576" y="4001300"/>
              <a:ext cx="793797" cy="641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  <a:sym typeface="Wingdings" pitchFamily="2" charset="2"/>
                </a:rPr>
                <a:t></a:t>
              </a:r>
              <a:r>
                <a:rPr kumimoji="1" lang="zh-CN" altLang="en-US" sz="3600" b="0" u="none">
                  <a:solidFill>
                    <a:schemeClr val="tx1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36229" name="AutoShape 18"/>
            <p:cNvSpPr>
              <a:spLocks noChangeArrowheads="1"/>
            </p:cNvSpPr>
            <p:nvPr/>
          </p:nvSpPr>
          <p:spPr bwMode="auto">
            <a:xfrm>
              <a:off x="4622788" y="3540925"/>
              <a:ext cx="1185863" cy="549275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 b="0" u="none">
                <a:solidFill>
                  <a:srgbClr val="333399"/>
                </a:solidFill>
                <a:ea typeface="宋体" charset="-122"/>
              </a:endParaRPr>
            </a:p>
          </p:txBody>
        </p:sp>
      </p:grpSp>
      <p:sp>
        <p:nvSpPr>
          <p:cNvPr id="113706" name="Text Box 24"/>
          <p:cNvSpPr txBox="1">
            <a:spLocks noChangeArrowheads="1"/>
          </p:cNvSpPr>
          <p:nvPr/>
        </p:nvSpPr>
        <p:spPr bwMode="auto">
          <a:xfrm>
            <a:off x="4379913" y="381476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0" u="none">
                <a:solidFill>
                  <a:srgbClr val="FFFF00"/>
                </a:solidFill>
                <a:ea typeface="黑体" pitchFamily="2" charset="-122"/>
              </a:rPr>
              <a:t>交换机</a:t>
            </a:r>
          </a:p>
        </p:txBody>
      </p:sp>
      <p:sp>
        <p:nvSpPr>
          <p:cNvPr id="3" name="Line 16"/>
          <p:cNvSpPr>
            <a:spLocks noChangeShapeType="1"/>
          </p:cNvSpPr>
          <p:nvPr/>
        </p:nvSpPr>
        <p:spPr bwMode="auto">
          <a:xfrm flipV="1">
            <a:off x="4003675" y="2908300"/>
            <a:ext cx="1201738" cy="63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2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8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1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4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  <p:bldP spid="113669" grpId="1" animBg="1"/>
      <p:bldP spid="34819" grpId="0" uiExpand="1" build="p"/>
      <p:bldP spid="34825" grpId="0" animBg="1"/>
      <p:bldP spid="34825" grpId="1" animBg="1"/>
      <p:bldP spid="34826" grpId="0" animBg="1"/>
      <p:bldP spid="34826" grpId="1" animBg="1"/>
      <p:bldP spid="34827" grpId="0" animBg="1"/>
      <p:bldP spid="34827" grpId="1" animBg="1"/>
      <p:bldP spid="34829" grpId="0" animBg="1"/>
      <p:bldP spid="34829" grpId="1" animBg="1"/>
      <p:bldP spid="34830" grpId="0" animBg="1"/>
      <p:bldP spid="34830" grpId="1" animBg="1"/>
      <p:bldP spid="34831" grpId="0" animBg="1"/>
      <p:bldP spid="34831" grpId="1" animBg="1"/>
      <p:bldP spid="34832" grpId="0" animBg="1"/>
      <p:bldP spid="34832" grpId="1" animBg="1"/>
      <p:bldP spid="34833" grpId="0" animBg="1"/>
      <p:bldP spid="34833" grpId="1" animBg="1"/>
      <p:bldP spid="34834" grpId="0" animBg="1"/>
      <p:bldP spid="34834" grpId="1" animBg="1"/>
      <p:bldP spid="35844" grpId="0" animBg="1"/>
      <p:bldP spid="35845" grpId="0" animBg="1"/>
      <p:bldP spid="35846" grpId="0" animBg="1"/>
      <p:bldP spid="35847" grpId="0" animBg="1"/>
      <p:bldP spid="35853" grpId="0" animBg="1"/>
      <p:bldP spid="35854" grpId="0" animBg="1"/>
      <p:bldP spid="35855" grpId="0" animBg="1"/>
      <p:bldP spid="35856" grpId="0" animBg="1"/>
      <p:bldP spid="35857" grpId="0" animBg="1"/>
      <p:bldP spid="113706" grpId="0"/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0F1FF80-8329-496D-9801-26A56B7091B3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773113"/>
            <a:ext cx="6034087" cy="525462"/>
          </a:xfrm>
        </p:spPr>
        <p:txBody>
          <a:bodyPr anchor="b"/>
          <a:lstStyle/>
          <a:p>
            <a:r>
              <a:rPr lang="zh-CN" altLang="en-US" smtClean="0"/>
              <a:t>线路交换举例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0513" y="1377950"/>
            <a:ext cx="4638675" cy="8350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 smtClean="0">
                <a:solidFill>
                  <a:srgbClr val="2D2DB9"/>
                </a:solidFill>
              </a:rPr>
              <a:t>A </a:t>
            </a:r>
            <a:r>
              <a:rPr lang="zh-CN" altLang="en-US" sz="2000" b="1" smtClean="0">
                <a:solidFill>
                  <a:srgbClr val="2D2DB9"/>
                </a:solidFill>
              </a:rPr>
              <a:t>和 </a:t>
            </a:r>
            <a:r>
              <a:rPr lang="en-US" altLang="zh-CN" sz="2000" b="1" smtClean="0">
                <a:solidFill>
                  <a:srgbClr val="2D2DB9"/>
                </a:solidFill>
              </a:rPr>
              <a:t>B </a:t>
            </a:r>
            <a:r>
              <a:rPr lang="zh-CN" altLang="en-US" sz="2000" b="1" smtClean="0">
                <a:solidFill>
                  <a:srgbClr val="2D2DB9"/>
                </a:solidFill>
              </a:rPr>
              <a:t>通话经过四个交换机：</a:t>
            </a:r>
            <a:endParaRPr lang="en-US" altLang="zh-CN" sz="2000" b="1" smtClean="0">
              <a:solidFill>
                <a:srgbClr val="2D2DB9"/>
              </a:solidFill>
            </a:endParaRPr>
          </a:p>
          <a:p>
            <a:pPr>
              <a:buFontTx/>
              <a:buNone/>
            </a:pPr>
            <a:r>
              <a:rPr lang="zh-CN" altLang="en-US" sz="2000" b="1" smtClean="0">
                <a:solidFill>
                  <a:srgbClr val="2D2DB9"/>
                </a:solidFill>
              </a:rPr>
              <a:t>通话在 </a:t>
            </a:r>
            <a:r>
              <a:rPr lang="en-US" altLang="zh-CN" sz="2000" b="1" smtClean="0">
                <a:solidFill>
                  <a:srgbClr val="2D2DB9"/>
                </a:solidFill>
              </a:rPr>
              <a:t>A </a:t>
            </a:r>
            <a:r>
              <a:rPr lang="zh-CN" altLang="en-US" sz="2000" b="1" smtClean="0">
                <a:solidFill>
                  <a:srgbClr val="2D2DB9"/>
                </a:solidFill>
              </a:rPr>
              <a:t>到 </a:t>
            </a:r>
            <a:r>
              <a:rPr lang="en-US" altLang="zh-CN" sz="2000" b="1" smtClean="0">
                <a:solidFill>
                  <a:srgbClr val="2D2DB9"/>
                </a:solidFill>
              </a:rPr>
              <a:t>B </a:t>
            </a:r>
            <a:r>
              <a:rPr lang="zh-CN" altLang="en-US" sz="2000" b="1" smtClean="0">
                <a:solidFill>
                  <a:srgbClr val="2D2DB9"/>
                </a:solidFill>
              </a:rPr>
              <a:t>的连接上进行</a:t>
            </a:r>
            <a:endParaRPr lang="zh-CN" altLang="en-US" sz="2000" b="1" smtClean="0">
              <a:solidFill>
                <a:srgbClr val="002060"/>
              </a:solidFill>
              <a:latin typeface="微软雅黑" pitchFamily="34" charset="-122"/>
            </a:endParaRPr>
          </a:p>
        </p:txBody>
      </p:sp>
      <p:sp>
        <p:nvSpPr>
          <p:cNvPr id="137220" name="Line 5"/>
          <p:cNvSpPr>
            <a:spLocks noChangeShapeType="1"/>
          </p:cNvSpPr>
          <p:nvPr/>
        </p:nvSpPr>
        <p:spPr bwMode="auto">
          <a:xfrm flipV="1">
            <a:off x="693738" y="3797300"/>
            <a:ext cx="5651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1" name="Line 6"/>
          <p:cNvSpPr>
            <a:spLocks noChangeShapeType="1"/>
          </p:cNvSpPr>
          <p:nvPr/>
        </p:nvSpPr>
        <p:spPr bwMode="auto">
          <a:xfrm flipV="1">
            <a:off x="698500" y="3532188"/>
            <a:ext cx="7112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2" name="Line 7"/>
          <p:cNvSpPr>
            <a:spLocks noChangeShapeType="1"/>
          </p:cNvSpPr>
          <p:nvPr/>
        </p:nvSpPr>
        <p:spPr bwMode="auto">
          <a:xfrm flipV="1">
            <a:off x="6588125" y="3221038"/>
            <a:ext cx="792163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3" name="Line 8"/>
          <p:cNvSpPr>
            <a:spLocks noChangeShapeType="1"/>
          </p:cNvSpPr>
          <p:nvPr/>
        </p:nvSpPr>
        <p:spPr bwMode="auto">
          <a:xfrm>
            <a:off x="552450" y="3151188"/>
            <a:ext cx="847725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4" name="Freeform 9"/>
          <p:cNvSpPr>
            <a:spLocks/>
          </p:cNvSpPr>
          <p:nvPr/>
        </p:nvSpPr>
        <p:spPr bwMode="auto">
          <a:xfrm>
            <a:off x="1385888" y="2728913"/>
            <a:ext cx="5130800" cy="1144587"/>
          </a:xfrm>
          <a:custGeom>
            <a:avLst/>
            <a:gdLst>
              <a:gd name="T0" fmla="*/ 0 w 3776"/>
              <a:gd name="T1" fmla="*/ 2147483647 h 981"/>
              <a:gd name="T2" fmla="*/ 2147483647 w 3776"/>
              <a:gd name="T3" fmla="*/ 2147483647 h 981"/>
              <a:gd name="T4" fmla="*/ 2147483647 w 3776"/>
              <a:gd name="T5" fmla="*/ 2147483647 h 981"/>
              <a:gd name="T6" fmla="*/ 2147483647 w 3776"/>
              <a:gd name="T7" fmla="*/ 0 h 981"/>
              <a:gd name="T8" fmla="*/ 2147483647 w 3776"/>
              <a:gd name="T9" fmla="*/ 2147483647 h 981"/>
              <a:gd name="T10" fmla="*/ 2147483647 w 3776"/>
              <a:gd name="T11" fmla="*/ 2147483647 h 981"/>
              <a:gd name="T12" fmla="*/ 2147483647 w 3776"/>
              <a:gd name="T13" fmla="*/ 2147483647 h 981"/>
              <a:gd name="T14" fmla="*/ 2147483647 w 3776"/>
              <a:gd name="T15" fmla="*/ 2147483647 h 981"/>
              <a:gd name="T16" fmla="*/ 2147483647 w 3776"/>
              <a:gd name="T17" fmla="*/ 2147483647 h 981"/>
              <a:gd name="T18" fmla="*/ 2147483647 w 3776"/>
              <a:gd name="T19" fmla="*/ 2147483647 h 9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76"/>
              <a:gd name="T31" fmla="*/ 0 h 981"/>
              <a:gd name="T32" fmla="*/ 3776 w 3776"/>
              <a:gd name="T33" fmla="*/ 981 h 98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76" h="981">
                <a:moveTo>
                  <a:pt x="0" y="462"/>
                </a:moveTo>
                <a:lnTo>
                  <a:pt x="3" y="463"/>
                </a:lnTo>
                <a:lnTo>
                  <a:pt x="558" y="690"/>
                </a:lnTo>
                <a:lnTo>
                  <a:pt x="1167" y="0"/>
                </a:lnTo>
                <a:lnTo>
                  <a:pt x="1712" y="209"/>
                </a:lnTo>
                <a:lnTo>
                  <a:pt x="2167" y="754"/>
                </a:lnTo>
                <a:lnTo>
                  <a:pt x="2712" y="981"/>
                </a:lnTo>
                <a:lnTo>
                  <a:pt x="3230" y="500"/>
                </a:lnTo>
                <a:lnTo>
                  <a:pt x="3776" y="618"/>
                </a:lnTo>
                <a:lnTo>
                  <a:pt x="3766" y="60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225" name="Group 81"/>
          <p:cNvGrpSpPr>
            <a:grpSpLocks/>
          </p:cNvGrpSpPr>
          <p:nvPr/>
        </p:nvGrpSpPr>
        <p:grpSpPr bwMode="auto">
          <a:xfrm>
            <a:off x="1187450" y="3138488"/>
            <a:ext cx="941388" cy="782637"/>
            <a:chOff x="853" y="1977"/>
            <a:chExt cx="593" cy="493"/>
          </a:xfrm>
        </p:grpSpPr>
        <p:sp>
          <p:nvSpPr>
            <p:cNvPr id="137289" name="Freeform 4"/>
            <p:cNvSpPr>
              <a:spLocks/>
            </p:cNvSpPr>
            <p:nvPr/>
          </p:nvSpPr>
          <p:spPr bwMode="auto">
            <a:xfrm>
              <a:off x="891" y="2223"/>
              <a:ext cx="134" cy="154"/>
            </a:xfrm>
            <a:custGeom>
              <a:avLst/>
              <a:gdLst>
                <a:gd name="T0" fmla="*/ 2115901552 w 136"/>
                <a:gd name="T1" fmla="*/ 0 h 210"/>
                <a:gd name="T2" fmla="*/ 2115901552 w 136"/>
                <a:gd name="T3" fmla="*/ 1574820509 h 210"/>
                <a:gd name="T4" fmla="*/ 2115901552 w 136"/>
                <a:gd name="T5" fmla="*/ 1574820509 h 210"/>
                <a:gd name="T6" fmla="*/ 2115901552 w 136"/>
                <a:gd name="T7" fmla="*/ 1574820509 h 210"/>
                <a:gd name="T8" fmla="*/ 2115901552 w 136"/>
                <a:gd name="T9" fmla="*/ 1574820509 h 210"/>
                <a:gd name="T10" fmla="*/ 2115901552 w 136"/>
                <a:gd name="T11" fmla="*/ 1574820509 h 210"/>
                <a:gd name="T12" fmla="*/ 2115901552 w 136"/>
                <a:gd name="T13" fmla="*/ 1574820509 h 210"/>
                <a:gd name="T14" fmla="*/ 0 w 136"/>
                <a:gd name="T15" fmla="*/ 1574820509 h 2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210"/>
                <a:gd name="T26" fmla="*/ 136 w 136"/>
                <a:gd name="T27" fmla="*/ 210 h 2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210">
                  <a:moveTo>
                    <a:pt x="9" y="0"/>
                  </a:moveTo>
                  <a:cubicBezTo>
                    <a:pt x="17" y="1"/>
                    <a:pt x="42" y="2"/>
                    <a:pt x="57" y="6"/>
                  </a:cubicBezTo>
                  <a:cubicBezTo>
                    <a:pt x="72" y="10"/>
                    <a:pt x="87" y="18"/>
                    <a:pt x="99" y="27"/>
                  </a:cubicBezTo>
                  <a:cubicBezTo>
                    <a:pt x="111" y="36"/>
                    <a:pt x="124" y="49"/>
                    <a:pt x="129" y="63"/>
                  </a:cubicBezTo>
                  <a:cubicBezTo>
                    <a:pt x="134" y="77"/>
                    <a:pt x="136" y="97"/>
                    <a:pt x="132" y="114"/>
                  </a:cubicBezTo>
                  <a:cubicBezTo>
                    <a:pt x="128" y="131"/>
                    <a:pt x="115" y="154"/>
                    <a:pt x="102" y="168"/>
                  </a:cubicBezTo>
                  <a:cubicBezTo>
                    <a:pt x="89" y="182"/>
                    <a:pt x="68" y="191"/>
                    <a:pt x="51" y="198"/>
                  </a:cubicBezTo>
                  <a:cubicBezTo>
                    <a:pt x="34" y="205"/>
                    <a:pt x="11" y="208"/>
                    <a:pt x="0" y="21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0" name="Rectangle 10"/>
            <p:cNvSpPr>
              <a:spLocks noChangeArrowheads="1"/>
            </p:cNvSpPr>
            <p:nvPr/>
          </p:nvSpPr>
          <p:spPr bwMode="auto">
            <a:xfrm>
              <a:off x="912" y="1977"/>
              <a:ext cx="475" cy="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91" name="Oval 11"/>
            <p:cNvSpPr>
              <a:spLocks noChangeArrowheads="1"/>
            </p:cNvSpPr>
            <p:nvPr/>
          </p:nvSpPr>
          <p:spPr bwMode="auto">
            <a:xfrm>
              <a:off x="853" y="2038"/>
              <a:ext cx="59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92" name="Oval 12"/>
            <p:cNvSpPr>
              <a:spLocks noChangeArrowheads="1"/>
            </p:cNvSpPr>
            <p:nvPr/>
          </p:nvSpPr>
          <p:spPr bwMode="auto">
            <a:xfrm>
              <a:off x="853" y="2118"/>
              <a:ext cx="59" cy="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93" name="Oval 13"/>
            <p:cNvSpPr>
              <a:spLocks noChangeArrowheads="1"/>
            </p:cNvSpPr>
            <p:nvPr/>
          </p:nvSpPr>
          <p:spPr bwMode="auto">
            <a:xfrm>
              <a:off x="853" y="2201"/>
              <a:ext cx="59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94" name="Oval 14"/>
            <p:cNvSpPr>
              <a:spLocks noChangeArrowheads="1"/>
            </p:cNvSpPr>
            <p:nvPr/>
          </p:nvSpPr>
          <p:spPr bwMode="auto">
            <a:xfrm>
              <a:off x="853" y="2275"/>
              <a:ext cx="59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95" name="Oval 15"/>
            <p:cNvSpPr>
              <a:spLocks noChangeArrowheads="1"/>
            </p:cNvSpPr>
            <p:nvPr/>
          </p:nvSpPr>
          <p:spPr bwMode="auto">
            <a:xfrm>
              <a:off x="853" y="2355"/>
              <a:ext cx="59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96" name="Oval 16"/>
            <p:cNvSpPr>
              <a:spLocks noChangeArrowheads="1"/>
            </p:cNvSpPr>
            <p:nvPr/>
          </p:nvSpPr>
          <p:spPr bwMode="auto">
            <a:xfrm>
              <a:off x="1387" y="2038"/>
              <a:ext cx="59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97" name="Oval 17"/>
            <p:cNvSpPr>
              <a:spLocks noChangeArrowheads="1"/>
            </p:cNvSpPr>
            <p:nvPr/>
          </p:nvSpPr>
          <p:spPr bwMode="auto">
            <a:xfrm>
              <a:off x="1387" y="2118"/>
              <a:ext cx="59" cy="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98" name="Oval 18"/>
            <p:cNvSpPr>
              <a:spLocks noChangeArrowheads="1"/>
            </p:cNvSpPr>
            <p:nvPr/>
          </p:nvSpPr>
          <p:spPr bwMode="auto">
            <a:xfrm>
              <a:off x="1387" y="2201"/>
              <a:ext cx="59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99" name="Oval 19"/>
            <p:cNvSpPr>
              <a:spLocks noChangeArrowheads="1"/>
            </p:cNvSpPr>
            <p:nvPr/>
          </p:nvSpPr>
          <p:spPr bwMode="auto">
            <a:xfrm>
              <a:off x="1387" y="2275"/>
              <a:ext cx="59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300" name="Oval 20"/>
            <p:cNvSpPr>
              <a:spLocks noChangeArrowheads="1"/>
            </p:cNvSpPr>
            <p:nvPr/>
          </p:nvSpPr>
          <p:spPr bwMode="auto">
            <a:xfrm>
              <a:off x="1387" y="2355"/>
              <a:ext cx="59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37226" name="Group 82"/>
          <p:cNvGrpSpPr>
            <a:grpSpLocks/>
          </p:cNvGrpSpPr>
          <p:nvPr/>
        </p:nvGrpSpPr>
        <p:grpSpPr bwMode="auto">
          <a:xfrm>
            <a:off x="2843213" y="2465388"/>
            <a:ext cx="942975" cy="782637"/>
            <a:chOff x="1992" y="1553"/>
            <a:chExt cx="594" cy="493"/>
          </a:xfrm>
        </p:grpSpPr>
        <p:sp>
          <p:nvSpPr>
            <p:cNvPr id="137278" name="Rectangle 21"/>
            <p:cNvSpPr>
              <a:spLocks noChangeArrowheads="1"/>
            </p:cNvSpPr>
            <p:nvPr/>
          </p:nvSpPr>
          <p:spPr bwMode="auto">
            <a:xfrm>
              <a:off x="2052" y="1553"/>
              <a:ext cx="474" cy="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79" name="Oval 22"/>
            <p:cNvSpPr>
              <a:spLocks noChangeArrowheads="1"/>
            </p:cNvSpPr>
            <p:nvPr/>
          </p:nvSpPr>
          <p:spPr bwMode="auto">
            <a:xfrm>
              <a:off x="1992" y="1615"/>
              <a:ext cx="60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80" name="Oval 23"/>
            <p:cNvSpPr>
              <a:spLocks noChangeArrowheads="1"/>
            </p:cNvSpPr>
            <p:nvPr/>
          </p:nvSpPr>
          <p:spPr bwMode="auto">
            <a:xfrm>
              <a:off x="1992" y="1695"/>
              <a:ext cx="60" cy="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81" name="Oval 24"/>
            <p:cNvSpPr>
              <a:spLocks noChangeArrowheads="1"/>
            </p:cNvSpPr>
            <p:nvPr/>
          </p:nvSpPr>
          <p:spPr bwMode="auto">
            <a:xfrm>
              <a:off x="1992" y="1779"/>
              <a:ext cx="60" cy="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82" name="Oval 25"/>
            <p:cNvSpPr>
              <a:spLocks noChangeArrowheads="1"/>
            </p:cNvSpPr>
            <p:nvPr/>
          </p:nvSpPr>
          <p:spPr bwMode="auto">
            <a:xfrm>
              <a:off x="1992" y="1853"/>
              <a:ext cx="60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83" name="Oval 26"/>
            <p:cNvSpPr>
              <a:spLocks noChangeArrowheads="1"/>
            </p:cNvSpPr>
            <p:nvPr/>
          </p:nvSpPr>
          <p:spPr bwMode="auto">
            <a:xfrm>
              <a:off x="1992" y="1932"/>
              <a:ext cx="60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84" name="Oval 27"/>
            <p:cNvSpPr>
              <a:spLocks noChangeArrowheads="1"/>
            </p:cNvSpPr>
            <p:nvPr/>
          </p:nvSpPr>
          <p:spPr bwMode="auto">
            <a:xfrm>
              <a:off x="2526" y="1615"/>
              <a:ext cx="60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85" name="Oval 28"/>
            <p:cNvSpPr>
              <a:spLocks noChangeArrowheads="1"/>
            </p:cNvSpPr>
            <p:nvPr/>
          </p:nvSpPr>
          <p:spPr bwMode="auto">
            <a:xfrm>
              <a:off x="2526" y="1695"/>
              <a:ext cx="60" cy="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86" name="Oval 29"/>
            <p:cNvSpPr>
              <a:spLocks noChangeArrowheads="1"/>
            </p:cNvSpPr>
            <p:nvPr/>
          </p:nvSpPr>
          <p:spPr bwMode="auto">
            <a:xfrm>
              <a:off x="2526" y="1779"/>
              <a:ext cx="60" cy="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87" name="Oval 30"/>
            <p:cNvSpPr>
              <a:spLocks noChangeArrowheads="1"/>
            </p:cNvSpPr>
            <p:nvPr/>
          </p:nvSpPr>
          <p:spPr bwMode="auto">
            <a:xfrm>
              <a:off x="2526" y="1853"/>
              <a:ext cx="60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88" name="Oval 31"/>
            <p:cNvSpPr>
              <a:spLocks noChangeArrowheads="1"/>
            </p:cNvSpPr>
            <p:nvPr/>
          </p:nvSpPr>
          <p:spPr bwMode="auto">
            <a:xfrm>
              <a:off x="2526" y="1932"/>
              <a:ext cx="60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37227" name="Group 83"/>
          <p:cNvGrpSpPr>
            <a:grpSpLocks/>
          </p:cNvGrpSpPr>
          <p:nvPr/>
        </p:nvGrpSpPr>
        <p:grpSpPr bwMode="auto">
          <a:xfrm>
            <a:off x="4205288" y="3363913"/>
            <a:ext cx="942975" cy="782637"/>
            <a:chOff x="2750" y="2188"/>
            <a:chExt cx="594" cy="493"/>
          </a:xfrm>
        </p:grpSpPr>
        <p:sp>
          <p:nvSpPr>
            <p:cNvPr id="137267" name="Rectangle 32"/>
            <p:cNvSpPr>
              <a:spLocks noChangeArrowheads="1"/>
            </p:cNvSpPr>
            <p:nvPr/>
          </p:nvSpPr>
          <p:spPr bwMode="auto">
            <a:xfrm>
              <a:off x="2810" y="2188"/>
              <a:ext cx="475" cy="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68" name="Oval 33"/>
            <p:cNvSpPr>
              <a:spLocks noChangeArrowheads="1"/>
            </p:cNvSpPr>
            <p:nvPr/>
          </p:nvSpPr>
          <p:spPr bwMode="auto">
            <a:xfrm>
              <a:off x="2750" y="2250"/>
              <a:ext cx="60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69" name="Oval 34"/>
            <p:cNvSpPr>
              <a:spLocks noChangeArrowheads="1"/>
            </p:cNvSpPr>
            <p:nvPr/>
          </p:nvSpPr>
          <p:spPr bwMode="auto">
            <a:xfrm>
              <a:off x="2750" y="2329"/>
              <a:ext cx="60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70" name="Oval 35"/>
            <p:cNvSpPr>
              <a:spLocks noChangeArrowheads="1"/>
            </p:cNvSpPr>
            <p:nvPr/>
          </p:nvSpPr>
          <p:spPr bwMode="auto">
            <a:xfrm>
              <a:off x="2750" y="2413"/>
              <a:ext cx="60" cy="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71" name="Oval 36"/>
            <p:cNvSpPr>
              <a:spLocks noChangeArrowheads="1"/>
            </p:cNvSpPr>
            <p:nvPr/>
          </p:nvSpPr>
          <p:spPr bwMode="auto">
            <a:xfrm>
              <a:off x="2750" y="2487"/>
              <a:ext cx="60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72" name="Oval 37"/>
            <p:cNvSpPr>
              <a:spLocks noChangeArrowheads="1"/>
            </p:cNvSpPr>
            <p:nvPr/>
          </p:nvSpPr>
          <p:spPr bwMode="auto">
            <a:xfrm>
              <a:off x="2750" y="2566"/>
              <a:ext cx="60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73" name="Oval 38"/>
            <p:cNvSpPr>
              <a:spLocks noChangeArrowheads="1"/>
            </p:cNvSpPr>
            <p:nvPr/>
          </p:nvSpPr>
          <p:spPr bwMode="auto">
            <a:xfrm>
              <a:off x="3285" y="2274"/>
              <a:ext cx="59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74" name="Oval 39"/>
            <p:cNvSpPr>
              <a:spLocks noChangeArrowheads="1"/>
            </p:cNvSpPr>
            <p:nvPr/>
          </p:nvSpPr>
          <p:spPr bwMode="auto">
            <a:xfrm>
              <a:off x="3285" y="2353"/>
              <a:ext cx="59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75" name="Oval 40"/>
            <p:cNvSpPr>
              <a:spLocks noChangeArrowheads="1"/>
            </p:cNvSpPr>
            <p:nvPr/>
          </p:nvSpPr>
          <p:spPr bwMode="auto">
            <a:xfrm>
              <a:off x="3285" y="2437"/>
              <a:ext cx="59" cy="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76" name="Oval 41"/>
            <p:cNvSpPr>
              <a:spLocks noChangeArrowheads="1"/>
            </p:cNvSpPr>
            <p:nvPr/>
          </p:nvSpPr>
          <p:spPr bwMode="auto">
            <a:xfrm>
              <a:off x="3285" y="2511"/>
              <a:ext cx="59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77" name="Oval 42"/>
            <p:cNvSpPr>
              <a:spLocks noChangeArrowheads="1"/>
            </p:cNvSpPr>
            <p:nvPr/>
          </p:nvSpPr>
          <p:spPr bwMode="auto">
            <a:xfrm>
              <a:off x="3285" y="2590"/>
              <a:ext cx="59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37228" name="Text Box 43"/>
          <p:cNvSpPr txBox="1">
            <a:spLocks noChangeArrowheads="1"/>
          </p:cNvSpPr>
          <p:nvPr/>
        </p:nvSpPr>
        <p:spPr bwMode="auto">
          <a:xfrm>
            <a:off x="146050" y="2800350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0" u="none">
                <a:solidFill>
                  <a:schemeClr val="tx1"/>
                </a:solidFill>
                <a:latin typeface="Wingdings" pitchFamily="2" charset="2"/>
                <a:ea typeface="宋体" charset="-122"/>
              </a:rPr>
              <a:t>(</a:t>
            </a:r>
          </a:p>
        </p:txBody>
      </p:sp>
      <p:sp>
        <p:nvSpPr>
          <p:cNvPr id="137229" name="Text Box 44"/>
          <p:cNvSpPr txBox="1">
            <a:spLocks noChangeArrowheads="1"/>
          </p:cNvSpPr>
          <p:nvPr/>
        </p:nvSpPr>
        <p:spPr bwMode="auto">
          <a:xfrm>
            <a:off x="7235825" y="2932113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0" u="none">
                <a:solidFill>
                  <a:schemeClr val="tx1"/>
                </a:solidFill>
                <a:latin typeface="Wingdings" pitchFamily="2" charset="2"/>
                <a:ea typeface="宋体" charset="-122"/>
              </a:rPr>
              <a:t>(</a:t>
            </a:r>
          </a:p>
        </p:txBody>
      </p:sp>
      <p:grpSp>
        <p:nvGrpSpPr>
          <p:cNvPr id="137230" name="Group 84"/>
          <p:cNvGrpSpPr>
            <a:grpSpLocks/>
          </p:cNvGrpSpPr>
          <p:nvPr/>
        </p:nvGrpSpPr>
        <p:grpSpPr bwMode="auto">
          <a:xfrm>
            <a:off x="5651500" y="2827338"/>
            <a:ext cx="942975" cy="784225"/>
            <a:chOff x="3784" y="1781"/>
            <a:chExt cx="594" cy="494"/>
          </a:xfrm>
        </p:grpSpPr>
        <p:sp>
          <p:nvSpPr>
            <p:cNvPr id="137256" name="Rectangle 45"/>
            <p:cNvSpPr>
              <a:spLocks noChangeArrowheads="1"/>
            </p:cNvSpPr>
            <p:nvPr/>
          </p:nvSpPr>
          <p:spPr bwMode="auto">
            <a:xfrm>
              <a:off x="3844" y="1781"/>
              <a:ext cx="475" cy="4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57" name="Oval 46"/>
            <p:cNvSpPr>
              <a:spLocks noChangeArrowheads="1"/>
            </p:cNvSpPr>
            <p:nvPr/>
          </p:nvSpPr>
          <p:spPr bwMode="auto">
            <a:xfrm>
              <a:off x="3784" y="1844"/>
              <a:ext cx="60" cy="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58" name="Oval 47"/>
            <p:cNvSpPr>
              <a:spLocks noChangeArrowheads="1"/>
            </p:cNvSpPr>
            <p:nvPr/>
          </p:nvSpPr>
          <p:spPr bwMode="auto">
            <a:xfrm>
              <a:off x="3784" y="1923"/>
              <a:ext cx="60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59" name="Oval 48"/>
            <p:cNvSpPr>
              <a:spLocks noChangeArrowheads="1"/>
            </p:cNvSpPr>
            <p:nvPr/>
          </p:nvSpPr>
          <p:spPr bwMode="auto">
            <a:xfrm>
              <a:off x="3784" y="2007"/>
              <a:ext cx="60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60" name="Oval 49"/>
            <p:cNvSpPr>
              <a:spLocks noChangeArrowheads="1"/>
            </p:cNvSpPr>
            <p:nvPr/>
          </p:nvSpPr>
          <p:spPr bwMode="auto">
            <a:xfrm>
              <a:off x="3784" y="2081"/>
              <a:ext cx="60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61" name="Oval 50"/>
            <p:cNvSpPr>
              <a:spLocks noChangeArrowheads="1"/>
            </p:cNvSpPr>
            <p:nvPr/>
          </p:nvSpPr>
          <p:spPr bwMode="auto">
            <a:xfrm>
              <a:off x="3784" y="2161"/>
              <a:ext cx="60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62" name="Oval 51"/>
            <p:cNvSpPr>
              <a:spLocks noChangeArrowheads="1"/>
            </p:cNvSpPr>
            <p:nvPr/>
          </p:nvSpPr>
          <p:spPr bwMode="auto">
            <a:xfrm>
              <a:off x="4319" y="1844"/>
              <a:ext cx="59" cy="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63" name="Oval 52"/>
            <p:cNvSpPr>
              <a:spLocks noChangeArrowheads="1"/>
            </p:cNvSpPr>
            <p:nvPr/>
          </p:nvSpPr>
          <p:spPr bwMode="auto">
            <a:xfrm>
              <a:off x="4319" y="1923"/>
              <a:ext cx="59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64" name="Oval 53"/>
            <p:cNvSpPr>
              <a:spLocks noChangeArrowheads="1"/>
            </p:cNvSpPr>
            <p:nvPr/>
          </p:nvSpPr>
          <p:spPr bwMode="auto">
            <a:xfrm>
              <a:off x="4319" y="2007"/>
              <a:ext cx="59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65" name="Oval 54"/>
            <p:cNvSpPr>
              <a:spLocks noChangeArrowheads="1"/>
            </p:cNvSpPr>
            <p:nvPr/>
          </p:nvSpPr>
          <p:spPr bwMode="auto">
            <a:xfrm>
              <a:off x="4319" y="2081"/>
              <a:ext cx="59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7266" name="Oval 55"/>
            <p:cNvSpPr>
              <a:spLocks noChangeArrowheads="1"/>
            </p:cNvSpPr>
            <p:nvPr/>
          </p:nvSpPr>
          <p:spPr bwMode="auto">
            <a:xfrm>
              <a:off x="4319" y="2161"/>
              <a:ext cx="59" cy="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37231" name="Line 56"/>
          <p:cNvSpPr>
            <a:spLocks noChangeShapeType="1"/>
          </p:cNvSpPr>
          <p:nvPr/>
        </p:nvSpPr>
        <p:spPr bwMode="auto">
          <a:xfrm flipH="1">
            <a:off x="1041400" y="2809875"/>
            <a:ext cx="12700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2" name="Line 57"/>
          <p:cNvSpPr>
            <a:spLocks noChangeShapeType="1"/>
          </p:cNvSpPr>
          <p:nvPr/>
        </p:nvSpPr>
        <p:spPr bwMode="auto">
          <a:xfrm flipV="1">
            <a:off x="6588125" y="3363913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3" name="Line 58"/>
          <p:cNvSpPr>
            <a:spLocks noChangeShapeType="1"/>
          </p:cNvSpPr>
          <p:nvPr/>
        </p:nvSpPr>
        <p:spPr bwMode="auto">
          <a:xfrm flipH="1">
            <a:off x="4140200" y="2752725"/>
            <a:ext cx="5524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4" name="Line 59"/>
          <p:cNvSpPr>
            <a:spLocks noChangeShapeType="1"/>
          </p:cNvSpPr>
          <p:nvPr/>
        </p:nvSpPr>
        <p:spPr bwMode="auto">
          <a:xfrm>
            <a:off x="5076825" y="2752725"/>
            <a:ext cx="471488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5" name="Line 60"/>
          <p:cNvSpPr>
            <a:spLocks noChangeShapeType="1"/>
          </p:cNvSpPr>
          <p:nvPr/>
        </p:nvSpPr>
        <p:spPr bwMode="auto">
          <a:xfrm>
            <a:off x="2339975" y="2644775"/>
            <a:ext cx="1444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6" name="Text Box 61"/>
          <p:cNvSpPr txBox="1">
            <a:spLocks noChangeArrowheads="1"/>
          </p:cNvSpPr>
          <p:nvPr/>
        </p:nvSpPr>
        <p:spPr bwMode="auto">
          <a:xfrm>
            <a:off x="269875" y="3248025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0" u="none">
                <a:solidFill>
                  <a:schemeClr val="tx1"/>
                </a:solidFill>
                <a:latin typeface="Wingdings" pitchFamily="2" charset="2"/>
                <a:ea typeface="宋体" charset="-122"/>
              </a:rPr>
              <a:t>(</a:t>
            </a:r>
          </a:p>
        </p:txBody>
      </p:sp>
      <p:sp>
        <p:nvSpPr>
          <p:cNvPr id="137237" name="Text Box 62"/>
          <p:cNvSpPr txBox="1">
            <a:spLocks noChangeArrowheads="1"/>
          </p:cNvSpPr>
          <p:nvPr/>
        </p:nvSpPr>
        <p:spPr bwMode="auto">
          <a:xfrm>
            <a:off x="269875" y="3754438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0" u="none">
                <a:solidFill>
                  <a:schemeClr val="tx1"/>
                </a:solidFill>
                <a:latin typeface="Wingdings" pitchFamily="2" charset="2"/>
                <a:ea typeface="宋体" charset="-122"/>
              </a:rPr>
              <a:t>(</a:t>
            </a:r>
          </a:p>
        </p:txBody>
      </p:sp>
      <p:sp>
        <p:nvSpPr>
          <p:cNvPr id="137238" name="Text Box 63"/>
          <p:cNvSpPr txBox="1">
            <a:spLocks noChangeArrowheads="1"/>
          </p:cNvSpPr>
          <p:nvPr/>
        </p:nvSpPr>
        <p:spPr bwMode="auto">
          <a:xfrm>
            <a:off x="1258888" y="2819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0" u="none">
                <a:solidFill>
                  <a:srgbClr val="333399"/>
                </a:solidFill>
                <a:ea typeface="黑体" pitchFamily="2" charset="-122"/>
              </a:rPr>
              <a:t>交换机</a:t>
            </a:r>
          </a:p>
        </p:txBody>
      </p:sp>
      <p:sp>
        <p:nvSpPr>
          <p:cNvPr id="137239" name="Text Box 64"/>
          <p:cNvSpPr txBox="1">
            <a:spLocks noChangeArrowheads="1"/>
          </p:cNvSpPr>
          <p:nvPr/>
        </p:nvSpPr>
        <p:spPr bwMode="auto">
          <a:xfrm>
            <a:off x="2833688" y="213995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0" u="none">
                <a:solidFill>
                  <a:srgbClr val="333399"/>
                </a:solidFill>
                <a:ea typeface="黑体" pitchFamily="2" charset="-122"/>
              </a:rPr>
              <a:t>交换机</a:t>
            </a:r>
          </a:p>
        </p:txBody>
      </p:sp>
      <p:sp>
        <p:nvSpPr>
          <p:cNvPr id="137240" name="Text Box 65"/>
          <p:cNvSpPr txBox="1">
            <a:spLocks noChangeArrowheads="1"/>
          </p:cNvSpPr>
          <p:nvPr/>
        </p:nvSpPr>
        <p:spPr bwMode="auto">
          <a:xfrm>
            <a:off x="4211638" y="300513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0" u="none">
                <a:solidFill>
                  <a:srgbClr val="333399"/>
                </a:solidFill>
                <a:ea typeface="黑体" pitchFamily="2" charset="-122"/>
              </a:rPr>
              <a:t>交换机</a:t>
            </a:r>
          </a:p>
        </p:txBody>
      </p:sp>
      <p:sp>
        <p:nvSpPr>
          <p:cNvPr id="137241" name="Text Box 66"/>
          <p:cNvSpPr txBox="1">
            <a:spLocks noChangeArrowheads="1"/>
          </p:cNvSpPr>
          <p:nvPr/>
        </p:nvSpPr>
        <p:spPr bwMode="auto">
          <a:xfrm>
            <a:off x="5978525" y="2506663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0" u="none">
                <a:solidFill>
                  <a:srgbClr val="333399"/>
                </a:solidFill>
                <a:ea typeface="黑体" pitchFamily="2" charset="-122"/>
              </a:rPr>
              <a:t>交换机</a:t>
            </a:r>
          </a:p>
        </p:txBody>
      </p:sp>
      <p:sp>
        <p:nvSpPr>
          <p:cNvPr id="137242" name="Text Box 67"/>
          <p:cNvSpPr txBox="1">
            <a:spLocks noChangeArrowheads="1"/>
          </p:cNvSpPr>
          <p:nvPr/>
        </p:nvSpPr>
        <p:spPr bwMode="auto">
          <a:xfrm>
            <a:off x="798513" y="25146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0" u="none">
                <a:solidFill>
                  <a:srgbClr val="333399"/>
                </a:solidFill>
                <a:ea typeface="黑体" pitchFamily="2" charset="-122"/>
              </a:rPr>
              <a:t>用户线</a:t>
            </a:r>
          </a:p>
        </p:txBody>
      </p:sp>
      <p:sp>
        <p:nvSpPr>
          <p:cNvPr id="137243" name="Text Box 68"/>
          <p:cNvSpPr txBox="1">
            <a:spLocks noChangeArrowheads="1"/>
          </p:cNvSpPr>
          <p:nvPr/>
        </p:nvSpPr>
        <p:spPr bwMode="auto">
          <a:xfrm>
            <a:off x="5795963" y="394017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0" u="none">
                <a:solidFill>
                  <a:srgbClr val="333399"/>
                </a:solidFill>
                <a:ea typeface="黑体" pitchFamily="2" charset="-122"/>
              </a:rPr>
              <a:t>用户线</a:t>
            </a:r>
          </a:p>
        </p:txBody>
      </p:sp>
      <p:sp>
        <p:nvSpPr>
          <p:cNvPr id="137244" name="Text Box 69"/>
          <p:cNvSpPr txBox="1">
            <a:spLocks noChangeArrowheads="1"/>
          </p:cNvSpPr>
          <p:nvPr/>
        </p:nvSpPr>
        <p:spPr bwMode="auto">
          <a:xfrm>
            <a:off x="4406900" y="238283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0" u="none">
                <a:solidFill>
                  <a:srgbClr val="333399"/>
                </a:solidFill>
                <a:ea typeface="黑体" pitchFamily="2" charset="-122"/>
              </a:rPr>
              <a:t>中继线</a:t>
            </a:r>
          </a:p>
        </p:txBody>
      </p:sp>
      <p:sp>
        <p:nvSpPr>
          <p:cNvPr id="137245" name="Text Box 70"/>
          <p:cNvSpPr txBox="1">
            <a:spLocks noChangeArrowheads="1"/>
          </p:cNvSpPr>
          <p:nvPr/>
        </p:nvSpPr>
        <p:spPr bwMode="auto">
          <a:xfrm>
            <a:off x="1835150" y="227965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0" u="none">
                <a:solidFill>
                  <a:srgbClr val="333399"/>
                </a:solidFill>
                <a:ea typeface="黑体" pitchFamily="2" charset="-122"/>
              </a:rPr>
              <a:t>中继线</a:t>
            </a:r>
          </a:p>
        </p:txBody>
      </p:sp>
      <p:sp>
        <p:nvSpPr>
          <p:cNvPr id="137246" name="Text Box 71"/>
          <p:cNvSpPr txBox="1">
            <a:spLocks noChangeArrowheads="1"/>
          </p:cNvSpPr>
          <p:nvPr/>
        </p:nvSpPr>
        <p:spPr bwMode="auto">
          <a:xfrm>
            <a:off x="7443788" y="350837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u="none">
                <a:solidFill>
                  <a:srgbClr val="008000"/>
                </a:solidFill>
                <a:latin typeface="Arial" charset="0"/>
                <a:ea typeface="宋体" charset="-122"/>
              </a:rPr>
              <a:t>B</a:t>
            </a:r>
          </a:p>
        </p:txBody>
      </p:sp>
      <p:sp>
        <p:nvSpPr>
          <p:cNvPr id="137247" name="Text Box 72"/>
          <p:cNvSpPr txBox="1">
            <a:spLocks noChangeArrowheads="1"/>
          </p:cNvSpPr>
          <p:nvPr/>
        </p:nvSpPr>
        <p:spPr bwMode="auto">
          <a:xfrm>
            <a:off x="103188" y="38592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u="none">
                <a:solidFill>
                  <a:srgbClr val="FF0000"/>
                </a:solidFill>
                <a:latin typeface="Arial" charset="0"/>
                <a:ea typeface="宋体" charset="-122"/>
              </a:rPr>
              <a:t>D</a:t>
            </a:r>
          </a:p>
        </p:txBody>
      </p:sp>
      <p:sp>
        <p:nvSpPr>
          <p:cNvPr id="137248" name="Text Box 73"/>
          <p:cNvSpPr txBox="1">
            <a:spLocks noChangeArrowheads="1"/>
          </p:cNvSpPr>
          <p:nvPr/>
        </p:nvSpPr>
        <p:spPr bwMode="auto">
          <a:xfrm>
            <a:off x="71438" y="33353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u="none">
                <a:solidFill>
                  <a:srgbClr val="FF0000"/>
                </a:solidFill>
                <a:latin typeface="Arial" charset="0"/>
                <a:ea typeface="宋体" charset="-122"/>
              </a:rPr>
              <a:t>C</a:t>
            </a:r>
          </a:p>
        </p:txBody>
      </p:sp>
      <p:sp>
        <p:nvSpPr>
          <p:cNvPr id="137249" name="Text Box 74"/>
          <p:cNvSpPr txBox="1">
            <a:spLocks noChangeArrowheads="1"/>
          </p:cNvSpPr>
          <p:nvPr/>
        </p:nvSpPr>
        <p:spPr bwMode="auto">
          <a:xfrm>
            <a:off x="395288" y="26257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u="none">
                <a:solidFill>
                  <a:srgbClr val="008000"/>
                </a:solidFill>
                <a:latin typeface="Arial" charset="0"/>
                <a:ea typeface="宋体" charset="-122"/>
              </a:rPr>
              <a:t>A</a:t>
            </a:r>
          </a:p>
        </p:txBody>
      </p:sp>
      <p:sp>
        <p:nvSpPr>
          <p:cNvPr id="43084" name="Freeform 76"/>
          <p:cNvSpPr>
            <a:spLocks/>
          </p:cNvSpPr>
          <p:nvPr/>
        </p:nvSpPr>
        <p:spPr bwMode="auto">
          <a:xfrm>
            <a:off x="647700" y="2681288"/>
            <a:ext cx="6732588" cy="1216025"/>
          </a:xfrm>
          <a:custGeom>
            <a:avLst/>
            <a:gdLst>
              <a:gd name="T0" fmla="*/ 0 w 4763"/>
              <a:gd name="T1" fmla="*/ 2147483647 h 960"/>
              <a:gd name="T2" fmla="*/ 2147483647 w 4763"/>
              <a:gd name="T3" fmla="*/ 2147483647 h 960"/>
              <a:gd name="T4" fmla="*/ 2147483647 w 4763"/>
              <a:gd name="T5" fmla="*/ 2147483647 h 960"/>
              <a:gd name="T6" fmla="*/ 2147483647 w 4763"/>
              <a:gd name="T7" fmla="*/ 0 h 960"/>
              <a:gd name="T8" fmla="*/ 2147483647 w 4763"/>
              <a:gd name="T9" fmla="*/ 2147483647 h 960"/>
              <a:gd name="T10" fmla="*/ 2147483647 w 4763"/>
              <a:gd name="T11" fmla="*/ 2147483647 h 960"/>
              <a:gd name="T12" fmla="*/ 2147483647 w 4763"/>
              <a:gd name="T13" fmla="*/ 2147483647 h 960"/>
              <a:gd name="T14" fmla="*/ 2147483647 w 4763"/>
              <a:gd name="T15" fmla="*/ 2147483647 h 960"/>
              <a:gd name="T16" fmla="*/ 2147483647 w 4763"/>
              <a:gd name="T17" fmla="*/ 2147483647 h 960"/>
              <a:gd name="T18" fmla="*/ 2147483647 w 4763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63"/>
              <a:gd name="T31" fmla="*/ 0 h 960"/>
              <a:gd name="T32" fmla="*/ 4763 w 4763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63" h="960">
                <a:moveTo>
                  <a:pt x="0" y="345"/>
                </a:moveTo>
                <a:lnTo>
                  <a:pt x="476" y="448"/>
                </a:lnTo>
                <a:lnTo>
                  <a:pt x="1006" y="686"/>
                </a:lnTo>
                <a:lnTo>
                  <a:pt x="1609" y="0"/>
                </a:lnTo>
                <a:lnTo>
                  <a:pt x="2158" y="211"/>
                </a:lnTo>
                <a:lnTo>
                  <a:pt x="2606" y="750"/>
                </a:lnTo>
                <a:lnTo>
                  <a:pt x="3145" y="960"/>
                </a:lnTo>
                <a:lnTo>
                  <a:pt x="3657" y="485"/>
                </a:lnTo>
                <a:lnTo>
                  <a:pt x="4197" y="604"/>
                </a:lnTo>
                <a:lnTo>
                  <a:pt x="4763" y="436"/>
                </a:lnTo>
              </a:path>
            </a:pathLst>
          </a:cu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792163" y="3516313"/>
            <a:ext cx="684212" cy="539750"/>
            <a:chOff x="612" y="3112"/>
            <a:chExt cx="535" cy="454"/>
          </a:xfrm>
        </p:grpSpPr>
        <p:sp>
          <p:nvSpPr>
            <p:cNvPr id="137253" name="Freeform 75"/>
            <p:cNvSpPr>
              <a:spLocks/>
            </p:cNvSpPr>
            <p:nvPr/>
          </p:nvSpPr>
          <p:spPr bwMode="auto">
            <a:xfrm>
              <a:off x="1014" y="3112"/>
              <a:ext cx="133" cy="227"/>
            </a:xfrm>
            <a:custGeom>
              <a:avLst/>
              <a:gdLst>
                <a:gd name="T0" fmla="*/ 0 w 133"/>
                <a:gd name="T1" fmla="*/ 2 h 227"/>
                <a:gd name="T2" fmla="*/ 54 w 133"/>
                <a:gd name="T3" fmla="*/ 5 h 227"/>
                <a:gd name="T4" fmla="*/ 97 w 133"/>
                <a:gd name="T5" fmla="*/ 30 h 227"/>
                <a:gd name="T6" fmla="*/ 126 w 133"/>
                <a:gd name="T7" fmla="*/ 66 h 227"/>
                <a:gd name="T8" fmla="*/ 129 w 133"/>
                <a:gd name="T9" fmla="*/ 115 h 227"/>
                <a:gd name="T10" fmla="*/ 100 w 133"/>
                <a:gd name="T11" fmla="*/ 168 h 227"/>
                <a:gd name="T12" fmla="*/ 66 w 133"/>
                <a:gd name="T13" fmla="*/ 194 h 227"/>
                <a:gd name="T14" fmla="*/ 9 w 133"/>
                <a:gd name="T15" fmla="*/ 227 h 2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227"/>
                <a:gd name="T26" fmla="*/ 133 w 133"/>
                <a:gd name="T27" fmla="*/ 227 h 2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227">
                  <a:moveTo>
                    <a:pt x="0" y="2"/>
                  </a:moveTo>
                  <a:cubicBezTo>
                    <a:pt x="9" y="2"/>
                    <a:pt x="38" y="0"/>
                    <a:pt x="54" y="5"/>
                  </a:cubicBezTo>
                  <a:cubicBezTo>
                    <a:pt x="70" y="10"/>
                    <a:pt x="85" y="20"/>
                    <a:pt x="97" y="30"/>
                  </a:cubicBezTo>
                  <a:cubicBezTo>
                    <a:pt x="109" y="40"/>
                    <a:pt x="121" y="52"/>
                    <a:pt x="126" y="66"/>
                  </a:cubicBezTo>
                  <a:cubicBezTo>
                    <a:pt x="131" y="79"/>
                    <a:pt x="133" y="99"/>
                    <a:pt x="129" y="115"/>
                  </a:cubicBezTo>
                  <a:cubicBezTo>
                    <a:pt x="125" y="132"/>
                    <a:pt x="110" y="155"/>
                    <a:pt x="100" y="168"/>
                  </a:cubicBezTo>
                  <a:cubicBezTo>
                    <a:pt x="90" y="181"/>
                    <a:pt x="81" y="184"/>
                    <a:pt x="66" y="194"/>
                  </a:cubicBezTo>
                  <a:cubicBezTo>
                    <a:pt x="51" y="204"/>
                    <a:pt x="21" y="220"/>
                    <a:pt x="9" y="227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4" name="Line 76"/>
            <p:cNvSpPr>
              <a:spLocks noChangeShapeType="1"/>
            </p:cNvSpPr>
            <p:nvPr/>
          </p:nvSpPr>
          <p:spPr bwMode="auto">
            <a:xfrm flipV="1">
              <a:off x="612" y="3113"/>
              <a:ext cx="408" cy="9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5" name="Line 77"/>
            <p:cNvSpPr>
              <a:spLocks noChangeShapeType="1"/>
            </p:cNvSpPr>
            <p:nvPr/>
          </p:nvSpPr>
          <p:spPr bwMode="auto">
            <a:xfrm flipV="1">
              <a:off x="612" y="3333"/>
              <a:ext cx="420" cy="23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768" name="Rectangle 80"/>
          <p:cNvSpPr>
            <a:spLocks noChangeArrowheads="1"/>
          </p:cNvSpPr>
          <p:nvPr/>
        </p:nvSpPr>
        <p:spPr bwMode="auto">
          <a:xfrm>
            <a:off x="1216025" y="4289425"/>
            <a:ext cx="4579938" cy="80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u="none">
                <a:solidFill>
                  <a:srgbClr val="2D2DB9"/>
                </a:solidFill>
                <a:latin typeface="Constantia" pitchFamily="18" charset="0"/>
              </a:rPr>
              <a:t>C </a:t>
            </a:r>
            <a:r>
              <a:rPr lang="zh-CN" altLang="en-US" sz="2000" u="none">
                <a:solidFill>
                  <a:srgbClr val="2D2DB9"/>
                </a:solidFill>
                <a:latin typeface="Constantia" pitchFamily="18" charset="0"/>
              </a:rPr>
              <a:t>和 </a:t>
            </a:r>
            <a:r>
              <a:rPr lang="en-US" altLang="zh-CN" sz="2000" u="none">
                <a:solidFill>
                  <a:srgbClr val="2D2DB9"/>
                </a:solidFill>
                <a:latin typeface="Constantia" pitchFamily="18" charset="0"/>
              </a:rPr>
              <a:t>D </a:t>
            </a:r>
            <a:r>
              <a:rPr lang="zh-CN" altLang="en-US" sz="2000" u="none">
                <a:solidFill>
                  <a:srgbClr val="2D2DB9"/>
                </a:solidFill>
                <a:latin typeface="Constantia" pitchFamily="18" charset="0"/>
              </a:rPr>
              <a:t>通话只经过一个本地交换机：</a:t>
            </a:r>
            <a:endParaRPr lang="en-US" altLang="zh-CN" sz="2000" u="none">
              <a:solidFill>
                <a:srgbClr val="2D2DB9"/>
              </a:solidFill>
              <a:latin typeface="Constantia" pitchFamily="18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u="none">
                <a:solidFill>
                  <a:srgbClr val="2D2DB9"/>
                </a:solidFill>
                <a:latin typeface="Constantia" pitchFamily="18" charset="0"/>
              </a:rPr>
              <a:t>通话在 </a:t>
            </a:r>
            <a:r>
              <a:rPr lang="en-US" altLang="zh-CN" sz="2000" u="none">
                <a:solidFill>
                  <a:srgbClr val="2D2DB9"/>
                </a:solidFill>
                <a:latin typeface="Constantia" pitchFamily="18" charset="0"/>
              </a:rPr>
              <a:t>C </a:t>
            </a:r>
            <a:r>
              <a:rPr lang="zh-CN" altLang="en-US" sz="2000" u="none">
                <a:solidFill>
                  <a:srgbClr val="2D2DB9"/>
                </a:solidFill>
                <a:latin typeface="Constantia" pitchFamily="18" charset="0"/>
              </a:rPr>
              <a:t>到 </a:t>
            </a:r>
            <a:r>
              <a:rPr lang="en-US" altLang="zh-CN" sz="2000" u="none">
                <a:solidFill>
                  <a:srgbClr val="2D2DB9"/>
                </a:solidFill>
                <a:latin typeface="Constantia" pitchFamily="18" charset="0"/>
              </a:rPr>
              <a:t>D </a:t>
            </a:r>
            <a:r>
              <a:rPr lang="zh-CN" altLang="en-US" sz="2000" u="none">
                <a:solidFill>
                  <a:srgbClr val="2D2DB9"/>
                </a:solidFill>
                <a:latin typeface="Constantia" pitchFamily="18" charset="0"/>
              </a:rPr>
              <a:t>的连接上进行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  <p:bldP spid="43084" grpId="0" animBg="1"/>
      <p:bldP spid="1147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7440" y="2212504"/>
            <a:ext cx="1944216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 defTabSz="-479">
              <a:lnSpc>
                <a:spcPct val="150000"/>
              </a:lnSpc>
              <a:tabLst>
                <a:tab pos="440720" algn="l"/>
                <a:tab pos="1159286" algn="l"/>
              </a:tabLst>
            </a:pPr>
            <a:r>
              <a:rPr lang="en-US" altLang="zh-CN" sz="2400" u="none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线路交换</a:t>
            </a:r>
            <a:endParaRPr lang="en-US" altLang="zh-CN" sz="2400" u="none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algn="ctr" defTabSz="-479">
              <a:lnSpc>
                <a:spcPct val="150000"/>
              </a:lnSpc>
              <a:tabLst>
                <a:tab pos="440720" algn="l"/>
                <a:tab pos="1159286" algn="l"/>
              </a:tabLst>
            </a:pPr>
            <a:r>
              <a:rPr lang="en-US" altLang="zh-CN" sz="2400" u="none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过程示意图</a:t>
            </a:r>
            <a:endParaRPr lang="en-US" altLang="zh-CN" sz="2400" u="none" dirty="0">
              <a:ea typeface="黑体" panose="02010609060101010101" pitchFamily="2" charset="-122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589372"/>
              </p:ext>
            </p:extLst>
          </p:nvPr>
        </p:nvGraphicFramePr>
        <p:xfrm>
          <a:off x="1951656" y="916360"/>
          <a:ext cx="4086368" cy="400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6" r:id="rId4" imgW="28289250" imgH="27765375" progId="Visio.Drawing.11">
                  <p:embed/>
                </p:oleObj>
              </mc:Choice>
              <mc:Fallback>
                <p:oleObj r:id="rId4" imgW="28289250" imgH="27765375" progId="Visio.Drawing.11">
                  <p:embed/>
                  <p:pic>
                    <p:nvPicPr>
                      <p:cNvPr id="3075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1656" y="916360"/>
                        <a:ext cx="4086368" cy="4007324"/>
                      </a:xfrm>
                      <a:prstGeom prst="rect">
                        <a:avLst/>
                      </a:prstGeom>
                      <a:solidFill>
                        <a:srgbClr val="00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5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6E999F7-5225-4F71-B6CC-FD4CAEC7CF2A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139266" name="标题 1"/>
          <p:cNvSpPr>
            <a:spLocks noGrp="1"/>
          </p:cNvSpPr>
          <p:nvPr>
            <p:ph type="title" idx="4294967295"/>
          </p:nvPr>
        </p:nvSpPr>
        <p:spPr>
          <a:xfrm>
            <a:off x="214313" y="779463"/>
            <a:ext cx="6445250" cy="857250"/>
          </a:xfrm>
        </p:spPr>
        <p:txBody>
          <a:bodyPr/>
          <a:lstStyle/>
          <a:p>
            <a:pPr algn="l"/>
            <a:r>
              <a:rPr lang="zh-CN" altLang="en-US" sz="2400" u="sng" smtClean="0"/>
              <a:t>数据传输方式为什么不能采用电话交换网？</a:t>
            </a:r>
          </a:p>
        </p:txBody>
      </p:sp>
      <p:sp>
        <p:nvSpPr>
          <p:cNvPr id="139267" name="内容占位符 2"/>
          <p:cNvSpPr>
            <a:spLocks noGrp="1"/>
          </p:cNvSpPr>
          <p:nvPr>
            <p:ph idx="4294967295"/>
          </p:nvPr>
        </p:nvSpPr>
        <p:spPr>
          <a:xfrm>
            <a:off x="250825" y="1720850"/>
            <a:ext cx="5761038" cy="3084513"/>
          </a:xfrm>
        </p:spPr>
        <p:txBody>
          <a:bodyPr/>
          <a:lstStyle/>
          <a:p>
            <a:pPr marL="271463" indent="-271463">
              <a:buFontTx/>
              <a:buNone/>
            </a:pPr>
            <a:r>
              <a:rPr lang="zh-CN" altLang="en-US" b="1" u="sng" dirty="0" smtClean="0">
                <a:solidFill>
                  <a:srgbClr val="2D2DB9"/>
                </a:solidFill>
              </a:rPr>
              <a:t>电话交换网（</a:t>
            </a:r>
            <a:r>
              <a:rPr lang="zh-CN" altLang="en-US" sz="2000" b="1" u="sng" dirty="0" smtClean="0">
                <a:solidFill>
                  <a:srgbClr val="2D2DB9"/>
                </a:solidFill>
              </a:rPr>
              <a:t>用于传输语音信号</a:t>
            </a:r>
            <a:r>
              <a:rPr lang="zh-CN" altLang="en-US" b="1" u="sng" dirty="0" smtClean="0">
                <a:solidFill>
                  <a:srgbClr val="2D2DB9"/>
                </a:solidFill>
              </a:rPr>
              <a:t>）</a:t>
            </a:r>
            <a:r>
              <a:rPr lang="zh-CN" altLang="en-US" b="1" dirty="0" smtClean="0">
                <a:solidFill>
                  <a:srgbClr val="2D2DB9"/>
                </a:solidFill>
              </a:rPr>
              <a:t>：</a:t>
            </a:r>
          </a:p>
          <a:p>
            <a:pPr marL="271463" indent="-271463"/>
            <a:r>
              <a:rPr lang="zh-CN" altLang="en-US" sz="2000" b="1" dirty="0" smtClean="0">
                <a:solidFill>
                  <a:srgbClr val="2D2DB9"/>
                </a:solidFill>
              </a:rPr>
              <a:t>一种低速模拟信号传输过程，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误码率高</a:t>
            </a:r>
            <a:r>
              <a:rPr lang="zh-CN" altLang="en-US" sz="2000" b="1" dirty="0" smtClean="0">
                <a:solidFill>
                  <a:srgbClr val="2D2DB9"/>
                </a:solidFill>
              </a:rPr>
              <a:t>；</a:t>
            </a:r>
          </a:p>
          <a:p>
            <a:pPr marL="271463" indent="-271463"/>
            <a:r>
              <a:rPr lang="zh-CN" altLang="en-US" sz="2000" b="1" dirty="0" smtClean="0">
                <a:solidFill>
                  <a:srgbClr val="2D2DB9"/>
                </a:solidFill>
              </a:rPr>
              <a:t>呼叫过程</a:t>
            </a:r>
            <a:r>
              <a:rPr lang="en-US" altLang="zh-CN" sz="2000" b="1" dirty="0" smtClean="0">
                <a:solidFill>
                  <a:srgbClr val="2D2DB9"/>
                </a:solidFill>
                <a:latin typeface="Times New Roman" pitchFamily="18" charset="0"/>
              </a:rPr>
              <a:t>10~20s</a:t>
            </a:r>
            <a:r>
              <a:rPr lang="zh-CN" altLang="en-US" sz="2000" b="1" dirty="0" smtClean="0">
                <a:solidFill>
                  <a:srgbClr val="2D2DB9"/>
                </a:solidFill>
                <a:latin typeface="Times New Roman" pitchFamily="18" charset="0"/>
              </a:rPr>
              <a:t>，相对整个通话过程可接受。</a:t>
            </a:r>
          </a:p>
          <a:p>
            <a:pPr marL="271463" indent="-271463">
              <a:lnSpc>
                <a:spcPct val="150000"/>
              </a:lnSpc>
              <a:buFontTx/>
              <a:buNone/>
            </a:pPr>
            <a:r>
              <a:rPr lang="zh-CN" altLang="en-US" b="1" u="sng" dirty="0" smtClean="0">
                <a:solidFill>
                  <a:srgbClr val="2D2DB9"/>
                </a:solidFill>
              </a:rPr>
              <a:t>计算机的数据传输</a:t>
            </a:r>
            <a:r>
              <a:rPr lang="zh-CN" altLang="en-US" b="1" dirty="0" smtClean="0">
                <a:solidFill>
                  <a:srgbClr val="2D2DB9"/>
                </a:solidFill>
              </a:rPr>
              <a:t>：</a:t>
            </a:r>
          </a:p>
          <a:p>
            <a:pPr marL="271463" indent="-271463"/>
            <a:r>
              <a:rPr lang="zh-CN" altLang="en-US" sz="2000" b="1" dirty="0" smtClean="0">
                <a:solidFill>
                  <a:srgbClr val="2D2DB9"/>
                </a:solidFill>
                <a:latin typeface="Times New Roman" pitchFamily="18" charset="0"/>
              </a:rPr>
              <a:t>要求准确传输每个</a:t>
            </a:r>
            <a:r>
              <a:rPr lang="en-US" altLang="zh-CN" sz="2000" b="1" dirty="0" smtClean="0">
                <a:solidFill>
                  <a:srgbClr val="2D2DB9"/>
                </a:solidFill>
                <a:latin typeface="Times New Roman" pitchFamily="18" charset="0"/>
              </a:rPr>
              <a:t>bit</a:t>
            </a:r>
            <a:r>
              <a:rPr lang="zh-CN" altLang="en-US" sz="2000" b="1" dirty="0" smtClean="0">
                <a:solidFill>
                  <a:srgbClr val="2D2DB9"/>
                </a:solidFill>
                <a:latin typeface="Times New Roman" pitchFamily="18" charset="0"/>
              </a:rPr>
              <a:t>；</a:t>
            </a:r>
          </a:p>
          <a:p>
            <a:pPr marL="271463" indent="-271463"/>
            <a:r>
              <a:rPr lang="zh-CN" altLang="en-US" sz="2000" b="1" dirty="0" smtClean="0">
                <a:solidFill>
                  <a:srgbClr val="2D2DB9"/>
                </a:solidFill>
                <a:latin typeface="Times New Roman" pitchFamily="18" charset="0"/>
              </a:rPr>
              <a:t>一般是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突发性</a:t>
            </a:r>
            <a:r>
              <a:rPr lang="zh-CN" altLang="en-US" sz="2000" b="1" dirty="0" smtClean="0">
                <a:solidFill>
                  <a:srgbClr val="2D2DB9"/>
                </a:solidFill>
                <a:latin typeface="Times New Roman" pitchFamily="18" charset="0"/>
              </a:rPr>
              <a:t>的，真正用于传输的时间很短，线路大多数时间空闲。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93AEAC8-5C3A-4284-8D12-89D472E8C424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141314" name="标题 1"/>
          <p:cNvSpPr>
            <a:spLocks noGrp="1"/>
          </p:cNvSpPr>
          <p:nvPr>
            <p:ph type="title" idx="4294967295"/>
          </p:nvPr>
        </p:nvSpPr>
        <p:spPr>
          <a:xfrm>
            <a:off x="357188" y="779463"/>
            <a:ext cx="6429375" cy="857250"/>
          </a:xfrm>
        </p:spPr>
        <p:txBody>
          <a:bodyPr/>
          <a:lstStyle/>
          <a:p>
            <a:pPr algn="l"/>
            <a:r>
              <a:rPr lang="zh-CN" altLang="en-US" u="sng" smtClean="0">
                <a:latin typeface="华文新魏" pitchFamily="2" charset="-122"/>
              </a:rPr>
              <a:t>分组交换技术的基本设计思路</a:t>
            </a:r>
          </a:p>
        </p:txBody>
      </p:sp>
      <p:sp>
        <p:nvSpPr>
          <p:cNvPr id="2" name="内容占位符 2"/>
          <p:cNvSpPr>
            <a:spLocks noGrp="1"/>
          </p:cNvSpPr>
          <p:nvPr>
            <p:ph idx="4294967295"/>
          </p:nvPr>
        </p:nvSpPr>
        <p:spPr>
          <a:xfrm>
            <a:off x="357188" y="1860550"/>
            <a:ext cx="5510212" cy="30876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5000"/>
              </a:spcBef>
              <a:buFontTx/>
              <a:buNone/>
            </a:pPr>
            <a:r>
              <a:rPr lang="zh-CN" altLang="en-US" b="1" u="sng" smtClean="0">
                <a:solidFill>
                  <a:srgbClr val="2D2DB9"/>
                </a:solidFill>
              </a:rPr>
              <a:t>分组交换技术的</a:t>
            </a:r>
            <a:r>
              <a:rPr lang="en-US" altLang="zh-CN" b="1" u="sng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u="sng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en-US" b="1" u="sng" smtClean="0">
                <a:solidFill>
                  <a:srgbClr val="2D2DB9"/>
                </a:solidFill>
              </a:rPr>
              <a:t>重要的概念</a:t>
            </a:r>
            <a:r>
              <a:rPr lang="zh-CN" altLang="en-US" b="1" smtClean="0">
                <a:solidFill>
                  <a:srgbClr val="2D2DB9"/>
                </a:solidFill>
              </a:rPr>
              <a:t>：</a:t>
            </a:r>
            <a:endParaRPr lang="en-US" altLang="zh-CN" b="1" smtClean="0">
              <a:solidFill>
                <a:srgbClr val="2D2DB9"/>
              </a:solidFill>
            </a:endParaRPr>
          </a:p>
          <a:p>
            <a:pPr>
              <a:lnSpc>
                <a:spcPct val="120000"/>
              </a:lnSpc>
              <a:spcBef>
                <a:spcPct val="35000"/>
              </a:spcBef>
              <a:buFontTx/>
              <a:buNone/>
            </a:pPr>
            <a:endParaRPr lang="en-US" altLang="zh-CN" sz="600" b="1" smtClean="0">
              <a:solidFill>
                <a:srgbClr val="2D2DB9"/>
              </a:solidFill>
            </a:endParaRPr>
          </a:p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200" b="1" smtClean="0">
                <a:solidFill>
                  <a:srgbClr val="2D2DB9"/>
                </a:solidFill>
              </a:rPr>
              <a:t>分组</a:t>
            </a:r>
            <a:r>
              <a:rPr lang="zh-CN" altLang="en-US" sz="2200" b="1" smtClean="0"/>
              <a:t>：数据预分成多个固定格式分组；</a:t>
            </a:r>
            <a:endParaRPr lang="en-US" altLang="zh-CN" sz="2200" b="1" smtClean="0"/>
          </a:p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200" b="1" smtClean="0">
                <a:solidFill>
                  <a:srgbClr val="2D2DB9"/>
                </a:solidFill>
              </a:rPr>
              <a:t>存储转发</a:t>
            </a:r>
            <a:r>
              <a:rPr lang="zh-CN" altLang="en-US" sz="2200" b="1" smtClean="0"/>
              <a:t>：中间节点先存储再转发；</a:t>
            </a:r>
          </a:p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200" b="1" smtClean="0">
                <a:solidFill>
                  <a:srgbClr val="2D2DB9"/>
                </a:solidFill>
              </a:rPr>
              <a:t>路由选择</a:t>
            </a:r>
            <a:r>
              <a:rPr lang="zh-CN" altLang="en-US" sz="2200" b="1" smtClean="0"/>
              <a:t>：转发节点选择合适的（路由选择算法）传输路径。</a:t>
            </a:r>
            <a:endParaRPr lang="en-US" altLang="zh-CN" sz="2200" b="1" smtClean="0"/>
          </a:p>
          <a:p>
            <a:pPr>
              <a:lnSpc>
                <a:spcPct val="120000"/>
              </a:lnSpc>
              <a:spcBef>
                <a:spcPct val="35000"/>
              </a:spcBef>
            </a:pPr>
            <a:endParaRPr lang="zh-CN" altLang="en-US" smtClean="0">
              <a:solidFill>
                <a:srgbClr val="2D2DB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0B34229-8CB4-48CC-B01F-784BA6520CEA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792163"/>
            <a:ext cx="4857750" cy="628650"/>
          </a:xfrm>
        </p:spPr>
        <p:txBody>
          <a:bodyPr/>
          <a:lstStyle/>
          <a:p>
            <a:pPr algn="l"/>
            <a:r>
              <a:rPr lang="zh-CN" altLang="en-US" u="sng" smtClean="0">
                <a:latin typeface="华文新魏" pitchFamily="2" charset="-122"/>
              </a:rPr>
              <a:t>报文与报文分组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563688"/>
            <a:ext cx="5903912" cy="3313112"/>
          </a:xfrm>
        </p:spPr>
        <p:txBody>
          <a:bodyPr/>
          <a:lstStyle/>
          <a:p>
            <a:pPr marL="179388" indent="-179388">
              <a:lnSpc>
                <a:spcPct val="120000"/>
              </a:lnSpc>
              <a:spcBef>
                <a:spcPct val="40000"/>
              </a:spcBef>
            </a:pPr>
            <a:r>
              <a:rPr lang="zh-CN" altLang="en-US" sz="2200" b="1" dirty="0" smtClean="0">
                <a:solidFill>
                  <a:srgbClr val="2D2DB9"/>
                </a:solidFill>
              </a:rPr>
              <a:t>数据通过通信子网传输时有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报文</a:t>
            </a:r>
            <a:r>
              <a:rPr lang="en-US" altLang="zh-CN" sz="2200" b="1" dirty="0" smtClean="0">
                <a:solidFill>
                  <a:srgbClr val="2D2DB9"/>
                </a:solidFill>
              </a:rPr>
              <a:t>(message)</a:t>
            </a:r>
            <a:r>
              <a:rPr lang="zh-CN" altLang="en-US" sz="2200" b="1" dirty="0" smtClean="0">
                <a:solidFill>
                  <a:srgbClr val="2D2DB9"/>
                </a:solidFill>
              </a:rPr>
              <a:t>与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报文分组</a:t>
            </a:r>
            <a:r>
              <a:rPr lang="en-US" altLang="zh-CN" sz="2200" b="1" dirty="0" smtClean="0">
                <a:solidFill>
                  <a:srgbClr val="2D2DB9"/>
                </a:solidFill>
              </a:rPr>
              <a:t>(packet)</a:t>
            </a:r>
            <a:r>
              <a:rPr lang="zh-CN" altLang="en-US" sz="2200" b="1" dirty="0" smtClean="0">
                <a:solidFill>
                  <a:srgbClr val="2D2DB9"/>
                </a:solidFill>
              </a:rPr>
              <a:t>两种方式</a:t>
            </a:r>
          </a:p>
          <a:p>
            <a:pPr marL="536575" lvl="1" indent="-177800">
              <a:lnSpc>
                <a:spcPct val="120000"/>
              </a:lnSpc>
              <a:spcBef>
                <a:spcPct val="4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报文传输</a:t>
            </a:r>
            <a:r>
              <a:rPr lang="zh-CN" altLang="en-US" b="1" dirty="0" smtClean="0">
                <a:solidFill>
                  <a:srgbClr val="2D2DB9"/>
                </a:solidFill>
              </a:rPr>
              <a:t>：不管发送数据的长度是多少，都把它当作一个逻辑单元发送；</a:t>
            </a:r>
          </a:p>
          <a:p>
            <a:pPr marL="536575" lvl="1" indent="-177800">
              <a:lnSpc>
                <a:spcPct val="120000"/>
              </a:lnSpc>
              <a:spcBef>
                <a:spcPct val="4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报文分组传输</a:t>
            </a:r>
            <a:r>
              <a:rPr lang="zh-CN" altLang="en-US" b="1" dirty="0" smtClean="0">
                <a:solidFill>
                  <a:srgbClr val="2D2DB9"/>
                </a:solidFill>
              </a:rPr>
              <a:t>：限制一次传输数据的最大长度，如果数据超过规定的最大长度，发送结点就将它分成多个报文分组发送。</a:t>
            </a:r>
          </a:p>
        </p:txBody>
      </p:sp>
      <p:grpSp>
        <p:nvGrpSpPr>
          <p:cNvPr id="143364" name="Group 13"/>
          <p:cNvGrpSpPr>
            <a:grpSpLocks/>
          </p:cNvGrpSpPr>
          <p:nvPr/>
        </p:nvGrpSpPr>
        <p:grpSpPr bwMode="auto">
          <a:xfrm>
            <a:off x="468313" y="4660900"/>
            <a:ext cx="6067425" cy="214313"/>
            <a:chOff x="136" y="2777"/>
            <a:chExt cx="4819" cy="153"/>
          </a:xfrm>
        </p:grpSpPr>
        <p:sp>
          <p:nvSpPr>
            <p:cNvPr id="143365" name="Rectangle 4"/>
            <p:cNvSpPr>
              <a:spLocks noChangeArrowheads="1"/>
            </p:cNvSpPr>
            <p:nvPr/>
          </p:nvSpPr>
          <p:spPr bwMode="auto">
            <a:xfrm>
              <a:off x="136" y="2777"/>
              <a:ext cx="453" cy="15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0" u="none">
                <a:solidFill>
                  <a:schemeClr val="tx1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143366" name="Rectangle 5"/>
            <p:cNvSpPr>
              <a:spLocks noChangeArrowheads="1"/>
            </p:cNvSpPr>
            <p:nvPr/>
          </p:nvSpPr>
          <p:spPr bwMode="auto">
            <a:xfrm>
              <a:off x="589" y="2777"/>
              <a:ext cx="453" cy="15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0" u="none">
                <a:solidFill>
                  <a:schemeClr val="tx1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143367" name="Rectangle 6"/>
            <p:cNvSpPr>
              <a:spLocks noChangeArrowheads="1"/>
            </p:cNvSpPr>
            <p:nvPr/>
          </p:nvSpPr>
          <p:spPr bwMode="auto">
            <a:xfrm>
              <a:off x="1042" y="2777"/>
              <a:ext cx="453" cy="15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0" u="none">
                <a:solidFill>
                  <a:schemeClr val="tx1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143368" name="Rectangle 7"/>
            <p:cNvSpPr>
              <a:spLocks noChangeArrowheads="1"/>
            </p:cNvSpPr>
            <p:nvPr/>
          </p:nvSpPr>
          <p:spPr bwMode="auto">
            <a:xfrm>
              <a:off x="1495" y="2777"/>
              <a:ext cx="453" cy="15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0" u="none">
                <a:solidFill>
                  <a:schemeClr val="tx1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143369" name="Rectangle 8"/>
            <p:cNvSpPr>
              <a:spLocks noChangeArrowheads="1"/>
            </p:cNvSpPr>
            <p:nvPr/>
          </p:nvSpPr>
          <p:spPr bwMode="auto">
            <a:xfrm>
              <a:off x="3283" y="2777"/>
              <a:ext cx="453" cy="15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0" u="none">
                <a:solidFill>
                  <a:schemeClr val="tx1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143370" name="Rectangle 9"/>
            <p:cNvSpPr>
              <a:spLocks noChangeArrowheads="1"/>
            </p:cNvSpPr>
            <p:nvPr/>
          </p:nvSpPr>
          <p:spPr bwMode="auto">
            <a:xfrm>
              <a:off x="2716" y="2777"/>
              <a:ext cx="453" cy="15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0" u="none">
                <a:solidFill>
                  <a:schemeClr val="tx1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143371" name="Rectangle 10"/>
            <p:cNvSpPr>
              <a:spLocks noChangeArrowheads="1"/>
            </p:cNvSpPr>
            <p:nvPr/>
          </p:nvSpPr>
          <p:spPr bwMode="auto">
            <a:xfrm>
              <a:off x="3879" y="2777"/>
              <a:ext cx="453" cy="15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0" u="none">
                <a:solidFill>
                  <a:schemeClr val="tx1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143372" name="Rectangle 11"/>
            <p:cNvSpPr>
              <a:spLocks noChangeArrowheads="1"/>
            </p:cNvSpPr>
            <p:nvPr/>
          </p:nvSpPr>
          <p:spPr bwMode="auto">
            <a:xfrm>
              <a:off x="4502" y="2777"/>
              <a:ext cx="453" cy="15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0" u="none">
                <a:solidFill>
                  <a:schemeClr val="tx1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143373" name="AutoShape 12"/>
            <p:cNvSpPr>
              <a:spLocks noChangeArrowheads="1"/>
            </p:cNvSpPr>
            <p:nvPr/>
          </p:nvSpPr>
          <p:spPr bwMode="auto">
            <a:xfrm>
              <a:off x="2120" y="2777"/>
              <a:ext cx="369" cy="153"/>
            </a:xfrm>
            <a:prstGeom prst="rightArrow">
              <a:avLst>
                <a:gd name="adj1" fmla="val 50000"/>
                <a:gd name="adj2" fmla="val 60294"/>
              </a:avLst>
            </a:prstGeom>
            <a:noFill/>
            <a:ln w="28575">
              <a:solidFill>
                <a:srgbClr val="66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0" u="none">
                <a:solidFill>
                  <a:schemeClr val="tx1"/>
                </a:solidFill>
                <a:latin typeface="Copperplate Gothic Bold"/>
                <a:ea typeface="Gulim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1A6957-EB68-4866-8AE4-25750F08B8D7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175" y="195263"/>
            <a:ext cx="3686175" cy="433387"/>
          </a:xfrm>
        </p:spPr>
        <p:txBody>
          <a:bodyPr anchor="b"/>
          <a:lstStyle/>
          <a:p>
            <a:r>
              <a:rPr lang="zh-CN" altLang="en-US" sz="2400" smtClean="0"/>
              <a:t>三种交换的比较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6072188" y="1093788"/>
            <a:ext cx="581025" cy="366712"/>
            <a:chOff x="4653" y="1614"/>
            <a:chExt cx="366" cy="308"/>
          </a:xfrm>
        </p:grpSpPr>
        <p:sp>
          <p:nvSpPr>
            <p:cNvPr id="148655" name="AutoShape 4"/>
            <p:cNvSpPr>
              <a:spLocks noChangeArrowheads="1"/>
            </p:cNvSpPr>
            <p:nvPr/>
          </p:nvSpPr>
          <p:spPr bwMode="auto">
            <a:xfrm rot="5400000">
              <a:off x="4733" y="1579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56" name="Text Box 5"/>
            <p:cNvSpPr txBox="1">
              <a:spLocks noChangeArrowheads="1"/>
            </p:cNvSpPr>
            <p:nvPr/>
          </p:nvSpPr>
          <p:spPr bwMode="auto">
            <a:xfrm rot="626605">
              <a:off x="4656" y="1614"/>
              <a:ext cx="265" cy="30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657" name="Line 6"/>
            <p:cNvSpPr>
              <a:spLocks noChangeShapeType="1"/>
            </p:cNvSpPr>
            <p:nvPr/>
          </p:nvSpPr>
          <p:spPr bwMode="auto">
            <a:xfrm>
              <a:off x="4656" y="165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58" name="Line 7"/>
            <p:cNvSpPr>
              <a:spLocks noChangeShapeType="1"/>
            </p:cNvSpPr>
            <p:nvPr/>
          </p:nvSpPr>
          <p:spPr bwMode="auto">
            <a:xfrm>
              <a:off x="4653" y="1801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59" name="AutoShape 8"/>
            <p:cNvSpPr>
              <a:spLocks noChangeArrowheads="1"/>
            </p:cNvSpPr>
            <p:nvPr/>
          </p:nvSpPr>
          <p:spPr bwMode="auto">
            <a:xfrm rot="746037">
              <a:off x="4847" y="1715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" name="Group 135"/>
          <p:cNvGrpSpPr>
            <a:grpSpLocks/>
          </p:cNvGrpSpPr>
          <p:nvPr/>
        </p:nvGrpSpPr>
        <p:grpSpPr bwMode="auto">
          <a:xfrm>
            <a:off x="6059488" y="1308100"/>
            <a:ext cx="587375" cy="366713"/>
            <a:chOff x="4645" y="1793"/>
            <a:chExt cx="370" cy="309"/>
          </a:xfrm>
        </p:grpSpPr>
        <p:sp>
          <p:nvSpPr>
            <p:cNvPr id="148650" name="AutoShape 9"/>
            <p:cNvSpPr>
              <a:spLocks noChangeArrowheads="1"/>
            </p:cNvSpPr>
            <p:nvPr/>
          </p:nvSpPr>
          <p:spPr bwMode="auto">
            <a:xfrm rot="5400000">
              <a:off x="4729" y="1758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51" name="Text Box 10"/>
            <p:cNvSpPr txBox="1">
              <a:spLocks noChangeArrowheads="1"/>
            </p:cNvSpPr>
            <p:nvPr/>
          </p:nvSpPr>
          <p:spPr bwMode="auto">
            <a:xfrm rot="626605">
              <a:off x="4645" y="1793"/>
              <a:ext cx="265" cy="30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652" name="Line 11"/>
            <p:cNvSpPr>
              <a:spLocks noChangeShapeType="1"/>
            </p:cNvSpPr>
            <p:nvPr/>
          </p:nvSpPr>
          <p:spPr bwMode="auto">
            <a:xfrm>
              <a:off x="4652" y="1829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53" name="Line 12"/>
            <p:cNvSpPr>
              <a:spLocks noChangeShapeType="1"/>
            </p:cNvSpPr>
            <p:nvPr/>
          </p:nvSpPr>
          <p:spPr bwMode="auto">
            <a:xfrm>
              <a:off x="4648" y="19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54" name="AutoShape 13"/>
            <p:cNvSpPr>
              <a:spLocks noChangeArrowheads="1"/>
            </p:cNvSpPr>
            <p:nvPr/>
          </p:nvSpPr>
          <p:spPr bwMode="auto">
            <a:xfrm rot="746037">
              <a:off x="4843" y="1894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6065838" y="1524000"/>
            <a:ext cx="585787" cy="366713"/>
            <a:chOff x="4649" y="1975"/>
            <a:chExt cx="369" cy="308"/>
          </a:xfrm>
        </p:grpSpPr>
        <p:sp>
          <p:nvSpPr>
            <p:cNvPr id="148645" name="AutoShape 14"/>
            <p:cNvSpPr>
              <a:spLocks noChangeArrowheads="1"/>
            </p:cNvSpPr>
            <p:nvPr/>
          </p:nvSpPr>
          <p:spPr bwMode="auto">
            <a:xfrm rot="5400000">
              <a:off x="4732" y="1934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46" name="Text Box 15"/>
            <p:cNvSpPr txBox="1">
              <a:spLocks noChangeArrowheads="1"/>
            </p:cNvSpPr>
            <p:nvPr/>
          </p:nvSpPr>
          <p:spPr bwMode="auto">
            <a:xfrm rot="626605">
              <a:off x="4649" y="1975"/>
              <a:ext cx="265" cy="30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647" name="Line 16"/>
            <p:cNvSpPr>
              <a:spLocks noChangeShapeType="1"/>
            </p:cNvSpPr>
            <p:nvPr/>
          </p:nvSpPr>
          <p:spPr bwMode="auto">
            <a:xfrm>
              <a:off x="4656" y="2004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48" name="Line 17"/>
            <p:cNvSpPr>
              <a:spLocks noChangeShapeType="1"/>
            </p:cNvSpPr>
            <p:nvPr/>
          </p:nvSpPr>
          <p:spPr bwMode="auto">
            <a:xfrm>
              <a:off x="4652" y="2155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49" name="AutoShape 18"/>
            <p:cNvSpPr>
              <a:spLocks noChangeArrowheads="1"/>
            </p:cNvSpPr>
            <p:nvPr/>
          </p:nvSpPr>
          <p:spPr bwMode="auto">
            <a:xfrm rot="746037">
              <a:off x="4846" y="2069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" name="Group 137"/>
          <p:cNvGrpSpPr>
            <a:grpSpLocks/>
          </p:cNvGrpSpPr>
          <p:nvPr/>
        </p:nvGrpSpPr>
        <p:grpSpPr bwMode="auto">
          <a:xfrm>
            <a:off x="6072188" y="1727200"/>
            <a:ext cx="585787" cy="366713"/>
            <a:chOff x="4653" y="2145"/>
            <a:chExt cx="369" cy="308"/>
          </a:xfrm>
        </p:grpSpPr>
        <p:sp>
          <p:nvSpPr>
            <p:cNvPr id="148640" name="AutoShape 19"/>
            <p:cNvSpPr>
              <a:spLocks noChangeArrowheads="1"/>
            </p:cNvSpPr>
            <p:nvPr/>
          </p:nvSpPr>
          <p:spPr bwMode="auto">
            <a:xfrm rot="5400000">
              <a:off x="4737" y="2109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41" name="Text Box 20"/>
            <p:cNvSpPr txBox="1">
              <a:spLocks noChangeArrowheads="1"/>
            </p:cNvSpPr>
            <p:nvPr/>
          </p:nvSpPr>
          <p:spPr bwMode="auto">
            <a:xfrm rot="626605">
              <a:off x="4653" y="2145"/>
              <a:ext cx="265" cy="30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642" name="Line 21"/>
            <p:cNvSpPr>
              <a:spLocks noChangeShapeType="1"/>
            </p:cNvSpPr>
            <p:nvPr/>
          </p:nvSpPr>
          <p:spPr bwMode="auto">
            <a:xfrm>
              <a:off x="4659" y="21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43" name="Line 22"/>
            <p:cNvSpPr>
              <a:spLocks noChangeShapeType="1"/>
            </p:cNvSpPr>
            <p:nvPr/>
          </p:nvSpPr>
          <p:spPr bwMode="auto">
            <a:xfrm>
              <a:off x="4656" y="233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44" name="AutoShape 23"/>
            <p:cNvSpPr>
              <a:spLocks noChangeArrowheads="1"/>
            </p:cNvSpPr>
            <p:nvPr/>
          </p:nvSpPr>
          <p:spPr bwMode="auto">
            <a:xfrm rot="746037">
              <a:off x="4850" y="2245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" name="Group 139"/>
          <p:cNvGrpSpPr>
            <a:grpSpLocks/>
          </p:cNvGrpSpPr>
          <p:nvPr/>
        </p:nvGrpSpPr>
        <p:grpSpPr bwMode="auto">
          <a:xfrm>
            <a:off x="6632575" y="1390650"/>
            <a:ext cx="595313" cy="366713"/>
            <a:chOff x="5006" y="1863"/>
            <a:chExt cx="375" cy="307"/>
          </a:xfrm>
        </p:grpSpPr>
        <p:sp>
          <p:nvSpPr>
            <p:cNvPr id="148635" name="AutoShape 24"/>
            <p:cNvSpPr>
              <a:spLocks noChangeArrowheads="1"/>
            </p:cNvSpPr>
            <p:nvPr/>
          </p:nvSpPr>
          <p:spPr bwMode="auto">
            <a:xfrm rot="5400000">
              <a:off x="5096" y="1821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36" name="Text Box 25"/>
            <p:cNvSpPr txBox="1">
              <a:spLocks noChangeArrowheads="1"/>
            </p:cNvSpPr>
            <p:nvPr/>
          </p:nvSpPr>
          <p:spPr bwMode="auto">
            <a:xfrm rot="626605">
              <a:off x="5006" y="1863"/>
              <a:ext cx="265" cy="3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637" name="Line 26"/>
            <p:cNvSpPr>
              <a:spLocks noChangeShapeType="1"/>
            </p:cNvSpPr>
            <p:nvPr/>
          </p:nvSpPr>
          <p:spPr bwMode="auto">
            <a:xfrm>
              <a:off x="5018" y="189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38" name="Line 27"/>
            <p:cNvSpPr>
              <a:spLocks noChangeShapeType="1"/>
            </p:cNvSpPr>
            <p:nvPr/>
          </p:nvSpPr>
          <p:spPr bwMode="auto">
            <a:xfrm>
              <a:off x="5015" y="2043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39" name="AutoShape 28"/>
            <p:cNvSpPr>
              <a:spLocks noChangeArrowheads="1"/>
            </p:cNvSpPr>
            <p:nvPr/>
          </p:nvSpPr>
          <p:spPr bwMode="auto">
            <a:xfrm rot="746037">
              <a:off x="5209" y="1957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Group 140"/>
          <p:cNvGrpSpPr>
            <a:grpSpLocks/>
          </p:cNvGrpSpPr>
          <p:nvPr/>
        </p:nvGrpSpPr>
        <p:grpSpPr bwMode="auto">
          <a:xfrm>
            <a:off x="6624638" y="1589088"/>
            <a:ext cx="595312" cy="366712"/>
            <a:chOff x="5001" y="2030"/>
            <a:chExt cx="375" cy="307"/>
          </a:xfrm>
        </p:grpSpPr>
        <p:sp>
          <p:nvSpPr>
            <p:cNvPr id="148630" name="AutoShape 29"/>
            <p:cNvSpPr>
              <a:spLocks noChangeArrowheads="1"/>
            </p:cNvSpPr>
            <p:nvPr/>
          </p:nvSpPr>
          <p:spPr bwMode="auto">
            <a:xfrm rot="5400000">
              <a:off x="5091" y="2000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31" name="Text Box 30"/>
            <p:cNvSpPr txBox="1">
              <a:spLocks noChangeArrowheads="1"/>
            </p:cNvSpPr>
            <p:nvPr/>
          </p:nvSpPr>
          <p:spPr bwMode="auto">
            <a:xfrm rot="626605">
              <a:off x="5001" y="2030"/>
              <a:ext cx="265" cy="3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632" name="Line 31"/>
            <p:cNvSpPr>
              <a:spLocks noChangeShapeType="1"/>
            </p:cNvSpPr>
            <p:nvPr/>
          </p:nvSpPr>
          <p:spPr bwMode="auto">
            <a:xfrm>
              <a:off x="5014" y="207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33" name="Line 32"/>
            <p:cNvSpPr>
              <a:spLocks noChangeShapeType="1"/>
            </p:cNvSpPr>
            <p:nvPr/>
          </p:nvSpPr>
          <p:spPr bwMode="auto">
            <a:xfrm>
              <a:off x="5010" y="222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34" name="AutoShape 33"/>
            <p:cNvSpPr>
              <a:spLocks noChangeArrowheads="1"/>
            </p:cNvSpPr>
            <p:nvPr/>
          </p:nvSpPr>
          <p:spPr bwMode="auto">
            <a:xfrm rot="746037">
              <a:off x="5204" y="2136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8" name="Group 141"/>
          <p:cNvGrpSpPr>
            <a:grpSpLocks/>
          </p:cNvGrpSpPr>
          <p:nvPr/>
        </p:nvGrpSpPr>
        <p:grpSpPr bwMode="auto">
          <a:xfrm>
            <a:off x="6640513" y="1804988"/>
            <a:ext cx="585787" cy="366712"/>
            <a:chOff x="5011" y="2211"/>
            <a:chExt cx="369" cy="308"/>
          </a:xfrm>
        </p:grpSpPr>
        <p:sp>
          <p:nvSpPr>
            <p:cNvPr id="148625" name="AutoShape 34"/>
            <p:cNvSpPr>
              <a:spLocks noChangeArrowheads="1"/>
            </p:cNvSpPr>
            <p:nvPr/>
          </p:nvSpPr>
          <p:spPr bwMode="auto">
            <a:xfrm rot="5400000">
              <a:off x="5094" y="217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26" name="Text Box 35"/>
            <p:cNvSpPr txBox="1">
              <a:spLocks noChangeArrowheads="1"/>
            </p:cNvSpPr>
            <p:nvPr/>
          </p:nvSpPr>
          <p:spPr bwMode="auto">
            <a:xfrm rot="626605">
              <a:off x="5011" y="2211"/>
              <a:ext cx="265" cy="30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627" name="Line 36"/>
            <p:cNvSpPr>
              <a:spLocks noChangeShapeType="1"/>
            </p:cNvSpPr>
            <p:nvPr/>
          </p:nvSpPr>
          <p:spPr bwMode="auto">
            <a:xfrm>
              <a:off x="5017" y="224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28" name="Line 37"/>
            <p:cNvSpPr>
              <a:spLocks noChangeShapeType="1"/>
            </p:cNvSpPr>
            <p:nvPr/>
          </p:nvSpPr>
          <p:spPr bwMode="auto">
            <a:xfrm>
              <a:off x="5014" y="2398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29" name="AutoShape 38"/>
            <p:cNvSpPr>
              <a:spLocks noChangeArrowheads="1"/>
            </p:cNvSpPr>
            <p:nvPr/>
          </p:nvSpPr>
          <p:spPr bwMode="auto">
            <a:xfrm rot="746037">
              <a:off x="5208" y="2312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9" name="Group 142"/>
          <p:cNvGrpSpPr>
            <a:grpSpLocks/>
          </p:cNvGrpSpPr>
          <p:nvPr/>
        </p:nvGrpSpPr>
        <p:grpSpPr bwMode="auto">
          <a:xfrm>
            <a:off x="6635750" y="2008188"/>
            <a:ext cx="596900" cy="366712"/>
            <a:chOff x="5008" y="2381"/>
            <a:chExt cx="376" cy="308"/>
          </a:xfrm>
        </p:grpSpPr>
        <p:sp>
          <p:nvSpPr>
            <p:cNvPr id="148620" name="AutoShape 39"/>
            <p:cNvSpPr>
              <a:spLocks noChangeArrowheads="1"/>
            </p:cNvSpPr>
            <p:nvPr/>
          </p:nvSpPr>
          <p:spPr bwMode="auto">
            <a:xfrm rot="5400000">
              <a:off x="5098" y="2352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21" name="Text Box 40"/>
            <p:cNvSpPr txBox="1">
              <a:spLocks noChangeArrowheads="1"/>
            </p:cNvSpPr>
            <p:nvPr/>
          </p:nvSpPr>
          <p:spPr bwMode="auto">
            <a:xfrm rot="626605">
              <a:off x="5008" y="2381"/>
              <a:ext cx="265" cy="30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622" name="Line 41"/>
            <p:cNvSpPr>
              <a:spLocks noChangeShapeType="1"/>
            </p:cNvSpPr>
            <p:nvPr/>
          </p:nvSpPr>
          <p:spPr bwMode="auto">
            <a:xfrm>
              <a:off x="5021" y="2422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23" name="Line 42"/>
            <p:cNvSpPr>
              <a:spLocks noChangeShapeType="1"/>
            </p:cNvSpPr>
            <p:nvPr/>
          </p:nvSpPr>
          <p:spPr bwMode="auto">
            <a:xfrm>
              <a:off x="5017" y="2573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24" name="AutoShape 43"/>
            <p:cNvSpPr>
              <a:spLocks noChangeArrowheads="1"/>
            </p:cNvSpPr>
            <p:nvPr/>
          </p:nvSpPr>
          <p:spPr bwMode="auto">
            <a:xfrm rot="746037">
              <a:off x="5212" y="2487"/>
              <a:ext cx="132" cy="127"/>
            </a:xfrm>
            <a:prstGeom prst="rightArrow">
              <a:avLst>
                <a:gd name="adj1" fmla="val 50000"/>
                <a:gd name="adj2" fmla="val 25984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0" name="Group 132"/>
          <p:cNvGrpSpPr>
            <a:grpSpLocks/>
          </p:cNvGrpSpPr>
          <p:nvPr/>
        </p:nvGrpSpPr>
        <p:grpSpPr bwMode="auto">
          <a:xfrm>
            <a:off x="5481638" y="1228725"/>
            <a:ext cx="595312" cy="366713"/>
            <a:chOff x="4281" y="1727"/>
            <a:chExt cx="375" cy="308"/>
          </a:xfrm>
        </p:grpSpPr>
        <p:sp>
          <p:nvSpPr>
            <p:cNvPr id="148615" name="AutoShape 49"/>
            <p:cNvSpPr>
              <a:spLocks noChangeArrowheads="1"/>
            </p:cNvSpPr>
            <p:nvPr/>
          </p:nvSpPr>
          <p:spPr bwMode="auto">
            <a:xfrm rot="5400000">
              <a:off x="4371" y="1691"/>
              <a:ext cx="210" cy="360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16" name="Text Box 50"/>
            <p:cNvSpPr txBox="1">
              <a:spLocks noChangeArrowheads="1"/>
            </p:cNvSpPr>
            <p:nvPr/>
          </p:nvSpPr>
          <p:spPr bwMode="auto">
            <a:xfrm rot="626605">
              <a:off x="4281" y="1727"/>
              <a:ext cx="265" cy="30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617" name="Line 51"/>
            <p:cNvSpPr>
              <a:spLocks noChangeShapeType="1"/>
            </p:cNvSpPr>
            <p:nvPr/>
          </p:nvSpPr>
          <p:spPr bwMode="auto">
            <a:xfrm>
              <a:off x="4294" y="1762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18" name="Line 52"/>
            <p:cNvSpPr>
              <a:spLocks noChangeShapeType="1"/>
            </p:cNvSpPr>
            <p:nvPr/>
          </p:nvSpPr>
          <p:spPr bwMode="auto">
            <a:xfrm>
              <a:off x="4290" y="1913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19" name="AutoShape 53"/>
            <p:cNvSpPr>
              <a:spLocks noChangeArrowheads="1"/>
            </p:cNvSpPr>
            <p:nvPr/>
          </p:nvSpPr>
          <p:spPr bwMode="auto">
            <a:xfrm rot="746037">
              <a:off x="4484" y="1827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1" name="Group 133"/>
          <p:cNvGrpSpPr>
            <a:grpSpLocks/>
          </p:cNvGrpSpPr>
          <p:nvPr/>
        </p:nvGrpSpPr>
        <p:grpSpPr bwMode="auto">
          <a:xfrm>
            <a:off x="5497513" y="1436688"/>
            <a:ext cx="585787" cy="366712"/>
            <a:chOff x="4291" y="1902"/>
            <a:chExt cx="369" cy="308"/>
          </a:xfrm>
        </p:grpSpPr>
        <p:sp>
          <p:nvSpPr>
            <p:cNvPr id="148610" name="AutoShape 54"/>
            <p:cNvSpPr>
              <a:spLocks noChangeArrowheads="1"/>
            </p:cNvSpPr>
            <p:nvPr/>
          </p:nvSpPr>
          <p:spPr bwMode="auto">
            <a:xfrm rot="5400000">
              <a:off x="4374" y="186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11" name="Text Box 55"/>
            <p:cNvSpPr txBox="1">
              <a:spLocks noChangeArrowheads="1"/>
            </p:cNvSpPr>
            <p:nvPr/>
          </p:nvSpPr>
          <p:spPr bwMode="auto">
            <a:xfrm rot="626605">
              <a:off x="4291" y="1902"/>
              <a:ext cx="265" cy="30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612" name="Line 56"/>
            <p:cNvSpPr>
              <a:spLocks noChangeShapeType="1"/>
            </p:cNvSpPr>
            <p:nvPr/>
          </p:nvSpPr>
          <p:spPr bwMode="auto">
            <a:xfrm>
              <a:off x="4297" y="19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13" name="Line 57"/>
            <p:cNvSpPr>
              <a:spLocks noChangeShapeType="1"/>
            </p:cNvSpPr>
            <p:nvPr/>
          </p:nvSpPr>
          <p:spPr bwMode="auto">
            <a:xfrm>
              <a:off x="4294" y="2089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14" name="AutoShape 58"/>
            <p:cNvSpPr>
              <a:spLocks noChangeArrowheads="1"/>
            </p:cNvSpPr>
            <p:nvPr/>
          </p:nvSpPr>
          <p:spPr bwMode="auto">
            <a:xfrm rot="746037">
              <a:off x="4488" y="2003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2" name="Group 127"/>
          <p:cNvGrpSpPr>
            <a:grpSpLocks/>
          </p:cNvGrpSpPr>
          <p:nvPr/>
        </p:nvGrpSpPr>
        <p:grpSpPr bwMode="auto">
          <a:xfrm>
            <a:off x="3943350" y="1781175"/>
            <a:ext cx="582613" cy="803275"/>
            <a:chOff x="2876" y="2191"/>
            <a:chExt cx="367" cy="674"/>
          </a:xfrm>
        </p:grpSpPr>
        <p:sp>
          <p:nvSpPr>
            <p:cNvPr id="148605" name="AutoShape 59"/>
            <p:cNvSpPr>
              <a:spLocks noChangeArrowheads="1"/>
            </p:cNvSpPr>
            <p:nvPr/>
          </p:nvSpPr>
          <p:spPr bwMode="auto">
            <a:xfrm rot="5400000">
              <a:off x="2729" y="2350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06" name="AutoShape 60"/>
            <p:cNvSpPr>
              <a:spLocks noChangeArrowheads="1"/>
            </p:cNvSpPr>
            <p:nvPr/>
          </p:nvSpPr>
          <p:spPr bwMode="auto">
            <a:xfrm rot="746037">
              <a:off x="2925" y="2654"/>
              <a:ext cx="227" cy="127"/>
            </a:xfrm>
            <a:prstGeom prst="rightArrow">
              <a:avLst>
                <a:gd name="adj1" fmla="val 50000"/>
                <a:gd name="adj2" fmla="val 4468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07" name="Text Box 61"/>
            <p:cNvSpPr txBox="1">
              <a:spLocks noChangeArrowheads="1"/>
            </p:cNvSpPr>
            <p:nvPr/>
          </p:nvSpPr>
          <p:spPr bwMode="auto">
            <a:xfrm>
              <a:off x="2919" y="2300"/>
              <a:ext cx="260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文</a:t>
              </a:r>
            </a:p>
          </p:txBody>
        </p:sp>
        <p:sp>
          <p:nvSpPr>
            <p:cNvPr id="148608" name="Line 62"/>
            <p:cNvSpPr>
              <a:spLocks noChangeShapeType="1"/>
            </p:cNvSpPr>
            <p:nvPr/>
          </p:nvSpPr>
          <p:spPr bwMode="auto">
            <a:xfrm>
              <a:off x="2876" y="2191"/>
              <a:ext cx="363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09" name="Line 63"/>
            <p:cNvSpPr>
              <a:spLocks noChangeShapeType="1"/>
            </p:cNvSpPr>
            <p:nvPr/>
          </p:nvSpPr>
          <p:spPr bwMode="auto">
            <a:xfrm>
              <a:off x="2876" y="2807"/>
              <a:ext cx="363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28"/>
          <p:cNvGrpSpPr>
            <a:grpSpLocks/>
          </p:cNvGrpSpPr>
          <p:nvPr/>
        </p:nvGrpSpPr>
        <p:grpSpPr bwMode="auto">
          <a:xfrm>
            <a:off x="4538663" y="2784475"/>
            <a:ext cx="581025" cy="803275"/>
            <a:chOff x="3251" y="3033"/>
            <a:chExt cx="366" cy="675"/>
          </a:xfrm>
        </p:grpSpPr>
        <p:sp>
          <p:nvSpPr>
            <p:cNvPr id="148600" name="AutoShape 64"/>
            <p:cNvSpPr>
              <a:spLocks noChangeArrowheads="1"/>
            </p:cNvSpPr>
            <p:nvPr/>
          </p:nvSpPr>
          <p:spPr bwMode="auto">
            <a:xfrm rot="5400000">
              <a:off x="3102" y="3193"/>
              <a:ext cx="675" cy="355"/>
            </a:xfrm>
            <a:prstGeom prst="parallelogram">
              <a:avLst>
                <a:gd name="adj" fmla="val 1829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01" name="AutoShape 65"/>
            <p:cNvSpPr>
              <a:spLocks noChangeArrowheads="1"/>
            </p:cNvSpPr>
            <p:nvPr/>
          </p:nvSpPr>
          <p:spPr bwMode="auto">
            <a:xfrm rot="746037">
              <a:off x="3300" y="3497"/>
              <a:ext cx="226" cy="126"/>
            </a:xfrm>
            <a:prstGeom prst="rightArrow">
              <a:avLst>
                <a:gd name="adj1" fmla="val 50000"/>
                <a:gd name="adj2" fmla="val 4484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602" name="Text Box 66"/>
            <p:cNvSpPr txBox="1">
              <a:spLocks noChangeArrowheads="1"/>
            </p:cNvSpPr>
            <p:nvPr/>
          </p:nvSpPr>
          <p:spPr bwMode="auto">
            <a:xfrm>
              <a:off x="3293" y="3142"/>
              <a:ext cx="26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文</a:t>
              </a:r>
            </a:p>
          </p:txBody>
        </p:sp>
        <p:sp>
          <p:nvSpPr>
            <p:cNvPr id="148603" name="Line 67"/>
            <p:cNvSpPr>
              <a:spLocks noChangeShapeType="1"/>
            </p:cNvSpPr>
            <p:nvPr/>
          </p:nvSpPr>
          <p:spPr bwMode="auto">
            <a:xfrm>
              <a:off x="3251" y="3033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04" name="Line 68"/>
            <p:cNvSpPr>
              <a:spLocks noChangeShapeType="1"/>
            </p:cNvSpPr>
            <p:nvPr/>
          </p:nvSpPr>
          <p:spPr bwMode="auto">
            <a:xfrm>
              <a:off x="3251" y="3650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3376613" y="827088"/>
            <a:ext cx="573087" cy="803275"/>
            <a:chOff x="2519" y="1390"/>
            <a:chExt cx="361" cy="674"/>
          </a:xfrm>
        </p:grpSpPr>
        <p:sp>
          <p:nvSpPr>
            <p:cNvPr id="148595" name="AutoShape 69"/>
            <p:cNvSpPr>
              <a:spLocks noChangeArrowheads="1"/>
            </p:cNvSpPr>
            <p:nvPr/>
          </p:nvSpPr>
          <p:spPr bwMode="auto">
            <a:xfrm rot="5400000">
              <a:off x="2366" y="1549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96" name="AutoShape 70"/>
            <p:cNvSpPr>
              <a:spLocks noChangeArrowheads="1"/>
            </p:cNvSpPr>
            <p:nvPr/>
          </p:nvSpPr>
          <p:spPr bwMode="auto">
            <a:xfrm rot="746037">
              <a:off x="2563" y="1853"/>
              <a:ext cx="226" cy="127"/>
            </a:xfrm>
            <a:prstGeom prst="rightArrow">
              <a:avLst>
                <a:gd name="adj1" fmla="val 50000"/>
                <a:gd name="adj2" fmla="val 44488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97" name="Text Box 71"/>
            <p:cNvSpPr txBox="1">
              <a:spLocks noChangeArrowheads="1"/>
            </p:cNvSpPr>
            <p:nvPr/>
          </p:nvSpPr>
          <p:spPr bwMode="auto">
            <a:xfrm>
              <a:off x="2567" y="1501"/>
              <a:ext cx="260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文</a:t>
              </a:r>
            </a:p>
          </p:txBody>
        </p:sp>
        <p:sp>
          <p:nvSpPr>
            <p:cNvPr id="148598" name="Line 72"/>
            <p:cNvSpPr>
              <a:spLocks noChangeShapeType="1"/>
            </p:cNvSpPr>
            <p:nvPr/>
          </p:nvSpPr>
          <p:spPr bwMode="auto">
            <a:xfrm>
              <a:off x="2519" y="1395"/>
              <a:ext cx="357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99" name="Line 73"/>
            <p:cNvSpPr>
              <a:spLocks noChangeShapeType="1"/>
            </p:cNvSpPr>
            <p:nvPr/>
          </p:nvSpPr>
          <p:spPr bwMode="auto">
            <a:xfrm>
              <a:off x="2519" y="2001"/>
              <a:ext cx="357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8496" name="Line 74"/>
          <p:cNvSpPr>
            <a:spLocks noChangeShapeType="1"/>
          </p:cNvSpPr>
          <p:nvPr/>
        </p:nvSpPr>
        <p:spPr bwMode="auto">
          <a:xfrm>
            <a:off x="1804988" y="827088"/>
            <a:ext cx="0" cy="286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7" name="Line 75"/>
          <p:cNvSpPr>
            <a:spLocks noChangeShapeType="1"/>
          </p:cNvSpPr>
          <p:nvPr/>
        </p:nvSpPr>
        <p:spPr bwMode="auto">
          <a:xfrm>
            <a:off x="2381250" y="827088"/>
            <a:ext cx="0" cy="286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8" name="Text Box 76"/>
          <p:cNvSpPr txBox="1">
            <a:spLocks noChangeArrowheads="1"/>
          </p:cNvSpPr>
          <p:nvPr/>
        </p:nvSpPr>
        <p:spPr bwMode="auto">
          <a:xfrm>
            <a:off x="1033463" y="3668713"/>
            <a:ext cx="21494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      B      C     D </a:t>
            </a:r>
          </a:p>
        </p:txBody>
      </p:sp>
      <p:sp>
        <p:nvSpPr>
          <p:cNvPr id="148499" name="Text Box 77"/>
          <p:cNvSpPr txBox="1">
            <a:spLocks noChangeArrowheads="1"/>
          </p:cNvSpPr>
          <p:nvPr/>
        </p:nvSpPr>
        <p:spPr bwMode="auto">
          <a:xfrm>
            <a:off x="3306763" y="3668713"/>
            <a:ext cx="214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      B      C      D</a:t>
            </a:r>
          </a:p>
        </p:txBody>
      </p:sp>
      <p:sp>
        <p:nvSpPr>
          <p:cNvPr id="148500" name="Text Box 78"/>
          <p:cNvSpPr txBox="1">
            <a:spLocks noChangeArrowheads="1"/>
          </p:cNvSpPr>
          <p:nvPr/>
        </p:nvSpPr>
        <p:spPr bwMode="auto">
          <a:xfrm>
            <a:off x="5307013" y="3668713"/>
            <a:ext cx="214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      B      C      D</a:t>
            </a:r>
          </a:p>
        </p:txBody>
      </p:sp>
      <p:sp>
        <p:nvSpPr>
          <p:cNvPr id="154703" name="Line 79"/>
          <p:cNvSpPr>
            <a:spLocks noChangeShapeType="1"/>
          </p:cNvSpPr>
          <p:nvPr/>
        </p:nvSpPr>
        <p:spPr bwMode="auto">
          <a:xfrm>
            <a:off x="1228725" y="927100"/>
            <a:ext cx="576263" cy="508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4" name="Line 80"/>
          <p:cNvSpPr>
            <a:spLocks noChangeShapeType="1"/>
          </p:cNvSpPr>
          <p:nvPr/>
        </p:nvSpPr>
        <p:spPr bwMode="auto">
          <a:xfrm>
            <a:off x="1804988" y="1128713"/>
            <a:ext cx="576262" cy="508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5" name="Line 81"/>
          <p:cNvSpPr>
            <a:spLocks noChangeShapeType="1"/>
          </p:cNvSpPr>
          <p:nvPr/>
        </p:nvSpPr>
        <p:spPr bwMode="auto">
          <a:xfrm>
            <a:off x="2381250" y="1328738"/>
            <a:ext cx="574675" cy="508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6" name="Line 82"/>
          <p:cNvSpPr>
            <a:spLocks noChangeShapeType="1"/>
          </p:cNvSpPr>
          <p:nvPr/>
        </p:nvSpPr>
        <p:spPr bwMode="auto">
          <a:xfrm flipH="1">
            <a:off x="1228725" y="1630363"/>
            <a:ext cx="1727200" cy="20161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1" name="Text Box 87"/>
          <p:cNvSpPr txBox="1">
            <a:spLocks noChangeArrowheads="1"/>
          </p:cNvSpPr>
          <p:nvPr/>
        </p:nvSpPr>
        <p:spPr bwMode="auto">
          <a:xfrm>
            <a:off x="3709988" y="5921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u="none">
                <a:solidFill>
                  <a:srgbClr val="333399"/>
                </a:solidFill>
                <a:latin typeface="Arial" charset="0"/>
              </a:rPr>
              <a:t>报文交换</a:t>
            </a:r>
          </a:p>
        </p:txBody>
      </p:sp>
      <p:sp>
        <p:nvSpPr>
          <p:cNvPr id="148571" name="Text Box 88"/>
          <p:cNvSpPr txBox="1">
            <a:spLocks noChangeArrowheads="1"/>
          </p:cNvSpPr>
          <p:nvPr/>
        </p:nvSpPr>
        <p:spPr bwMode="auto">
          <a:xfrm>
            <a:off x="1490663" y="5921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u="none">
                <a:solidFill>
                  <a:srgbClr val="333399"/>
                </a:solidFill>
                <a:latin typeface="Arial" charset="0"/>
              </a:rPr>
              <a:t>线路交换</a:t>
            </a: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5768975" y="5921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u="none">
                <a:solidFill>
                  <a:srgbClr val="333399"/>
                </a:solidFill>
                <a:latin typeface="Arial" charset="0"/>
              </a:rPr>
              <a:t>分组交换</a:t>
            </a:r>
          </a:p>
        </p:txBody>
      </p:sp>
      <p:sp>
        <p:nvSpPr>
          <p:cNvPr id="148508" name="Line 90"/>
          <p:cNvSpPr>
            <a:spLocks noChangeShapeType="1"/>
          </p:cNvSpPr>
          <p:nvPr/>
        </p:nvSpPr>
        <p:spPr bwMode="auto">
          <a:xfrm>
            <a:off x="103188" y="1179513"/>
            <a:ext cx="0" cy="20574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09" name="Text Box 91"/>
          <p:cNvSpPr txBox="1">
            <a:spLocks noChangeArrowheads="1"/>
          </p:cNvSpPr>
          <p:nvPr/>
        </p:nvSpPr>
        <p:spPr bwMode="auto">
          <a:xfrm>
            <a:off x="0" y="3249613"/>
            <a:ext cx="247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t</a:t>
            </a:r>
          </a:p>
        </p:txBody>
      </p:sp>
      <p:grpSp>
        <p:nvGrpSpPr>
          <p:cNvPr id="15" name="Group 122"/>
          <p:cNvGrpSpPr>
            <a:grpSpLocks/>
          </p:cNvGrpSpPr>
          <p:nvPr/>
        </p:nvGrpSpPr>
        <p:grpSpPr bwMode="auto">
          <a:xfrm>
            <a:off x="96838" y="927100"/>
            <a:ext cx="1109662" cy="922338"/>
            <a:chOff x="113" y="1473"/>
            <a:chExt cx="699" cy="775"/>
          </a:xfrm>
        </p:grpSpPr>
        <p:sp>
          <p:nvSpPr>
            <p:cNvPr id="148591" name="Line 92"/>
            <p:cNvSpPr>
              <a:spLocks noChangeShapeType="1"/>
            </p:cNvSpPr>
            <p:nvPr/>
          </p:nvSpPr>
          <p:spPr bwMode="auto">
            <a:xfrm>
              <a:off x="630" y="1474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92" name="Line 94"/>
            <p:cNvSpPr>
              <a:spLocks noChangeShapeType="1"/>
            </p:cNvSpPr>
            <p:nvPr/>
          </p:nvSpPr>
          <p:spPr bwMode="auto">
            <a:xfrm>
              <a:off x="622" y="2248"/>
              <a:ext cx="181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93" name="Text Box 95"/>
            <p:cNvSpPr txBox="1">
              <a:spLocks noChangeArrowheads="1"/>
            </p:cNvSpPr>
            <p:nvPr/>
          </p:nvSpPr>
          <p:spPr bwMode="auto">
            <a:xfrm>
              <a:off x="113" y="1733"/>
              <a:ext cx="6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连接建立</a:t>
              </a:r>
            </a:p>
          </p:txBody>
        </p:sp>
        <p:sp>
          <p:nvSpPr>
            <p:cNvPr id="148594" name="Line 97"/>
            <p:cNvSpPr>
              <a:spLocks noChangeShapeType="1"/>
            </p:cNvSpPr>
            <p:nvPr/>
          </p:nvSpPr>
          <p:spPr bwMode="auto">
            <a:xfrm>
              <a:off x="720" y="1473"/>
              <a:ext cx="0" cy="759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23"/>
          <p:cNvGrpSpPr>
            <a:grpSpLocks/>
          </p:cNvGrpSpPr>
          <p:nvPr/>
        </p:nvGrpSpPr>
        <p:grpSpPr bwMode="auto">
          <a:xfrm>
            <a:off x="96838" y="1847850"/>
            <a:ext cx="1109662" cy="758825"/>
            <a:chOff x="113" y="2246"/>
            <a:chExt cx="699" cy="637"/>
          </a:xfrm>
        </p:grpSpPr>
        <p:sp>
          <p:nvSpPr>
            <p:cNvPr id="148588" name="Line 93"/>
            <p:cNvSpPr>
              <a:spLocks noChangeShapeType="1"/>
            </p:cNvSpPr>
            <p:nvPr/>
          </p:nvSpPr>
          <p:spPr bwMode="auto">
            <a:xfrm>
              <a:off x="630" y="288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89" name="Text Box 96"/>
            <p:cNvSpPr txBox="1">
              <a:spLocks noChangeArrowheads="1"/>
            </p:cNvSpPr>
            <p:nvPr/>
          </p:nvSpPr>
          <p:spPr bwMode="auto">
            <a:xfrm>
              <a:off x="113" y="2405"/>
              <a:ext cx="6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数据传送</a:t>
              </a:r>
            </a:p>
          </p:txBody>
        </p:sp>
        <p:sp>
          <p:nvSpPr>
            <p:cNvPr id="148590" name="Line 98"/>
            <p:cNvSpPr>
              <a:spLocks noChangeShapeType="1"/>
            </p:cNvSpPr>
            <p:nvPr/>
          </p:nvSpPr>
          <p:spPr bwMode="auto">
            <a:xfrm>
              <a:off x="721" y="2246"/>
              <a:ext cx="0" cy="637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8512" name="Freeform 99"/>
          <p:cNvSpPr>
            <a:spLocks/>
          </p:cNvSpPr>
          <p:nvPr/>
        </p:nvSpPr>
        <p:spPr bwMode="auto">
          <a:xfrm>
            <a:off x="1223963" y="827088"/>
            <a:ext cx="4762" cy="2867025"/>
          </a:xfrm>
          <a:custGeom>
            <a:avLst/>
            <a:gdLst>
              <a:gd name="T0" fmla="*/ 2147483647 w 3"/>
              <a:gd name="T1" fmla="*/ 0 h 2742"/>
              <a:gd name="T2" fmla="*/ 0 w 3"/>
              <a:gd name="T3" fmla="*/ 2147483647 h 2742"/>
              <a:gd name="T4" fmla="*/ 0 60000 65536"/>
              <a:gd name="T5" fmla="*/ 0 60000 65536"/>
              <a:gd name="T6" fmla="*/ 0 w 3"/>
              <a:gd name="T7" fmla="*/ 0 h 2742"/>
              <a:gd name="T8" fmla="*/ 3 w 3"/>
              <a:gd name="T9" fmla="*/ 2742 h 27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42">
                <a:moveTo>
                  <a:pt x="3" y="0"/>
                </a:moveTo>
                <a:lnTo>
                  <a:pt x="0" y="274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13" name="Freeform 100"/>
          <p:cNvSpPr>
            <a:spLocks/>
          </p:cNvSpPr>
          <p:nvPr/>
        </p:nvSpPr>
        <p:spPr bwMode="auto">
          <a:xfrm>
            <a:off x="5114925" y="811213"/>
            <a:ext cx="4763" cy="2860675"/>
          </a:xfrm>
          <a:custGeom>
            <a:avLst/>
            <a:gdLst>
              <a:gd name="T0" fmla="*/ 2147483647 w 3"/>
              <a:gd name="T1" fmla="*/ 0 h 2736"/>
              <a:gd name="T2" fmla="*/ 0 w 3"/>
              <a:gd name="T3" fmla="*/ 2147483647 h 2736"/>
              <a:gd name="T4" fmla="*/ 0 60000 65536"/>
              <a:gd name="T5" fmla="*/ 0 60000 65536"/>
              <a:gd name="T6" fmla="*/ 0 w 3"/>
              <a:gd name="T7" fmla="*/ 0 h 2736"/>
              <a:gd name="T8" fmla="*/ 3 w 3"/>
              <a:gd name="T9" fmla="*/ 2736 h 27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14" name="Line 101"/>
          <p:cNvSpPr>
            <a:spLocks noChangeShapeType="1"/>
          </p:cNvSpPr>
          <p:nvPr/>
        </p:nvSpPr>
        <p:spPr bwMode="auto">
          <a:xfrm>
            <a:off x="7224713" y="847725"/>
            <a:ext cx="0" cy="286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15" name="Line 102"/>
          <p:cNvSpPr>
            <a:spLocks noChangeShapeType="1"/>
          </p:cNvSpPr>
          <p:nvPr/>
        </p:nvSpPr>
        <p:spPr bwMode="auto">
          <a:xfrm>
            <a:off x="6646863" y="836613"/>
            <a:ext cx="0" cy="286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16" name="Line 103"/>
          <p:cNvSpPr>
            <a:spLocks noChangeShapeType="1"/>
          </p:cNvSpPr>
          <p:nvPr/>
        </p:nvSpPr>
        <p:spPr bwMode="auto">
          <a:xfrm>
            <a:off x="6078538" y="827088"/>
            <a:ext cx="0" cy="286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17" name="Line 104"/>
          <p:cNvSpPr>
            <a:spLocks noChangeShapeType="1"/>
          </p:cNvSpPr>
          <p:nvPr/>
        </p:nvSpPr>
        <p:spPr bwMode="auto">
          <a:xfrm>
            <a:off x="3373438" y="811213"/>
            <a:ext cx="0" cy="286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18" name="Line 105"/>
          <p:cNvSpPr>
            <a:spLocks noChangeShapeType="1"/>
          </p:cNvSpPr>
          <p:nvPr/>
        </p:nvSpPr>
        <p:spPr bwMode="auto">
          <a:xfrm>
            <a:off x="3943350" y="811213"/>
            <a:ext cx="0" cy="286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19" name="Line 106"/>
          <p:cNvSpPr>
            <a:spLocks noChangeShapeType="1"/>
          </p:cNvSpPr>
          <p:nvPr/>
        </p:nvSpPr>
        <p:spPr bwMode="auto">
          <a:xfrm>
            <a:off x="4537075" y="811213"/>
            <a:ext cx="0" cy="286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125"/>
          <p:cNvGrpSpPr>
            <a:grpSpLocks/>
          </p:cNvGrpSpPr>
          <p:nvPr/>
        </p:nvGrpSpPr>
        <p:grpSpPr bwMode="auto">
          <a:xfrm>
            <a:off x="1214438" y="1838325"/>
            <a:ext cx="1766887" cy="958850"/>
            <a:chOff x="817" y="2238"/>
            <a:chExt cx="1113" cy="806"/>
          </a:xfrm>
        </p:grpSpPr>
        <p:sp>
          <p:nvSpPr>
            <p:cNvPr id="148582" name="Line 83"/>
            <p:cNvSpPr>
              <a:spLocks noChangeShapeType="1"/>
            </p:cNvSpPr>
            <p:nvPr/>
          </p:nvSpPr>
          <p:spPr bwMode="auto">
            <a:xfrm>
              <a:off x="841" y="2268"/>
              <a:ext cx="1089" cy="168"/>
            </a:xfrm>
            <a:prstGeom prst="line">
              <a:avLst/>
            </a:prstGeom>
            <a:noFill/>
            <a:ln w="19050">
              <a:noFill/>
              <a:round/>
              <a:headEnd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83" name="AutoShape 84"/>
            <p:cNvSpPr>
              <a:spLocks noChangeArrowheads="1"/>
            </p:cNvSpPr>
            <p:nvPr/>
          </p:nvSpPr>
          <p:spPr bwMode="auto">
            <a:xfrm rot="5400000">
              <a:off x="976" y="2091"/>
              <a:ext cx="793" cy="1092"/>
            </a:xfrm>
            <a:prstGeom prst="parallelogram">
              <a:avLst>
                <a:gd name="adj" fmla="val 21176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84" name="Text Box 85"/>
            <p:cNvSpPr txBox="1">
              <a:spLocks noChangeArrowheads="1"/>
            </p:cNvSpPr>
            <p:nvPr/>
          </p:nvSpPr>
          <p:spPr bwMode="auto">
            <a:xfrm>
              <a:off x="1113" y="242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报文</a:t>
              </a:r>
            </a:p>
          </p:txBody>
        </p:sp>
        <p:sp>
          <p:nvSpPr>
            <p:cNvPr id="148585" name="AutoShape 86"/>
            <p:cNvSpPr>
              <a:spLocks noChangeArrowheads="1"/>
            </p:cNvSpPr>
            <p:nvPr/>
          </p:nvSpPr>
          <p:spPr bwMode="auto">
            <a:xfrm rot="746037">
              <a:off x="1174" y="2745"/>
              <a:ext cx="408" cy="127"/>
            </a:xfrm>
            <a:prstGeom prst="rightArrow">
              <a:avLst>
                <a:gd name="adj1" fmla="val 50000"/>
                <a:gd name="adj2" fmla="val 8031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86" name="Line 108"/>
            <p:cNvSpPr>
              <a:spLocks noChangeShapeType="1"/>
            </p:cNvSpPr>
            <p:nvPr/>
          </p:nvSpPr>
          <p:spPr bwMode="auto">
            <a:xfrm>
              <a:off x="823" y="2238"/>
              <a:ext cx="1094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87" name="Line 109"/>
            <p:cNvSpPr>
              <a:spLocks noChangeShapeType="1"/>
            </p:cNvSpPr>
            <p:nvPr/>
          </p:nvSpPr>
          <p:spPr bwMode="auto">
            <a:xfrm>
              <a:off x="817" y="2865"/>
              <a:ext cx="110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31"/>
          <p:cNvGrpSpPr>
            <a:grpSpLocks/>
          </p:cNvGrpSpPr>
          <p:nvPr/>
        </p:nvGrpSpPr>
        <p:grpSpPr bwMode="auto">
          <a:xfrm>
            <a:off x="5489575" y="1025525"/>
            <a:ext cx="582613" cy="366713"/>
            <a:chOff x="4286" y="1557"/>
            <a:chExt cx="367" cy="307"/>
          </a:xfrm>
        </p:grpSpPr>
        <p:sp>
          <p:nvSpPr>
            <p:cNvPr id="148577" name="AutoShape 44"/>
            <p:cNvSpPr>
              <a:spLocks noChangeArrowheads="1"/>
            </p:cNvSpPr>
            <p:nvPr/>
          </p:nvSpPr>
          <p:spPr bwMode="auto">
            <a:xfrm rot="5400000">
              <a:off x="4367" y="151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78" name="Text Box 45"/>
            <p:cNvSpPr txBox="1">
              <a:spLocks noChangeArrowheads="1"/>
            </p:cNvSpPr>
            <p:nvPr/>
          </p:nvSpPr>
          <p:spPr bwMode="auto">
            <a:xfrm rot="626605">
              <a:off x="4289" y="1557"/>
              <a:ext cx="265" cy="3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579" name="Line 47"/>
            <p:cNvSpPr>
              <a:spLocks noChangeShapeType="1"/>
            </p:cNvSpPr>
            <p:nvPr/>
          </p:nvSpPr>
          <p:spPr bwMode="auto">
            <a:xfrm>
              <a:off x="4286" y="17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80" name="AutoShape 48"/>
            <p:cNvSpPr>
              <a:spLocks noChangeArrowheads="1"/>
            </p:cNvSpPr>
            <p:nvPr/>
          </p:nvSpPr>
          <p:spPr bwMode="auto">
            <a:xfrm rot="746037">
              <a:off x="4481" y="1652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81" name="Line 46"/>
            <p:cNvSpPr>
              <a:spLocks noChangeShapeType="1"/>
            </p:cNvSpPr>
            <p:nvPr/>
          </p:nvSpPr>
          <p:spPr bwMode="auto">
            <a:xfrm>
              <a:off x="4290" y="158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30"/>
          <p:cNvGrpSpPr>
            <a:grpSpLocks/>
          </p:cNvGrpSpPr>
          <p:nvPr/>
        </p:nvGrpSpPr>
        <p:grpSpPr bwMode="auto">
          <a:xfrm>
            <a:off x="5492750" y="806450"/>
            <a:ext cx="585788" cy="366713"/>
            <a:chOff x="4288" y="1372"/>
            <a:chExt cx="369" cy="309"/>
          </a:xfrm>
        </p:grpSpPr>
        <p:sp>
          <p:nvSpPr>
            <p:cNvPr id="148572" name="AutoShape 110"/>
            <p:cNvSpPr>
              <a:spLocks noChangeArrowheads="1"/>
            </p:cNvSpPr>
            <p:nvPr/>
          </p:nvSpPr>
          <p:spPr bwMode="auto">
            <a:xfrm rot="5400000">
              <a:off x="4371" y="133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73" name="Text Box 111"/>
            <p:cNvSpPr txBox="1">
              <a:spLocks noChangeArrowheads="1"/>
            </p:cNvSpPr>
            <p:nvPr/>
          </p:nvSpPr>
          <p:spPr bwMode="auto">
            <a:xfrm rot="626605">
              <a:off x="4288" y="1372"/>
              <a:ext cx="265" cy="30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sz="1800" b="0" u="none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  <a:endPara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8574" name="Line 112"/>
            <p:cNvSpPr>
              <a:spLocks noChangeShapeType="1"/>
            </p:cNvSpPr>
            <p:nvPr/>
          </p:nvSpPr>
          <p:spPr bwMode="auto">
            <a:xfrm>
              <a:off x="4295" y="1407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5" name="Line 113"/>
            <p:cNvSpPr>
              <a:spLocks noChangeShapeType="1"/>
            </p:cNvSpPr>
            <p:nvPr/>
          </p:nvSpPr>
          <p:spPr bwMode="auto">
            <a:xfrm>
              <a:off x="4291" y="1558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6" name="AutoShape 114"/>
            <p:cNvSpPr>
              <a:spLocks noChangeArrowheads="1"/>
            </p:cNvSpPr>
            <p:nvPr/>
          </p:nvSpPr>
          <p:spPr bwMode="auto">
            <a:xfrm rot="746037">
              <a:off x="4485" y="1472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48523" name="Line 115"/>
          <p:cNvSpPr>
            <a:spLocks noChangeShapeType="1"/>
          </p:cNvSpPr>
          <p:nvPr/>
        </p:nvSpPr>
        <p:spPr bwMode="auto">
          <a:xfrm>
            <a:off x="5494338" y="817563"/>
            <a:ext cx="0" cy="286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0" name="Line 116"/>
          <p:cNvSpPr>
            <a:spLocks noChangeShapeType="1"/>
          </p:cNvSpPr>
          <p:nvPr/>
        </p:nvSpPr>
        <p:spPr bwMode="auto">
          <a:xfrm>
            <a:off x="1223963" y="2668588"/>
            <a:ext cx="576262" cy="7143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1" name="Line 117"/>
          <p:cNvSpPr>
            <a:spLocks noChangeShapeType="1"/>
          </p:cNvSpPr>
          <p:nvPr/>
        </p:nvSpPr>
        <p:spPr bwMode="auto">
          <a:xfrm>
            <a:off x="1809750" y="2803525"/>
            <a:ext cx="566738" cy="7143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2" name="Line 118"/>
          <p:cNvSpPr>
            <a:spLocks noChangeShapeType="1"/>
          </p:cNvSpPr>
          <p:nvPr/>
        </p:nvSpPr>
        <p:spPr bwMode="auto">
          <a:xfrm>
            <a:off x="2376488" y="2946400"/>
            <a:ext cx="574675" cy="650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24"/>
          <p:cNvGrpSpPr>
            <a:grpSpLocks/>
          </p:cNvGrpSpPr>
          <p:nvPr/>
        </p:nvGrpSpPr>
        <p:grpSpPr bwMode="auto">
          <a:xfrm>
            <a:off x="96838" y="2589213"/>
            <a:ext cx="1098550" cy="444500"/>
            <a:chOff x="113" y="2869"/>
            <a:chExt cx="692" cy="373"/>
          </a:xfrm>
        </p:grpSpPr>
        <p:sp>
          <p:nvSpPr>
            <p:cNvPr id="148569" name="Line 119"/>
            <p:cNvSpPr>
              <a:spLocks noChangeShapeType="1"/>
            </p:cNvSpPr>
            <p:nvPr/>
          </p:nvSpPr>
          <p:spPr bwMode="auto">
            <a:xfrm>
              <a:off x="615" y="324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0" name="Line 120"/>
            <p:cNvSpPr>
              <a:spLocks noChangeShapeType="1"/>
            </p:cNvSpPr>
            <p:nvPr/>
          </p:nvSpPr>
          <p:spPr bwMode="auto">
            <a:xfrm>
              <a:off x="721" y="2869"/>
              <a:ext cx="0" cy="37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21"/>
            <p:cNvSpPr txBox="1">
              <a:spLocks noChangeArrowheads="1"/>
            </p:cNvSpPr>
            <p:nvPr/>
          </p:nvSpPr>
          <p:spPr bwMode="auto">
            <a:xfrm>
              <a:off x="113" y="2933"/>
              <a:ext cx="6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800" b="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连接释放</a:t>
              </a:r>
            </a:p>
          </p:txBody>
        </p:sp>
      </p:grpSp>
      <p:sp>
        <p:nvSpPr>
          <p:cNvPr id="148528" name="Freeform 107"/>
          <p:cNvSpPr>
            <a:spLocks/>
          </p:cNvSpPr>
          <p:nvPr/>
        </p:nvSpPr>
        <p:spPr bwMode="auto">
          <a:xfrm>
            <a:off x="2957513" y="844550"/>
            <a:ext cx="4762" cy="2860675"/>
          </a:xfrm>
          <a:custGeom>
            <a:avLst/>
            <a:gdLst>
              <a:gd name="T0" fmla="*/ 2147483647 w 3"/>
              <a:gd name="T1" fmla="*/ 0 h 2736"/>
              <a:gd name="T2" fmla="*/ 0 w 3"/>
              <a:gd name="T3" fmla="*/ 2147483647 h 2736"/>
              <a:gd name="T4" fmla="*/ 0 60000 65536"/>
              <a:gd name="T5" fmla="*/ 0 60000 65536"/>
              <a:gd name="T6" fmla="*/ 0 w 3"/>
              <a:gd name="T7" fmla="*/ 0 h 2736"/>
              <a:gd name="T8" fmla="*/ 3 w 3"/>
              <a:gd name="T9" fmla="*/ 2736 h 27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29" name="AutoShape 143"/>
          <p:cNvSpPr>
            <a:spLocks noChangeArrowheads="1"/>
          </p:cNvSpPr>
          <p:nvPr/>
        </p:nvSpPr>
        <p:spPr bwMode="auto">
          <a:xfrm>
            <a:off x="71438" y="4025900"/>
            <a:ext cx="7453312" cy="10858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18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48530" name="Line 144"/>
          <p:cNvSpPr>
            <a:spLocks noChangeShapeType="1"/>
          </p:cNvSpPr>
          <p:nvPr/>
        </p:nvSpPr>
        <p:spPr bwMode="auto">
          <a:xfrm>
            <a:off x="5467350" y="46545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8531" name="Line 145"/>
          <p:cNvSpPr>
            <a:spLocks noChangeShapeType="1"/>
          </p:cNvSpPr>
          <p:nvPr/>
        </p:nvSpPr>
        <p:spPr bwMode="auto">
          <a:xfrm>
            <a:off x="3340100" y="46545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8532" name="Line 146"/>
          <p:cNvSpPr>
            <a:spLocks noChangeShapeType="1"/>
          </p:cNvSpPr>
          <p:nvPr/>
        </p:nvSpPr>
        <p:spPr bwMode="auto">
          <a:xfrm>
            <a:off x="1212850" y="46545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8533" name="Group 147"/>
          <p:cNvGrpSpPr>
            <a:grpSpLocks/>
          </p:cNvGrpSpPr>
          <p:nvPr/>
        </p:nvGrpSpPr>
        <p:grpSpPr bwMode="auto">
          <a:xfrm>
            <a:off x="1136650" y="4540250"/>
            <a:ext cx="1905000" cy="171450"/>
            <a:chOff x="768" y="2544"/>
            <a:chExt cx="1200" cy="144"/>
          </a:xfrm>
        </p:grpSpPr>
        <p:sp>
          <p:nvSpPr>
            <p:cNvPr id="148565" name="AutoShape 14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66" name="AutoShape 14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67" name="AutoShape 15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68" name="AutoShape 15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34" name="Group 152"/>
          <p:cNvGrpSpPr>
            <a:grpSpLocks/>
          </p:cNvGrpSpPr>
          <p:nvPr/>
        </p:nvGrpSpPr>
        <p:grpSpPr bwMode="auto">
          <a:xfrm>
            <a:off x="3263900" y="4540250"/>
            <a:ext cx="1905000" cy="171450"/>
            <a:chOff x="768" y="2544"/>
            <a:chExt cx="1200" cy="144"/>
          </a:xfrm>
        </p:grpSpPr>
        <p:sp>
          <p:nvSpPr>
            <p:cNvPr id="148561" name="AutoShape 153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62" name="AutoShape 154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63" name="AutoShape 155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64" name="AutoShape 156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35" name="Group 157"/>
          <p:cNvGrpSpPr>
            <a:grpSpLocks/>
          </p:cNvGrpSpPr>
          <p:nvPr/>
        </p:nvGrpSpPr>
        <p:grpSpPr bwMode="auto">
          <a:xfrm>
            <a:off x="5391150" y="4540250"/>
            <a:ext cx="1905000" cy="171450"/>
            <a:chOff x="768" y="2544"/>
            <a:chExt cx="1200" cy="144"/>
          </a:xfrm>
        </p:grpSpPr>
        <p:sp>
          <p:nvSpPr>
            <p:cNvPr id="148557" name="AutoShape 15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58" name="AutoShape 15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59" name="AutoShape 16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8560" name="AutoShape 16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1800" b="0" u="none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48536" name="AutoShape 162"/>
          <p:cNvSpPr>
            <a:spLocks noChangeArrowheads="1"/>
          </p:cNvSpPr>
          <p:nvPr/>
        </p:nvSpPr>
        <p:spPr bwMode="auto">
          <a:xfrm>
            <a:off x="3263900" y="4254500"/>
            <a:ext cx="685800" cy="228600"/>
          </a:xfrm>
          <a:prstGeom prst="curvedDownArrow">
            <a:avLst>
              <a:gd name="adj1" fmla="val 65694"/>
              <a:gd name="adj2" fmla="val 125694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18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48537" name="AutoShape 163"/>
          <p:cNvSpPr>
            <a:spLocks noChangeArrowheads="1"/>
          </p:cNvSpPr>
          <p:nvPr/>
        </p:nvSpPr>
        <p:spPr bwMode="auto">
          <a:xfrm>
            <a:off x="3911600" y="4254500"/>
            <a:ext cx="685800" cy="228600"/>
          </a:xfrm>
          <a:prstGeom prst="curvedDownArrow">
            <a:avLst>
              <a:gd name="adj1" fmla="val 65694"/>
              <a:gd name="adj2" fmla="val 125694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18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48538" name="AutoShape 164"/>
          <p:cNvSpPr>
            <a:spLocks noChangeArrowheads="1"/>
          </p:cNvSpPr>
          <p:nvPr/>
        </p:nvSpPr>
        <p:spPr bwMode="auto">
          <a:xfrm>
            <a:off x="4559300" y="4254500"/>
            <a:ext cx="685800" cy="228600"/>
          </a:xfrm>
          <a:prstGeom prst="curvedDownArrow">
            <a:avLst>
              <a:gd name="adj1" fmla="val 65694"/>
              <a:gd name="adj2" fmla="val 125694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18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48539" name="AutoShape 165"/>
          <p:cNvSpPr>
            <a:spLocks noChangeArrowheads="1"/>
          </p:cNvSpPr>
          <p:nvPr/>
        </p:nvSpPr>
        <p:spPr bwMode="auto">
          <a:xfrm>
            <a:off x="1212850" y="4311650"/>
            <a:ext cx="1905000" cy="228600"/>
          </a:xfrm>
          <a:prstGeom prst="rightArrow">
            <a:avLst>
              <a:gd name="adj1" fmla="val 58333"/>
              <a:gd name="adj2" fmla="val 145833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18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48540" name="AutoShape 166"/>
          <p:cNvSpPr>
            <a:spLocks noChangeArrowheads="1"/>
          </p:cNvSpPr>
          <p:nvPr/>
        </p:nvSpPr>
        <p:spPr bwMode="auto">
          <a:xfrm>
            <a:off x="5391150" y="4254500"/>
            <a:ext cx="685800" cy="228600"/>
          </a:xfrm>
          <a:prstGeom prst="curvedDownArrow">
            <a:avLst>
              <a:gd name="adj1" fmla="val 18056"/>
              <a:gd name="adj2" fmla="val 88889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18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48541" name="AutoShape 167"/>
          <p:cNvSpPr>
            <a:spLocks noChangeArrowheads="1"/>
          </p:cNvSpPr>
          <p:nvPr/>
        </p:nvSpPr>
        <p:spPr bwMode="auto">
          <a:xfrm>
            <a:off x="6000750" y="4254500"/>
            <a:ext cx="685800" cy="228600"/>
          </a:xfrm>
          <a:prstGeom prst="curvedDownArrow">
            <a:avLst>
              <a:gd name="adj1" fmla="val 18056"/>
              <a:gd name="adj2" fmla="val 88889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18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48542" name="AutoShape 168"/>
          <p:cNvSpPr>
            <a:spLocks noChangeArrowheads="1"/>
          </p:cNvSpPr>
          <p:nvPr/>
        </p:nvSpPr>
        <p:spPr bwMode="auto">
          <a:xfrm>
            <a:off x="6610350" y="4254500"/>
            <a:ext cx="685800" cy="228600"/>
          </a:xfrm>
          <a:prstGeom prst="curvedDownArrow">
            <a:avLst>
              <a:gd name="adj1" fmla="val 18056"/>
              <a:gd name="adj2" fmla="val 88889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18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48543" name="Text Box 169"/>
          <p:cNvSpPr txBox="1">
            <a:spLocks noChangeArrowheads="1"/>
          </p:cNvSpPr>
          <p:nvPr/>
        </p:nvSpPr>
        <p:spPr bwMode="auto">
          <a:xfrm>
            <a:off x="0" y="4156075"/>
            <a:ext cx="120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000" u="none">
                <a:solidFill>
                  <a:schemeClr val="tx1"/>
                </a:solidFill>
                <a:ea typeface="宋体" charset="-122"/>
              </a:rPr>
              <a:t>数据传送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u="none">
                <a:solidFill>
                  <a:schemeClr val="tx1"/>
                </a:solidFill>
                <a:ea typeface="宋体" charset="-122"/>
              </a:rPr>
              <a:t>的特点</a:t>
            </a:r>
          </a:p>
        </p:txBody>
      </p:sp>
      <p:sp>
        <p:nvSpPr>
          <p:cNvPr id="148544" name="Text Box 170"/>
          <p:cNvSpPr txBox="1">
            <a:spLocks noChangeArrowheads="1"/>
          </p:cNvSpPr>
          <p:nvPr/>
        </p:nvSpPr>
        <p:spPr bwMode="auto">
          <a:xfrm>
            <a:off x="1104900" y="4013200"/>
            <a:ext cx="1973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000" u="none">
                <a:solidFill>
                  <a:schemeClr val="tx1"/>
                </a:solidFill>
                <a:ea typeface="宋体" charset="-122"/>
              </a:rPr>
              <a:t>比特流直达终点</a:t>
            </a:r>
          </a:p>
        </p:txBody>
      </p:sp>
      <p:sp>
        <p:nvSpPr>
          <p:cNvPr id="148545" name="Text Box 171"/>
          <p:cNvSpPr txBox="1">
            <a:spLocks noChangeArrowheads="1"/>
          </p:cNvSpPr>
          <p:nvPr/>
        </p:nvSpPr>
        <p:spPr bwMode="auto">
          <a:xfrm>
            <a:off x="3235325" y="3951288"/>
            <a:ext cx="912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000" u="none">
                <a:solidFill>
                  <a:schemeClr val="tx1"/>
                </a:solidFill>
                <a:ea typeface="宋体" charset="-122"/>
              </a:rPr>
              <a:t>报文</a:t>
            </a:r>
          </a:p>
        </p:txBody>
      </p:sp>
      <p:sp>
        <p:nvSpPr>
          <p:cNvPr id="148546" name="Text Box 172"/>
          <p:cNvSpPr txBox="1">
            <a:spLocks noChangeArrowheads="1"/>
          </p:cNvSpPr>
          <p:nvPr/>
        </p:nvSpPr>
        <p:spPr bwMode="auto">
          <a:xfrm>
            <a:off x="3892550" y="3951288"/>
            <a:ext cx="912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000" u="none">
                <a:solidFill>
                  <a:schemeClr val="tx1"/>
                </a:solidFill>
                <a:ea typeface="宋体" charset="-122"/>
              </a:rPr>
              <a:t>报文</a:t>
            </a:r>
          </a:p>
        </p:txBody>
      </p:sp>
      <p:sp>
        <p:nvSpPr>
          <p:cNvPr id="148547" name="Text Box 173"/>
          <p:cNvSpPr txBox="1">
            <a:spLocks noChangeArrowheads="1"/>
          </p:cNvSpPr>
          <p:nvPr/>
        </p:nvSpPr>
        <p:spPr bwMode="auto">
          <a:xfrm>
            <a:off x="4665663" y="3951288"/>
            <a:ext cx="912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000" u="none">
                <a:solidFill>
                  <a:schemeClr val="tx1"/>
                </a:solidFill>
                <a:ea typeface="宋体" charset="-122"/>
              </a:rPr>
              <a:t>报文</a:t>
            </a:r>
          </a:p>
        </p:txBody>
      </p:sp>
      <p:sp>
        <p:nvSpPr>
          <p:cNvPr id="148548" name="Text Box 174"/>
          <p:cNvSpPr txBox="1">
            <a:spLocks noChangeArrowheads="1"/>
          </p:cNvSpPr>
          <p:nvPr/>
        </p:nvSpPr>
        <p:spPr bwMode="auto">
          <a:xfrm>
            <a:off x="5391150" y="4008438"/>
            <a:ext cx="87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000" u="none">
                <a:solidFill>
                  <a:schemeClr val="tx1"/>
                </a:solidFill>
                <a:ea typeface="宋体" charset="-122"/>
              </a:rPr>
              <a:t>分组</a:t>
            </a:r>
          </a:p>
        </p:txBody>
      </p:sp>
      <p:sp>
        <p:nvSpPr>
          <p:cNvPr id="148549" name="Text Box 175"/>
          <p:cNvSpPr txBox="1">
            <a:spLocks noChangeArrowheads="1"/>
          </p:cNvSpPr>
          <p:nvPr/>
        </p:nvSpPr>
        <p:spPr bwMode="auto">
          <a:xfrm>
            <a:off x="6010275" y="4008438"/>
            <a:ext cx="87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000" u="none">
                <a:solidFill>
                  <a:schemeClr val="tx1"/>
                </a:solidFill>
                <a:ea typeface="宋体" charset="-122"/>
              </a:rPr>
              <a:t>分组</a:t>
            </a:r>
          </a:p>
        </p:txBody>
      </p:sp>
      <p:sp>
        <p:nvSpPr>
          <p:cNvPr id="148550" name="Text Box 176"/>
          <p:cNvSpPr txBox="1">
            <a:spLocks noChangeArrowheads="1"/>
          </p:cNvSpPr>
          <p:nvPr/>
        </p:nvSpPr>
        <p:spPr bwMode="auto">
          <a:xfrm>
            <a:off x="6629400" y="4008438"/>
            <a:ext cx="87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000" u="none">
                <a:solidFill>
                  <a:schemeClr val="tx1"/>
                </a:solidFill>
                <a:ea typeface="宋体" charset="-122"/>
              </a:rPr>
              <a:t>分组</a:t>
            </a:r>
          </a:p>
        </p:txBody>
      </p:sp>
      <p:sp>
        <p:nvSpPr>
          <p:cNvPr id="148551" name="Text Box 177"/>
          <p:cNvSpPr txBox="1">
            <a:spLocks noChangeArrowheads="1"/>
          </p:cNvSpPr>
          <p:nvPr/>
        </p:nvSpPr>
        <p:spPr bwMode="auto">
          <a:xfrm>
            <a:off x="3605213" y="4673600"/>
            <a:ext cx="539750" cy="4762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400" u="none">
                <a:solidFill>
                  <a:srgbClr val="FFFF00"/>
                </a:solidFill>
                <a:ea typeface="宋体" charset="-122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400" u="none">
                <a:solidFill>
                  <a:srgbClr val="FFFF00"/>
                </a:solidFill>
                <a:ea typeface="宋体" charset="-122"/>
              </a:rPr>
              <a:t>转发</a:t>
            </a:r>
          </a:p>
        </p:txBody>
      </p:sp>
      <p:sp>
        <p:nvSpPr>
          <p:cNvPr id="148552" name="Text Box 178"/>
          <p:cNvSpPr txBox="1">
            <a:spLocks noChangeArrowheads="1"/>
          </p:cNvSpPr>
          <p:nvPr/>
        </p:nvSpPr>
        <p:spPr bwMode="auto">
          <a:xfrm>
            <a:off x="4286250" y="4673600"/>
            <a:ext cx="539750" cy="4762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400" u="none">
                <a:solidFill>
                  <a:srgbClr val="FFFF00"/>
                </a:solidFill>
                <a:ea typeface="宋体" charset="-122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400" u="none">
                <a:solidFill>
                  <a:srgbClr val="FFFF00"/>
                </a:solidFill>
                <a:ea typeface="宋体" charset="-122"/>
              </a:rPr>
              <a:t>转发</a:t>
            </a:r>
          </a:p>
        </p:txBody>
      </p:sp>
      <p:sp>
        <p:nvSpPr>
          <p:cNvPr id="148553" name="Text Box 179"/>
          <p:cNvSpPr txBox="1">
            <a:spLocks noChangeArrowheads="1"/>
          </p:cNvSpPr>
          <p:nvPr/>
        </p:nvSpPr>
        <p:spPr bwMode="auto">
          <a:xfrm>
            <a:off x="5741988" y="4664075"/>
            <a:ext cx="539750" cy="4762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400" u="none">
                <a:solidFill>
                  <a:srgbClr val="FFFF00"/>
                </a:solidFill>
                <a:ea typeface="宋体" charset="-122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400" u="none">
                <a:solidFill>
                  <a:srgbClr val="FFFF00"/>
                </a:solidFill>
                <a:ea typeface="宋体" charset="-122"/>
              </a:rPr>
              <a:t>转发</a:t>
            </a:r>
          </a:p>
        </p:txBody>
      </p:sp>
      <p:sp>
        <p:nvSpPr>
          <p:cNvPr id="148554" name="Text Box 180"/>
          <p:cNvSpPr txBox="1">
            <a:spLocks noChangeArrowheads="1"/>
          </p:cNvSpPr>
          <p:nvPr/>
        </p:nvSpPr>
        <p:spPr bwMode="auto">
          <a:xfrm>
            <a:off x="6389688" y="4673600"/>
            <a:ext cx="539750" cy="4762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400" u="none">
                <a:solidFill>
                  <a:srgbClr val="FFFF00"/>
                </a:solidFill>
                <a:ea typeface="宋体" charset="-122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400" u="none">
                <a:solidFill>
                  <a:srgbClr val="FFFF00"/>
                </a:solidFill>
                <a:ea typeface="宋体" charset="-122"/>
              </a:rPr>
              <a:t>转发</a:t>
            </a:r>
          </a:p>
        </p:txBody>
      </p:sp>
      <p:sp>
        <p:nvSpPr>
          <p:cNvPr id="148555" name="Line 178"/>
          <p:cNvSpPr>
            <a:spLocks noChangeShapeType="1"/>
          </p:cNvSpPr>
          <p:nvPr/>
        </p:nvSpPr>
        <p:spPr bwMode="auto">
          <a:xfrm>
            <a:off x="3162300" y="700088"/>
            <a:ext cx="9525" cy="443547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8556" name="Line 179"/>
          <p:cNvSpPr>
            <a:spLocks noChangeShapeType="1"/>
          </p:cNvSpPr>
          <p:nvPr/>
        </p:nvSpPr>
        <p:spPr bwMode="auto">
          <a:xfrm>
            <a:off x="5313363" y="700088"/>
            <a:ext cx="9525" cy="443547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03" grpId="0" animBg="1"/>
      <p:bldP spid="154704" grpId="0" animBg="1"/>
      <p:bldP spid="154705" grpId="0" animBg="1"/>
      <p:bldP spid="154706" grpId="0" animBg="1"/>
      <p:bldP spid="154711" grpId="0"/>
      <p:bldP spid="148571" grpId="0"/>
      <p:bldP spid="154713" grpId="0"/>
      <p:bldP spid="154740" grpId="0" animBg="1"/>
      <p:bldP spid="154741" grpId="0" animBg="1"/>
      <p:bldP spid="1547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1533323-9711-4630-BF2D-6EF52885AA67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30300"/>
            <a:ext cx="6035675" cy="433388"/>
          </a:xfrm>
        </p:spPr>
        <p:txBody>
          <a:bodyPr/>
          <a:lstStyle/>
          <a:p>
            <a:pPr algn="l"/>
            <a:r>
              <a:rPr lang="zh-CN" altLang="en-US" u="sng" dirty="0" smtClean="0">
                <a:latin typeface="宋体" charset="-122"/>
              </a:rPr>
              <a:t>报文分组交换 </a:t>
            </a:r>
            <a:r>
              <a:rPr lang="en-US" altLang="zh-CN" u="sng" dirty="0" smtClean="0">
                <a:latin typeface="宋体" charset="-122"/>
              </a:rPr>
              <a:t>(</a:t>
            </a:r>
            <a:r>
              <a:rPr lang="zh-CN" altLang="en-US" u="sng" dirty="0" smtClean="0">
                <a:latin typeface="宋体" charset="-122"/>
              </a:rPr>
              <a:t>亦称包交换</a:t>
            </a:r>
            <a:r>
              <a:rPr lang="en-US" altLang="zh-CN" u="sng" dirty="0" smtClean="0">
                <a:latin typeface="宋体" charset="-122"/>
              </a:rPr>
              <a:t>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852613"/>
            <a:ext cx="5688012" cy="273685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smtClean="0">
                <a:solidFill>
                  <a:srgbClr val="2D2DB9"/>
                </a:solidFill>
              </a:rPr>
              <a:t>在分组交换网络中，交换单元是大小可变的数据块，称为</a:t>
            </a:r>
            <a:r>
              <a:rPr lang="zh-CN" altLang="en-US" sz="2000" b="1" smtClean="0">
                <a:solidFill>
                  <a:srgbClr val="FF0000"/>
                </a:solidFill>
              </a:rPr>
              <a:t>分组</a:t>
            </a:r>
            <a:r>
              <a:rPr lang="zh-CN" altLang="en-US" sz="2000" b="1" smtClean="0">
                <a:solidFill>
                  <a:srgbClr val="2D2DB9"/>
                </a:solidFill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smtClean="0">
                <a:solidFill>
                  <a:srgbClr val="2D2DB9"/>
                </a:solidFill>
              </a:rPr>
              <a:t>在每个节点，分组将被</a:t>
            </a:r>
            <a:r>
              <a:rPr lang="zh-CN" altLang="en-US" sz="2000" b="1" smtClean="0">
                <a:solidFill>
                  <a:srgbClr val="FF0000"/>
                </a:solidFill>
              </a:rPr>
              <a:t>暂时储存</a:t>
            </a:r>
            <a:r>
              <a:rPr lang="zh-CN" altLang="en-US" sz="2000" b="1" smtClean="0">
                <a:solidFill>
                  <a:srgbClr val="2D2DB9"/>
                </a:solidFill>
              </a:rPr>
              <a:t>，然后按照分组头中的信息规定的路线发送。 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smtClean="0">
                <a:solidFill>
                  <a:srgbClr val="2D2DB9"/>
                </a:solidFill>
              </a:rPr>
              <a:t>通常把采用分组交换</a:t>
            </a:r>
            <a:r>
              <a:rPr lang="en-US" altLang="zh-CN" sz="2000" b="1" smtClean="0">
                <a:solidFill>
                  <a:srgbClr val="2D2DB9"/>
                </a:solidFill>
              </a:rPr>
              <a:t>(</a:t>
            </a:r>
            <a:r>
              <a:rPr lang="zh-CN" altLang="en-US" sz="2000" b="1" smtClean="0">
                <a:solidFill>
                  <a:srgbClr val="2D2DB9"/>
                </a:solidFill>
              </a:rPr>
              <a:t>包交换</a:t>
            </a:r>
            <a:r>
              <a:rPr lang="en-US" altLang="zh-CN" sz="2000" b="1" smtClean="0">
                <a:solidFill>
                  <a:srgbClr val="2D2DB9"/>
                </a:solidFill>
              </a:rPr>
              <a:t>)</a:t>
            </a:r>
            <a:r>
              <a:rPr lang="zh-CN" altLang="en-US" sz="2000" b="1" smtClean="0">
                <a:solidFill>
                  <a:srgbClr val="2D2DB9"/>
                </a:solidFill>
              </a:rPr>
              <a:t>方式的计算机网络称为</a:t>
            </a:r>
            <a:r>
              <a:rPr lang="zh-CN" altLang="en-US" sz="2000" b="1" smtClean="0">
                <a:solidFill>
                  <a:srgbClr val="FF0000"/>
                </a:solidFill>
              </a:rPr>
              <a:t>分组交换网</a:t>
            </a:r>
            <a:r>
              <a:rPr lang="zh-CN" altLang="en-US" sz="2000" b="1" smtClean="0">
                <a:solidFill>
                  <a:srgbClr val="2D2DB9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2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BB1D5B7-7FC3-4ECC-8AB4-602891FBB013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sp>
        <p:nvSpPr>
          <p:cNvPr id="144393" name="标题 1"/>
          <p:cNvSpPr>
            <a:spLocks noGrp="1"/>
          </p:cNvSpPr>
          <p:nvPr>
            <p:ph type="title" idx="4294967295"/>
          </p:nvPr>
        </p:nvSpPr>
        <p:spPr>
          <a:xfrm>
            <a:off x="357188" y="688975"/>
            <a:ext cx="5572125" cy="658813"/>
          </a:xfrm>
        </p:spPr>
        <p:txBody>
          <a:bodyPr/>
          <a:lstStyle/>
          <a:p>
            <a:pPr algn="l"/>
            <a:r>
              <a:rPr lang="zh-CN" altLang="en-US" u="sng" dirty="0" smtClean="0">
                <a:latin typeface="华文新魏" pitchFamily="2" charset="-122"/>
              </a:rPr>
              <a:t>报文与报文分组</a:t>
            </a:r>
          </a:p>
        </p:txBody>
      </p:sp>
      <p:sp>
        <p:nvSpPr>
          <p:cNvPr id="144394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 smtClean="0">
              <a:solidFill>
                <a:srgbClr val="2D2DB9"/>
              </a:solidFill>
            </a:endParaRPr>
          </a:p>
        </p:txBody>
      </p:sp>
      <p:sp>
        <p:nvSpPr>
          <p:cNvPr id="1443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144390" name="Object 1"/>
          <p:cNvGraphicFramePr>
            <a:graphicFrameLocks noChangeAspect="1"/>
          </p:cNvGraphicFramePr>
          <p:nvPr/>
        </p:nvGraphicFramePr>
        <p:xfrm>
          <a:off x="44450" y="1347788"/>
          <a:ext cx="695642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4" name="Visio" r:id="rId4" imgW="5675376" imgH="1522857" progId="Visio.Drawing.11">
                  <p:embed/>
                </p:oleObj>
              </mc:Choice>
              <mc:Fallback>
                <p:oleObj name="Visio" r:id="rId4" imgW="5675376" imgH="15228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1347788"/>
                        <a:ext cx="6956425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358775" y="3221038"/>
          <a:ext cx="61579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5" r:id="rId6" imgW="4847844" imgH="1190244" progId="Visio.Drawing.11">
                  <p:embed/>
                </p:oleObj>
              </mc:Choice>
              <mc:Fallback>
                <p:oleObj r:id="rId6" imgW="4847844" imgH="119024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3221038"/>
                        <a:ext cx="6157913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408697C-E0A2-4608-8B34-031E9F3178DD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40962" name="标题 1"/>
          <p:cNvSpPr>
            <a:spLocks noGrp="1"/>
          </p:cNvSpPr>
          <p:nvPr>
            <p:ph type="ctrTitle" idx="4294967295"/>
          </p:nvPr>
        </p:nvSpPr>
        <p:spPr>
          <a:xfrm>
            <a:off x="250825" y="1511300"/>
            <a:ext cx="5761038" cy="2501900"/>
          </a:xfrm>
        </p:spPr>
        <p:txBody>
          <a:bodyPr/>
          <a:lstStyle/>
          <a:p>
            <a:r>
              <a:rPr lang="zh-CN" altLang="en-US" sz="3600" dirty="0" smtClean="0"/>
              <a:t>第一章 计算机网络概论</a:t>
            </a:r>
            <a:br>
              <a:rPr lang="zh-CN" altLang="en-US" sz="3600" dirty="0" smtClean="0"/>
            </a:b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2400" dirty="0" smtClean="0"/>
              <a:t>第二节 </a:t>
            </a:r>
            <a:r>
              <a:rPr lang="en-US" altLang="zh-CN" sz="2400" dirty="0" smtClean="0"/>
              <a:t>ARPANET</a:t>
            </a:r>
            <a:r>
              <a:rPr lang="zh-CN" altLang="en-US" sz="2400" dirty="0" smtClean="0"/>
              <a:t>的设计思想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（分组交换与</a:t>
            </a:r>
            <a:r>
              <a:rPr lang="en-US" altLang="zh-CN" sz="2400" dirty="0" smtClean="0"/>
              <a:t>TCP/IP</a:t>
            </a:r>
            <a:r>
              <a:rPr lang="zh-CN" altLang="en-US" sz="2400" dirty="0" smtClean="0"/>
              <a:t>的提出）</a:t>
            </a:r>
            <a:br>
              <a:rPr lang="zh-CN" altLang="en-US" sz="2400" dirty="0" smtClean="0"/>
            </a:br>
            <a:endParaRPr lang="zh-CN" alt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44352"/>
            <a:ext cx="2872581" cy="4828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697"/>
              </a:lnSpc>
            </a:pPr>
            <a:r>
              <a:rPr lang="en-US" altLang="zh-CN" u="none" dirty="0">
                <a:solidFill>
                  <a:srgbClr val="194D19"/>
                </a:solidFill>
                <a:latin typeface="宋体" charset="-122"/>
                <a:ea typeface="+mj-ea"/>
                <a:cs typeface="+mj-cs"/>
              </a:rPr>
              <a:t>分组首部的重要性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4241" y="1671276"/>
            <a:ext cx="5633727" cy="32778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44912" defTabSz="-4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u="none" dirty="0" err="1">
                <a:solidFill>
                  <a:srgbClr val="2D2DB9"/>
                </a:solidFill>
                <a:latin typeface="+mn-lt"/>
                <a:ea typeface="+mn-ea"/>
                <a:cs typeface="+mn-cs"/>
              </a:rPr>
              <a:t>每一个数据段前面添加上首部构成分组</a:t>
            </a:r>
            <a:endParaRPr lang="en-US" altLang="zh-CN" sz="2000" u="none" dirty="0">
              <a:solidFill>
                <a:srgbClr val="2D2DB9"/>
              </a:solidFill>
              <a:latin typeface="+mn-lt"/>
              <a:ea typeface="+mn-ea"/>
              <a:cs typeface="+mn-cs"/>
            </a:endParaRPr>
          </a:p>
          <a:p>
            <a:pPr indent="344912" defTabSz="-4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u="none" dirty="0" err="1">
                <a:solidFill>
                  <a:srgbClr val="2D2DB9"/>
                </a:solidFill>
                <a:latin typeface="+mn-lt"/>
                <a:ea typeface="+mn-ea"/>
                <a:cs typeface="+mn-cs"/>
              </a:rPr>
              <a:t>每一个分组的首部都含有地址等控制信息</a:t>
            </a:r>
            <a:r>
              <a:rPr lang="en-US" altLang="zh-CN" sz="2000" u="none" dirty="0">
                <a:solidFill>
                  <a:srgbClr val="2D2DB9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indent="344912" defTabSz="-4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u="none" dirty="0" err="1">
                <a:solidFill>
                  <a:srgbClr val="2D2DB9"/>
                </a:solidFill>
                <a:latin typeface="+mn-lt"/>
                <a:ea typeface="+mn-ea"/>
                <a:cs typeface="+mn-cs"/>
              </a:rPr>
              <a:t>分组交换网中的结点根据收到的分组的首部</a:t>
            </a:r>
            <a:endParaRPr lang="en-US" altLang="zh-CN" sz="2000" u="none" dirty="0">
              <a:solidFill>
                <a:srgbClr val="2D2DB9"/>
              </a:solidFill>
              <a:latin typeface="+mn-lt"/>
              <a:ea typeface="+mn-ea"/>
              <a:cs typeface="+mn-cs"/>
            </a:endParaRPr>
          </a:p>
          <a:p>
            <a:pPr indent="344912" defTabSz="-479">
              <a:lnSpc>
                <a:spcPct val="150000"/>
              </a:lnSpc>
            </a:pPr>
            <a:r>
              <a:rPr lang="en-US" altLang="zh-CN" sz="2000" u="none" dirty="0" err="1">
                <a:solidFill>
                  <a:srgbClr val="2D2DB9"/>
                </a:solidFill>
                <a:latin typeface="+mn-lt"/>
                <a:ea typeface="+mn-ea"/>
                <a:cs typeface="+mn-cs"/>
              </a:rPr>
              <a:t>中的地址信息，把分组转发到下一个结点</a:t>
            </a:r>
            <a:r>
              <a:rPr lang="en-US" altLang="zh-CN" sz="2000" u="none" dirty="0">
                <a:solidFill>
                  <a:srgbClr val="2D2DB9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indent="344912" defTabSz="-4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u="none" dirty="0" err="1">
                <a:solidFill>
                  <a:srgbClr val="2D2DB9"/>
                </a:solidFill>
                <a:latin typeface="+mn-lt"/>
                <a:ea typeface="+mn-ea"/>
                <a:cs typeface="+mn-cs"/>
              </a:rPr>
              <a:t>用这样的存储转发方式</a:t>
            </a:r>
            <a:r>
              <a:rPr lang="zh-CN" altLang="en-US" sz="2000" u="none" dirty="0">
                <a:solidFill>
                  <a:srgbClr val="2D2DB9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2000" u="none" dirty="0" err="1">
                <a:solidFill>
                  <a:srgbClr val="2D2DB9"/>
                </a:solidFill>
                <a:latin typeface="+mn-lt"/>
                <a:ea typeface="+mn-ea"/>
                <a:cs typeface="+mn-cs"/>
              </a:rPr>
              <a:t>最后分组就能到达</a:t>
            </a:r>
            <a:endParaRPr lang="en-US" altLang="zh-CN" sz="2000" u="none" dirty="0">
              <a:solidFill>
                <a:srgbClr val="2D2DB9"/>
              </a:solidFill>
              <a:latin typeface="+mn-lt"/>
              <a:ea typeface="+mn-ea"/>
              <a:cs typeface="+mn-cs"/>
            </a:endParaRPr>
          </a:p>
          <a:p>
            <a:pPr indent="344912" defTabSz="-479">
              <a:lnSpc>
                <a:spcPct val="150000"/>
              </a:lnSpc>
            </a:pPr>
            <a:r>
              <a:rPr lang="en-US" altLang="zh-CN" sz="2000" u="none" dirty="0" err="1">
                <a:solidFill>
                  <a:srgbClr val="2D2DB9"/>
                </a:solidFill>
                <a:latin typeface="+mn-lt"/>
                <a:ea typeface="+mn-ea"/>
                <a:cs typeface="+mn-cs"/>
              </a:rPr>
              <a:t>最终目的地</a:t>
            </a:r>
            <a:r>
              <a:rPr lang="zh-CN" altLang="en-US" sz="2000" u="none" dirty="0">
                <a:solidFill>
                  <a:srgbClr val="2D2DB9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2000" u="none" dirty="0">
              <a:solidFill>
                <a:srgbClr val="2D2DB9"/>
              </a:solidFill>
              <a:latin typeface="+mn-lt"/>
              <a:ea typeface="+mn-ea"/>
              <a:cs typeface="+mn-cs"/>
            </a:endParaRPr>
          </a:p>
          <a:p>
            <a:pPr indent="344912" defTabSz="-479">
              <a:lnSpc>
                <a:spcPct val="150000"/>
              </a:lnSpc>
            </a:pPr>
            <a:r>
              <a:rPr lang="en-US" altLang="zh-CN" sz="2000" u="none" dirty="0" err="1">
                <a:solidFill>
                  <a:srgbClr val="2D2DB9"/>
                </a:solidFill>
                <a:latin typeface="+mn-lt"/>
                <a:ea typeface="+mn-ea"/>
                <a:cs typeface="+mn-cs"/>
              </a:rPr>
              <a:t>接收端收到分组后剥去首部还原成报文</a:t>
            </a:r>
            <a:r>
              <a:rPr lang="zh-CN" altLang="en-US" sz="2000" u="none" dirty="0">
                <a:solidFill>
                  <a:srgbClr val="2D2DB9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2000" u="none" dirty="0">
              <a:solidFill>
                <a:srgbClr val="2D2DB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652144" y="203826"/>
            <a:ext cx="641201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2000" u="none" dirty="0" smtClean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分组</a:t>
            </a:r>
            <a:r>
              <a:rPr lang="en-US" altLang="zh-CN" sz="2000" u="none" dirty="0" smtClean="0">
                <a:solidFill>
                  <a:srgbClr val="33339A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404744" y="1067426"/>
            <a:ext cx="641201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2000" u="none" dirty="0" smtClean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分组</a:t>
            </a:r>
            <a:r>
              <a:rPr lang="en-US" altLang="zh-CN" sz="2000" u="none" dirty="0" smtClean="0">
                <a:solidFill>
                  <a:srgbClr val="33339A"/>
                </a:solidFill>
                <a:ea typeface="黑体" panose="02010609060101010101" pitchFamily="2" charset="-122"/>
              </a:rPr>
              <a:t>2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76876"/>
            <a:ext cx="2066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8144" y="1315076"/>
            <a:ext cx="2066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28"/>
          <p:cNvSpPr txBox="1"/>
          <p:nvPr/>
        </p:nvSpPr>
        <p:spPr>
          <a:xfrm>
            <a:off x="5007744" y="838826"/>
            <a:ext cx="256480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2000" u="none" dirty="0" smtClean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数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655444" y="838826"/>
            <a:ext cx="256480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2000" u="none" dirty="0" smtClean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据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055244" y="851526"/>
            <a:ext cx="512961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2000" u="none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首部</a:t>
            </a:r>
          </a:p>
        </p:txBody>
      </p:sp>
      <p:sp>
        <p:nvSpPr>
          <p:cNvPr id="23" name="矩形 22"/>
          <p:cNvSpPr/>
          <p:nvPr/>
        </p:nvSpPr>
        <p:spPr>
          <a:xfrm>
            <a:off x="3991744" y="781676"/>
            <a:ext cx="685800" cy="381000"/>
          </a:xfrm>
          <a:prstGeom prst="rect">
            <a:avLst/>
          </a:prstGeom>
          <a:solidFill>
            <a:srgbClr val="C0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none" dirty="0">
              <a:ea typeface="黑体" panose="0201060906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77544" y="781676"/>
            <a:ext cx="1524000" cy="381000"/>
          </a:xfrm>
          <a:prstGeom prst="rect">
            <a:avLst/>
          </a:prstGeom>
          <a:solidFill>
            <a:schemeClr val="tx2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none" dirty="0">
              <a:ea typeface="黑体" panose="02010609060101010101" pitchFamily="2" charset="-122"/>
            </a:endParaRPr>
          </a:p>
        </p:txBody>
      </p:sp>
      <p:sp>
        <p:nvSpPr>
          <p:cNvPr id="25" name="TextBox 33"/>
          <p:cNvSpPr txBox="1"/>
          <p:nvPr/>
        </p:nvSpPr>
        <p:spPr>
          <a:xfrm>
            <a:off x="6607944" y="1677026"/>
            <a:ext cx="256480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2000" u="none" dirty="0" smtClean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数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7255644" y="1677026"/>
            <a:ext cx="256480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2000" u="none" dirty="0" smtClean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据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655444" y="1689726"/>
            <a:ext cx="512961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2000" u="none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首部</a:t>
            </a:r>
          </a:p>
        </p:txBody>
      </p:sp>
      <p:sp>
        <p:nvSpPr>
          <p:cNvPr id="28" name="矩形 27"/>
          <p:cNvSpPr/>
          <p:nvPr/>
        </p:nvSpPr>
        <p:spPr>
          <a:xfrm>
            <a:off x="5591944" y="1619876"/>
            <a:ext cx="685800" cy="381000"/>
          </a:xfrm>
          <a:prstGeom prst="rect">
            <a:avLst/>
          </a:prstGeom>
          <a:solidFill>
            <a:srgbClr val="C0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none" dirty="0">
              <a:ea typeface="黑体" panose="0201060906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77744" y="1619876"/>
            <a:ext cx="1524000" cy="381000"/>
          </a:xfrm>
          <a:prstGeom prst="rect">
            <a:avLst/>
          </a:prstGeom>
          <a:solidFill>
            <a:schemeClr val="tx2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0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16360"/>
            <a:ext cx="3231654" cy="4828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697"/>
              </a:lnSpc>
            </a:pPr>
            <a:r>
              <a:rPr lang="en-US" altLang="zh-CN" u="none" dirty="0">
                <a:solidFill>
                  <a:srgbClr val="194D19"/>
                </a:solidFill>
                <a:latin typeface="宋体" charset="-122"/>
                <a:ea typeface="+mj-ea"/>
                <a:cs typeface="+mj-cs"/>
              </a:rPr>
              <a:t>分组交换带来的问题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7544" y="1852464"/>
            <a:ext cx="5891356" cy="24691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indent="344912" defTabSz="-4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63" u="none" dirty="0">
                <a:ea typeface="黑体" panose="02010609060101010101" pitchFamily="2" charset="-122"/>
                <a:cs typeface="楷体_GB2312" pitchFamily="18" charset="0"/>
              </a:rPr>
              <a:t>分组在各结点存储转发时需要排队，这就会</a:t>
            </a:r>
          </a:p>
          <a:p>
            <a:pPr indent="344912" defTabSz="-479">
              <a:lnSpc>
                <a:spcPct val="150000"/>
              </a:lnSpc>
            </a:pPr>
            <a:r>
              <a:rPr lang="en-US" altLang="zh-CN" sz="2263" u="none" dirty="0" err="1">
                <a:ea typeface="黑体" panose="02010609060101010101" pitchFamily="2" charset="-122"/>
                <a:cs typeface="楷体_GB2312" pitchFamily="18" charset="0"/>
              </a:rPr>
              <a:t>造成一定的时延</a:t>
            </a:r>
            <a:r>
              <a:rPr lang="en-US" altLang="zh-CN" sz="2263" u="none" dirty="0">
                <a:ea typeface="黑体" panose="02010609060101010101" pitchFamily="2" charset="-122"/>
                <a:cs typeface="楷体_GB2312" pitchFamily="18" charset="0"/>
              </a:rPr>
              <a:t>。</a:t>
            </a:r>
          </a:p>
          <a:p>
            <a:pPr indent="344912" defTabSz="-479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63" u="none" dirty="0" err="1">
                <a:ea typeface="黑体" panose="02010609060101010101" pitchFamily="2" charset="-122"/>
                <a:cs typeface="楷体_GB2312" pitchFamily="18" charset="0"/>
              </a:rPr>
              <a:t>分组必须携带的首部（里面有必不可少的控</a:t>
            </a:r>
            <a:endParaRPr lang="en-US" altLang="zh-CN" sz="2263" u="none" dirty="0">
              <a:ea typeface="黑体" panose="02010609060101010101" pitchFamily="2" charset="-122"/>
              <a:cs typeface="楷体_GB2312" pitchFamily="18" charset="0"/>
            </a:endParaRPr>
          </a:p>
          <a:p>
            <a:pPr indent="344912" defTabSz="-479">
              <a:lnSpc>
                <a:spcPct val="150000"/>
              </a:lnSpc>
            </a:pPr>
            <a:r>
              <a:rPr lang="en-US" altLang="zh-CN" sz="2263" u="none" dirty="0" err="1">
                <a:ea typeface="黑体" panose="02010609060101010101" pitchFamily="2" charset="-122"/>
                <a:cs typeface="楷体_GB2312" pitchFamily="18" charset="0"/>
              </a:rPr>
              <a:t>制信息）也造成了一定的开销</a:t>
            </a:r>
            <a:r>
              <a:rPr lang="en-US" altLang="zh-CN" sz="2263" u="none" dirty="0">
                <a:ea typeface="黑体" panose="02010609060101010101" pitchFamily="2" charset="-122"/>
                <a:cs typeface="楷体_GB2312" pitchFamily="18" charset="0"/>
              </a:rPr>
              <a:t>。</a:t>
            </a:r>
          </a:p>
          <a:p>
            <a:pPr defTabSz="-479">
              <a:lnSpc>
                <a:spcPts val="2640"/>
              </a:lnSpc>
            </a:pPr>
            <a:endParaRPr lang="en-US" altLang="zh-CN" sz="2263" u="none" dirty="0">
              <a:solidFill>
                <a:srgbClr val="33659A"/>
              </a:solidFill>
              <a:latin typeface="楷体_GB2312" pitchFamily="18" charset="0"/>
              <a:ea typeface="黑体" panose="02010609060101010101" pitchFamily="2" charset="-122"/>
              <a:cs typeface="楷体_GB231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7D370E8-1622-46F5-A880-F1AC42F67082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862013"/>
            <a:ext cx="5265738" cy="576262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hlink"/>
                </a:solidFill>
              </a:rPr>
              <a:t>提供数据报服务的特点 </a:t>
            </a:r>
          </a:p>
        </p:txBody>
      </p:sp>
      <p:grpSp>
        <p:nvGrpSpPr>
          <p:cNvPr id="150531" name="Group 3"/>
          <p:cNvGrpSpPr>
            <a:grpSpLocks/>
          </p:cNvGrpSpPr>
          <p:nvPr/>
        </p:nvGrpSpPr>
        <p:grpSpPr bwMode="auto">
          <a:xfrm>
            <a:off x="1673225" y="1927225"/>
            <a:ext cx="4387850" cy="2889250"/>
            <a:chOff x="1746" y="2024"/>
            <a:chExt cx="1678" cy="1451"/>
          </a:xfrm>
        </p:grpSpPr>
        <p:sp>
          <p:nvSpPr>
            <p:cNvPr id="2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4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28398" dir="20006097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0532" name="Line 22"/>
          <p:cNvSpPr>
            <a:spLocks noChangeShapeType="1"/>
          </p:cNvSpPr>
          <p:nvPr/>
        </p:nvSpPr>
        <p:spPr bwMode="auto">
          <a:xfrm flipV="1">
            <a:off x="3017838" y="2128838"/>
            <a:ext cx="1349375" cy="4048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3" name="Line 23"/>
          <p:cNvSpPr>
            <a:spLocks noChangeShapeType="1"/>
          </p:cNvSpPr>
          <p:nvPr/>
        </p:nvSpPr>
        <p:spPr bwMode="auto">
          <a:xfrm>
            <a:off x="4533900" y="2184400"/>
            <a:ext cx="798513" cy="101758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4" name="Line 24"/>
          <p:cNvSpPr>
            <a:spLocks noChangeShapeType="1"/>
          </p:cNvSpPr>
          <p:nvPr/>
        </p:nvSpPr>
        <p:spPr bwMode="auto">
          <a:xfrm flipH="1">
            <a:off x="2219325" y="2601913"/>
            <a:ext cx="701675" cy="9159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5" name="Line 25"/>
          <p:cNvSpPr>
            <a:spLocks noChangeShapeType="1"/>
          </p:cNvSpPr>
          <p:nvPr/>
        </p:nvSpPr>
        <p:spPr bwMode="auto">
          <a:xfrm>
            <a:off x="2260600" y="3644900"/>
            <a:ext cx="1608138" cy="64452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6" name="Line 26"/>
          <p:cNvSpPr>
            <a:spLocks noChangeShapeType="1"/>
          </p:cNvSpPr>
          <p:nvPr/>
        </p:nvSpPr>
        <p:spPr bwMode="auto">
          <a:xfrm flipV="1">
            <a:off x="3935413" y="3403600"/>
            <a:ext cx="1397000" cy="9525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7" name="Line 27"/>
          <p:cNvSpPr>
            <a:spLocks noChangeShapeType="1"/>
          </p:cNvSpPr>
          <p:nvPr/>
        </p:nvSpPr>
        <p:spPr bwMode="auto">
          <a:xfrm>
            <a:off x="3070225" y="2605088"/>
            <a:ext cx="2246313" cy="6889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8" name="Line 28"/>
          <p:cNvSpPr>
            <a:spLocks noChangeShapeType="1"/>
          </p:cNvSpPr>
          <p:nvPr/>
        </p:nvSpPr>
        <p:spPr bwMode="auto">
          <a:xfrm>
            <a:off x="2965450" y="2487613"/>
            <a:ext cx="1054100" cy="180022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9" name="Line 29"/>
          <p:cNvSpPr>
            <a:spLocks noChangeShapeType="1"/>
          </p:cNvSpPr>
          <p:nvPr/>
        </p:nvSpPr>
        <p:spPr bwMode="auto">
          <a:xfrm flipV="1">
            <a:off x="3305175" y="4340225"/>
            <a:ext cx="677863" cy="4016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0" name="Line 30"/>
          <p:cNvSpPr>
            <a:spLocks noChangeShapeType="1"/>
          </p:cNvSpPr>
          <p:nvPr/>
        </p:nvSpPr>
        <p:spPr bwMode="auto">
          <a:xfrm rot="-5400000">
            <a:off x="4336256" y="1901032"/>
            <a:ext cx="2460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1" name="Line 31"/>
          <p:cNvSpPr>
            <a:spLocks noChangeShapeType="1"/>
          </p:cNvSpPr>
          <p:nvPr/>
        </p:nvSpPr>
        <p:spPr bwMode="auto">
          <a:xfrm>
            <a:off x="5430838" y="3403600"/>
            <a:ext cx="722312" cy="812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2" name="Line 32"/>
          <p:cNvSpPr>
            <a:spLocks noChangeShapeType="1"/>
          </p:cNvSpPr>
          <p:nvPr/>
        </p:nvSpPr>
        <p:spPr bwMode="auto">
          <a:xfrm flipV="1">
            <a:off x="1412875" y="3590925"/>
            <a:ext cx="560388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3" name="Line 33"/>
          <p:cNvSpPr>
            <a:spLocks noChangeShapeType="1"/>
          </p:cNvSpPr>
          <p:nvPr/>
        </p:nvSpPr>
        <p:spPr bwMode="auto">
          <a:xfrm rot="5400000" flipH="1">
            <a:off x="2640806" y="2213769"/>
            <a:ext cx="561975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4" name="Text Box 34"/>
          <p:cNvSpPr txBox="1">
            <a:spLocks noChangeArrowheads="1"/>
          </p:cNvSpPr>
          <p:nvPr/>
        </p:nvSpPr>
        <p:spPr bwMode="auto">
          <a:xfrm>
            <a:off x="534988" y="3302000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2000" b="0" u="none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kumimoji="1" lang="en-US" altLang="zh-CN" sz="2000" b="0" u="none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0545" name="Text Box 35"/>
          <p:cNvSpPr txBox="1">
            <a:spLocks noChangeArrowheads="1"/>
          </p:cNvSpPr>
          <p:nvPr/>
        </p:nvSpPr>
        <p:spPr bwMode="auto">
          <a:xfrm>
            <a:off x="6394450" y="3924300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2000" b="0" u="none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5</a:t>
            </a:r>
            <a:endParaRPr kumimoji="1" lang="en-US" altLang="zh-CN" sz="2000" b="0" u="none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0546" name="Text Box 36"/>
          <p:cNvSpPr txBox="1">
            <a:spLocks noChangeArrowheads="1"/>
          </p:cNvSpPr>
          <p:nvPr/>
        </p:nvSpPr>
        <p:spPr bwMode="auto">
          <a:xfrm>
            <a:off x="2333625" y="1508125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2000" b="0" u="none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kumimoji="1" lang="en-US" altLang="zh-CN" sz="2000" b="0" u="none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0547" name="Text Box 37"/>
          <p:cNvSpPr txBox="1">
            <a:spLocks noChangeArrowheads="1"/>
          </p:cNvSpPr>
          <p:nvPr/>
        </p:nvSpPr>
        <p:spPr bwMode="auto">
          <a:xfrm>
            <a:off x="4638675" y="1519238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2000" b="0" u="none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4</a:t>
            </a:r>
            <a:endParaRPr kumimoji="1" lang="en-US" altLang="zh-CN" sz="2000" b="0" u="none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0548" name="Text Box 38"/>
          <p:cNvSpPr txBox="1">
            <a:spLocks noChangeArrowheads="1"/>
          </p:cNvSpPr>
          <p:nvPr/>
        </p:nvSpPr>
        <p:spPr bwMode="auto">
          <a:xfrm>
            <a:off x="2535238" y="45450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2000" b="0" u="none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3</a:t>
            </a:r>
            <a:endParaRPr kumimoji="1" lang="en-US" altLang="zh-CN" sz="2000" b="0" u="none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0549" name="Oval 39"/>
          <p:cNvSpPr>
            <a:spLocks noChangeArrowheads="1"/>
          </p:cNvSpPr>
          <p:nvPr/>
        </p:nvSpPr>
        <p:spPr bwMode="auto">
          <a:xfrm>
            <a:off x="1955800" y="3403600"/>
            <a:ext cx="481013" cy="333375"/>
          </a:xfrm>
          <a:prstGeom prst="ellipse">
            <a:avLst/>
          </a:prstGeom>
          <a:solidFill>
            <a:srgbClr val="FFFF00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150550" name="Oval 40"/>
          <p:cNvSpPr>
            <a:spLocks noChangeArrowheads="1"/>
          </p:cNvSpPr>
          <p:nvPr/>
        </p:nvSpPr>
        <p:spPr bwMode="auto">
          <a:xfrm>
            <a:off x="3789363" y="4140200"/>
            <a:ext cx="481012" cy="333375"/>
          </a:xfrm>
          <a:prstGeom prst="ellipse">
            <a:avLst/>
          </a:prstGeom>
          <a:solidFill>
            <a:srgbClr val="FFFF00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</a:t>
            </a:r>
          </a:p>
        </p:txBody>
      </p:sp>
      <p:sp>
        <p:nvSpPr>
          <p:cNvPr id="150551" name="Oval 41"/>
          <p:cNvSpPr>
            <a:spLocks noChangeArrowheads="1"/>
          </p:cNvSpPr>
          <p:nvPr/>
        </p:nvSpPr>
        <p:spPr bwMode="auto">
          <a:xfrm>
            <a:off x="4176713" y="2000250"/>
            <a:ext cx="481012" cy="333375"/>
          </a:xfrm>
          <a:prstGeom prst="ellipse">
            <a:avLst/>
          </a:prstGeom>
          <a:solidFill>
            <a:srgbClr val="FFFF00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</a:t>
            </a:r>
          </a:p>
        </p:txBody>
      </p:sp>
      <p:sp>
        <p:nvSpPr>
          <p:cNvPr id="150552" name="Oval 42"/>
          <p:cNvSpPr>
            <a:spLocks noChangeArrowheads="1"/>
          </p:cNvSpPr>
          <p:nvPr/>
        </p:nvSpPr>
        <p:spPr bwMode="auto">
          <a:xfrm>
            <a:off x="2727325" y="2400300"/>
            <a:ext cx="484188" cy="33496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B</a:t>
            </a:r>
          </a:p>
        </p:txBody>
      </p:sp>
      <p:sp>
        <p:nvSpPr>
          <p:cNvPr id="150553" name="Line 43"/>
          <p:cNvSpPr>
            <a:spLocks noChangeShapeType="1"/>
          </p:cNvSpPr>
          <p:nvPr/>
        </p:nvSpPr>
        <p:spPr bwMode="auto">
          <a:xfrm flipV="1">
            <a:off x="5430838" y="2968625"/>
            <a:ext cx="850900" cy="3000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4" name="Text Box 44"/>
          <p:cNvSpPr txBox="1">
            <a:spLocks noChangeArrowheads="1"/>
          </p:cNvSpPr>
          <p:nvPr/>
        </p:nvSpPr>
        <p:spPr bwMode="auto">
          <a:xfrm>
            <a:off x="6467475" y="273526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2000" b="0" u="none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</a:t>
            </a:r>
            <a:endParaRPr kumimoji="1" lang="en-US" altLang="zh-CN" sz="2000" b="0" u="none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0555" name="Oval 45"/>
          <p:cNvSpPr>
            <a:spLocks noChangeArrowheads="1"/>
          </p:cNvSpPr>
          <p:nvPr/>
        </p:nvSpPr>
        <p:spPr bwMode="auto">
          <a:xfrm>
            <a:off x="5140325" y="3135313"/>
            <a:ext cx="482600" cy="333375"/>
          </a:xfrm>
          <a:prstGeom prst="ellipse">
            <a:avLst/>
          </a:prstGeom>
          <a:solidFill>
            <a:srgbClr val="FFFF00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E</a:t>
            </a:r>
          </a:p>
        </p:txBody>
      </p:sp>
      <p:sp>
        <p:nvSpPr>
          <p:cNvPr id="150556" name="AutoShape 46"/>
          <p:cNvSpPr>
            <a:spLocks noChangeArrowheads="1"/>
          </p:cNvSpPr>
          <p:nvPr/>
        </p:nvSpPr>
        <p:spPr bwMode="auto">
          <a:xfrm>
            <a:off x="5035550" y="4637088"/>
            <a:ext cx="1598613" cy="38417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000" b="0" u="none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0557" name="Text Box 47"/>
          <p:cNvSpPr txBox="1">
            <a:spLocks noChangeArrowheads="1"/>
          </p:cNvSpPr>
          <p:nvPr/>
        </p:nvSpPr>
        <p:spPr bwMode="auto">
          <a:xfrm>
            <a:off x="5106988" y="4605338"/>
            <a:ext cx="197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分组交换网</a:t>
            </a:r>
          </a:p>
        </p:txBody>
      </p:sp>
      <p:pic>
        <p:nvPicPr>
          <p:cNvPr id="150558" name="Picture 4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7950" y="1609725"/>
            <a:ext cx="57467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59" name="Picture 4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6713" y="1531938"/>
            <a:ext cx="5778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60" name="Picture 5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1850" y="3937000"/>
            <a:ext cx="5794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61" name="Picture 5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000" y="4608513"/>
            <a:ext cx="5794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62" name="Picture 5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335338"/>
            <a:ext cx="5810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63" name="Picture 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7100" y="2801938"/>
            <a:ext cx="5810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82" name="Rectangle 54"/>
          <p:cNvSpPr>
            <a:spLocks noChangeArrowheads="1"/>
          </p:cNvSpPr>
          <p:nvPr/>
        </p:nvSpPr>
        <p:spPr bwMode="auto">
          <a:xfrm>
            <a:off x="2794000" y="1763713"/>
            <a:ext cx="288925" cy="217487"/>
          </a:xfrm>
          <a:prstGeom prst="rect">
            <a:avLst/>
          </a:prstGeom>
          <a:solidFill>
            <a:srgbClr val="00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83" name="Rectangle 55"/>
          <p:cNvSpPr>
            <a:spLocks noChangeArrowheads="1"/>
          </p:cNvSpPr>
          <p:nvPr/>
        </p:nvSpPr>
        <p:spPr bwMode="auto">
          <a:xfrm>
            <a:off x="1282700" y="3384550"/>
            <a:ext cx="288925" cy="2174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84" name="Rectangle 56"/>
          <p:cNvSpPr>
            <a:spLocks noChangeArrowheads="1"/>
          </p:cNvSpPr>
          <p:nvPr/>
        </p:nvSpPr>
        <p:spPr bwMode="auto">
          <a:xfrm>
            <a:off x="1354138" y="3384550"/>
            <a:ext cx="288925" cy="2174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85" name="Rectangle 57"/>
          <p:cNvSpPr>
            <a:spLocks noChangeArrowheads="1"/>
          </p:cNvSpPr>
          <p:nvPr/>
        </p:nvSpPr>
        <p:spPr bwMode="auto">
          <a:xfrm>
            <a:off x="1209675" y="3384550"/>
            <a:ext cx="288925" cy="2174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86" name="Text Box 58"/>
          <p:cNvSpPr txBox="1">
            <a:spLocks noChangeArrowheads="1"/>
          </p:cNvSpPr>
          <p:nvPr/>
        </p:nvSpPr>
        <p:spPr bwMode="auto">
          <a:xfrm>
            <a:off x="34925" y="1876425"/>
            <a:ext cx="2120900" cy="406400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lang="en-US" altLang="zh-CN" sz="2000" b="0" u="none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 sz="1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向</a:t>
            </a:r>
            <a:r>
              <a:rPr lang="zh-CN" altLang="en-US" sz="1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lang="en-US" altLang="zh-CN" sz="2000" b="0" u="none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5</a:t>
            </a:r>
            <a:r>
              <a:rPr lang="en-US" altLang="zh-CN" sz="1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发送分组</a:t>
            </a:r>
          </a:p>
        </p:txBody>
      </p:sp>
      <p:sp>
        <p:nvSpPr>
          <p:cNvPr id="150587" name="Text Box 59"/>
          <p:cNvSpPr txBox="1">
            <a:spLocks noChangeArrowheads="1"/>
          </p:cNvSpPr>
          <p:nvPr/>
        </p:nvSpPr>
        <p:spPr bwMode="auto">
          <a:xfrm>
            <a:off x="5035550" y="2255838"/>
            <a:ext cx="2120900" cy="406400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lang="en-US" altLang="zh-CN" sz="2000" b="0" u="none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 sz="1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向</a:t>
            </a:r>
            <a:r>
              <a:rPr lang="zh-CN" altLang="en-US" sz="1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lang="en-US" altLang="zh-CN" sz="2000" b="0" u="none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</a:t>
            </a:r>
            <a:r>
              <a:rPr lang="en-US" altLang="zh-CN" sz="1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发送分组</a:t>
            </a:r>
          </a:p>
        </p:txBody>
      </p:sp>
      <p:sp>
        <p:nvSpPr>
          <p:cNvPr id="150588" name="Text Box 60"/>
          <p:cNvSpPr txBox="1">
            <a:spLocks noChangeArrowheads="1"/>
          </p:cNvSpPr>
          <p:nvPr/>
        </p:nvSpPr>
        <p:spPr bwMode="auto">
          <a:xfrm>
            <a:off x="106363" y="2406650"/>
            <a:ext cx="1717675" cy="406400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路径可能变化</a:t>
            </a:r>
          </a:p>
        </p:txBody>
      </p:sp>
      <p:sp>
        <p:nvSpPr>
          <p:cNvPr id="150589" name="Rectangle 61"/>
          <p:cNvSpPr>
            <a:spLocks noChangeArrowheads="1"/>
          </p:cNvSpPr>
          <p:nvPr/>
        </p:nvSpPr>
        <p:spPr bwMode="auto">
          <a:xfrm>
            <a:off x="358775" y="806450"/>
            <a:ext cx="6013450" cy="774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2400" b="0" u="none">
              <a:solidFill>
                <a:schemeClr val="tx1"/>
              </a:solidFill>
              <a:latin typeface="Copperplate Gothic Bold"/>
            </a:endParaRPr>
          </a:p>
        </p:txBody>
      </p:sp>
      <p:sp>
        <p:nvSpPr>
          <p:cNvPr id="150590" name="Text Box 62"/>
          <p:cNvSpPr txBox="1">
            <a:spLocks noChangeArrowheads="1"/>
          </p:cNvSpPr>
          <p:nvPr/>
        </p:nvSpPr>
        <p:spPr bwMode="auto">
          <a:xfrm>
            <a:off x="690563" y="804863"/>
            <a:ext cx="5492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200" u="none">
                <a:solidFill>
                  <a:srgbClr val="333399"/>
                </a:solidFill>
                <a:latin typeface="微软雅黑" pitchFamily="34" charset="-122"/>
              </a:rPr>
              <a:t>网络随时接收主机发送的分组（即数据报）</a:t>
            </a:r>
          </a:p>
          <a:p>
            <a:pPr algn="ctr"/>
            <a:r>
              <a:rPr lang="zh-CN" altLang="en-US" sz="2200" u="none">
                <a:solidFill>
                  <a:srgbClr val="333399"/>
                </a:solidFill>
                <a:latin typeface="微软雅黑" pitchFamily="34" charset="-122"/>
              </a:rPr>
              <a:t>网络为每个分组独立地选择路由。 </a:t>
            </a:r>
          </a:p>
        </p:txBody>
      </p:sp>
    </p:spTree>
    <p:extLst>
      <p:ext uri="{BB962C8B-B14F-4D97-AF65-F5344CB8AC3E}">
        <p14:creationId xmlns:p14="http://schemas.microsoft.com/office/powerpoint/2010/main" val="26915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4511E-6 L 0.08437 1.14511E-6 L 0.28437 0.13885 L 0.44114 -0.0445 L 0.51771 0.11011 " pathEditMode="relative" ptsTypes="AAAAA">
                                      <p:cBhvr>
                                        <p:cTn id="12" dur="3000" fill="hold"/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9949E-6 L 0.08628 0.00533 L 0.17448 -0.18057 L 0.43733 -0.03129 L 0.51771 0.12842 " pathEditMode="relative" ptsTypes="AAAAA">
                                      <p:cBhvr>
                                        <p:cTn id="24" dur="3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8.20584E-7 L 0.10382 0.0051 L 0.29792 0.14928 L 0.18421 -0.18057 L 0.45677 -0.0394 L 0.53525 0.12564 " pathEditMode="relative" ptsTypes="AAAAAA">
                                      <p:cBhvr>
                                        <p:cTn id="33" dur="3000" fill="hold"/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9.22578E-7 L 0.004 0.13607 L 0.27466 0.28257 L 0.37066 0.21465 " pathEditMode="relative" ptsTypes="AAAA">
                                      <p:cBhvr>
                                        <p:cTn id="51" dur="3000" fill="hold"/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2" grpId="0" animBg="1"/>
      <p:bldP spid="150582" grpId="1" animBg="1"/>
      <p:bldP spid="150582" grpId="2" animBg="1"/>
      <p:bldP spid="150583" grpId="0" animBg="1"/>
      <p:bldP spid="150583" grpId="1" animBg="1"/>
      <p:bldP spid="150583" grpId="2" animBg="1"/>
      <p:bldP spid="150584" grpId="0" animBg="1"/>
      <p:bldP spid="150584" grpId="1" animBg="1"/>
      <p:bldP spid="150584" grpId="2" animBg="1"/>
      <p:bldP spid="150585" grpId="0" animBg="1"/>
      <p:bldP spid="150585" grpId="1" animBg="1"/>
      <p:bldP spid="150585" grpId="2" animBg="1"/>
      <p:bldP spid="150586" grpId="0" animBg="1"/>
      <p:bldP spid="150586" grpId="1" animBg="1"/>
      <p:bldP spid="150587" grpId="0" animBg="1"/>
      <p:bldP spid="150587" grpId="1" animBg="1"/>
      <p:bldP spid="150588" grpId="0" animBg="1"/>
      <p:bldP spid="150588" grpId="1" animBg="1"/>
      <p:bldP spid="150589" grpId="0" animBg="1"/>
      <p:bldP spid="1505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DA0C163-5CFB-4B76-8569-98B808AD23DD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846138"/>
            <a:ext cx="5786438" cy="574675"/>
          </a:xfrm>
        </p:spPr>
        <p:txBody>
          <a:bodyPr anchor="b"/>
          <a:lstStyle/>
          <a:p>
            <a:pPr algn="l"/>
            <a:r>
              <a:rPr lang="zh-CN" altLang="en-US" u="sng" smtClean="0"/>
              <a:t>分组交换的优点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708150"/>
            <a:ext cx="5942012" cy="32400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60000"/>
              <a:buFont typeface="Wingdings" pitchFamily="2" charset="2"/>
              <a:buChar char="u"/>
            </a:pPr>
            <a:r>
              <a:rPr lang="zh-CN" altLang="en-US" sz="2000" b="1" smtClean="0">
                <a:solidFill>
                  <a:srgbClr val="2D2DB9"/>
                </a:solidFill>
              </a:rPr>
              <a:t>灵活、高效：</a:t>
            </a:r>
            <a:r>
              <a:rPr lang="zh-CN" altLang="en-US" sz="2000" b="1" smtClean="0">
                <a:latin typeface="微软雅黑" pitchFamily="34" charset="-122"/>
              </a:rPr>
              <a:t>以分组为传送单位，查找路由，有利于提高路由器检错、重传的效率，提高路由器存储空间的利用率。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60000"/>
              <a:buFont typeface="Wingdings" pitchFamily="2" charset="2"/>
              <a:buChar char="u"/>
            </a:pPr>
            <a:r>
              <a:rPr lang="zh-CN" altLang="en-US" sz="2000" b="1" smtClean="0">
                <a:solidFill>
                  <a:srgbClr val="2D2DB9"/>
                </a:solidFill>
              </a:rPr>
              <a:t>迅速、可靠：</a:t>
            </a:r>
            <a:r>
              <a:rPr lang="zh-CN" altLang="en-US" sz="2000" b="1" smtClean="0">
                <a:latin typeface="微软雅黑" pitchFamily="34" charset="-122"/>
              </a:rPr>
              <a:t>不必先建立连接就能向其他主机发送报文分组。可以根据链路通信状态、网络拓扑变化，为不同分组动态选择传输路径，减少分组传输延迟。使网络有很好的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</a:rPr>
              <a:t>生存性。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2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16360"/>
            <a:ext cx="1795363" cy="4828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697"/>
              </a:lnSpc>
            </a:pPr>
            <a:r>
              <a:rPr lang="en-US" altLang="zh-CN" u="none" dirty="0">
                <a:solidFill>
                  <a:srgbClr val="194D19"/>
                </a:solidFill>
                <a:latin typeface="宋体" charset="-122"/>
                <a:ea typeface="+mj-ea"/>
                <a:cs typeface="+mj-cs"/>
              </a:rPr>
              <a:t>数据报方式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83568" y="1492424"/>
            <a:ext cx="6097149" cy="29713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44912" defTabSz="-479">
              <a:buFont typeface="Wingdings" panose="05000000000000000000" pitchFamily="2" charset="2"/>
              <a:buChar char="l"/>
            </a:pPr>
            <a:r>
              <a:rPr lang="en-US" altLang="zh-CN" sz="2112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数据报是分组</a:t>
            </a:r>
            <a:r>
              <a:rPr lang="zh-CN" altLang="en-US" sz="2112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交换</a:t>
            </a:r>
            <a:r>
              <a:rPr lang="en-US" altLang="zh-CN" sz="2112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的一种形式；在数据报方式中</a:t>
            </a:r>
            <a:r>
              <a:rPr lang="en-US" altLang="zh-CN" sz="2112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，</a:t>
            </a:r>
          </a:p>
          <a:p>
            <a:pPr indent="344912" defTabSz="-479"/>
            <a:r>
              <a:rPr lang="en-US" altLang="zh-CN" sz="2112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分组传送之间不需要预先在源主机与目的主机之</a:t>
            </a:r>
            <a:endParaRPr lang="en-US" altLang="zh-CN" sz="2112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 defTabSz="-479"/>
            <a:r>
              <a:rPr lang="en-US" altLang="zh-CN" sz="2112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间建立</a:t>
            </a:r>
            <a:r>
              <a:rPr lang="en-US" altLang="zh-CN" sz="2112" u="none" dirty="0" err="1">
                <a:latin typeface="黑体" panose="02010609060101010101" pitchFamily="2" charset="-122"/>
                <a:ea typeface="黑体" panose="02010609060101010101" pitchFamily="2" charset="-122"/>
              </a:rPr>
              <a:t>“</a:t>
            </a:r>
            <a:r>
              <a:rPr lang="en-US" altLang="zh-CN" sz="2112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线路连接</a:t>
            </a:r>
            <a:r>
              <a:rPr lang="en-US" altLang="zh-CN" sz="2112" u="none" dirty="0">
                <a:latin typeface="黑体" panose="02010609060101010101" pitchFamily="2" charset="-122"/>
                <a:ea typeface="黑体" panose="02010609060101010101" pitchFamily="2" charset="-122"/>
              </a:rPr>
              <a:t>”</a:t>
            </a:r>
            <a:r>
              <a:rPr lang="en-US" altLang="zh-CN" sz="2112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；</a:t>
            </a:r>
          </a:p>
          <a:p>
            <a:pPr indent="344912">
              <a:buFont typeface="Wingdings" panose="05000000000000000000" pitchFamily="2" charset="2"/>
              <a:buChar char="l"/>
            </a:pPr>
            <a:r>
              <a:rPr lang="en-US" altLang="zh-CN" sz="2112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源主机所发送的每一个分组都可以独立地选择一</a:t>
            </a:r>
            <a:endParaRPr lang="en-US" altLang="zh-CN" sz="2112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/>
            <a:r>
              <a:rPr lang="en-US" altLang="zh-CN" sz="2112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条传输路径</a:t>
            </a:r>
            <a:r>
              <a:rPr lang="zh-CN" altLang="en-US" sz="2112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；</a:t>
            </a:r>
            <a:endParaRPr lang="en-US" altLang="zh-CN" sz="2112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 defTabSz="-479">
              <a:buFont typeface="Wingdings" panose="05000000000000000000" pitchFamily="2" charset="2"/>
              <a:buChar char="l"/>
            </a:pPr>
            <a:r>
              <a:rPr lang="en-US" altLang="zh-CN" sz="2112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每个分组在通信子网中可能是通过不同的传输路</a:t>
            </a:r>
            <a:endParaRPr lang="en-US" altLang="zh-CN" sz="2112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 defTabSz="-479"/>
            <a:r>
              <a:rPr lang="en-US" altLang="zh-CN" sz="2112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径到达目的主机</a:t>
            </a:r>
            <a:r>
              <a:rPr lang="zh-CN" altLang="en-US" sz="2112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；</a:t>
            </a:r>
            <a:endParaRPr lang="en-US" altLang="zh-CN" sz="2112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>
              <a:buFont typeface="Wingdings" panose="05000000000000000000" pitchFamily="2" charset="2"/>
              <a:buChar char="l"/>
            </a:pPr>
            <a:r>
              <a:rPr lang="en-US" altLang="zh-CN" sz="2112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分组到达目的结点时可能出现乱序、重复与丢失</a:t>
            </a:r>
            <a:endParaRPr lang="en-US" altLang="zh-CN" sz="2112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/>
            <a:r>
              <a:rPr lang="en-US" altLang="zh-CN" sz="2112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现象</a:t>
            </a:r>
            <a:r>
              <a:rPr lang="zh-CN" altLang="en-US" sz="2112" u="none" dirty="0" smtClean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。</a:t>
            </a:r>
            <a:endParaRPr lang="en-US" altLang="zh-CN" sz="1886" u="none" dirty="0">
              <a:solidFill>
                <a:srgbClr val="33659A"/>
              </a:solidFill>
              <a:latin typeface="楷体_GB2312" pitchFamily="18" charset="0"/>
              <a:ea typeface="黑体" panose="02010609060101010101" pitchFamily="2" charset="-122"/>
              <a:cs typeface="楷体_GB231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88368"/>
            <a:ext cx="1795363" cy="4828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697"/>
              </a:lnSpc>
            </a:pPr>
            <a:r>
              <a:rPr lang="en-US" altLang="zh-CN" u="none" dirty="0">
                <a:solidFill>
                  <a:srgbClr val="194D19"/>
                </a:solidFill>
                <a:latin typeface="宋体" charset="-122"/>
                <a:ea typeface="+mj-ea"/>
                <a:cs typeface="+mj-cs"/>
              </a:rPr>
              <a:t>虚电路方式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51520" y="1636440"/>
            <a:ext cx="6546162" cy="309315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44912" defTabSz="-479">
              <a:buFont typeface="Wingdings" panose="05000000000000000000" pitchFamily="2" charset="2"/>
              <a:buChar char="l"/>
            </a:pPr>
            <a:r>
              <a:rPr lang="en-US" altLang="zh-CN" sz="22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虚电路方式试图将</a:t>
            </a:r>
            <a:r>
              <a:rPr lang="en-US" altLang="zh-CN" sz="2200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数据报方式与线路交换方式结合</a:t>
            </a:r>
            <a:endParaRPr lang="en-US" altLang="zh-CN" sz="2200" u="none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 defTabSz="-479"/>
            <a:r>
              <a:rPr lang="en-US" altLang="zh-CN" sz="22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起来，充分发挥两种方法的优点，以达到最佳的数</a:t>
            </a:r>
            <a:endParaRPr lang="en-US" altLang="zh-CN" sz="2200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 defTabSz="-479"/>
            <a:r>
              <a:rPr lang="en-US" altLang="zh-CN" sz="22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据交换效果</a:t>
            </a:r>
            <a:r>
              <a:rPr lang="zh-CN" altLang="en-US" sz="2200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；</a:t>
            </a:r>
            <a:endParaRPr lang="en-US" altLang="zh-CN" sz="2200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>
              <a:buFont typeface="Wingdings" panose="05000000000000000000" pitchFamily="2" charset="2"/>
              <a:buChar char="l"/>
            </a:pPr>
            <a:r>
              <a:rPr lang="en-US" altLang="zh-CN" sz="22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数据报方式在分组发送之前，发送方与接收方之间</a:t>
            </a:r>
            <a:endParaRPr lang="en-US" altLang="zh-CN" sz="2200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/>
            <a:r>
              <a:rPr lang="en-US" altLang="zh-CN" sz="22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不需要预先建立连接</a:t>
            </a:r>
            <a:r>
              <a:rPr lang="en-US" altLang="zh-CN" sz="2200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。</a:t>
            </a:r>
            <a:r>
              <a:rPr lang="en-US" altLang="zh-CN" sz="22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虚电路方式在分组发送之前</a:t>
            </a:r>
            <a:r>
              <a:rPr lang="en-US" altLang="zh-CN" sz="2200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，</a:t>
            </a:r>
          </a:p>
          <a:p>
            <a:pPr indent="344912"/>
            <a:r>
              <a:rPr lang="en-US" altLang="zh-CN" sz="22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需要在发送方和接收方建立一条</a:t>
            </a:r>
            <a:r>
              <a:rPr lang="en-US" altLang="zh-CN" sz="2200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逻辑连接的虚电路</a:t>
            </a:r>
            <a:r>
              <a:rPr lang="zh-CN" altLang="en-US" sz="2200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；</a:t>
            </a:r>
            <a:endParaRPr lang="en-US" altLang="zh-CN" sz="2200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>
              <a:buFont typeface="Wingdings" panose="05000000000000000000" pitchFamily="2" charset="2"/>
              <a:buChar char="l"/>
            </a:pPr>
            <a:r>
              <a:rPr lang="en-US" altLang="zh-CN" sz="22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虚电路方式与线路交换方式相同，整个通信过程分</a:t>
            </a:r>
            <a:endParaRPr lang="en-US" altLang="zh-CN" sz="2200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/>
            <a:r>
              <a:rPr lang="en-US" altLang="zh-CN" sz="22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为以下三个阶段：</a:t>
            </a:r>
            <a:r>
              <a:rPr lang="en-US" altLang="zh-CN" sz="2200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虚电路建立、数据传输与虚电路</a:t>
            </a:r>
            <a:endParaRPr lang="en-US" altLang="zh-CN" sz="2200" u="none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indent="344912"/>
            <a:r>
              <a:rPr lang="en-US" altLang="zh-CN" sz="2200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释放阶段</a:t>
            </a:r>
            <a:r>
              <a:rPr lang="en-US" altLang="zh-CN" sz="2200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731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820941"/>
            <a:ext cx="5616624" cy="9310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44912" defTabSz="-479">
              <a:lnSpc>
                <a:spcPts val="2339"/>
              </a:lnSpc>
              <a:tabLst>
                <a:tab pos="507787" algn="l"/>
              </a:tabLst>
            </a:pPr>
            <a:r>
              <a:rPr lang="en-US" altLang="zh-CN" sz="2200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	</a:t>
            </a:r>
            <a:r>
              <a:rPr lang="en-US" altLang="zh-CN" sz="22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在虚电路方式中，为进行数据传输，</a:t>
            </a:r>
            <a:r>
              <a:rPr lang="en-US" altLang="zh-CN" sz="2200" u="none" dirty="0" err="1" smtClean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源和目的节点</a:t>
            </a:r>
            <a:r>
              <a:rPr lang="zh-CN" altLang="en-US" sz="2200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间</a:t>
            </a:r>
            <a:r>
              <a:rPr lang="en-US" altLang="zh-CN" sz="2200" u="none" dirty="0" err="1" smtClean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必须为分组的传输预先建立一条逻辑通路</a:t>
            </a:r>
            <a:r>
              <a:rPr lang="en-US" altLang="zh-CN" sz="2200" u="none" dirty="0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。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52464"/>
            <a:ext cx="6208597" cy="304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7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16360"/>
            <a:ext cx="2154436" cy="4828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697"/>
              </a:lnSpc>
            </a:pPr>
            <a:r>
              <a:rPr lang="en-US" altLang="zh-CN" u="none" dirty="0">
                <a:solidFill>
                  <a:srgbClr val="194D19"/>
                </a:solidFill>
                <a:latin typeface="宋体" charset="-122"/>
                <a:ea typeface="+mj-ea"/>
                <a:cs typeface="+mj-cs"/>
              </a:rPr>
              <a:t>虚电路的特点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780456"/>
            <a:ext cx="5904656" cy="24468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 defTabSz="-479">
              <a:buFont typeface="Arial" panose="020B0604020202020204" pitchFamily="34" charset="0"/>
              <a:buChar char="•"/>
            </a:pPr>
            <a:r>
              <a:rPr lang="zh-CN" altLang="en-US" sz="2400" u="none" dirty="0">
                <a:ea typeface="黑体" panose="02010609060101010101" pitchFamily="2" charset="-122"/>
                <a:cs typeface="华文行楷" pitchFamily="18" charset="0"/>
              </a:rPr>
              <a:t>一条虚电路组成</a:t>
            </a:r>
            <a:r>
              <a:rPr lang="zh-CN" altLang="en-US" sz="2400" u="none" dirty="0" smtClean="0">
                <a:ea typeface="黑体" panose="02010609060101010101" pitchFamily="2" charset="-122"/>
                <a:cs typeface="华文行楷" pitchFamily="18" charset="0"/>
              </a:rPr>
              <a:t>如下：</a:t>
            </a:r>
            <a:endParaRPr lang="en-US" altLang="zh-CN" sz="2400" u="none" dirty="0" smtClean="0">
              <a:ea typeface="黑体" panose="02010609060101010101" pitchFamily="2" charset="-122"/>
              <a:cs typeface="华文行楷" pitchFamily="18" charset="0"/>
            </a:endParaRPr>
          </a:p>
          <a:p>
            <a:pPr defTabSz="-479"/>
            <a:r>
              <a:rPr lang="zh-CN" altLang="en-US" sz="2400" u="none" dirty="0" smtClean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u="none" dirty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u="none" dirty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）源和目的主机</a:t>
            </a:r>
            <a:r>
              <a:rPr lang="zh-CN" altLang="en-US" sz="2400" u="none" dirty="0" smtClean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之间</a:t>
            </a:r>
            <a:r>
              <a:rPr lang="zh-CN" altLang="en-US" sz="2400" u="none" dirty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的路径</a:t>
            </a:r>
            <a:r>
              <a:rPr lang="zh-CN" altLang="en-US" sz="2400" u="none" dirty="0" smtClean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；</a:t>
            </a:r>
            <a:endParaRPr lang="en-US" altLang="zh-CN" sz="2400" u="none" dirty="0" smtClean="0">
              <a:ea typeface="黑体" panose="02010609060101010101" pitchFamily="2" charset="-122"/>
              <a:cs typeface="华文行楷" pitchFamily="18" charset="0"/>
              <a:sym typeface="Wingdings" panose="05000000000000000000" pitchFamily="2" charset="2"/>
            </a:endParaRPr>
          </a:p>
          <a:p>
            <a:pPr defTabSz="-479"/>
            <a:r>
              <a:rPr lang="zh-CN" altLang="en-US" sz="2400" u="none" dirty="0" smtClean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u="none" dirty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u="none" dirty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）虚电路号，沿着该路径</a:t>
            </a:r>
            <a:r>
              <a:rPr lang="zh-CN" altLang="en-US" sz="2400" u="none" dirty="0" smtClean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的每</a:t>
            </a:r>
            <a:r>
              <a:rPr lang="zh-CN" altLang="en-US" sz="2400" u="none" dirty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段链路一个号码</a:t>
            </a:r>
            <a:r>
              <a:rPr lang="zh-CN" altLang="en-US" sz="2400" u="none" dirty="0" smtClean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；</a:t>
            </a:r>
            <a:endParaRPr lang="en-US" altLang="zh-CN" sz="2400" u="none" dirty="0" smtClean="0">
              <a:ea typeface="黑体" panose="02010609060101010101" pitchFamily="2" charset="-122"/>
              <a:cs typeface="华文行楷" pitchFamily="18" charset="0"/>
              <a:sym typeface="Wingdings" panose="05000000000000000000" pitchFamily="2" charset="2"/>
            </a:endParaRPr>
          </a:p>
          <a:p>
            <a:pPr defTabSz="-479"/>
            <a:r>
              <a:rPr lang="zh-CN" altLang="en-US" sz="2400" u="none" dirty="0" smtClean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u="none" dirty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u="none" dirty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）沿着该路径的</a:t>
            </a:r>
            <a:r>
              <a:rPr lang="zh-CN" altLang="en-US" sz="2400" u="none" dirty="0" smtClean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每台</a:t>
            </a:r>
            <a:r>
              <a:rPr lang="zh-CN" altLang="en-US" sz="2400" u="none" dirty="0">
                <a:ea typeface="黑体" panose="02010609060101010101" pitchFamily="2" charset="-122"/>
                <a:cs typeface="华文行楷" pitchFamily="18" charset="0"/>
                <a:sym typeface="Wingdings" panose="05000000000000000000" pitchFamily="2" charset="2"/>
              </a:rPr>
              <a:t>路由器的转发表项。</a:t>
            </a:r>
            <a:endParaRPr lang="en-US" altLang="zh-CN" sz="2400" u="none" dirty="0">
              <a:ea typeface="黑体" panose="02010609060101010101" pitchFamily="2" charset="-122"/>
              <a:cs typeface="华文行楷" pitchFamily="18" charset="0"/>
              <a:sym typeface="Wingdings" panose="05000000000000000000" pitchFamily="2" charset="2"/>
            </a:endParaRPr>
          </a:p>
          <a:p>
            <a:pPr marL="342900" indent="-342900" defTabSz="-47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u="none" dirty="0">
                <a:ea typeface="黑体" panose="02010609060101010101" pitchFamily="2" charset="-122"/>
                <a:cs typeface="华文行楷" pitchFamily="18" charset="0"/>
              </a:rPr>
              <a:t>分组首部携带虚电路号。</a:t>
            </a:r>
          </a:p>
        </p:txBody>
      </p:sp>
    </p:spTree>
    <p:extLst>
      <p:ext uri="{BB962C8B-B14F-4D97-AF65-F5344CB8AC3E}">
        <p14:creationId xmlns:p14="http://schemas.microsoft.com/office/powerpoint/2010/main" val="30927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13669"/>
            <a:ext cx="6104235" cy="3193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037"/>
              </a:lnSpc>
            </a:pPr>
            <a:r>
              <a:rPr lang="en-US" altLang="zh-CN" u="none" dirty="0">
                <a:solidFill>
                  <a:srgbClr val="194D19"/>
                </a:solidFill>
                <a:latin typeface="宋体" charset="-122"/>
                <a:ea typeface="+mj-ea"/>
                <a:cs typeface="+mj-cs"/>
              </a:rPr>
              <a:t>虚电路方式与线路交换方式的不同之处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8839" y="1924472"/>
            <a:ext cx="6120680" cy="270625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 defTabSz="-479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u="none" dirty="0" err="1">
                <a:ea typeface="黑体" panose="02010609060101010101" pitchFamily="2" charset="-122"/>
                <a:cs typeface="华文行楷" pitchFamily="18" charset="0"/>
              </a:rPr>
              <a:t>虚电路是在传输分组时建立起的逻辑连接，</a:t>
            </a:r>
            <a:r>
              <a:rPr lang="en-US" altLang="zh-CN" sz="2400" u="none" dirty="0" err="1" smtClean="0">
                <a:ea typeface="黑体" panose="02010609060101010101" pitchFamily="2" charset="-122"/>
                <a:cs typeface="华文行楷" pitchFamily="18" charset="0"/>
              </a:rPr>
              <a:t>称为“</a:t>
            </a:r>
            <a:r>
              <a:rPr lang="en-US" altLang="zh-CN" sz="2400" u="none" dirty="0" err="1">
                <a:ea typeface="黑体" panose="02010609060101010101" pitchFamily="2" charset="-122"/>
                <a:cs typeface="华文行楷" pitchFamily="18" charset="0"/>
              </a:rPr>
              <a:t>虚电路”是因为这种电路不是专用的。</a:t>
            </a:r>
            <a:r>
              <a:rPr lang="en-US" altLang="zh-CN" sz="2400" u="none" dirty="0" err="1" smtClean="0">
                <a:ea typeface="黑体" panose="02010609060101010101" pitchFamily="2" charset="-122"/>
                <a:cs typeface="华文行楷" pitchFamily="18" charset="0"/>
              </a:rPr>
              <a:t>每个结点到其它结点间可能有无数条虚电路存在</a:t>
            </a:r>
            <a:r>
              <a:rPr lang="zh-CN" altLang="en-US" sz="2400" u="none" dirty="0">
                <a:ea typeface="黑体" panose="02010609060101010101" pitchFamily="2" charset="-122"/>
                <a:cs typeface="华文行楷" pitchFamily="18" charset="0"/>
              </a:rPr>
              <a:t>；</a:t>
            </a:r>
            <a:endParaRPr lang="en-US" altLang="zh-CN" sz="2400" u="none" dirty="0">
              <a:ea typeface="黑体" panose="02010609060101010101" pitchFamily="2" charset="-122"/>
              <a:cs typeface="华文行楷" pitchFamily="18" charset="0"/>
            </a:endParaRPr>
          </a:p>
          <a:p>
            <a:pPr marL="342900" indent="-342900" defTabSz="-479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u="none" dirty="0" err="1">
                <a:ea typeface="黑体" panose="02010609060101010101" pitchFamily="2" charset="-122"/>
                <a:cs typeface="华文行楷" pitchFamily="18" charset="0"/>
              </a:rPr>
              <a:t>一个结点可以同时与多个结点之间具有虚电路</a:t>
            </a:r>
            <a:r>
              <a:rPr lang="zh-CN" altLang="en-US" sz="2400" u="none" dirty="0">
                <a:ea typeface="黑体" panose="02010609060101010101" pitchFamily="2" charset="-122"/>
                <a:cs typeface="华文行楷" pitchFamily="18" charset="0"/>
              </a:rPr>
              <a:t>。</a:t>
            </a:r>
            <a:endParaRPr lang="en-US" altLang="zh-CN" sz="2400" u="none" dirty="0">
              <a:ea typeface="黑体" panose="02010609060101010101" pitchFamily="2" charset="-122"/>
              <a:cs typeface="华文行楷" pitchFamily="18" charset="0"/>
            </a:endParaRPr>
          </a:p>
          <a:p>
            <a:pPr defTabSz="-479">
              <a:spcBef>
                <a:spcPts val="600"/>
              </a:spcBef>
            </a:pPr>
            <a:endParaRPr lang="en-US" altLang="zh-CN" sz="1886" dirty="0">
              <a:solidFill>
                <a:srgbClr val="33659A"/>
              </a:solidFill>
              <a:latin typeface="楷体_GB2312" pitchFamily="18" charset="0"/>
              <a:ea typeface="黑体" panose="02010609060101010101" pitchFamily="2" charset="-122"/>
              <a:cs typeface="楷体_GB231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73FBEC7-290C-4623-8091-0BB6BF8CF9F9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sp>
        <p:nvSpPr>
          <p:cNvPr id="154626" name="标题 1"/>
          <p:cNvSpPr>
            <a:spLocks noGrp="1"/>
          </p:cNvSpPr>
          <p:nvPr>
            <p:ph type="title" idx="4294967295"/>
          </p:nvPr>
        </p:nvSpPr>
        <p:spPr>
          <a:xfrm>
            <a:off x="285750" y="635000"/>
            <a:ext cx="6429375" cy="857250"/>
          </a:xfrm>
        </p:spPr>
        <p:txBody>
          <a:bodyPr/>
          <a:lstStyle/>
          <a:p>
            <a:pPr algn="l"/>
            <a:r>
              <a:rPr lang="en-US" altLang="zh-CN" u="sng" smtClean="0"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zh-CN" altLang="en-US" u="sng" smtClean="0">
                <a:latin typeface="Times New Roman" pitchFamily="18" charset="0"/>
                <a:cs typeface="Times New Roman" pitchFamily="18" charset="0"/>
              </a:rPr>
              <a:t>设计思想</a:t>
            </a:r>
          </a:p>
        </p:txBody>
      </p:sp>
      <p:sp>
        <p:nvSpPr>
          <p:cNvPr id="154627" name="内容占位符 2"/>
          <p:cNvSpPr>
            <a:spLocks noGrp="1"/>
          </p:cNvSpPr>
          <p:nvPr>
            <p:ph idx="4294967295"/>
          </p:nvPr>
        </p:nvSpPr>
        <p:spPr>
          <a:xfrm>
            <a:off x="179388" y="1770063"/>
            <a:ext cx="6121400" cy="2746375"/>
          </a:xfrm>
        </p:spPr>
        <p:txBody>
          <a:bodyPr/>
          <a:lstStyle/>
          <a:p>
            <a:pPr marL="180975" indent="-180975">
              <a:spcAft>
                <a:spcPct val="20000"/>
              </a:spcAft>
              <a:tabLst>
                <a:tab pos="542925" algn="l"/>
              </a:tabLst>
            </a:pPr>
            <a:r>
              <a:rPr lang="zh-CN" altLang="en-US" sz="2000" b="1" u="sng" smtClean="0">
                <a:solidFill>
                  <a:srgbClr val="2D2DB9"/>
                </a:solidFill>
              </a:rPr>
              <a:t>提出通信子网和资源子网的概念</a:t>
            </a:r>
          </a:p>
          <a:p>
            <a:pPr marL="542925" lvl="1" indent="-182563" algn="just">
              <a:tabLst>
                <a:tab pos="542925" algn="l"/>
              </a:tabLst>
            </a:pPr>
            <a:r>
              <a:rPr lang="zh-CN" altLang="en-US" b="1" smtClean="0">
                <a:latin typeface="微软雅黑" pitchFamily="34" charset="-122"/>
              </a:rPr>
              <a:t>通信子网</a:t>
            </a:r>
            <a:r>
              <a:rPr lang="zh-CN" altLang="en-US" smtClean="0">
                <a:latin typeface="微软雅黑" pitchFamily="34" charset="-122"/>
              </a:rPr>
              <a:t>—负责数据通信处理的</a:t>
            </a:r>
            <a:r>
              <a:rPr lang="zh-CN" altLang="en-US" b="1" smtClean="0">
                <a:latin typeface="微软雅黑" pitchFamily="34" charset="-122"/>
              </a:rPr>
              <a:t>通信控制处理机</a:t>
            </a:r>
            <a:r>
              <a:rPr lang="zh-CN" altLang="en-US" smtClean="0">
                <a:latin typeface="微软雅黑" pitchFamily="34" charset="-122"/>
              </a:rPr>
              <a:t>与</a:t>
            </a:r>
            <a:r>
              <a:rPr lang="zh-CN" altLang="en-US" b="1" smtClean="0">
                <a:latin typeface="微软雅黑" pitchFamily="34" charset="-122"/>
              </a:rPr>
              <a:t>通信线路</a:t>
            </a:r>
          </a:p>
          <a:p>
            <a:pPr marL="542925" lvl="1" indent="-182563" algn="just">
              <a:tabLst>
                <a:tab pos="542925" algn="l"/>
              </a:tabLst>
            </a:pPr>
            <a:r>
              <a:rPr lang="zh-CN" altLang="en-US" b="1" smtClean="0">
                <a:latin typeface="微软雅黑" pitchFamily="34" charset="-122"/>
              </a:rPr>
              <a:t>资源子网</a:t>
            </a:r>
            <a:r>
              <a:rPr lang="zh-CN" altLang="en-US" smtClean="0">
                <a:latin typeface="微软雅黑" pitchFamily="34" charset="-122"/>
              </a:rPr>
              <a:t>—负责数据处理的主计算机与终端</a:t>
            </a:r>
          </a:p>
        </p:txBody>
      </p:sp>
      <p:sp>
        <p:nvSpPr>
          <p:cNvPr id="154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pic>
        <p:nvPicPr>
          <p:cNvPr id="154629" name="Picture 7" descr="1969_2-node_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3267075"/>
            <a:ext cx="35147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30" name="Text Box 8"/>
          <p:cNvSpPr txBox="1">
            <a:spLocks noChangeArrowheads="1"/>
          </p:cNvSpPr>
          <p:nvPr/>
        </p:nvSpPr>
        <p:spPr bwMode="auto">
          <a:xfrm>
            <a:off x="179388" y="3640138"/>
            <a:ext cx="33845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u="none">
                <a:solidFill>
                  <a:srgbClr val="2D2DB9"/>
                </a:solidFill>
                <a:latin typeface="Constantia" pitchFamily="18" charset="0"/>
              </a:rPr>
              <a:t>IMP</a:t>
            </a:r>
            <a:r>
              <a:rPr lang="zh-CN" altLang="en-US" sz="2000" u="none">
                <a:solidFill>
                  <a:srgbClr val="2D2DB9"/>
                </a:solidFill>
                <a:latin typeface="Constantia" pitchFamily="18" charset="0"/>
              </a:rPr>
              <a:t>：接口报文处理机</a:t>
            </a:r>
          </a:p>
          <a:p>
            <a:pPr>
              <a:spcBef>
                <a:spcPct val="10000"/>
              </a:spcBef>
            </a:pPr>
            <a:r>
              <a:rPr lang="en-US" altLang="zh-CN" sz="2000" u="none">
                <a:solidFill>
                  <a:srgbClr val="2D2DB9"/>
                </a:solidFill>
                <a:latin typeface="Constantia" pitchFamily="18" charset="0"/>
              </a:rPr>
              <a:t>HOST</a:t>
            </a:r>
            <a:r>
              <a:rPr lang="zh-CN" altLang="en-US" sz="2000" u="none">
                <a:solidFill>
                  <a:srgbClr val="2D2DB9"/>
                </a:solidFill>
                <a:latin typeface="Constantia" pitchFamily="18" charset="0"/>
              </a:rPr>
              <a:t>：主机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2B79485-6651-46A9-A40D-9942EF918D86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700088"/>
            <a:ext cx="6429375" cy="857250"/>
          </a:xfrm>
        </p:spPr>
        <p:txBody>
          <a:bodyPr/>
          <a:lstStyle/>
          <a:p>
            <a:r>
              <a:rPr lang="zh-CN" altLang="en-US" smtClean="0"/>
              <a:t>基本要求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288925" y="1497013"/>
            <a:ext cx="762000" cy="665162"/>
            <a:chOff x="1110" y="2656"/>
            <a:chExt cx="1549" cy="1351"/>
          </a:xfrm>
        </p:grpSpPr>
        <p:sp>
          <p:nvSpPr>
            <p:cNvPr id="4201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201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9814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  <a:defRPr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41988" name="Line 7"/>
          <p:cNvSpPr>
            <a:spLocks noChangeShapeType="1"/>
          </p:cNvSpPr>
          <p:nvPr/>
        </p:nvSpPr>
        <p:spPr bwMode="auto">
          <a:xfrm>
            <a:off x="920750" y="2106613"/>
            <a:ext cx="593883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Text Box 8"/>
          <p:cNvSpPr txBox="1">
            <a:spLocks noChangeArrowheads="1"/>
          </p:cNvSpPr>
          <p:nvPr/>
        </p:nvSpPr>
        <p:spPr bwMode="auto">
          <a:xfrm>
            <a:off x="1044575" y="1641475"/>
            <a:ext cx="523240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200" u="none">
                <a:solidFill>
                  <a:srgbClr val="008000"/>
                </a:solidFill>
                <a:latin typeface="Constantia" pitchFamily="18" charset="0"/>
              </a:rPr>
              <a:t> </a:t>
            </a:r>
            <a:r>
              <a:rPr lang="zh-CN" altLang="en-US" sz="2200" u="none">
                <a:solidFill>
                  <a:schemeClr val="accent2"/>
                </a:solidFill>
              </a:rPr>
              <a:t>了解</a:t>
            </a:r>
            <a:r>
              <a:rPr lang="en-US" altLang="zh-CN" sz="2200" u="none">
                <a:solidFill>
                  <a:srgbClr val="303000"/>
                </a:solidFill>
              </a:rPr>
              <a:t>ARPANET</a:t>
            </a:r>
            <a:r>
              <a:rPr lang="zh-CN" altLang="en-US" sz="2200" u="none">
                <a:solidFill>
                  <a:srgbClr val="303000"/>
                </a:solidFill>
              </a:rPr>
              <a:t>的产生原因和设计思想；</a:t>
            </a:r>
          </a:p>
        </p:txBody>
      </p:sp>
      <p:sp>
        <p:nvSpPr>
          <p:cNvPr id="41990" name="Text Box 9"/>
          <p:cNvSpPr txBox="1">
            <a:spLocks noChangeArrowheads="1"/>
          </p:cNvSpPr>
          <p:nvPr/>
        </p:nvSpPr>
        <p:spPr bwMode="gray">
          <a:xfrm>
            <a:off x="508000" y="15954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u="none">
                <a:solidFill>
                  <a:schemeClr val="bg1"/>
                </a:solidFill>
                <a:latin typeface="Arial" charset="0"/>
                <a:ea typeface="宋体" charset="-122"/>
              </a:rPr>
              <a:t>1</a:t>
            </a:r>
          </a:p>
        </p:txBody>
      </p:sp>
      <p:grpSp>
        <p:nvGrpSpPr>
          <p:cNvPr id="41991" name="Group 10"/>
          <p:cNvGrpSpPr>
            <a:grpSpLocks/>
          </p:cNvGrpSpPr>
          <p:nvPr/>
        </p:nvGrpSpPr>
        <p:grpSpPr bwMode="auto">
          <a:xfrm>
            <a:off x="311150" y="2266950"/>
            <a:ext cx="762000" cy="665163"/>
            <a:chOff x="3174" y="2656"/>
            <a:chExt cx="1549" cy="1351"/>
          </a:xfrm>
        </p:grpSpPr>
        <p:sp>
          <p:nvSpPr>
            <p:cNvPr id="42009" name="AutoShape 11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2010" name="AutoShape 12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9821" name="AutoShape 13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  <a:defRPr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41992" name="Line 14"/>
          <p:cNvSpPr>
            <a:spLocks noChangeShapeType="1"/>
          </p:cNvSpPr>
          <p:nvPr/>
        </p:nvSpPr>
        <p:spPr bwMode="auto">
          <a:xfrm>
            <a:off x="920750" y="2876550"/>
            <a:ext cx="593883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Text Box 15"/>
          <p:cNvSpPr txBox="1">
            <a:spLocks noChangeArrowheads="1"/>
          </p:cNvSpPr>
          <p:nvPr/>
        </p:nvSpPr>
        <p:spPr bwMode="auto">
          <a:xfrm>
            <a:off x="1042988" y="2379663"/>
            <a:ext cx="528320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200" u="none">
                <a:solidFill>
                  <a:schemeClr val="accent2"/>
                </a:solidFill>
              </a:rPr>
              <a:t> 理解</a:t>
            </a:r>
            <a:r>
              <a:rPr lang="zh-CN" altLang="en-US" sz="2200" u="none">
                <a:solidFill>
                  <a:srgbClr val="303000"/>
                </a:solidFill>
              </a:rPr>
              <a:t>通信网络方案设计的两个基本问题；</a:t>
            </a:r>
            <a:endParaRPr lang="en-US" altLang="zh-CN" sz="2200" u="none">
              <a:solidFill>
                <a:srgbClr val="303000"/>
              </a:solidFill>
            </a:endParaRPr>
          </a:p>
        </p:txBody>
      </p:sp>
      <p:sp>
        <p:nvSpPr>
          <p:cNvPr id="41994" name="Text Box 16"/>
          <p:cNvSpPr txBox="1">
            <a:spLocks noChangeArrowheads="1"/>
          </p:cNvSpPr>
          <p:nvPr/>
        </p:nvSpPr>
        <p:spPr bwMode="gray">
          <a:xfrm>
            <a:off x="508000" y="23653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u="none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</a:p>
        </p:txBody>
      </p:sp>
      <p:grpSp>
        <p:nvGrpSpPr>
          <p:cNvPr id="41995" name="Group 17"/>
          <p:cNvGrpSpPr>
            <a:grpSpLocks/>
          </p:cNvGrpSpPr>
          <p:nvPr/>
        </p:nvGrpSpPr>
        <p:grpSpPr bwMode="auto">
          <a:xfrm>
            <a:off x="311150" y="3048000"/>
            <a:ext cx="762000" cy="665163"/>
            <a:chOff x="1110" y="2656"/>
            <a:chExt cx="1549" cy="1351"/>
          </a:xfrm>
        </p:grpSpPr>
        <p:sp>
          <p:nvSpPr>
            <p:cNvPr id="4200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200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9828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  <a:defRPr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41996" name="Line 21"/>
          <p:cNvSpPr>
            <a:spLocks noChangeShapeType="1"/>
          </p:cNvSpPr>
          <p:nvPr/>
        </p:nvSpPr>
        <p:spPr bwMode="auto">
          <a:xfrm>
            <a:off x="920750" y="3657600"/>
            <a:ext cx="593883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Text Box 22"/>
          <p:cNvSpPr txBox="1">
            <a:spLocks noChangeArrowheads="1"/>
          </p:cNvSpPr>
          <p:nvPr/>
        </p:nvSpPr>
        <p:spPr bwMode="auto">
          <a:xfrm>
            <a:off x="1050925" y="3148013"/>
            <a:ext cx="560863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200" u="none">
                <a:solidFill>
                  <a:schemeClr val="accent2"/>
                </a:solidFill>
              </a:rPr>
              <a:t> 掌握</a:t>
            </a:r>
            <a:r>
              <a:rPr lang="zh-CN" altLang="en-US" sz="2200" u="none">
                <a:solidFill>
                  <a:srgbClr val="303000"/>
                </a:solidFill>
              </a:rPr>
              <a:t>分组交换技术的工作原理；</a:t>
            </a:r>
            <a:r>
              <a:rPr lang="zh-CN" altLang="en-US" sz="2200"/>
              <a:t> </a:t>
            </a:r>
            <a:endParaRPr lang="en-US" altLang="zh-CN" sz="2200"/>
          </a:p>
        </p:txBody>
      </p:sp>
      <p:sp>
        <p:nvSpPr>
          <p:cNvPr id="41998" name="Text Box 23"/>
          <p:cNvSpPr txBox="1">
            <a:spLocks noChangeArrowheads="1"/>
          </p:cNvSpPr>
          <p:nvPr/>
        </p:nvSpPr>
        <p:spPr bwMode="gray">
          <a:xfrm>
            <a:off x="508000" y="3146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u="none">
                <a:solidFill>
                  <a:schemeClr val="bg1"/>
                </a:solidFill>
                <a:latin typeface="Arial" charset="0"/>
                <a:ea typeface="宋体" charset="-122"/>
              </a:rPr>
              <a:t>3</a:t>
            </a:r>
          </a:p>
        </p:txBody>
      </p:sp>
      <p:grpSp>
        <p:nvGrpSpPr>
          <p:cNvPr id="41999" name="Group 24"/>
          <p:cNvGrpSpPr>
            <a:grpSpLocks/>
          </p:cNvGrpSpPr>
          <p:nvPr/>
        </p:nvGrpSpPr>
        <p:grpSpPr bwMode="auto">
          <a:xfrm>
            <a:off x="311150" y="3829050"/>
            <a:ext cx="762000" cy="665163"/>
            <a:chOff x="3174" y="2656"/>
            <a:chExt cx="1549" cy="1351"/>
          </a:xfrm>
        </p:grpSpPr>
        <p:sp>
          <p:nvSpPr>
            <p:cNvPr id="42003" name="AutoShape 25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2004" name="AutoShape 26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9835" name="AutoShape 27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  <a:defRPr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42000" name="Line 28"/>
          <p:cNvSpPr>
            <a:spLocks noChangeShapeType="1"/>
          </p:cNvSpPr>
          <p:nvPr/>
        </p:nvSpPr>
        <p:spPr bwMode="auto">
          <a:xfrm>
            <a:off x="920750" y="4438650"/>
            <a:ext cx="593883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Text Box 30"/>
          <p:cNvSpPr txBox="1">
            <a:spLocks noChangeArrowheads="1"/>
          </p:cNvSpPr>
          <p:nvPr/>
        </p:nvSpPr>
        <p:spPr bwMode="gray">
          <a:xfrm>
            <a:off x="508000" y="39274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u="none">
                <a:solidFill>
                  <a:schemeClr val="bg1"/>
                </a:solidFill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42002" name="Text Box 38"/>
          <p:cNvSpPr txBox="1">
            <a:spLocks noChangeArrowheads="1"/>
          </p:cNvSpPr>
          <p:nvPr/>
        </p:nvSpPr>
        <p:spPr bwMode="auto">
          <a:xfrm>
            <a:off x="1042988" y="3943350"/>
            <a:ext cx="6408737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200" u="none">
                <a:solidFill>
                  <a:schemeClr val="accent2"/>
                </a:solidFill>
              </a:rPr>
              <a:t> 了解</a:t>
            </a:r>
            <a:r>
              <a:rPr lang="en-US" altLang="zh-CN" sz="2200" u="none">
                <a:solidFill>
                  <a:srgbClr val="303000"/>
                </a:solidFill>
              </a:rPr>
              <a:t>TCP/IP</a:t>
            </a:r>
            <a:r>
              <a:rPr lang="zh-CN" altLang="en-US" sz="2200" u="none">
                <a:solidFill>
                  <a:srgbClr val="303000"/>
                </a:solidFill>
              </a:rPr>
              <a:t>与</a:t>
            </a:r>
            <a:r>
              <a:rPr lang="en-US" altLang="zh-CN" sz="2200" u="none">
                <a:solidFill>
                  <a:srgbClr val="303000"/>
                </a:solidFill>
              </a:rPr>
              <a:t>ARPANET</a:t>
            </a:r>
            <a:r>
              <a:rPr lang="zh-CN" altLang="en-US" sz="2200" u="none">
                <a:solidFill>
                  <a:srgbClr val="303000"/>
                </a:solidFill>
              </a:rPr>
              <a:t>的关系；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3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622CB68-FA0A-4E0C-81A8-306DD0E7F8D8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  <p:sp>
        <p:nvSpPr>
          <p:cNvPr id="157704" name="标题 1"/>
          <p:cNvSpPr>
            <a:spLocks noGrp="1"/>
          </p:cNvSpPr>
          <p:nvPr>
            <p:ph type="title" idx="4294967295"/>
          </p:nvPr>
        </p:nvSpPr>
        <p:spPr>
          <a:xfrm>
            <a:off x="285750" y="706438"/>
            <a:ext cx="6429375" cy="641350"/>
          </a:xfrm>
        </p:spPr>
        <p:txBody>
          <a:bodyPr/>
          <a:lstStyle/>
          <a:p>
            <a:pPr algn="l"/>
            <a:r>
              <a:rPr lang="en-US" altLang="zh-CN" u="sng" smtClean="0"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zh-CN" altLang="en-US" u="sng" smtClean="0">
                <a:latin typeface="Times New Roman" pitchFamily="18" charset="0"/>
                <a:cs typeface="Times New Roman" pitchFamily="18" charset="0"/>
              </a:rPr>
              <a:t>设计思想</a:t>
            </a:r>
          </a:p>
        </p:txBody>
      </p:sp>
      <p:sp>
        <p:nvSpPr>
          <p:cNvPr id="157705" name="内容占位符 2"/>
          <p:cNvSpPr>
            <a:spLocks noGrp="1"/>
          </p:cNvSpPr>
          <p:nvPr>
            <p:ph idx="4294967295"/>
          </p:nvPr>
        </p:nvSpPr>
        <p:spPr>
          <a:xfrm>
            <a:off x="179388" y="1349375"/>
            <a:ext cx="6624637" cy="1439863"/>
          </a:xfrm>
        </p:spPr>
        <p:txBody>
          <a:bodyPr/>
          <a:lstStyle/>
          <a:p>
            <a:r>
              <a:rPr lang="zh-CN" altLang="en-US" sz="2000" b="1" u="sng" smtClean="0">
                <a:solidFill>
                  <a:srgbClr val="0000CC"/>
                </a:solidFill>
              </a:rPr>
              <a:t>通信子网结构与分组交换原理示意图</a:t>
            </a:r>
          </a:p>
          <a:p>
            <a:pPr lvl="1"/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</a:rPr>
              <a:t>IMP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</a:rPr>
              <a:t>将主机和终端连入网内；</a:t>
            </a:r>
          </a:p>
          <a:p>
            <a:pPr lvl="1"/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</a:rPr>
              <a:t>IMP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</a:rPr>
              <a:t>完成分组接收、校验、存储、转发功能；</a:t>
            </a:r>
          </a:p>
        </p:txBody>
      </p:sp>
      <p:sp>
        <p:nvSpPr>
          <p:cNvPr id="157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157702" name="Object 1"/>
          <p:cNvGraphicFramePr>
            <a:graphicFrameLocks noChangeAspect="1"/>
          </p:cNvGraphicFramePr>
          <p:nvPr/>
        </p:nvGraphicFramePr>
        <p:xfrm>
          <a:off x="250825" y="2212975"/>
          <a:ext cx="6480175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9" name="Visio" r:id="rId4" imgW="4276725" imgH="1666875" progId="Visio.Drawing.11">
                  <p:embed/>
                </p:oleObj>
              </mc:Choice>
              <mc:Fallback>
                <p:oleObj name="Visio" r:id="rId4" imgW="4276725" imgH="166687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12975"/>
                        <a:ext cx="6480175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4DD4B10-F3C6-4FB1-B7DC-688B04F26301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  <p:sp>
        <p:nvSpPr>
          <p:cNvPr id="159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673100"/>
            <a:ext cx="6192838" cy="674688"/>
          </a:xfrm>
        </p:spPr>
        <p:txBody>
          <a:bodyPr/>
          <a:lstStyle/>
          <a:p>
            <a:r>
              <a:rPr lang="en-US" altLang="zh-CN" sz="2400" u="sng" smtClean="0"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zh-CN" altLang="en-US" sz="2400" u="sng" smtClean="0">
                <a:latin typeface="Times New Roman" pitchFamily="18" charset="0"/>
                <a:cs typeface="Times New Roman" pitchFamily="18" charset="0"/>
              </a:rPr>
              <a:t>最早</a:t>
            </a:r>
            <a:r>
              <a:rPr lang="en-US" altLang="zh-CN" sz="2400" u="sng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u="sng" smtClean="0">
                <a:latin typeface="Times New Roman" pitchFamily="18" charset="0"/>
                <a:cs typeface="Times New Roman" pitchFamily="18" charset="0"/>
              </a:rPr>
              <a:t>个结点的结构 </a:t>
            </a:r>
            <a:r>
              <a:rPr lang="en-US" altLang="zh-CN" sz="2400" u="sng" smtClean="0">
                <a:latin typeface="Times New Roman" pitchFamily="18" charset="0"/>
                <a:cs typeface="Times New Roman" pitchFamily="18" charset="0"/>
              </a:rPr>
              <a:t>(1969</a:t>
            </a:r>
            <a:r>
              <a:rPr lang="zh-CN" altLang="en-US" sz="2400" u="sng" smtClean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400" u="sng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u="sng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749" name="Group 9"/>
          <p:cNvGrpSpPr>
            <a:grpSpLocks/>
          </p:cNvGrpSpPr>
          <p:nvPr/>
        </p:nvGrpSpPr>
        <p:grpSpPr bwMode="auto">
          <a:xfrm>
            <a:off x="323850" y="1435100"/>
            <a:ext cx="6191250" cy="3657600"/>
            <a:chOff x="204" y="713"/>
            <a:chExt cx="3900" cy="2304"/>
          </a:xfrm>
        </p:grpSpPr>
        <p:graphicFrame>
          <p:nvGraphicFramePr>
            <p:cNvPr id="159746" name="Object 1"/>
            <p:cNvGraphicFramePr>
              <a:graphicFrameLocks noChangeAspect="1"/>
            </p:cNvGraphicFramePr>
            <p:nvPr/>
          </p:nvGraphicFramePr>
          <p:xfrm>
            <a:off x="430" y="713"/>
            <a:ext cx="2948" cy="2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53" name="Visio" r:id="rId3" imgW="3454527" imgH="2700909" progId="Visio.Drawing.11">
                    <p:embed/>
                  </p:oleObj>
                </mc:Choice>
                <mc:Fallback>
                  <p:oleObj name="Visio" r:id="rId3" imgW="3454527" imgH="2700909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713"/>
                          <a:ext cx="2948" cy="2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EAEAEA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50" name="Text Box 5"/>
            <p:cNvSpPr txBox="1">
              <a:spLocks noChangeArrowheads="1"/>
            </p:cNvSpPr>
            <p:nvPr/>
          </p:nvSpPr>
          <p:spPr bwMode="auto">
            <a:xfrm>
              <a:off x="838" y="1280"/>
              <a:ext cx="115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>
                  <a:solidFill>
                    <a:srgbClr val="CC0000"/>
                  </a:solidFill>
                  <a:latin typeface="黑体" pitchFamily="2" charset="-122"/>
                  <a:ea typeface="黑体" pitchFamily="2" charset="-122"/>
                </a:rPr>
                <a:t>斯坦福研究院 </a:t>
              </a:r>
            </a:p>
          </p:txBody>
        </p:sp>
        <p:sp>
          <p:nvSpPr>
            <p:cNvPr id="159751" name="Text Box 6"/>
            <p:cNvSpPr txBox="1">
              <a:spLocks noChangeArrowheads="1"/>
            </p:cNvSpPr>
            <p:nvPr/>
          </p:nvSpPr>
          <p:spPr bwMode="auto">
            <a:xfrm>
              <a:off x="2426" y="2346"/>
              <a:ext cx="158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>
                  <a:solidFill>
                    <a:srgbClr val="CC0000"/>
                  </a:solidFill>
                  <a:latin typeface="黑体" pitchFamily="2" charset="-122"/>
                  <a:ea typeface="黑体" pitchFamily="2" charset="-122"/>
                </a:rPr>
                <a:t>加州大学洛山矶分校 </a:t>
              </a:r>
            </a:p>
          </p:txBody>
        </p:sp>
        <p:sp>
          <p:nvSpPr>
            <p:cNvPr id="159752" name="Text Box 7"/>
            <p:cNvSpPr txBox="1">
              <a:spLocks noChangeArrowheads="1"/>
            </p:cNvSpPr>
            <p:nvPr/>
          </p:nvSpPr>
          <p:spPr bwMode="auto">
            <a:xfrm>
              <a:off x="204" y="2210"/>
              <a:ext cx="1360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u="none">
                  <a:solidFill>
                    <a:srgbClr val="CC0000"/>
                  </a:solidFill>
                  <a:latin typeface="黑体" pitchFamily="2" charset="-122"/>
                  <a:ea typeface="黑体" pitchFamily="2" charset="-122"/>
                </a:rPr>
                <a:t>加州大学</a:t>
              </a:r>
            </a:p>
            <a:p>
              <a:pPr algn="ctr"/>
              <a:r>
                <a:rPr lang="zh-CN" altLang="en-US" sz="2000" u="none">
                  <a:solidFill>
                    <a:srgbClr val="CC0000"/>
                  </a:solidFill>
                  <a:latin typeface="黑体" pitchFamily="2" charset="-122"/>
                  <a:ea typeface="黑体" pitchFamily="2" charset="-122"/>
                </a:rPr>
                <a:t>桑塔芭芭拉分校 </a:t>
              </a:r>
            </a:p>
          </p:txBody>
        </p:sp>
        <p:sp>
          <p:nvSpPr>
            <p:cNvPr id="159753" name="Text Box 8"/>
            <p:cNvSpPr txBox="1">
              <a:spLocks noChangeArrowheads="1"/>
            </p:cNvSpPr>
            <p:nvPr/>
          </p:nvSpPr>
          <p:spPr bwMode="auto">
            <a:xfrm>
              <a:off x="3197" y="1167"/>
              <a:ext cx="90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>
                  <a:solidFill>
                    <a:srgbClr val="CC0000"/>
                  </a:solidFill>
                  <a:latin typeface="黑体" pitchFamily="2" charset="-122"/>
                  <a:ea typeface="黑体" pitchFamily="2" charset="-122"/>
                </a:rPr>
                <a:t>犹他大学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4E35519-60D1-4619-A3F8-7E3BB22DA4C6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685800"/>
            <a:ext cx="6429375" cy="519113"/>
          </a:xfrm>
        </p:spPr>
        <p:txBody>
          <a:bodyPr/>
          <a:lstStyle/>
          <a:p>
            <a:r>
              <a:rPr lang="en-US" altLang="zh-CN" sz="2600" u="sng" smtClean="0">
                <a:latin typeface="Times New Roman" pitchFamily="18" charset="0"/>
              </a:rPr>
              <a:t>1971</a:t>
            </a:r>
            <a:r>
              <a:rPr lang="zh-CN" altLang="en-US" sz="2600" u="sng" smtClean="0">
                <a:latin typeface="Times New Roman" pitchFamily="18" charset="0"/>
              </a:rPr>
              <a:t>年的</a:t>
            </a:r>
            <a:r>
              <a:rPr lang="en-US" altLang="zh-CN" sz="2600" u="sng" smtClean="0">
                <a:latin typeface="Times New Roman" pitchFamily="18" charset="0"/>
              </a:rPr>
              <a:t>APPANET</a:t>
            </a:r>
            <a:r>
              <a:rPr lang="zh-CN" altLang="en-US" sz="2600" u="sng" smtClean="0">
                <a:latin typeface="Times New Roman" pitchFamily="18" charset="0"/>
              </a:rPr>
              <a:t>（</a:t>
            </a:r>
            <a:r>
              <a:rPr lang="en-US" altLang="zh-CN" sz="2600" u="sng" smtClean="0">
                <a:latin typeface="Times New Roman" pitchFamily="18" charset="0"/>
              </a:rPr>
              <a:t>40</a:t>
            </a:r>
            <a:r>
              <a:rPr lang="zh-CN" altLang="en-US" sz="2600" u="sng" smtClean="0">
                <a:latin typeface="Times New Roman" pitchFamily="18" charset="0"/>
              </a:rPr>
              <a:t>个结点）</a:t>
            </a:r>
          </a:p>
        </p:txBody>
      </p:sp>
      <p:pic>
        <p:nvPicPr>
          <p:cNvPr id="160771" name="Picture 3" descr="arpanet3"/>
          <p:cNvPicPr>
            <a:picLocks noChangeAspect="1" noChangeArrowheads="1"/>
          </p:cNvPicPr>
          <p:nvPr/>
        </p:nvPicPr>
        <p:blipFill>
          <a:blip r:embed="rId2"/>
          <a:srcRect t="1875" b="5498"/>
          <a:stretch>
            <a:fillRect/>
          </a:stretch>
        </p:blipFill>
        <p:spPr bwMode="auto">
          <a:xfrm>
            <a:off x="107950" y="1331913"/>
            <a:ext cx="6480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B9C0771-C63B-484E-9337-D1F3C4980EC8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690563"/>
            <a:ext cx="6767513" cy="514350"/>
          </a:xfrm>
        </p:spPr>
        <p:txBody>
          <a:bodyPr/>
          <a:lstStyle/>
          <a:p>
            <a:r>
              <a:rPr lang="en-US" altLang="zh-CN" sz="2600" u="sng" smtClean="0">
                <a:latin typeface="Times New Roman" pitchFamily="18" charset="0"/>
              </a:rPr>
              <a:t>1980</a:t>
            </a:r>
            <a:r>
              <a:rPr lang="zh-CN" altLang="en-US" sz="2600" u="sng" smtClean="0">
                <a:latin typeface="Times New Roman" pitchFamily="18" charset="0"/>
              </a:rPr>
              <a:t>年的</a:t>
            </a:r>
            <a:r>
              <a:rPr lang="en-US" altLang="zh-CN" sz="2600" u="sng" smtClean="0">
                <a:latin typeface="Times New Roman" pitchFamily="18" charset="0"/>
              </a:rPr>
              <a:t>APPANET</a:t>
            </a:r>
            <a:r>
              <a:rPr lang="zh-CN" altLang="en-US" sz="2600" u="sng" smtClean="0">
                <a:latin typeface="Times New Roman" pitchFamily="18" charset="0"/>
              </a:rPr>
              <a:t>（</a:t>
            </a:r>
            <a:r>
              <a:rPr lang="en-US" altLang="zh-CN" sz="2600" u="sng" smtClean="0">
                <a:latin typeface="Times New Roman" pitchFamily="18" charset="0"/>
              </a:rPr>
              <a:t>100</a:t>
            </a:r>
            <a:r>
              <a:rPr lang="zh-CN" altLang="en-US" sz="2600" u="sng" smtClean="0">
                <a:latin typeface="Times New Roman" pitchFamily="18" charset="0"/>
              </a:rPr>
              <a:t>多个结点）</a:t>
            </a:r>
          </a:p>
        </p:txBody>
      </p:sp>
      <p:pic>
        <p:nvPicPr>
          <p:cNvPr id="161795" name="Picture 3" descr="arpanet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7788"/>
            <a:ext cx="6659563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7CE9CE0-5EB8-42AC-8845-32C204B71622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  <p:sp>
        <p:nvSpPr>
          <p:cNvPr id="162818" name="标题 1"/>
          <p:cNvSpPr>
            <a:spLocks noGrp="1"/>
          </p:cNvSpPr>
          <p:nvPr>
            <p:ph type="title" idx="4294967295"/>
          </p:nvPr>
        </p:nvSpPr>
        <p:spPr>
          <a:xfrm>
            <a:off x="250825" y="895350"/>
            <a:ext cx="5976938" cy="1244600"/>
          </a:xfrm>
        </p:spPr>
        <p:txBody>
          <a:bodyPr/>
          <a:lstStyle/>
          <a:p>
            <a:pPr algn="l"/>
            <a:r>
              <a:rPr lang="en-US" altLang="zh-CN" sz="2200" u="sng" smtClean="0"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zh-CN" altLang="en-US" sz="2200" u="sng" smtClean="0">
                <a:latin typeface="Times New Roman" pitchFamily="18" charset="0"/>
                <a:cs typeface="Times New Roman" pitchFamily="18" charset="0"/>
              </a:rPr>
              <a:t>是计算机网络技术发展的一个重要</a:t>
            </a:r>
            <a:r>
              <a:rPr lang="zh-CN" altLang="en-US" sz="2200" u="sng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里程碑</a:t>
            </a:r>
            <a:r>
              <a:rPr lang="zh-CN" altLang="en-US" sz="2200" u="sng" smtClean="0">
                <a:latin typeface="Times New Roman" pitchFamily="18" charset="0"/>
                <a:cs typeface="Times New Roman" pitchFamily="18" charset="0"/>
              </a:rPr>
              <a:t>，对计算机网络理论与技术的发展起到重大奠基作用。主要贡献表现在：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80975" y="2284413"/>
            <a:ext cx="6335713" cy="2520950"/>
          </a:xfrm>
        </p:spPr>
        <p:txBody>
          <a:bodyPr/>
          <a:lstStyle/>
          <a:p>
            <a:pPr marL="177800" indent="-177800"/>
            <a:r>
              <a:rPr lang="zh-CN" altLang="en-US" sz="2200" b="1" smtClean="0">
                <a:solidFill>
                  <a:srgbClr val="2D2DB9"/>
                </a:solidFill>
              </a:rPr>
              <a:t>开展了对计算机网络定义与分类方法的研究。</a:t>
            </a:r>
          </a:p>
          <a:p>
            <a:pPr marL="177800" indent="-177800"/>
            <a:r>
              <a:rPr lang="zh-CN" altLang="en-US" sz="2200" b="1" smtClean="0">
                <a:solidFill>
                  <a:srgbClr val="2D2DB9"/>
                </a:solidFill>
              </a:rPr>
              <a:t>提出资源子网与通信子网的二级网络结构概念。</a:t>
            </a:r>
          </a:p>
          <a:p>
            <a:pPr marL="177800" indent="-177800"/>
            <a:r>
              <a:rPr lang="zh-CN" altLang="en-US" sz="2200" b="1" smtClean="0">
                <a:solidFill>
                  <a:srgbClr val="2D2DB9"/>
                </a:solidFill>
              </a:rPr>
              <a:t>研究了分组交换的协议与实现技术。</a:t>
            </a:r>
          </a:p>
          <a:p>
            <a:pPr marL="177800" indent="-177800"/>
            <a:r>
              <a:rPr lang="zh-CN" altLang="en-US" sz="2200" b="1" smtClean="0">
                <a:solidFill>
                  <a:srgbClr val="2D2DB9"/>
                </a:solidFill>
              </a:rPr>
              <a:t>研究了层次型网络体系结构的模型与协议体系。</a:t>
            </a:r>
          </a:p>
          <a:p>
            <a:pPr marL="177800" indent="-177800"/>
            <a:r>
              <a:rPr lang="zh-CN" altLang="en-US" sz="2200" b="1" smtClean="0">
                <a:solidFill>
                  <a:srgbClr val="2D2DB9"/>
                </a:solidFill>
              </a:rPr>
              <a:t>开展了</a:t>
            </a:r>
            <a:r>
              <a:rPr lang="en-US" altLang="zh-CN" sz="2200" b="1" smtClean="0">
                <a:solidFill>
                  <a:srgbClr val="2D2DB9"/>
                </a:solidFill>
              </a:rPr>
              <a:t>TCP/IP</a:t>
            </a:r>
            <a:r>
              <a:rPr lang="zh-CN" altLang="en-US" sz="2200" b="1" smtClean="0">
                <a:solidFill>
                  <a:srgbClr val="2D2DB9"/>
                </a:solidFill>
              </a:rPr>
              <a:t>协议与网络互联技术的研究。</a:t>
            </a:r>
            <a:endParaRPr lang="zh-CN" altLang="en-US" sz="2200" smtClean="0">
              <a:solidFill>
                <a:srgbClr val="2D2DB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D7C48B4-8138-40FB-A3D6-F8EEF83DCB8C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  <p:sp>
        <p:nvSpPr>
          <p:cNvPr id="163842" name="标题 1"/>
          <p:cNvSpPr>
            <a:spLocks noGrp="1"/>
          </p:cNvSpPr>
          <p:nvPr>
            <p:ph type="title" idx="4294967295"/>
          </p:nvPr>
        </p:nvSpPr>
        <p:spPr>
          <a:xfrm>
            <a:off x="285750" y="841375"/>
            <a:ext cx="6429375" cy="722313"/>
          </a:xfrm>
        </p:spPr>
        <p:txBody>
          <a:bodyPr/>
          <a:lstStyle/>
          <a:p>
            <a:pPr algn="l"/>
            <a:r>
              <a:rPr lang="en-US" altLang="zh-CN" u="sng" smtClean="0">
                <a:latin typeface="Times New Roman" pitchFamily="18" charset="0"/>
                <a:cs typeface="Times New Roman" pitchFamily="18" charset="0"/>
              </a:rPr>
              <a:t>2. TCP/IP</a:t>
            </a:r>
            <a:r>
              <a:rPr lang="zh-CN" altLang="en-US" u="sng" smtClean="0">
                <a:latin typeface="Times New Roman" pitchFamily="18" charset="0"/>
                <a:cs typeface="Times New Roman" pitchFamily="18" charset="0"/>
              </a:rPr>
              <a:t>协议研究与发展</a:t>
            </a:r>
          </a:p>
        </p:txBody>
      </p:sp>
      <p:sp>
        <p:nvSpPr>
          <p:cNvPr id="163843" name="内容占位符 2"/>
          <p:cNvSpPr>
            <a:spLocks noGrp="1"/>
          </p:cNvSpPr>
          <p:nvPr>
            <p:ph idx="4294967295"/>
          </p:nvPr>
        </p:nvSpPr>
        <p:spPr>
          <a:xfrm>
            <a:off x="323850" y="1492250"/>
            <a:ext cx="5688013" cy="2736850"/>
          </a:xfrm>
        </p:spPr>
        <p:txBody>
          <a:bodyPr/>
          <a:lstStyle/>
          <a:p>
            <a:pPr marL="0" indent="0">
              <a:lnSpc>
                <a:spcPct val="130000"/>
              </a:lnSpc>
            </a:pPr>
            <a:endParaRPr lang="zh-CN" altLang="en-US" sz="2000" b="1" smtClean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zh-CN" sz="2000" b="1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sz="2000" b="1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网络互联” </a:t>
            </a:r>
            <a:r>
              <a:rPr lang="en-US" altLang="zh-CN" sz="2000" b="1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(internet/internetworking) </a:t>
            </a:r>
            <a:r>
              <a:rPr lang="zh-CN" altLang="en-US" sz="2000" b="1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研究，将不同类型的网络互联起来。需要克服异构网络在分组长度、格式、分组头与传输速率上的差异。</a:t>
            </a:r>
          </a:p>
        </p:txBody>
      </p:sp>
      <p:sp>
        <p:nvSpPr>
          <p:cNvPr id="163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sp>
        <p:nvSpPr>
          <p:cNvPr id="102407" name="AutoShape 7"/>
          <p:cNvSpPr>
            <a:spLocks noChangeArrowheads="1"/>
          </p:cNvSpPr>
          <p:nvPr/>
        </p:nvSpPr>
        <p:spPr bwMode="auto">
          <a:xfrm>
            <a:off x="2916238" y="3652838"/>
            <a:ext cx="2519362" cy="1079500"/>
          </a:xfrm>
          <a:prstGeom prst="wedgeRoundRectCallout">
            <a:avLst>
              <a:gd name="adj1" fmla="val -33681"/>
              <a:gd name="adj2" fmla="val -16838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CN" altLang="en-US" sz="2400" u="none">
                <a:solidFill>
                  <a:srgbClr val="FFFF00"/>
                </a:solidFill>
                <a:ea typeface="宋体" charset="-122"/>
              </a:rPr>
              <a:t>注意与术语</a:t>
            </a:r>
            <a:r>
              <a:rPr kumimoji="1" lang="en-US" altLang="zh-CN" sz="2400" u="none">
                <a:solidFill>
                  <a:srgbClr val="FFFF00"/>
                </a:solidFill>
                <a:ea typeface="宋体" charset="-122"/>
              </a:rPr>
              <a:t>Internet</a:t>
            </a:r>
            <a:r>
              <a:rPr kumimoji="1" lang="zh-CN" altLang="en-US" sz="2400" u="none">
                <a:solidFill>
                  <a:srgbClr val="FFFF00"/>
                </a:solidFill>
                <a:ea typeface="宋体" charset="-122"/>
              </a:rPr>
              <a:t>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nimBg="1"/>
      <p:bldP spid="10240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5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8DDE577-5E40-4CE2-8A95-5267DC57FF43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  <p:sp>
        <p:nvSpPr>
          <p:cNvPr id="165896" name="标题 1"/>
          <p:cNvSpPr>
            <a:spLocks noGrp="1"/>
          </p:cNvSpPr>
          <p:nvPr>
            <p:ph type="title" idx="4294967295"/>
          </p:nvPr>
        </p:nvSpPr>
        <p:spPr>
          <a:xfrm>
            <a:off x="574675" y="700088"/>
            <a:ext cx="4357688" cy="720725"/>
          </a:xfrm>
        </p:spPr>
        <p:txBody>
          <a:bodyPr/>
          <a:lstStyle/>
          <a:p>
            <a:pPr algn="l"/>
            <a:r>
              <a:rPr lang="en-US" altLang="zh-CN" u="sng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zh-CN" altLang="en-US" u="sng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的协议结构</a:t>
            </a:r>
          </a:p>
        </p:txBody>
      </p:sp>
      <p:sp>
        <p:nvSpPr>
          <p:cNvPr id="1658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165894" name="Object 1"/>
          <p:cNvGraphicFramePr>
            <a:graphicFrameLocks noChangeAspect="1"/>
          </p:cNvGraphicFramePr>
          <p:nvPr/>
        </p:nvGraphicFramePr>
        <p:xfrm>
          <a:off x="1114425" y="1541463"/>
          <a:ext cx="388937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1" name="Visio" r:id="rId3" imgW="3106674" imgH="2548890" progId="Visio.Drawing.11">
                  <p:embed/>
                </p:oleObj>
              </mc:Choice>
              <mc:Fallback>
                <p:oleObj name="Visio" r:id="rId3" imgW="3106674" imgH="25488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541463"/>
                        <a:ext cx="3889375" cy="319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863991A-17C9-45EE-8464-12CE040B52FF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  <p:sp>
        <p:nvSpPr>
          <p:cNvPr id="166914" name="内容占位符 2"/>
          <p:cNvSpPr>
            <a:spLocks noGrp="1"/>
          </p:cNvSpPr>
          <p:nvPr>
            <p:ph idx="4294967295"/>
          </p:nvPr>
        </p:nvSpPr>
        <p:spPr>
          <a:xfrm>
            <a:off x="179388" y="1131888"/>
            <a:ext cx="5832475" cy="36718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1977</a:t>
            </a:r>
            <a:r>
              <a:rPr lang="zh-CN" altLang="en-US" sz="2000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000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000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月，</a:t>
            </a:r>
            <a:r>
              <a:rPr lang="en-US" altLang="zh-CN" sz="2000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zh-CN" altLang="en-US" sz="2000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研究人员决定将初期的网络协议分为传输控制协议（</a:t>
            </a:r>
            <a:r>
              <a:rPr lang="en-US" altLang="zh-CN" sz="2000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）与互联网络协议（</a:t>
            </a:r>
            <a:r>
              <a:rPr lang="en-US" altLang="zh-CN" sz="2000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）；</a:t>
            </a:r>
            <a:endParaRPr lang="en-US" altLang="zh-CN" sz="2000" b="1" dirty="0" smtClean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  <a:r>
              <a:rPr lang="zh-CN" altLang="en-US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主要用于实现源主机与目的主机之间的分布式进程通信的功能；</a:t>
            </a:r>
            <a:endParaRPr lang="en-US" altLang="zh-CN" b="1" dirty="0" smtClean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  <a:r>
              <a:rPr lang="zh-CN" altLang="en-US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主要用于实现分组通过通信子网的路由选择功能。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2D2DB9"/>
                </a:solidFill>
              </a:rPr>
              <a:t>新的</a:t>
            </a:r>
            <a:r>
              <a:rPr lang="en-US" altLang="zh-CN" sz="2000" b="1" dirty="0" smtClean="0">
                <a:solidFill>
                  <a:srgbClr val="2D2DB9"/>
                </a:solidFill>
              </a:rPr>
              <a:t>TCP/IP</a:t>
            </a:r>
            <a:r>
              <a:rPr lang="zh-CN" altLang="en-US" sz="2000" b="1" dirty="0" smtClean="0">
                <a:solidFill>
                  <a:srgbClr val="2D2DB9"/>
                </a:solidFill>
              </a:rPr>
              <a:t>协议集成到</a:t>
            </a:r>
            <a:r>
              <a:rPr lang="en-US" altLang="zh-CN" sz="2000" b="1" dirty="0" smtClean="0">
                <a:solidFill>
                  <a:srgbClr val="2D2DB9"/>
                </a:solidFill>
              </a:rPr>
              <a:t>BSD </a:t>
            </a:r>
            <a:r>
              <a:rPr lang="en-US" altLang="zh-CN" sz="2000" b="1" dirty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zh-CN" altLang="en-US" sz="2000" b="1" dirty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中。</a:t>
            </a:r>
            <a:r>
              <a:rPr lang="en-US" altLang="zh-CN" sz="2000" b="1" dirty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1983</a:t>
            </a:r>
            <a:r>
              <a:rPr lang="zh-CN" altLang="en-US" sz="2000" b="1" dirty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000" b="1" dirty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月，</a:t>
            </a:r>
            <a:r>
              <a:rPr lang="en-US" altLang="zh-CN" sz="2000" b="1" dirty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ARPNET</a:t>
            </a:r>
            <a:r>
              <a:rPr lang="zh-CN" altLang="en-US" sz="2000" b="1" dirty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2000" b="1" dirty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r>
              <a:rPr lang="zh-CN" altLang="en-US" sz="2000" b="1" dirty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协议的转换</a:t>
            </a:r>
            <a:r>
              <a:rPr lang="zh-CN" altLang="en-US" sz="2000" b="1" dirty="0" smtClean="0">
                <a:solidFill>
                  <a:srgbClr val="2D2DB9"/>
                </a:solidFill>
              </a:rPr>
              <a:t>全部结束。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BFF20EE-A7F7-4312-A24D-A3A4E65517C1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700088"/>
            <a:ext cx="6429375" cy="857250"/>
          </a:xfrm>
        </p:spPr>
        <p:txBody>
          <a:bodyPr/>
          <a:lstStyle/>
          <a:p>
            <a:r>
              <a:rPr lang="zh-CN" altLang="en-US" smtClean="0"/>
              <a:t>小结</a:t>
            </a:r>
          </a:p>
        </p:txBody>
      </p:sp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288925" y="1497013"/>
            <a:ext cx="762000" cy="665162"/>
            <a:chOff x="1110" y="2656"/>
            <a:chExt cx="1549" cy="1351"/>
          </a:xfrm>
        </p:grpSpPr>
        <p:sp>
          <p:nvSpPr>
            <p:cNvPr id="16898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6898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9814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  <a:defRPr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168964" name="Line 7"/>
          <p:cNvSpPr>
            <a:spLocks noChangeShapeType="1"/>
          </p:cNvSpPr>
          <p:nvPr/>
        </p:nvSpPr>
        <p:spPr bwMode="auto">
          <a:xfrm>
            <a:off x="920750" y="2106613"/>
            <a:ext cx="593883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5" name="Text Box 8"/>
          <p:cNvSpPr txBox="1">
            <a:spLocks noChangeArrowheads="1"/>
          </p:cNvSpPr>
          <p:nvPr/>
        </p:nvSpPr>
        <p:spPr bwMode="auto">
          <a:xfrm>
            <a:off x="1044575" y="1641475"/>
            <a:ext cx="467360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200" u="none">
                <a:solidFill>
                  <a:srgbClr val="008000"/>
                </a:solidFill>
                <a:latin typeface="Constantia" pitchFamily="18" charset="0"/>
              </a:rPr>
              <a:t> </a:t>
            </a:r>
            <a:r>
              <a:rPr lang="en-US" altLang="zh-CN" sz="2200" u="none">
                <a:solidFill>
                  <a:srgbClr val="303000"/>
                </a:solidFill>
              </a:rPr>
              <a:t>ARPANET</a:t>
            </a:r>
            <a:r>
              <a:rPr lang="zh-CN" altLang="en-US" sz="2200" u="none">
                <a:solidFill>
                  <a:srgbClr val="303000"/>
                </a:solidFill>
              </a:rPr>
              <a:t>的产生原因和设计思想；</a:t>
            </a:r>
          </a:p>
        </p:txBody>
      </p:sp>
      <p:sp>
        <p:nvSpPr>
          <p:cNvPr id="168966" name="Text Box 9"/>
          <p:cNvSpPr txBox="1">
            <a:spLocks noChangeArrowheads="1"/>
          </p:cNvSpPr>
          <p:nvPr/>
        </p:nvSpPr>
        <p:spPr bwMode="gray">
          <a:xfrm>
            <a:off x="508000" y="15954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u="none">
                <a:solidFill>
                  <a:schemeClr val="bg1"/>
                </a:solidFill>
                <a:latin typeface="Arial" charset="0"/>
                <a:ea typeface="宋体" charset="-122"/>
              </a:rPr>
              <a:t>1</a:t>
            </a:r>
          </a:p>
        </p:txBody>
      </p:sp>
      <p:grpSp>
        <p:nvGrpSpPr>
          <p:cNvPr id="168967" name="Group 10"/>
          <p:cNvGrpSpPr>
            <a:grpSpLocks/>
          </p:cNvGrpSpPr>
          <p:nvPr/>
        </p:nvGrpSpPr>
        <p:grpSpPr bwMode="auto">
          <a:xfrm>
            <a:off x="311150" y="2266950"/>
            <a:ext cx="762000" cy="665163"/>
            <a:chOff x="3174" y="2656"/>
            <a:chExt cx="1549" cy="1351"/>
          </a:xfrm>
        </p:grpSpPr>
        <p:sp>
          <p:nvSpPr>
            <p:cNvPr id="168985" name="AutoShape 11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68986" name="AutoShape 12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9821" name="AutoShape 13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  <a:defRPr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168968" name="Line 14"/>
          <p:cNvSpPr>
            <a:spLocks noChangeShapeType="1"/>
          </p:cNvSpPr>
          <p:nvPr/>
        </p:nvSpPr>
        <p:spPr bwMode="auto">
          <a:xfrm>
            <a:off x="920750" y="2876550"/>
            <a:ext cx="593883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9" name="Text Box 15"/>
          <p:cNvSpPr txBox="1">
            <a:spLocks noChangeArrowheads="1"/>
          </p:cNvSpPr>
          <p:nvPr/>
        </p:nvSpPr>
        <p:spPr bwMode="auto">
          <a:xfrm>
            <a:off x="1042988" y="2379663"/>
            <a:ext cx="472440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200" u="none">
                <a:solidFill>
                  <a:schemeClr val="accent2"/>
                </a:solidFill>
              </a:rPr>
              <a:t> </a:t>
            </a:r>
            <a:r>
              <a:rPr lang="zh-CN" altLang="en-US" sz="2200" u="none">
                <a:solidFill>
                  <a:srgbClr val="303000"/>
                </a:solidFill>
              </a:rPr>
              <a:t>通信网络方案设计的两个基本问题；</a:t>
            </a:r>
            <a:endParaRPr lang="en-US" altLang="zh-CN" sz="2200" u="none">
              <a:solidFill>
                <a:srgbClr val="303000"/>
              </a:solidFill>
            </a:endParaRPr>
          </a:p>
        </p:txBody>
      </p:sp>
      <p:sp>
        <p:nvSpPr>
          <p:cNvPr id="168970" name="Text Box 16"/>
          <p:cNvSpPr txBox="1">
            <a:spLocks noChangeArrowheads="1"/>
          </p:cNvSpPr>
          <p:nvPr/>
        </p:nvSpPr>
        <p:spPr bwMode="gray">
          <a:xfrm>
            <a:off x="508000" y="23653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u="none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</a:p>
        </p:txBody>
      </p:sp>
      <p:grpSp>
        <p:nvGrpSpPr>
          <p:cNvPr id="168971" name="Group 17"/>
          <p:cNvGrpSpPr>
            <a:grpSpLocks/>
          </p:cNvGrpSpPr>
          <p:nvPr/>
        </p:nvGrpSpPr>
        <p:grpSpPr bwMode="auto">
          <a:xfrm>
            <a:off x="311150" y="3048000"/>
            <a:ext cx="762000" cy="665163"/>
            <a:chOff x="1110" y="2656"/>
            <a:chExt cx="1549" cy="1351"/>
          </a:xfrm>
        </p:grpSpPr>
        <p:sp>
          <p:nvSpPr>
            <p:cNvPr id="16898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6898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9828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  <a:defRPr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168972" name="Line 21"/>
          <p:cNvSpPr>
            <a:spLocks noChangeShapeType="1"/>
          </p:cNvSpPr>
          <p:nvPr/>
        </p:nvSpPr>
        <p:spPr bwMode="auto">
          <a:xfrm>
            <a:off x="920750" y="3657600"/>
            <a:ext cx="593883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3" name="Text Box 22"/>
          <p:cNvSpPr txBox="1">
            <a:spLocks noChangeArrowheads="1"/>
          </p:cNvSpPr>
          <p:nvPr/>
        </p:nvSpPr>
        <p:spPr bwMode="auto">
          <a:xfrm>
            <a:off x="1050925" y="3148013"/>
            <a:ext cx="560863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200" u="none">
                <a:solidFill>
                  <a:schemeClr val="accent2"/>
                </a:solidFill>
              </a:rPr>
              <a:t> </a:t>
            </a:r>
            <a:r>
              <a:rPr lang="zh-CN" altLang="en-US" sz="2200" u="none">
                <a:solidFill>
                  <a:srgbClr val="303000"/>
                </a:solidFill>
              </a:rPr>
              <a:t>分组交换技术的工作原理；</a:t>
            </a:r>
            <a:r>
              <a:rPr lang="zh-CN" altLang="en-US" sz="2200"/>
              <a:t> </a:t>
            </a:r>
            <a:endParaRPr lang="en-US" altLang="zh-CN" sz="2200"/>
          </a:p>
        </p:txBody>
      </p:sp>
      <p:sp>
        <p:nvSpPr>
          <p:cNvPr id="168974" name="Text Box 23"/>
          <p:cNvSpPr txBox="1">
            <a:spLocks noChangeArrowheads="1"/>
          </p:cNvSpPr>
          <p:nvPr/>
        </p:nvSpPr>
        <p:spPr bwMode="gray">
          <a:xfrm>
            <a:off x="508000" y="3146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u="none">
                <a:solidFill>
                  <a:schemeClr val="bg1"/>
                </a:solidFill>
                <a:latin typeface="Arial" charset="0"/>
                <a:ea typeface="宋体" charset="-122"/>
              </a:rPr>
              <a:t>3</a:t>
            </a:r>
          </a:p>
        </p:txBody>
      </p:sp>
      <p:grpSp>
        <p:nvGrpSpPr>
          <p:cNvPr id="168975" name="Group 24"/>
          <p:cNvGrpSpPr>
            <a:grpSpLocks/>
          </p:cNvGrpSpPr>
          <p:nvPr/>
        </p:nvGrpSpPr>
        <p:grpSpPr bwMode="auto">
          <a:xfrm>
            <a:off x="311150" y="3829050"/>
            <a:ext cx="762000" cy="665163"/>
            <a:chOff x="3174" y="2656"/>
            <a:chExt cx="1549" cy="1351"/>
          </a:xfrm>
        </p:grpSpPr>
        <p:sp>
          <p:nvSpPr>
            <p:cNvPr id="168979" name="AutoShape 25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68980" name="AutoShape 26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9835" name="AutoShape 27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  <a:defRPr/>
              </a:pPr>
              <a:endParaRPr lang="zh-CN" altLang="en-US" sz="2400" b="0" u="none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168976" name="Line 28"/>
          <p:cNvSpPr>
            <a:spLocks noChangeShapeType="1"/>
          </p:cNvSpPr>
          <p:nvPr/>
        </p:nvSpPr>
        <p:spPr bwMode="auto">
          <a:xfrm>
            <a:off x="920750" y="4438650"/>
            <a:ext cx="593883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7" name="Text Box 30"/>
          <p:cNvSpPr txBox="1">
            <a:spLocks noChangeArrowheads="1"/>
          </p:cNvSpPr>
          <p:nvPr/>
        </p:nvSpPr>
        <p:spPr bwMode="gray">
          <a:xfrm>
            <a:off x="508000" y="39274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u="none">
                <a:solidFill>
                  <a:schemeClr val="bg1"/>
                </a:solidFill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68978" name="Text Box 38"/>
          <p:cNvSpPr txBox="1">
            <a:spLocks noChangeArrowheads="1"/>
          </p:cNvSpPr>
          <p:nvPr/>
        </p:nvSpPr>
        <p:spPr bwMode="auto">
          <a:xfrm>
            <a:off x="1042988" y="3943350"/>
            <a:ext cx="6408737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200" u="none">
                <a:solidFill>
                  <a:schemeClr val="accent2"/>
                </a:solidFill>
              </a:rPr>
              <a:t> </a:t>
            </a:r>
            <a:r>
              <a:rPr lang="en-US" altLang="zh-CN" sz="2200" u="none">
                <a:solidFill>
                  <a:srgbClr val="303000"/>
                </a:solidFill>
              </a:rPr>
              <a:t>TCP/IP</a:t>
            </a:r>
            <a:r>
              <a:rPr lang="zh-CN" altLang="en-US" sz="2200" u="none">
                <a:solidFill>
                  <a:srgbClr val="303000"/>
                </a:solidFill>
              </a:rPr>
              <a:t>与</a:t>
            </a:r>
            <a:r>
              <a:rPr lang="en-US" altLang="zh-CN" sz="2200" u="none">
                <a:solidFill>
                  <a:srgbClr val="303000"/>
                </a:solidFill>
              </a:rPr>
              <a:t>ARPANET</a:t>
            </a:r>
            <a:r>
              <a:rPr lang="zh-CN" altLang="en-US" sz="2200" u="none">
                <a:solidFill>
                  <a:srgbClr val="303000"/>
                </a:solidFill>
              </a:rPr>
              <a:t>的关系；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6535BD0-B845-4DF6-8E57-38702765539E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>
          <a:xfrm>
            <a:off x="285750" y="779463"/>
            <a:ext cx="5222875" cy="857250"/>
          </a:xfrm>
        </p:spPr>
        <p:txBody>
          <a:bodyPr/>
          <a:lstStyle/>
          <a:p>
            <a:pPr algn="l"/>
            <a:r>
              <a:rPr lang="zh-CN" altLang="en-US" u="sng" smtClean="0">
                <a:latin typeface="Times New Roman" pitchFamily="18" charset="0"/>
                <a:cs typeface="Times New Roman" pitchFamily="18" charset="0"/>
              </a:rPr>
              <a:t>计算机网络的形成与发展</a:t>
            </a:r>
            <a:endParaRPr lang="zh-CN" altLang="en-US" u="sng" smtClean="0">
              <a:latin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79400" y="2901950"/>
            <a:ext cx="6021388" cy="1716088"/>
          </a:xfrm>
        </p:spPr>
        <p:txBody>
          <a:bodyPr/>
          <a:lstStyle/>
          <a:p>
            <a:pPr marL="174625" indent="-174625">
              <a:spcBef>
                <a:spcPts val="1200"/>
              </a:spcBef>
            </a:pPr>
            <a:r>
              <a:rPr lang="en-US" altLang="zh-CN" sz="2200" b="1" smtClean="0">
                <a:solidFill>
                  <a:srgbClr val="2D2DB9"/>
                </a:solidFill>
              </a:rPr>
              <a:t>(D)ARPA</a:t>
            </a:r>
            <a:r>
              <a:rPr lang="zh-CN" altLang="en-US" sz="2200" b="1" smtClean="0">
                <a:solidFill>
                  <a:srgbClr val="2D2DB9"/>
                </a:solidFill>
              </a:rPr>
              <a:t>，</a:t>
            </a:r>
            <a:r>
              <a:rPr lang="en-US" altLang="zh-CN" sz="2200" b="1" smtClean="0">
                <a:solidFill>
                  <a:srgbClr val="2D2DB9"/>
                </a:solidFill>
              </a:rPr>
              <a:t>(</a:t>
            </a:r>
            <a:r>
              <a:rPr lang="en-US" altLang="zh-CN" sz="2200" b="1" u="sng" smtClean="0">
                <a:solidFill>
                  <a:srgbClr val="2D2DB9"/>
                </a:solidFill>
              </a:rPr>
              <a:t>Defense</a:t>
            </a:r>
            <a:r>
              <a:rPr lang="en-US" altLang="zh-CN" sz="2200" b="1" smtClean="0">
                <a:solidFill>
                  <a:srgbClr val="2D2DB9"/>
                </a:solidFill>
              </a:rPr>
              <a:t> Advanced Research Project Agency)  </a:t>
            </a:r>
            <a:r>
              <a:rPr lang="zh-CN" altLang="en-US" sz="2200" b="1" smtClean="0">
                <a:solidFill>
                  <a:srgbClr val="2D2DB9"/>
                </a:solidFill>
              </a:rPr>
              <a:t>美国国防部高级研究计划署</a:t>
            </a:r>
          </a:p>
          <a:p>
            <a:pPr marL="174625" indent="-174625">
              <a:spcBef>
                <a:spcPts val="1200"/>
              </a:spcBef>
            </a:pPr>
            <a:r>
              <a:rPr lang="en-US" altLang="zh-CN" sz="2200" b="1" smtClean="0">
                <a:solidFill>
                  <a:srgbClr val="FF0000"/>
                </a:solidFill>
              </a:rPr>
              <a:t>ARPANET</a:t>
            </a:r>
            <a:r>
              <a:rPr lang="zh-CN" altLang="en-US" sz="2200" b="1" smtClean="0">
                <a:solidFill>
                  <a:srgbClr val="2D2DB9"/>
                </a:solidFill>
              </a:rPr>
              <a:t>，一个专门用于传输军事命令与控制信息的网络</a:t>
            </a: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sp>
        <p:nvSpPr>
          <p:cNvPr id="43013" name="内容占位符 2"/>
          <p:cNvSpPr>
            <a:spLocks/>
          </p:cNvSpPr>
          <p:nvPr/>
        </p:nvSpPr>
        <p:spPr bwMode="auto">
          <a:xfrm>
            <a:off x="250825" y="1866900"/>
            <a:ext cx="60499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u="none">
                <a:solidFill>
                  <a:srgbClr val="2D2DB9"/>
                </a:solidFill>
                <a:latin typeface="Constantia" pitchFamily="18" charset="0"/>
              </a:rPr>
              <a:t>过程中有三个标志性的网络：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u="none">
                <a:solidFill>
                  <a:srgbClr val="2D2DB9"/>
                </a:solidFill>
                <a:latin typeface="Constantia" pitchFamily="18" charset="0"/>
              </a:rPr>
              <a:t>ARPANET</a:t>
            </a:r>
            <a:r>
              <a:rPr lang="zh-CN" altLang="en-US" sz="2400" u="none">
                <a:solidFill>
                  <a:srgbClr val="2D2DB9"/>
                </a:solidFill>
                <a:latin typeface="Constantia" pitchFamily="18" charset="0"/>
              </a:rPr>
              <a:t>、</a:t>
            </a:r>
            <a:r>
              <a:rPr lang="en-US" altLang="zh-CN" sz="2400" u="none">
                <a:solidFill>
                  <a:srgbClr val="2D2DB9"/>
                </a:solidFill>
                <a:latin typeface="Constantia" pitchFamily="18" charset="0"/>
              </a:rPr>
              <a:t>NSFNET</a:t>
            </a:r>
            <a:r>
              <a:rPr lang="zh-CN" altLang="en-US" sz="2400" u="none">
                <a:solidFill>
                  <a:srgbClr val="2D2DB9"/>
                </a:solidFill>
                <a:latin typeface="Constantia" pitchFamily="18" charset="0"/>
              </a:rPr>
              <a:t>与</a:t>
            </a:r>
            <a:r>
              <a:rPr lang="en-US" altLang="zh-CN" sz="2400" u="none">
                <a:solidFill>
                  <a:srgbClr val="2D2DB9"/>
                </a:solidFill>
                <a:latin typeface="Constantia" pitchFamily="18" charset="0"/>
              </a:rPr>
              <a:t>Internet</a:t>
            </a:r>
            <a:r>
              <a:rPr lang="zh-CN" altLang="en-US" sz="2400" u="none">
                <a:solidFill>
                  <a:srgbClr val="2D2DB9"/>
                </a:solidFill>
                <a:latin typeface="Constantia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0AA9511-2AC4-42CD-B7E7-2F25CD0B5241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>
          <a:xfrm>
            <a:off x="285750" y="706438"/>
            <a:ext cx="6429375" cy="857250"/>
          </a:xfrm>
        </p:spPr>
        <p:txBody>
          <a:bodyPr/>
          <a:lstStyle/>
          <a:p>
            <a:pPr algn="l"/>
            <a:r>
              <a:rPr lang="en-US" altLang="zh-CN" u="sng" smtClean="0">
                <a:latin typeface="Times New Roman" pitchFamily="18" charset="0"/>
                <a:cs typeface="Times New Roman" pitchFamily="18" charset="0"/>
              </a:rPr>
              <a:t>1. ARPANET</a:t>
            </a:r>
            <a:r>
              <a:rPr lang="zh-CN" altLang="en-US" u="sng" smtClean="0">
                <a:latin typeface="Times New Roman" pitchFamily="18" charset="0"/>
                <a:cs typeface="Times New Roman" pitchFamily="18" charset="0"/>
              </a:rPr>
              <a:t>的研究</a:t>
            </a:r>
            <a:endParaRPr lang="zh-CN" altLang="en-US" u="sng" smtClean="0">
              <a:latin typeface="华文新魏" pitchFamily="2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285750" y="1708150"/>
            <a:ext cx="6157913" cy="29527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b="1" smtClean="0">
                <a:solidFill>
                  <a:srgbClr val="2D2DB9"/>
                </a:solidFill>
              </a:rPr>
              <a:t>研究背景：</a:t>
            </a:r>
          </a:p>
          <a:p>
            <a:pPr lvl="1">
              <a:lnSpc>
                <a:spcPct val="120000"/>
              </a:lnSpc>
            </a:pPr>
            <a:r>
              <a:rPr lang="zh-CN" altLang="en-US" b="1" smtClean="0">
                <a:solidFill>
                  <a:srgbClr val="2D2DB9"/>
                </a:solidFill>
              </a:rPr>
              <a:t>现代通信技术：电报、电话、无线电通信</a:t>
            </a:r>
          </a:p>
          <a:p>
            <a:pPr lvl="1">
              <a:lnSpc>
                <a:spcPct val="120000"/>
              </a:lnSpc>
            </a:pPr>
            <a:r>
              <a:rPr lang="zh-CN" altLang="en-US" b="1" smtClean="0">
                <a:solidFill>
                  <a:srgbClr val="2D2DB9"/>
                </a:solidFill>
              </a:rPr>
              <a:t>军方需要一个专用军事网络，</a:t>
            </a:r>
            <a:r>
              <a:rPr lang="zh-CN" altLang="en-US" b="1" smtClean="0">
                <a:solidFill>
                  <a:srgbClr val="FF0000"/>
                </a:solidFill>
              </a:rPr>
              <a:t>“可生存系统”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b="1" smtClean="0">
                <a:solidFill>
                  <a:srgbClr val="2D2DB9"/>
                </a:solidFill>
              </a:rPr>
              <a:t>通信网络方案的设计要解决两个基本问题：</a:t>
            </a:r>
          </a:p>
          <a:p>
            <a:pPr lvl="1">
              <a:lnSpc>
                <a:spcPct val="120000"/>
              </a:lnSpc>
            </a:pPr>
            <a:r>
              <a:rPr lang="zh-CN" altLang="en-US" b="1" smtClean="0">
                <a:solidFill>
                  <a:srgbClr val="2D2DB9"/>
                </a:solidFill>
              </a:rPr>
              <a:t>网络拓扑结构</a:t>
            </a:r>
          </a:p>
          <a:p>
            <a:pPr lvl="1">
              <a:lnSpc>
                <a:spcPct val="120000"/>
              </a:lnSpc>
            </a:pPr>
            <a:r>
              <a:rPr lang="zh-CN" altLang="en-US" b="1" smtClean="0">
                <a:solidFill>
                  <a:srgbClr val="2D2DB9"/>
                </a:solidFill>
              </a:rPr>
              <a:t>数据传输方式</a:t>
            </a: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sp>
        <p:nvSpPr>
          <p:cNvPr id="6" name="椭圆形标注 5"/>
          <p:cNvSpPr>
            <a:spLocks noChangeArrowheads="1"/>
          </p:cNvSpPr>
          <p:nvPr/>
        </p:nvSpPr>
        <p:spPr bwMode="auto">
          <a:xfrm>
            <a:off x="3203575" y="3228975"/>
            <a:ext cx="3455988" cy="1071563"/>
          </a:xfrm>
          <a:prstGeom prst="wedgeEllipseCallout">
            <a:avLst>
              <a:gd name="adj1" fmla="val 5718"/>
              <a:gd name="adj2" fmla="val -66741"/>
            </a:avLst>
          </a:prstGeom>
          <a:solidFill>
            <a:schemeClr val="bg1"/>
          </a:solidFill>
          <a:ln w="25400" algn="ctr">
            <a:solidFill>
              <a:srgbClr val="ADCAAD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2200" u="none">
                <a:solidFill>
                  <a:srgbClr val="008000"/>
                </a:solidFill>
                <a:latin typeface="Constantia" pitchFamily="18" charset="0"/>
                <a:ea typeface="宋体" charset="-122"/>
              </a:rPr>
              <a:t>可靠、容错、容侵</a:t>
            </a:r>
            <a:endParaRPr lang="zh-CN" altLang="en-US" sz="2200" u="none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AED136C-CE8E-4248-91F7-E348EC19F7E4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sp>
        <p:nvSpPr>
          <p:cNvPr id="131079" name="内容占位符 2"/>
          <p:cNvSpPr>
            <a:spLocks noGrp="1"/>
          </p:cNvSpPr>
          <p:nvPr>
            <p:ph idx="4294967295"/>
          </p:nvPr>
        </p:nvSpPr>
        <p:spPr>
          <a:xfrm>
            <a:off x="179388" y="965200"/>
            <a:ext cx="5510212" cy="153511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1" u="sng" smtClean="0">
                <a:solidFill>
                  <a:srgbClr val="2D2DB9"/>
                </a:solidFill>
              </a:rPr>
              <a:t>网络拓扑结构设计思路</a:t>
            </a:r>
          </a:p>
          <a:p>
            <a:r>
              <a:rPr lang="zh-CN" altLang="en-US" b="1" smtClean="0">
                <a:solidFill>
                  <a:srgbClr val="2D2DB9"/>
                </a:solidFill>
              </a:rPr>
              <a:t>第一种方案基于</a:t>
            </a:r>
            <a:r>
              <a:rPr lang="zh-CN" altLang="en-US" b="1" smtClean="0">
                <a:solidFill>
                  <a:srgbClr val="FF0000"/>
                </a:solidFill>
              </a:rPr>
              <a:t>星形结构</a:t>
            </a:r>
          </a:p>
          <a:p>
            <a:pPr>
              <a:buFontTx/>
              <a:buNone/>
            </a:pPr>
            <a:r>
              <a:rPr lang="zh-CN" altLang="en-US" sz="2000" b="1" smtClean="0">
                <a:solidFill>
                  <a:srgbClr val="2D2DB9"/>
                </a:solidFill>
              </a:rPr>
              <a:t>    </a:t>
            </a:r>
            <a:r>
              <a:rPr lang="en-US" altLang="zh-CN" sz="2000" b="1" smtClean="0">
                <a:solidFill>
                  <a:srgbClr val="2D2DB9"/>
                </a:solidFill>
              </a:rPr>
              <a:t>—</a:t>
            </a:r>
            <a:r>
              <a:rPr lang="zh-CN" altLang="en-US" sz="2000" b="1" smtClean="0">
                <a:solidFill>
                  <a:srgbClr val="2D2DB9"/>
                </a:solidFill>
              </a:rPr>
              <a:t>集中式和非集中式（星</a:t>
            </a:r>
            <a:r>
              <a:rPr lang="en-US" altLang="zh-CN" sz="2000" b="1" smtClean="0">
                <a:solidFill>
                  <a:srgbClr val="2D2DB9"/>
                </a:solidFill>
              </a:rPr>
              <a:t>-</a:t>
            </a:r>
            <a:r>
              <a:rPr lang="zh-CN" altLang="en-US" sz="2000" b="1" smtClean="0">
                <a:solidFill>
                  <a:srgbClr val="2D2DB9"/>
                </a:solidFill>
              </a:rPr>
              <a:t>星）的拓扑构型</a:t>
            </a:r>
          </a:p>
        </p:txBody>
      </p:sp>
      <p:sp>
        <p:nvSpPr>
          <p:cNvPr id="1310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131077" name="Object 1"/>
          <p:cNvGraphicFramePr>
            <a:graphicFrameLocks noChangeAspect="1"/>
          </p:cNvGraphicFramePr>
          <p:nvPr/>
        </p:nvGraphicFramePr>
        <p:xfrm>
          <a:off x="979488" y="2603500"/>
          <a:ext cx="3808412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4" name="Visio" r:id="rId4" imgW="5177028" imgH="3286887" progId="Visio.Drawing.11">
                  <p:embed/>
                </p:oleObj>
              </mc:Choice>
              <mc:Fallback>
                <p:oleObj name="Visio" r:id="rId4" imgW="5177028" imgH="328688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603500"/>
                        <a:ext cx="3808412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CEB218C-591F-416C-8732-FC78B8716810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133127" name="内容占位符 2"/>
          <p:cNvSpPr>
            <a:spLocks noGrp="1"/>
          </p:cNvSpPr>
          <p:nvPr>
            <p:ph idx="4294967295"/>
          </p:nvPr>
        </p:nvSpPr>
        <p:spPr>
          <a:xfrm>
            <a:off x="71438" y="1001713"/>
            <a:ext cx="7672387" cy="1354137"/>
          </a:xfrm>
        </p:spPr>
        <p:txBody>
          <a:bodyPr/>
          <a:lstStyle/>
          <a:p>
            <a:r>
              <a:rPr lang="zh-CN" altLang="en-US" b="1" smtClean="0">
                <a:solidFill>
                  <a:srgbClr val="2D2DB9"/>
                </a:solidFill>
              </a:rPr>
              <a:t>第二种方案：</a:t>
            </a:r>
            <a:r>
              <a:rPr lang="zh-CN" altLang="en-US" b="1" smtClean="0">
                <a:solidFill>
                  <a:srgbClr val="FF0000"/>
                </a:solidFill>
              </a:rPr>
              <a:t>分布式网络</a:t>
            </a:r>
            <a:r>
              <a:rPr lang="zh-CN" altLang="en-US" b="1" smtClean="0">
                <a:solidFill>
                  <a:srgbClr val="2D2DB9"/>
                </a:solidFill>
              </a:rPr>
              <a:t>的拓扑构型</a:t>
            </a:r>
          </a:p>
          <a:p>
            <a:pPr lvl="1"/>
            <a:r>
              <a:rPr lang="zh-CN" altLang="en-US" sz="2400" b="1" smtClean="0">
                <a:solidFill>
                  <a:srgbClr val="2D2DB9"/>
                </a:solidFill>
              </a:rPr>
              <a:t>高度分布与具有容错能力的网状结构</a:t>
            </a:r>
          </a:p>
        </p:txBody>
      </p:sp>
      <p:sp>
        <p:nvSpPr>
          <p:cNvPr id="1331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133125" name="Object 1"/>
          <p:cNvGraphicFramePr>
            <a:graphicFrameLocks noChangeAspect="1"/>
          </p:cNvGraphicFramePr>
          <p:nvPr/>
        </p:nvGraphicFramePr>
        <p:xfrm>
          <a:off x="1857375" y="2332038"/>
          <a:ext cx="2714625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2" name="Visio" r:id="rId4" imgW="2827897" imgH="2629981" progId="Visio.Drawing.11">
                  <p:embed/>
                </p:oleObj>
              </mc:Choice>
              <mc:Fallback>
                <p:oleObj name="Visio" r:id="rId4" imgW="2827897" imgH="262998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332038"/>
                        <a:ext cx="2714625" cy="252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0F4ED0F-43F5-456E-871D-A0CD1E9A668B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762000"/>
            <a:ext cx="5832475" cy="514350"/>
          </a:xfrm>
        </p:spPr>
        <p:txBody>
          <a:bodyPr/>
          <a:lstStyle/>
          <a:p>
            <a:r>
              <a:rPr lang="en-US" altLang="zh-CN" sz="2200" dirty="0" smtClean="0">
                <a:latin typeface="微软雅黑" pitchFamily="34" charset="-122"/>
              </a:rPr>
              <a:t>1980</a:t>
            </a:r>
            <a:r>
              <a:rPr lang="zh-CN" altLang="en-US" sz="2200" dirty="0" smtClean="0">
                <a:latin typeface="微软雅黑" pitchFamily="34" charset="-122"/>
              </a:rPr>
              <a:t>年的</a:t>
            </a:r>
            <a:r>
              <a:rPr lang="en-US" altLang="zh-CN" sz="2200" dirty="0" smtClean="0">
                <a:latin typeface="微软雅黑" pitchFamily="34" charset="-122"/>
              </a:rPr>
              <a:t>APPANET</a:t>
            </a:r>
            <a:r>
              <a:rPr lang="zh-CN" altLang="en-US" sz="2200" dirty="0" smtClean="0">
                <a:latin typeface="微软雅黑" pitchFamily="34" charset="-122"/>
              </a:rPr>
              <a:t>（</a:t>
            </a:r>
            <a:r>
              <a:rPr lang="en-US" altLang="zh-CN" sz="2200" dirty="0" smtClean="0">
                <a:latin typeface="微软雅黑" pitchFamily="34" charset="-122"/>
              </a:rPr>
              <a:t>100</a:t>
            </a:r>
            <a:r>
              <a:rPr lang="zh-CN" altLang="en-US" sz="2200" dirty="0" smtClean="0">
                <a:latin typeface="微软雅黑" pitchFamily="34" charset="-122"/>
              </a:rPr>
              <a:t>多个结点）</a:t>
            </a:r>
          </a:p>
        </p:txBody>
      </p:sp>
      <p:pic>
        <p:nvPicPr>
          <p:cNvPr id="135171" name="Picture 3" descr="arpanet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276350"/>
            <a:ext cx="6300787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77820"/>
            <a:ext cx="215443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942"/>
              </a:lnSpc>
            </a:pPr>
            <a:r>
              <a:rPr lang="zh-CN" altLang="en-US" u="none" dirty="0">
                <a:solidFill>
                  <a:srgbClr val="194D19"/>
                </a:solidFill>
                <a:latin typeface="微软雅黑" pitchFamily="34" charset="-122"/>
                <a:ea typeface="+mj-ea"/>
                <a:cs typeface="+mj-cs"/>
              </a:rPr>
              <a:t>数据传输方式</a:t>
            </a:r>
            <a:endParaRPr lang="en-US" altLang="zh-CN" u="none" dirty="0">
              <a:solidFill>
                <a:srgbClr val="194D19"/>
              </a:solidFill>
              <a:latin typeface="微软雅黑" pitchFamily="34" charset="-122"/>
              <a:ea typeface="+mj-ea"/>
              <a:cs typeface="+mj-cs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27584" y="1636440"/>
            <a:ext cx="2164054" cy="2798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811"/>
              </a:lnSpc>
            </a:pPr>
            <a:r>
              <a:rPr lang="en-US" altLang="zh-CN" u="none" dirty="0" err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数据交换技术</a:t>
            </a:r>
            <a:endParaRPr lang="en-US" altLang="zh-CN" sz="2000" u="none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971600" y="2356520"/>
            <a:ext cx="4477188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defTabSz="-479">
              <a:lnSpc>
                <a:spcPts val="1811"/>
              </a:lnSpc>
              <a:buFont typeface="Arial" panose="020B0604020202020204" pitchFamily="34" charset="0"/>
              <a:buChar char="•"/>
            </a:pPr>
            <a:r>
              <a:rPr lang="en-US" altLang="zh-CN" sz="2400" u="none" dirty="0" err="1">
                <a:ea typeface="黑体" panose="02010609060101010101" pitchFamily="2" charset="-122"/>
              </a:rPr>
              <a:t>线路交换（circuit</a:t>
            </a:r>
            <a:r>
              <a:rPr lang="en-US" altLang="zh-CN" sz="2400" u="none" dirty="0">
                <a:ea typeface="黑体" panose="02010609060101010101" pitchFamily="2" charset="-122"/>
              </a:rPr>
              <a:t>  switching）</a:t>
            </a:r>
          </a:p>
          <a:p>
            <a:pPr marL="342900" indent="-342900" defTabSz="-479">
              <a:lnSpc>
                <a:spcPts val="1811"/>
              </a:lnSpc>
              <a:buFont typeface="Arial" panose="020B0604020202020204" pitchFamily="34" charset="0"/>
              <a:buChar char="•"/>
            </a:pPr>
            <a:endParaRPr lang="en-US" altLang="zh-CN" sz="2400" u="none" dirty="0" smtClean="0">
              <a:ea typeface="黑体" panose="02010609060101010101" pitchFamily="2" charset="-122"/>
            </a:endParaRPr>
          </a:p>
          <a:p>
            <a:pPr marL="342900" indent="-342900" defTabSz="-479">
              <a:lnSpc>
                <a:spcPts val="1811"/>
              </a:lnSpc>
              <a:buFont typeface="Arial" panose="020B0604020202020204" pitchFamily="34" charset="0"/>
              <a:buChar char="•"/>
            </a:pPr>
            <a:r>
              <a:rPr lang="zh-CN" altLang="en-US" sz="2400" u="none" dirty="0" smtClean="0">
                <a:ea typeface="黑体" panose="02010609060101010101" pitchFamily="2" charset="-122"/>
              </a:rPr>
              <a:t>分组交换</a:t>
            </a:r>
            <a:r>
              <a:rPr lang="en-US" altLang="zh-CN" sz="2400" u="none" dirty="0">
                <a:ea typeface="黑体" panose="02010609060101010101" pitchFamily="2" charset="-122"/>
              </a:rPr>
              <a:t>（packet switching </a:t>
            </a:r>
            <a:r>
              <a:rPr lang="en-US" altLang="zh-CN" sz="2400" u="none" dirty="0" smtClean="0">
                <a:ea typeface="黑体" panose="02010609060101010101" pitchFamily="2" charset="-122"/>
              </a:rPr>
              <a:t>）</a:t>
            </a:r>
          </a:p>
          <a:p>
            <a:pPr defTabSz="-479">
              <a:lnSpc>
                <a:spcPts val="1811"/>
              </a:lnSpc>
            </a:pPr>
            <a:endParaRPr lang="en-US" altLang="zh-CN" sz="2400" u="none" dirty="0"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172" y="30766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defTabSz="-479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数据报</a:t>
            </a:r>
            <a:endParaRPr lang="en-US" altLang="zh-CN" sz="2400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  <a:p>
            <a:pPr marL="800100" lvl="1" indent="-342900" defTabSz="-479">
              <a:buFont typeface="Wingdings" panose="05000000000000000000" pitchFamily="2" charset="2"/>
              <a:buChar char="ü"/>
            </a:pPr>
            <a:r>
              <a:rPr lang="en-US" altLang="zh-CN" sz="2400" u="none" dirty="0" err="1"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虚电路</a:t>
            </a:r>
            <a:endParaRPr lang="en-US" altLang="zh-CN" sz="2400" u="none" dirty="0">
              <a:latin typeface="黑体" panose="02010609060101010101" pitchFamily="2" charset="-122"/>
              <a:ea typeface="黑体" panose="02010609060101010101" pitchFamily="2" charset="-122"/>
              <a:cs typeface="楷体_GB231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6比9模版">
  <a:themeElements>
    <a:clrScheme name="1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6比9模版">
  <a:themeElements>
    <a:clrScheme name="2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2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2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16比9模版">
  <a:themeElements>
    <a:clrScheme name="3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3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3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16比9模版</Template>
  <TotalTime>8229</TotalTime>
  <Words>1789</Words>
  <Application>Microsoft Office PowerPoint</Application>
  <PresentationFormat>自定义</PresentationFormat>
  <Paragraphs>336</Paragraphs>
  <Slides>38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Gulim</vt:lpstr>
      <vt:lpstr>黑体</vt:lpstr>
      <vt:lpstr>华文行楷</vt:lpstr>
      <vt:lpstr>华文新魏</vt:lpstr>
      <vt:lpstr>楷体_GB2312</vt:lpstr>
      <vt:lpstr>宋体</vt:lpstr>
      <vt:lpstr>微软雅黑</vt:lpstr>
      <vt:lpstr>Arial</vt:lpstr>
      <vt:lpstr>Constantia</vt:lpstr>
      <vt:lpstr>Copperplate Gothic Bold</vt:lpstr>
      <vt:lpstr>Times New Roman</vt:lpstr>
      <vt:lpstr>Wingdings</vt:lpstr>
      <vt:lpstr>1_16比9模版</vt:lpstr>
      <vt:lpstr>2_16比9模版</vt:lpstr>
      <vt:lpstr>3_16比9模版</vt:lpstr>
      <vt:lpstr>Visio</vt:lpstr>
      <vt:lpstr>Microsoft Visio 2003-2010 绘图</vt:lpstr>
      <vt:lpstr>计算机网络</vt:lpstr>
      <vt:lpstr>第一章 计算机网络概论  第二节 ARPANET的设计思想 （分组交换与TCP/IP的提出） </vt:lpstr>
      <vt:lpstr>基本要求</vt:lpstr>
      <vt:lpstr>计算机网络的形成与发展</vt:lpstr>
      <vt:lpstr>1. ARPANET的研究</vt:lpstr>
      <vt:lpstr>PowerPoint 演示文稿</vt:lpstr>
      <vt:lpstr>PowerPoint 演示文稿</vt:lpstr>
      <vt:lpstr>1980年的APPANET（100多个结点）</vt:lpstr>
      <vt:lpstr>PowerPoint 演示文稿</vt:lpstr>
      <vt:lpstr>PowerPoint 演示文稿</vt:lpstr>
      <vt:lpstr>PowerPoint 演示文稿</vt:lpstr>
      <vt:lpstr>线路交换举例</vt:lpstr>
      <vt:lpstr>PowerPoint 演示文稿</vt:lpstr>
      <vt:lpstr>数据传输方式为什么不能采用电话交换网？</vt:lpstr>
      <vt:lpstr>分组交换技术的基本设计思路</vt:lpstr>
      <vt:lpstr>报文与报文分组</vt:lpstr>
      <vt:lpstr>三种交换的比较 </vt:lpstr>
      <vt:lpstr>报文分组交换 (亦称包交换)</vt:lpstr>
      <vt:lpstr>报文与报文分组</vt:lpstr>
      <vt:lpstr>PowerPoint 演示文稿</vt:lpstr>
      <vt:lpstr>PowerPoint 演示文稿</vt:lpstr>
      <vt:lpstr>提供数据报服务的特点 </vt:lpstr>
      <vt:lpstr>分组交换的优点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ARPANET设计思想</vt:lpstr>
      <vt:lpstr>ARPANET设计思想</vt:lpstr>
      <vt:lpstr>ARPANET最早4个结点的结构 (1969年)</vt:lpstr>
      <vt:lpstr>1971年的APPANET（40个结点）</vt:lpstr>
      <vt:lpstr>1980年的APPANET（100多个结点）</vt:lpstr>
      <vt:lpstr>ARPANET是计算机网络技术发展的一个重要里程碑，对计算机网络理论与技术的发展起到重大奠基作用。主要贡献表现在：</vt:lpstr>
      <vt:lpstr>2. TCP/IP协议研究与发展</vt:lpstr>
      <vt:lpstr>ARPANET的协议结构</vt:lpstr>
      <vt:lpstr>PowerPoint 演示文稿</vt:lpstr>
      <vt:lpstr>小结</vt:lpstr>
    </vt:vector>
  </TitlesOfParts>
  <Company>tonecom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Microsoft</cp:lastModifiedBy>
  <cp:revision>1033</cp:revision>
  <cp:lastPrinted>1999-06-03T07:41:47Z</cp:lastPrinted>
  <dcterms:created xsi:type="dcterms:W3CDTF">1999-05-31T06:37:31Z</dcterms:created>
  <dcterms:modified xsi:type="dcterms:W3CDTF">2017-09-05T07:13:55Z</dcterms:modified>
</cp:coreProperties>
</file>