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 id="2147483667" r:id="rId2"/>
  </p:sldMasterIdLst>
  <p:notesMasterIdLst>
    <p:notesMasterId r:id="rId36"/>
  </p:notesMasterIdLst>
  <p:handoutMasterIdLst>
    <p:handoutMasterId r:id="rId37"/>
  </p:handoutMasterIdLst>
  <p:sldIdLst>
    <p:sldId id="671" r:id="rId3"/>
    <p:sldId id="673" r:id="rId4"/>
    <p:sldId id="607" r:id="rId5"/>
    <p:sldId id="608" r:id="rId6"/>
    <p:sldId id="609" r:id="rId7"/>
    <p:sldId id="610" r:id="rId8"/>
    <p:sldId id="669" r:id="rId9"/>
    <p:sldId id="612" r:id="rId10"/>
    <p:sldId id="613" r:id="rId11"/>
    <p:sldId id="637" r:id="rId12"/>
    <p:sldId id="638" r:id="rId13"/>
    <p:sldId id="639" r:id="rId14"/>
    <p:sldId id="640" r:id="rId15"/>
    <p:sldId id="641" r:id="rId16"/>
    <p:sldId id="642" r:id="rId17"/>
    <p:sldId id="674" r:id="rId18"/>
    <p:sldId id="675" r:id="rId19"/>
    <p:sldId id="676" r:id="rId20"/>
    <p:sldId id="677" r:id="rId21"/>
    <p:sldId id="678" r:id="rId22"/>
    <p:sldId id="679" r:id="rId23"/>
    <p:sldId id="680" r:id="rId24"/>
    <p:sldId id="681" r:id="rId25"/>
    <p:sldId id="682" r:id="rId26"/>
    <p:sldId id="683" r:id="rId27"/>
    <p:sldId id="684" r:id="rId28"/>
    <p:sldId id="685" r:id="rId29"/>
    <p:sldId id="686" r:id="rId30"/>
    <p:sldId id="687" r:id="rId31"/>
    <p:sldId id="688" r:id="rId32"/>
    <p:sldId id="694" r:id="rId33"/>
    <p:sldId id="689" r:id="rId34"/>
    <p:sldId id="691" r:id="rId35"/>
  </p:sldIdLst>
  <p:sldSz cx="9144000" cy="5145088"/>
  <p:notesSz cx="6858000" cy="9144000"/>
  <p:defaultTextStyle>
    <a:defPPr>
      <a:defRPr lang="zh-CN"/>
    </a:defPPr>
    <a:lvl1pPr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1pPr>
    <a:lvl2pPr marL="4572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2pPr>
    <a:lvl3pPr marL="9144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3pPr>
    <a:lvl4pPr marL="13716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4pPr>
    <a:lvl5pPr marL="18288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5pPr>
    <a:lvl6pPr marL="22860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6pPr>
    <a:lvl7pPr marL="27432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7pPr>
    <a:lvl8pPr marL="32004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8pPr>
    <a:lvl9pPr marL="36576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BFBFB"/>
    <a:srgbClr val="99CCFF"/>
    <a:srgbClr val="6699FF"/>
    <a:srgbClr val="3399FF"/>
    <a:srgbClr val="0099FF"/>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8" autoAdjust="0"/>
    <p:restoredTop sz="84386" autoAdjust="0"/>
  </p:normalViewPr>
  <p:slideViewPr>
    <p:cSldViewPr>
      <p:cViewPr varScale="1">
        <p:scale>
          <a:sx n="94" d="100"/>
          <a:sy n="94" d="100"/>
        </p:scale>
        <p:origin x="1138" y="67"/>
      </p:cViewPr>
      <p:guideLst>
        <p:guide orient="horz" pos="162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9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03A68181-5C75-44A7-87E8-6E90D70D2415}" type="slidenum">
              <a:rPr lang="en-US" altLang="zh-CN"/>
              <a:pPr>
                <a:defRPr/>
              </a:pPr>
              <a:t>‹#›</a:t>
            </a:fld>
            <a:endParaRPr lang="en-US" altLang="zh-CN"/>
          </a:p>
        </p:txBody>
      </p:sp>
    </p:spTree>
    <p:extLst>
      <p:ext uri="{BB962C8B-B14F-4D97-AF65-F5344CB8AC3E}">
        <p14:creationId xmlns:p14="http://schemas.microsoft.com/office/powerpoint/2010/main" val="1947299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00A4C804-5727-4190-B4CE-3B93D87A87D0}" type="slidenum">
              <a:rPr lang="en-US" altLang="zh-CN"/>
              <a:pPr>
                <a:defRPr/>
              </a:pPr>
              <a:t>‹#›</a:t>
            </a:fld>
            <a:endParaRPr lang="en-US" altLang="zh-CN"/>
          </a:p>
        </p:txBody>
      </p:sp>
    </p:spTree>
    <p:extLst>
      <p:ext uri="{BB962C8B-B14F-4D97-AF65-F5344CB8AC3E}">
        <p14:creationId xmlns:p14="http://schemas.microsoft.com/office/powerpoint/2010/main" val="3318104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baike.baidu.com/view/59642.htm"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baike.baidu.com/view/1360.htm"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a:ln/>
        </p:spPr>
      </p:sp>
      <p:sp>
        <p:nvSpPr>
          <p:cNvPr id="29698" name="备注占位符 2"/>
          <p:cNvSpPr>
            <a:spLocks noGrp="1"/>
          </p:cNvSpPr>
          <p:nvPr>
            <p:ph type="body" idx="1"/>
          </p:nvPr>
        </p:nvSpPr>
        <p:spPr>
          <a:noFill/>
          <a:ln/>
        </p:spPr>
        <p:txBody>
          <a:bodyPr/>
          <a:lstStyle/>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DF354CD9-084A-494B-B41F-EFFA48A1A692}" type="slidenum">
              <a:rPr lang="en-US" altLang="zh-CN" smtClean="0"/>
              <a:pPr>
                <a:defRPr/>
              </a:pPr>
              <a:t>2</a:t>
            </a:fld>
            <a:endParaRPr lang="en-US" altLang="zh-CN"/>
          </a:p>
        </p:txBody>
      </p:sp>
    </p:spTree>
    <p:extLst>
      <p:ext uri="{BB962C8B-B14F-4D97-AF65-F5344CB8AC3E}">
        <p14:creationId xmlns:p14="http://schemas.microsoft.com/office/powerpoint/2010/main" val="1953870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48130" name="Rectangle 3"/>
          <p:cNvSpPr>
            <a:spLocks noGrp="1" noChangeArrowheads="1"/>
          </p:cNvSpPr>
          <p:nvPr>
            <p:ph type="body" idx="1"/>
          </p:nvPr>
        </p:nvSpPr>
        <p:spPr>
          <a:noFill/>
          <a:ln/>
        </p:spPr>
        <p:txBody>
          <a:bodyPr/>
          <a:lstStyle/>
          <a:p>
            <a:endParaRPr lang="zh-CN" altLang="en-US" smtClean="0">
              <a:ea typeface="宋体" charset="-122"/>
            </a:endParaRPr>
          </a:p>
        </p:txBody>
      </p:sp>
    </p:spTree>
    <p:extLst>
      <p:ext uri="{BB962C8B-B14F-4D97-AF65-F5344CB8AC3E}">
        <p14:creationId xmlns:p14="http://schemas.microsoft.com/office/powerpoint/2010/main" val="1169878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Rot="1" noChangeAspect="1" noChangeArrowheads="1" noTextEdit="1"/>
          </p:cNvSpPr>
          <p:nvPr>
            <p:ph type="sldImg"/>
          </p:nvPr>
        </p:nvSpPr>
        <p:spPr>
          <a:ln/>
        </p:spPr>
      </p:sp>
      <p:sp>
        <p:nvSpPr>
          <p:cNvPr id="175106" name="Rectangle 3"/>
          <p:cNvSpPr>
            <a:spLocks noGrp="1" noChangeArrowheads="1"/>
          </p:cNvSpPr>
          <p:nvPr>
            <p:ph type="body" idx="1"/>
          </p:nvPr>
        </p:nvSpPr>
        <p:spPr>
          <a:noFill/>
          <a:ln/>
        </p:spPr>
        <p:txBody>
          <a:bodyPr/>
          <a:lstStyle/>
          <a:p>
            <a:pPr algn="just">
              <a:spcBef>
                <a:spcPct val="10000"/>
              </a:spcBef>
            </a:pPr>
            <a:r>
              <a:rPr lang="zh-CN" altLang="en-US" b="1" smtClean="0">
                <a:ea typeface="宋体" charset="-122"/>
              </a:rPr>
              <a:t>80年代中期人们开始认识到</a:t>
            </a:r>
            <a:r>
              <a:rPr lang="en-US" altLang="zh-CN" sz="1000" b="1" smtClean="0">
                <a:ea typeface="宋体" charset="-122"/>
              </a:rPr>
              <a:t>Internet</a:t>
            </a:r>
            <a:r>
              <a:rPr lang="zh-CN" altLang="en-US" b="1" smtClean="0">
                <a:ea typeface="宋体" charset="-122"/>
              </a:rPr>
              <a:t>的重要作用；90年代是</a:t>
            </a:r>
            <a:r>
              <a:rPr lang="en-US" altLang="zh-CN" sz="1000" b="1" smtClean="0">
                <a:ea typeface="宋体" charset="-122"/>
              </a:rPr>
              <a:t>Internet</a:t>
            </a:r>
            <a:r>
              <a:rPr lang="zh-CN" altLang="en-US" b="1" smtClean="0">
                <a:ea typeface="宋体" charset="-122"/>
              </a:rPr>
              <a:t>历史上发展的最快的时期；</a:t>
            </a:r>
          </a:p>
          <a:p>
            <a:r>
              <a:rPr lang="en-US" altLang="zh-CN" b="1" smtClean="0">
                <a:solidFill>
                  <a:srgbClr val="2D2DB9"/>
                </a:solidFill>
                <a:ea typeface="宋体" charset="-122"/>
              </a:rPr>
              <a:t>1993</a:t>
            </a:r>
            <a:r>
              <a:rPr lang="zh-CN" altLang="en-US" b="1" smtClean="0">
                <a:solidFill>
                  <a:srgbClr val="2D2DB9"/>
                </a:solidFill>
                <a:ea typeface="宋体" charset="-122"/>
              </a:rPr>
              <a:t>年</a:t>
            </a:r>
            <a:r>
              <a:rPr lang="en-US" altLang="zh-CN" b="1" smtClean="0">
                <a:solidFill>
                  <a:srgbClr val="2D2DB9"/>
                </a:solidFill>
                <a:ea typeface="宋体" charset="-122"/>
              </a:rPr>
              <a:t>9</a:t>
            </a:r>
            <a:r>
              <a:rPr lang="zh-CN" altLang="en-US" b="1" smtClean="0">
                <a:solidFill>
                  <a:srgbClr val="2D2DB9"/>
                </a:solidFill>
                <a:ea typeface="宋体" charset="-122"/>
              </a:rPr>
              <a:t>月，美国公布国家信息基础设施</a:t>
            </a:r>
            <a:r>
              <a:rPr lang="en-US" altLang="zh-CN" b="1" smtClean="0">
                <a:solidFill>
                  <a:srgbClr val="2D2DB9"/>
                </a:solidFill>
                <a:ea typeface="宋体" charset="-122"/>
              </a:rPr>
              <a:t>NII</a:t>
            </a:r>
            <a:r>
              <a:rPr lang="zh-CN" altLang="en-US" b="1" smtClean="0">
                <a:solidFill>
                  <a:srgbClr val="2D2DB9"/>
                </a:solidFill>
                <a:ea typeface="宋体" charset="-122"/>
              </a:rPr>
              <a:t>建设计划，称为</a:t>
            </a:r>
            <a:r>
              <a:rPr lang="zh-CN" altLang="en-US" b="1" smtClean="0">
                <a:solidFill>
                  <a:srgbClr val="FF0000"/>
                </a:solidFill>
                <a:ea typeface="宋体" charset="-122"/>
              </a:rPr>
              <a:t>信息高速公路</a:t>
            </a:r>
            <a:r>
              <a:rPr lang="zh-CN" altLang="en-US" b="1" smtClean="0">
                <a:solidFill>
                  <a:srgbClr val="2D2DB9"/>
                </a:solidFill>
                <a:ea typeface="宋体" charset="-122"/>
              </a:rPr>
              <a:t>。</a:t>
            </a:r>
            <a:endParaRPr lang="en-US" altLang="zh-CN" b="1" smtClean="0">
              <a:solidFill>
                <a:srgbClr val="2D2DB9"/>
              </a:solidFill>
              <a:ea typeface="宋体" charset="-122"/>
            </a:endParaRPr>
          </a:p>
          <a:p>
            <a:r>
              <a:rPr lang="en-US" altLang="zh-CN" b="1" smtClean="0">
                <a:solidFill>
                  <a:srgbClr val="2D2DB9"/>
                </a:solidFill>
                <a:ea typeface="宋体" charset="-122"/>
              </a:rPr>
              <a:t>1995</a:t>
            </a:r>
            <a:r>
              <a:rPr lang="zh-CN" altLang="en-US" b="1" smtClean="0">
                <a:solidFill>
                  <a:srgbClr val="2D2DB9"/>
                </a:solidFill>
                <a:ea typeface="宋体" charset="-122"/>
              </a:rPr>
              <a:t>年</a:t>
            </a:r>
            <a:r>
              <a:rPr lang="en-US" altLang="zh-CN" b="1" smtClean="0">
                <a:solidFill>
                  <a:srgbClr val="2D2DB9"/>
                </a:solidFill>
                <a:ea typeface="宋体" charset="-122"/>
              </a:rPr>
              <a:t>2</a:t>
            </a:r>
            <a:r>
              <a:rPr lang="zh-CN" altLang="en-US" b="1" smtClean="0">
                <a:solidFill>
                  <a:srgbClr val="2D2DB9"/>
                </a:solidFill>
                <a:ea typeface="宋体" charset="-122"/>
              </a:rPr>
              <a:t>月全球信息基础设施委员会</a:t>
            </a:r>
            <a:r>
              <a:rPr lang="en-US" altLang="zh-CN" b="1" smtClean="0">
                <a:solidFill>
                  <a:srgbClr val="2D2DB9"/>
                </a:solidFill>
                <a:ea typeface="宋体" charset="-122"/>
              </a:rPr>
              <a:t>GIIC</a:t>
            </a:r>
            <a:r>
              <a:rPr lang="zh-CN" altLang="en-US" b="1" smtClean="0">
                <a:solidFill>
                  <a:srgbClr val="2D2DB9"/>
                </a:solidFill>
                <a:ea typeface="宋体" charset="-122"/>
              </a:rPr>
              <a:t>成立，推动与协调各国信息技术与信息服务的发展与应用。</a:t>
            </a:r>
          </a:p>
          <a:p>
            <a:r>
              <a:rPr lang="zh-CN" altLang="en-US" sz="1100" b="1" smtClean="0">
                <a:solidFill>
                  <a:srgbClr val="2D2DB9"/>
                </a:solidFill>
                <a:ea typeface="宋体" charset="-122"/>
                <a:cs typeface="Times New Roman" pitchFamily="18" charset="0"/>
              </a:rPr>
              <a:t>互联网覆盖了商业、金融、政府、医疗、科研、教育、信息服务、休闲娱乐等众多领域。</a:t>
            </a:r>
            <a:endParaRPr lang="en-US" altLang="zh-CN" sz="1100" b="1" smtClean="0">
              <a:solidFill>
                <a:srgbClr val="2D2DB9"/>
              </a:solidFill>
              <a:ea typeface="宋体" charset="-122"/>
              <a:cs typeface="Times New Roman" pitchFamily="18" charset="0"/>
            </a:endParaRPr>
          </a:p>
          <a:p>
            <a:r>
              <a:rPr lang="zh-CN" altLang="en-US" sz="1100" b="1" smtClean="0">
                <a:solidFill>
                  <a:srgbClr val="2D2DB9"/>
                </a:solidFill>
                <a:ea typeface="宋体" charset="-122"/>
                <a:cs typeface="Times New Roman" pitchFamily="18" charset="0"/>
              </a:rPr>
              <a:t>基于</a:t>
            </a:r>
            <a:r>
              <a:rPr lang="en-US" altLang="zh-CN" sz="1100" b="1" smtClean="0">
                <a:solidFill>
                  <a:srgbClr val="2D2DB9"/>
                </a:solidFill>
                <a:ea typeface="宋体" charset="-122"/>
                <a:cs typeface="Times New Roman" pitchFamily="18" charset="0"/>
              </a:rPr>
              <a:t>Web</a:t>
            </a:r>
            <a:r>
              <a:rPr lang="zh-CN" altLang="en-US" sz="1100" b="1" smtClean="0">
                <a:solidFill>
                  <a:srgbClr val="2D2DB9"/>
                </a:solidFill>
                <a:ea typeface="宋体" charset="-122"/>
                <a:cs typeface="Times New Roman" pitchFamily="18" charset="0"/>
              </a:rPr>
              <a:t>的电子商务、电子政务、远程医疗、远程教育，以及基于对等结构</a:t>
            </a:r>
            <a:r>
              <a:rPr lang="en-US" altLang="zh-CN" sz="1100" b="1" smtClean="0">
                <a:solidFill>
                  <a:srgbClr val="2D2DB9"/>
                </a:solidFill>
                <a:ea typeface="宋体" charset="-122"/>
                <a:cs typeface="Times New Roman" pitchFamily="18" charset="0"/>
              </a:rPr>
              <a:t>P2P</a:t>
            </a:r>
            <a:r>
              <a:rPr lang="zh-CN" altLang="en-US" sz="1100" b="1" smtClean="0">
                <a:solidFill>
                  <a:srgbClr val="2D2DB9"/>
                </a:solidFill>
                <a:ea typeface="宋体" charset="-122"/>
                <a:cs typeface="Times New Roman" pitchFamily="18" charset="0"/>
              </a:rPr>
              <a:t>网络应用使得互联网以超常规的速度发展。</a:t>
            </a:r>
            <a:endParaRPr lang="zh-CN" altLang="en-US" sz="1100" smtClean="0">
              <a:solidFill>
                <a:srgbClr val="2D2DB9"/>
              </a:solidFill>
              <a:ea typeface="宋体" charset="-122"/>
            </a:endParaRPr>
          </a:p>
          <a:p>
            <a:r>
              <a:rPr lang="en-US" altLang="zh-CN" sz="1000" b="1" smtClean="0">
                <a:ea typeface="宋体" charset="-122"/>
              </a:rPr>
              <a:t>Internet</a:t>
            </a:r>
            <a:r>
              <a:rPr lang="zh-CN" altLang="en-US" b="1" smtClean="0">
                <a:ea typeface="宋体" charset="-122"/>
              </a:rPr>
              <a:t>应用主要有</a:t>
            </a:r>
            <a:r>
              <a:rPr lang="en-US" altLang="zh-CN" sz="1000" b="1" smtClean="0">
                <a:ea typeface="宋体" charset="-122"/>
              </a:rPr>
              <a:t>WWW、Telnet、FTP</a:t>
            </a:r>
            <a:r>
              <a:rPr lang="zh-CN" altLang="en-US" sz="1000" b="1" smtClean="0">
                <a:ea typeface="宋体" charset="-122"/>
              </a:rPr>
              <a:t>、</a:t>
            </a:r>
            <a:r>
              <a:rPr lang="en-US" altLang="zh-CN" sz="1000" b="1" smtClean="0">
                <a:ea typeface="宋体" charset="-122"/>
              </a:rPr>
              <a:t>E-mail</a:t>
            </a:r>
            <a:r>
              <a:rPr lang="zh-CN" altLang="en-US" b="1" smtClean="0">
                <a:ea typeface="宋体" charset="-122"/>
              </a:rPr>
              <a:t>等，随着规模和用户不断增长，</a:t>
            </a:r>
            <a:r>
              <a:rPr lang="en-US" altLang="zh-CN" sz="1000" b="1" smtClean="0">
                <a:ea typeface="宋体" charset="-122"/>
              </a:rPr>
              <a:t>Internet</a:t>
            </a:r>
            <a:r>
              <a:rPr lang="zh-CN" altLang="en-US" b="1" smtClean="0">
                <a:ea typeface="宋体" charset="-122"/>
              </a:rPr>
              <a:t>上的应用领域也进一步得到开拓；</a:t>
            </a:r>
          </a:p>
        </p:txBody>
      </p:sp>
    </p:spTree>
    <p:extLst>
      <p:ext uri="{BB962C8B-B14F-4D97-AF65-F5344CB8AC3E}">
        <p14:creationId xmlns:p14="http://schemas.microsoft.com/office/powerpoint/2010/main" val="3753505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Rot="1" noChangeAspect="1" noChangeArrowheads="1" noTextEdit="1"/>
          </p:cNvSpPr>
          <p:nvPr>
            <p:ph type="sldImg"/>
          </p:nvPr>
        </p:nvSpPr>
        <p:spPr>
          <a:ln/>
        </p:spPr>
      </p:sp>
      <p:sp>
        <p:nvSpPr>
          <p:cNvPr id="177154" name="Rectangle 3"/>
          <p:cNvSpPr>
            <a:spLocks noGrp="1" noChangeArrowheads="1"/>
          </p:cNvSpPr>
          <p:nvPr>
            <p:ph type="body" idx="1"/>
          </p:nvPr>
        </p:nvSpPr>
        <p:spPr>
          <a:noFill/>
          <a:ln/>
        </p:spPr>
        <p:txBody>
          <a:bodyPr/>
          <a:lstStyle/>
          <a:p>
            <a:r>
              <a:rPr lang="zh-CN" altLang="en-US" smtClean="0">
                <a:ea typeface="宋体" charset="-122"/>
              </a:rPr>
              <a:t>正在逐步升级到</a:t>
            </a:r>
            <a:r>
              <a:rPr lang="en-US" altLang="zh-CN" smtClean="0">
                <a:ea typeface="宋体" charset="-122"/>
              </a:rPr>
              <a:t>100G </a:t>
            </a:r>
            <a:r>
              <a:rPr lang="zh-CN" altLang="en-US" smtClean="0">
                <a:ea typeface="宋体" charset="-122"/>
              </a:rPr>
              <a:t>。</a:t>
            </a:r>
            <a:endParaRPr lang="zh-CN" altLang="en-US" sz="1300" b="1" smtClean="0">
              <a:ea typeface="宋体" charset="-122"/>
            </a:endParaRPr>
          </a:p>
          <a:p>
            <a:r>
              <a:rPr lang="en-US" altLang="zh-CN" sz="1300" b="1" smtClean="0">
                <a:ea typeface="宋体" charset="-122"/>
              </a:rPr>
              <a:t>Internet2</a:t>
            </a:r>
            <a:r>
              <a:rPr lang="zh-CN" altLang="en-US" sz="1300" b="1" smtClean="0">
                <a:ea typeface="宋体" charset="-122"/>
              </a:rPr>
              <a:t>可用于多媒体虚拟图书馆、远程医疗、远程教学、视频会议、视频点播</a:t>
            </a:r>
            <a:r>
              <a:rPr lang="en-US" altLang="zh-CN" sz="1300" b="1" smtClean="0">
                <a:ea typeface="宋体" charset="-122"/>
              </a:rPr>
              <a:t>、</a:t>
            </a:r>
            <a:r>
              <a:rPr lang="zh-CN" altLang="en-US" sz="1300" b="1" smtClean="0">
                <a:ea typeface="宋体" charset="-122"/>
              </a:rPr>
              <a:t>天气预报等领域；</a:t>
            </a:r>
          </a:p>
          <a:p>
            <a:r>
              <a:rPr lang="zh-CN" altLang="en-US" sz="1300" b="1" smtClean="0">
                <a:ea typeface="宋体" charset="-122"/>
              </a:rPr>
              <a:t>人们希望利用更先进的网络服务技术，开展全球通信、数字地球、环境检测预报、能源与地球资源的利用，紧急事务的快速反应等方面的研究与应用。</a:t>
            </a:r>
          </a:p>
        </p:txBody>
      </p:sp>
    </p:spTree>
    <p:extLst>
      <p:ext uri="{BB962C8B-B14F-4D97-AF65-F5344CB8AC3E}">
        <p14:creationId xmlns:p14="http://schemas.microsoft.com/office/powerpoint/2010/main" val="24248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Rot="1" noChangeAspect="1" noChangeArrowheads="1" noTextEdit="1"/>
          </p:cNvSpPr>
          <p:nvPr>
            <p:ph type="sldImg"/>
          </p:nvPr>
        </p:nvSpPr>
        <p:spPr>
          <a:ln/>
        </p:spPr>
      </p:sp>
      <p:sp>
        <p:nvSpPr>
          <p:cNvPr id="181250" name="Rectangle 3"/>
          <p:cNvSpPr>
            <a:spLocks noGrp="1" noChangeArrowheads="1"/>
          </p:cNvSpPr>
          <p:nvPr>
            <p:ph type="body" idx="1"/>
          </p:nvPr>
        </p:nvSpPr>
        <p:spPr>
          <a:noFill/>
          <a:ln/>
        </p:spPr>
        <p:txBody>
          <a:bodyPr/>
          <a:lstStyle/>
          <a:p>
            <a:r>
              <a:rPr lang="zh-CN" altLang="en-US" sz="1000" b="1" smtClean="0">
                <a:solidFill>
                  <a:srgbClr val="2D2DB9"/>
                </a:solidFill>
                <a:ea typeface="宋体" charset="-122"/>
                <a:cs typeface="Times New Roman" pitchFamily="18" charset="0"/>
              </a:rPr>
              <a:t>强烈的</a:t>
            </a:r>
            <a:r>
              <a:rPr lang="zh-CN" altLang="en-US" sz="1000" b="1" smtClean="0">
                <a:solidFill>
                  <a:srgbClr val="FF0000"/>
                </a:solidFill>
                <a:ea typeface="宋体" charset="-122"/>
                <a:cs typeface="Times New Roman" pitchFamily="18" charset="0"/>
              </a:rPr>
              <a:t>社会需求</a:t>
            </a:r>
            <a:r>
              <a:rPr lang="zh-CN" altLang="en-US" sz="1000" b="1" smtClean="0">
                <a:solidFill>
                  <a:srgbClr val="2D2DB9"/>
                </a:solidFill>
                <a:ea typeface="宋体" charset="-122"/>
                <a:cs typeface="Times New Roman" pitchFamily="18" charset="0"/>
              </a:rPr>
              <a:t>（学术、产业、商业）促进广域网、城域网与局域网技术的研究与应用的发展</a:t>
            </a:r>
          </a:p>
        </p:txBody>
      </p:sp>
    </p:spTree>
    <p:extLst>
      <p:ext uri="{BB962C8B-B14F-4D97-AF65-F5344CB8AC3E}">
        <p14:creationId xmlns:p14="http://schemas.microsoft.com/office/powerpoint/2010/main" val="1144817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Rot="1" noChangeAspect="1" noChangeArrowheads="1" noTextEdit="1"/>
          </p:cNvSpPr>
          <p:nvPr>
            <p:ph type="sldImg"/>
          </p:nvPr>
        </p:nvSpPr>
        <p:spPr>
          <a:ln/>
        </p:spPr>
      </p:sp>
      <p:sp>
        <p:nvSpPr>
          <p:cNvPr id="183298" name="Rectangle 3"/>
          <p:cNvSpPr>
            <a:spLocks noGrp="1" noChangeArrowheads="1"/>
          </p:cNvSpPr>
          <p:nvPr>
            <p:ph type="body" idx="1"/>
          </p:nvPr>
        </p:nvSpPr>
        <p:spPr>
          <a:noFill/>
          <a:ln/>
        </p:spPr>
        <p:txBody>
          <a:bodyPr/>
          <a:lstStyle/>
          <a:p>
            <a:r>
              <a:rPr lang="en-US" altLang="zh-CN" sz="1000" b="1" smtClean="0">
                <a:solidFill>
                  <a:srgbClr val="2D2DB9"/>
                </a:solidFill>
                <a:ea typeface="宋体" charset="-122"/>
                <a:cs typeface="Times New Roman" pitchFamily="18" charset="0"/>
              </a:rPr>
              <a:t>4</a:t>
            </a:r>
            <a:r>
              <a:rPr lang="zh-CN" altLang="en-US" sz="1000" b="1" smtClean="0">
                <a:solidFill>
                  <a:srgbClr val="2D2DB9"/>
                </a:solidFill>
                <a:ea typeface="宋体" charset="-122"/>
                <a:cs typeface="Times New Roman" pitchFamily="18" charset="0"/>
              </a:rPr>
              <a:t>）达到信息共享最大化的目的。</a:t>
            </a:r>
          </a:p>
          <a:p>
            <a:r>
              <a:rPr lang="en-US" altLang="zh-CN" sz="1000" b="1" smtClean="0">
                <a:solidFill>
                  <a:srgbClr val="2D2DB9"/>
                </a:solidFill>
                <a:ea typeface="宋体" charset="-122"/>
                <a:cs typeface="Times New Roman" pitchFamily="18" charset="0"/>
              </a:rPr>
              <a:t>5</a:t>
            </a:r>
            <a:r>
              <a:rPr lang="zh-CN" altLang="en-US" sz="1000" b="1" smtClean="0">
                <a:solidFill>
                  <a:srgbClr val="2D2DB9"/>
                </a:solidFill>
                <a:ea typeface="宋体" charset="-122"/>
                <a:cs typeface="Times New Roman" pitchFamily="18" charset="0"/>
              </a:rPr>
              <a:t>）随着互联网的广泛应用</a:t>
            </a:r>
          </a:p>
        </p:txBody>
      </p:sp>
    </p:spTree>
    <p:extLst>
      <p:ext uri="{BB962C8B-B14F-4D97-AF65-F5344CB8AC3E}">
        <p14:creationId xmlns:p14="http://schemas.microsoft.com/office/powerpoint/2010/main" val="1400292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Rot="1" noChangeAspect="1" noChangeArrowheads="1" noTextEdit="1"/>
          </p:cNvSpPr>
          <p:nvPr>
            <p:ph type="sldImg"/>
          </p:nvPr>
        </p:nvSpPr>
        <p:spPr>
          <a:ln/>
        </p:spPr>
      </p:sp>
      <p:sp>
        <p:nvSpPr>
          <p:cNvPr id="185346" name="Rectangle 3"/>
          <p:cNvSpPr>
            <a:spLocks noGrp="1" noChangeArrowheads="1"/>
          </p:cNvSpPr>
          <p:nvPr>
            <p:ph type="body" idx="1"/>
          </p:nvPr>
        </p:nvSpPr>
        <p:spPr>
          <a:noFill/>
          <a:ln/>
        </p:spPr>
        <p:txBody>
          <a:bodyPr/>
          <a:lstStyle/>
          <a:p>
            <a:r>
              <a:rPr lang="en-US" altLang="zh-CN" smtClean="0">
                <a:ea typeface="宋体" charset="-122"/>
              </a:rPr>
              <a:t>WMAN</a:t>
            </a:r>
            <a:r>
              <a:rPr lang="zh-CN" altLang="en-US" smtClean="0">
                <a:ea typeface="宋体" charset="-122"/>
              </a:rPr>
              <a:t>技术是因宽带无线接入</a:t>
            </a:r>
            <a:r>
              <a:rPr lang="en-US" altLang="zh-CN" smtClean="0">
                <a:ea typeface="宋体" charset="-122"/>
              </a:rPr>
              <a:t>(BWA)</a:t>
            </a:r>
            <a:r>
              <a:rPr lang="zh-CN" altLang="en-US" smtClean="0">
                <a:ea typeface="宋体" charset="-122"/>
              </a:rPr>
              <a:t>的需求而来；以无线方式构建的城域网并提供面向互联网的高速连接，它是在无线局域网的基础上产生的，</a:t>
            </a:r>
            <a:r>
              <a:rPr lang="zh-CN" altLang="en-US" smtClean="0">
                <a:solidFill>
                  <a:srgbClr val="FF0000"/>
                </a:solidFill>
                <a:ea typeface="宋体" charset="-122"/>
              </a:rPr>
              <a:t>由多个</a:t>
            </a:r>
            <a:r>
              <a:rPr lang="en-US" altLang="zh-CN" smtClean="0">
                <a:solidFill>
                  <a:srgbClr val="FF0000"/>
                </a:solidFill>
                <a:ea typeface="宋体" charset="-122"/>
              </a:rPr>
              <a:t>WLAN</a:t>
            </a:r>
            <a:r>
              <a:rPr lang="zh-CN" altLang="en-US" smtClean="0">
                <a:solidFill>
                  <a:srgbClr val="FF0000"/>
                </a:solidFill>
                <a:ea typeface="宋体" charset="-122"/>
              </a:rPr>
              <a:t>连接而成</a:t>
            </a:r>
            <a:r>
              <a:rPr lang="zh-CN" altLang="en-US" smtClean="0">
                <a:ea typeface="宋体" charset="-122"/>
              </a:rPr>
              <a:t>。</a:t>
            </a:r>
          </a:p>
        </p:txBody>
      </p:sp>
    </p:spTree>
    <p:extLst>
      <p:ext uri="{BB962C8B-B14F-4D97-AF65-F5344CB8AC3E}">
        <p14:creationId xmlns:p14="http://schemas.microsoft.com/office/powerpoint/2010/main" val="3840873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noRot="1" noChangeAspect="1" noChangeArrowheads="1" noTextEdit="1"/>
          </p:cNvSpPr>
          <p:nvPr>
            <p:ph type="sldImg"/>
          </p:nvPr>
        </p:nvSpPr>
        <p:spPr>
          <a:ln/>
        </p:spPr>
      </p:sp>
      <p:sp>
        <p:nvSpPr>
          <p:cNvPr id="188418" name="Rectangle 3"/>
          <p:cNvSpPr>
            <a:spLocks noGrp="1" noChangeArrowheads="1"/>
          </p:cNvSpPr>
          <p:nvPr>
            <p:ph type="body" idx="1"/>
          </p:nvPr>
        </p:nvSpPr>
        <p:spPr>
          <a:noFill/>
          <a:ln/>
        </p:spPr>
        <p:txBody>
          <a:bodyPr/>
          <a:lstStyle/>
          <a:p>
            <a:r>
              <a:rPr lang="en-US" altLang="zh-CN" b="1" smtClean="0">
                <a:ea typeface="宋体" charset="-122"/>
              </a:rPr>
              <a:t>2)</a:t>
            </a:r>
            <a:r>
              <a:rPr lang="zh-CN" altLang="en-US" sz="1000" b="1" smtClean="0">
                <a:solidFill>
                  <a:srgbClr val="2D2DB9"/>
                </a:solidFill>
                <a:ea typeface="宋体" charset="-122"/>
                <a:cs typeface="Times New Roman" pitchFamily="18" charset="0"/>
              </a:rPr>
              <a:t>在无线分组网的基础上发展起来的无线自组网</a:t>
            </a:r>
            <a:r>
              <a:rPr lang="en-US" altLang="zh-CN" sz="1000" b="1" smtClean="0">
                <a:solidFill>
                  <a:srgbClr val="2D2DB9"/>
                </a:solidFill>
                <a:ea typeface="宋体" charset="-122"/>
                <a:cs typeface="Times New Roman" pitchFamily="18" charset="0"/>
              </a:rPr>
              <a:t>. </a:t>
            </a:r>
            <a:r>
              <a:rPr lang="en-US" altLang="zh-CN" smtClean="0">
                <a:ea typeface="宋体" charset="-122"/>
              </a:rPr>
              <a:t>Ad hoc</a:t>
            </a:r>
            <a:r>
              <a:rPr lang="zh-CN" altLang="en-US" smtClean="0">
                <a:ea typeface="宋体" charset="-122"/>
              </a:rPr>
              <a:t>网络是由一组用户群构成、不需要基站的移动通信模式。</a:t>
            </a:r>
          </a:p>
          <a:p>
            <a:r>
              <a:rPr lang="zh-CN" altLang="en-US" smtClean="0">
                <a:ea typeface="宋体" charset="-122"/>
              </a:rPr>
              <a:t>在无线多跳网络中，源结点到目的结点之间的典型</a:t>
            </a:r>
            <a:r>
              <a:rPr lang="zh-CN" altLang="en-US" smtClean="0">
                <a:ea typeface="宋体" charset="-122"/>
                <a:hlinkClick r:id="rId3"/>
              </a:rPr>
              <a:t>路径</a:t>
            </a:r>
            <a:r>
              <a:rPr lang="zh-CN" altLang="en-US" smtClean="0">
                <a:ea typeface="宋体" charset="-122"/>
              </a:rPr>
              <a:t>是由多跳组成的，该路径上的中间结点充当转发结点。因此，无线多跳网络中一个结点具有两种功能，首先结点可以充当端结点产生或接受数据分组，其次结点可以充当</a:t>
            </a:r>
            <a:r>
              <a:rPr lang="zh-CN" altLang="en-US" smtClean="0">
                <a:ea typeface="宋体" charset="-122"/>
                <a:hlinkClick r:id="rId4"/>
              </a:rPr>
              <a:t>路由器</a:t>
            </a:r>
            <a:r>
              <a:rPr lang="zh-CN" altLang="en-US" smtClean="0">
                <a:ea typeface="宋体" charset="-122"/>
              </a:rPr>
              <a:t>对来自其它结点的数据分组进行转发。 </a:t>
            </a:r>
          </a:p>
          <a:p>
            <a:r>
              <a:rPr lang="en-US" altLang="zh-CN" b="1" smtClean="0">
                <a:ea typeface="宋体" charset="-122"/>
              </a:rPr>
              <a:t>3)</a:t>
            </a:r>
            <a:r>
              <a:rPr lang="zh-CN" altLang="en-US" b="1" smtClean="0">
                <a:ea typeface="宋体" charset="-122"/>
              </a:rPr>
              <a:t>在传统的无线局域网</a:t>
            </a:r>
            <a:r>
              <a:rPr lang="en-US" altLang="zh-CN" b="1" smtClean="0">
                <a:ea typeface="宋体" charset="-122"/>
              </a:rPr>
              <a:t>(WLAN)</a:t>
            </a:r>
            <a:r>
              <a:rPr lang="zh-CN" altLang="en-US" b="1" smtClean="0">
                <a:ea typeface="宋体" charset="-122"/>
              </a:rPr>
              <a:t>中，每个客户端均通过一条与</a:t>
            </a:r>
            <a:r>
              <a:rPr lang="en-US" altLang="zh-CN" b="1" smtClean="0">
                <a:ea typeface="宋体" charset="-122"/>
              </a:rPr>
              <a:t>AP</a:t>
            </a:r>
            <a:r>
              <a:rPr lang="zh-CN" altLang="en-US" b="1" smtClean="0">
                <a:ea typeface="宋体" charset="-122"/>
              </a:rPr>
              <a:t>相连的无线链路来访问网络，用户如果要进行相互通信的话，必须首先访问一个固定的接入点</a:t>
            </a:r>
            <a:r>
              <a:rPr lang="en-US" altLang="zh-CN" b="1" smtClean="0">
                <a:ea typeface="宋体" charset="-122"/>
              </a:rPr>
              <a:t>(AP)</a:t>
            </a:r>
            <a:r>
              <a:rPr lang="zh-CN" altLang="en-US" b="1" smtClean="0">
                <a:ea typeface="宋体" charset="-122"/>
              </a:rPr>
              <a:t>，这种网络结构被称为单跳网络。而在无线</a:t>
            </a:r>
            <a:r>
              <a:rPr lang="en-US" altLang="zh-CN" b="1" smtClean="0">
                <a:ea typeface="宋体" charset="-122"/>
              </a:rPr>
              <a:t>Mesh</a:t>
            </a:r>
            <a:r>
              <a:rPr lang="zh-CN" altLang="en-US" b="1" smtClean="0">
                <a:ea typeface="宋体" charset="-122"/>
              </a:rPr>
              <a:t>网络中，任何无线设备节点都可以同时作为</a:t>
            </a:r>
            <a:r>
              <a:rPr lang="en-US" altLang="zh-CN" b="1" smtClean="0">
                <a:ea typeface="宋体" charset="-122"/>
              </a:rPr>
              <a:t>AP</a:t>
            </a:r>
            <a:r>
              <a:rPr lang="zh-CN" altLang="en-US" b="1" smtClean="0">
                <a:ea typeface="宋体" charset="-122"/>
              </a:rPr>
              <a:t>和路由器，网络中的每个节点都可以发送和接收信号，每个节点都可以与一个或者多个对等节点进行直接通信。 </a:t>
            </a:r>
          </a:p>
        </p:txBody>
      </p:sp>
    </p:spTree>
    <p:extLst>
      <p:ext uri="{BB962C8B-B14F-4D97-AF65-F5344CB8AC3E}">
        <p14:creationId xmlns:p14="http://schemas.microsoft.com/office/powerpoint/2010/main" val="332516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Rot="1" noChangeAspect="1" noChangeArrowheads="1" noTextEdit="1"/>
          </p:cNvSpPr>
          <p:nvPr>
            <p:ph type="sldImg"/>
          </p:nvPr>
        </p:nvSpPr>
        <p:spPr>
          <a:ln/>
        </p:spPr>
      </p:sp>
      <p:sp>
        <p:nvSpPr>
          <p:cNvPr id="190466" name="Rectangle 3"/>
          <p:cNvSpPr>
            <a:spLocks noGrp="1" noChangeArrowheads="1"/>
          </p:cNvSpPr>
          <p:nvPr>
            <p:ph type="body" idx="1"/>
          </p:nvPr>
        </p:nvSpPr>
        <p:spPr>
          <a:noFill/>
          <a:ln/>
        </p:spPr>
        <p:txBody>
          <a:bodyPr/>
          <a:lstStyle/>
          <a:p>
            <a:r>
              <a:rPr lang="zh-CN" altLang="en-US" sz="1000" b="1" smtClean="0">
                <a:solidFill>
                  <a:srgbClr val="2D2DB9"/>
                </a:solidFill>
                <a:ea typeface="宋体" charset="-122"/>
                <a:cs typeface="Times New Roman" pitchFamily="18" charset="0"/>
              </a:rPr>
              <a:t>当无线自组网技术日趋成熟的时候，无线通信、微电子、传感器技术得到快速发展。</a:t>
            </a:r>
            <a:endParaRPr lang="zh-CN" altLang="en-US" smtClean="0">
              <a:ea typeface="宋体" charset="-122"/>
            </a:endParaRPr>
          </a:p>
          <a:p>
            <a:r>
              <a:rPr lang="zh-CN" altLang="en-US" smtClean="0">
                <a:ea typeface="宋体" charset="-122"/>
              </a:rPr>
              <a:t>用于对敌方兵力和装备的监控、战场的实时监控与目标的定位；</a:t>
            </a:r>
          </a:p>
          <a:p>
            <a:r>
              <a:rPr lang="zh-CN" altLang="en-US" smtClean="0">
                <a:ea typeface="宋体" charset="-122"/>
              </a:rPr>
              <a:t>如：森林防火。</a:t>
            </a:r>
          </a:p>
        </p:txBody>
      </p:sp>
    </p:spTree>
    <p:extLst>
      <p:ext uri="{BB962C8B-B14F-4D97-AF65-F5344CB8AC3E}">
        <p14:creationId xmlns:p14="http://schemas.microsoft.com/office/powerpoint/2010/main" val="3339454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Rot="1" noChangeAspect="1" noChangeArrowheads="1" noTextEdit="1"/>
          </p:cNvSpPr>
          <p:nvPr>
            <p:ph type="sldImg"/>
          </p:nvPr>
        </p:nvSpPr>
        <p:spPr>
          <a:ln/>
        </p:spPr>
      </p:sp>
      <p:sp>
        <p:nvSpPr>
          <p:cNvPr id="193538" name="Rectangle 3"/>
          <p:cNvSpPr>
            <a:spLocks noGrp="1" noChangeArrowheads="1"/>
          </p:cNvSpPr>
          <p:nvPr>
            <p:ph type="body" idx="1"/>
          </p:nvPr>
        </p:nvSpPr>
        <p:spPr>
          <a:noFill/>
          <a:ln/>
        </p:spPr>
        <p:txBody>
          <a:bodyPr/>
          <a:lstStyle/>
          <a:p>
            <a:pPr marL="228600" indent="-228600"/>
            <a:r>
              <a:rPr lang="en-US" altLang="zh-CN" sz="1000" b="1" smtClean="0">
                <a:solidFill>
                  <a:srgbClr val="2D2DB9"/>
                </a:solidFill>
                <a:ea typeface="宋体" charset="-122"/>
              </a:rPr>
              <a:t>1</a:t>
            </a:r>
            <a:r>
              <a:rPr lang="zh-CN" altLang="en-US" sz="1000" b="1" smtClean="0">
                <a:solidFill>
                  <a:srgbClr val="2D2DB9"/>
                </a:solidFill>
                <a:ea typeface="宋体" charset="-122"/>
              </a:rPr>
              <a:t>）人类创造了网络虚拟社会的繁荣，也制造了其中的麻烦。</a:t>
            </a:r>
          </a:p>
          <a:p>
            <a:pPr marL="228600" indent="-228600"/>
            <a:r>
              <a:rPr lang="en-US" altLang="zh-CN" sz="1000" b="1" smtClean="0">
                <a:solidFill>
                  <a:srgbClr val="2D2DB9"/>
                </a:solidFill>
                <a:ea typeface="宋体" charset="-122"/>
              </a:rPr>
              <a:t>2</a:t>
            </a:r>
            <a:r>
              <a:rPr lang="zh-CN" altLang="en-US" sz="1000" b="1" smtClean="0">
                <a:solidFill>
                  <a:srgbClr val="2D2DB9"/>
                </a:solidFill>
                <a:ea typeface="宋体" charset="-122"/>
              </a:rPr>
              <a:t>）现实社会对网络技术依赖的程度越高，网络安全技术就越显得重要。</a:t>
            </a:r>
            <a:endParaRPr lang="en-US" altLang="zh-CN" sz="1000" b="1" smtClean="0">
              <a:solidFill>
                <a:srgbClr val="2D2DB9"/>
              </a:solidFill>
              <a:ea typeface="宋体" charset="-122"/>
            </a:endParaRPr>
          </a:p>
          <a:p>
            <a:pPr marL="228600" indent="-228600"/>
            <a:r>
              <a:rPr lang="en-US" altLang="zh-CN" sz="1000" b="1" smtClean="0">
                <a:solidFill>
                  <a:srgbClr val="2D2DB9"/>
                </a:solidFill>
                <a:ea typeface="宋体" charset="-122"/>
              </a:rPr>
              <a:t>3</a:t>
            </a:r>
            <a:r>
              <a:rPr lang="zh-CN" altLang="en-US" sz="1000" b="1" smtClean="0">
                <a:solidFill>
                  <a:srgbClr val="2D2DB9"/>
                </a:solidFill>
                <a:ea typeface="宋体" charset="-122"/>
              </a:rPr>
              <a:t>）只要计算机存在，计算机病毒就存在；</a:t>
            </a:r>
          </a:p>
          <a:p>
            <a:pPr marL="228600" indent="-228600"/>
            <a:r>
              <a:rPr lang="en-US" altLang="zh-CN" sz="1000" b="1" smtClean="0">
                <a:solidFill>
                  <a:srgbClr val="2D2DB9"/>
                </a:solidFill>
                <a:ea typeface="宋体" charset="-122"/>
              </a:rPr>
              <a:t>4</a:t>
            </a:r>
            <a:r>
              <a:rPr lang="zh-CN" altLang="en-US" sz="1000" b="1" smtClean="0">
                <a:solidFill>
                  <a:srgbClr val="2D2DB9"/>
                </a:solidFill>
                <a:ea typeface="宋体" charset="-122"/>
              </a:rPr>
              <a:t>）</a:t>
            </a:r>
            <a:r>
              <a:rPr lang="zh-CN" altLang="en-US" b="1" smtClean="0">
                <a:solidFill>
                  <a:srgbClr val="2D2DB9"/>
                </a:solidFill>
                <a:ea typeface="宋体" charset="-122"/>
              </a:rPr>
              <a:t>网络攻击技术与网络反攻击技术相互影响、相互制约，共同发展，这个过程将一直延续下去。</a:t>
            </a:r>
          </a:p>
          <a:p>
            <a:pPr marL="228600" indent="-228600"/>
            <a:r>
              <a:rPr lang="en-US" altLang="zh-CN" b="1" smtClean="0">
                <a:solidFill>
                  <a:srgbClr val="2D2DB9"/>
                </a:solidFill>
                <a:ea typeface="宋体" charset="-122"/>
              </a:rPr>
              <a:t>5</a:t>
            </a:r>
            <a:r>
              <a:rPr lang="zh-CN" altLang="en-US" b="1" smtClean="0">
                <a:solidFill>
                  <a:srgbClr val="2D2DB9"/>
                </a:solidFill>
                <a:ea typeface="宋体" charset="-122"/>
              </a:rPr>
              <a:t>）网络安全是一个</a:t>
            </a:r>
            <a:r>
              <a:rPr lang="zh-CN" altLang="en-US" b="1" smtClean="0">
                <a:solidFill>
                  <a:srgbClr val="FF0000"/>
                </a:solidFill>
                <a:ea typeface="宋体" charset="-122"/>
              </a:rPr>
              <a:t>系统的社会工程</a:t>
            </a:r>
            <a:r>
              <a:rPr lang="zh-CN" altLang="en-US" b="1" smtClean="0">
                <a:solidFill>
                  <a:srgbClr val="2D2DB9"/>
                </a:solidFill>
                <a:ea typeface="宋体" charset="-122"/>
              </a:rPr>
              <a:t>，涉及技术、管理、道德与法制环境等多个方面。</a:t>
            </a:r>
          </a:p>
          <a:p>
            <a:pPr marL="228600" indent="-228600"/>
            <a:r>
              <a:rPr kumimoji="0" lang="zh-CN" altLang="en-US" b="1" smtClean="0">
                <a:solidFill>
                  <a:schemeClr val="accent2"/>
                </a:solidFill>
                <a:ea typeface="宋体" charset="-122"/>
              </a:rPr>
              <a:t>各国只能立足于自身，研究网络安全技术，培养专门人才，发展网络安全产业，构筑网络与信息安全保障体系。</a:t>
            </a:r>
          </a:p>
          <a:p>
            <a:pPr marL="228600" indent="-228600"/>
            <a:endParaRPr lang="zh-CN" altLang="en-US" b="1" smtClean="0">
              <a:solidFill>
                <a:srgbClr val="2D2DB9"/>
              </a:solidFill>
              <a:ea typeface="宋体" charset="-122"/>
            </a:endParaRPr>
          </a:p>
        </p:txBody>
      </p:sp>
    </p:spTree>
    <p:extLst>
      <p:ext uri="{BB962C8B-B14F-4D97-AF65-F5344CB8AC3E}">
        <p14:creationId xmlns:p14="http://schemas.microsoft.com/office/powerpoint/2010/main" val="4029025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noRot="1" noChangeAspect="1" noChangeArrowheads="1" noTextEdit="1"/>
          </p:cNvSpPr>
          <p:nvPr>
            <p:ph type="sldImg"/>
          </p:nvPr>
        </p:nvSpPr>
        <p:spPr>
          <a:ln/>
        </p:spPr>
      </p:sp>
      <p:sp>
        <p:nvSpPr>
          <p:cNvPr id="197634" name="Rectangle 3"/>
          <p:cNvSpPr>
            <a:spLocks noGrp="1" noChangeArrowheads="1"/>
          </p:cNvSpPr>
          <p:nvPr>
            <p:ph type="body" idx="1"/>
          </p:nvPr>
        </p:nvSpPr>
        <p:spPr>
          <a:noFill/>
          <a:ln/>
        </p:spPr>
        <p:txBody>
          <a:bodyPr/>
          <a:lstStyle/>
          <a:p>
            <a:pPr algn="just"/>
            <a:r>
              <a:rPr lang="zh-CN" altLang="en-US" sz="1000" b="1" smtClean="0">
                <a:latin typeface="微软雅黑" pitchFamily="34" charset="-122"/>
                <a:ea typeface="宋体" charset="-122"/>
              </a:rPr>
              <a:t>一是需要确定它是最新的文档，二是需要注意</a:t>
            </a:r>
            <a:r>
              <a:rPr lang="en-US" altLang="zh-CN" sz="1000" b="1" smtClean="0">
                <a:latin typeface="微软雅黑" pitchFamily="34" charset="-122"/>
                <a:ea typeface="宋体" charset="-122"/>
              </a:rPr>
              <a:t>RFC</a:t>
            </a:r>
            <a:r>
              <a:rPr lang="zh-CN" altLang="en-US" sz="1000" b="1" smtClean="0">
                <a:latin typeface="微软雅黑" pitchFamily="34" charset="-122"/>
                <a:ea typeface="宋体" charset="-122"/>
              </a:rPr>
              <a:t>文档的类别；所有的</a:t>
            </a:r>
            <a:r>
              <a:rPr lang="en-US" altLang="zh-CN" sz="1000" b="1" smtClean="0">
                <a:latin typeface="微软雅黑" pitchFamily="34" charset="-122"/>
                <a:ea typeface="宋体" charset="-122"/>
              </a:rPr>
              <a:t>RFC</a:t>
            </a:r>
            <a:r>
              <a:rPr lang="zh-CN" altLang="en-US" sz="1000" b="1" smtClean="0">
                <a:latin typeface="微软雅黑" pitchFamily="34" charset="-122"/>
                <a:ea typeface="宋体" charset="-122"/>
              </a:rPr>
              <a:t>文档都要经历评论和反馈过程，并且在这一段时间内它们会被划分为不同的类别；</a:t>
            </a:r>
          </a:p>
          <a:p>
            <a:endParaRPr lang="zh-CN" altLang="en-US" smtClean="0">
              <a:ea typeface="宋体" charset="-122"/>
            </a:endParaRPr>
          </a:p>
        </p:txBody>
      </p:sp>
    </p:spTree>
    <p:extLst>
      <p:ext uri="{BB962C8B-B14F-4D97-AF65-F5344CB8AC3E}">
        <p14:creationId xmlns:p14="http://schemas.microsoft.com/office/powerpoint/2010/main" val="444403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ln/>
        </p:spPr>
      </p:sp>
      <p:sp>
        <p:nvSpPr>
          <p:cNvPr id="31746" name="Rectangle 3"/>
          <p:cNvSpPr>
            <a:spLocks noGrp="1" noChangeArrowheads="1"/>
          </p:cNvSpPr>
          <p:nvPr>
            <p:ph type="body" idx="1"/>
          </p:nvPr>
        </p:nvSpPr>
        <p:spPr>
          <a:noFill/>
          <a:ln/>
        </p:spPr>
        <p:txBody>
          <a:bodyPr/>
          <a:lstStyle/>
          <a:p>
            <a:pPr>
              <a:lnSpc>
                <a:spcPct val="90000"/>
              </a:lnSpc>
            </a:pPr>
            <a:r>
              <a:rPr lang="zh-CN" altLang="en-US" smtClean="0">
                <a:ea typeface="宋体" charset="-122"/>
              </a:rPr>
              <a:t>任何一种新技术的出现都必须具备两个条件：强烈的社会需求；前期技术的成熟。对网络技术的发展，我们通过当时的“社会需求”和“前期技术”作为背景来认识，可分为四个阶段：</a:t>
            </a:r>
          </a:p>
          <a:p>
            <a:pPr>
              <a:lnSpc>
                <a:spcPct val="90000"/>
              </a:lnSpc>
            </a:pPr>
            <a:r>
              <a:rPr lang="zh-CN" altLang="en-US" b="1" smtClean="0">
                <a:ea typeface="宋体" charset="-122"/>
              </a:rPr>
              <a:t>数据通信是通信技术和计算机技术相结合而产生的一种新的通信方式。</a:t>
            </a:r>
            <a:r>
              <a:rPr lang="zh-CN" altLang="en-US" smtClean="0">
                <a:ea typeface="宋体" charset="-122"/>
              </a:rPr>
              <a:t>第一阶段：以语言为主，通过人力、马力、烽火等原始手段传递信息。第二阶段：文字、邮政。（增加了信息传播的手段）。第三阶段：印刷。（扩大信息传播范围）。第四阶段：电报、电话、广播。（进入电器时代）。第五阶段：信息时代，除语言信息外，还有数据、图像历史。要在两地间传输信息必须有传输信道，根据传输媒体的不同，有有线数据通信与无线数据通信之分。</a:t>
            </a:r>
          </a:p>
          <a:p>
            <a:pPr>
              <a:lnSpc>
                <a:spcPct val="90000"/>
              </a:lnSpc>
            </a:pPr>
            <a:r>
              <a:rPr lang="zh-CN" altLang="en-US" smtClean="0">
                <a:ea typeface="宋体" charset="-122"/>
              </a:rPr>
              <a:t>分组交换是以分组为单位进行传输和交换的，它是一种存储</a:t>
            </a:r>
            <a:r>
              <a:rPr lang="en-US" altLang="zh-CN" smtClean="0">
                <a:ea typeface="宋体" charset="-122"/>
              </a:rPr>
              <a:t>-</a:t>
            </a:r>
            <a:r>
              <a:rPr lang="zh-CN" altLang="en-US" smtClean="0">
                <a:ea typeface="宋体" charset="-122"/>
              </a:rPr>
              <a:t>转发交换方式，即将到达交换机的分组先送到存储器暂时存储和处理，等到相应的输出电路有空闲时再送出。</a:t>
            </a:r>
          </a:p>
        </p:txBody>
      </p:sp>
    </p:spTree>
    <p:extLst>
      <p:ext uri="{BB962C8B-B14F-4D97-AF65-F5344CB8AC3E}">
        <p14:creationId xmlns:p14="http://schemas.microsoft.com/office/powerpoint/2010/main" val="3641611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10733D63-8502-49F6-84D3-61A86327CBB6}" type="slidenum">
              <a:rPr lang="en-US" altLang="zh-CN" smtClean="0">
                <a:latin typeface="Arial" panose="020B0604020202020204" pitchFamily="34" charset="0"/>
              </a:rPr>
              <a:pPr/>
              <a:t>31</a:t>
            </a:fld>
            <a:endParaRPr lang="en-US" altLang="zh-CN" smtClean="0">
              <a:latin typeface="Arial" panose="020B0604020202020204" pitchFamily="34" charset="0"/>
            </a:endParaRPr>
          </a:p>
        </p:txBody>
      </p:sp>
      <p:sp>
        <p:nvSpPr>
          <p:cNvPr id="140290" name="Rectangle 2"/>
          <p:cNvSpPr>
            <a:spLocks noGrp="1" noRot="1" noChangeAspect="1" noChangeArrowheads="1" noTextEdit="1"/>
          </p:cNvSpPr>
          <p:nvPr>
            <p:ph type="sldImg" idx="4294967295"/>
          </p:nvPr>
        </p:nvSpPr>
        <p:spPr>
          <a:ln/>
        </p:spPr>
      </p:sp>
      <p:sp>
        <p:nvSpPr>
          <p:cNvPr id="140291"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030376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p:spPr>
        <p:txBody>
          <a:bodyPr/>
          <a:lstStyle/>
          <a:p>
            <a:r>
              <a:rPr lang="en-US" altLang="zh-CN" smtClean="0">
                <a:ea typeface="宋体" charset="-122"/>
              </a:rPr>
              <a:t>"</a:t>
            </a:r>
            <a:r>
              <a:rPr lang="zh-CN" altLang="en-US" smtClean="0">
                <a:ea typeface="宋体" charset="-122"/>
              </a:rPr>
              <a:t>阿帕</a:t>
            </a:r>
            <a:r>
              <a:rPr lang="en-US" altLang="zh-CN" smtClean="0">
                <a:ea typeface="宋体" charset="-122"/>
              </a:rPr>
              <a:t>"</a:t>
            </a:r>
            <a:r>
              <a:rPr lang="zh-CN" altLang="en-US" smtClean="0">
                <a:ea typeface="宋体" charset="-122"/>
              </a:rPr>
              <a:t>（</a:t>
            </a:r>
            <a:r>
              <a:rPr lang="en-US" altLang="zh-CN" smtClean="0">
                <a:ea typeface="宋体" charset="-122"/>
              </a:rPr>
              <a:t>ARPA</a:t>
            </a:r>
            <a:r>
              <a:rPr lang="zh-CN" altLang="en-US" smtClean="0">
                <a:ea typeface="宋体" charset="-122"/>
              </a:rPr>
              <a:t>），是美国高级研究计划署（</a:t>
            </a:r>
            <a:r>
              <a:rPr lang="en-US" altLang="zh-CN" smtClean="0">
                <a:ea typeface="宋体" charset="-122"/>
              </a:rPr>
              <a:t>Advanced Research Project Agency</a:t>
            </a:r>
            <a:r>
              <a:rPr lang="zh-CN" altLang="en-US" smtClean="0">
                <a:ea typeface="宋体" charset="-122"/>
              </a:rPr>
              <a:t>）的简称。</a:t>
            </a:r>
          </a:p>
        </p:txBody>
      </p:sp>
    </p:spTree>
    <p:extLst>
      <p:ext uri="{BB962C8B-B14F-4D97-AF65-F5344CB8AC3E}">
        <p14:creationId xmlns:p14="http://schemas.microsoft.com/office/powerpoint/2010/main" val="412780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p:spPr>
        <p:txBody>
          <a:bodyPr/>
          <a:lstStyle/>
          <a:p>
            <a:r>
              <a:rPr lang="en-US" altLang="zh-CN" sz="1000" b="1" smtClean="0">
                <a:solidFill>
                  <a:srgbClr val="FF0000"/>
                </a:solidFill>
                <a:ea typeface="宋体" charset="-122"/>
              </a:rPr>
              <a:t>TCP/IP</a:t>
            </a:r>
            <a:r>
              <a:rPr lang="zh-CN" altLang="en-US" sz="1000" b="1" smtClean="0">
                <a:solidFill>
                  <a:srgbClr val="FF0000"/>
                </a:solidFill>
                <a:ea typeface="宋体" charset="-122"/>
              </a:rPr>
              <a:t>协议</a:t>
            </a:r>
            <a:r>
              <a:rPr lang="zh-CN" altLang="en-US" sz="1000" b="1" smtClean="0">
                <a:solidFill>
                  <a:srgbClr val="2D2DB9"/>
                </a:solidFill>
                <a:ea typeface="宋体" charset="-122"/>
              </a:rPr>
              <a:t>经受了市场和用户的检验</a:t>
            </a:r>
            <a:r>
              <a:rPr lang="en-US" altLang="zh-CN" sz="1000" b="1" smtClean="0">
                <a:solidFill>
                  <a:srgbClr val="2D2DB9"/>
                </a:solidFill>
                <a:ea typeface="宋体" charset="-122"/>
              </a:rPr>
              <a:t>.</a:t>
            </a:r>
            <a:endParaRPr lang="en-US" altLang="zh-CN" smtClean="0">
              <a:ea typeface="宋体" charset="-122"/>
            </a:endParaRPr>
          </a:p>
          <a:p>
            <a:r>
              <a:rPr lang="en-US" altLang="zh-CN" smtClean="0">
                <a:ea typeface="宋体" charset="-122"/>
              </a:rPr>
              <a:t>OSI</a:t>
            </a:r>
            <a:r>
              <a:rPr lang="zh-CN" altLang="en-US" smtClean="0">
                <a:ea typeface="宋体" charset="-122"/>
              </a:rPr>
              <a:t>（</a:t>
            </a:r>
            <a:r>
              <a:rPr lang="en-US" altLang="zh-CN" smtClean="0">
                <a:ea typeface="宋体" charset="-122"/>
              </a:rPr>
              <a:t>Open System Interconnect</a:t>
            </a:r>
            <a:r>
              <a:rPr lang="zh-CN" altLang="en-US" smtClean="0">
                <a:ea typeface="宋体" charset="-122"/>
              </a:rPr>
              <a:t>）开放式系统互联。 一般都叫</a:t>
            </a:r>
            <a:r>
              <a:rPr lang="en-US" altLang="zh-CN" smtClean="0">
                <a:ea typeface="宋体" charset="-122"/>
              </a:rPr>
              <a:t>OSI</a:t>
            </a:r>
            <a:r>
              <a:rPr lang="zh-CN" altLang="en-US" smtClean="0">
                <a:ea typeface="宋体" charset="-122"/>
              </a:rPr>
              <a:t>参考模型，是</a:t>
            </a:r>
            <a:r>
              <a:rPr lang="en-US" altLang="zh-CN" smtClean="0">
                <a:ea typeface="宋体" charset="-122"/>
              </a:rPr>
              <a:t>ISO</a:t>
            </a:r>
            <a:r>
              <a:rPr lang="zh-CN" altLang="en-US" smtClean="0">
                <a:ea typeface="宋体" charset="-122"/>
              </a:rPr>
              <a:t>，</a:t>
            </a:r>
            <a:r>
              <a:rPr lang="en-US" altLang="zh-CN" smtClean="0">
                <a:ea typeface="宋体" charset="-122"/>
              </a:rPr>
              <a:t>International Standard Organized </a:t>
            </a:r>
            <a:r>
              <a:rPr lang="zh-CN" altLang="en-US" smtClean="0">
                <a:ea typeface="宋体" charset="-122"/>
              </a:rPr>
              <a:t>（国际标准化组织）组织在</a:t>
            </a:r>
            <a:r>
              <a:rPr lang="en-US" altLang="zh-CN" smtClean="0">
                <a:ea typeface="宋体" charset="-122"/>
              </a:rPr>
              <a:t>1985</a:t>
            </a:r>
            <a:r>
              <a:rPr lang="zh-CN" altLang="en-US" smtClean="0">
                <a:ea typeface="宋体" charset="-122"/>
              </a:rPr>
              <a:t>年研究的网络互联模型。</a:t>
            </a:r>
            <a:endParaRPr lang="en-US" altLang="zh-CN" smtClean="0">
              <a:ea typeface="宋体" charset="-122"/>
            </a:endParaRPr>
          </a:p>
        </p:txBody>
      </p:sp>
    </p:spTree>
    <p:extLst>
      <p:ext uri="{BB962C8B-B14F-4D97-AF65-F5344CB8AC3E}">
        <p14:creationId xmlns:p14="http://schemas.microsoft.com/office/powerpoint/2010/main" val="2267290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p:spPr>
        <p:txBody>
          <a:bodyPr/>
          <a:lstStyle/>
          <a:p>
            <a:r>
              <a:rPr lang="zh-CN" altLang="en-US" sz="1000" b="1" smtClean="0">
                <a:solidFill>
                  <a:srgbClr val="2D2DB9"/>
                </a:solidFill>
                <a:ea typeface="宋体" charset="-122"/>
                <a:cs typeface="Times New Roman" pitchFamily="18" charset="0"/>
              </a:rPr>
              <a:t>政治、经济、文学、科学、教育与社会生活等</a:t>
            </a:r>
          </a:p>
        </p:txBody>
      </p:sp>
    </p:spTree>
    <p:extLst>
      <p:ext uri="{BB962C8B-B14F-4D97-AF65-F5344CB8AC3E}">
        <p14:creationId xmlns:p14="http://schemas.microsoft.com/office/powerpoint/2010/main" val="390386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a:ln/>
        </p:spPr>
      </p:sp>
      <p:sp>
        <p:nvSpPr>
          <p:cNvPr id="39938" name="备注占位符 2"/>
          <p:cNvSpPr>
            <a:spLocks noGrp="1"/>
          </p:cNvSpPr>
          <p:nvPr>
            <p:ph type="body" idx="1"/>
          </p:nvPr>
        </p:nvSpPr>
        <p:spPr>
          <a:noFill/>
          <a:ln/>
        </p:spPr>
        <p:txBody>
          <a:bodyPr/>
          <a:lstStyle/>
          <a:p>
            <a:r>
              <a:rPr lang="en-US" altLang="zh-CN" b="1" smtClean="0">
                <a:solidFill>
                  <a:srgbClr val="2D2DB9"/>
                </a:solidFill>
                <a:ea typeface="宋体" charset="-122"/>
                <a:cs typeface="Times New Roman" pitchFamily="18" charset="0"/>
              </a:rPr>
              <a:t>—</a:t>
            </a:r>
            <a:r>
              <a:rPr lang="zh-CN" altLang="en-US" b="1" smtClean="0">
                <a:solidFill>
                  <a:srgbClr val="FF0000"/>
                </a:solidFill>
                <a:ea typeface="宋体" charset="-122"/>
                <a:cs typeface="Times New Roman" pitchFamily="18" charset="0"/>
              </a:rPr>
              <a:t>无线局域网与无线城域网技术</a:t>
            </a:r>
            <a:r>
              <a:rPr lang="zh-CN" altLang="en-US" b="1" smtClean="0">
                <a:solidFill>
                  <a:srgbClr val="2D2DB9"/>
                </a:solidFill>
                <a:ea typeface="宋体" charset="-122"/>
                <a:cs typeface="Times New Roman" pitchFamily="18" charset="0"/>
              </a:rPr>
              <a:t>日益成熟，已经进入应用阶段，无线自组网、无线传感器网络的研究与应用受到了高度重视；</a:t>
            </a:r>
            <a:endParaRPr lang="en-US" altLang="zh-CN" b="1" smtClean="0">
              <a:solidFill>
                <a:srgbClr val="2D2DB9"/>
              </a:solidFill>
              <a:ea typeface="宋体" charset="-122"/>
              <a:cs typeface="Times New Roman" pitchFamily="18" charset="0"/>
            </a:endParaRPr>
          </a:p>
          <a:p>
            <a:r>
              <a:rPr lang="en-US" altLang="zh-CN" b="1" smtClean="0">
                <a:solidFill>
                  <a:srgbClr val="2D2DB9"/>
                </a:solidFill>
                <a:ea typeface="宋体" charset="-122"/>
                <a:cs typeface="Times New Roman" pitchFamily="18" charset="0"/>
              </a:rPr>
              <a:t>—</a:t>
            </a:r>
            <a:r>
              <a:rPr lang="zh-CN" altLang="en-US" b="1" smtClean="0">
                <a:solidFill>
                  <a:srgbClr val="FF0000"/>
                </a:solidFill>
                <a:ea typeface="宋体" charset="-122"/>
                <a:cs typeface="Times New Roman" pitchFamily="18" charset="0"/>
              </a:rPr>
              <a:t>对等（</a:t>
            </a:r>
            <a:r>
              <a:rPr lang="en-US" altLang="zh-CN" b="1" smtClean="0">
                <a:solidFill>
                  <a:srgbClr val="FF0000"/>
                </a:solidFill>
                <a:ea typeface="宋体" charset="-122"/>
                <a:cs typeface="Times New Roman" pitchFamily="18" charset="0"/>
              </a:rPr>
              <a:t>P2P</a:t>
            </a:r>
            <a:r>
              <a:rPr lang="zh-CN" altLang="en-US" b="1" smtClean="0">
                <a:solidFill>
                  <a:srgbClr val="FF0000"/>
                </a:solidFill>
                <a:ea typeface="宋体" charset="-122"/>
                <a:cs typeface="Times New Roman" pitchFamily="18" charset="0"/>
              </a:rPr>
              <a:t>）网络</a:t>
            </a:r>
            <a:r>
              <a:rPr lang="zh-CN" altLang="en-US" b="1" smtClean="0">
                <a:solidFill>
                  <a:srgbClr val="2D2DB9"/>
                </a:solidFill>
                <a:ea typeface="宋体" charset="-122"/>
                <a:cs typeface="Times New Roman" pitchFamily="18" charset="0"/>
              </a:rPr>
              <a:t>的研究使新的网络应用不断涌现，成为现代信息服务业新的产业增长点；</a:t>
            </a:r>
            <a:endParaRPr lang="en-US" altLang="zh-CN" b="1" smtClean="0">
              <a:solidFill>
                <a:srgbClr val="2D2DB9"/>
              </a:solidFill>
              <a:ea typeface="宋体" charset="-122"/>
              <a:cs typeface="Times New Roman" pitchFamily="18" charset="0"/>
            </a:endParaRPr>
          </a:p>
          <a:p>
            <a:r>
              <a:rPr lang="zh-CN" altLang="en-US" smtClean="0">
                <a:ea typeface="宋体" charset="-122"/>
              </a:rPr>
              <a:t>对等网络（</a:t>
            </a:r>
            <a:r>
              <a:rPr lang="en-US" altLang="zh-CN" smtClean="0">
                <a:ea typeface="宋体" charset="-122"/>
              </a:rPr>
              <a:t>PeertoPeer</a:t>
            </a:r>
            <a:r>
              <a:rPr lang="zh-CN" altLang="en-US" smtClean="0">
                <a:ea typeface="宋体" charset="-122"/>
              </a:rPr>
              <a:t>，简称</a:t>
            </a:r>
            <a:r>
              <a:rPr lang="en-US" altLang="zh-CN" smtClean="0">
                <a:ea typeface="宋体" charset="-122"/>
              </a:rPr>
              <a:t>P2P</a:t>
            </a:r>
            <a:r>
              <a:rPr lang="zh-CN" altLang="en-US" smtClean="0">
                <a:ea typeface="宋体" charset="-122"/>
              </a:rPr>
              <a:t>）也称为对等连接，是一种新的通信模式，每个参与者具有同等的能力，可以发起一个通信会话。</a:t>
            </a:r>
            <a:endParaRPr lang="en-US" altLang="zh-CN" b="1" smtClean="0">
              <a:solidFill>
                <a:srgbClr val="2D2DB9"/>
              </a:solidFill>
              <a:ea typeface="宋体" charset="-122"/>
              <a:cs typeface="Times New Roman" pitchFamily="18" charset="0"/>
            </a:endParaRPr>
          </a:p>
          <a:p>
            <a:r>
              <a:rPr lang="en-US" altLang="zh-CN" b="1" smtClean="0">
                <a:solidFill>
                  <a:srgbClr val="2D2DB9"/>
                </a:solidFill>
                <a:ea typeface="宋体" charset="-122"/>
                <a:cs typeface="Times New Roman" pitchFamily="18" charset="0"/>
              </a:rPr>
              <a:t>—</a:t>
            </a:r>
            <a:r>
              <a:rPr lang="zh-CN" altLang="en-US" b="1" smtClean="0">
                <a:solidFill>
                  <a:srgbClr val="2D2DB9"/>
                </a:solidFill>
                <a:ea typeface="宋体" charset="-122"/>
                <a:cs typeface="Times New Roman" pitchFamily="18" charset="0"/>
              </a:rPr>
              <a:t>随着网络应用的快速增长，新的</a:t>
            </a:r>
            <a:r>
              <a:rPr lang="zh-CN" altLang="en-US" b="1" smtClean="0">
                <a:solidFill>
                  <a:srgbClr val="FF0000"/>
                </a:solidFill>
                <a:ea typeface="宋体" charset="-122"/>
                <a:cs typeface="Times New Roman" pitchFamily="18" charset="0"/>
              </a:rPr>
              <a:t>网络安全</a:t>
            </a:r>
            <a:r>
              <a:rPr lang="zh-CN" altLang="en-US" b="1" smtClean="0">
                <a:solidFill>
                  <a:srgbClr val="2D2DB9"/>
                </a:solidFill>
                <a:ea typeface="宋体" charset="-122"/>
                <a:cs typeface="Times New Roman" pitchFamily="18" charset="0"/>
              </a:rPr>
              <a:t>问题不断出现，促使网络安全技术的研究与应用进入高速发展阶段。</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7F112522-9D1A-4517-B1E8-34256A4BFA35}" type="slidenum">
              <a:rPr lang="en-US" altLang="zh-CN" smtClean="0"/>
              <a:pPr>
                <a:defRPr/>
              </a:pPr>
              <a:t>7</a:t>
            </a:fld>
            <a:endParaRPr lang="en-US" altLang="zh-CN"/>
          </a:p>
        </p:txBody>
      </p:sp>
    </p:spTree>
    <p:extLst>
      <p:ext uri="{BB962C8B-B14F-4D97-AF65-F5344CB8AC3E}">
        <p14:creationId xmlns:p14="http://schemas.microsoft.com/office/powerpoint/2010/main" val="3205361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p:spPr>
        <p:txBody>
          <a:bodyPr/>
          <a:lstStyle/>
          <a:p>
            <a:endParaRPr lang="zh-CN" altLang="en-US" smtClean="0">
              <a:ea typeface="宋体" charset="-122"/>
            </a:endParaRPr>
          </a:p>
        </p:txBody>
      </p:sp>
    </p:spTree>
    <p:extLst>
      <p:ext uri="{BB962C8B-B14F-4D97-AF65-F5344CB8AC3E}">
        <p14:creationId xmlns:p14="http://schemas.microsoft.com/office/powerpoint/2010/main" val="1198655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noFill/>
          <a:ln/>
        </p:spPr>
        <p:txBody>
          <a:bodyPr/>
          <a:lstStyle/>
          <a:p>
            <a:endParaRPr lang="zh-CN" altLang="en-US" smtClean="0">
              <a:ea typeface="宋体" charset="-122"/>
            </a:endParaRPr>
          </a:p>
        </p:txBody>
      </p:sp>
    </p:spTree>
    <p:extLst>
      <p:ext uri="{BB962C8B-B14F-4D97-AF65-F5344CB8AC3E}">
        <p14:creationId xmlns:p14="http://schemas.microsoft.com/office/powerpoint/2010/main" val="3738121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noFill/>
          <a:ln/>
        </p:spPr>
        <p:txBody>
          <a:bodyPr/>
          <a:lstStyle/>
          <a:p>
            <a:endParaRPr lang="zh-CN" altLang="en-US" smtClean="0">
              <a:ea typeface="宋体" charset="-122"/>
            </a:endParaRPr>
          </a:p>
        </p:txBody>
      </p:sp>
    </p:spTree>
    <p:extLst>
      <p:ext uri="{BB962C8B-B14F-4D97-AF65-F5344CB8AC3E}">
        <p14:creationId xmlns:p14="http://schemas.microsoft.com/office/powerpoint/2010/main" val="416328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p:spPr>
        <p:txBody>
          <a:bodyPr/>
          <a:lstStyle/>
          <a:p>
            <a:r>
              <a:rPr lang="zh-CN" altLang="en-US"/>
              <a:t>单击此处编辑母版标题样式</a:t>
            </a:r>
          </a:p>
        </p:txBody>
      </p:sp>
      <p:sp>
        <p:nvSpPr>
          <p:cNvPr id="3" name="副标题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108575" y="428625"/>
            <a:ext cx="1606550" cy="4144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5750" y="428625"/>
            <a:ext cx="4670425" cy="4144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p:spPr>
        <p:txBody>
          <a:bodyPr/>
          <a:lstStyle/>
          <a:p>
            <a:r>
              <a:rPr lang="zh-CN" altLang="en-US"/>
              <a:t>单击此处编辑母版标题样式</a:t>
            </a:r>
          </a:p>
        </p:txBody>
      </p:sp>
      <p:sp>
        <p:nvSpPr>
          <p:cNvPr id="3" name="副标题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7188" y="1485900"/>
            <a:ext cx="3101975"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611563" y="1485900"/>
            <a:ext cx="3103562"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108575" y="428625"/>
            <a:ext cx="1606550" cy="4144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5750" y="428625"/>
            <a:ext cx="4670425" cy="4144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7188" y="1485900"/>
            <a:ext cx="3101975"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611563" y="1485900"/>
            <a:ext cx="3103562"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027"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Tree>
  </p:cSld>
  <p:clrMap bg1="lt1" tx1="dk1" bg2="lt2" tx2="dk2" accent1="accent1" accent2="accent2" accent3="accent3" accent4="accent4" accent5="accent5" accent6="accent6" hlink="hlink" folHlink="folHlink"/>
  <p:sldLayoutIdLst>
    <p:sldLayoutId id="214748367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0" fontAlgn="base" hangingPunct="0">
        <a:spcBef>
          <a:spcPct val="20000"/>
        </a:spcBef>
        <a:spcAft>
          <a:spcPct val="0"/>
        </a:spcAft>
        <a:buChar char="»"/>
        <a:defRPr sz="2000">
          <a:solidFill>
            <a:srgbClr val="267326"/>
          </a:solidFill>
          <a:latin typeface="+mn-lt"/>
          <a:ea typeface="+mn-ea"/>
        </a:defRPr>
      </a:lvl6pPr>
      <a:lvl7pPr marL="2971800" indent="-228600" algn="l" rtl="0" eaLnBrk="0" fontAlgn="base" hangingPunct="0">
        <a:spcBef>
          <a:spcPct val="20000"/>
        </a:spcBef>
        <a:spcAft>
          <a:spcPct val="0"/>
        </a:spcAft>
        <a:buChar char="»"/>
        <a:defRPr sz="2000">
          <a:solidFill>
            <a:srgbClr val="267326"/>
          </a:solidFill>
          <a:latin typeface="+mn-lt"/>
          <a:ea typeface="+mn-ea"/>
        </a:defRPr>
      </a:lvl7pPr>
      <a:lvl8pPr marL="3429000" indent="-228600" algn="l" rtl="0" eaLnBrk="0" fontAlgn="base" hangingPunct="0">
        <a:spcBef>
          <a:spcPct val="20000"/>
        </a:spcBef>
        <a:spcAft>
          <a:spcPct val="0"/>
        </a:spcAft>
        <a:buChar char="»"/>
        <a:defRPr sz="2000">
          <a:solidFill>
            <a:srgbClr val="267326"/>
          </a:solidFill>
          <a:latin typeface="+mn-lt"/>
          <a:ea typeface="+mn-ea"/>
        </a:defRPr>
      </a:lvl8pPr>
      <a:lvl9pPr marL="3886200" indent="-228600" algn="l" rtl="0" eaLnBrk="0" fontAlgn="base" hangingPunct="0">
        <a:spcBef>
          <a:spcPct val="20000"/>
        </a:spcBef>
        <a:spcAft>
          <a:spcPct val="0"/>
        </a:spcAft>
        <a:buChar char="»"/>
        <a:defRPr sz="2000">
          <a:solidFill>
            <a:srgbClr val="26732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3315"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Tree>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0" fontAlgn="base" hangingPunct="0">
        <a:spcBef>
          <a:spcPct val="20000"/>
        </a:spcBef>
        <a:spcAft>
          <a:spcPct val="0"/>
        </a:spcAft>
        <a:buChar char="»"/>
        <a:defRPr sz="2000">
          <a:solidFill>
            <a:srgbClr val="267326"/>
          </a:solidFill>
          <a:latin typeface="+mn-lt"/>
          <a:ea typeface="+mn-ea"/>
        </a:defRPr>
      </a:lvl6pPr>
      <a:lvl7pPr marL="2971800" indent="-228600" algn="l" rtl="0" eaLnBrk="0" fontAlgn="base" hangingPunct="0">
        <a:spcBef>
          <a:spcPct val="20000"/>
        </a:spcBef>
        <a:spcAft>
          <a:spcPct val="0"/>
        </a:spcAft>
        <a:buChar char="»"/>
        <a:defRPr sz="2000">
          <a:solidFill>
            <a:srgbClr val="267326"/>
          </a:solidFill>
          <a:latin typeface="+mn-lt"/>
          <a:ea typeface="+mn-ea"/>
        </a:defRPr>
      </a:lvl7pPr>
      <a:lvl8pPr marL="3429000" indent="-228600" algn="l" rtl="0" eaLnBrk="0" fontAlgn="base" hangingPunct="0">
        <a:spcBef>
          <a:spcPct val="20000"/>
        </a:spcBef>
        <a:spcAft>
          <a:spcPct val="0"/>
        </a:spcAft>
        <a:buChar char="»"/>
        <a:defRPr sz="2000">
          <a:solidFill>
            <a:srgbClr val="267326"/>
          </a:solidFill>
          <a:latin typeface="+mn-lt"/>
          <a:ea typeface="+mn-ea"/>
        </a:defRPr>
      </a:lvl8pPr>
      <a:lvl9pPr marL="3886200" indent="-228600" algn="l" rtl="0" eaLnBrk="0" fontAlgn="base" hangingPunct="0">
        <a:spcBef>
          <a:spcPct val="20000"/>
        </a:spcBef>
        <a:spcAft>
          <a:spcPct val="0"/>
        </a:spcAft>
        <a:buChar char="»"/>
        <a:defRPr sz="2000">
          <a:solidFill>
            <a:srgbClr val="26732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ctrTitle"/>
          </p:nvPr>
        </p:nvSpPr>
        <p:spPr>
          <a:xfrm>
            <a:off x="2428875" y="1996480"/>
            <a:ext cx="5448300" cy="1046162"/>
          </a:xfrm>
        </p:spPr>
        <p:txBody>
          <a:bodyPr/>
          <a:lstStyle/>
          <a:p>
            <a:r>
              <a:rPr lang="zh-CN" altLang="en-US" sz="4400" dirty="0" smtClean="0">
                <a:solidFill>
                  <a:srgbClr val="003366"/>
                </a:solidFill>
                <a:latin typeface="华文新魏" pitchFamily="2" charset="-122"/>
              </a:rPr>
              <a:t>计算机网络</a:t>
            </a:r>
            <a:endParaRPr lang="zh-CN" altLang="en-US" sz="4400" dirty="0" smtClean="0">
              <a:solidFill>
                <a:srgbClr val="003366"/>
              </a:solidFill>
            </a:endParaRPr>
          </a:p>
        </p:txBody>
      </p:sp>
      <p:sp>
        <p:nvSpPr>
          <p:cNvPr id="27650" name="副标题 2"/>
          <p:cNvSpPr>
            <a:spLocks noGrp="1"/>
          </p:cNvSpPr>
          <p:nvPr>
            <p:ph type="subTitle" idx="1"/>
          </p:nvPr>
        </p:nvSpPr>
        <p:spPr>
          <a:xfrm>
            <a:off x="2428875" y="3630613"/>
            <a:ext cx="4914900" cy="1014412"/>
          </a:xfrm>
        </p:spPr>
        <p:txBody>
          <a:bodyPr/>
          <a:lstStyle/>
          <a:p>
            <a:r>
              <a:rPr lang="zh-CN" altLang="en-US" sz="2800" smtClean="0">
                <a:solidFill>
                  <a:srgbClr val="003366"/>
                </a:solidFill>
                <a:latin typeface="微软雅黑" pitchFamily="34" charset="-122"/>
              </a:rPr>
              <a:t>王宇新</a:t>
            </a:r>
          </a:p>
          <a:p>
            <a:r>
              <a:rPr lang="zh-CN" altLang="en-US" sz="2800" smtClean="0">
                <a:solidFill>
                  <a:srgbClr val="003366"/>
                </a:solidFill>
                <a:latin typeface="微软雅黑" pitchFamily="34" charset="-122"/>
              </a:rPr>
              <a:t>大连理工大学</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idx="4294967295"/>
          </p:nvPr>
        </p:nvSpPr>
        <p:spPr>
          <a:xfrm>
            <a:off x="285750" y="769938"/>
            <a:ext cx="6429375" cy="722312"/>
          </a:xfrm>
        </p:spPr>
        <p:txBody>
          <a:bodyPr/>
          <a:lstStyle/>
          <a:p>
            <a:pPr algn="l">
              <a:lnSpc>
                <a:spcPct val="120000"/>
              </a:lnSpc>
              <a:defRPr/>
            </a:pPr>
            <a:r>
              <a:rPr lang="en-US" altLang="zh-CN" sz="2400" kern="1200" dirty="0">
                <a:solidFill>
                  <a:srgbClr val="007D7A"/>
                </a:solidFill>
                <a:latin typeface="Times New Roman" pitchFamily="18" charset="0"/>
                <a:cs typeface="Times New Roman" pitchFamily="18" charset="0"/>
              </a:rPr>
              <a:t>2. NSFNET</a:t>
            </a:r>
            <a:r>
              <a:rPr lang="zh-CN" altLang="en-US" sz="2400" kern="1200" dirty="0">
                <a:solidFill>
                  <a:srgbClr val="007D7A"/>
                </a:solidFill>
                <a:latin typeface="Times New Roman" pitchFamily="18" charset="0"/>
                <a:cs typeface="Times New Roman" pitchFamily="18" charset="0"/>
              </a:rPr>
              <a:t>对互联网发展的影响</a:t>
            </a:r>
          </a:p>
        </p:txBody>
      </p:sp>
      <p:sp>
        <p:nvSpPr>
          <p:cNvPr id="32770" name="内容占位符 2"/>
          <p:cNvSpPr>
            <a:spLocks noGrp="1"/>
          </p:cNvSpPr>
          <p:nvPr>
            <p:ph idx="4294967295"/>
          </p:nvPr>
        </p:nvSpPr>
        <p:spPr>
          <a:xfrm>
            <a:off x="312738" y="1495425"/>
            <a:ext cx="5616575" cy="2720975"/>
          </a:xfrm>
        </p:spPr>
        <p:txBody>
          <a:bodyPr/>
          <a:lstStyle/>
          <a:p>
            <a:pPr marL="265113" indent="-265113">
              <a:lnSpc>
                <a:spcPct val="110000"/>
              </a:lnSpc>
              <a:spcBef>
                <a:spcPct val="40000"/>
              </a:spcBef>
              <a:defRPr/>
            </a:pPr>
            <a:r>
              <a:rPr lang="zh-CN" altLang="en-US" sz="2000" kern="1200" dirty="0">
                <a:solidFill>
                  <a:srgbClr val="1A3868"/>
                </a:solidFill>
                <a:latin typeface="Times New Roman" pitchFamily="18" charset="0"/>
                <a:cs typeface="Times New Roman" pitchFamily="18" charset="0"/>
              </a:rPr>
              <a:t>通过“计算机科学网（</a:t>
            </a:r>
            <a:r>
              <a:rPr lang="en-US" altLang="zh-CN" sz="2000" kern="1200" dirty="0">
                <a:solidFill>
                  <a:srgbClr val="1A3868"/>
                </a:solidFill>
                <a:latin typeface="Times New Roman" pitchFamily="18" charset="0"/>
                <a:cs typeface="Times New Roman" pitchFamily="18" charset="0"/>
              </a:rPr>
              <a:t>CSNET</a:t>
            </a:r>
            <a:r>
              <a:rPr lang="zh-CN" altLang="en-US" sz="2000" kern="1200" dirty="0">
                <a:solidFill>
                  <a:srgbClr val="1A3868"/>
                </a:solidFill>
                <a:latin typeface="Times New Roman" pitchFamily="18" charset="0"/>
                <a:cs typeface="Times New Roman" pitchFamily="18" charset="0"/>
              </a:rPr>
              <a:t>）”间接接入</a:t>
            </a:r>
            <a:r>
              <a:rPr lang="en-US" altLang="zh-CN" sz="2000" kern="1200" dirty="0">
                <a:solidFill>
                  <a:srgbClr val="1A3868"/>
                </a:solidFill>
                <a:latin typeface="Times New Roman" pitchFamily="18" charset="0"/>
                <a:cs typeface="Times New Roman" pitchFamily="18" charset="0"/>
              </a:rPr>
              <a:t>ARPANET</a:t>
            </a:r>
            <a:r>
              <a:rPr lang="zh-CN" altLang="en-US" sz="2000" kern="1200" dirty="0">
                <a:solidFill>
                  <a:srgbClr val="1A3868"/>
                </a:solidFill>
                <a:latin typeface="Times New Roman" pitchFamily="18" charset="0"/>
                <a:cs typeface="Times New Roman" pitchFamily="18" charset="0"/>
              </a:rPr>
              <a:t>，连接美国所有大学计算机系；</a:t>
            </a:r>
          </a:p>
          <a:p>
            <a:pPr marL="265113" indent="-265113">
              <a:lnSpc>
                <a:spcPct val="110000"/>
              </a:lnSpc>
              <a:spcBef>
                <a:spcPct val="40000"/>
              </a:spcBef>
              <a:defRPr/>
            </a:pPr>
            <a:r>
              <a:rPr lang="zh-CN" altLang="en-US" sz="2000" kern="1200" dirty="0">
                <a:solidFill>
                  <a:srgbClr val="1A3868"/>
                </a:solidFill>
                <a:latin typeface="Times New Roman" pitchFamily="18" charset="0"/>
                <a:cs typeface="Times New Roman" pitchFamily="18" charset="0"/>
              </a:rPr>
              <a:t>域名技术发展加强对网络运行和接入计算机的管理：文本文件</a:t>
            </a:r>
            <a:r>
              <a:rPr lang="en-US" altLang="zh-CN" sz="2000" kern="1200" dirty="0">
                <a:solidFill>
                  <a:srgbClr val="1A3868"/>
                </a:solidFill>
                <a:latin typeface="Times New Roman" pitchFamily="18" charset="0"/>
                <a:cs typeface="Times New Roman" pitchFamily="18" charset="0"/>
              </a:rPr>
              <a:t>HOSTS =&gt; </a:t>
            </a:r>
            <a:r>
              <a:rPr lang="zh-CN" altLang="en-US" sz="2000" kern="1200" dirty="0">
                <a:solidFill>
                  <a:srgbClr val="1A3868"/>
                </a:solidFill>
                <a:latin typeface="Times New Roman" pitchFamily="18" charset="0"/>
                <a:cs typeface="Times New Roman" pitchFamily="18" charset="0"/>
              </a:rPr>
              <a:t>域名系统</a:t>
            </a:r>
            <a:r>
              <a:rPr lang="en-US" altLang="zh-CN" sz="2000" kern="1200" dirty="0">
                <a:solidFill>
                  <a:srgbClr val="1A3868"/>
                </a:solidFill>
                <a:latin typeface="Times New Roman" pitchFamily="18" charset="0"/>
                <a:cs typeface="Times New Roman" pitchFamily="18" charset="0"/>
              </a:rPr>
              <a:t>DNS</a:t>
            </a:r>
          </a:p>
          <a:p>
            <a:pPr marL="265113" indent="-265113">
              <a:lnSpc>
                <a:spcPct val="110000"/>
              </a:lnSpc>
              <a:spcBef>
                <a:spcPct val="40000"/>
              </a:spcBef>
              <a:defRPr/>
            </a:pPr>
            <a:r>
              <a:rPr lang="en-US" altLang="zh-CN" sz="2000" kern="1200" dirty="0">
                <a:solidFill>
                  <a:srgbClr val="1A3868"/>
                </a:solidFill>
                <a:latin typeface="Times New Roman" pitchFamily="18" charset="0"/>
                <a:cs typeface="Times New Roman" pitchFamily="18" charset="0"/>
              </a:rPr>
              <a:t>NSFNET </a:t>
            </a:r>
            <a:r>
              <a:rPr lang="zh-CN" altLang="en-US" sz="2000" kern="1200" dirty="0">
                <a:solidFill>
                  <a:srgbClr val="1A3868"/>
                </a:solidFill>
                <a:latin typeface="Times New Roman" pitchFamily="18" charset="0"/>
                <a:cs typeface="Times New Roman" pitchFamily="18" charset="0"/>
              </a:rPr>
              <a:t>网络组建，主干网连接美国</a:t>
            </a:r>
            <a:r>
              <a:rPr lang="en-US" altLang="zh-CN" sz="2000" kern="1200" dirty="0">
                <a:solidFill>
                  <a:srgbClr val="1A3868"/>
                </a:solidFill>
                <a:latin typeface="Times New Roman" pitchFamily="18" charset="0"/>
                <a:cs typeface="Times New Roman" pitchFamily="18" charset="0"/>
              </a:rPr>
              <a:t>6</a:t>
            </a:r>
            <a:r>
              <a:rPr lang="zh-CN" altLang="en-US" sz="2000" kern="1200" dirty="0">
                <a:solidFill>
                  <a:srgbClr val="1A3868"/>
                </a:solidFill>
                <a:latin typeface="Times New Roman" pitchFamily="18" charset="0"/>
                <a:cs typeface="Times New Roman" pitchFamily="18" charset="0"/>
              </a:rPr>
              <a:t>个超级计算中心</a:t>
            </a:r>
          </a:p>
        </p:txBody>
      </p:sp>
      <p:sp>
        <p:nvSpPr>
          <p:cNvPr id="4505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306388" y="954088"/>
            <a:ext cx="5622925" cy="474662"/>
          </a:xfrm>
        </p:spPr>
        <p:txBody>
          <a:bodyPr/>
          <a:lstStyle/>
          <a:p>
            <a:pPr algn="l">
              <a:lnSpc>
                <a:spcPct val="120000"/>
              </a:lnSpc>
              <a:defRPr/>
            </a:pPr>
            <a:r>
              <a:rPr lang="en-US" altLang="zh-CN" sz="2400" kern="1200" dirty="0">
                <a:solidFill>
                  <a:srgbClr val="007D7A"/>
                </a:solidFill>
                <a:latin typeface="Times New Roman" pitchFamily="18" charset="0"/>
                <a:cs typeface="Times New Roman" pitchFamily="18" charset="0"/>
              </a:rPr>
              <a:t>NSFNET </a:t>
            </a:r>
            <a:r>
              <a:rPr lang="zh-CN" altLang="en-US" sz="2400" kern="1200" dirty="0">
                <a:solidFill>
                  <a:srgbClr val="007D7A"/>
                </a:solidFill>
                <a:latin typeface="Times New Roman" pitchFamily="18" charset="0"/>
                <a:cs typeface="Times New Roman" pitchFamily="18" charset="0"/>
              </a:rPr>
              <a:t>发展进程 </a:t>
            </a:r>
          </a:p>
        </p:txBody>
      </p:sp>
      <p:sp>
        <p:nvSpPr>
          <p:cNvPr id="34818" name="Rectangle 3"/>
          <p:cNvSpPr>
            <a:spLocks noGrp="1" noChangeArrowheads="1"/>
          </p:cNvSpPr>
          <p:nvPr>
            <p:ph type="body" idx="4294967295"/>
          </p:nvPr>
        </p:nvSpPr>
        <p:spPr>
          <a:xfrm>
            <a:off x="311150" y="1428750"/>
            <a:ext cx="5989042" cy="3240088"/>
          </a:xfrm>
        </p:spPr>
        <p:txBody>
          <a:bodyPr/>
          <a:lstStyle/>
          <a:p>
            <a:pPr marL="265113" indent="-265113">
              <a:spcAft>
                <a:spcPct val="10000"/>
              </a:spcAft>
              <a:defRPr/>
            </a:pPr>
            <a:r>
              <a:rPr lang="zh-CN" altLang="en-US" sz="2000" kern="1200" dirty="0">
                <a:solidFill>
                  <a:srgbClr val="1A3868"/>
                </a:solidFill>
                <a:latin typeface="Times New Roman" pitchFamily="18" charset="0"/>
                <a:cs typeface="Times New Roman" pitchFamily="18" charset="0"/>
              </a:rPr>
              <a:t>1984年</a:t>
            </a:r>
            <a:r>
              <a:rPr lang="en-US" altLang="zh-CN" sz="2000" kern="1200" dirty="0" smtClean="0">
                <a:solidFill>
                  <a:srgbClr val="1A3868"/>
                </a:solidFill>
                <a:latin typeface="Times New Roman" pitchFamily="18" charset="0"/>
                <a:cs typeface="Times New Roman" pitchFamily="18" charset="0"/>
              </a:rPr>
              <a:t>NSF </a:t>
            </a:r>
            <a:r>
              <a:rPr lang="zh-CN" altLang="en-US" sz="2000" kern="1200" dirty="0" smtClean="0">
                <a:solidFill>
                  <a:srgbClr val="1A3868"/>
                </a:solidFill>
                <a:latin typeface="Times New Roman" pitchFamily="18" charset="0"/>
                <a:cs typeface="Times New Roman" pitchFamily="18" charset="0"/>
              </a:rPr>
              <a:t>（</a:t>
            </a:r>
            <a:r>
              <a:rPr lang="zh-CN" altLang="en-US" sz="2000" kern="1200" dirty="0">
                <a:solidFill>
                  <a:srgbClr val="C00000"/>
                </a:solidFill>
                <a:latin typeface="Times New Roman" pitchFamily="18" charset="0"/>
                <a:cs typeface="Times New Roman" pitchFamily="18" charset="0"/>
              </a:rPr>
              <a:t>美国国家科学基金会</a:t>
            </a:r>
            <a:r>
              <a:rPr lang="zh-CN" altLang="en-US" sz="2000" kern="1200" dirty="0">
                <a:solidFill>
                  <a:srgbClr val="1A3868"/>
                </a:solidFill>
                <a:latin typeface="Times New Roman" pitchFamily="18" charset="0"/>
                <a:cs typeface="Times New Roman" pitchFamily="18" charset="0"/>
              </a:rPr>
              <a:t>）组建</a:t>
            </a:r>
            <a:r>
              <a:rPr lang="en-US" altLang="zh-CN" sz="2000" kern="1200" dirty="0" err="1">
                <a:solidFill>
                  <a:srgbClr val="1A3868"/>
                </a:solidFill>
                <a:latin typeface="Times New Roman" pitchFamily="18" charset="0"/>
                <a:cs typeface="Times New Roman" pitchFamily="18" charset="0"/>
              </a:rPr>
              <a:t>NSFnet</a:t>
            </a:r>
            <a:r>
              <a:rPr lang="zh-CN" altLang="en-US" sz="2000" kern="1200" dirty="0">
                <a:solidFill>
                  <a:srgbClr val="1A3868"/>
                </a:solidFill>
                <a:latin typeface="Times New Roman" pitchFamily="18" charset="0"/>
                <a:cs typeface="Times New Roman" pitchFamily="18" charset="0"/>
              </a:rPr>
              <a:t>，使用</a:t>
            </a:r>
            <a:r>
              <a:rPr lang="en-US" altLang="zh-CN" sz="2000" kern="1200" dirty="0">
                <a:solidFill>
                  <a:srgbClr val="1A3868"/>
                </a:solidFill>
                <a:latin typeface="Times New Roman" pitchFamily="18" charset="0"/>
                <a:cs typeface="Times New Roman" pitchFamily="18" charset="0"/>
              </a:rPr>
              <a:t>TCP/IP</a:t>
            </a:r>
            <a:r>
              <a:rPr lang="zh-CN" altLang="en-US" sz="2000" kern="1200" dirty="0">
                <a:solidFill>
                  <a:srgbClr val="1A3868"/>
                </a:solidFill>
                <a:latin typeface="Times New Roman" pitchFamily="18" charset="0"/>
                <a:cs typeface="Times New Roman" pitchFamily="18" charset="0"/>
              </a:rPr>
              <a:t>协议，最初速率</a:t>
            </a:r>
            <a:r>
              <a:rPr lang="en-US" altLang="zh-CN" sz="2000" b="1" dirty="0">
                <a:solidFill>
                  <a:srgbClr val="008000"/>
                </a:solidFill>
                <a:latin typeface="Times New Roman" pitchFamily="18" charset="0"/>
              </a:rPr>
              <a:t>56kbps</a:t>
            </a:r>
            <a:r>
              <a:rPr lang="zh-CN" altLang="en-US" sz="2000" kern="1200" dirty="0">
                <a:solidFill>
                  <a:srgbClr val="1A3868"/>
                </a:solidFill>
                <a:latin typeface="Times New Roman" pitchFamily="18" charset="0"/>
                <a:cs typeface="Times New Roman" pitchFamily="18" charset="0"/>
              </a:rPr>
              <a:t>；采取</a:t>
            </a:r>
            <a:r>
              <a:rPr lang="zh-CN" altLang="en-US" sz="2000" kern="1200" dirty="0">
                <a:solidFill>
                  <a:srgbClr val="C00000"/>
                </a:solidFill>
                <a:latin typeface="Times New Roman" pitchFamily="18" charset="0"/>
                <a:cs typeface="Times New Roman" pitchFamily="18" charset="0"/>
              </a:rPr>
              <a:t>层次型结构</a:t>
            </a:r>
            <a:r>
              <a:rPr lang="zh-CN" altLang="en-US" sz="2000" kern="1200" dirty="0">
                <a:solidFill>
                  <a:srgbClr val="1A3868"/>
                </a:solidFill>
                <a:latin typeface="Times New Roman" pitchFamily="18" charset="0"/>
                <a:cs typeface="Times New Roman" pitchFamily="18" charset="0"/>
              </a:rPr>
              <a:t>，分为主干网、地区网与校园网；</a:t>
            </a:r>
          </a:p>
          <a:p>
            <a:pPr marL="265113" indent="-265113">
              <a:spcAft>
                <a:spcPct val="10000"/>
              </a:spcAft>
              <a:defRPr/>
            </a:pPr>
            <a:r>
              <a:rPr lang="zh-CN" altLang="en-US" sz="2000" kern="1200" dirty="0">
                <a:solidFill>
                  <a:srgbClr val="1A3868"/>
                </a:solidFill>
                <a:latin typeface="Times New Roman" pitchFamily="18" charset="0"/>
                <a:cs typeface="Times New Roman" pitchFamily="18" charset="0"/>
              </a:rPr>
              <a:t>19</a:t>
            </a:r>
            <a:r>
              <a:rPr lang="en-US" altLang="zh-CN" sz="2000" kern="1200" dirty="0">
                <a:solidFill>
                  <a:srgbClr val="1A3868"/>
                </a:solidFill>
                <a:latin typeface="Times New Roman" pitchFamily="18" charset="0"/>
                <a:cs typeface="Times New Roman" pitchFamily="18" charset="0"/>
              </a:rPr>
              <a:t>89</a:t>
            </a:r>
            <a:r>
              <a:rPr lang="zh-CN" altLang="en-US" sz="2000" kern="1200" dirty="0">
                <a:solidFill>
                  <a:srgbClr val="1A3868"/>
                </a:solidFill>
                <a:latin typeface="Times New Roman" pitchFamily="18" charset="0"/>
                <a:cs typeface="Times New Roman" pitchFamily="18" charset="0"/>
              </a:rPr>
              <a:t>年</a:t>
            </a:r>
            <a:r>
              <a:rPr lang="en-US" altLang="zh-CN" sz="2000" kern="1200" dirty="0" err="1">
                <a:solidFill>
                  <a:srgbClr val="1A3868"/>
                </a:solidFill>
                <a:latin typeface="Times New Roman" pitchFamily="18" charset="0"/>
                <a:cs typeface="Times New Roman" pitchFamily="18" charset="0"/>
              </a:rPr>
              <a:t>NSFnet</a:t>
            </a:r>
            <a:r>
              <a:rPr lang="zh-CN" altLang="en-US" sz="2000" kern="1200" dirty="0">
                <a:solidFill>
                  <a:srgbClr val="1A3868"/>
                </a:solidFill>
                <a:latin typeface="Times New Roman" pitchFamily="18" charset="0"/>
                <a:cs typeface="Times New Roman" pitchFamily="18" charset="0"/>
              </a:rPr>
              <a:t>主干网的传输速率为</a:t>
            </a:r>
            <a:r>
              <a:rPr lang="en-US" altLang="zh-CN" sz="2000" b="1" dirty="0">
                <a:solidFill>
                  <a:srgbClr val="008000"/>
                </a:solidFill>
                <a:latin typeface="Times New Roman" pitchFamily="18" charset="0"/>
              </a:rPr>
              <a:t>1.544Mb/s</a:t>
            </a:r>
            <a:r>
              <a:rPr lang="en-US" altLang="zh-CN" sz="2000" kern="1200" dirty="0">
                <a:solidFill>
                  <a:srgbClr val="1A3868"/>
                </a:solidFill>
                <a:latin typeface="Times New Roman" pitchFamily="18" charset="0"/>
                <a:cs typeface="Times New Roman" pitchFamily="18" charset="0"/>
              </a:rPr>
              <a:t>；</a:t>
            </a:r>
          </a:p>
          <a:p>
            <a:pPr marL="265113" indent="-265113">
              <a:spcAft>
                <a:spcPct val="10000"/>
              </a:spcAft>
              <a:defRPr/>
            </a:pPr>
            <a:r>
              <a:rPr lang="en-US" altLang="zh-CN" sz="2000" kern="1200" dirty="0">
                <a:solidFill>
                  <a:srgbClr val="1A3868"/>
                </a:solidFill>
                <a:latin typeface="Times New Roman" pitchFamily="18" charset="0"/>
                <a:cs typeface="Times New Roman" pitchFamily="18" charset="0"/>
              </a:rPr>
              <a:t>1990</a:t>
            </a:r>
            <a:r>
              <a:rPr lang="zh-CN" altLang="en-US" sz="2000" kern="1200" dirty="0">
                <a:solidFill>
                  <a:srgbClr val="1A3868"/>
                </a:solidFill>
                <a:latin typeface="Times New Roman" pitchFamily="18" charset="0"/>
                <a:cs typeface="Times New Roman" pitchFamily="18" charset="0"/>
              </a:rPr>
              <a:t>年美国高级网络和服务公司接管</a:t>
            </a:r>
            <a:r>
              <a:rPr lang="en-US" altLang="zh-CN" sz="2000" kern="1200" dirty="0">
                <a:solidFill>
                  <a:srgbClr val="1A3868"/>
                </a:solidFill>
                <a:latin typeface="Times New Roman" pitchFamily="18" charset="0"/>
                <a:cs typeface="Times New Roman" pitchFamily="18" charset="0"/>
              </a:rPr>
              <a:t>NSFNET</a:t>
            </a:r>
            <a:r>
              <a:rPr lang="zh-CN" altLang="en-US" sz="2000" kern="1200" dirty="0">
                <a:solidFill>
                  <a:srgbClr val="1A3868"/>
                </a:solidFill>
                <a:latin typeface="Times New Roman" pitchFamily="18" charset="0"/>
                <a:cs typeface="Times New Roman" pitchFamily="18" charset="0"/>
              </a:rPr>
              <a:t>，</a:t>
            </a:r>
            <a:r>
              <a:rPr lang="en-US" altLang="zh-CN" sz="2000" kern="1200" dirty="0">
                <a:solidFill>
                  <a:srgbClr val="1A3868"/>
                </a:solidFill>
                <a:latin typeface="Times New Roman" pitchFamily="18" charset="0"/>
                <a:cs typeface="Times New Roman" pitchFamily="18" charset="0"/>
              </a:rPr>
              <a:t>1991</a:t>
            </a:r>
            <a:r>
              <a:rPr lang="zh-CN" altLang="en-US" sz="2000" kern="1200" dirty="0">
                <a:solidFill>
                  <a:srgbClr val="1A3868"/>
                </a:solidFill>
                <a:latin typeface="Times New Roman" pitchFamily="18" charset="0"/>
                <a:cs typeface="Times New Roman" pitchFamily="18" charset="0"/>
              </a:rPr>
              <a:t>年年底提供速率</a:t>
            </a:r>
            <a:r>
              <a:rPr lang="en-US" altLang="zh-CN" sz="2000" b="1" dirty="0">
                <a:solidFill>
                  <a:srgbClr val="008000"/>
                </a:solidFill>
                <a:latin typeface="Times New Roman" pitchFamily="18" charset="0"/>
              </a:rPr>
              <a:t>44.746Mb/s</a:t>
            </a:r>
            <a:r>
              <a:rPr lang="zh-CN" altLang="en-US" sz="2000" kern="1200" dirty="0">
                <a:solidFill>
                  <a:srgbClr val="1A3868"/>
                </a:solidFill>
                <a:latin typeface="Times New Roman" pitchFamily="18" charset="0"/>
                <a:cs typeface="Times New Roman" pitchFamily="18" charset="0"/>
              </a:rPr>
              <a:t>的主干网连通。</a:t>
            </a:r>
          </a:p>
          <a:p>
            <a:pPr marL="265113" indent="-265113">
              <a:spcAft>
                <a:spcPct val="10000"/>
              </a:spcAft>
              <a:defRPr/>
            </a:pPr>
            <a:r>
              <a:rPr lang="en-US" altLang="zh-CN" sz="2000" kern="1200" dirty="0">
                <a:solidFill>
                  <a:srgbClr val="1A3868"/>
                </a:solidFill>
                <a:latin typeface="Times New Roman" pitchFamily="18" charset="0"/>
                <a:cs typeface="Times New Roman" pitchFamily="18" charset="0"/>
              </a:rPr>
              <a:t>1995</a:t>
            </a:r>
            <a:r>
              <a:rPr lang="zh-CN" altLang="en-US" sz="2000" kern="1200" dirty="0">
                <a:solidFill>
                  <a:srgbClr val="1A3868"/>
                </a:solidFill>
                <a:latin typeface="Times New Roman" pitchFamily="18" charset="0"/>
                <a:cs typeface="Times New Roman" pitchFamily="18" charset="0"/>
              </a:rPr>
              <a:t>年4月1日，</a:t>
            </a:r>
            <a:r>
              <a:rPr lang="en-US" altLang="zh-CN" sz="2000" kern="1200" dirty="0">
                <a:solidFill>
                  <a:srgbClr val="1A3868"/>
                </a:solidFill>
                <a:latin typeface="Times New Roman" pitchFamily="18" charset="0"/>
                <a:cs typeface="Times New Roman" pitchFamily="18" charset="0"/>
              </a:rPr>
              <a:t>NSF</a:t>
            </a:r>
            <a:r>
              <a:rPr lang="zh-CN" altLang="en-US" sz="2000" kern="1200" dirty="0">
                <a:solidFill>
                  <a:srgbClr val="1A3868"/>
                </a:solidFill>
                <a:latin typeface="Times New Roman" pitchFamily="18" charset="0"/>
                <a:cs typeface="Times New Roman" pitchFamily="18" charset="0"/>
              </a:rPr>
              <a:t>和</a:t>
            </a:r>
            <a:r>
              <a:rPr lang="en-US" altLang="zh-CN" sz="2000" kern="1200" dirty="0">
                <a:solidFill>
                  <a:srgbClr val="1A3868"/>
                </a:solidFill>
                <a:latin typeface="Times New Roman" pitchFamily="18" charset="0"/>
                <a:cs typeface="Times New Roman" pitchFamily="18" charset="0"/>
              </a:rPr>
              <a:t>MCI</a:t>
            </a:r>
            <a:r>
              <a:rPr lang="zh-CN" altLang="en-US" sz="2000" kern="1200" dirty="0">
                <a:solidFill>
                  <a:srgbClr val="1A3868"/>
                </a:solidFill>
                <a:latin typeface="Times New Roman" pitchFamily="18" charset="0"/>
                <a:cs typeface="Times New Roman" pitchFamily="18" charset="0"/>
              </a:rPr>
              <a:t>合作创建了高性能骨干网服务</a:t>
            </a:r>
            <a:r>
              <a:rPr lang="en-US" altLang="zh-CN" sz="2000" kern="1200" dirty="0" err="1">
                <a:solidFill>
                  <a:srgbClr val="1A3868"/>
                </a:solidFill>
                <a:latin typeface="Times New Roman" pitchFamily="18" charset="0"/>
                <a:cs typeface="Times New Roman" pitchFamily="18" charset="0"/>
              </a:rPr>
              <a:t>NvBS</a:t>
            </a:r>
            <a:r>
              <a:rPr lang="en-US" altLang="zh-CN" sz="2000" kern="1200" dirty="0">
                <a:solidFill>
                  <a:srgbClr val="1A3868"/>
                </a:solidFill>
                <a:latin typeface="Times New Roman" pitchFamily="18" charset="0"/>
                <a:cs typeface="Times New Roman" pitchFamily="18" charset="0"/>
              </a:rPr>
              <a:t>；</a:t>
            </a:r>
            <a:r>
              <a:rPr lang="zh-CN" altLang="en-US" sz="2000" kern="1200" dirty="0">
                <a:solidFill>
                  <a:srgbClr val="1A3868"/>
                </a:solidFill>
                <a:latin typeface="Times New Roman" pitchFamily="18" charset="0"/>
                <a:cs typeface="Times New Roman" pitchFamily="18" charset="0"/>
              </a:rPr>
              <a:t>运行的速率范围是从622</a:t>
            </a:r>
            <a:r>
              <a:rPr lang="en-US" altLang="zh-CN" sz="2000" kern="1200" dirty="0">
                <a:solidFill>
                  <a:srgbClr val="1A3868"/>
                </a:solidFill>
                <a:latin typeface="Times New Roman" pitchFamily="18" charset="0"/>
                <a:cs typeface="Times New Roman" pitchFamily="18" charset="0"/>
              </a:rPr>
              <a:t>Mb/s</a:t>
            </a:r>
            <a:r>
              <a:rPr lang="zh-CN" altLang="en-US" sz="2000" kern="1200" dirty="0">
                <a:solidFill>
                  <a:srgbClr val="1A3868"/>
                </a:solidFill>
                <a:latin typeface="Times New Roman" pitchFamily="18" charset="0"/>
                <a:cs typeface="Times New Roman" pitchFamily="18" charset="0"/>
              </a:rPr>
              <a:t>到</a:t>
            </a:r>
            <a:r>
              <a:rPr lang="zh-CN" altLang="en-US" sz="2000" b="1" dirty="0">
                <a:solidFill>
                  <a:srgbClr val="008000"/>
                </a:solidFill>
                <a:latin typeface="Times New Roman" pitchFamily="18" charset="0"/>
              </a:rPr>
              <a:t>4.8</a:t>
            </a:r>
            <a:r>
              <a:rPr lang="en-US" altLang="zh-CN" sz="2000" b="1" dirty="0">
                <a:solidFill>
                  <a:srgbClr val="008000"/>
                </a:solidFill>
                <a:latin typeface="Times New Roman" pitchFamily="18" charset="0"/>
              </a:rPr>
              <a:t>G b/s</a:t>
            </a:r>
            <a:r>
              <a:rPr lang="en-US" altLang="zh-CN" sz="2000" kern="1200" dirty="0">
                <a:solidFill>
                  <a:srgbClr val="1A3868"/>
                </a:solidFill>
                <a:latin typeface="Times New Roman" pitchFamily="18" charset="0"/>
                <a:cs typeface="Times New Roman" pitchFamily="18" charset="0"/>
              </a:rPr>
              <a:t>。</a:t>
            </a:r>
            <a:r>
              <a:rPr lang="en-US" altLang="zh-CN" sz="2000" dirty="0">
                <a:solidFill>
                  <a:schemeClr val="hlink"/>
                </a:solidFill>
                <a:latin typeface="Times New Roman" pitchFamily="18"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3" name="标题 1"/>
          <p:cNvSpPr>
            <a:spLocks noGrp="1"/>
          </p:cNvSpPr>
          <p:nvPr>
            <p:ph type="title" idx="4294967295"/>
          </p:nvPr>
        </p:nvSpPr>
        <p:spPr>
          <a:xfrm>
            <a:off x="827088" y="754063"/>
            <a:ext cx="5616575" cy="674687"/>
          </a:xfrm>
        </p:spPr>
        <p:txBody>
          <a:bodyPr/>
          <a:lstStyle/>
          <a:p>
            <a:pPr algn="l">
              <a:lnSpc>
                <a:spcPct val="120000"/>
              </a:lnSpc>
              <a:defRPr/>
            </a:pPr>
            <a:r>
              <a:rPr lang="zh-CN" altLang="en-US" sz="2400" kern="1200" dirty="0">
                <a:solidFill>
                  <a:srgbClr val="007D7A"/>
                </a:solidFill>
                <a:latin typeface="Times New Roman" pitchFamily="18" charset="0"/>
                <a:cs typeface="Times New Roman" pitchFamily="18" charset="0"/>
              </a:rPr>
              <a:t>从</a:t>
            </a:r>
            <a:r>
              <a:rPr lang="en-US" altLang="zh-CN" sz="2400" kern="1200" dirty="0">
                <a:solidFill>
                  <a:srgbClr val="007D7A"/>
                </a:solidFill>
                <a:latin typeface="Times New Roman" pitchFamily="18" charset="0"/>
                <a:cs typeface="Times New Roman" pitchFamily="18" charset="0"/>
              </a:rPr>
              <a:t>ARPANET</a:t>
            </a:r>
            <a:r>
              <a:rPr lang="zh-CN" altLang="en-US" sz="2400" kern="1200" dirty="0">
                <a:solidFill>
                  <a:srgbClr val="007D7A"/>
                </a:solidFill>
                <a:latin typeface="Times New Roman" pitchFamily="18" charset="0"/>
                <a:cs typeface="Times New Roman" pitchFamily="18" charset="0"/>
              </a:rPr>
              <a:t>到</a:t>
            </a:r>
            <a:r>
              <a:rPr lang="en-US" altLang="zh-CN" sz="2400" kern="1200" dirty="0">
                <a:solidFill>
                  <a:srgbClr val="007D7A"/>
                </a:solidFill>
                <a:latin typeface="Times New Roman" pitchFamily="18" charset="0"/>
                <a:cs typeface="Times New Roman" pitchFamily="18" charset="0"/>
              </a:rPr>
              <a:t>Internet</a:t>
            </a:r>
            <a:r>
              <a:rPr lang="zh-CN" altLang="en-US" sz="2400" kern="1200" dirty="0">
                <a:solidFill>
                  <a:srgbClr val="007D7A"/>
                </a:solidFill>
                <a:latin typeface="Times New Roman" pitchFamily="18" charset="0"/>
                <a:cs typeface="Times New Roman" pitchFamily="18" charset="0"/>
              </a:rPr>
              <a:t>的发展过程</a:t>
            </a:r>
          </a:p>
        </p:txBody>
      </p:sp>
      <p:sp>
        <p:nvSpPr>
          <p:cNvPr id="173064"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173062" name="Object 2"/>
          <p:cNvGraphicFramePr>
            <a:graphicFrameLocks noChangeAspect="1"/>
          </p:cNvGraphicFramePr>
          <p:nvPr/>
        </p:nvGraphicFramePr>
        <p:xfrm>
          <a:off x="500063" y="1412875"/>
          <a:ext cx="5857875" cy="2946400"/>
        </p:xfrm>
        <a:graphic>
          <a:graphicData uri="http://schemas.openxmlformats.org/presentationml/2006/ole">
            <mc:AlternateContent xmlns:mc="http://schemas.openxmlformats.org/markup-compatibility/2006">
              <mc:Choice xmlns:v="urn:schemas-microsoft-com:vml" Requires="v">
                <p:oleObj spid="_x0000_s173068" name="Visio" r:id="rId3" imgW="6167005" imgH="2386764" progId="Visio.Drawing.11">
                  <p:embed/>
                </p:oleObj>
              </mc:Choice>
              <mc:Fallback>
                <p:oleObj name="Visio" r:id="rId3" imgW="6167005" imgH="2386764"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412875"/>
                        <a:ext cx="5857875" cy="294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noChangeArrowheads="1"/>
          </p:cNvSpPr>
          <p:nvPr>
            <p:ph type="title" idx="4294967295"/>
          </p:nvPr>
        </p:nvSpPr>
        <p:spPr>
          <a:xfrm>
            <a:off x="323850" y="792163"/>
            <a:ext cx="7216775" cy="628650"/>
          </a:xfrm>
        </p:spPr>
        <p:txBody>
          <a:bodyPr/>
          <a:lstStyle/>
          <a:p>
            <a:pPr algn="l">
              <a:lnSpc>
                <a:spcPct val="120000"/>
              </a:lnSpc>
              <a:defRPr/>
            </a:pPr>
            <a:r>
              <a:rPr lang="en-US" altLang="zh-CN" sz="2400" kern="1200" dirty="0">
                <a:solidFill>
                  <a:srgbClr val="007D7A"/>
                </a:solidFill>
                <a:latin typeface="Times New Roman" pitchFamily="18" charset="0"/>
                <a:cs typeface="Times New Roman" pitchFamily="18" charset="0"/>
              </a:rPr>
              <a:t>3. </a:t>
            </a:r>
            <a:r>
              <a:rPr lang="zh-CN" altLang="en-US" sz="2400" kern="1200" dirty="0">
                <a:solidFill>
                  <a:srgbClr val="007D7A"/>
                </a:solidFill>
                <a:latin typeface="Times New Roman" pitchFamily="18" charset="0"/>
                <a:cs typeface="Times New Roman" pitchFamily="18" charset="0"/>
              </a:rPr>
              <a:t>互联网的形成</a:t>
            </a:r>
            <a:endParaRPr lang="en-US" altLang="zh-CN" sz="2400" kern="1200" dirty="0">
              <a:solidFill>
                <a:srgbClr val="007D7A"/>
              </a:solidFill>
              <a:latin typeface="Times New Roman" pitchFamily="18" charset="0"/>
              <a:cs typeface="Times New Roman" pitchFamily="18" charset="0"/>
            </a:endParaRPr>
          </a:p>
        </p:txBody>
      </p:sp>
      <p:sp>
        <p:nvSpPr>
          <p:cNvPr id="174082" name="Rectangle 3"/>
          <p:cNvSpPr>
            <a:spLocks noGrp="1" noChangeArrowheads="1"/>
          </p:cNvSpPr>
          <p:nvPr>
            <p:ph type="body" idx="4294967295"/>
          </p:nvPr>
        </p:nvSpPr>
        <p:spPr>
          <a:xfrm>
            <a:off x="285750" y="1504950"/>
            <a:ext cx="5616575" cy="1711325"/>
          </a:xfrm>
        </p:spPr>
        <p:txBody>
          <a:bodyPr/>
          <a:lstStyle/>
          <a:p>
            <a:pPr marL="263525" indent="-263525" algn="just">
              <a:lnSpc>
                <a:spcPct val="110000"/>
              </a:lnSpc>
              <a:spcBef>
                <a:spcPct val="30000"/>
              </a:spcBef>
              <a:defRPr/>
            </a:pPr>
            <a:r>
              <a:rPr lang="zh-CN" altLang="en-US" sz="2000" kern="1200" dirty="0">
                <a:solidFill>
                  <a:srgbClr val="1A3868"/>
                </a:solidFill>
                <a:latin typeface="Times New Roman" pitchFamily="18" charset="0"/>
                <a:cs typeface="Times New Roman" pitchFamily="18" charset="0"/>
              </a:rPr>
              <a:t>从用户的角度来看，</a:t>
            </a:r>
            <a:r>
              <a:rPr lang="en-US" altLang="zh-CN" sz="2000" kern="1200" dirty="0">
                <a:solidFill>
                  <a:srgbClr val="1A3868"/>
                </a:solidFill>
                <a:latin typeface="Times New Roman" pitchFamily="18" charset="0"/>
                <a:cs typeface="Times New Roman" pitchFamily="18" charset="0"/>
              </a:rPr>
              <a:t>Internet</a:t>
            </a:r>
            <a:r>
              <a:rPr lang="zh-CN" altLang="en-US" sz="2000" kern="1200" dirty="0">
                <a:solidFill>
                  <a:srgbClr val="1A3868"/>
                </a:solidFill>
                <a:latin typeface="Times New Roman" pitchFamily="18" charset="0"/>
                <a:cs typeface="Times New Roman" pitchFamily="18" charset="0"/>
              </a:rPr>
              <a:t>是一个全球范围的</a:t>
            </a:r>
            <a:r>
              <a:rPr lang="zh-CN" altLang="en-US" sz="2000" kern="1200" dirty="0">
                <a:solidFill>
                  <a:srgbClr val="C00000"/>
                </a:solidFill>
                <a:latin typeface="Times New Roman" pitchFamily="18" charset="0"/>
                <a:cs typeface="Times New Roman" pitchFamily="18" charset="0"/>
              </a:rPr>
              <a:t>信息资源网</a:t>
            </a:r>
            <a:r>
              <a:rPr lang="zh-CN" altLang="en-US" sz="2000" kern="1200" dirty="0">
                <a:solidFill>
                  <a:srgbClr val="1A3868"/>
                </a:solidFill>
                <a:latin typeface="Times New Roman" pitchFamily="18" charset="0"/>
                <a:cs typeface="Times New Roman" pitchFamily="18" charset="0"/>
              </a:rPr>
              <a:t>；</a:t>
            </a:r>
          </a:p>
          <a:p>
            <a:pPr marL="263525" indent="-263525" algn="just">
              <a:lnSpc>
                <a:spcPct val="110000"/>
              </a:lnSpc>
              <a:spcBef>
                <a:spcPct val="30000"/>
              </a:spcBef>
              <a:defRPr/>
            </a:pPr>
            <a:r>
              <a:rPr lang="zh-CN" altLang="en-US" sz="2000" kern="1200" dirty="0">
                <a:solidFill>
                  <a:srgbClr val="1A3868"/>
                </a:solidFill>
                <a:latin typeface="Times New Roman" pitchFamily="18" charset="0"/>
                <a:cs typeface="Times New Roman" pitchFamily="18" charset="0"/>
              </a:rPr>
              <a:t>从网络结构角度看，</a:t>
            </a:r>
            <a:r>
              <a:rPr lang="en-US" altLang="zh-CN" sz="2000" kern="1200" dirty="0">
                <a:solidFill>
                  <a:srgbClr val="1A3868"/>
                </a:solidFill>
                <a:latin typeface="Times New Roman" pitchFamily="18" charset="0"/>
                <a:cs typeface="Times New Roman" pitchFamily="18" charset="0"/>
              </a:rPr>
              <a:t>Internet</a:t>
            </a:r>
            <a:r>
              <a:rPr lang="zh-CN" altLang="en-US" sz="2000" kern="1200" dirty="0">
                <a:solidFill>
                  <a:srgbClr val="1A3868"/>
                </a:solidFill>
                <a:latin typeface="Times New Roman" pitchFamily="18" charset="0"/>
                <a:cs typeface="Times New Roman" pitchFamily="18" charset="0"/>
              </a:rPr>
              <a:t>是一个由路由器互联起来的大型</a:t>
            </a:r>
            <a:r>
              <a:rPr lang="zh-CN" altLang="en-US" sz="2000" kern="1200" dirty="0">
                <a:solidFill>
                  <a:srgbClr val="C00000"/>
                </a:solidFill>
                <a:latin typeface="Times New Roman" pitchFamily="18" charset="0"/>
                <a:cs typeface="Times New Roman" pitchFamily="18" charset="0"/>
              </a:rPr>
              <a:t>网际网</a:t>
            </a:r>
            <a:r>
              <a:rPr lang="zh-CN" altLang="en-US" sz="2000" kern="1200" dirty="0">
                <a:solidFill>
                  <a:srgbClr val="1A3868"/>
                </a:solidFill>
                <a:latin typeface="Times New Roman" pitchFamily="18" charset="0"/>
                <a:cs typeface="Times New Roman" pitchFamily="18" charset="0"/>
              </a:rPr>
              <a:t>。</a:t>
            </a:r>
          </a:p>
        </p:txBody>
      </p:sp>
      <p:sp>
        <p:nvSpPr>
          <p:cNvPr id="174083" name="Rectangle 5"/>
          <p:cNvSpPr>
            <a:spLocks noChangeArrowheads="1"/>
          </p:cNvSpPr>
          <p:nvPr/>
        </p:nvSpPr>
        <p:spPr bwMode="auto">
          <a:xfrm>
            <a:off x="611188" y="3436938"/>
            <a:ext cx="5256212" cy="396875"/>
          </a:xfrm>
          <a:prstGeom prst="rect">
            <a:avLst/>
          </a:prstGeom>
          <a:noFill/>
          <a:ln w="9525">
            <a:noFill/>
            <a:miter lim="800000"/>
            <a:headEnd/>
            <a:tailEnd/>
          </a:ln>
        </p:spPr>
        <p:txBody>
          <a:bodyPr>
            <a:spAutoFit/>
          </a:bodyPr>
          <a:lstStyle/>
          <a:p>
            <a:endParaRPr kumimoji="1" lang="en-US" altLang="zh-CN" sz="2000" u="none">
              <a:solidFill>
                <a:srgbClr val="2D2DB9"/>
              </a:solidFill>
            </a:endParaRPr>
          </a:p>
        </p:txBody>
      </p:sp>
      <p:grpSp>
        <p:nvGrpSpPr>
          <p:cNvPr id="12" name="组合 11"/>
          <p:cNvGrpSpPr>
            <a:grpSpLocks/>
          </p:cNvGrpSpPr>
          <p:nvPr/>
        </p:nvGrpSpPr>
        <p:grpSpPr bwMode="auto">
          <a:xfrm>
            <a:off x="3563938" y="773113"/>
            <a:ext cx="2943225" cy="1839912"/>
            <a:chOff x="4104510" y="3541942"/>
            <a:chExt cx="2944389" cy="1841004"/>
          </a:xfrm>
        </p:grpSpPr>
        <p:sp>
          <p:nvSpPr>
            <p:cNvPr id="11" name="爆炸形 2 10"/>
            <p:cNvSpPr/>
            <p:nvPr/>
          </p:nvSpPr>
          <p:spPr bwMode="auto">
            <a:xfrm>
              <a:off x="4143372" y="3572676"/>
              <a:ext cx="2857520" cy="1785950"/>
            </a:xfrm>
            <a:prstGeom prst="irregularSeal2">
              <a:avLst/>
            </a:prstGeom>
            <a:solidFill>
              <a:schemeClr val="bg1">
                <a:lumMod val="85000"/>
              </a:schemeClr>
            </a:solidFill>
            <a:ln w="9525" cap="flat" cmpd="sng" algn="ctr">
              <a:solidFill>
                <a:schemeClr val="tx1">
                  <a:lumMod val="65000"/>
                  <a:lumOff val="35000"/>
                </a:schemeClr>
              </a:solidFill>
              <a:prstDash val="solid"/>
              <a:round/>
              <a:headEnd type="none" w="med" len="med"/>
              <a:tailEnd type="none" w="med" len="med"/>
            </a:ln>
            <a:effectLst/>
            <a:scene3d>
              <a:camera prst="orthographicFront"/>
              <a:lightRig rig="threePt" dir="t"/>
            </a:scene3d>
            <a:sp3d>
              <a:bevelT w="152400" h="50800" prst="softRound"/>
            </a:sp3d>
          </p:spPr>
          <p:txBody>
            <a:bodyPr/>
            <a:lstStyle/>
            <a:p>
              <a:pPr>
                <a:defRPr/>
              </a:pPr>
              <a:endParaRPr lang="zh-CN" altLang="en-US"/>
            </a:p>
          </p:txBody>
        </p:sp>
        <p:sp>
          <p:nvSpPr>
            <p:cNvPr id="174091" name="Rectangle 6"/>
            <p:cNvSpPr>
              <a:spLocks noChangeArrowheads="1"/>
            </p:cNvSpPr>
            <p:nvPr/>
          </p:nvSpPr>
          <p:spPr bwMode="auto">
            <a:xfrm>
              <a:off x="4714876" y="4150530"/>
              <a:ext cx="1571636" cy="701680"/>
            </a:xfrm>
            <a:prstGeom prst="rect">
              <a:avLst/>
            </a:prstGeom>
            <a:noFill/>
            <a:ln w="9525">
              <a:noFill/>
              <a:miter lim="800000"/>
              <a:headEnd/>
              <a:tailEnd/>
            </a:ln>
          </p:spPr>
          <p:txBody>
            <a:bodyPr>
              <a:spAutoFit/>
            </a:bodyPr>
            <a:lstStyle/>
            <a:p>
              <a:pPr algn="ctr"/>
              <a:r>
                <a:rPr lang="zh-CN" altLang="en-US" sz="2000" u="none">
                  <a:solidFill>
                    <a:srgbClr val="1A3868"/>
                  </a:solidFill>
                </a:rPr>
                <a:t>互联网应用高速发展</a:t>
              </a:r>
            </a:p>
          </p:txBody>
        </p:sp>
      </p:grpSp>
      <p:sp>
        <p:nvSpPr>
          <p:cNvPr id="8" name="TextBox 7"/>
          <p:cNvSpPr txBox="1"/>
          <p:nvPr/>
        </p:nvSpPr>
        <p:spPr>
          <a:xfrm>
            <a:off x="285720" y="1429536"/>
            <a:ext cx="5643602" cy="3143272"/>
          </a:xfrm>
          <a:prstGeom prst="rect">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8100000" scaled="1"/>
            <a:tileRect/>
          </a:gradFill>
          <a:effectLst>
            <a:outerShdw blurRad="50800" dist="38100" dir="18900000" algn="bl" rotWithShape="0">
              <a:prstClr val="black">
                <a:alpha val="40000"/>
              </a:prstClr>
            </a:outerShdw>
          </a:effectLst>
          <a:scene3d>
            <a:camera prst="orthographicFront"/>
            <a:lightRig rig="threePt" dir="t"/>
          </a:scene3d>
          <a:sp3d>
            <a:bevelT w="88900" prst="convex"/>
          </a:sp3d>
        </p:spPr>
        <p:txBody>
          <a:bodyPr>
            <a:spAutoFit/>
          </a:bodyPr>
          <a:lstStyle/>
          <a:p>
            <a:pPr>
              <a:lnSpc>
                <a:spcPct val="110000"/>
              </a:lnSpc>
              <a:spcBef>
                <a:spcPts val="600"/>
              </a:spcBef>
              <a:defRPr/>
            </a:pPr>
            <a:r>
              <a:rPr lang="zh-CN" altLang="en-US" sz="2000" b="0" u="none" dirty="0">
                <a:solidFill>
                  <a:srgbClr val="FFC000"/>
                </a:solidFill>
              </a:rPr>
              <a:t>“互连”与“互联”的区分</a:t>
            </a:r>
            <a:endParaRPr lang="en-US" altLang="zh-CN" sz="2000" b="0" u="none" dirty="0">
              <a:solidFill>
                <a:srgbClr val="FFC000"/>
              </a:solidFill>
            </a:endParaRPr>
          </a:p>
          <a:p>
            <a:pPr marL="176213" indent="-176213">
              <a:lnSpc>
                <a:spcPct val="110000"/>
              </a:lnSpc>
              <a:spcBef>
                <a:spcPts val="600"/>
              </a:spcBef>
              <a:buFont typeface="Arial" pitchFamily="34" charset="0"/>
              <a:buChar char="•"/>
              <a:defRPr/>
            </a:pPr>
            <a:r>
              <a:rPr lang="zh-CN" altLang="en-US" sz="2000" b="0" u="none" dirty="0">
                <a:solidFill>
                  <a:srgbClr val="FBFBFB"/>
                </a:solidFill>
              </a:rPr>
              <a:t>这两个名词的英文均为</a:t>
            </a:r>
            <a:r>
              <a:rPr lang="en-US" altLang="zh-CN" sz="2000" b="0" u="none" dirty="0">
                <a:solidFill>
                  <a:srgbClr val="FBFBFB"/>
                </a:solidFill>
              </a:rPr>
              <a:t>interconnection</a:t>
            </a:r>
            <a:r>
              <a:rPr lang="zh-CN" altLang="en-US" sz="2000" b="0" u="none" dirty="0">
                <a:solidFill>
                  <a:srgbClr val="FBFBFB"/>
                </a:solidFill>
              </a:rPr>
              <a:t>，意思基本一样，但用的地方不同。</a:t>
            </a:r>
            <a:endParaRPr lang="en-US" altLang="zh-CN" sz="2000" b="0" u="none" dirty="0">
              <a:solidFill>
                <a:srgbClr val="FBFBFB"/>
              </a:solidFill>
            </a:endParaRPr>
          </a:p>
          <a:p>
            <a:pPr marL="176213" indent="-176213">
              <a:lnSpc>
                <a:spcPct val="110000"/>
              </a:lnSpc>
              <a:spcBef>
                <a:spcPts val="600"/>
              </a:spcBef>
              <a:buFont typeface="Arial" pitchFamily="34" charset="0"/>
              <a:buChar char="•"/>
              <a:defRPr/>
            </a:pPr>
            <a:r>
              <a:rPr lang="zh-CN" altLang="en-US" sz="2000" b="0" u="none" dirty="0">
                <a:solidFill>
                  <a:srgbClr val="FFFF00"/>
                </a:solidFill>
              </a:rPr>
              <a:t>互连</a:t>
            </a:r>
            <a:r>
              <a:rPr lang="zh-CN" altLang="en-US" sz="2000" b="0" u="none" dirty="0">
                <a:solidFill>
                  <a:srgbClr val="FBFBFB"/>
                </a:solidFill>
              </a:rPr>
              <a:t>是一种物理连接，指一个计算机系统中的两个部件的通信。多指一种电气或机械连接。例如：系统互连；开放系统互连等。</a:t>
            </a:r>
            <a:endParaRPr lang="en-US" altLang="zh-CN" sz="2000" b="0" u="none" dirty="0">
              <a:solidFill>
                <a:srgbClr val="FBFBFB"/>
              </a:solidFill>
            </a:endParaRPr>
          </a:p>
          <a:p>
            <a:pPr marL="176213" indent="-176213">
              <a:lnSpc>
                <a:spcPct val="110000"/>
              </a:lnSpc>
              <a:spcBef>
                <a:spcPts val="600"/>
              </a:spcBef>
              <a:buFont typeface="Arial" pitchFamily="34" charset="0"/>
              <a:buChar char="•"/>
              <a:defRPr/>
            </a:pPr>
            <a:r>
              <a:rPr lang="zh-CN" altLang="en-US" sz="2000" b="0" u="none" dirty="0">
                <a:solidFill>
                  <a:srgbClr val="FFFF00"/>
                </a:solidFill>
              </a:rPr>
              <a:t>互联</a:t>
            </a:r>
            <a:r>
              <a:rPr lang="zh-CN" altLang="en-US" sz="2000" b="0" u="none" dirty="0">
                <a:solidFill>
                  <a:srgbClr val="FBFBFB"/>
                </a:solidFill>
              </a:rPr>
              <a:t>是指联合、联盟的意思，多用在网络方面，例如：互联网。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dissolv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ChangeArrowheads="1"/>
          </p:cNvSpPr>
          <p:nvPr>
            <p:ph type="title" idx="4294967295"/>
          </p:nvPr>
        </p:nvSpPr>
        <p:spPr>
          <a:xfrm>
            <a:off x="357188" y="928688"/>
            <a:ext cx="4745037" cy="571500"/>
          </a:xfrm>
        </p:spPr>
        <p:txBody>
          <a:bodyPr/>
          <a:lstStyle/>
          <a:p>
            <a:pPr algn="l">
              <a:defRPr/>
            </a:pPr>
            <a:r>
              <a:rPr lang="en-US" altLang="zh-CN" sz="2400" kern="1200" dirty="0">
                <a:solidFill>
                  <a:srgbClr val="007D7A"/>
                </a:solidFill>
                <a:latin typeface="Times New Roman" pitchFamily="18" charset="0"/>
                <a:cs typeface="Times New Roman" pitchFamily="18" charset="0"/>
              </a:rPr>
              <a:t>Internet2</a:t>
            </a:r>
            <a:r>
              <a:rPr lang="en-US" altLang="zh-CN" u="sng" dirty="0">
                <a:latin typeface="Times New Roman" pitchFamily="18" charset="0"/>
                <a:cs typeface="Times New Roman" pitchFamily="18" charset="0"/>
              </a:rPr>
              <a:t> </a:t>
            </a:r>
          </a:p>
        </p:txBody>
      </p:sp>
      <p:sp>
        <p:nvSpPr>
          <p:cNvPr id="175106" name="Rectangle 3"/>
          <p:cNvSpPr>
            <a:spLocks noGrp="1" noChangeArrowheads="1"/>
          </p:cNvSpPr>
          <p:nvPr>
            <p:ph type="body" idx="4294967295"/>
          </p:nvPr>
        </p:nvSpPr>
        <p:spPr>
          <a:xfrm>
            <a:off x="395288" y="1571625"/>
            <a:ext cx="5319712" cy="2881313"/>
          </a:xfrm>
        </p:spPr>
        <p:txBody>
          <a:bodyPr/>
          <a:lstStyle/>
          <a:p>
            <a:pPr marL="265113" indent="-265113">
              <a:lnSpc>
                <a:spcPct val="110000"/>
              </a:lnSpc>
              <a:spcAft>
                <a:spcPct val="20000"/>
              </a:spcAft>
              <a:defRPr/>
            </a:pPr>
            <a:r>
              <a:rPr lang="zh-CN" altLang="en-US" sz="2000" kern="1200" dirty="0">
                <a:solidFill>
                  <a:srgbClr val="1A3868"/>
                </a:solidFill>
                <a:latin typeface="Times New Roman" pitchFamily="18" charset="0"/>
                <a:cs typeface="Times New Roman" pitchFamily="18" charset="0"/>
              </a:rPr>
              <a:t>由于</a:t>
            </a:r>
            <a:r>
              <a:rPr lang="en-US" altLang="zh-CN" sz="2000" kern="1200" dirty="0">
                <a:solidFill>
                  <a:srgbClr val="1A3868"/>
                </a:solidFill>
                <a:latin typeface="Times New Roman" pitchFamily="18" charset="0"/>
                <a:cs typeface="Times New Roman" pitchFamily="18" charset="0"/>
              </a:rPr>
              <a:t>Internet</a:t>
            </a:r>
            <a:r>
              <a:rPr lang="zh-CN" altLang="en-US" sz="2000" kern="1200" dirty="0">
                <a:solidFill>
                  <a:srgbClr val="1A3868"/>
                </a:solidFill>
                <a:latin typeface="Times New Roman" pitchFamily="18" charset="0"/>
                <a:cs typeface="Times New Roman" pitchFamily="18" charset="0"/>
              </a:rPr>
              <a:t>商业化，业务量增多，网络性能降低；1996年10月，一些大学申请建立</a:t>
            </a:r>
            <a:r>
              <a:rPr lang="en-US" altLang="zh-CN" sz="2000" kern="1200" dirty="0">
                <a:solidFill>
                  <a:srgbClr val="1A3868"/>
                </a:solidFill>
                <a:latin typeface="Times New Roman" pitchFamily="18" charset="0"/>
                <a:cs typeface="Times New Roman" pitchFamily="18" charset="0"/>
              </a:rPr>
              <a:t>Internet2，</a:t>
            </a:r>
            <a:r>
              <a:rPr lang="zh-CN" altLang="en-US" sz="2000" kern="1200" dirty="0">
                <a:solidFill>
                  <a:srgbClr val="1A3868"/>
                </a:solidFill>
                <a:latin typeface="Times New Roman" pitchFamily="18" charset="0"/>
                <a:cs typeface="Times New Roman" pitchFamily="18" charset="0"/>
              </a:rPr>
              <a:t>为其成员组织服务，初始运行速率可达10</a:t>
            </a:r>
            <a:r>
              <a:rPr lang="en-US" altLang="zh-CN" sz="2000" kern="1200" dirty="0" err="1" smtClean="0">
                <a:solidFill>
                  <a:srgbClr val="1A3868"/>
                </a:solidFill>
                <a:latin typeface="Times New Roman" pitchFamily="18" charset="0"/>
                <a:cs typeface="Times New Roman" pitchFamily="18" charset="0"/>
              </a:rPr>
              <a:t>Gb</a:t>
            </a:r>
            <a:r>
              <a:rPr lang="en-US" altLang="zh-CN" sz="2000" kern="1200" dirty="0" smtClean="0">
                <a:solidFill>
                  <a:srgbClr val="1A3868"/>
                </a:solidFill>
                <a:latin typeface="Times New Roman" pitchFamily="18" charset="0"/>
                <a:cs typeface="Times New Roman" pitchFamily="18" charset="0"/>
              </a:rPr>
              <a:t>/s</a:t>
            </a:r>
            <a:r>
              <a:rPr lang="zh-CN" altLang="en-US" sz="2000" kern="1200" dirty="0" smtClean="0">
                <a:solidFill>
                  <a:srgbClr val="1A3868"/>
                </a:solidFill>
                <a:latin typeface="Times New Roman" pitchFamily="18" charset="0"/>
                <a:cs typeface="Times New Roman" pitchFamily="18" charset="0"/>
              </a:rPr>
              <a:t>。</a:t>
            </a:r>
            <a:endParaRPr lang="en-US" altLang="zh-CN" sz="2000" kern="1200" dirty="0">
              <a:solidFill>
                <a:srgbClr val="1A3868"/>
              </a:solidFill>
              <a:latin typeface="Times New Roman" pitchFamily="18" charset="0"/>
              <a:cs typeface="Times New Roman" pitchFamily="18" charset="0"/>
            </a:endParaRPr>
          </a:p>
          <a:p>
            <a:pPr marL="265113" indent="-265113">
              <a:lnSpc>
                <a:spcPct val="110000"/>
              </a:lnSpc>
              <a:spcAft>
                <a:spcPct val="20000"/>
              </a:spcAft>
              <a:defRPr/>
            </a:pPr>
            <a:r>
              <a:rPr lang="en-US" altLang="zh-CN" sz="2000" kern="1200" dirty="0">
                <a:solidFill>
                  <a:srgbClr val="1A3868"/>
                </a:solidFill>
                <a:latin typeface="Times New Roman" pitchFamily="18" charset="0"/>
                <a:cs typeface="Times New Roman" pitchFamily="18" charset="0"/>
              </a:rPr>
              <a:t>Internet2</a:t>
            </a:r>
            <a:r>
              <a:rPr lang="zh-CN" altLang="en-US" sz="2000" kern="1200" dirty="0">
                <a:solidFill>
                  <a:srgbClr val="1A3868"/>
                </a:solidFill>
                <a:latin typeface="Times New Roman" pitchFamily="18" charset="0"/>
                <a:cs typeface="Times New Roman" pitchFamily="18" charset="0"/>
              </a:rPr>
              <a:t>在网络层运行</a:t>
            </a:r>
            <a:r>
              <a:rPr lang="en-US" altLang="zh-CN" sz="2000" kern="1200" dirty="0">
                <a:solidFill>
                  <a:srgbClr val="1A3868"/>
                </a:solidFill>
                <a:latin typeface="Times New Roman" pitchFamily="18" charset="0"/>
                <a:cs typeface="Times New Roman" pitchFamily="18" charset="0"/>
              </a:rPr>
              <a:t>IPv4，</a:t>
            </a:r>
            <a:r>
              <a:rPr lang="zh-CN" altLang="en-US" sz="2000" kern="1200" dirty="0">
                <a:solidFill>
                  <a:srgbClr val="1A3868"/>
                </a:solidFill>
                <a:latin typeface="Times New Roman" pitchFamily="18" charset="0"/>
                <a:cs typeface="Times New Roman" pitchFamily="18" charset="0"/>
              </a:rPr>
              <a:t>同时支持</a:t>
            </a:r>
            <a:r>
              <a:rPr lang="en-US" altLang="zh-CN" sz="2000" kern="1200" dirty="0">
                <a:solidFill>
                  <a:srgbClr val="1A3868"/>
                </a:solidFill>
                <a:latin typeface="Times New Roman" pitchFamily="18" charset="0"/>
                <a:cs typeface="Times New Roman" pitchFamily="18" charset="0"/>
              </a:rPr>
              <a:t>IPv6</a:t>
            </a:r>
            <a:r>
              <a:rPr lang="zh-CN" altLang="en-US" sz="2000" kern="1200" dirty="0">
                <a:solidFill>
                  <a:srgbClr val="1A3868"/>
                </a:solidFill>
                <a:latin typeface="Times New Roman" pitchFamily="18" charset="0"/>
                <a:cs typeface="Times New Roman" pitchFamily="18" charset="0"/>
              </a:rPr>
              <a:t>业务，希望形成</a:t>
            </a:r>
            <a:r>
              <a:rPr lang="zh-CN" altLang="en-US" sz="2000" kern="1200" dirty="0">
                <a:solidFill>
                  <a:srgbClr val="C00000"/>
                </a:solidFill>
                <a:latin typeface="Times New Roman" pitchFamily="18" charset="0"/>
                <a:cs typeface="Times New Roman" pitchFamily="18" charset="0"/>
              </a:rPr>
              <a:t>下一代</a:t>
            </a:r>
            <a:r>
              <a:rPr lang="en-US" altLang="zh-CN" sz="2000" kern="1200" dirty="0">
                <a:solidFill>
                  <a:srgbClr val="C00000"/>
                </a:solidFill>
                <a:latin typeface="Times New Roman" pitchFamily="18" charset="0"/>
                <a:cs typeface="Times New Roman" pitchFamily="18" charset="0"/>
              </a:rPr>
              <a:t>Internet</a:t>
            </a:r>
            <a:r>
              <a:rPr lang="zh-CN" altLang="en-US" sz="2000" kern="1200" dirty="0">
                <a:solidFill>
                  <a:srgbClr val="C00000"/>
                </a:solidFill>
                <a:latin typeface="Times New Roman" pitchFamily="18" charset="0"/>
                <a:cs typeface="Times New Roman" pitchFamily="18" charset="0"/>
              </a:rPr>
              <a:t>技术与</a:t>
            </a:r>
            <a:r>
              <a:rPr lang="zh-CN" altLang="en-US" sz="2000" kern="1200" dirty="0" smtClean="0">
                <a:solidFill>
                  <a:srgbClr val="C00000"/>
                </a:solidFill>
                <a:latin typeface="Times New Roman" pitchFamily="18" charset="0"/>
                <a:cs typeface="Times New Roman" pitchFamily="18" charset="0"/>
              </a:rPr>
              <a:t>标准</a:t>
            </a:r>
            <a:r>
              <a:rPr lang="zh-CN" altLang="en-US" sz="2000" kern="1200" dirty="0" smtClean="0">
                <a:solidFill>
                  <a:srgbClr val="1A3868"/>
                </a:solidFill>
                <a:latin typeface="Times New Roman" pitchFamily="18" charset="0"/>
                <a:cs typeface="Times New Roman" pitchFamily="18" charset="0"/>
              </a:rPr>
              <a:t>。</a:t>
            </a:r>
            <a:endParaRPr lang="zh-CN" altLang="en-US" sz="2000" kern="1200" dirty="0">
              <a:solidFill>
                <a:srgbClr val="1A3868"/>
              </a:solidFill>
              <a:latin typeface="Times New Roman" pitchFamily="18" charset="0"/>
              <a:cs typeface="Times New Roman" pitchFamily="18" charset="0"/>
            </a:endParaRPr>
          </a:p>
          <a:p>
            <a:pPr marL="182563" indent="-182563">
              <a:lnSpc>
                <a:spcPct val="90000"/>
              </a:lnSpc>
              <a:defRPr/>
            </a:pPr>
            <a:endParaRPr lang="zh-CN" altLang="en-US" sz="2200" b="1"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77" name="Picture 8" descr="幻灯片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63550" y="785813"/>
            <a:ext cx="6180138" cy="4135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1"/>
          <p:cNvSpPr>
            <a:spLocks noGrp="1"/>
          </p:cNvSpPr>
          <p:nvPr>
            <p:ph type="title" idx="4294967295"/>
          </p:nvPr>
        </p:nvSpPr>
        <p:spPr>
          <a:xfrm>
            <a:off x="285750" y="635000"/>
            <a:ext cx="6429375" cy="857250"/>
          </a:xfrm>
        </p:spPr>
        <p:txBody>
          <a:bodyPr/>
          <a:lstStyle/>
          <a:p>
            <a:pPr algn="l">
              <a:lnSpc>
                <a:spcPct val="120000"/>
              </a:lnSpc>
              <a:defRPr/>
            </a:pPr>
            <a:r>
              <a:rPr lang="zh-CN" altLang="en-US" sz="2400" kern="1200" dirty="0" smtClean="0">
                <a:solidFill>
                  <a:srgbClr val="007D7A"/>
                </a:solidFill>
                <a:latin typeface="Times New Roman" pitchFamily="18" charset="0"/>
                <a:cs typeface="Times New Roman" pitchFamily="18" charset="0"/>
              </a:rPr>
              <a:t>二、计算机网络</a:t>
            </a:r>
            <a:r>
              <a:rPr lang="zh-CN" altLang="en-US" sz="2400" kern="1200" dirty="0">
                <a:solidFill>
                  <a:srgbClr val="007D7A"/>
                </a:solidFill>
                <a:latin typeface="Times New Roman" pitchFamily="18" charset="0"/>
                <a:cs typeface="Times New Roman" pitchFamily="18" charset="0"/>
              </a:rPr>
              <a:t>技术发展的</a:t>
            </a:r>
            <a:r>
              <a:rPr lang="en-US" altLang="zh-CN" sz="2400" kern="1200" dirty="0">
                <a:solidFill>
                  <a:srgbClr val="007D7A"/>
                </a:solidFill>
                <a:latin typeface="Times New Roman" pitchFamily="18" charset="0"/>
                <a:cs typeface="Times New Roman" pitchFamily="18" charset="0"/>
              </a:rPr>
              <a:t>3</a:t>
            </a:r>
            <a:r>
              <a:rPr lang="zh-CN" altLang="en-US" sz="2400" kern="1200" dirty="0">
                <a:solidFill>
                  <a:srgbClr val="007D7A"/>
                </a:solidFill>
                <a:latin typeface="Times New Roman" pitchFamily="18" charset="0"/>
                <a:cs typeface="Times New Roman" pitchFamily="18" charset="0"/>
              </a:rPr>
              <a:t>条主线</a:t>
            </a:r>
          </a:p>
        </p:txBody>
      </p:sp>
      <p:sp>
        <p:nvSpPr>
          <p:cNvPr id="3" name="内容占位符 2"/>
          <p:cNvSpPr>
            <a:spLocks noGrp="1"/>
          </p:cNvSpPr>
          <p:nvPr>
            <p:ph idx="4294967295"/>
          </p:nvPr>
        </p:nvSpPr>
        <p:spPr>
          <a:xfrm>
            <a:off x="344488" y="2357438"/>
            <a:ext cx="5727700" cy="1774825"/>
          </a:xfrm>
        </p:spPr>
        <p:txBody>
          <a:bodyPr/>
          <a:lstStyle/>
          <a:p>
            <a:pPr marL="265113" indent="-265113">
              <a:lnSpc>
                <a:spcPct val="110000"/>
              </a:lnSpc>
              <a:spcAft>
                <a:spcPct val="10000"/>
              </a:spcAft>
              <a:defRPr/>
            </a:pPr>
            <a:r>
              <a:rPr lang="zh-CN" altLang="en-US" sz="2000" kern="1200" dirty="0">
                <a:solidFill>
                  <a:srgbClr val="1A3868"/>
                </a:solidFill>
                <a:latin typeface="Times New Roman" pitchFamily="18" charset="0"/>
                <a:cs typeface="Times New Roman" pitchFamily="18" charset="0"/>
              </a:rPr>
              <a:t>第一条主线是从</a:t>
            </a:r>
            <a:r>
              <a:rPr lang="en-US" altLang="zh-CN" sz="2000" kern="1200" dirty="0">
                <a:solidFill>
                  <a:srgbClr val="1A3868"/>
                </a:solidFill>
                <a:latin typeface="Times New Roman" pitchFamily="18" charset="0"/>
                <a:cs typeface="Times New Roman" pitchFamily="18" charset="0"/>
              </a:rPr>
              <a:t>ARPANET</a:t>
            </a:r>
            <a:r>
              <a:rPr lang="zh-CN" altLang="en-US" sz="2000" kern="1200" dirty="0">
                <a:solidFill>
                  <a:srgbClr val="1A3868"/>
                </a:solidFill>
                <a:latin typeface="Times New Roman" pitchFamily="18" charset="0"/>
                <a:cs typeface="Times New Roman" pitchFamily="18" charset="0"/>
              </a:rPr>
              <a:t>到</a:t>
            </a:r>
            <a:r>
              <a:rPr lang="en-US" altLang="zh-CN" sz="2000" kern="1200" dirty="0">
                <a:solidFill>
                  <a:srgbClr val="1A3868"/>
                </a:solidFill>
                <a:latin typeface="Times New Roman" pitchFamily="18" charset="0"/>
                <a:cs typeface="Times New Roman" pitchFamily="18" charset="0"/>
              </a:rPr>
              <a:t>Internet</a:t>
            </a:r>
            <a:r>
              <a:rPr lang="zh-CN" altLang="en-US" sz="2000" kern="1200" dirty="0">
                <a:solidFill>
                  <a:srgbClr val="1A3868"/>
                </a:solidFill>
                <a:latin typeface="Times New Roman" pitchFamily="18" charset="0"/>
                <a:cs typeface="Times New Roman" pitchFamily="18" charset="0"/>
              </a:rPr>
              <a:t>；</a:t>
            </a:r>
            <a:endParaRPr lang="en-US" altLang="zh-CN" sz="2000" kern="1200" dirty="0">
              <a:solidFill>
                <a:srgbClr val="1A3868"/>
              </a:solidFill>
              <a:latin typeface="Times New Roman" pitchFamily="18" charset="0"/>
              <a:cs typeface="Times New Roman" pitchFamily="18" charset="0"/>
            </a:endParaRPr>
          </a:p>
          <a:p>
            <a:pPr marL="265113" indent="-265113">
              <a:lnSpc>
                <a:spcPct val="110000"/>
              </a:lnSpc>
              <a:spcAft>
                <a:spcPct val="10000"/>
              </a:spcAft>
              <a:defRPr/>
            </a:pPr>
            <a:r>
              <a:rPr lang="zh-CN" altLang="en-US" sz="2000" kern="1200" dirty="0">
                <a:solidFill>
                  <a:srgbClr val="1A3868"/>
                </a:solidFill>
                <a:latin typeface="Times New Roman" pitchFamily="18" charset="0"/>
                <a:cs typeface="Times New Roman" pitchFamily="18" charset="0"/>
              </a:rPr>
              <a:t>第二条主线是从无线分组网到无线自组网、无线传感器网络的无线网络技术；</a:t>
            </a:r>
            <a:endParaRPr lang="en-US" altLang="zh-CN" sz="2000" kern="1200" dirty="0">
              <a:solidFill>
                <a:srgbClr val="1A3868"/>
              </a:solidFill>
              <a:latin typeface="Times New Roman" pitchFamily="18" charset="0"/>
              <a:cs typeface="Times New Roman" pitchFamily="18" charset="0"/>
            </a:endParaRPr>
          </a:p>
          <a:p>
            <a:pPr marL="265113" indent="-265113">
              <a:lnSpc>
                <a:spcPct val="110000"/>
              </a:lnSpc>
              <a:spcAft>
                <a:spcPct val="10000"/>
              </a:spcAft>
              <a:defRPr/>
            </a:pPr>
            <a:r>
              <a:rPr lang="zh-CN" altLang="en-US" sz="2000" kern="1200" dirty="0">
                <a:solidFill>
                  <a:srgbClr val="1A3868"/>
                </a:solidFill>
                <a:latin typeface="Times New Roman" pitchFamily="18" charset="0"/>
                <a:cs typeface="Times New Roman" pitchFamily="18" charset="0"/>
              </a:rPr>
              <a:t>第三条主线是网络安全技术。</a:t>
            </a:r>
          </a:p>
        </p:txBody>
      </p:sp>
      <p:sp>
        <p:nvSpPr>
          <p:cNvPr id="4" name="内容占位符 2"/>
          <p:cNvSpPr>
            <a:spLocks/>
          </p:cNvSpPr>
          <p:nvPr/>
        </p:nvSpPr>
        <p:spPr bwMode="auto">
          <a:xfrm>
            <a:off x="323850" y="1347788"/>
            <a:ext cx="5832475" cy="1081087"/>
          </a:xfrm>
          <a:prstGeom prst="rect">
            <a:avLst/>
          </a:prstGeom>
          <a:noFill/>
          <a:ln w="9525">
            <a:noFill/>
            <a:miter lim="800000"/>
            <a:headEnd/>
            <a:tailEnd/>
          </a:ln>
        </p:spPr>
        <p:txBody>
          <a:bodyPr/>
          <a:lstStyle/>
          <a:p>
            <a:pPr marL="265113" indent="-265113" eaLnBrk="0" hangingPunct="0">
              <a:lnSpc>
                <a:spcPct val="120000"/>
              </a:lnSpc>
              <a:spcBef>
                <a:spcPct val="20000"/>
              </a:spcBef>
              <a:buFont typeface="Arial" charset="0"/>
              <a:buChar char="•"/>
            </a:pPr>
            <a:r>
              <a:rPr lang="zh-CN" altLang="en-US" sz="2000" b="0" u="none" dirty="0">
                <a:solidFill>
                  <a:srgbClr val="C00000"/>
                </a:solidFill>
              </a:rPr>
              <a:t>按照时间轴，横向地思考，分为</a:t>
            </a:r>
            <a:r>
              <a:rPr lang="en-US" altLang="zh-CN" sz="2000" b="0" u="none" dirty="0">
                <a:solidFill>
                  <a:srgbClr val="C00000"/>
                </a:solidFill>
              </a:rPr>
              <a:t>4</a:t>
            </a:r>
            <a:r>
              <a:rPr lang="zh-CN" altLang="en-US" sz="2000" b="0" u="none" dirty="0">
                <a:solidFill>
                  <a:srgbClr val="C00000"/>
                </a:solidFill>
              </a:rPr>
              <a:t>个发展阶段；</a:t>
            </a:r>
          </a:p>
          <a:p>
            <a:pPr marL="265113" indent="-265113" eaLnBrk="0" hangingPunct="0">
              <a:lnSpc>
                <a:spcPct val="120000"/>
              </a:lnSpc>
              <a:spcBef>
                <a:spcPct val="20000"/>
              </a:spcBef>
              <a:buFont typeface="Arial" charset="0"/>
              <a:buChar char="•"/>
            </a:pPr>
            <a:r>
              <a:rPr lang="zh-CN" altLang="en-US" sz="2000" b="0" u="none" dirty="0">
                <a:solidFill>
                  <a:srgbClr val="C00000"/>
                </a:solidFill>
              </a:rPr>
              <a:t>按照技术类型，纵向地去认识，分为</a:t>
            </a:r>
            <a:r>
              <a:rPr lang="en-US" altLang="zh-CN" sz="2000" b="0" u="none" dirty="0">
                <a:solidFill>
                  <a:srgbClr val="C00000"/>
                </a:solidFill>
              </a:rPr>
              <a:t>3</a:t>
            </a:r>
            <a:r>
              <a:rPr lang="zh-CN" altLang="en-US" sz="2000" b="0" u="none" dirty="0">
                <a:solidFill>
                  <a:srgbClr val="C00000"/>
                </a:solidFill>
              </a:rPr>
              <a:t>条主线。</a:t>
            </a:r>
          </a:p>
        </p:txBody>
      </p:sp>
    </p:spTree>
    <p:extLst>
      <p:ext uri="{BB962C8B-B14F-4D97-AF65-F5344CB8AC3E}">
        <p14:creationId xmlns:p14="http://schemas.microsoft.com/office/powerpoint/2010/main" val="123441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7" name="标题 1"/>
          <p:cNvSpPr>
            <a:spLocks noGrp="1"/>
          </p:cNvSpPr>
          <p:nvPr>
            <p:ph type="title" idx="4294967295"/>
          </p:nvPr>
        </p:nvSpPr>
        <p:spPr>
          <a:xfrm>
            <a:off x="303213" y="635000"/>
            <a:ext cx="6429375" cy="857250"/>
          </a:xfrm>
        </p:spPr>
        <p:txBody>
          <a:bodyPr/>
          <a:lstStyle/>
          <a:p>
            <a:pPr algn="l">
              <a:lnSpc>
                <a:spcPct val="120000"/>
              </a:lnSpc>
              <a:defRPr/>
            </a:pPr>
            <a:r>
              <a:rPr lang="zh-CN" altLang="en-US" sz="2400" kern="1200" dirty="0">
                <a:solidFill>
                  <a:srgbClr val="007D7A"/>
                </a:solidFill>
                <a:latin typeface="Times New Roman" pitchFamily="18" charset="0"/>
                <a:cs typeface="Times New Roman" pitchFamily="18" charset="0"/>
              </a:rPr>
              <a:t>计算机网络发展的</a:t>
            </a:r>
            <a:r>
              <a:rPr lang="en-US" altLang="zh-CN" sz="2400" kern="1200" dirty="0">
                <a:solidFill>
                  <a:srgbClr val="007D7A"/>
                </a:solidFill>
                <a:latin typeface="Times New Roman" pitchFamily="18" charset="0"/>
                <a:cs typeface="Times New Roman" pitchFamily="18" charset="0"/>
              </a:rPr>
              <a:t>3</a:t>
            </a:r>
            <a:r>
              <a:rPr lang="zh-CN" altLang="en-US" sz="2400" kern="1200" dirty="0">
                <a:solidFill>
                  <a:srgbClr val="007D7A"/>
                </a:solidFill>
                <a:latin typeface="Times New Roman" pitchFamily="18" charset="0"/>
                <a:cs typeface="Times New Roman" pitchFamily="18" charset="0"/>
              </a:rPr>
              <a:t>条主线</a:t>
            </a:r>
            <a:endParaRPr lang="en-US" altLang="zh-CN" sz="2400" kern="1200" dirty="0">
              <a:solidFill>
                <a:srgbClr val="007D7A"/>
              </a:solidFill>
              <a:latin typeface="Times New Roman" pitchFamily="18" charset="0"/>
              <a:cs typeface="Times New Roman" pitchFamily="18" charset="0"/>
            </a:endParaRPr>
          </a:p>
        </p:txBody>
      </p:sp>
      <p:sp>
        <p:nvSpPr>
          <p:cNvPr id="17920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179206" name="Object 1"/>
          <p:cNvGraphicFramePr>
            <a:graphicFrameLocks noChangeAspect="1"/>
          </p:cNvGraphicFramePr>
          <p:nvPr/>
        </p:nvGraphicFramePr>
        <p:xfrm>
          <a:off x="458788" y="1428750"/>
          <a:ext cx="5256212" cy="3154363"/>
        </p:xfrm>
        <a:graphic>
          <a:graphicData uri="http://schemas.openxmlformats.org/presentationml/2006/ole">
            <mc:AlternateContent xmlns:mc="http://schemas.openxmlformats.org/markup-compatibility/2006">
              <mc:Choice xmlns:v="urn:schemas-microsoft-com:vml" Requires="v">
                <p:oleObj spid="_x0000_s174087" name="Visio" r:id="rId3" imgW="3556808" imgH="2134795" progId="Visio.Drawing.11">
                  <p:embed/>
                </p:oleObj>
              </mc:Choice>
              <mc:Fallback>
                <p:oleObj name="Visio" r:id="rId3" imgW="3556808" imgH="2134795" progId="Visio.Drawing.11">
                  <p:embed/>
                  <p:pic>
                    <p:nvPicPr>
                      <p:cNvPr id="179206"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1428750"/>
                        <a:ext cx="5256212" cy="3154363"/>
                      </a:xfrm>
                      <a:prstGeom prst="rect">
                        <a:avLst/>
                      </a:prstGeom>
                      <a:noFill/>
                      <a:extLst>
                        <a:ext uri="{909E8E84-426E-40DD-AFC4-6F175D3DCCD1}">
                          <a14:hiddenFill xmlns:a14="http://schemas.microsoft.com/office/drawing/2010/main">
                            <a:solidFill>
                              <a:srgbClr val="EAEAEA"/>
                            </a:solidFill>
                          </a14:hiddenFill>
                        </a:ext>
                      </a:extLst>
                    </p:spPr>
                  </p:pic>
                </p:oleObj>
              </mc:Fallback>
            </mc:AlternateContent>
          </a:graphicData>
        </a:graphic>
      </p:graphicFrame>
    </p:spTree>
    <p:extLst>
      <p:ext uri="{BB962C8B-B14F-4D97-AF65-F5344CB8AC3E}">
        <p14:creationId xmlns:p14="http://schemas.microsoft.com/office/powerpoint/2010/main" val="2486885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标题 1"/>
          <p:cNvSpPr>
            <a:spLocks noGrp="1"/>
          </p:cNvSpPr>
          <p:nvPr>
            <p:ph type="title" idx="4294967295"/>
          </p:nvPr>
        </p:nvSpPr>
        <p:spPr>
          <a:xfrm>
            <a:off x="257175" y="714375"/>
            <a:ext cx="8029575" cy="857250"/>
          </a:xfrm>
        </p:spPr>
        <p:txBody>
          <a:bodyPr/>
          <a:lstStyle/>
          <a:p>
            <a:pPr algn="l">
              <a:lnSpc>
                <a:spcPct val="120000"/>
              </a:lnSpc>
              <a:defRPr/>
            </a:pPr>
            <a:r>
              <a:rPr lang="zh-CN" altLang="en-US" sz="2400" kern="1200" dirty="0" smtClean="0">
                <a:solidFill>
                  <a:srgbClr val="007D7A"/>
                </a:solidFill>
                <a:latin typeface="Times New Roman" pitchFamily="18" charset="0"/>
                <a:cs typeface="Times New Roman" pitchFamily="18" charset="0"/>
              </a:rPr>
              <a:t>第一</a:t>
            </a:r>
            <a:r>
              <a:rPr lang="zh-CN" altLang="en-US" sz="2400" kern="1200" dirty="0">
                <a:solidFill>
                  <a:srgbClr val="007D7A"/>
                </a:solidFill>
                <a:latin typeface="Times New Roman" pitchFamily="18" charset="0"/>
                <a:cs typeface="Times New Roman" pitchFamily="18" charset="0"/>
              </a:rPr>
              <a:t>条主线：从</a:t>
            </a:r>
            <a:r>
              <a:rPr lang="en-US" altLang="zh-CN" sz="2400" kern="1200" dirty="0">
                <a:solidFill>
                  <a:srgbClr val="007D7A"/>
                </a:solidFill>
                <a:latin typeface="Times New Roman" pitchFamily="18" charset="0"/>
                <a:cs typeface="Times New Roman" pitchFamily="18" charset="0"/>
              </a:rPr>
              <a:t>ARPANET</a:t>
            </a:r>
            <a:r>
              <a:rPr lang="zh-CN" altLang="en-US" sz="2400" kern="1200" dirty="0">
                <a:solidFill>
                  <a:srgbClr val="007D7A"/>
                </a:solidFill>
                <a:latin typeface="Times New Roman" pitchFamily="18" charset="0"/>
                <a:cs typeface="Times New Roman" pitchFamily="18" charset="0"/>
              </a:rPr>
              <a:t>到</a:t>
            </a:r>
            <a:r>
              <a:rPr lang="en-US" altLang="zh-CN" sz="2400" kern="1200" dirty="0" smtClean="0">
                <a:solidFill>
                  <a:srgbClr val="007D7A"/>
                </a:solidFill>
                <a:latin typeface="Times New Roman" pitchFamily="18" charset="0"/>
                <a:cs typeface="Times New Roman" pitchFamily="18" charset="0"/>
              </a:rPr>
              <a:t>Internet</a:t>
            </a:r>
            <a:endParaRPr lang="zh-CN" altLang="en-US" sz="2400" kern="1200" dirty="0">
              <a:solidFill>
                <a:srgbClr val="007D7A"/>
              </a:solidFill>
              <a:latin typeface="Times New Roman" pitchFamily="18" charset="0"/>
              <a:cs typeface="Times New Roman" pitchFamily="18" charset="0"/>
            </a:endParaRPr>
          </a:p>
        </p:txBody>
      </p:sp>
      <p:sp>
        <p:nvSpPr>
          <p:cNvPr id="180226" name="内容占位符 2"/>
          <p:cNvSpPr>
            <a:spLocks noGrp="1"/>
          </p:cNvSpPr>
          <p:nvPr>
            <p:ph idx="4294967295"/>
          </p:nvPr>
        </p:nvSpPr>
        <p:spPr>
          <a:xfrm>
            <a:off x="285750" y="1481138"/>
            <a:ext cx="5651500" cy="2592387"/>
          </a:xfrm>
        </p:spPr>
        <p:txBody>
          <a:bodyPr/>
          <a:lstStyle/>
          <a:p>
            <a:pPr marL="265113" indent="-265113">
              <a:lnSpc>
                <a:spcPct val="110000"/>
              </a:lnSpc>
              <a:spcAft>
                <a:spcPct val="20000"/>
              </a:spcAft>
              <a:buFontTx/>
              <a:buNone/>
              <a:defRPr/>
            </a:pPr>
            <a:r>
              <a:rPr lang="en-US" altLang="zh-CN" sz="2000" kern="1200" dirty="0">
                <a:solidFill>
                  <a:srgbClr val="1A3868"/>
                </a:solidFill>
                <a:latin typeface="Times New Roman" pitchFamily="18" charset="0"/>
                <a:cs typeface="Times New Roman" pitchFamily="18" charset="0"/>
              </a:rPr>
              <a:t>1) ARPANET</a:t>
            </a:r>
            <a:r>
              <a:rPr lang="zh-CN" altLang="en-US" sz="2000" kern="1200" dirty="0">
                <a:solidFill>
                  <a:srgbClr val="1A3868"/>
                </a:solidFill>
                <a:latin typeface="Times New Roman" pitchFamily="18" charset="0"/>
                <a:cs typeface="Times New Roman" pitchFamily="18" charset="0"/>
              </a:rPr>
              <a:t>的研究奠定互联网发展的</a:t>
            </a:r>
            <a:r>
              <a:rPr lang="zh-CN" altLang="en-US" sz="2000" kern="1200" dirty="0">
                <a:solidFill>
                  <a:srgbClr val="C00000"/>
                </a:solidFill>
                <a:latin typeface="Times New Roman" pitchFamily="18" charset="0"/>
                <a:cs typeface="Times New Roman" pitchFamily="18" charset="0"/>
              </a:rPr>
              <a:t>基础</a:t>
            </a:r>
            <a:r>
              <a:rPr lang="zh-CN" altLang="en-US" sz="2000" kern="1200" dirty="0">
                <a:solidFill>
                  <a:srgbClr val="1A3868"/>
                </a:solidFill>
                <a:latin typeface="Times New Roman" pitchFamily="18" charset="0"/>
                <a:cs typeface="Times New Roman" pitchFamily="18" charset="0"/>
              </a:rPr>
              <a:t>，联系二者的是</a:t>
            </a:r>
            <a:r>
              <a:rPr lang="en-US" altLang="zh-CN" sz="2000" kern="1200" dirty="0">
                <a:solidFill>
                  <a:srgbClr val="1A3868"/>
                </a:solidFill>
                <a:latin typeface="Times New Roman" pitchFamily="18" charset="0"/>
                <a:cs typeface="Times New Roman" pitchFamily="18" charset="0"/>
              </a:rPr>
              <a:t>TCP/IP</a:t>
            </a:r>
            <a:r>
              <a:rPr lang="zh-CN" altLang="en-US" sz="2000" kern="1200" dirty="0">
                <a:solidFill>
                  <a:srgbClr val="1A3868"/>
                </a:solidFill>
                <a:latin typeface="Times New Roman" pitchFamily="18" charset="0"/>
                <a:cs typeface="Times New Roman" pitchFamily="18" charset="0"/>
              </a:rPr>
              <a:t>协议。</a:t>
            </a:r>
            <a:endParaRPr lang="en-US" altLang="zh-CN" sz="2000" kern="1200" dirty="0">
              <a:solidFill>
                <a:srgbClr val="1A3868"/>
              </a:solidFill>
              <a:latin typeface="Times New Roman" pitchFamily="18" charset="0"/>
              <a:cs typeface="Times New Roman" pitchFamily="18" charset="0"/>
            </a:endParaRPr>
          </a:p>
          <a:p>
            <a:pPr marL="265113" indent="-265113">
              <a:lnSpc>
                <a:spcPct val="110000"/>
              </a:lnSpc>
              <a:spcAft>
                <a:spcPct val="20000"/>
              </a:spcAft>
              <a:buFontTx/>
              <a:buNone/>
              <a:defRPr/>
            </a:pPr>
            <a:r>
              <a:rPr lang="en-US" altLang="zh-CN" sz="2000" kern="1200" dirty="0">
                <a:solidFill>
                  <a:srgbClr val="1A3868"/>
                </a:solidFill>
                <a:latin typeface="Times New Roman" pitchFamily="18" charset="0"/>
                <a:cs typeface="Times New Roman" pitchFamily="18" charset="0"/>
              </a:rPr>
              <a:t>2)</a:t>
            </a:r>
            <a:r>
              <a:rPr lang="zh-CN" altLang="en-US" sz="2000" kern="1200" dirty="0">
                <a:solidFill>
                  <a:srgbClr val="1A3868"/>
                </a:solidFill>
                <a:latin typeface="Times New Roman" pitchFamily="18" charset="0"/>
                <a:cs typeface="Times New Roman" pitchFamily="18" charset="0"/>
              </a:rPr>
              <a:t> </a:t>
            </a:r>
            <a:r>
              <a:rPr lang="zh-CN" altLang="en-US" sz="2000" kern="1200" dirty="0" smtClean="0">
                <a:solidFill>
                  <a:srgbClr val="1A3868"/>
                </a:solidFill>
                <a:latin typeface="Times New Roman" pitchFamily="18" charset="0"/>
                <a:cs typeface="Times New Roman" pitchFamily="18" charset="0"/>
              </a:rPr>
              <a:t>强烈</a:t>
            </a:r>
            <a:r>
              <a:rPr lang="zh-CN" altLang="en-US" sz="2000" kern="1200" dirty="0">
                <a:solidFill>
                  <a:srgbClr val="1A3868"/>
                </a:solidFill>
                <a:latin typeface="Times New Roman" pitchFamily="18" charset="0"/>
                <a:cs typeface="Times New Roman" pitchFamily="18" charset="0"/>
              </a:rPr>
              <a:t>的</a:t>
            </a:r>
            <a:r>
              <a:rPr lang="zh-CN" altLang="en-US" sz="2000" kern="1200" dirty="0">
                <a:solidFill>
                  <a:srgbClr val="C00000"/>
                </a:solidFill>
                <a:latin typeface="Times New Roman" pitchFamily="18" charset="0"/>
                <a:cs typeface="Times New Roman" pitchFamily="18" charset="0"/>
              </a:rPr>
              <a:t>社会需求</a:t>
            </a:r>
            <a:r>
              <a:rPr lang="zh-CN" altLang="en-US" sz="2000" kern="1200" dirty="0">
                <a:solidFill>
                  <a:srgbClr val="1A3868"/>
                </a:solidFill>
                <a:latin typeface="Times New Roman" pitchFamily="18" charset="0"/>
                <a:cs typeface="Times New Roman" pitchFamily="18" charset="0"/>
              </a:rPr>
              <a:t>促进各种网络技术的研究与应用的发展，技术的成熟与标准化加速了互联网的发展进程。</a:t>
            </a:r>
          </a:p>
          <a:p>
            <a:pPr marL="265113" indent="-265113">
              <a:lnSpc>
                <a:spcPct val="110000"/>
              </a:lnSpc>
              <a:spcAft>
                <a:spcPct val="20000"/>
              </a:spcAft>
              <a:buFontTx/>
              <a:buNone/>
              <a:defRPr/>
            </a:pPr>
            <a:r>
              <a:rPr lang="en-US" altLang="zh-CN" sz="2000" kern="1200" dirty="0">
                <a:solidFill>
                  <a:srgbClr val="1A3868"/>
                </a:solidFill>
                <a:latin typeface="Times New Roman" pitchFamily="18" charset="0"/>
                <a:cs typeface="Times New Roman" pitchFamily="18" charset="0"/>
              </a:rPr>
              <a:t>3) TCP/IP </a:t>
            </a:r>
            <a:r>
              <a:rPr lang="zh-CN" altLang="en-US" sz="2000" kern="1200" dirty="0">
                <a:solidFill>
                  <a:srgbClr val="1A3868"/>
                </a:solidFill>
                <a:latin typeface="Times New Roman" pitchFamily="18" charset="0"/>
                <a:cs typeface="Times New Roman" pitchFamily="18" charset="0"/>
              </a:rPr>
              <a:t>协议对互联网的快速发展起到重要的</a:t>
            </a:r>
            <a:r>
              <a:rPr lang="zh-CN" altLang="en-US" sz="2000" kern="1200" dirty="0">
                <a:solidFill>
                  <a:srgbClr val="C00000"/>
                </a:solidFill>
                <a:latin typeface="Times New Roman" pitchFamily="18" charset="0"/>
                <a:cs typeface="Times New Roman" pitchFamily="18" charset="0"/>
              </a:rPr>
              <a:t>推动</a:t>
            </a:r>
            <a:r>
              <a:rPr lang="zh-CN" altLang="en-US" sz="2000" kern="1200" dirty="0" smtClean="0">
                <a:solidFill>
                  <a:srgbClr val="1A3868"/>
                </a:solidFill>
                <a:latin typeface="Times New Roman" pitchFamily="18" charset="0"/>
                <a:cs typeface="Times New Roman" pitchFamily="18" charset="0"/>
              </a:rPr>
              <a:t>作用。</a:t>
            </a:r>
            <a:endParaRPr lang="zh-CN" altLang="en-US" sz="2000" kern="1200" dirty="0">
              <a:solidFill>
                <a:srgbClr val="1A3868"/>
              </a:solidFill>
              <a:latin typeface="Times New Roman" pitchFamily="18" charset="0"/>
              <a:cs typeface="Times New Roman" pitchFamily="18" charset="0"/>
            </a:endParaRPr>
          </a:p>
        </p:txBody>
      </p:sp>
    </p:spTree>
    <p:extLst>
      <p:ext uri="{BB962C8B-B14F-4D97-AF65-F5344CB8AC3E}">
        <p14:creationId xmlns:p14="http://schemas.microsoft.com/office/powerpoint/2010/main" val="2019799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内容占位符 2"/>
          <p:cNvSpPr>
            <a:spLocks noGrp="1"/>
          </p:cNvSpPr>
          <p:nvPr>
            <p:ph idx="4294967295"/>
          </p:nvPr>
        </p:nvSpPr>
        <p:spPr>
          <a:xfrm>
            <a:off x="309563" y="1071563"/>
            <a:ext cx="5834062" cy="3233737"/>
          </a:xfrm>
        </p:spPr>
        <p:txBody>
          <a:bodyPr/>
          <a:lstStyle/>
          <a:p>
            <a:pPr marL="265113" indent="-265113">
              <a:lnSpc>
                <a:spcPct val="110000"/>
              </a:lnSpc>
              <a:spcAft>
                <a:spcPct val="20000"/>
              </a:spcAft>
              <a:buFontTx/>
              <a:buNone/>
              <a:defRPr/>
            </a:pPr>
            <a:r>
              <a:rPr lang="en-US" altLang="zh-CN" sz="2000" kern="1200" dirty="0" smtClean="0">
                <a:solidFill>
                  <a:srgbClr val="1A3868"/>
                </a:solidFill>
                <a:latin typeface="Times New Roman" pitchFamily="18" charset="0"/>
                <a:cs typeface="Times New Roman" pitchFamily="18" charset="0"/>
              </a:rPr>
              <a:t>4) </a:t>
            </a:r>
            <a:r>
              <a:rPr lang="zh-CN" altLang="en-US" sz="2000" kern="1200" dirty="0" smtClean="0">
                <a:solidFill>
                  <a:srgbClr val="1A3868"/>
                </a:solidFill>
                <a:latin typeface="Times New Roman" pitchFamily="18" charset="0"/>
                <a:cs typeface="Times New Roman" pitchFamily="18" charset="0"/>
              </a:rPr>
              <a:t>区别</a:t>
            </a:r>
            <a:r>
              <a:rPr lang="zh-CN" altLang="en-US" sz="2000" kern="1200" dirty="0">
                <a:solidFill>
                  <a:srgbClr val="1A3868"/>
                </a:solidFill>
                <a:latin typeface="Times New Roman" pitchFamily="18" charset="0"/>
                <a:cs typeface="Times New Roman" pitchFamily="18" charset="0"/>
              </a:rPr>
              <a:t>于传统的客户</a:t>
            </a:r>
            <a:r>
              <a:rPr lang="en-US" altLang="zh-CN" sz="2000" kern="1200" dirty="0">
                <a:solidFill>
                  <a:srgbClr val="1A3868"/>
                </a:solidFill>
                <a:latin typeface="Times New Roman" pitchFamily="18" charset="0"/>
                <a:cs typeface="Times New Roman" pitchFamily="18" charset="0"/>
              </a:rPr>
              <a:t>/</a:t>
            </a:r>
            <a:r>
              <a:rPr lang="zh-CN" altLang="en-US" sz="2000" kern="1200" dirty="0">
                <a:solidFill>
                  <a:srgbClr val="1A3868"/>
                </a:solidFill>
                <a:latin typeface="Times New Roman" pitchFamily="18" charset="0"/>
                <a:cs typeface="Times New Roman" pitchFamily="18" charset="0"/>
              </a:rPr>
              <a:t>服务器（</a:t>
            </a:r>
            <a:r>
              <a:rPr lang="en-US" altLang="zh-CN" sz="2000" kern="1200" dirty="0">
                <a:solidFill>
                  <a:srgbClr val="1A3868"/>
                </a:solidFill>
                <a:latin typeface="Times New Roman" pitchFamily="18" charset="0"/>
                <a:cs typeface="Times New Roman" pitchFamily="18" charset="0"/>
              </a:rPr>
              <a:t>C/S</a:t>
            </a:r>
            <a:r>
              <a:rPr lang="zh-CN" altLang="en-US" sz="2000" kern="1200" dirty="0">
                <a:solidFill>
                  <a:srgbClr val="1A3868"/>
                </a:solidFill>
                <a:latin typeface="Times New Roman" pitchFamily="18" charset="0"/>
                <a:cs typeface="Times New Roman" pitchFamily="18" charset="0"/>
              </a:rPr>
              <a:t>）工作模式，</a:t>
            </a:r>
            <a:r>
              <a:rPr lang="zh-CN" altLang="en-US" sz="2000" kern="1200" dirty="0">
                <a:solidFill>
                  <a:srgbClr val="C00000"/>
                </a:solidFill>
                <a:latin typeface="Times New Roman" pitchFamily="18" charset="0"/>
                <a:cs typeface="Times New Roman" pitchFamily="18" charset="0"/>
              </a:rPr>
              <a:t>对等（</a:t>
            </a:r>
            <a:r>
              <a:rPr lang="en-US" altLang="zh-CN" sz="2000" kern="1200" dirty="0">
                <a:solidFill>
                  <a:srgbClr val="C00000"/>
                </a:solidFill>
                <a:latin typeface="Times New Roman" pitchFamily="18" charset="0"/>
                <a:cs typeface="Times New Roman" pitchFamily="18" charset="0"/>
              </a:rPr>
              <a:t>P2P</a:t>
            </a:r>
            <a:r>
              <a:rPr lang="zh-CN" altLang="en-US" sz="2000" kern="1200" dirty="0">
                <a:solidFill>
                  <a:srgbClr val="C00000"/>
                </a:solidFill>
                <a:latin typeface="Times New Roman" pitchFamily="18" charset="0"/>
                <a:cs typeface="Times New Roman" pitchFamily="18" charset="0"/>
              </a:rPr>
              <a:t>）工作模式</a:t>
            </a:r>
            <a:r>
              <a:rPr lang="zh-CN" altLang="en-US" sz="2000" kern="1200" dirty="0">
                <a:solidFill>
                  <a:srgbClr val="1A3868"/>
                </a:solidFill>
                <a:latin typeface="Times New Roman" pitchFamily="18" charset="0"/>
                <a:cs typeface="Times New Roman" pitchFamily="18" charset="0"/>
              </a:rPr>
              <a:t>淡化了服务提供者与使用者的界限，进一步扩大网络资源共享范围和深度，提高网络资源利用率。</a:t>
            </a:r>
          </a:p>
          <a:p>
            <a:pPr marL="265113" indent="-265113">
              <a:lnSpc>
                <a:spcPct val="110000"/>
              </a:lnSpc>
              <a:spcAft>
                <a:spcPct val="20000"/>
              </a:spcAft>
              <a:buFontTx/>
              <a:buNone/>
              <a:defRPr/>
            </a:pPr>
            <a:r>
              <a:rPr lang="en-US" altLang="zh-CN" sz="2000" kern="1200" dirty="0" smtClean="0">
                <a:solidFill>
                  <a:srgbClr val="1A3868"/>
                </a:solidFill>
                <a:latin typeface="Times New Roman" pitchFamily="18" charset="0"/>
                <a:cs typeface="Times New Roman" pitchFamily="18" charset="0"/>
              </a:rPr>
              <a:t>5) </a:t>
            </a:r>
            <a:r>
              <a:rPr lang="zh-CN" altLang="en-US" sz="2000" kern="1200" dirty="0" smtClean="0">
                <a:solidFill>
                  <a:srgbClr val="1A3868"/>
                </a:solidFill>
                <a:latin typeface="Times New Roman" pitchFamily="18" charset="0"/>
                <a:cs typeface="Times New Roman" pitchFamily="18" charset="0"/>
              </a:rPr>
              <a:t>计算机网络</a:t>
            </a:r>
            <a:r>
              <a:rPr lang="zh-CN" altLang="en-US" sz="2000" kern="1200" dirty="0">
                <a:solidFill>
                  <a:srgbClr val="1A3868"/>
                </a:solidFill>
                <a:latin typeface="Times New Roman" pitchFamily="18" charset="0"/>
                <a:cs typeface="Times New Roman" pitchFamily="18" charset="0"/>
              </a:rPr>
              <a:t>、电信网络与有线电视网络从结构、技术到服务领域正在快速融合，成为</a:t>
            </a:r>
            <a:r>
              <a:rPr lang="en-US" altLang="zh-CN" sz="2000" kern="1200" dirty="0">
                <a:solidFill>
                  <a:srgbClr val="1A3868"/>
                </a:solidFill>
                <a:latin typeface="Times New Roman" pitchFamily="18" charset="0"/>
                <a:cs typeface="Times New Roman" pitchFamily="18" charset="0"/>
              </a:rPr>
              <a:t>21</a:t>
            </a:r>
            <a:r>
              <a:rPr lang="zh-CN" altLang="en-US" sz="2000" kern="1200" dirty="0">
                <a:solidFill>
                  <a:srgbClr val="1A3868"/>
                </a:solidFill>
                <a:latin typeface="Times New Roman" pitchFamily="18" charset="0"/>
                <a:cs typeface="Times New Roman" pitchFamily="18" charset="0"/>
              </a:rPr>
              <a:t>世纪信息产业发展最具活力的领域。</a:t>
            </a:r>
            <a:endParaRPr lang="en-US" altLang="zh-CN" sz="2000" kern="1200" dirty="0">
              <a:solidFill>
                <a:srgbClr val="1A3868"/>
              </a:solidFill>
              <a:latin typeface="Times New Roman" pitchFamily="18" charset="0"/>
              <a:cs typeface="Times New Roman" pitchFamily="18" charset="0"/>
            </a:endParaRPr>
          </a:p>
        </p:txBody>
      </p:sp>
      <p:sp>
        <p:nvSpPr>
          <p:cNvPr id="134149" name="AutoShape 5"/>
          <p:cNvSpPr>
            <a:spLocks noChangeArrowheads="1"/>
          </p:cNvSpPr>
          <p:nvPr/>
        </p:nvSpPr>
        <p:spPr bwMode="auto">
          <a:xfrm>
            <a:off x="1330327" y="2858296"/>
            <a:ext cx="3384549" cy="1714512"/>
          </a:xfrm>
          <a:prstGeom prst="irregularSeal2">
            <a:avLst/>
          </a:prstGeom>
          <a:gradFill flip="none" rotWithShape="1">
            <a:gsLst>
              <a:gs pos="0">
                <a:srgbClr val="246CA8">
                  <a:shade val="30000"/>
                  <a:satMod val="115000"/>
                </a:srgbClr>
              </a:gs>
              <a:gs pos="50000">
                <a:srgbClr val="246CA8">
                  <a:shade val="67500"/>
                  <a:satMod val="115000"/>
                </a:srgbClr>
              </a:gs>
              <a:gs pos="100000">
                <a:srgbClr val="246CA8">
                  <a:shade val="100000"/>
                  <a:satMod val="115000"/>
                </a:srgbClr>
              </a:gs>
            </a:gsLst>
            <a:lin ang="13500000" scaled="1"/>
            <a:tileRect/>
          </a:gradFill>
          <a:ln w="9525">
            <a:solidFill>
              <a:schemeClr val="tx1"/>
            </a:solidFill>
            <a:miter lim="800000"/>
            <a:headEnd/>
            <a:tailEnd/>
          </a:ln>
          <a:effectLst>
            <a:innerShdw blurRad="63500" dist="50800" dir="18900000">
              <a:prstClr val="black">
                <a:alpha val="50000"/>
              </a:prstClr>
            </a:innerShdw>
            <a:softEdge rad="31750"/>
          </a:effectLst>
        </p:spPr>
        <p:txBody>
          <a:bodyPr/>
          <a:lstStyle/>
          <a:p>
            <a:pPr marL="265113" indent="-265113" eaLnBrk="0" hangingPunct="0">
              <a:lnSpc>
                <a:spcPct val="150000"/>
              </a:lnSpc>
              <a:defRPr/>
            </a:pPr>
            <a:r>
              <a:rPr lang="zh-CN" altLang="en-US" sz="2200" u="none">
                <a:solidFill>
                  <a:srgbClr val="FFFF00"/>
                </a:solidFill>
              </a:rPr>
              <a:t>三网融合</a:t>
            </a:r>
          </a:p>
        </p:txBody>
      </p:sp>
    </p:spTree>
    <p:extLst>
      <p:ext uri="{BB962C8B-B14F-4D97-AF65-F5344CB8AC3E}">
        <p14:creationId xmlns:p14="http://schemas.microsoft.com/office/powerpoint/2010/main" val="19413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1563" y="1511300"/>
            <a:ext cx="4572000" cy="1625600"/>
          </a:xfrm>
          <a:prstGeom prst="rect">
            <a:avLst/>
          </a:prstGeom>
        </p:spPr>
        <p:txBody>
          <a:bodyPr>
            <a:spAutoFit/>
          </a:bodyPr>
          <a:lstStyle/>
          <a:p>
            <a:pPr algn="ctr">
              <a:defRPr/>
            </a:pPr>
            <a:r>
              <a:rPr lang="zh-CN" altLang="en-US" u="none" dirty="0">
                <a:solidFill>
                  <a:srgbClr val="194D19"/>
                </a:solidFill>
                <a:latin typeface="华文新魏" pitchFamily="2" charset="-122"/>
                <a:ea typeface="+mj-ea"/>
                <a:cs typeface="+mj-cs"/>
              </a:rPr>
              <a:t>第一章 计算机网络概论</a:t>
            </a:r>
            <a:endParaRPr lang="en-US" altLang="zh-CN" u="none" dirty="0">
              <a:solidFill>
                <a:srgbClr val="194D19"/>
              </a:solidFill>
              <a:latin typeface="华文新魏" pitchFamily="2" charset="-122"/>
              <a:ea typeface="+mj-ea"/>
              <a:cs typeface="+mj-cs"/>
            </a:endParaRPr>
          </a:p>
          <a:p>
            <a:pPr algn="ctr">
              <a:defRPr/>
            </a:pPr>
            <a:endParaRPr lang="en-US" altLang="zh-CN" sz="1400" u="none" dirty="0">
              <a:solidFill>
                <a:srgbClr val="002060"/>
              </a:solidFill>
            </a:endParaRPr>
          </a:p>
          <a:p>
            <a:pPr algn="ctr">
              <a:lnSpc>
                <a:spcPct val="120000"/>
              </a:lnSpc>
              <a:defRPr/>
            </a:pPr>
            <a:r>
              <a:rPr lang="zh-CN" altLang="en-US" sz="2400" u="none" dirty="0" smtClean="0">
                <a:solidFill>
                  <a:srgbClr val="002060"/>
                </a:solidFill>
              </a:rPr>
              <a:t>第三节 </a:t>
            </a:r>
            <a:r>
              <a:rPr lang="zh-CN" altLang="en-US" sz="2400" u="none" dirty="0">
                <a:solidFill>
                  <a:srgbClr val="002060"/>
                </a:solidFill>
              </a:rPr>
              <a:t>计算机网络发展的</a:t>
            </a:r>
            <a:br>
              <a:rPr lang="zh-CN" altLang="en-US" sz="2400" u="none" dirty="0">
                <a:solidFill>
                  <a:srgbClr val="002060"/>
                </a:solidFill>
              </a:rPr>
            </a:br>
            <a:r>
              <a:rPr lang="en-US" altLang="zh-CN" sz="2400" u="none" dirty="0">
                <a:solidFill>
                  <a:srgbClr val="002060"/>
                </a:solidFill>
              </a:rPr>
              <a:t>4</a:t>
            </a:r>
            <a:r>
              <a:rPr lang="zh-CN" altLang="en-US" sz="2400" u="none" dirty="0">
                <a:solidFill>
                  <a:srgbClr val="002060"/>
                </a:solidFill>
              </a:rPr>
              <a:t>个阶段与</a:t>
            </a:r>
            <a:r>
              <a:rPr lang="en-US" altLang="zh-CN" sz="2400" u="none" dirty="0">
                <a:solidFill>
                  <a:srgbClr val="002060"/>
                </a:solidFill>
              </a:rPr>
              <a:t>3</a:t>
            </a:r>
            <a:r>
              <a:rPr lang="zh-CN" altLang="en-US" sz="2400" u="none" dirty="0">
                <a:solidFill>
                  <a:srgbClr val="002060"/>
                </a:solidFill>
              </a:rPr>
              <a:t>条主线</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标题 1"/>
          <p:cNvSpPr>
            <a:spLocks noGrp="1"/>
          </p:cNvSpPr>
          <p:nvPr>
            <p:ph type="title" idx="4294967295"/>
          </p:nvPr>
        </p:nvSpPr>
        <p:spPr>
          <a:xfrm>
            <a:off x="322263" y="857250"/>
            <a:ext cx="5607050" cy="857250"/>
          </a:xfrm>
        </p:spPr>
        <p:txBody>
          <a:bodyPr/>
          <a:lstStyle/>
          <a:p>
            <a:pPr algn="l">
              <a:lnSpc>
                <a:spcPct val="120000"/>
              </a:lnSpc>
              <a:defRPr/>
            </a:pPr>
            <a:r>
              <a:rPr lang="zh-CN" altLang="en-US" sz="2400" kern="1200" dirty="0" smtClean="0">
                <a:solidFill>
                  <a:srgbClr val="007D7A"/>
                </a:solidFill>
                <a:latin typeface="Times New Roman" pitchFamily="18" charset="0"/>
                <a:cs typeface="Times New Roman" pitchFamily="18" charset="0"/>
              </a:rPr>
              <a:t>第二</a:t>
            </a:r>
            <a:r>
              <a:rPr lang="zh-CN" altLang="en-US" sz="2400" kern="1200" dirty="0">
                <a:solidFill>
                  <a:srgbClr val="007D7A"/>
                </a:solidFill>
                <a:latin typeface="Times New Roman" pitchFamily="18" charset="0"/>
                <a:cs typeface="Times New Roman" pitchFamily="18" charset="0"/>
              </a:rPr>
              <a:t>条主线：从无线分组网到无线</a:t>
            </a:r>
            <a:r>
              <a:rPr lang="en-US" altLang="zh-CN" sz="2400" kern="1200" dirty="0">
                <a:solidFill>
                  <a:srgbClr val="007D7A"/>
                </a:solidFill>
                <a:latin typeface="Times New Roman" pitchFamily="18" charset="0"/>
                <a:cs typeface="Times New Roman" pitchFamily="18" charset="0"/>
              </a:rPr>
              <a:t/>
            </a:r>
            <a:br>
              <a:rPr lang="en-US" altLang="zh-CN" sz="2400" kern="1200" dirty="0">
                <a:solidFill>
                  <a:srgbClr val="007D7A"/>
                </a:solidFill>
                <a:latin typeface="Times New Roman" pitchFamily="18" charset="0"/>
                <a:cs typeface="Times New Roman" pitchFamily="18" charset="0"/>
              </a:rPr>
            </a:br>
            <a:r>
              <a:rPr lang="en-US" altLang="zh-CN" sz="2400" kern="1200" dirty="0">
                <a:solidFill>
                  <a:srgbClr val="007D7A"/>
                </a:solidFill>
                <a:latin typeface="Times New Roman" pitchFamily="18" charset="0"/>
                <a:cs typeface="Times New Roman" pitchFamily="18" charset="0"/>
              </a:rPr>
              <a:t>          </a:t>
            </a:r>
            <a:r>
              <a:rPr lang="en-US" altLang="zh-CN" sz="2400" kern="1200" dirty="0" smtClean="0">
                <a:solidFill>
                  <a:srgbClr val="007D7A"/>
                </a:solidFill>
                <a:latin typeface="Times New Roman" pitchFamily="18" charset="0"/>
                <a:cs typeface="Times New Roman" pitchFamily="18" charset="0"/>
              </a:rPr>
              <a:t>              </a:t>
            </a:r>
            <a:r>
              <a:rPr lang="zh-CN" altLang="en-US" sz="2400" kern="1200" dirty="0" smtClean="0">
                <a:solidFill>
                  <a:srgbClr val="007D7A"/>
                </a:solidFill>
                <a:latin typeface="Times New Roman" pitchFamily="18" charset="0"/>
                <a:cs typeface="Times New Roman" pitchFamily="18" charset="0"/>
              </a:rPr>
              <a:t>自</a:t>
            </a:r>
            <a:r>
              <a:rPr lang="zh-CN" altLang="en-US" sz="2400" kern="1200" dirty="0">
                <a:solidFill>
                  <a:srgbClr val="007D7A"/>
                </a:solidFill>
                <a:latin typeface="Times New Roman" pitchFamily="18" charset="0"/>
                <a:cs typeface="Times New Roman" pitchFamily="18" charset="0"/>
              </a:rPr>
              <a:t>组网、无线传感器</a:t>
            </a:r>
            <a:r>
              <a:rPr lang="zh-CN" altLang="en-US" sz="2400" kern="1200" dirty="0" smtClean="0">
                <a:solidFill>
                  <a:srgbClr val="007D7A"/>
                </a:solidFill>
                <a:latin typeface="Times New Roman" pitchFamily="18" charset="0"/>
                <a:cs typeface="Times New Roman" pitchFamily="18" charset="0"/>
              </a:rPr>
              <a:t>网络</a:t>
            </a:r>
            <a:endParaRPr lang="zh-CN" altLang="en-US" sz="2400" kern="1200" dirty="0">
              <a:solidFill>
                <a:srgbClr val="007D7A"/>
              </a:solidFill>
              <a:latin typeface="Times New Roman" pitchFamily="18" charset="0"/>
              <a:cs typeface="Times New Roman" pitchFamily="18" charset="0"/>
            </a:endParaRPr>
          </a:p>
        </p:txBody>
      </p:sp>
      <p:sp>
        <p:nvSpPr>
          <p:cNvPr id="182274" name="内容占位符 2"/>
          <p:cNvSpPr>
            <a:spLocks noGrp="1"/>
          </p:cNvSpPr>
          <p:nvPr>
            <p:ph idx="4294967295"/>
          </p:nvPr>
        </p:nvSpPr>
        <p:spPr>
          <a:xfrm>
            <a:off x="179512" y="1874589"/>
            <a:ext cx="6337399" cy="2570163"/>
          </a:xfrm>
        </p:spPr>
        <p:txBody>
          <a:bodyPr/>
          <a:lstStyle/>
          <a:p>
            <a:pPr marL="268288" indent="-268288">
              <a:lnSpc>
                <a:spcPct val="110000"/>
              </a:lnSpc>
              <a:spcBef>
                <a:spcPct val="30000"/>
              </a:spcBef>
              <a:spcAft>
                <a:spcPct val="20000"/>
              </a:spcAft>
              <a:buFontTx/>
              <a:buNone/>
              <a:defRPr/>
            </a:pPr>
            <a:r>
              <a:rPr lang="en-US" altLang="zh-CN" sz="2200" kern="1200" dirty="0" smtClean="0">
                <a:solidFill>
                  <a:srgbClr val="1A3868"/>
                </a:solidFill>
                <a:latin typeface="Times New Roman" pitchFamily="18" charset="0"/>
                <a:cs typeface="Times New Roman" pitchFamily="18" charset="0"/>
              </a:rPr>
              <a:t>1) </a:t>
            </a:r>
            <a:r>
              <a:rPr lang="zh-CN" altLang="en-US" sz="2200" kern="1200" dirty="0" smtClean="0">
                <a:solidFill>
                  <a:srgbClr val="1A3868"/>
                </a:solidFill>
                <a:latin typeface="Times New Roman" pitchFamily="18" charset="0"/>
                <a:cs typeface="Times New Roman" pitchFamily="18" charset="0"/>
              </a:rPr>
              <a:t>无线</a:t>
            </a:r>
            <a:r>
              <a:rPr lang="zh-CN" altLang="en-US" sz="2200" kern="1200" dirty="0">
                <a:solidFill>
                  <a:srgbClr val="1A3868"/>
                </a:solidFill>
                <a:latin typeface="Times New Roman" pitchFamily="18" charset="0"/>
                <a:cs typeface="Times New Roman" pitchFamily="18" charset="0"/>
              </a:rPr>
              <a:t>网络分为基于基础设施与无基础设施两</a:t>
            </a:r>
            <a:r>
              <a:rPr lang="zh-CN" altLang="en-US" sz="2200" kern="1200" dirty="0" smtClean="0">
                <a:solidFill>
                  <a:srgbClr val="1A3868"/>
                </a:solidFill>
                <a:latin typeface="Times New Roman" pitchFamily="18" charset="0"/>
                <a:cs typeface="Times New Roman" pitchFamily="18" charset="0"/>
              </a:rPr>
              <a:t>类</a:t>
            </a:r>
            <a:endParaRPr lang="zh-CN" altLang="en-US" sz="2200" kern="1200" dirty="0">
              <a:solidFill>
                <a:srgbClr val="1A3868"/>
              </a:solidFill>
              <a:latin typeface="Times New Roman" pitchFamily="18" charset="0"/>
              <a:cs typeface="Times New Roman" pitchFamily="18" charset="0"/>
            </a:endParaRPr>
          </a:p>
          <a:p>
            <a:pPr marL="541338" lvl="1" indent="-276225">
              <a:lnSpc>
                <a:spcPct val="110000"/>
              </a:lnSpc>
              <a:spcBef>
                <a:spcPct val="30000"/>
              </a:spcBef>
              <a:spcAft>
                <a:spcPct val="20000"/>
              </a:spcAft>
              <a:defRPr/>
            </a:pPr>
            <a:r>
              <a:rPr lang="en-US" altLang="zh-CN" sz="2200" kern="1200" dirty="0">
                <a:solidFill>
                  <a:srgbClr val="1A3868"/>
                </a:solidFill>
                <a:latin typeface="Times New Roman" pitchFamily="18" charset="0"/>
                <a:cs typeface="Times New Roman" pitchFamily="18" charset="0"/>
              </a:rPr>
              <a:t>802.11</a:t>
            </a:r>
            <a:r>
              <a:rPr lang="zh-CN" altLang="en-US" sz="2200" kern="1200" dirty="0">
                <a:solidFill>
                  <a:srgbClr val="1A3868"/>
                </a:solidFill>
                <a:latin typeface="Times New Roman" pitchFamily="18" charset="0"/>
                <a:cs typeface="Times New Roman" pitchFamily="18" charset="0"/>
              </a:rPr>
              <a:t>无线局域网</a:t>
            </a:r>
            <a:r>
              <a:rPr lang="en-US" altLang="zh-CN" sz="2200" kern="1200" dirty="0">
                <a:solidFill>
                  <a:srgbClr val="1A3868"/>
                </a:solidFill>
                <a:latin typeface="Times New Roman" pitchFamily="18" charset="0"/>
                <a:cs typeface="Times New Roman" pitchFamily="18" charset="0"/>
              </a:rPr>
              <a:t>(WLAN) </a:t>
            </a:r>
            <a:r>
              <a:rPr lang="zh-CN" altLang="en-US" sz="2200" kern="1200" dirty="0">
                <a:solidFill>
                  <a:srgbClr val="1A3868"/>
                </a:solidFill>
                <a:latin typeface="Times New Roman" pitchFamily="18" charset="0"/>
                <a:cs typeface="Times New Roman" pitchFamily="18" charset="0"/>
              </a:rPr>
              <a:t>与</a:t>
            </a:r>
            <a:r>
              <a:rPr lang="en-US" altLang="zh-CN" sz="2200" kern="1200" dirty="0">
                <a:solidFill>
                  <a:srgbClr val="1A3868"/>
                </a:solidFill>
                <a:latin typeface="Times New Roman" pitchFamily="18" charset="0"/>
                <a:cs typeface="Times New Roman" pitchFamily="18" charset="0"/>
              </a:rPr>
              <a:t>802.16</a:t>
            </a:r>
            <a:r>
              <a:rPr lang="zh-CN" altLang="en-US" sz="2200" kern="1200" dirty="0">
                <a:solidFill>
                  <a:srgbClr val="1A3868"/>
                </a:solidFill>
                <a:latin typeface="Times New Roman" pitchFamily="18" charset="0"/>
                <a:cs typeface="Times New Roman" pitchFamily="18" charset="0"/>
              </a:rPr>
              <a:t>无线城域网</a:t>
            </a:r>
            <a:r>
              <a:rPr lang="en-US" altLang="zh-CN" sz="2200" kern="1200" dirty="0">
                <a:solidFill>
                  <a:srgbClr val="1A3868"/>
                </a:solidFill>
                <a:latin typeface="Times New Roman" pitchFamily="18" charset="0"/>
                <a:cs typeface="Times New Roman" pitchFamily="18" charset="0"/>
              </a:rPr>
              <a:t>(WMAN) </a:t>
            </a:r>
            <a:r>
              <a:rPr lang="zh-CN" altLang="en-US" sz="2200" kern="1200" dirty="0">
                <a:solidFill>
                  <a:srgbClr val="1A3868"/>
                </a:solidFill>
                <a:latin typeface="Times New Roman" pitchFamily="18" charset="0"/>
                <a:cs typeface="Times New Roman" pitchFamily="18" charset="0"/>
              </a:rPr>
              <a:t>属于</a:t>
            </a:r>
            <a:r>
              <a:rPr lang="zh-CN" altLang="en-US" sz="2200" kern="1200" dirty="0">
                <a:solidFill>
                  <a:srgbClr val="C00000"/>
                </a:solidFill>
                <a:latin typeface="Times New Roman" pitchFamily="18" charset="0"/>
                <a:cs typeface="Times New Roman" pitchFamily="18" charset="0"/>
              </a:rPr>
              <a:t>需要基础设施</a:t>
            </a:r>
            <a:r>
              <a:rPr lang="zh-CN" altLang="en-US" sz="2200" kern="1200" dirty="0">
                <a:solidFill>
                  <a:srgbClr val="1A3868"/>
                </a:solidFill>
                <a:latin typeface="Times New Roman" pitchFamily="18" charset="0"/>
                <a:cs typeface="Times New Roman" pitchFamily="18" charset="0"/>
              </a:rPr>
              <a:t>的一类无线网络。</a:t>
            </a:r>
            <a:endParaRPr lang="en-US" altLang="zh-CN" sz="2200" kern="1200" dirty="0">
              <a:solidFill>
                <a:srgbClr val="1A3868"/>
              </a:solidFill>
              <a:latin typeface="Times New Roman" pitchFamily="18" charset="0"/>
              <a:cs typeface="Times New Roman" pitchFamily="18" charset="0"/>
            </a:endParaRPr>
          </a:p>
          <a:p>
            <a:pPr marL="541338" lvl="1" indent="-276225">
              <a:lnSpc>
                <a:spcPct val="110000"/>
              </a:lnSpc>
              <a:spcBef>
                <a:spcPct val="30000"/>
              </a:spcBef>
              <a:spcAft>
                <a:spcPct val="20000"/>
              </a:spcAft>
              <a:defRPr/>
            </a:pPr>
            <a:r>
              <a:rPr lang="zh-CN" altLang="en-US" sz="2200" kern="1200" dirty="0">
                <a:solidFill>
                  <a:srgbClr val="1A3868"/>
                </a:solidFill>
                <a:latin typeface="Times New Roman" pitchFamily="18" charset="0"/>
                <a:cs typeface="Times New Roman" pitchFamily="18" charset="0"/>
              </a:rPr>
              <a:t>无线自组网、无线传感器网络属于</a:t>
            </a:r>
            <a:r>
              <a:rPr lang="zh-CN" altLang="en-US" sz="2200" kern="1200" dirty="0">
                <a:solidFill>
                  <a:srgbClr val="C00000"/>
                </a:solidFill>
                <a:latin typeface="Times New Roman" pitchFamily="18" charset="0"/>
                <a:cs typeface="Times New Roman" pitchFamily="18" charset="0"/>
              </a:rPr>
              <a:t>不需要基础设施</a:t>
            </a:r>
            <a:r>
              <a:rPr lang="zh-CN" altLang="en-US" sz="2200" kern="1200" dirty="0">
                <a:solidFill>
                  <a:srgbClr val="1A3868"/>
                </a:solidFill>
                <a:latin typeface="Times New Roman" pitchFamily="18" charset="0"/>
                <a:cs typeface="Times New Roman" pitchFamily="18" charset="0"/>
              </a:rPr>
              <a:t>的另一类无线网络。</a:t>
            </a:r>
          </a:p>
        </p:txBody>
      </p:sp>
    </p:spTree>
    <p:extLst>
      <p:ext uri="{BB962C8B-B14F-4D97-AF65-F5344CB8AC3E}">
        <p14:creationId xmlns:p14="http://schemas.microsoft.com/office/powerpoint/2010/main" val="856128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内容占位符 2"/>
          <p:cNvSpPr>
            <a:spLocks noGrp="1"/>
          </p:cNvSpPr>
          <p:nvPr>
            <p:ph idx="4294967295"/>
          </p:nvPr>
        </p:nvSpPr>
        <p:spPr>
          <a:xfrm>
            <a:off x="254000" y="2143125"/>
            <a:ext cx="2746375" cy="2001838"/>
          </a:xfrm>
        </p:spPr>
        <p:txBody>
          <a:bodyPr/>
          <a:lstStyle/>
          <a:p>
            <a:pPr marL="265113" indent="-265113">
              <a:lnSpc>
                <a:spcPct val="110000"/>
              </a:lnSpc>
              <a:spcBef>
                <a:spcPct val="10000"/>
              </a:spcBef>
              <a:spcAft>
                <a:spcPct val="10000"/>
              </a:spcAft>
              <a:buFontTx/>
              <a:buNone/>
              <a:defRPr/>
            </a:pPr>
            <a:r>
              <a:rPr lang="en-US" altLang="zh-CN" sz="2000" kern="1200" dirty="0" smtClean="0">
                <a:solidFill>
                  <a:srgbClr val="1A3868"/>
                </a:solidFill>
                <a:latin typeface="Times New Roman" pitchFamily="18" charset="0"/>
                <a:cs typeface="Times New Roman" pitchFamily="18" charset="0"/>
              </a:rPr>
              <a:t>3) </a:t>
            </a:r>
            <a:r>
              <a:rPr lang="zh-CN" altLang="en-US" sz="2000" kern="1200" dirty="0" smtClean="0">
                <a:solidFill>
                  <a:srgbClr val="1A3868"/>
                </a:solidFill>
                <a:latin typeface="Times New Roman" pitchFamily="18" charset="0"/>
                <a:cs typeface="Times New Roman" pitchFamily="18" charset="0"/>
              </a:rPr>
              <a:t>无线</a:t>
            </a:r>
            <a:r>
              <a:rPr lang="zh-CN" altLang="en-US" sz="2000" kern="1200" dirty="0">
                <a:solidFill>
                  <a:srgbClr val="1A3868"/>
                </a:solidFill>
                <a:latin typeface="Times New Roman" pitchFamily="18" charset="0"/>
                <a:cs typeface="Times New Roman" pitchFamily="18" charset="0"/>
              </a:rPr>
              <a:t>网状网</a:t>
            </a:r>
            <a:r>
              <a:rPr lang="en-US" altLang="zh-CN" sz="2000" kern="1200" dirty="0">
                <a:solidFill>
                  <a:srgbClr val="1A3868"/>
                </a:solidFill>
                <a:latin typeface="Times New Roman" pitchFamily="18" charset="0"/>
                <a:cs typeface="Times New Roman" pitchFamily="18" charset="0"/>
              </a:rPr>
              <a:t>(WMN)</a:t>
            </a:r>
            <a:r>
              <a:rPr lang="zh-CN" altLang="en-US" sz="2000" kern="1200" dirty="0">
                <a:solidFill>
                  <a:srgbClr val="1A3868"/>
                </a:solidFill>
                <a:latin typeface="Times New Roman" pitchFamily="18" charset="0"/>
                <a:cs typeface="Times New Roman" pitchFamily="18" charset="0"/>
              </a:rPr>
              <a:t>是无线自组网在接入领域的一种应用，</a:t>
            </a:r>
            <a:r>
              <a:rPr lang="en-US" altLang="zh-CN" sz="2000" kern="1200" dirty="0">
                <a:solidFill>
                  <a:srgbClr val="1A3868"/>
                </a:solidFill>
                <a:latin typeface="Times New Roman" pitchFamily="18" charset="0"/>
                <a:cs typeface="Times New Roman" pitchFamily="18" charset="0"/>
              </a:rPr>
              <a:t>WLAN,WMAN </a:t>
            </a:r>
            <a:r>
              <a:rPr lang="zh-CN" altLang="en-US" sz="2000" kern="1200" dirty="0">
                <a:solidFill>
                  <a:srgbClr val="1A3868"/>
                </a:solidFill>
                <a:latin typeface="Times New Roman" pitchFamily="18" charset="0"/>
                <a:cs typeface="Times New Roman" pitchFamily="18" charset="0"/>
              </a:rPr>
              <a:t>的补充，解决无线接入“最后一公里”问题。</a:t>
            </a:r>
          </a:p>
        </p:txBody>
      </p:sp>
      <p:graphicFrame>
        <p:nvGraphicFramePr>
          <p:cNvPr id="184324" name="Object 4"/>
          <p:cNvGraphicFramePr>
            <a:graphicFrameLocks noChangeAspect="1"/>
          </p:cNvGraphicFramePr>
          <p:nvPr/>
        </p:nvGraphicFramePr>
        <p:xfrm>
          <a:off x="3143250" y="2357438"/>
          <a:ext cx="2716213" cy="1714500"/>
        </p:xfrm>
        <a:graphic>
          <a:graphicData uri="http://schemas.openxmlformats.org/presentationml/2006/ole">
            <mc:AlternateContent xmlns:mc="http://schemas.openxmlformats.org/markup-compatibility/2006">
              <mc:Choice xmlns:v="urn:schemas-microsoft-com:vml" Requires="v">
                <p:oleObj spid="_x0000_s175111" name="Visio" r:id="rId4" imgW="2836926" imgH="2026920" progId="Visio.Drawing.11">
                  <p:embed/>
                </p:oleObj>
              </mc:Choice>
              <mc:Fallback>
                <p:oleObj name="Visio" r:id="rId4" imgW="2836926" imgH="2026920" progId="Visio.Drawing.11">
                  <p:embed/>
                  <p:pic>
                    <p:nvPicPr>
                      <p:cNvPr id="18432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0" y="2357438"/>
                        <a:ext cx="2716213" cy="1714500"/>
                      </a:xfrm>
                      <a:prstGeom prst="rect">
                        <a:avLst/>
                      </a:prstGeom>
                      <a:noFill/>
                      <a:extLst>
                        <a:ext uri="{909E8E84-426E-40DD-AFC4-6F175D3DCCD1}">
                          <a14:hiddenFill xmlns:a14="http://schemas.microsoft.com/office/drawing/2010/main">
                            <a:solidFill>
                              <a:srgbClr val="0099FF"/>
                            </a:solidFill>
                          </a14:hiddenFill>
                        </a:ext>
                      </a:extLst>
                    </p:spPr>
                  </p:pic>
                </p:oleObj>
              </mc:Fallback>
            </mc:AlternateContent>
          </a:graphicData>
        </a:graphic>
      </p:graphicFrame>
      <p:sp>
        <p:nvSpPr>
          <p:cNvPr id="184326" name="矩形 5"/>
          <p:cNvSpPr>
            <a:spLocks noChangeArrowheads="1"/>
          </p:cNvSpPr>
          <p:nvPr/>
        </p:nvSpPr>
        <p:spPr bwMode="auto">
          <a:xfrm>
            <a:off x="285750" y="1071563"/>
            <a:ext cx="5500688" cy="1106487"/>
          </a:xfrm>
          <a:prstGeom prst="rect">
            <a:avLst/>
          </a:prstGeom>
          <a:noFill/>
          <a:ln w="9525">
            <a:noFill/>
            <a:miter lim="800000"/>
            <a:headEnd/>
            <a:tailEnd/>
          </a:ln>
        </p:spPr>
        <p:txBody>
          <a:bodyPr>
            <a:spAutoFit/>
          </a:bodyPr>
          <a:lstStyle/>
          <a:p>
            <a:pPr marL="265113" indent="-265113" eaLnBrk="0" hangingPunct="0">
              <a:lnSpc>
                <a:spcPct val="110000"/>
              </a:lnSpc>
              <a:spcBef>
                <a:spcPct val="10000"/>
              </a:spcBef>
              <a:spcAft>
                <a:spcPct val="10000"/>
              </a:spcAft>
            </a:pPr>
            <a:r>
              <a:rPr lang="en-US" altLang="zh-CN" sz="2000" b="0" u="none">
                <a:solidFill>
                  <a:srgbClr val="1A3868"/>
                </a:solidFill>
              </a:rPr>
              <a:t>2) </a:t>
            </a:r>
            <a:r>
              <a:rPr lang="zh-CN" altLang="en-US" sz="2000" b="0" u="none">
                <a:solidFill>
                  <a:srgbClr val="1A3868"/>
                </a:solidFill>
              </a:rPr>
              <a:t>无线自组网 </a:t>
            </a:r>
            <a:r>
              <a:rPr lang="en-US" altLang="zh-CN" sz="2000" b="0" u="none">
                <a:solidFill>
                  <a:srgbClr val="1A3868"/>
                </a:solidFill>
              </a:rPr>
              <a:t>(Ad hoc) </a:t>
            </a:r>
            <a:r>
              <a:rPr lang="zh-CN" altLang="en-US" sz="2000" b="0" u="none">
                <a:solidFill>
                  <a:srgbClr val="1A3868"/>
                </a:solidFill>
              </a:rPr>
              <a:t>是一种特殊的自组织、对等式、多跳、无线移动网络，在军事、特殊应用领域有重要的应用前景。</a:t>
            </a:r>
            <a:endParaRPr lang="en-US" altLang="zh-CN" sz="2000" b="0" u="none">
              <a:solidFill>
                <a:srgbClr val="1A3868"/>
              </a:solidFill>
            </a:endParaRPr>
          </a:p>
        </p:txBody>
      </p:sp>
    </p:spTree>
    <p:extLst>
      <p:ext uri="{BB962C8B-B14F-4D97-AF65-F5344CB8AC3E}">
        <p14:creationId xmlns:p14="http://schemas.microsoft.com/office/powerpoint/2010/main" val="3741706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内容占位符 2"/>
          <p:cNvSpPr>
            <a:spLocks noGrp="1"/>
          </p:cNvSpPr>
          <p:nvPr>
            <p:ph idx="4294967295"/>
          </p:nvPr>
        </p:nvSpPr>
        <p:spPr>
          <a:xfrm>
            <a:off x="250825" y="857250"/>
            <a:ext cx="5689600" cy="1511300"/>
          </a:xfrm>
        </p:spPr>
        <p:txBody>
          <a:bodyPr/>
          <a:lstStyle/>
          <a:p>
            <a:pPr marL="265113" indent="-265113">
              <a:lnSpc>
                <a:spcPct val="110000"/>
              </a:lnSpc>
              <a:spcAft>
                <a:spcPct val="20000"/>
              </a:spcAft>
              <a:buFontTx/>
              <a:buNone/>
              <a:tabLst>
                <a:tab pos="265113" algn="l"/>
              </a:tabLst>
              <a:defRPr/>
            </a:pPr>
            <a:r>
              <a:rPr lang="en-US" altLang="zh-CN" sz="2000" kern="1200" dirty="0" smtClean="0">
                <a:solidFill>
                  <a:srgbClr val="1A3868"/>
                </a:solidFill>
                <a:latin typeface="Times New Roman" pitchFamily="18" charset="0"/>
                <a:cs typeface="Times New Roman" pitchFamily="18" charset="0"/>
              </a:rPr>
              <a:t>4) </a:t>
            </a:r>
            <a:r>
              <a:rPr lang="zh-CN" altLang="en-US" sz="2000" kern="1200" dirty="0" smtClean="0">
                <a:solidFill>
                  <a:srgbClr val="1A3868"/>
                </a:solidFill>
                <a:latin typeface="Times New Roman" pitchFamily="18" charset="0"/>
                <a:cs typeface="Times New Roman" pitchFamily="18" charset="0"/>
              </a:rPr>
              <a:t>在</a:t>
            </a:r>
            <a:r>
              <a:rPr lang="zh-CN" altLang="en-US" sz="2000" kern="1200" dirty="0">
                <a:solidFill>
                  <a:srgbClr val="1A3868"/>
                </a:solidFill>
                <a:latin typeface="Times New Roman" pitchFamily="18" charset="0"/>
                <a:cs typeface="Times New Roman" pitchFamily="18" charset="0"/>
              </a:rPr>
              <a:t>军事领域，将无线自组网与传感器技术相结合进行</a:t>
            </a:r>
            <a:r>
              <a:rPr lang="zh-CN" altLang="en-US" sz="2000" kern="1200" dirty="0">
                <a:solidFill>
                  <a:srgbClr val="C00000"/>
                </a:solidFill>
                <a:latin typeface="Times New Roman" pitchFamily="18" charset="0"/>
                <a:cs typeface="Times New Roman" pitchFamily="18" charset="0"/>
              </a:rPr>
              <a:t>无线传感器网络</a:t>
            </a:r>
            <a:r>
              <a:rPr lang="en-US" altLang="zh-CN" sz="2000" kern="1200" dirty="0">
                <a:solidFill>
                  <a:srgbClr val="C00000"/>
                </a:solidFill>
                <a:latin typeface="Times New Roman" pitchFamily="18" charset="0"/>
                <a:cs typeface="Times New Roman" pitchFamily="18" charset="0"/>
              </a:rPr>
              <a:t>(WSN) </a:t>
            </a:r>
            <a:r>
              <a:rPr lang="zh-CN" altLang="en-US" sz="2000" kern="1200" dirty="0">
                <a:solidFill>
                  <a:srgbClr val="1A3868"/>
                </a:solidFill>
                <a:latin typeface="Times New Roman" pitchFamily="18" charset="0"/>
                <a:cs typeface="Times New Roman" pitchFamily="18" charset="0"/>
              </a:rPr>
              <a:t>技术研究。评价</a:t>
            </a:r>
            <a:r>
              <a:rPr lang="zh-CN" altLang="en-US" sz="2000" kern="1200" dirty="0" smtClean="0">
                <a:solidFill>
                  <a:srgbClr val="1A3868"/>
                </a:solidFill>
                <a:latin typeface="Times New Roman" pitchFamily="18" charset="0"/>
                <a:cs typeface="Times New Roman" pitchFamily="18" charset="0"/>
              </a:rPr>
              <a:t>为“</a:t>
            </a:r>
            <a:r>
              <a:rPr lang="en-US" altLang="zh-CN" sz="2000" kern="1200" dirty="0" smtClean="0">
                <a:solidFill>
                  <a:srgbClr val="1A3868"/>
                </a:solidFill>
                <a:latin typeface="Times New Roman" pitchFamily="18" charset="0"/>
                <a:cs typeface="Times New Roman" pitchFamily="18" charset="0"/>
              </a:rPr>
              <a:t>21</a:t>
            </a:r>
            <a:r>
              <a:rPr lang="zh-CN" altLang="en-US" sz="2000" kern="1200" dirty="0">
                <a:solidFill>
                  <a:srgbClr val="1A3868"/>
                </a:solidFill>
                <a:latin typeface="Times New Roman" pitchFamily="18" charset="0"/>
                <a:cs typeface="Times New Roman" pitchFamily="18" charset="0"/>
              </a:rPr>
              <a:t>世纪最有影响的</a:t>
            </a:r>
            <a:r>
              <a:rPr lang="en-US" altLang="zh-CN" sz="2000" kern="1200" dirty="0">
                <a:solidFill>
                  <a:srgbClr val="1A3868"/>
                </a:solidFill>
                <a:latin typeface="Times New Roman" pitchFamily="18" charset="0"/>
                <a:cs typeface="Times New Roman" pitchFamily="18" charset="0"/>
              </a:rPr>
              <a:t>21</a:t>
            </a:r>
            <a:r>
              <a:rPr lang="zh-CN" altLang="en-US" sz="2000" kern="1200" dirty="0">
                <a:solidFill>
                  <a:srgbClr val="1A3868"/>
                </a:solidFill>
                <a:latin typeface="Times New Roman" pitchFamily="18" charset="0"/>
                <a:cs typeface="Times New Roman" pitchFamily="18" charset="0"/>
              </a:rPr>
              <a:t>项技术</a:t>
            </a:r>
            <a:r>
              <a:rPr lang="zh-CN" altLang="en-US" sz="2000" kern="1200" dirty="0" smtClean="0">
                <a:solidFill>
                  <a:srgbClr val="1A3868"/>
                </a:solidFill>
                <a:latin typeface="Times New Roman" pitchFamily="18" charset="0"/>
                <a:cs typeface="Times New Roman" pitchFamily="18" charset="0"/>
              </a:rPr>
              <a:t>之一”和“改变</a:t>
            </a:r>
            <a:r>
              <a:rPr lang="zh-CN" altLang="en-US" sz="2000" kern="1200" dirty="0">
                <a:solidFill>
                  <a:srgbClr val="1A3868"/>
                </a:solidFill>
                <a:latin typeface="Times New Roman" pitchFamily="18" charset="0"/>
                <a:cs typeface="Times New Roman" pitchFamily="18" charset="0"/>
              </a:rPr>
              <a:t>世界的十大技术之</a:t>
            </a:r>
            <a:r>
              <a:rPr lang="zh-CN" altLang="en-US" sz="2000" kern="1200" dirty="0" smtClean="0">
                <a:solidFill>
                  <a:srgbClr val="1A3868"/>
                </a:solidFill>
                <a:latin typeface="Times New Roman" pitchFamily="18" charset="0"/>
                <a:cs typeface="Times New Roman" pitchFamily="18" charset="0"/>
              </a:rPr>
              <a:t>首”。</a:t>
            </a:r>
            <a:endParaRPr lang="zh-CN" altLang="en-US" sz="2000" kern="1200" dirty="0">
              <a:solidFill>
                <a:srgbClr val="1A3868"/>
              </a:solidFill>
              <a:latin typeface="Times New Roman" pitchFamily="18" charset="0"/>
              <a:cs typeface="Times New Roman" pitchFamily="18" charset="0"/>
            </a:endParaRPr>
          </a:p>
        </p:txBody>
      </p:sp>
      <p:graphicFrame>
        <p:nvGraphicFramePr>
          <p:cNvPr id="189444" name="Object 4"/>
          <p:cNvGraphicFramePr>
            <a:graphicFrameLocks noChangeAspect="1"/>
          </p:cNvGraphicFramePr>
          <p:nvPr/>
        </p:nvGraphicFramePr>
        <p:xfrm>
          <a:off x="347663" y="2290763"/>
          <a:ext cx="5581650" cy="2103437"/>
        </p:xfrm>
        <a:graphic>
          <a:graphicData uri="http://schemas.openxmlformats.org/presentationml/2006/ole">
            <mc:AlternateContent xmlns:mc="http://schemas.openxmlformats.org/markup-compatibility/2006">
              <mc:Choice xmlns:v="urn:schemas-microsoft-com:vml" Requires="v">
                <p:oleObj spid="_x0000_s176135" name="Visio" r:id="rId4" imgW="4161663" imgH="1801749" progId="Visio.Drawing.11">
                  <p:embed/>
                </p:oleObj>
              </mc:Choice>
              <mc:Fallback>
                <p:oleObj name="Visio" r:id="rId4" imgW="4161663" imgH="1801749" progId="Visio.Drawing.11">
                  <p:embed/>
                  <p:pic>
                    <p:nvPicPr>
                      <p:cNvPr id="1894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663" y="2290763"/>
                        <a:ext cx="5581650" cy="2103437"/>
                      </a:xfrm>
                      <a:prstGeom prst="rect">
                        <a:avLst/>
                      </a:prstGeom>
                      <a:noFill/>
                      <a:extLst>
                        <a:ext uri="{909E8E84-426E-40DD-AFC4-6F175D3DCCD1}">
                          <a14:hiddenFill xmlns:a14="http://schemas.microsoft.com/office/drawing/2010/main">
                            <a:solidFill>
                              <a:srgbClr val="0099FF"/>
                            </a:solidFill>
                          </a14:hiddenFill>
                        </a:ext>
                      </a:extLst>
                    </p:spPr>
                  </p:pic>
                </p:oleObj>
              </mc:Fallback>
            </mc:AlternateContent>
          </a:graphicData>
        </a:graphic>
      </p:graphicFrame>
    </p:spTree>
    <p:extLst>
      <p:ext uri="{BB962C8B-B14F-4D97-AF65-F5344CB8AC3E}">
        <p14:creationId xmlns:p14="http://schemas.microsoft.com/office/powerpoint/2010/main" val="2014899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内容占位符 2"/>
          <p:cNvSpPr>
            <a:spLocks noGrp="1"/>
          </p:cNvSpPr>
          <p:nvPr>
            <p:ph idx="4294967295"/>
          </p:nvPr>
        </p:nvSpPr>
        <p:spPr>
          <a:xfrm>
            <a:off x="107504" y="1492424"/>
            <a:ext cx="6878538" cy="2568575"/>
          </a:xfrm>
        </p:spPr>
        <p:txBody>
          <a:bodyPr/>
          <a:lstStyle/>
          <a:p>
            <a:pPr marL="265113" indent="-265113">
              <a:lnSpc>
                <a:spcPct val="110000"/>
              </a:lnSpc>
              <a:spcAft>
                <a:spcPct val="20000"/>
              </a:spcAft>
              <a:defRPr/>
            </a:pPr>
            <a:r>
              <a:rPr lang="zh-CN" altLang="en-US" sz="2200" kern="1200" dirty="0">
                <a:solidFill>
                  <a:srgbClr val="C00000"/>
                </a:solidFill>
                <a:latin typeface="Times New Roman" pitchFamily="18" charset="0"/>
                <a:cs typeface="Times New Roman" pitchFamily="18" charset="0"/>
              </a:rPr>
              <a:t>广域网</a:t>
            </a:r>
            <a:r>
              <a:rPr lang="zh-CN" altLang="en-US" sz="2200" kern="1200" dirty="0">
                <a:solidFill>
                  <a:srgbClr val="1A3868"/>
                </a:solidFill>
                <a:latin typeface="Times New Roman" pitchFamily="18" charset="0"/>
                <a:cs typeface="Times New Roman" pitchFamily="18" charset="0"/>
              </a:rPr>
              <a:t>作用是扩大信息社会中资源共享的</a:t>
            </a:r>
            <a:r>
              <a:rPr lang="zh-CN" altLang="en-US" sz="2200" dirty="0" smtClean="0">
                <a:solidFill>
                  <a:srgbClr val="008000"/>
                </a:solidFill>
                <a:latin typeface="Times New Roman" pitchFamily="18" charset="0"/>
              </a:rPr>
              <a:t>范围</a:t>
            </a:r>
            <a:endParaRPr lang="en-US" altLang="zh-CN" sz="2200" kern="1200" dirty="0">
              <a:solidFill>
                <a:srgbClr val="1A3868"/>
              </a:solidFill>
              <a:latin typeface="Times New Roman" pitchFamily="18" charset="0"/>
              <a:cs typeface="Times New Roman" pitchFamily="18" charset="0"/>
            </a:endParaRPr>
          </a:p>
          <a:p>
            <a:pPr marL="265113" indent="-265113">
              <a:lnSpc>
                <a:spcPct val="110000"/>
              </a:lnSpc>
              <a:spcAft>
                <a:spcPct val="20000"/>
              </a:spcAft>
              <a:defRPr/>
            </a:pPr>
            <a:r>
              <a:rPr lang="zh-CN" altLang="en-US" sz="2200" kern="1200" dirty="0">
                <a:solidFill>
                  <a:srgbClr val="C00000"/>
                </a:solidFill>
                <a:latin typeface="Times New Roman" pitchFamily="18" charset="0"/>
                <a:cs typeface="Times New Roman" pitchFamily="18" charset="0"/>
              </a:rPr>
              <a:t>局域网</a:t>
            </a:r>
            <a:r>
              <a:rPr lang="zh-CN" altLang="en-US" sz="2200" kern="1200" dirty="0">
                <a:solidFill>
                  <a:srgbClr val="1A3868"/>
                </a:solidFill>
                <a:latin typeface="Times New Roman" pitchFamily="18" charset="0"/>
                <a:cs typeface="Times New Roman" pitchFamily="18" charset="0"/>
              </a:rPr>
              <a:t>进一步增强信息社会中资源共享的</a:t>
            </a:r>
            <a:r>
              <a:rPr lang="zh-CN" altLang="en-US" sz="2200" dirty="0" smtClean="0">
                <a:solidFill>
                  <a:srgbClr val="008000"/>
                </a:solidFill>
                <a:latin typeface="Times New Roman" pitchFamily="18" charset="0"/>
              </a:rPr>
              <a:t>深度</a:t>
            </a:r>
            <a:endParaRPr lang="en-US" altLang="zh-CN" sz="2200" kern="1200" dirty="0">
              <a:solidFill>
                <a:srgbClr val="1A3868"/>
              </a:solidFill>
              <a:latin typeface="Times New Roman" pitchFamily="18" charset="0"/>
              <a:cs typeface="Times New Roman" pitchFamily="18" charset="0"/>
            </a:endParaRPr>
          </a:p>
          <a:p>
            <a:pPr marL="265113" indent="-265113">
              <a:lnSpc>
                <a:spcPct val="110000"/>
              </a:lnSpc>
              <a:spcAft>
                <a:spcPct val="20000"/>
              </a:spcAft>
              <a:defRPr/>
            </a:pPr>
            <a:r>
              <a:rPr lang="zh-CN" altLang="en-US" sz="2200" kern="1200" dirty="0">
                <a:solidFill>
                  <a:srgbClr val="C00000"/>
                </a:solidFill>
                <a:latin typeface="Times New Roman" pitchFamily="18" charset="0"/>
                <a:cs typeface="Times New Roman" pitchFamily="18" charset="0"/>
              </a:rPr>
              <a:t>无线网络</a:t>
            </a:r>
            <a:r>
              <a:rPr lang="zh-CN" altLang="en-US" sz="2200" kern="1200" dirty="0">
                <a:solidFill>
                  <a:srgbClr val="1A3868"/>
                </a:solidFill>
                <a:latin typeface="Times New Roman" pitchFamily="18" charset="0"/>
                <a:cs typeface="Times New Roman" pitchFamily="18" charset="0"/>
              </a:rPr>
              <a:t>增强人类共享信息资源的</a:t>
            </a:r>
            <a:r>
              <a:rPr lang="zh-CN" altLang="en-US" sz="2200" dirty="0" smtClean="0">
                <a:solidFill>
                  <a:srgbClr val="008000"/>
                </a:solidFill>
                <a:latin typeface="Times New Roman" pitchFamily="18" charset="0"/>
              </a:rPr>
              <a:t>灵活性</a:t>
            </a:r>
            <a:endParaRPr lang="en-US" altLang="zh-CN" sz="2200" kern="1200" dirty="0">
              <a:solidFill>
                <a:srgbClr val="1A3868"/>
              </a:solidFill>
              <a:latin typeface="Times New Roman" pitchFamily="18" charset="0"/>
              <a:cs typeface="Times New Roman" pitchFamily="18" charset="0"/>
            </a:endParaRPr>
          </a:p>
          <a:p>
            <a:pPr marL="265113" indent="-265113">
              <a:lnSpc>
                <a:spcPct val="110000"/>
              </a:lnSpc>
              <a:spcAft>
                <a:spcPct val="20000"/>
              </a:spcAft>
              <a:defRPr/>
            </a:pPr>
            <a:r>
              <a:rPr lang="zh-CN" altLang="en-US" sz="2200" kern="1200" dirty="0">
                <a:solidFill>
                  <a:srgbClr val="C00000"/>
                </a:solidFill>
                <a:latin typeface="Times New Roman" pitchFamily="18" charset="0"/>
                <a:cs typeface="Times New Roman" pitchFamily="18" charset="0"/>
              </a:rPr>
              <a:t>无线传感器网络</a:t>
            </a:r>
            <a:r>
              <a:rPr lang="zh-CN" altLang="en-US" sz="2200" kern="1200" dirty="0">
                <a:solidFill>
                  <a:srgbClr val="1A3868"/>
                </a:solidFill>
                <a:latin typeface="Times New Roman" pitchFamily="18" charset="0"/>
                <a:cs typeface="Times New Roman" pitchFamily="18" charset="0"/>
              </a:rPr>
              <a:t>将改变人类与自然界的</a:t>
            </a:r>
            <a:r>
              <a:rPr lang="zh-CN" altLang="en-US" sz="2200" dirty="0">
                <a:solidFill>
                  <a:srgbClr val="008000"/>
                </a:solidFill>
                <a:latin typeface="Times New Roman" pitchFamily="18" charset="0"/>
              </a:rPr>
              <a:t>交互方式</a:t>
            </a:r>
            <a:r>
              <a:rPr lang="zh-CN" altLang="en-US" sz="2200" kern="1200" dirty="0">
                <a:solidFill>
                  <a:srgbClr val="1A3868"/>
                </a:solidFill>
                <a:latin typeface="Times New Roman" pitchFamily="18" charset="0"/>
                <a:cs typeface="Times New Roman" pitchFamily="18" charset="0"/>
              </a:rPr>
              <a:t>，极大地扩展现有网络的功能和人类认识世界的能力。</a:t>
            </a:r>
          </a:p>
        </p:txBody>
      </p:sp>
    </p:spTree>
    <p:extLst>
      <p:ext uri="{BB962C8B-B14F-4D97-AF65-F5344CB8AC3E}">
        <p14:creationId xmlns:p14="http://schemas.microsoft.com/office/powerpoint/2010/main" val="56451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925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25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25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25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标题 1"/>
          <p:cNvSpPr>
            <a:spLocks noGrp="1"/>
          </p:cNvSpPr>
          <p:nvPr>
            <p:ph type="title" idx="4294967295"/>
          </p:nvPr>
        </p:nvSpPr>
        <p:spPr>
          <a:xfrm>
            <a:off x="328613" y="714375"/>
            <a:ext cx="8029575" cy="857250"/>
          </a:xfrm>
        </p:spPr>
        <p:txBody>
          <a:bodyPr/>
          <a:lstStyle/>
          <a:p>
            <a:pPr algn="l">
              <a:lnSpc>
                <a:spcPct val="120000"/>
              </a:lnSpc>
              <a:defRPr/>
            </a:pPr>
            <a:r>
              <a:rPr lang="zh-CN" altLang="en-US" sz="2400" kern="1200" dirty="0" smtClean="0">
                <a:solidFill>
                  <a:srgbClr val="007D7A"/>
                </a:solidFill>
                <a:latin typeface="Times New Roman" pitchFamily="18" charset="0"/>
                <a:cs typeface="Times New Roman" pitchFamily="18" charset="0"/>
              </a:rPr>
              <a:t>第三</a:t>
            </a:r>
            <a:r>
              <a:rPr lang="zh-CN" altLang="en-US" sz="2400" kern="1200" dirty="0">
                <a:solidFill>
                  <a:srgbClr val="007D7A"/>
                </a:solidFill>
                <a:latin typeface="Times New Roman" pitchFamily="18" charset="0"/>
                <a:cs typeface="Times New Roman" pitchFamily="18" charset="0"/>
              </a:rPr>
              <a:t>条主线：网络安全</a:t>
            </a:r>
          </a:p>
        </p:txBody>
      </p:sp>
      <p:sp>
        <p:nvSpPr>
          <p:cNvPr id="193538" name="内容占位符 2"/>
          <p:cNvSpPr>
            <a:spLocks noGrp="1"/>
          </p:cNvSpPr>
          <p:nvPr>
            <p:ph idx="4294967295"/>
          </p:nvPr>
        </p:nvSpPr>
        <p:spPr>
          <a:xfrm>
            <a:off x="381000" y="1552575"/>
            <a:ext cx="5762625" cy="2592388"/>
          </a:xfrm>
        </p:spPr>
        <p:txBody>
          <a:bodyPr/>
          <a:lstStyle/>
          <a:p>
            <a:pPr marL="265113" indent="-265113">
              <a:spcBef>
                <a:spcPct val="40000"/>
              </a:spcBef>
              <a:buFontTx/>
              <a:buNone/>
              <a:defRPr/>
            </a:pPr>
            <a:r>
              <a:rPr lang="en-US" altLang="zh-CN" sz="2000" kern="1200" dirty="0" smtClean="0">
                <a:solidFill>
                  <a:srgbClr val="1A3868"/>
                </a:solidFill>
                <a:latin typeface="Times New Roman" pitchFamily="18" charset="0"/>
                <a:cs typeface="Times New Roman" pitchFamily="18" charset="0"/>
              </a:rPr>
              <a:t>1) </a:t>
            </a:r>
            <a:r>
              <a:rPr lang="zh-CN" altLang="en-US" sz="2000" kern="1200" dirty="0" smtClean="0">
                <a:solidFill>
                  <a:srgbClr val="1A3868"/>
                </a:solidFill>
                <a:latin typeface="Times New Roman" pitchFamily="18" charset="0"/>
                <a:cs typeface="Times New Roman" pitchFamily="18" charset="0"/>
              </a:rPr>
              <a:t>网络</a:t>
            </a:r>
            <a:r>
              <a:rPr lang="zh-CN" altLang="en-US" sz="2000" kern="1200" dirty="0">
                <a:solidFill>
                  <a:srgbClr val="1A3868"/>
                </a:solidFill>
                <a:latin typeface="Times New Roman" pitchFamily="18" charset="0"/>
                <a:cs typeface="Times New Roman" pitchFamily="18" charset="0"/>
              </a:rPr>
              <a:t>安全是</a:t>
            </a:r>
            <a:r>
              <a:rPr lang="zh-CN" altLang="en-US" sz="2000" kern="1200" dirty="0">
                <a:solidFill>
                  <a:srgbClr val="C00000"/>
                </a:solidFill>
                <a:latin typeface="Times New Roman" pitchFamily="18" charset="0"/>
                <a:cs typeface="Times New Roman" pitchFamily="18" charset="0"/>
              </a:rPr>
              <a:t>现实社会安全问题</a:t>
            </a:r>
            <a:r>
              <a:rPr lang="zh-CN" altLang="en-US" sz="2000" kern="1200" dirty="0">
                <a:solidFill>
                  <a:srgbClr val="1A3868"/>
                </a:solidFill>
                <a:latin typeface="Times New Roman" pitchFamily="18" charset="0"/>
                <a:cs typeface="Times New Roman" pitchFamily="18" charset="0"/>
              </a:rPr>
              <a:t>在网络虚拟社会中的反映。</a:t>
            </a:r>
            <a:endParaRPr lang="en-US" altLang="zh-CN" sz="2000" kern="1200" dirty="0">
              <a:solidFill>
                <a:srgbClr val="1A3868"/>
              </a:solidFill>
              <a:latin typeface="Times New Roman" pitchFamily="18" charset="0"/>
              <a:cs typeface="Times New Roman" pitchFamily="18" charset="0"/>
            </a:endParaRPr>
          </a:p>
          <a:p>
            <a:pPr marL="265113" indent="-265113">
              <a:spcBef>
                <a:spcPct val="40000"/>
              </a:spcBef>
              <a:buFontTx/>
              <a:buNone/>
              <a:defRPr/>
            </a:pPr>
            <a:r>
              <a:rPr lang="en-US" altLang="zh-CN" sz="2000" kern="1200" dirty="0" smtClean="0">
                <a:solidFill>
                  <a:srgbClr val="1A3868"/>
                </a:solidFill>
                <a:latin typeface="Times New Roman" pitchFamily="18" charset="0"/>
                <a:cs typeface="Times New Roman" pitchFamily="18" charset="0"/>
              </a:rPr>
              <a:t>2) </a:t>
            </a:r>
            <a:r>
              <a:rPr lang="zh-CN" altLang="en-US" sz="2000" kern="1200" dirty="0" smtClean="0">
                <a:solidFill>
                  <a:srgbClr val="1A3868"/>
                </a:solidFill>
                <a:latin typeface="Times New Roman" pitchFamily="18" charset="0"/>
                <a:cs typeface="Times New Roman" pitchFamily="18" charset="0"/>
              </a:rPr>
              <a:t>网络</a:t>
            </a:r>
            <a:r>
              <a:rPr lang="zh-CN" altLang="en-US" sz="2000" kern="1200" dirty="0">
                <a:solidFill>
                  <a:srgbClr val="1A3868"/>
                </a:solidFill>
                <a:latin typeface="Times New Roman" pitchFamily="18" charset="0"/>
                <a:cs typeface="Times New Roman" pitchFamily="18" charset="0"/>
              </a:rPr>
              <a:t>安全是</a:t>
            </a:r>
            <a:r>
              <a:rPr lang="zh-CN" altLang="en-US" sz="2000" kern="1200" dirty="0">
                <a:solidFill>
                  <a:srgbClr val="C00000"/>
                </a:solidFill>
                <a:latin typeface="Times New Roman" pitchFamily="18" charset="0"/>
                <a:cs typeface="Times New Roman" pitchFamily="18" charset="0"/>
              </a:rPr>
              <a:t>网络技术研究</a:t>
            </a:r>
            <a:r>
              <a:rPr lang="zh-CN" altLang="en-US" sz="2000" kern="1200" dirty="0">
                <a:solidFill>
                  <a:srgbClr val="1A3868"/>
                </a:solidFill>
                <a:latin typeface="Times New Roman" pitchFamily="18" charset="0"/>
                <a:cs typeface="Times New Roman" pitchFamily="18" charset="0"/>
              </a:rPr>
              <a:t>中一个永恒的主题。</a:t>
            </a:r>
          </a:p>
          <a:p>
            <a:pPr marL="265113" indent="-265113">
              <a:spcBef>
                <a:spcPct val="40000"/>
              </a:spcBef>
              <a:buFontTx/>
              <a:buNone/>
              <a:defRPr/>
            </a:pPr>
            <a:r>
              <a:rPr lang="en-US" altLang="zh-CN" sz="2000" kern="1200" dirty="0" smtClean="0">
                <a:solidFill>
                  <a:srgbClr val="1A3868"/>
                </a:solidFill>
                <a:latin typeface="Times New Roman" pitchFamily="18" charset="0"/>
                <a:cs typeface="Times New Roman" pitchFamily="18" charset="0"/>
              </a:rPr>
              <a:t>3) </a:t>
            </a:r>
            <a:r>
              <a:rPr lang="zh-CN" altLang="en-US" sz="2000" kern="1200" dirty="0" smtClean="0">
                <a:solidFill>
                  <a:srgbClr val="1A3868"/>
                </a:solidFill>
                <a:latin typeface="Times New Roman" pitchFamily="18" charset="0"/>
                <a:cs typeface="Times New Roman" pitchFamily="18" charset="0"/>
              </a:rPr>
              <a:t>只要</a:t>
            </a:r>
            <a:r>
              <a:rPr lang="zh-CN" altLang="en-US" sz="2000" kern="1200" dirty="0">
                <a:solidFill>
                  <a:srgbClr val="1A3868"/>
                </a:solidFill>
                <a:latin typeface="Times New Roman" pitchFamily="18" charset="0"/>
                <a:cs typeface="Times New Roman" pitchFamily="18" charset="0"/>
              </a:rPr>
              <a:t>网络存在，</a:t>
            </a:r>
            <a:r>
              <a:rPr lang="zh-CN" altLang="en-US" sz="2000" kern="1200" dirty="0">
                <a:solidFill>
                  <a:srgbClr val="C00000"/>
                </a:solidFill>
                <a:latin typeface="Times New Roman" pitchFamily="18" charset="0"/>
                <a:cs typeface="Times New Roman" pitchFamily="18" charset="0"/>
              </a:rPr>
              <a:t>网络入侵和攻击</a:t>
            </a:r>
            <a:r>
              <a:rPr lang="zh-CN" altLang="en-US" sz="2000" kern="1200" dirty="0">
                <a:solidFill>
                  <a:srgbClr val="1A3868"/>
                </a:solidFill>
                <a:latin typeface="Times New Roman" pitchFamily="18" charset="0"/>
                <a:cs typeface="Times New Roman" pitchFamily="18" charset="0"/>
              </a:rPr>
              <a:t>就一定存在。</a:t>
            </a:r>
          </a:p>
          <a:p>
            <a:pPr marL="265113" indent="-265113">
              <a:spcBef>
                <a:spcPct val="40000"/>
              </a:spcBef>
              <a:buFontTx/>
              <a:buNone/>
              <a:defRPr/>
            </a:pPr>
            <a:r>
              <a:rPr lang="en-US" altLang="zh-CN" sz="2000" kern="1200" dirty="0" smtClean="0">
                <a:solidFill>
                  <a:srgbClr val="1A3868"/>
                </a:solidFill>
                <a:latin typeface="Times New Roman" pitchFamily="18" charset="0"/>
                <a:cs typeface="Times New Roman" pitchFamily="18" charset="0"/>
              </a:rPr>
              <a:t>4) </a:t>
            </a:r>
            <a:r>
              <a:rPr lang="zh-CN" altLang="en-US" sz="2000" kern="1200" dirty="0" smtClean="0">
                <a:solidFill>
                  <a:srgbClr val="1A3868"/>
                </a:solidFill>
                <a:latin typeface="Times New Roman" pitchFamily="18" charset="0"/>
                <a:cs typeface="Times New Roman" pitchFamily="18" charset="0"/>
              </a:rPr>
              <a:t>“</a:t>
            </a:r>
            <a:r>
              <a:rPr lang="zh-CN" altLang="en-US" sz="2000" kern="1200" dirty="0">
                <a:solidFill>
                  <a:srgbClr val="1A3868"/>
                </a:solidFill>
                <a:latin typeface="Times New Roman" pitchFamily="18" charset="0"/>
                <a:cs typeface="Times New Roman" pitchFamily="18" charset="0"/>
              </a:rPr>
              <a:t>攻击</a:t>
            </a:r>
            <a:r>
              <a:rPr lang="en-US" altLang="zh-CN" sz="2000" kern="1200" dirty="0">
                <a:solidFill>
                  <a:srgbClr val="1A3868"/>
                </a:solidFill>
                <a:latin typeface="Times New Roman" pitchFamily="18" charset="0"/>
                <a:cs typeface="Times New Roman" pitchFamily="18" charset="0"/>
              </a:rPr>
              <a:t>—</a:t>
            </a:r>
            <a:r>
              <a:rPr lang="zh-CN" altLang="en-US" sz="2000" kern="1200" dirty="0">
                <a:solidFill>
                  <a:srgbClr val="1A3868"/>
                </a:solidFill>
                <a:latin typeface="Times New Roman" pitchFamily="18" charset="0"/>
                <a:cs typeface="Times New Roman" pitchFamily="18" charset="0"/>
              </a:rPr>
              <a:t>防御</a:t>
            </a:r>
            <a:r>
              <a:rPr lang="en-US" altLang="zh-CN" sz="2000" kern="1200" dirty="0">
                <a:solidFill>
                  <a:srgbClr val="1A3868"/>
                </a:solidFill>
                <a:latin typeface="Times New Roman" pitchFamily="18" charset="0"/>
                <a:cs typeface="Times New Roman" pitchFamily="18" charset="0"/>
              </a:rPr>
              <a:t>—</a:t>
            </a:r>
            <a:r>
              <a:rPr lang="zh-CN" altLang="en-US" sz="2000" kern="1200" dirty="0">
                <a:solidFill>
                  <a:srgbClr val="1A3868"/>
                </a:solidFill>
                <a:latin typeface="Times New Roman" pitchFamily="18" charset="0"/>
                <a:cs typeface="Times New Roman" pitchFamily="18" charset="0"/>
              </a:rPr>
              <a:t>新攻击</a:t>
            </a:r>
            <a:r>
              <a:rPr lang="en-US" altLang="zh-CN" sz="2000" kern="1200" dirty="0">
                <a:solidFill>
                  <a:srgbClr val="1A3868"/>
                </a:solidFill>
                <a:latin typeface="Times New Roman" pitchFamily="18" charset="0"/>
                <a:cs typeface="Times New Roman" pitchFamily="18" charset="0"/>
              </a:rPr>
              <a:t>—</a:t>
            </a:r>
            <a:r>
              <a:rPr lang="zh-CN" altLang="en-US" sz="2000" kern="1200" dirty="0">
                <a:solidFill>
                  <a:srgbClr val="1A3868"/>
                </a:solidFill>
                <a:latin typeface="Times New Roman" pitchFamily="18" charset="0"/>
                <a:cs typeface="Times New Roman" pitchFamily="18" charset="0"/>
              </a:rPr>
              <a:t>新防御</a:t>
            </a:r>
            <a:r>
              <a:rPr lang="en-US" altLang="zh-CN" sz="2000" kern="1200" dirty="0">
                <a:solidFill>
                  <a:srgbClr val="1A3868"/>
                </a:solidFill>
                <a:latin typeface="Times New Roman" pitchFamily="18" charset="0"/>
                <a:cs typeface="Times New Roman" pitchFamily="18" charset="0"/>
              </a:rPr>
              <a:t>”</a:t>
            </a:r>
            <a:r>
              <a:rPr lang="zh-CN" altLang="en-US" sz="2000" kern="1200" dirty="0">
                <a:solidFill>
                  <a:srgbClr val="1A3868"/>
                </a:solidFill>
                <a:latin typeface="Times New Roman" pitchFamily="18" charset="0"/>
                <a:cs typeface="Times New Roman" pitchFamily="18" charset="0"/>
              </a:rPr>
              <a:t>的循环。</a:t>
            </a:r>
          </a:p>
          <a:p>
            <a:pPr marL="265113" indent="-265113">
              <a:spcBef>
                <a:spcPct val="40000"/>
              </a:spcBef>
              <a:buFontTx/>
              <a:buNone/>
              <a:defRPr/>
            </a:pPr>
            <a:r>
              <a:rPr lang="en-US" altLang="zh-CN" sz="2000" kern="1200" dirty="0" smtClean="0">
                <a:solidFill>
                  <a:srgbClr val="1A3868"/>
                </a:solidFill>
                <a:latin typeface="Times New Roman" pitchFamily="18" charset="0"/>
                <a:cs typeface="Times New Roman" pitchFamily="18" charset="0"/>
              </a:rPr>
              <a:t>5) </a:t>
            </a:r>
            <a:r>
              <a:rPr lang="zh-CN" altLang="en-US" sz="2000" kern="1200" dirty="0" smtClean="0">
                <a:solidFill>
                  <a:srgbClr val="1A3868"/>
                </a:solidFill>
                <a:latin typeface="Times New Roman" pitchFamily="18" charset="0"/>
                <a:cs typeface="Times New Roman" pitchFamily="18" charset="0"/>
              </a:rPr>
              <a:t>网络</a:t>
            </a:r>
            <a:r>
              <a:rPr lang="zh-CN" altLang="en-US" sz="2000" kern="1200" dirty="0">
                <a:solidFill>
                  <a:srgbClr val="1A3868"/>
                </a:solidFill>
                <a:latin typeface="Times New Roman" pitchFamily="18" charset="0"/>
                <a:cs typeface="Times New Roman" pitchFamily="18" charset="0"/>
              </a:rPr>
              <a:t>安全是一个</a:t>
            </a:r>
            <a:r>
              <a:rPr lang="zh-CN" altLang="en-US" sz="2000" kern="1200" dirty="0">
                <a:solidFill>
                  <a:srgbClr val="C00000"/>
                </a:solidFill>
                <a:latin typeface="Times New Roman" pitchFamily="18" charset="0"/>
                <a:cs typeface="Times New Roman" pitchFamily="18" charset="0"/>
              </a:rPr>
              <a:t>系统的社会工程。</a:t>
            </a:r>
          </a:p>
        </p:txBody>
      </p:sp>
      <p:sp>
        <p:nvSpPr>
          <p:cNvPr id="4" name="内容占位符 2"/>
          <p:cNvSpPr>
            <a:spLocks/>
          </p:cNvSpPr>
          <p:nvPr/>
        </p:nvSpPr>
        <p:spPr bwMode="auto">
          <a:xfrm>
            <a:off x="428596" y="1572412"/>
            <a:ext cx="5072066" cy="1209562"/>
          </a:xfrm>
          <a:prstGeom prst="rect">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8100000" scaled="1"/>
            <a:tileRect/>
          </a:gradFill>
          <a:effectLst>
            <a:outerShdw blurRad="50800" dist="38100" dir="18900000" algn="bl" rotWithShape="0">
              <a:prstClr val="black">
                <a:alpha val="40000"/>
              </a:prstClr>
            </a:outerShdw>
          </a:effectLst>
          <a:scene3d>
            <a:camera prst="orthographicFront"/>
            <a:lightRig rig="threePt" dir="t"/>
          </a:scene3d>
          <a:sp3d>
            <a:bevelT w="88900" prst="convex"/>
          </a:sp3d>
        </p:spPr>
        <p:txBody>
          <a:bodyPr>
            <a:spAutoFit/>
          </a:bodyPr>
          <a:lstStyle/>
          <a:p>
            <a:pPr eaLnBrk="0" hangingPunct="0">
              <a:lnSpc>
                <a:spcPct val="110000"/>
              </a:lnSpc>
              <a:spcBef>
                <a:spcPts val="600"/>
              </a:spcBef>
              <a:defRPr/>
            </a:pPr>
            <a:r>
              <a:rPr lang="zh-CN" altLang="en-US" sz="2200" b="0" u="none" dirty="0">
                <a:solidFill>
                  <a:schemeClr val="bg1"/>
                </a:solidFill>
              </a:rPr>
              <a:t>网络安全问题已超出技术和传统意义上计算机犯罪的范畴，已发展成为国家之间一种政治与军事的手段。</a:t>
            </a:r>
          </a:p>
        </p:txBody>
      </p:sp>
    </p:spTree>
    <p:extLst>
      <p:ext uri="{BB962C8B-B14F-4D97-AF65-F5344CB8AC3E}">
        <p14:creationId xmlns:p14="http://schemas.microsoft.com/office/powerpoint/2010/main" val="199423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标题 1"/>
          <p:cNvSpPr>
            <a:spLocks noGrp="1"/>
          </p:cNvSpPr>
          <p:nvPr>
            <p:ph type="title" idx="4294967295"/>
          </p:nvPr>
        </p:nvSpPr>
        <p:spPr>
          <a:xfrm>
            <a:off x="285750" y="706438"/>
            <a:ext cx="6624638" cy="857250"/>
          </a:xfrm>
        </p:spPr>
        <p:txBody>
          <a:bodyPr/>
          <a:lstStyle/>
          <a:p>
            <a:pPr algn="l">
              <a:lnSpc>
                <a:spcPct val="120000"/>
              </a:lnSpc>
              <a:defRPr/>
            </a:pPr>
            <a:r>
              <a:rPr lang="zh-CN" altLang="en-US" sz="2400" kern="1200" dirty="0" smtClean="0">
                <a:solidFill>
                  <a:srgbClr val="007D7A"/>
                </a:solidFill>
                <a:latin typeface="Times New Roman" pitchFamily="18" charset="0"/>
                <a:cs typeface="Times New Roman" pitchFamily="18" charset="0"/>
              </a:rPr>
              <a:t>三、互联网</a:t>
            </a:r>
            <a:r>
              <a:rPr lang="zh-CN" altLang="en-US" sz="2400" kern="1200" dirty="0">
                <a:solidFill>
                  <a:srgbClr val="007D7A"/>
                </a:solidFill>
                <a:latin typeface="Times New Roman" pitchFamily="18" charset="0"/>
                <a:cs typeface="Times New Roman" pitchFamily="18" charset="0"/>
              </a:rPr>
              <a:t>协议标准、</a:t>
            </a:r>
            <a:r>
              <a:rPr lang="en-US" altLang="zh-CN" sz="2400" kern="1200" dirty="0">
                <a:solidFill>
                  <a:srgbClr val="007D7A"/>
                </a:solidFill>
                <a:latin typeface="Times New Roman" pitchFamily="18" charset="0"/>
                <a:cs typeface="Times New Roman" pitchFamily="18" charset="0"/>
              </a:rPr>
              <a:t>RFC</a:t>
            </a:r>
            <a:r>
              <a:rPr lang="zh-CN" altLang="en-US" sz="2400" kern="1200" dirty="0">
                <a:solidFill>
                  <a:srgbClr val="007D7A"/>
                </a:solidFill>
                <a:latin typeface="Times New Roman" pitchFamily="18" charset="0"/>
                <a:cs typeface="Times New Roman" pitchFamily="18" charset="0"/>
              </a:rPr>
              <a:t>文档与管理机构</a:t>
            </a:r>
          </a:p>
        </p:txBody>
      </p:sp>
      <p:sp>
        <p:nvSpPr>
          <p:cNvPr id="196610" name="内容占位符 2"/>
          <p:cNvSpPr>
            <a:spLocks noGrp="1"/>
          </p:cNvSpPr>
          <p:nvPr>
            <p:ph idx="4294967295"/>
          </p:nvPr>
        </p:nvSpPr>
        <p:spPr>
          <a:xfrm>
            <a:off x="322263" y="1928813"/>
            <a:ext cx="5821362" cy="2800350"/>
          </a:xfrm>
        </p:spPr>
        <p:txBody>
          <a:bodyPr/>
          <a:lstStyle/>
          <a:p>
            <a:pPr marL="265113" indent="-265113">
              <a:defRPr/>
            </a:pPr>
            <a:r>
              <a:rPr lang="zh-CN" altLang="en-US" sz="2000" kern="1200" dirty="0">
                <a:solidFill>
                  <a:srgbClr val="1A3868"/>
                </a:solidFill>
                <a:latin typeface="Times New Roman" pitchFamily="18" charset="0"/>
                <a:cs typeface="Times New Roman" pitchFamily="18" charset="0"/>
              </a:rPr>
              <a:t>国际电话电报咨询委员会</a:t>
            </a:r>
            <a:r>
              <a:rPr lang="en-US" altLang="zh-CN" sz="2000" kern="1200" dirty="0">
                <a:solidFill>
                  <a:srgbClr val="1A3868"/>
                </a:solidFill>
                <a:latin typeface="Times New Roman" pitchFamily="18" charset="0"/>
                <a:cs typeface="Times New Roman" pitchFamily="18" charset="0"/>
              </a:rPr>
              <a:t>CCITT</a:t>
            </a:r>
            <a:r>
              <a:rPr lang="zh-CN" altLang="en-US" sz="2000" kern="1200" dirty="0">
                <a:solidFill>
                  <a:srgbClr val="1A3868"/>
                </a:solidFill>
                <a:latin typeface="Times New Roman" pitchFamily="18" charset="0"/>
                <a:cs typeface="Times New Roman" pitchFamily="18" charset="0"/>
              </a:rPr>
              <a:t>（电信）</a:t>
            </a:r>
          </a:p>
          <a:p>
            <a:pPr marL="265113" indent="-265113">
              <a:defRPr/>
            </a:pPr>
            <a:r>
              <a:rPr lang="zh-CN" altLang="en-US" sz="2000" kern="1200" dirty="0">
                <a:solidFill>
                  <a:srgbClr val="1A3868"/>
                </a:solidFill>
                <a:latin typeface="Times New Roman" pitchFamily="18" charset="0"/>
                <a:cs typeface="Times New Roman" pitchFamily="18" charset="0"/>
              </a:rPr>
              <a:t>国际电信联盟</a:t>
            </a:r>
            <a:r>
              <a:rPr lang="en-US" altLang="zh-CN" sz="2000" kern="1200" dirty="0">
                <a:solidFill>
                  <a:srgbClr val="1A3868"/>
                </a:solidFill>
                <a:latin typeface="Times New Roman" pitchFamily="18" charset="0"/>
                <a:cs typeface="Times New Roman" pitchFamily="18" charset="0"/>
              </a:rPr>
              <a:t>ITU</a:t>
            </a:r>
            <a:r>
              <a:rPr lang="zh-CN" altLang="en-US" sz="2000" kern="1200" dirty="0">
                <a:solidFill>
                  <a:srgbClr val="1A3868"/>
                </a:solidFill>
                <a:latin typeface="Times New Roman" pitchFamily="18" charset="0"/>
                <a:cs typeface="Times New Roman" pitchFamily="18" charset="0"/>
              </a:rPr>
              <a:t>（</a:t>
            </a:r>
            <a:r>
              <a:rPr lang="en-US" altLang="zh-CN" sz="2000" kern="1200" dirty="0">
                <a:solidFill>
                  <a:srgbClr val="1A3868"/>
                </a:solidFill>
                <a:latin typeface="Times New Roman" pitchFamily="18" charset="0"/>
                <a:cs typeface="Times New Roman" pitchFamily="18" charset="0"/>
              </a:rPr>
              <a:t>92</a:t>
            </a:r>
            <a:r>
              <a:rPr lang="zh-CN" altLang="en-US" sz="2000" kern="1200" dirty="0">
                <a:solidFill>
                  <a:srgbClr val="1A3868"/>
                </a:solidFill>
                <a:latin typeface="Times New Roman" pitchFamily="18" charset="0"/>
                <a:cs typeface="Times New Roman" pitchFamily="18" charset="0"/>
              </a:rPr>
              <a:t>年</a:t>
            </a:r>
            <a:r>
              <a:rPr lang="en-US" altLang="zh-CN" sz="2000" kern="1200" dirty="0">
                <a:solidFill>
                  <a:srgbClr val="1A3868"/>
                </a:solidFill>
                <a:latin typeface="Times New Roman" pitchFamily="18" charset="0"/>
                <a:cs typeface="Times New Roman" pitchFamily="18" charset="0"/>
              </a:rPr>
              <a:t>CCITT</a:t>
            </a:r>
            <a:r>
              <a:rPr lang="zh-CN" altLang="en-US" sz="2000" kern="1200" dirty="0">
                <a:solidFill>
                  <a:srgbClr val="1A3868"/>
                </a:solidFill>
                <a:latin typeface="Times New Roman" pitchFamily="18" charset="0"/>
                <a:cs typeface="Times New Roman" pitchFamily="18" charset="0"/>
              </a:rPr>
              <a:t>更名，电信，国与国之间互联）：</a:t>
            </a:r>
            <a:r>
              <a:rPr lang="zh-CN" altLang="en-US" sz="2000" kern="1200" dirty="0">
                <a:solidFill>
                  <a:srgbClr val="C00000"/>
                </a:solidFill>
                <a:latin typeface="Times New Roman" pitchFamily="18" charset="0"/>
                <a:cs typeface="Times New Roman" pitchFamily="18" charset="0"/>
              </a:rPr>
              <a:t>电信标准制定</a:t>
            </a:r>
            <a:endParaRPr lang="en-US" altLang="zh-CN" sz="2000" kern="1200" dirty="0">
              <a:solidFill>
                <a:srgbClr val="C00000"/>
              </a:solidFill>
              <a:latin typeface="Times New Roman" pitchFamily="18" charset="0"/>
              <a:cs typeface="Times New Roman" pitchFamily="18" charset="0"/>
            </a:endParaRPr>
          </a:p>
          <a:p>
            <a:pPr marL="265113" indent="-265113">
              <a:defRPr/>
            </a:pPr>
            <a:r>
              <a:rPr lang="zh-CN" altLang="en-US" sz="2000" kern="1200" dirty="0">
                <a:solidFill>
                  <a:srgbClr val="1A3868"/>
                </a:solidFill>
                <a:latin typeface="Times New Roman" pitchFamily="18" charset="0"/>
                <a:cs typeface="Times New Roman" pitchFamily="18" charset="0"/>
              </a:rPr>
              <a:t>国际标准化组织</a:t>
            </a:r>
            <a:r>
              <a:rPr lang="en-US" altLang="zh-CN" sz="2000" kern="1200" dirty="0">
                <a:solidFill>
                  <a:srgbClr val="1A3868"/>
                </a:solidFill>
                <a:latin typeface="Times New Roman" pitchFamily="18" charset="0"/>
                <a:cs typeface="Times New Roman" pitchFamily="18" charset="0"/>
              </a:rPr>
              <a:t>ISO </a:t>
            </a:r>
            <a:r>
              <a:rPr lang="zh-CN" altLang="en-US" sz="2000" kern="1200" dirty="0">
                <a:solidFill>
                  <a:srgbClr val="1A3868"/>
                </a:solidFill>
                <a:latin typeface="Times New Roman" pitchFamily="18" charset="0"/>
                <a:cs typeface="Times New Roman" pitchFamily="18" charset="0"/>
              </a:rPr>
              <a:t>（国际网络）：</a:t>
            </a:r>
            <a:r>
              <a:rPr lang="zh-CN" altLang="en-US" sz="2000" kern="1200" dirty="0">
                <a:solidFill>
                  <a:srgbClr val="C00000"/>
                </a:solidFill>
                <a:latin typeface="Times New Roman" pitchFamily="18" charset="0"/>
                <a:cs typeface="Times New Roman" pitchFamily="18" charset="0"/>
              </a:rPr>
              <a:t>数据通信标准的制定与</a:t>
            </a:r>
            <a:r>
              <a:rPr lang="en-US" altLang="zh-CN" sz="2000" kern="1200" dirty="0">
                <a:solidFill>
                  <a:srgbClr val="C00000"/>
                </a:solidFill>
                <a:latin typeface="Times New Roman" pitchFamily="18" charset="0"/>
                <a:cs typeface="Times New Roman" pitchFamily="18" charset="0"/>
              </a:rPr>
              <a:t>OSI</a:t>
            </a:r>
            <a:r>
              <a:rPr lang="zh-CN" altLang="en-US" sz="2000" kern="1200" dirty="0">
                <a:solidFill>
                  <a:srgbClr val="C00000"/>
                </a:solidFill>
                <a:latin typeface="Times New Roman" pitchFamily="18" charset="0"/>
                <a:cs typeface="Times New Roman" pitchFamily="18" charset="0"/>
              </a:rPr>
              <a:t>参考模型的研究</a:t>
            </a:r>
          </a:p>
          <a:p>
            <a:pPr marL="265113" indent="-265113">
              <a:defRPr/>
            </a:pPr>
            <a:r>
              <a:rPr lang="zh-CN" altLang="en-US" sz="2000" kern="1200" dirty="0">
                <a:solidFill>
                  <a:srgbClr val="1A3868"/>
                </a:solidFill>
                <a:latin typeface="Times New Roman" pitchFamily="18" charset="0"/>
                <a:cs typeface="Times New Roman" pitchFamily="18" charset="0"/>
              </a:rPr>
              <a:t>电子工业协会</a:t>
            </a:r>
            <a:r>
              <a:rPr lang="en-US" altLang="zh-CN" sz="2000" kern="1200" dirty="0">
                <a:solidFill>
                  <a:srgbClr val="1A3868"/>
                </a:solidFill>
                <a:latin typeface="Times New Roman" pitchFamily="18" charset="0"/>
                <a:cs typeface="Times New Roman" pitchFamily="18" charset="0"/>
              </a:rPr>
              <a:t>EIA</a:t>
            </a:r>
            <a:r>
              <a:rPr lang="zh-CN" altLang="en-US" sz="2000" kern="1200" dirty="0">
                <a:solidFill>
                  <a:srgbClr val="1A3868"/>
                </a:solidFill>
                <a:latin typeface="Times New Roman" pitchFamily="18" charset="0"/>
                <a:cs typeface="Times New Roman" pitchFamily="18" charset="0"/>
              </a:rPr>
              <a:t>（</a:t>
            </a:r>
            <a:r>
              <a:rPr lang="en-US" altLang="zh-CN" sz="2000" kern="1200" dirty="0">
                <a:solidFill>
                  <a:srgbClr val="1A3868"/>
                </a:solidFill>
                <a:latin typeface="Times New Roman" pitchFamily="18" charset="0"/>
                <a:cs typeface="Times New Roman" pitchFamily="18" charset="0"/>
              </a:rPr>
              <a:t>RS-232</a:t>
            </a:r>
            <a:r>
              <a:rPr lang="zh-CN" altLang="en-US" sz="2000" kern="1200" dirty="0">
                <a:solidFill>
                  <a:srgbClr val="1A3868"/>
                </a:solidFill>
                <a:latin typeface="Times New Roman" pitchFamily="18" charset="0"/>
                <a:cs typeface="Times New Roman" pitchFamily="18" charset="0"/>
              </a:rPr>
              <a:t>，蜂窝移动）</a:t>
            </a:r>
          </a:p>
          <a:p>
            <a:pPr marL="265113" indent="-265113">
              <a:defRPr/>
            </a:pPr>
            <a:r>
              <a:rPr lang="zh-CN" altLang="en-US" sz="2000" kern="1200" dirty="0">
                <a:solidFill>
                  <a:srgbClr val="1A3868"/>
                </a:solidFill>
                <a:latin typeface="Times New Roman" pitchFamily="18" charset="0"/>
                <a:cs typeface="Times New Roman" pitchFamily="18" charset="0"/>
              </a:rPr>
              <a:t>电气与电子工程师协会</a:t>
            </a:r>
            <a:r>
              <a:rPr lang="en-US" altLang="zh-CN" sz="2000" kern="1200" dirty="0">
                <a:solidFill>
                  <a:srgbClr val="1A3868"/>
                </a:solidFill>
                <a:latin typeface="Times New Roman" pitchFamily="18" charset="0"/>
                <a:cs typeface="Times New Roman" pitchFamily="18" charset="0"/>
              </a:rPr>
              <a:t>IEEE</a:t>
            </a:r>
            <a:r>
              <a:rPr lang="zh-CN" altLang="en-US" sz="2000" kern="1200" dirty="0">
                <a:solidFill>
                  <a:srgbClr val="1A3868"/>
                </a:solidFill>
                <a:latin typeface="Times New Roman" pitchFamily="18" charset="0"/>
                <a:cs typeface="Times New Roman" pitchFamily="18" charset="0"/>
              </a:rPr>
              <a:t>：</a:t>
            </a:r>
            <a:r>
              <a:rPr lang="zh-CN" altLang="en-US" sz="2000" kern="1200" dirty="0">
                <a:solidFill>
                  <a:srgbClr val="C00000"/>
                </a:solidFill>
                <a:latin typeface="Times New Roman" pitchFamily="18" charset="0"/>
                <a:cs typeface="Times New Roman" pitchFamily="18" charset="0"/>
              </a:rPr>
              <a:t>局域网</a:t>
            </a:r>
            <a:r>
              <a:rPr lang="en-US" altLang="zh-CN" sz="2000" kern="1200" dirty="0">
                <a:solidFill>
                  <a:srgbClr val="C00000"/>
                </a:solidFill>
                <a:latin typeface="Times New Roman" pitchFamily="18" charset="0"/>
                <a:cs typeface="Times New Roman" pitchFamily="18" charset="0"/>
              </a:rPr>
              <a:t>802</a:t>
            </a:r>
            <a:r>
              <a:rPr lang="zh-CN" altLang="en-US" sz="2000" kern="1200" dirty="0">
                <a:solidFill>
                  <a:srgbClr val="C00000"/>
                </a:solidFill>
                <a:latin typeface="Times New Roman" pitchFamily="18" charset="0"/>
                <a:cs typeface="Times New Roman" pitchFamily="18" charset="0"/>
              </a:rPr>
              <a:t>标准</a:t>
            </a:r>
          </a:p>
          <a:p>
            <a:pPr marL="265113" indent="-265113">
              <a:defRPr/>
            </a:pPr>
            <a:r>
              <a:rPr lang="en-US" altLang="zh-CN" sz="2000" kern="1200" dirty="0">
                <a:solidFill>
                  <a:srgbClr val="1A3868"/>
                </a:solidFill>
                <a:latin typeface="Times New Roman" pitchFamily="18" charset="0"/>
                <a:cs typeface="Times New Roman" pitchFamily="18" charset="0"/>
              </a:rPr>
              <a:t>ATM</a:t>
            </a:r>
            <a:r>
              <a:rPr lang="zh-CN" altLang="en-US" sz="2000" kern="1200" dirty="0">
                <a:solidFill>
                  <a:srgbClr val="1A3868"/>
                </a:solidFill>
                <a:latin typeface="Times New Roman" pitchFamily="18" charset="0"/>
                <a:cs typeface="Times New Roman" pitchFamily="18" charset="0"/>
              </a:rPr>
              <a:t>论坛 （</a:t>
            </a:r>
            <a:r>
              <a:rPr lang="en-US" altLang="zh-CN" sz="2000" kern="1200" dirty="0">
                <a:solidFill>
                  <a:srgbClr val="1A3868"/>
                </a:solidFill>
                <a:latin typeface="Times New Roman" pitchFamily="18" charset="0"/>
                <a:cs typeface="Times New Roman" pitchFamily="18" charset="0"/>
              </a:rPr>
              <a:t>ATM</a:t>
            </a:r>
            <a:r>
              <a:rPr lang="zh-CN" altLang="en-US" sz="2000" kern="1200" dirty="0">
                <a:solidFill>
                  <a:srgbClr val="1A3868"/>
                </a:solidFill>
                <a:latin typeface="Times New Roman" pitchFamily="18" charset="0"/>
                <a:cs typeface="Times New Roman" pitchFamily="18" charset="0"/>
              </a:rPr>
              <a:t>技术）</a:t>
            </a:r>
            <a:endParaRPr lang="en-US" altLang="zh-CN" sz="2000" kern="1200" dirty="0">
              <a:solidFill>
                <a:srgbClr val="1A3868"/>
              </a:solidFill>
              <a:latin typeface="Times New Roman" pitchFamily="18" charset="0"/>
              <a:cs typeface="Times New Roman" pitchFamily="18" charset="0"/>
            </a:endParaRPr>
          </a:p>
        </p:txBody>
      </p:sp>
      <p:sp>
        <p:nvSpPr>
          <p:cNvPr id="19456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sp>
        <p:nvSpPr>
          <p:cNvPr id="196612" name="Rectangle 6"/>
          <p:cNvSpPr>
            <a:spLocks noChangeArrowheads="1"/>
          </p:cNvSpPr>
          <p:nvPr/>
        </p:nvSpPr>
        <p:spPr bwMode="auto">
          <a:xfrm>
            <a:off x="285750" y="1357313"/>
            <a:ext cx="6170613" cy="582612"/>
          </a:xfrm>
          <a:prstGeom prst="rect">
            <a:avLst/>
          </a:prstGeom>
          <a:noFill/>
          <a:ln w="9525">
            <a:noFill/>
            <a:miter lim="800000"/>
            <a:headEnd/>
            <a:tailEnd/>
          </a:ln>
        </p:spPr>
        <p:txBody>
          <a:bodyPr anchor="ctr"/>
          <a:lstStyle/>
          <a:p>
            <a:pPr eaLnBrk="0" hangingPunct="0">
              <a:lnSpc>
                <a:spcPct val="120000"/>
              </a:lnSpc>
              <a:defRPr/>
            </a:pPr>
            <a:r>
              <a:rPr lang="en-US" altLang="zh-CN" sz="2400" u="none" dirty="0">
                <a:solidFill>
                  <a:srgbClr val="007D7A"/>
                </a:solidFill>
                <a:ea typeface="+mj-ea"/>
              </a:rPr>
              <a:t>1. </a:t>
            </a:r>
            <a:r>
              <a:rPr lang="zh-CN" altLang="en-US" sz="2400" u="none" dirty="0">
                <a:solidFill>
                  <a:srgbClr val="007D7A"/>
                </a:solidFill>
                <a:ea typeface="+mj-ea"/>
              </a:rPr>
              <a:t>网络与互联网协议标准化组织 </a:t>
            </a:r>
          </a:p>
        </p:txBody>
      </p:sp>
    </p:spTree>
    <p:extLst>
      <p:ext uri="{BB962C8B-B14F-4D97-AF65-F5344CB8AC3E}">
        <p14:creationId xmlns:p14="http://schemas.microsoft.com/office/powerpoint/2010/main" val="20025242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noChangeArrowheads="1"/>
          </p:cNvSpPr>
          <p:nvPr>
            <p:ph type="title" idx="4294967295"/>
          </p:nvPr>
        </p:nvSpPr>
        <p:spPr>
          <a:xfrm>
            <a:off x="250825" y="757238"/>
            <a:ext cx="6878638" cy="735012"/>
          </a:xfrm>
        </p:spPr>
        <p:txBody>
          <a:bodyPr/>
          <a:lstStyle/>
          <a:p>
            <a:pPr algn="l">
              <a:lnSpc>
                <a:spcPct val="120000"/>
              </a:lnSpc>
              <a:defRPr/>
            </a:pPr>
            <a:r>
              <a:rPr lang="zh-CN" altLang="en-US" sz="2400" kern="1200" dirty="0" smtClean="0">
                <a:solidFill>
                  <a:srgbClr val="007D7A"/>
                </a:solidFill>
                <a:latin typeface="Times New Roman" pitchFamily="18" charset="0"/>
                <a:cs typeface="Times New Roman" pitchFamily="18" charset="0"/>
              </a:rPr>
              <a:t>2</a:t>
            </a:r>
            <a:r>
              <a:rPr lang="en-US" altLang="zh-CN" sz="2400" kern="1200" dirty="0" smtClean="0">
                <a:solidFill>
                  <a:srgbClr val="007D7A"/>
                </a:solidFill>
                <a:latin typeface="Times New Roman" pitchFamily="18" charset="0"/>
                <a:cs typeface="Times New Roman" pitchFamily="18" charset="0"/>
              </a:rPr>
              <a:t>. RFC(request </a:t>
            </a:r>
            <a:r>
              <a:rPr lang="en-US" altLang="zh-CN" sz="2400" kern="1200" dirty="0">
                <a:solidFill>
                  <a:srgbClr val="007D7A"/>
                </a:solidFill>
                <a:latin typeface="Times New Roman" pitchFamily="18" charset="0"/>
                <a:cs typeface="Times New Roman" pitchFamily="18" charset="0"/>
              </a:rPr>
              <a:t>for comment) </a:t>
            </a:r>
            <a:r>
              <a:rPr lang="zh-CN" altLang="en-US" sz="2400" kern="1200" dirty="0">
                <a:solidFill>
                  <a:srgbClr val="007D7A"/>
                </a:solidFill>
                <a:latin typeface="Times New Roman" pitchFamily="18" charset="0"/>
                <a:cs typeface="Times New Roman" pitchFamily="18" charset="0"/>
              </a:rPr>
              <a:t>文档 </a:t>
            </a:r>
          </a:p>
        </p:txBody>
      </p:sp>
      <p:sp>
        <p:nvSpPr>
          <p:cNvPr id="197634" name="Rectangle 3"/>
          <p:cNvSpPr>
            <a:spLocks noGrp="1" noChangeArrowheads="1"/>
          </p:cNvSpPr>
          <p:nvPr>
            <p:ph type="body" idx="4294967295"/>
          </p:nvPr>
        </p:nvSpPr>
        <p:spPr>
          <a:xfrm>
            <a:off x="250825" y="1373188"/>
            <a:ext cx="5749925" cy="3343275"/>
          </a:xfrm>
        </p:spPr>
        <p:txBody>
          <a:bodyPr/>
          <a:lstStyle/>
          <a:p>
            <a:pPr marL="265113" indent="-265113">
              <a:spcAft>
                <a:spcPct val="10000"/>
              </a:spcAft>
              <a:defRPr/>
            </a:pPr>
            <a:r>
              <a:rPr lang="zh-CN" altLang="en-US" sz="2000" kern="1200" dirty="0">
                <a:solidFill>
                  <a:srgbClr val="1A3868"/>
                </a:solidFill>
                <a:latin typeface="Times New Roman" pitchFamily="18" charset="0"/>
                <a:cs typeface="Times New Roman" pitchFamily="18" charset="0"/>
              </a:rPr>
              <a:t>请求评价（</a:t>
            </a:r>
            <a:r>
              <a:rPr lang="en-US" altLang="zh-CN" sz="2000" kern="1200" dirty="0">
                <a:solidFill>
                  <a:srgbClr val="1A3868"/>
                </a:solidFill>
                <a:latin typeface="Times New Roman" pitchFamily="18" charset="0"/>
                <a:cs typeface="Times New Roman" pitchFamily="18" charset="0"/>
              </a:rPr>
              <a:t>RFC</a:t>
            </a:r>
            <a:r>
              <a:rPr lang="zh-CN" altLang="en-US" sz="2000" kern="1200" dirty="0">
                <a:solidFill>
                  <a:srgbClr val="1A3868"/>
                </a:solidFill>
                <a:latin typeface="Times New Roman" pitchFamily="18" charset="0"/>
                <a:cs typeface="Times New Roman" pitchFamily="18" charset="0"/>
              </a:rPr>
              <a:t>）文档从1969年</a:t>
            </a:r>
            <a:r>
              <a:rPr lang="en-US" altLang="zh-CN" sz="2000" kern="1200" dirty="0">
                <a:solidFill>
                  <a:srgbClr val="1A3868"/>
                </a:solidFill>
                <a:latin typeface="Times New Roman" pitchFamily="18" charset="0"/>
                <a:cs typeface="Times New Roman" pitchFamily="18" charset="0"/>
              </a:rPr>
              <a:t>ARPANET</a:t>
            </a:r>
            <a:r>
              <a:rPr lang="zh-CN" altLang="en-US" sz="2000" kern="1200" dirty="0">
                <a:solidFill>
                  <a:srgbClr val="1A3868"/>
                </a:solidFill>
                <a:latin typeface="Times New Roman" pitchFamily="18" charset="0"/>
                <a:cs typeface="Times New Roman" pitchFamily="18" charset="0"/>
              </a:rPr>
              <a:t>出现时就开始存在；是用于</a:t>
            </a:r>
            <a:r>
              <a:rPr lang="en-US" altLang="zh-CN" sz="2000" kern="1200" dirty="0">
                <a:solidFill>
                  <a:srgbClr val="1A3868"/>
                </a:solidFill>
                <a:latin typeface="Times New Roman" pitchFamily="18" charset="0"/>
                <a:cs typeface="Times New Roman" pitchFamily="18" charset="0"/>
              </a:rPr>
              <a:t>Internet</a:t>
            </a:r>
            <a:r>
              <a:rPr lang="zh-CN" altLang="en-US" sz="2000" kern="1200" dirty="0">
                <a:solidFill>
                  <a:srgbClr val="1A3868"/>
                </a:solidFill>
                <a:latin typeface="Times New Roman" pitchFamily="18" charset="0"/>
                <a:cs typeface="Times New Roman" pitchFamily="18" charset="0"/>
              </a:rPr>
              <a:t>开发团体的最初的</a:t>
            </a:r>
            <a:r>
              <a:rPr lang="zh-CN" altLang="en-US" sz="2000" kern="1200" dirty="0">
                <a:solidFill>
                  <a:srgbClr val="C00000"/>
                </a:solidFill>
                <a:latin typeface="Times New Roman" pitchFamily="18" charset="0"/>
                <a:cs typeface="Times New Roman" pitchFamily="18" charset="0"/>
              </a:rPr>
              <a:t>技术文档</a:t>
            </a:r>
            <a:r>
              <a:rPr lang="zh-CN" altLang="en-US" sz="2000" kern="1200" dirty="0">
                <a:solidFill>
                  <a:srgbClr val="1A3868"/>
                </a:solidFill>
                <a:latin typeface="Times New Roman" pitchFamily="18" charset="0"/>
                <a:cs typeface="Times New Roman" pitchFamily="18" charset="0"/>
              </a:rPr>
              <a:t>系列；</a:t>
            </a:r>
          </a:p>
          <a:p>
            <a:pPr marL="265113" indent="-265113">
              <a:spcAft>
                <a:spcPct val="10000"/>
              </a:spcAft>
              <a:defRPr/>
            </a:pPr>
            <a:r>
              <a:rPr lang="zh-CN" altLang="en-US" sz="2000" kern="1200" dirty="0">
                <a:solidFill>
                  <a:srgbClr val="1A3868"/>
                </a:solidFill>
                <a:latin typeface="Times New Roman" pitchFamily="18" charset="0"/>
                <a:cs typeface="Times New Roman" pitchFamily="18" charset="0"/>
              </a:rPr>
              <a:t>任何人都可以提交</a:t>
            </a:r>
            <a:r>
              <a:rPr lang="en-US" altLang="zh-CN" sz="2000" kern="1200" dirty="0">
                <a:solidFill>
                  <a:srgbClr val="1A3868"/>
                </a:solidFill>
                <a:latin typeface="Times New Roman" pitchFamily="18" charset="0"/>
                <a:cs typeface="Times New Roman" pitchFamily="18" charset="0"/>
              </a:rPr>
              <a:t>RFC</a:t>
            </a:r>
            <a:r>
              <a:rPr lang="zh-CN" altLang="en-US" sz="2000" kern="1200" dirty="0">
                <a:solidFill>
                  <a:srgbClr val="1A3868"/>
                </a:solidFill>
                <a:latin typeface="Times New Roman" pitchFamily="18" charset="0"/>
                <a:cs typeface="Times New Roman" pitchFamily="18" charset="0"/>
              </a:rPr>
              <a:t>文档，但它并</a:t>
            </a:r>
            <a:r>
              <a:rPr lang="zh-CN" altLang="en-US" sz="2000" kern="1200" dirty="0">
                <a:solidFill>
                  <a:srgbClr val="C00000"/>
                </a:solidFill>
                <a:latin typeface="Times New Roman" pitchFamily="18" charset="0"/>
                <a:cs typeface="Times New Roman" pitchFamily="18" charset="0"/>
              </a:rPr>
              <a:t>不一定会成为标准</a:t>
            </a:r>
            <a:r>
              <a:rPr lang="zh-CN" altLang="en-US" sz="2000" kern="1200" dirty="0">
                <a:solidFill>
                  <a:srgbClr val="1A3868"/>
                </a:solidFill>
                <a:latin typeface="Times New Roman" pitchFamily="18" charset="0"/>
                <a:cs typeface="Times New Roman" pitchFamily="18" charset="0"/>
              </a:rPr>
              <a:t>，事实上很多</a:t>
            </a:r>
            <a:r>
              <a:rPr lang="en-US" altLang="zh-CN" sz="2000" kern="1200" dirty="0">
                <a:solidFill>
                  <a:srgbClr val="1A3868"/>
                </a:solidFill>
                <a:latin typeface="Times New Roman" pitchFamily="18" charset="0"/>
                <a:cs typeface="Times New Roman" pitchFamily="18" charset="0"/>
              </a:rPr>
              <a:t>RFC </a:t>
            </a:r>
            <a:r>
              <a:rPr lang="zh-CN" altLang="en-US" sz="2000" kern="1200" dirty="0">
                <a:solidFill>
                  <a:srgbClr val="1A3868"/>
                </a:solidFill>
                <a:latin typeface="Times New Roman" pitchFamily="18" charset="0"/>
                <a:cs typeface="Times New Roman" pitchFamily="18" charset="0"/>
              </a:rPr>
              <a:t>文档都没有实现；</a:t>
            </a:r>
          </a:p>
          <a:p>
            <a:pPr marL="265113" indent="-265113">
              <a:spcAft>
                <a:spcPct val="10000"/>
              </a:spcAft>
              <a:defRPr/>
            </a:pPr>
            <a:r>
              <a:rPr lang="en-US" altLang="zh-CN" sz="2000" kern="1200" dirty="0">
                <a:solidFill>
                  <a:srgbClr val="1A3868"/>
                </a:solidFill>
                <a:latin typeface="Times New Roman" pitchFamily="18" charset="0"/>
                <a:cs typeface="Times New Roman" pitchFamily="18" charset="0"/>
              </a:rPr>
              <a:t>RFC</a:t>
            </a:r>
            <a:r>
              <a:rPr lang="zh-CN" altLang="en-US" sz="2000" kern="1200" dirty="0">
                <a:solidFill>
                  <a:srgbClr val="1A3868"/>
                </a:solidFill>
                <a:latin typeface="Times New Roman" pitchFamily="18" charset="0"/>
                <a:cs typeface="Times New Roman" pitchFamily="18" charset="0"/>
              </a:rPr>
              <a:t>文档草案对于从事</a:t>
            </a:r>
            <a:r>
              <a:rPr lang="en-US" altLang="zh-CN" sz="2000" kern="1200" dirty="0">
                <a:solidFill>
                  <a:srgbClr val="1A3868"/>
                </a:solidFill>
                <a:latin typeface="Times New Roman" pitchFamily="18" charset="0"/>
                <a:cs typeface="Times New Roman" pitchFamily="18" charset="0"/>
              </a:rPr>
              <a:t>Internet</a:t>
            </a:r>
            <a:r>
              <a:rPr lang="zh-CN" altLang="en-US" sz="2000" kern="1200" dirty="0">
                <a:solidFill>
                  <a:srgbClr val="1A3868"/>
                </a:solidFill>
                <a:latin typeface="Times New Roman" pitchFamily="18" charset="0"/>
                <a:cs typeface="Times New Roman" pitchFamily="18" charset="0"/>
              </a:rPr>
              <a:t>技术研究与开发的技术人员是获得技术发展状况与动态的重要信息来源；</a:t>
            </a:r>
          </a:p>
          <a:p>
            <a:pPr marL="265113" indent="-265113">
              <a:spcAft>
                <a:spcPct val="10000"/>
              </a:spcAft>
              <a:defRPr/>
            </a:pPr>
            <a:r>
              <a:rPr lang="zh-CN" altLang="en-US" sz="2000" kern="1200" dirty="0">
                <a:solidFill>
                  <a:srgbClr val="1A3868"/>
                </a:solidFill>
                <a:latin typeface="Times New Roman" pitchFamily="18" charset="0"/>
                <a:cs typeface="Times New Roman" pitchFamily="18" charset="0"/>
              </a:rPr>
              <a:t>读者可以很方便地从相关主机使用</a:t>
            </a:r>
            <a:r>
              <a:rPr lang="en-US" altLang="zh-CN" sz="2000" kern="1200" dirty="0" err="1">
                <a:solidFill>
                  <a:srgbClr val="1A3868"/>
                </a:solidFill>
                <a:latin typeface="Times New Roman" pitchFamily="18" charset="0"/>
                <a:cs typeface="Times New Roman" pitchFamily="18" charset="0"/>
              </a:rPr>
              <a:t>FTP、Web</a:t>
            </a:r>
            <a:r>
              <a:rPr lang="zh-CN" altLang="en-US" sz="2000" kern="1200" dirty="0">
                <a:solidFill>
                  <a:srgbClr val="1A3868"/>
                </a:solidFill>
                <a:latin typeface="Times New Roman" pitchFamily="18" charset="0"/>
                <a:cs typeface="Times New Roman" pitchFamily="18" charset="0"/>
              </a:rPr>
              <a:t>和其它的检索方式获取这些文档。 </a:t>
            </a:r>
          </a:p>
        </p:txBody>
      </p:sp>
    </p:spTree>
    <p:extLst>
      <p:ext uri="{BB962C8B-B14F-4D97-AF65-F5344CB8AC3E}">
        <p14:creationId xmlns:p14="http://schemas.microsoft.com/office/powerpoint/2010/main" val="2165019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2"/>
          <p:cNvSpPr>
            <a:spLocks noGrp="1" noChangeArrowheads="1"/>
          </p:cNvSpPr>
          <p:nvPr>
            <p:ph type="title" idx="4294967295"/>
          </p:nvPr>
        </p:nvSpPr>
        <p:spPr>
          <a:xfrm>
            <a:off x="323850" y="855663"/>
            <a:ext cx="5616575" cy="501650"/>
          </a:xfrm>
        </p:spPr>
        <p:txBody>
          <a:bodyPr/>
          <a:lstStyle/>
          <a:p>
            <a:pPr algn="l">
              <a:lnSpc>
                <a:spcPct val="120000"/>
              </a:lnSpc>
              <a:defRPr/>
            </a:pPr>
            <a:r>
              <a:rPr lang="zh-CN" altLang="en-US" sz="2400" kern="1200" dirty="0">
                <a:solidFill>
                  <a:srgbClr val="007D7A"/>
                </a:solidFill>
                <a:latin typeface="Times New Roman" pitchFamily="18" charset="0"/>
                <a:cs typeface="Times New Roman" pitchFamily="18" charset="0"/>
              </a:rPr>
              <a:t>读</a:t>
            </a:r>
            <a:r>
              <a:rPr lang="en-US" altLang="zh-CN" sz="2400" kern="1200" dirty="0">
                <a:solidFill>
                  <a:srgbClr val="007D7A"/>
                </a:solidFill>
                <a:latin typeface="Times New Roman" pitchFamily="18" charset="0"/>
                <a:cs typeface="Times New Roman" pitchFamily="18" charset="0"/>
              </a:rPr>
              <a:t>RFC</a:t>
            </a:r>
            <a:r>
              <a:rPr lang="zh-CN" altLang="en-US" sz="2400" kern="1200" dirty="0">
                <a:solidFill>
                  <a:srgbClr val="007D7A"/>
                </a:solidFill>
                <a:latin typeface="Times New Roman" pitchFamily="18" charset="0"/>
                <a:cs typeface="Times New Roman" pitchFamily="18" charset="0"/>
              </a:rPr>
              <a:t>文档时，需要注意：</a:t>
            </a:r>
            <a:endParaRPr lang="en-US" altLang="zh-CN" sz="2400" kern="1200" dirty="0">
              <a:solidFill>
                <a:srgbClr val="007D7A"/>
              </a:solidFill>
              <a:latin typeface="Times New Roman" pitchFamily="18" charset="0"/>
              <a:cs typeface="Times New Roman" pitchFamily="18" charset="0"/>
            </a:endParaRPr>
          </a:p>
        </p:txBody>
      </p:sp>
      <p:sp>
        <p:nvSpPr>
          <p:cNvPr id="198658" name="Rectangle 3"/>
          <p:cNvSpPr>
            <a:spLocks noGrp="1" noChangeArrowheads="1"/>
          </p:cNvSpPr>
          <p:nvPr>
            <p:ph type="body" idx="4294967295"/>
          </p:nvPr>
        </p:nvSpPr>
        <p:spPr>
          <a:xfrm>
            <a:off x="357188" y="1357313"/>
            <a:ext cx="5832475" cy="3313112"/>
          </a:xfrm>
        </p:spPr>
        <p:txBody>
          <a:bodyPr/>
          <a:lstStyle/>
          <a:p>
            <a:pPr marL="182563" indent="-182563" algn="just">
              <a:lnSpc>
                <a:spcPct val="110000"/>
              </a:lnSpc>
              <a:spcBef>
                <a:spcPts val="600"/>
              </a:spcBef>
            </a:pPr>
            <a:r>
              <a:rPr lang="en-US" altLang="zh-CN" sz="2000" smtClean="0">
                <a:solidFill>
                  <a:srgbClr val="1A3868"/>
                </a:solidFill>
                <a:latin typeface="Times New Roman" pitchFamily="18" charset="0"/>
                <a:cs typeface="Times New Roman" pitchFamily="18" charset="0"/>
              </a:rPr>
              <a:t>RFC</a:t>
            </a:r>
            <a:r>
              <a:rPr lang="zh-CN" altLang="en-US" sz="2000" smtClean="0">
                <a:solidFill>
                  <a:srgbClr val="1A3868"/>
                </a:solidFill>
                <a:latin typeface="Times New Roman" pitchFamily="18" charset="0"/>
                <a:cs typeface="Times New Roman" pitchFamily="18" charset="0"/>
              </a:rPr>
              <a:t>文档按照它发展与成熟的过程可以分为</a:t>
            </a:r>
          </a:p>
          <a:p>
            <a:pPr marL="452438" lvl="1" indent="-276225" algn="just">
              <a:lnSpc>
                <a:spcPct val="110000"/>
              </a:lnSpc>
              <a:spcBef>
                <a:spcPts val="600"/>
              </a:spcBef>
            </a:pPr>
            <a:r>
              <a:rPr lang="en-US" altLang="zh-CN" smtClean="0">
                <a:solidFill>
                  <a:srgbClr val="C00000"/>
                </a:solidFill>
                <a:latin typeface="Times New Roman" pitchFamily="18" charset="0"/>
                <a:cs typeface="Times New Roman" pitchFamily="18" charset="0"/>
              </a:rPr>
              <a:t>4</a:t>
            </a:r>
            <a:r>
              <a:rPr lang="zh-CN" altLang="en-US" smtClean="0">
                <a:solidFill>
                  <a:srgbClr val="C00000"/>
                </a:solidFill>
                <a:latin typeface="Times New Roman" pitchFamily="18" charset="0"/>
                <a:cs typeface="Times New Roman" pitchFamily="18" charset="0"/>
              </a:rPr>
              <a:t>个阶段：</a:t>
            </a:r>
          </a:p>
          <a:p>
            <a:pPr marL="452438" lvl="1" indent="-276225" algn="just">
              <a:lnSpc>
                <a:spcPct val="110000"/>
              </a:lnSpc>
              <a:spcBef>
                <a:spcPts val="600"/>
              </a:spcBef>
              <a:buFontTx/>
              <a:buNone/>
            </a:pPr>
            <a:r>
              <a:rPr lang="zh-CN" altLang="en-US" smtClean="0">
                <a:solidFill>
                  <a:srgbClr val="C00000"/>
                </a:solidFill>
                <a:latin typeface="Times New Roman" pitchFamily="18" charset="0"/>
                <a:cs typeface="Times New Roman" pitchFamily="18" charset="0"/>
              </a:rPr>
              <a:t>    草案、建议标准、草案标准和标准；</a:t>
            </a:r>
          </a:p>
          <a:p>
            <a:pPr marL="452438" lvl="1" indent="-276225" algn="just">
              <a:lnSpc>
                <a:spcPct val="110000"/>
              </a:lnSpc>
              <a:spcBef>
                <a:spcPts val="600"/>
              </a:spcBef>
            </a:pPr>
            <a:r>
              <a:rPr lang="en-US" altLang="zh-CN" smtClean="0">
                <a:solidFill>
                  <a:srgbClr val="C00000"/>
                </a:solidFill>
                <a:latin typeface="Times New Roman" pitchFamily="18" charset="0"/>
                <a:cs typeface="Times New Roman" pitchFamily="18" charset="0"/>
              </a:rPr>
              <a:t>3</a:t>
            </a:r>
            <a:r>
              <a:rPr lang="zh-CN" altLang="en-US" smtClean="0">
                <a:solidFill>
                  <a:srgbClr val="C00000"/>
                </a:solidFill>
                <a:latin typeface="Times New Roman" pitchFamily="18" charset="0"/>
                <a:cs typeface="Times New Roman" pitchFamily="18" charset="0"/>
              </a:rPr>
              <a:t>种形式：</a:t>
            </a:r>
          </a:p>
          <a:p>
            <a:pPr marL="452438" lvl="1" indent="-276225" algn="just">
              <a:lnSpc>
                <a:spcPct val="110000"/>
              </a:lnSpc>
              <a:spcBef>
                <a:spcPts val="600"/>
              </a:spcBef>
              <a:buFontTx/>
              <a:buNone/>
            </a:pPr>
            <a:r>
              <a:rPr lang="zh-CN" altLang="en-US" smtClean="0">
                <a:solidFill>
                  <a:srgbClr val="C00000"/>
                </a:solidFill>
                <a:latin typeface="Times New Roman" pitchFamily="18" charset="0"/>
                <a:cs typeface="Times New Roman" pitchFamily="18" charset="0"/>
              </a:rPr>
              <a:t>    实验性的、信息性的或历史性的。</a:t>
            </a:r>
            <a:endParaRPr lang="zh-CN" altLang="en-US" b="1" smtClean="0">
              <a:latin typeface="微软雅黑" pitchFamily="34" charset="-122"/>
            </a:endParaRPr>
          </a:p>
          <a:p>
            <a:pPr marL="182563" indent="-182563" algn="just">
              <a:lnSpc>
                <a:spcPct val="110000"/>
              </a:lnSpc>
              <a:spcBef>
                <a:spcPts val="600"/>
              </a:spcBef>
            </a:pPr>
            <a:r>
              <a:rPr lang="en-US" altLang="zh-CN" sz="2000" smtClean="0">
                <a:solidFill>
                  <a:srgbClr val="1A3868"/>
                </a:solidFill>
                <a:latin typeface="Times New Roman" pitchFamily="18" charset="0"/>
                <a:cs typeface="Times New Roman" pitchFamily="18" charset="0"/>
              </a:rPr>
              <a:t>RFC</a:t>
            </a:r>
            <a:r>
              <a:rPr lang="zh-CN" altLang="en-US" sz="2000" smtClean="0">
                <a:solidFill>
                  <a:srgbClr val="1A3868"/>
                </a:solidFill>
                <a:latin typeface="Times New Roman" pitchFamily="18" charset="0"/>
                <a:cs typeface="Times New Roman" pitchFamily="18" charset="0"/>
              </a:rPr>
              <a:t>文档又可以分为被要求、被推荐、被选择、受限制使用或不被推荐。</a:t>
            </a:r>
            <a:endParaRPr lang="en-US" altLang="zh-CN" sz="2000" smtClean="0">
              <a:solidFill>
                <a:srgbClr val="1A3868"/>
              </a:solidFill>
              <a:latin typeface="Times New Roman" pitchFamily="18" charset="0"/>
              <a:cs typeface="Times New Roman" pitchFamily="18" charset="0"/>
            </a:endParaRPr>
          </a:p>
        </p:txBody>
      </p:sp>
    </p:spTree>
    <p:extLst>
      <p:ext uri="{BB962C8B-B14F-4D97-AF65-F5344CB8AC3E}">
        <p14:creationId xmlns:p14="http://schemas.microsoft.com/office/powerpoint/2010/main" val="977421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5" name="Rectangle 2"/>
          <p:cNvSpPr>
            <a:spLocks noGrp="1" noChangeArrowheads="1"/>
          </p:cNvSpPr>
          <p:nvPr>
            <p:ph type="title" idx="4294967295"/>
          </p:nvPr>
        </p:nvSpPr>
        <p:spPr>
          <a:xfrm>
            <a:off x="827088" y="765175"/>
            <a:ext cx="4673600" cy="655638"/>
          </a:xfrm>
        </p:spPr>
        <p:txBody>
          <a:bodyPr/>
          <a:lstStyle/>
          <a:p>
            <a:pPr>
              <a:lnSpc>
                <a:spcPct val="120000"/>
              </a:lnSpc>
              <a:defRPr/>
            </a:pPr>
            <a:r>
              <a:rPr lang="zh-CN" altLang="en-US" sz="2400" kern="1200" dirty="0">
                <a:solidFill>
                  <a:srgbClr val="007D7A"/>
                </a:solidFill>
                <a:latin typeface="Times New Roman" pitchFamily="18" charset="0"/>
                <a:cs typeface="Times New Roman" pitchFamily="18" charset="0"/>
              </a:rPr>
              <a:t>各种</a:t>
            </a:r>
            <a:r>
              <a:rPr lang="en-US" altLang="zh-CN" sz="2400" kern="1200" dirty="0">
                <a:solidFill>
                  <a:srgbClr val="007D7A"/>
                </a:solidFill>
                <a:latin typeface="Times New Roman" pitchFamily="18" charset="0"/>
                <a:cs typeface="Times New Roman" pitchFamily="18" charset="0"/>
              </a:rPr>
              <a:t>RFC</a:t>
            </a:r>
            <a:r>
              <a:rPr lang="zh-CN" altLang="en-US" sz="2400" kern="1200" dirty="0">
                <a:solidFill>
                  <a:srgbClr val="007D7A"/>
                </a:solidFill>
                <a:latin typeface="Times New Roman" pitchFamily="18" charset="0"/>
                <a:cs typeface="Times New Roman" pitchFamily="18" charset="0"/>
              </a:rPr>
              <a:t>文档之间的关系 </a:t>
            </a:r>
          </a:p>
        </p:txBody>
      </p:sp>
      <p:sp>
        <p:nvSpPr>
          <p:cNvPr id="199686" name="Rectangle 3"/>
          <p:cNvSpPr>
            <a:spLocks noChangeArrowheads="1"/>
          </p:cNvSpPr>
          <p:nvPr/>
        </p:nvSpPr>
        <p:spPr bwMode="auto">
          <a:xfrm>
            <a:off x="0" y="1739900"/>
            <a:ext cx="9144000" cy="0"/>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99684" name="Object 4"/>
          <p:cNvGraphicFramePr>
            <a:graphicFrameLocks noChangeAspect="1"/>
          </p:cNvGraphicFramePr>
          <p:nvPr/>
        </p:nvGraphicFramePr>
        <p:xfrm>
          <a:off x="785813" y="1500188"/>
          <a:ext cx="5111750" cy="3159125"/>
        </p:xfrm>
        <a:graphic>
          <a:graphicData uri="http://schemas.openxmlformats.org/presentationml/2006/ole">
            <mc:AlternateContent xmlns:mc="http://schemas.openxmlformats.org/markup-compatibility/2006">
              <mc:Choice xmlns:v="urn:schemas-microsoft-com:vml" Requires="v">
                <p:oleObj spid="_x0000_s177159" name="Visio" r:id="rId3" imgW="3475759" imgH="2218438" progId="Visio.Drawing.11">
                  <p:embed/>
                </p:oleObj>
              </mc:Choice>
              <mc:Fallback>
                <p:oleObj name="Visio" r:id="rId3" imgW="3475759" imgH="2218438" progId="Visio.Drawing.11">
                  <p:embed/>
                  <p:pic>
                    <p:nvPicPr>
                      <p:cNvPr id="19968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1500188"/>
                        <a:ext cx="5111750" cy="3159125"/>
                      </a:xfrm>
                      <a:prstGeom prst="rect">
                        <a:avLst/>
                      </a:prstGeom>
                      <a:noFill/>
                      <a:extLst>
                        <a:ext uri="{909E8E84-426E-40DD-AFC4-6F175D3DCCD1}">
                          <a14:hiddenFill xmlns:a14="http://schemas.microsoft.com/office/drawing/2010/main">
                            <a:solidFill>
                              <a:srgbClr val="3399FF"/>
                            </a:solidFill>
                          </a14:hiddenFill>
                        </a:ext>
                      </a:extLst>
                    </p:spPr>
                  </p:pic>
                </p:oleObj>
              </mc:Fallback>
            </mc:AlternateContent>
          </a:graphicData>
        </a:graphic>
      </p:graphicFrame>
    </p:spTree>
    <p:extLst>
      <p:ext uri="{BB962C8B-B14F-4D97-AF65-F5344CB8AC3E}">
        <p14:creationId xmlns:p14="http://schemas.microsoft.com/office/powerpoint/2010/main" val="34380219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p:cNvSpPr>
            <a:spLocks noGrp="1" noChangeArrowheads="1"/>
          </p:cNvSpPr>
          <p:nvPr>
            <p:ph type="body" idx="4294967295"/>
          </p:nvPr>
        </p:nvSpPr>
        <p:spPr>
          <a:xfrm>
            <a:off x="311667" y="1494919"/>
            <a:ext cx="6985000" cy="3455988"/>
          </a:xfrm>
        </p:spPr>
        <p:txBody>
          <a:bodyPr/>
          <a:lstStyle/>
          <a:p>
            <a:pPr marL="265113" indent="-265113">
              <a:defRPr/>
            </a:pPr>
            <a:r>
              <a:rPr lang="zh-CN" altLang="en-US" sz="2000" kern="1200" dirty="0">
                <a:solidFill>
                  <a:srgbClr val="1A3868"/>
                </a:solidFill>
                <a:latin typeface="Times New Roman" pitchFamily="18" charset="0"/>
                <a:cs typeface="Times New Roman" pitchFamily="18" charset="0"/>
              </a:rPr>
              <a:t>国家科学基金会</a:t>
            </a:r>
            <a:r>
              <a:rPr lang="en-US" altLang="zh-CN" sz="2000" kern="1200" dirty="0">
                <a:solidFill>
                  <a:srgbClr val="1A3868"/>
                </a:solidFill>
                <a:latin typeface="Times New Roman" pitchFamily="18" charset="0"/>
                <a:cs typeface="Times New Roman" pitchFamily="18" charset="0"/>
              </a:rPr>
              <a:t>NSF (1950)</a:t>
            </a:r>
          </a:p>
          <a:p>
            <a:pPr marL="265113" indent="-265113">
              <a:defRPr/>
            </a:pPr>
            <a:r>
              <a:rPr lang="en-US" altLang="zh-CN" sz="2000" kern="1200" dirty="0">
                <a:solidFill>
                  <a:srgbClr val="1A3868"/>
                </a:solidFill>
                <a:latin typeface="Times New Roman" pitchFamily="18" charset="0"/>
                <a:cs typeface="Times New Roman" pitchFamily="18" charset="0"/>
              </a:rPr>
              <a:t>Internet</a:t>
            </a:r>
            <a:r>
              <a:rPr lang="zh-CN" altLang="en-US" sz="2000" kern="1200" dirty="0">
                <a:solidFill>
                  <a:srgbClr val="1A3868"/>
                </a:solidFill>
                <a:latin typeface="Times New Roman" pitchFamily="18" charset="0"/>
                <a:cs typeface="Times New Roman" pitchFamily="18" charset="0"/>
              </a:rPr>
              <a:t>协会</a:t>
            </a:r>
            <a:r>
              <a:rPr lang="en-US" altLang="zh-CN" sz="2000" kern="1200" dirty="0">
                <a:solidFill>
                  <a:srgbClr val="1A3868"/>
                </a:solidFill>
                <a:latin typeface="Times New Roman" pitchFamily="18" charset="0"/>
                <a:cs typeface="Times New Roman" pitchFamily="18" charset="0"/>
              </a:rPr>
              <a:t>ISOC(1992</a:t>
            </a:r>
            <a:r>
              <a:rPr lang="zh-CN" altLang="en-US" sz="2000" kern="1200" dirty="0">
                <a:solidFill>
                  <a:srgbClr val="1A3868"/>
                </a:solidFill>
                <a:latin typeface="Times New Roman" pitchFamily="18" charset="0"/>
                <a:cs typeface="Times New Roman" pitchFamily="18" charset="0"/>
              </a:rPr>
              <a:t>，生存能力和规模</a:t>
            </a:r>
            <a:r>
              <a:rPr lang="en-US" altLang="zh-CN" sz="2000" kern="1200" dirty="0">
                <a:solidFill>
                  <a:srgbClr val="1A3868"/>
                </a:solidFill>
                <a:latin typeface="Times New Roman" pitchFamily="18" charset="0"/>
                <a:cs typeface="Times New Roman" pitchFamily="18" charset="0"/>
              </a:rPr>
              <a:t>)</a:t>
            </a:r>
          </a:p>
          <a:p>
            <a:pPr marL="265113" indent="-265113">
              <a:defRPr/>
            </a:pPr>
            <a:r>
              <a:rPr lang="en-US" altLang="zh-CN" sz="2000" kern="1200" dirty="0">
                <a:solidFill>
                  <a:srgbClr val="1A3868"/>
                </a:solidFill>
                <a:latin typeface="Times New Roman" pitchFamily="18" charset="0"/>
                <a:cs typeface="Times New Roman" pitchFamily="18" charset="0"/>
              </a:rPr>
              <a:t>Internet</a:t>
            </a:r>
            <a:r>
              <a:rPr lang="zh-CN" altLang="en-US" sz="2000" kern="1200" dirty="0">
                <a:solidFill>
                  <a:srgbClr val="1A3868"/>
                </a:solidFill>
                <a:latin typeface="Times New Roman" pitchFamily="18" charset="0"/>
                <a:cs typeface="Times New Roman" pitchFamily="18" charset="0"/>
              </a:rPr>
              <a:t>体系结构委员会</a:t>
            </a:r>
            <a:r>
              <a:rPr lang="en-US" altLang="zh-CN" sz="2000" kern="1200" dirty="0">
                <a:solidFill>
                  <a:srgbClr val="1A3868"/>
                </a:solidFill>
                <a:latin typeface="Times New Roman" pitchFamily="18" charset="0"/>
                <a:cs typeface="Times New Roman" pitchFamily="18" charset="0"/>
              </a:rPr>
              <a:t>IAB(1992,ISOC</a:t>
            </a:r>
            <a:r>
              <a:rPr lang="zh-CN" altLang="en-US" sz="2000" kern="1200" dirty="0">
                <a:solidFill>
                  <a:srgbClr val="1A3868"/>
                </a:solidFill>
                <a:latin typeface="Times New Roman" pitchFamily="18" charset="0"/>
                <a:cs typeface="Times New Roman" pitchFamily="18" charset="0"/>
              </a:rPr>
              <a:t>技术咨询机构</a:t>
            </a:r>
            <a:r>
              <a:rPr lang="en-US" altLang="zh-CN" sz="2000" kern="1200" dirty="0">
                <a:solidFill>
                  <a:srgbClr val="1A3868"/>
                </a:solidFill>
                <a:latin typeface="Times New Roman" pitchFamily="18" charset="0"/>
                <a:cs typeface="Times New Roman" pitchFamily="18" charset="0"/>
              </a:rPr>
              <a:t>)</a:t>
            </a:r>
          </a:p>
          <a:p>
            <a:pPr marL="265113" indent="-265113">
              <a:defRPr/>
            </a:pPr>
            <a:r>
              <a:rPr lang="en-US" altLang="zh-CN" sz="2000" kern="1200" dirty="0">
                <a:solidFill>
                  <a:srgbClr val="1A3868"/>
                </a:solidFill>
                <a:latin typeface="Times New Roman" pitchFamily="18" charset="0"/>
                <a:cs typeface="Times New Roman" pitchFamily="18" charset="0"/>
              </a:rPr>
              <a:t>Internet</a:t>
            </a:r>
            <a:r>
              <a:rPr lang="zh-CN" altLang="en-US" sz="2000" kern="1200" dirty="0">
                <a:solidFill>
                  <a:srgbClr val="1A3868"/>
                </a:solidFill>
                <a:latin typeface="Times New Roman" pitchFamily="18" charset="0"/>
                <a:cs typeface="Times New Roman" pitchFamily="18" charset="0"/>
              </a:rPr>
              <a:t>工程任务组</a:t>
            </a:r>
            <a:r>
              <a:rPr lang="en-US" altLang="zh-CN" sz="2000" kern="1200" dirty="0">
                <a:solidFill>
                  <a:srgbClr val="1A3868"/>
                </a:solidFill>
                <a:latin typeface="Times New Roman" pitchFamily="18" charset="0"/>
                <a:cs typeface="Times New Roman" pitchFamily="18" charset="0"/>
              </a:rPr>
              <a:t>IETF</a:t>
            </a:r>
            <a:r>
              <a:rPr lang="zh-CN" altLang="en-US" sz="2000" kern="1200" dirty="0">
                <a:solidFill>
                  <a:srgbClr val="1A3868"/>
                </a:solidFill>
                <a:latin typeface="Times New Roman" pitchFamily="18" charset="0"/>
                <a:cs typeface="Times New Roman" pitchFamily="18" charset="0"/>
              </a:rPr>
              <a:t>（标准化）</a:t>
            </a:r>
          </a:p>
          <a:p>
            <a:pPr marL="265113" indent="-265113">
              <a:defRPr/>
            </a:pPr>
            <a:r>
              <a:rPr lang="en-US" altLang="zh-CN" sz="2000" kern="1200" dirty="0">
                <a:solidFill>
                  <a:srgbClr val="1A3868"/>
                </a:solidFill>
                <a:latin typeface="Times New Roman" pitchFamily="18" charset="0"/>
                <a:cs typeface="Times New Roman" pitchFamily="18" charset="0"/>
              </a:rPr>
              <a:t>Internet</a:t>
            </a:r>
            <a:r>
              <a:rPr lang="zh-CN" altLang="en-US" sz="2000" kern="1200" dirty="0">
                <a:solidFill>
                  <a:srgbClr val="1A3868"/>
                </a:solidFill>
                <a:latin typeface="Times New Roman" pitchFamily="18" charset="0"/>
                <a:cs typeface="Times New Roman" pitchFamily="18" charset="0"/>
              </a:rPr>
              <a:t>工程指导委员会</a:t>
            </a:r>
            <a:r>
              <a:rPr lang="en-US" altLang="zh-CN" sz="2000" kern="1200" dirty="0">
                <a:solidFill>
                  <a:srgbClr val="1A3868"/>
                </a:solidFill>
                <a:latin typeface="Times New Roman" pitchFamily="18" charset="0"/>
                <a:cs typeface="Times New Roman" pitchFamily="18" charset="0"/>
              </a:rPr>
              <a:t>IESG</a:t>
            </a:r>
            <a:r>
              <a:rPr lang="zh-CN" altLang="en-US" sz="2000" kern="1200" dirty="0">
                <a:solidFill>
                  <a:srgbClr val="1A3868"/>
                </a:solidFill>
                <a:latin typeface="Times New Roman" pitchFamily="18" charset="0"/>
                <a:cs typeface="Times New Roman" pitchFamily="18" charset="0"/>
              </a:rPr>
              <a:t>（推荐标准）</a:t>
            </a:r>
          </a:p>
          <a:p>
            <a:pPr marL="265113" indent="-265113">
              <a:defRPr/>
            </a:pPr>
            <a:r>
              <a:rPr lang="en-US" altLang="zh-CN" sz="2000" kern="1200" dirty="0">
                <a:solidFill>
                  <a:srgbClr val="1A3868"/>
                </a:solidFill>
                <a:latin typeface="Times New Roman" pitchFamily="18" charset="0"/>
                <a:cs typeface="Times New Roman" pitchFamily="18" charset="0"/>
              </a:rPr>
              <a:t>Internet</a:t>
            </a:r>
            <a:r>
              <a:rPr lang="zh-CN" altLang="en-US" sz="2000" kern="1200" dirty="0">
                <a:solidFill>
                  <a:srgbClr val="1A3868"/>
                </a:solidFill>
                <a:latin typeface="Times New Roman" pitchFamily="18" charset="0"/>
                <a:cs typeface="Times New Roman" pitchFamily="18" charset="0"/>
              </a:rPr>
              <a:t>研究任务组</a:t>
            </a:r>
            <a:r>
              <a:rPr lang="en-US" altLang="zh-CN" sz="2000" kern="1200" dirty="0">
                <a:solidFill>
                  <a:srgbClr val="1A3868"/>
                </a:solidFill>
                <a:latin typeface="Times New Roman" pitchFamily="18" charset="0"/>
                <a:cs typeface="Times New Roman" pitchFamily="18" charset="0"/>
              </a:rPr>
              <a:t>IRTF</a:t>
            </a:r>
            <a:r>
              <a:rPr lang="zh-CN" altLang="en-US" sz="2000" kern="1200" dirty="0">
                <a:solidFill>
                  <a:srgbClr val="1A3868"/>
                </a:solidFill>
                <a:latin typeface="Times New Roman" pitchFamily="18" charset="0"/>
                <a:cs typeface="Times New Roman" pitchFamily="18" charset="0"/>
              </a:rPr>
              <a:t>（</a:t>
            </a:r>
            <a:r>
              <a:rPr lang="en-US" altLang="zh-CN" sz="2000" kern="1200" dirty="0">
                <a:solidFill>
                  <a:srgbClr val="1A3868"/>
                </a:solidFill>
                <a:latin typeface="Times New Roman" pitchFamily="18" charset="0"/>
                <a:cs typeface="Times New Roman" pitchFamily="18" charset="0"/>
              </a:rPr>
              <a:t>ISOC</a:t>
            </a:r>
            <a:r>
              <a:rPr lang="zh-CN" altLang="en-US" sz="2000" kern="1200" dirty="0">
                <a:solidFill>
                  <a:srgbClr val="1A3868"/>
                </a:solidFill>
                <a:latin typeface="Times New Roman" pitchFamily="18" charset="0"/>
                <a:cs typeface="Times New Roman" pitchFamily="18" charset="0"/>
              </a:rPr>
              <a:t>执行机构）</a:t>
            </a:r>
          </a:p>
          <a:p>
            <a:pPr marL="265113" indent="-265113">
              <a:defRPr/>
            </a:pPr>
            <a:r>
              <a:rPr lang="en-US" altLang="zh-CN" sz="2000" kern="1200" dirty="0">
                <a:solidFill>
                  <a:srgbClr val="1A3868"/>
                </a:solidFill>
                <a:latin typeface="Times New Roman" pitchFamily="18" charset="0"/>
                <a:cs typeface="Times New Roman" pitchFamily="18" charset="0"/>
              </a:rPr>
              <a:t>Internet</a:t>
            </a:r>
            <a:r>
              <a:rPr lang="zh-CN" altLang="en-US" sz="2000" kern="1200" dirty="0">
                <a:solidFill>
                  <a:srgbClr val="1A3868"/>
                </a:solidFill>
                <a:latin typeface="Times New Roman" pitchFamily="18" charset="0"/>
                <a:cs typeface="Times New Roman" pitchFamily="18" charset="0"/>
              </a:rPr>
              <a:t>网络信息中心</a:t>
            </a:r>
            <a:r>
              <a:rPr lang="en-US" altLang="zh-CN" sz="2000" kern="1200" dirty="0" err="1">
                <a:solidFill>
                  <a:srgbClr val="1A3868"/>
                </a:solidFill>
                <a:latin typeface="Times New Roman" pitchFamily="18" charset="0"/>
                <a:cs typeface="Times New Roman" pitchFamily="18" charset="0"/>
              </a:rPr>
              <a:t>InterNIC</a:t>
            </a:r>
            <a:r>
              <a:rPr lang="zh-CN" altLang="en-US" sz="2000" kern="1200" dirty="0">
                <a:solidFill>
                  <a:srgbClr val="1A3868"/>
                </a:solidFill>
                <a:latin typeface="Times New Roman" pitchFamily="18" charset="0"/>
                <a:cs typeface="Times New Roman" pitchFamily="18" charset="0"/>
              </a:rPr>
              <a:t>（</a:t>
            </a:r>
            <a:r>
              <a:rPr lang="zh-CN" altLang="en-US" sz="2000" kern="1200" dirty="0">
                <a:solidFill>
                  <a:srgbClr val="C00000"/>
                </a:solidFill>
                <a:latin typeface="Times New Roman" pitchFamily="18" charset="0"/>
                <a:cs typeface="Times New Roman" pitchFamily="18" charset="0"/>
              </a:rPr>
              <a:t>域名注册和管理</a:t>
            </a:r>
            <a:r>
              <a:rPr lang="zh-CN" altLang="en-US" sz="2000" kern="1200" dirty="0">
                <a:solidFill>
                  <a:srgbClr val="1A3868"/>
                </a:solidFill>
                <a:latin typeface="Times New Roman" pitchFamily="18" charset="0"/>
                <a:cs typeface="Times New Roman" pitchFamily="18" charset="0"/>
              </a:rPr>
              <a:t>）</a:t>
            </a:r>
          </a:p>
          <a:p>
            <a:pPr marL="265113" indent="-265113">
              <a:defRPr/>
            </a:pPr>
            <a:r>
              <a:rPr lang="en-US" altLang="zh-CN" sz="2000" kern="1200" dirty="0">
                <a:solidFill>
                  <a:srgbClr val="1A3868"/>
                </a:solidFill>
                <a:latin typeface="Times New Roman" pitchFamily="18" charset="0"/>
                <a:cs typeface="Times New Roman" pitchFamily="18" charset="0"/>
              </a:rPr>
              <a:t>Internet</a:t>
            </a:r>
            <a:r>
              <a:rPr lang="zh-CN" altLang="en-US" sz="2000" kern="1200" dirty="0">
                <a:solidFill>
                  <a:srgbClr val="1A3868"/>
                </a:solidFill>
                <a:latin typeface="Times New Roman" pitchFamily="18" charset="0"/>
                <a:cs typeface="Times New Roman" pitchFamily="18" charset="0"/>
              </a:rPr>
              <a:t>地址分配授权机构</a:t>
            </a:r>
            <a:r>
              <a:rPr lang="en-US" altLang="zh-CN" sz="2000" kern="1200" dirty="0">
                <a:solidFill>
                  <a:srgbClr val="1A3868"/>
                </a:solidFill>
                <a:latin typeface="Times New Roman" pitchFamily="18" charset="0"/>
                <a:cs typeface="Times New Roman" pitchFamily="18" charset="0"/>
              </a:rPr>
              <a:t>IANA</a:t>
            </a:r>
            <a:r>
              <a:rPr lang="zh-CN" altLang="en-US" sz="2000" kern="1200" dirty="0">
                <a:solidFill>
                  <a:srgbClr val="1A3868"/>
                </a:solidFill>
                <a:latin typeface="Times New Roman" pitchFamily="18" charset="0"/>
                <a:cs typeface="Times New Roman" pitchFamily="18" charset="0"/>
              </a:rPr>
              <a:t>（</a:t>
            </a:r>
            <a:r>
              <a:rPr lang="zh-CN" altLang="en-US" sz="2000" kern="1200" dirty="0">
                <a:solidFill>
                  <a:srgbClr val="C00000"/>
                </a:solidFill>
                <a:latin typeface="Times New Roman" pitchFamily="18" charset="0"/>
                <a:cs typeface="Times New Roman" pitchFamily="18" charset="0"/>
              </a:rPr>
              <a:t>分配</a:t>
            </a:r>
            <a:r>
              <a:rPr lang="en-US" altLang="zh-CN" sz="2000" kern="1200" dirty="0">
                <a:solidFill>
                  <a:srgbClr val="C00000"/>
                </a:solidFill>
                <a:latin typeface="Times New Roman" pitchFamily="18" charset="0"/>
                <a:cs typeface="Times New Roman" pitchFamily="18" charset="0"/>
              </a:rPr>
              <a:t>IP</a:t>
            </a:r>
            <a:r>
              <a:rPr lang="zh-CN" altLang="en-US" sz="2000" kern="1200" dirty="0">
                <a:solidFill>
                  <a:srgbClr val="C00000"/>
                </a:solidFill>
                <a:latin typeface="Times New Roman" pitchFamily="18" charset="0"/>
                <a:cs typeface="Times New Roman" pitchFamily="18" charset="0"/>
              </a:rPr>
              <a:t>地址</a:t>
            </a:r>
            <a:r>
              <a:rPr lang="zh-CN" altLang="en-US" sz="2000" kern="1200" dirty="0">
                <a:solidFill>
                  <a:srgbClr val="1A3868"/>
                </a:solidFill>
                <a:latin typeface="Times New Roman" pitchFamily="18" charset="0"/>
                <a:cs typeface="Times New Roman" pitchFamily="18" charset="0"/>
              </a:rPr>
              <a:t>）</a:t>
            </a:r>
          </a:p>
          <a:p>
            <a:pPr marL="265113" indent="-265113">
              <a:defRPr/>
            </a:pPr>
            <a:r>
              <a:rPr lang="en-US" altLang="zh-CN" sz="2000" kern="1200" dirty="0">
                <a:solidFill>
                  <a:srgbClr val="1A3868"/>
                </a:solidFill>
                <a:latin typeface="Times New Roman" pitchFamily="18" charset="0"/>
                <a:cs typeface="Times New Roman" pitchFamily="18" charset="0"/>
              </a:rPr>
              <a:t>WWW</a:t>
            </a:r>
            <a:r>
              <a:rPr lang="zh-CN" altLang="en-US" sz="2000" kern="1200" dirty="0">
                <a:solidFill>
                  <a:srgbClr val="1A3868"/>
                </a:solidFill>
                <a:latin typeface="Times New Roman" pitchFamily="18" charset="0"/>
                <a:cs typeface="Times New Roman" pitchFamily="18" charset="0"/>
              </a:rPr>
              <a:t>联盟（工业联盟，</a:t>
            </a:r>
            <a:r>
              <a:rPr lang="en-US" altLang="zh-CN" sz="2000" kern="1200" dirty="0">
                <a:solidFill>
                  <a:srgbClr val="C00000"/>
                </a:solidFill>
                <a:latin typeface="Times New Roman" pitchFamily="18" charset="0"/>
                <a:cs typeface="Times New Roman" pitchFamily="18" charset="0"/>
              </a:rPr>
              <a:t>web</a:t>
            </a:r>
            <a:r>
              <a:rPr lang="zh-CN" altLang="en-US" sz="2000" kern="1200" dirty="0">
                <a:solidFill>
                  <a:srgbClr val="C00000"/>
                </a:solidFill>
                <a:latin typeface="Times New Roman" pitchFamily="18" charset="0"/>
                <a:cs typeface="Times New Roman" pitchFamily="18" charset="0"/>
              </a:rPr>
              <a:t>相关协议制定</a:t>
            </a:r>
            <a:r>
              <a:rPr lang="zh-CN" altLang="en-US" sz="2000" kern="1200" dirty="0">
                <a:solidFill>
                  <a:srgbClr val="1A3868"/>
                </a:solidFill>
                <a:latin typeface="Times New Roman" pitchFamily="18" charset="0"/>
                <a:cs typeface="Times New Roman" pitchFamily="18" charset="0"/>
              </a:rPr>
              <a:t>）  </a:t>
            </a:r>
          </a:p>
        </p:txBody>
      </p:sp>
      <p:sp>
        <p:nvSpPr>
          <p:cNvPr id="200706" name="标题 1"/>
          <p:cNvSpPr>
            <a:spLocks noGrp="1"/>
          </p:cNvSpPr>
          <p:nvPr>
            <p:ph type="title" idx="4294967295"/>
          </p:nvPr>
        </p:nvSpPr>
        <p:spPr>
          <a:xfrm>
            <a:off x="285750" y="889000"/>
            <a:ext cx="6429375" cy="603250"/>
          </a:xfrm>
        </p:spPr>
        <p:txBody>
          <a:bodyPr/>
          <a:lstStyle/>
          <a:p>
            <a:pPr algn="l">
              <a:lnSpc>
                <a:spcPct val="120000"/>
              </a:lnSpc>
              <a:defRPr/>
            </a:pPr>
            <a:r>
              <a:rPr lang="en-US" altLang="zh-CN" sz="2400" kern="1200" dirty="0" smtClean="0">
                <a:solidFill>
                  <a:srgbClr val="007D7A"/>
                </a:solidFill>
                <a:latin typeface="Times New Roman" pitchFamily="18" charset="0"/>
                <a:cs typeface="Times New Roman" pitchFamily="18" charset="0"/>
              </a:rPr>
              <a:t>3. </a:t>
            </a:r>
            <a:r>
              <a:rPr lang="zh-CN" altLang="en-US" sz="2400" kern="1200" dirty="0" smtClean="0">
                <a:solidFill>
                  <a:srgbClr val="007D7A"/>
                </a:solidFill>
                <a:latin typeface="Times New Roman" pitchFamily="18" charset="0"/>
                <a:cs typeface="Times New Roman" pitchFamily="18" charset="0"/>
              </a:rPr>
              <a:t>互联网</a:t>
            </a:r>
            <a:r>
              <a:rPr lang="zh-CN" altLang="en-US" sz="2400" kern="1200" dirty="0">
                <a:solidFill>
                  <a:srgbClr val="007D7A"/>
                </a:solidFill>
                <a:latin typeface="Times New Roman" pitchFamily="18" charset="0"/>
                <a:cs typeface="Times New Roman" pitchFamily="18" charset="0"/>
              </a:rPr>
              <a:t>管理机构</a:t>
            </a:r>
          </a:p>
        </p:txBody>
      </p:sp>
    </p:spTree>
    <p:extLst>
      <p:ext uri="{BB962C8B-B14F-4D97-AF65-F5344CB8AC3E}">
        <p14:creationId xmlns:p14="http://schemas.microsoft.com/office/powerpoint/2010/main" val="3996296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idx="4294967295"/>
          </p:nvPr>
        </p:nvSpPr>
        <p:spPr>
          <a:xfrm>
            <a:off x="285750" y="706438"/>
            <a:ext cx="6429375" cy="857250"/>
          </a:xfrm>
        </p:spPr>
        <p:txBody>
          <a:bodyPr/>
          <a:lstStyle/>
          <a:p>
            <a:pPr algn="l">
              <a:lnSpc>
                <a:spcPct val="120000"/>
              </a:lnSpc>
              <a:defRPr/>
            </a:pPr>
            <a:r>
              <a:rPr lang="zh-CN" altLang="en-US" sz="2400" kern="1200" dirty="0" smtClean="0">
                <a:solidFill>
                  <a:srgbClr val="007D7A"/>
                </a:solidFill>
                <a:latin typeface="Times New Roman" pitchFamily="18" charset="0"/>
                <a:cs typeface="Times New Roman" pitchFamily="18" charset="0"/>
              </a:rPr>
              <a:t>一、计算机网络</a:t>
            </a:r>
            <a:r>
              <a:rPr lang="zh-CN" altLang="en-US" sz="2400" kern="1200" dirty="0">
                <a:solidFill>
                  <a:srgbClr val="007D7A"/>
                </a:solidFill>
                <a:latin typeface="Times New Roman" pitchFamily="18" charset="0"/>
                <a:cs typeface="Times New Roman" pitchFamily="18" charset="0"/>
              </a:rPr>
              <a:t>发展的</a:t>
            </a:r>
            <a:r>
              <a:rPr lang="en-US" altLang="zh-CN" sz="2400" kern="1200" dirty="0">
                <a:solidFill>
                  <a:srgbClr val="007D7A"/>
                </a:solidFill>
                <a:latin typeface="Times New Roman" pitchFamily="18" charset="0"/>
                <a:cs typeface="Times New Roman" pitchFamily="18" charset="0"/>
              </a:rPr>
              <a:t>4</a:t>
            </a:r>
            <a:r>
              <a:rPr lang="zh-CN" altLang="en-US" sz="2400" kern="1200" dirty="0">
                <a:solidFill>
                  <a:srgbClr val="007D7A"/>
                </a:solidFill>
                <a:latin typeface="Times New Roman" pitchFamily="18" charset="0"/>
                <a:cs typeface="Times New Roman" pitchFamily="18" charset="0"/>
              </a:rPr>
              <a:t>个</a:t>
            </a:r>
            <a:r>
              <a:rPr lang="zh-CN" altLang="en-US" sz="2400" kern="1200" dirty="0" smtClean="0">
                <a:solidFill>
                  <a:srgbClr val="007D7A"/>
                </a:solidFill>
                <a:latin typeface="Times New Roman" pitchFamily="18" charset="0"/>
                <a:cs typeface="Times New Roman" pitchFamily="18" charset="0"/>
              </a:rPr>
              <a:t>阶段</a:t>
            </a:r>
            <a:endParaRPr lang="zh-CN" altLang="en-US" sz="2400" kern="1200" dirty="0">
              <a:solidFill>
                <a:srgbClr val="007D7A"/>
              </a:solidFill>
              <a:latin typeface="Times New Roman" pitchFamily="18" charset="0"/>
              <a:cs typeface="Times New Roman" pitchFamily="18" charset="0"/>
            </a:endParaRPr>
          </a:p>
        </p:txBody>
      </p:sp>
      <p:sp>
        <p:nvSpPr>
          <p:cNvPr id="19458" name="内容占位符 2"/>
          <p:cNvSpPr>
            <a:spLocks noGrp="1"/>
          </p:cNvSpPr>
          <p:nvPr>
            <p:ph idx="4294967295"/>
          </p:nvPr>
        </p:nvSpPr>
        <p:spPr>
          <a:xfrm>
            <a:off x="287338" y="1968500"/>
            <a:ext cx="5868987" cy="3033713"/>
          </a:xfrm>
        </p:spPr>
        <p:txBody>
          <a:bodyPr/>
          <a:lstStyle/>
          <a:p>
            <a:pPr marL="265113" indent="-265113">
              <a:spcBef>
                <a:spcPct val="30000"/>
              </a:spcBef>
              <a:defRPr/>
            </a:pPr>
            <a:r>
              <a:rPr lang="zh-CN" altLang="en-US" sz="2000" kern="1200" dirty="0" smtClean="0">
                <a:solidFill>
                  <a:srgbClr val="1A3868"/>
                </a:solidFill>
                <a:latin typeface="Times New Roman" pitchFamily="18" charset="0"/>
                <a:cs typeface="Times New Roman" pitchFamily="18" charset="0"/>
              </a:rPr>
              <a:t>计算机网络</a:t>
            </a:r>
            <a:r>
              <a:rPr lang="zh-CN" altLang="en-US" sz="2000" kern="1200" dirty="0">
                <a:solidFill>
                  <a:srgbClr val="1A3868"/>
                </a:solidFill>
                <a:latin typeface="Times New Roman" pitchFamily="18" charset="0"/>
                <a:cs typeface="Times New Roman" pitchFamily="18" charset="0"/>
              </a:rPr>
              <a:t>技术与理论准备阶段</a:t>
            </a:r>
          </a:p>
          <a:p>
            <a:pPr marL="265113" indent="-265113">
              <a:spcBef>
                <a:spcPct val="30000"/>
              </a:spcBef>
              <a:buFontTx/>
              <a:buNone/>
              <a:defRPr/>
            </a:pPr>
            <a:r>
              <a:rPr lang="zh-CN" altLang="en-US" sz="2000" kern="1200" dirty="0">
                <a:solidFill>
                  <a:srgbClr val="1A3868"/>
                </a:solidFill>
                <a:latin typeface="Times New Roman" pitchFamily="18" charset="0"/>
                <a:cs typeface="Times New Roman" pitchFamily="18" charset="0"/>
              </a:rPr>
              <a:t>  </a:t>
            </a:r>
            <a:r>
              <a:rPr lang="zh-CN" altLang="en-US" sz="2000" kern="1200" dirty="0" smtClean="0">
                <a:solidFill>
                  <a:srgbClr val="1A3868"/>
                </a:solidFill>
                <a:latin typeface="Times New Roman" pitchFamily="18" charset="0"/>
                <a:cs typeface="Times New Roman" pitchFamily="18" charset="0"/>
              </a:rPr>
              <a:t>  </a:t>
            </a:r>
            <a:r>
              <a:rPr lang="en-US" altLang="zh-CN" sz="2000" kern="1200" dirty="0">
                <a:solidFill>
                  <a:srgbClr val="1A3868"/>
                </a:solidFill>
                <a:latin typeface="Times New Roman" pitchFamily="18" charset="0"/>
                <a:cs typeface="Times New Roman" pitchFamily="18" charset="0"/>
              </a:rPr>
              <a:t>—</a:t>
            </a:r>
            <a:r>
              <a:rPr lang="zh-CN" altLang="en-US" sz="2000" kern="1200" dirty="0">
                <a:solidFill>
                  <a:srgbClr val="1A3868"/>
                </a:solidFill>
                <a:latin typeface="Times New Roman" pitchFamily="18" charset="0"/>
                <a:cs typeface="Times New Roman" pitchFamily="18" charset="0"/>
              </a:rPr>
              <a:t> </a:t>
            </a:r>
            <a:r>
              <a:rPr lang="en-US" altLang="zh-CN" sz="2000" kern="1200" dirty="0">
                <a:solidFill>
                  <a:srgbClr val="1A3868"/>
                </a:solidFill>
                <a:latin typeface="Times New Roman" pitchFamily="18" charset="0"/>
                <a:cs typeface="Times New Roman" pitchFamily="18" charset="0"/>
              </a:rPr>
              <a:t>20</a:t>
            </a:r>
            <a:r>
              <a:rPr lang="zh-CN" altLang="en-US" sz="2000" kern="1200" dirty="0">
                <a:solidFill>
                  <a:srgbClr val="1A3868"/>
                </a:solidFill>
                <a:latin typeface="Times New Roman" pitchFamily="18" charset="0"/>
                <a:cs typeface="Times New Roman" pitchFamily="18" charset="0"/>
              </a:rPr>
              <a:t>世纪</a:t>
            </a:r>
            <a:r>
              <a:rPr lang="en-US" altLang="zh-CN" sz="2000" kern="1200" dirty="0">
                <a:solidFill>
                  <a:srgbClr val="1A3868"/>
                </a:solidFill>
                <a:latin typeface="Times New Roman" pitchFamily="18" charset="0"/>
                <a:cs typeface="Times New Roman" pitchFamily="18" charset="0"/>
              </a:rPr>
              <a:t>50</a:t>
            </a:r>
            <a:r>
              <a:rPr lang="zh-CN" altLang="en-US" sz="2000" kern="1200" dirty="0">
                <a:solidFill>
                  <a:srgbClr val="1A3868"/>
                </a:solidFill>
                <a:latin typeface="Times New Roman" pitchFamily="18" charset="0"/>
                <a:cs typeface="Times New Roman" pitchFamily="18" charset="0"/>
              </a:rPr>
              <a:t>年代，</a:t>
            </a:r>
            <a:r>
              <a:rPr lang="zh-CN" altLang="en-US" sz="2000" kern="1200" dirty="0">
                <a:solidFill>
                  <a:srgbClr val="C00000"/>
                </a:solidFill>
                <a:latin typeface="Times New Roman" pitchFamily="18" charset="0"/>
                <a:cs typeface="Times New Roman" pitchFamily="18" charset="0"/>
              </a:rPr>
              <a:t>数据通信技术的研究与</a:t>
            </a:r>
            <a:r>
              <a:rPr lang="zh-CN" altLang="en-US" sz="2000" kern="1200" dirty="0" smtClean="0">
                <a:solidFill>
                  <a:srgbClr val="C00000"/>
                </a:solidFill>
                <a:latin typeface="Times New Roman" pitchFamily="18" charset="0"/>
                <a:cs typeface="Times New Roman" pitchFamily="18" charset="0"/>
              </a:rPr>
              <a:t>应用</a:t>
            </a:r>
            <a:endParaRPr lang="en-US" altLang="zh-CN" sz="2000" b="1" dirty="0">
              <a:solidFill>
                <a:srgbClr val="2D2DB9"/>
              </a:solidFill>
              <a:latin typeface="Times New Roman" pitchFamily="18" charset="0"/>
              <a:cs typeface="Times New Roman" pitchFamily="18" charset="0"/>
            </a:endParaRPr>
          </a:p>
          <a:p>
            <a:pPr marL="265113" indent="-265113">
              <a:spcBef>
                <a:spcPct val="30000"/>
              </a:spcBef>
              <a:defRPr/>
            </a:pPr>
            <a:r>
              <a:rPr lang="zh-CN" altLang="en-US" sz="2000" kern="1200" dirty="0">
                <a:solidFill>
                  <a:srgbClr val="1A3868"/>
                </a:solidFill>
                <a:latin typeface="Times New Roman" pitchFamily="18" charset="0"/>
                <a:cs typeface="Times New Roman" pitchFamily="18" charset="0"/>
              </a:rPr>
              <a:t>这个阶段的特点与标志性成果表现在：</a:t>
            </a:r>
          </a:p>
          <a:p>
            <a:pPr marL="541338" indent="-541338">
              <a:spcBef>
                <a:spcPct val="30000"/>
              </a:spcBef>
              <a:buFontTx/>
              <a:buNone/>
              <a:defRPr/>
            </a:pPr>
            <a:r>
              <a:rPr lang="zh-CN" altLang="en-US" sz="2000" kern="1200" dirty="0">
                <a:solidFill>
                  <a:srgbClr val="1A3868"/>
                </a:solidFill>
                <a:latin typeface="Times New Roman" pitchFamily="18" charset="0"/>
                <a:cs typeface="Times New Roman" pitchFamily="18" charset="0"/>
              </a:rPr>
              <a:t>   </a:t>
            </a:r>
            <a:r>
              <a:rPr lang="zh-CN" altLang="en-US" sz="2000" kern="1200" dirty="0" smtClean="0">
                <a:solidFill>
                  <a:srgbClr val="1A3868"/>
                </a:solidFill>
                <a:latin typeface="Times New Roman" pitchFamily="18" charset="0"/>
                <a:cs typeface="Times New Roman" pitchFamily="18" charset="0"/>
              </a:rPr>
              <a:t> </a:t>
            </a:r>
            <a:r>
              <a:rPr lang="en-US" altLang="zh-CN" sz="2000" kern="1200" dirty="0" smtClean="0">
                <a:solidFill>
                  <a:srgbClr val="1A3868"/>
                </a:solidFill>
                <a:latin typeface="Times New Roman" pitchFamily="18" charset="0"/>
                <a:cs typeface="Times New Roman" pitchFamily="18" charset="0"/>
              </a:rPr>
              <a:t>—</a:t>
            </a:r>
            <a:r>
              <a:rPr lang="zh-CN" altLang="en-US" sz="2000" kern="1200" dirty="0" smtClean="0">
                <a:solidFill>
                  <a:srgbClr val="1A3868"/>
                </a:solidFill>
                <a:latin typeface="Times New Roman" pitchFamily="18" charset="0"/>
                <a:cs typeface="Times New Roman" pitchFamily="18" charset="0"/>
              </a:rPr>
              <a:t> </a:t>
            </a:r>
            <a:r>
              <a:rPr lang="zh-CN" altLang="en-US" sz="2000" kern="1200" dirty="0">
                <a:solidFill>
                  <a:srgbClr val="C00000"/>
                </a:solidFill>
                <a:latin typeface="Times New Roman" pitchFamily="18" charset="0"/>
                <a:cs typeface="Times New Roman" pitchFamily="18" charset="0"/>
              </a:rPr>
              <a:t>数据通信</a:t>
            </a:r>
            <a:r>
              <a:rPr lang="zh-CN" altLang="en-US" sz="2000" kern="1200" dirty="0">
                <a:solidFill>
                  <a:srgbClr val="1A3868"/>
                </a:solidFill>
                <a:latin typeface="Times New Roman" pitchFamily="18" charset="0"/>
                <a:cs typeface="Times New Roman" pitchFamily="18" charset="0"/>
              </a:rPr>
              <a:t>的研究与技术的日趋成熟，为计算机网络的形成奠定了</a:t>
            </a:r>
            <a:r>
              <a:rPr lang="zh-CN" altLang="en-US" sz="2000" dirty="0">
                <a:latin typeface="Times New Roman" pitchFamily="18" charset="0"/>
                <a:cs typeface="Times New Roman" pitchFamily="18" charset="0"/>
              </a:rPr>
              <a:t>技术基础</a:t>
            </a:r>
            <a:r>
              <a:rPr lang="zh-CN" altLang="en-US" sz="2000" kern="1200" dirty="0">
                <a:solidFill>
                  <a:srgbClr val="1A3868"/>
                </a:solidFill>
                <a:latin typeface="Times New Roman" pitchFamily="18" charset="0"/>
                <a:cs typeface="Times New Roman" pitchFamily="18" charset="0"/>
              </a:rPr>
              <a:t>；</a:t>
            </a:r>
          </a:p>
          <a:p>
            <a:pPr marL="541338" indent="-541338">
              <a:spcBef>
                <a:spcPct val="30000"/>
              </a:spcBef>
              <a:buFontTx/>
              <a:buNone/>
              <a:defRPr/>
            </a:pPr>
            <a:r>
              <a:rPr lang="zh-CN" altLang="en-US" sz="2000" kern="1200" dirty="0">
                <a:solidFill>
                  <a:srgbClr val="1A3868"/>
                </a:solidFill>
                <a:latin typeface="Times New Roman" pitchFamily="18" charset="0"/>
                <a:cs typeface="Times New Roman" pitchFamily="18" charset="0"/>
              </a:rPr>
              <a:t>   </a:t>
            </a:r>
            <a:r>
              <a:rPr lang="en-US" altLang="zh-CN" sz="2000" kern="1200" dirty="0">
                <a:solidFill>
                  <a:srgbClr val="1A3868"/>
                </a:solidFill>
                <a:latin typeface="Times New Roman" pitchFamily="18" charset="0"/>
                <a:cs typeface="Times New Roman" pitchFamily="18" charset="0"/>
              </a:rPr>
              <a:t>—</a:t>
            </a:r>
            <a:r>
              <a:rPr lang="zh-CN" altLang="en-US" sz="2000" kern="1200" dirty="0">
                <a:solidFill>
                  <a:srgbClr val="1A3868"/>
                </a:solidFill>
                <a:latin typeface="Times New Roman" pitchFamily="18" charset="0"/>
                <a:cs typeface="Times New Roman" pitchFamily="18" charset="0"/>
              </a:rPr>
              <a:t> </a:t>
            </a:r>
            <a:r>
              <a:rPr lang="zh-CN" altLang="en-US" sz="2000" kern="1200" dirty="0">
                <a:solidFill>
                  <a:srgbClr val="C00000"/>
                </a:solidFill>
                <a:latin typeface="Times New Roman" pitchFamily="18" charset="0"/>
                <a:cs typeface="Times New Roman" pitchFamily="18" charset="0"/>
              </a:rPr>
              <a:t>分组交换 </a:t>
            </a:r>
            <a:r>
              <a:rPr lang="zh-CN" altLang="en-US" sz="2000" kern="1200" dirty="0">
                <a:solidFill>
                  <a:srgbClr val="1A3868"/>
                </a:solidFill>
                <a:latin typeface="Times New Roman" pitchFamily="18" charset="0"/>
                <a:cs typeface="Times New Roman" pitchFamily="18" charset="0"/>
              </a:rPr>
              <a:t>概念的提出为计算机网络的研究奠定了</a:t>
            </a:r>
            <a:r>
              <a:rPr lang="zh-CN" altLang="en-US" sz="2000" dirty="0">
                <a:latin typeface="Times New Roman" pitchFamily="18" charset="0"/>
                <a:cs typeface="Times New Roman" pitchFamily="18" charset="0"/>
              </a:rPr>
              <a:t>理论基础</a:t>
            </a:r>
            <a:r>
              <a:rPr lang="zh-CN" altLang="en-US" sz="2000" kern="1200" dirty="0">
                <a:solidFill>
                  <a:srgbClr val="1A3868"/>
                </a:solidFill>
                <a:latin typeface="Times New Roman" pitchFamily="18" charset="0"/>
                <a:cs typeface="Times New Roman" pitchFamily="18" charset="0"/>
              </a:rPr>
              <a:t>。</a:t>
            </a:r>
          </a:p>
        </p:txBody>
      </p:sp>
      <p:sp>
        <p:nvSpPr>
          <p:cNvPr id="80901" name="AutoShape 5"/>
          <p:cNvSpPr>
            <a:spLocks noChangeArrowheads="1"/>
          </p:cNvSpPr>
          <p:nvPr/>
        </p:nvSpPr>
        <p:spPr bwMode="auto">
          <a:xfrm>
            <a:off x="4572000" y="1286660"/>
            <a:ext cx="1500198" cy="863599"/>
          </a:xfrm>
          <a:prstGeom prst="cloudCallout">
            <a:avLst>
              <a:gd name="adj1" fmla="val -67337"/>
              <a:gd name="adj2" fmla="val 38944"/>
            </a:avLst>
          </a:prstGeom>
          <a:gradFill flip="none" rotWithShape="1">
            <a:gsLst>
              <a:gs pos="0">
                <a:srgbClr val="246CA8">
                  <a:shade val="30000"/>
                  <a:satMod val="115000"/>
                </a:srgbClr>
              </a:gs>
              <a:gs pos="50000">
                <a:srgbClr val="246CA8">
                  <a:shade val="67500"/>
                  <a:satMod val="115000"/>
                </a:srgbClr>
              </a:gs>
              <a:gs pos="100000">
                <a:srgbClr val="246CA8">
                  <a:shade val="100000"/>
                  <a:satMod val="115000"/>
                </a:srgbClr>
              </a:gs>
            </a:gsLst>
            <a:lin ang="13500000" scaled="1"/>
            <a:tileRect/>
          </a:gradFill>
          <a:ln w="9525">
            <a:solidFill>
              <a:schemeClr val="tx1"/>
            </a:solidFill>
            <a:miter lim="800000"/>
            <a:headEnd/>
            <a:tailEnd/>
          </a:ln>
          <a:effectLst>
            <a:innerShdw blurRad="63500" dist="50800" dir="18900000">
              <a:prstClr val="black">
                <a:alpha val="50000"/>
              </a:prstClr>
            </a:innerShdw>
            <a:softEdge rad="31750"/>
          </a:effectLst>
        </p:spPr>
        <p:txBody>
          <a:bodyPr/>
          <a:lstStyle/>
          <a:p>
            <a:pPr marL="265113" indent="-265113" eaLnBrk="0" hangingPunct="0">
              <a:lnSpc>
                <a:spcPct val="150000"/>
              </a:lnSpc>
              <a:defRPr/>
            </a:pPr>
            <a:r>
              <a:rPr lang="zh-CN" altLang="en-US" sz="2200" u="none" dirty="0">
                <a:solidFill>
                  <a:srgbClr val="FFFF00"/>
                </a:solidFill>
              </a:rPr>
              <a:t>  准备</a:t>
            </a:r>
          </a:p>
        </p:txBody>
      </p:sp>
      <p:sp>
        <p:nvSpPr>
          <p:cNvPr id="6" name="矩形 5"/>
          <p:cNvSpPr/>
          <p:nvPr/>
        </p:nvSpPr>
        <p:spPr>
          <a:xfrm>
            <a:off x="285750" y="1428750"/>
            <a:ext cx="1416050" cy="461963"/>
          </a:xfrm>
          <a:prstGeom prst="rect">
            <a:avLst/>
          </a:prstGeom>
        </p:spPr>
        <p:txBody>
          <a:bodyPr wrap="none">
            <a:spAutoFit/>
          </a:bodyPr>
          <a:lstStyle/>
          <a:p>
            <a:pPr>
              <a:defRPr/>
            </a:pPr>
            <a:r>
              <a:rPr lang="zh-CN" altLang="en-US" sz="2400" u="none" dirty="0">
                <a:solidFill>
                  <a:srgbClr val="007D7A"/>
                </a:solidFill>
                <a:ea typeface="+mj-ea"/>
              </a:rPr>
              <a:t>第一阶段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0901"/>
                                        </p:tgtEl>
                                        <p:attrNameLst>
                                          <p:attrName>style.visibility</p:attrName>
                                        </p:attrNameLst>
                                      </p:cBhvr>
                                      <p:to>
                                        <p:strVal val="visible"/>
                                      </p:to>
                                    </p:set>
                                    <p:animEffect transition="in" filter="diamond(in)">
                                      <p:cBhvr>
                                        <p:cTn id="7" dur="500"/>
                                        <p:tgtEl>
                                          <p:spTgt spid="8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3" name="标题 1"/>
          <p:cNvSpPr>
            <a:spLocks noGrp="1"/>
          </p:cNvSpPr>
          <p:nvPr>
            <p:ph type="title" idx="4294967295"/>
          </p:nvPr>
        </p:nvSpPr>
        <p:spPr>
          <a:xfrm>
            <a:off x="685800" y="700088"/>
            <a:ext cx="5100638" cy="647700"/>
          </a:xfrm>
        </p:spPr>
        <p:txBody>
          <a:bodyPr/>
          <a:lstStyle/>
          <a:p>
            <a:pPr>
              <a:lnSpc>
                <a:spcPct val="120000"/>
              </a:lnSpc>
              <a:defRPr/>
            </a:pPr>
            <a:r>
              <a:rPr lang="zh-CN" altLang="en-US" sz="2400" kern="1200" dirty="0">
                <a:solidFill>
                  <a:srgbClr val="007D7A"/>
                </a:solidFill>
                <a:latin typeface="Times New Roman" pitchFamily="18" charset="0"/>
                <a:cs typeface="Times New Roman" pitchFamily="18" charset="0"/>
              </a:rPr>
              <a:t>互联网管理机构结构</a:t>
            </a:r>
          </a:p>
        </p:txBody>
      </p:sp>
      <p:sp>
        <p:nvSpPr>
          <p:cNvPr id="20173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201732" name="Object 4"/>
          <p:cNvGraphicFramePr>
            <a:graphicFrameLocks noChangeAspect="1"/>
          </p:cNvGraphicFramePr>
          <p:nvPr/>
        </p:nvGraphicFramePr>
        <p:xfrm>
          <a:off x="481013" y="1376363"/>
          <a:ext cx="5734050" cy="3482975"/>
        </p:xfrm>
        <a:graphic>
          <a:graphicData uri="http://schemas.openxmlformats.org/presentationml/2006/ole">
            <mc:AlternateContent xmlns:mc="http://schemas.openxmlformats.org/markup-compatibility/2006">
              <mc:Choice xmlns:v="urn:schemas-microsoft-com:vml" Requires="v">
                <p:oleObj spid="_x0000_s178183" name="Visio" r:id="rId3" imgW="3465022" imgH="2107724" progId="Visio.Drawing.11">
                  <p:embed/>
                </p:oleObj>
              </mc:Choice>
              <mc:Fallback>
                <p:oleObj name="Visio" r:id="rId3" imgW="3465022" imgH="2107724" progId="Visio.Drawing.11">
                  <p:embed/>
                  <p:pic>
                    <p:nvPicPr>
                      <p:cNvPr id="2017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3" y="1376363"/>
                        <a:ext cx="5734050" cy="348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82010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a:xfrm>
            <a:off x="1" y="700336"/>
            <a:ext cx="5364088" cy="1096904"/>
          </a:xfrm>
        </p:spPr>
        <p:txBody>
          <a:bodyPr/>
          <a:lstStyle/>
          <a:p>
            <a:pPr eaLnBrk="1" hangingPunct="1"/>
            <a:r>
              <a:rPr lang="zh-CN" altLang="en-US" sz="2400" kern="1200" dirty="0">
                <a:solidFill>
                  <a:srgbClr val="007D7A"/>
                </a:solidFill>
                <a:latin typeface="Times New Roman" pitchFamily="18" charset="0"/>
                <a:cs typeface="Times New Roman" pitchFamily="18" charset="0"/>
              </a:rPr>
              <a:t>四、计算机网络在我国的发展</a:t>
            </a:r>
          </a:p>
        </p:txBody>
      </p:sp>
      <p:sp>
        <p:nvSpPr>
          <p:cNvPr id="162819" name="Rectangle 3"/>
          <p:cNvSpPr>
            <a:spLocks noGrp="1" noChangeArrowheads="1"/>
          </p:cNvSpPr>
          <p:nvPr>
            <p:ph idx="1"/>
          </p:nvPr>
        </p:nvSpPr>
        <p:spPr>
          <a:xfrm>
            <a:off x="611560" y="1788536"/>
            <a:ext cx="5831099" cy="2880320"/>
          </a:xfrm>
        </p:spPr>
        <p:txBody>
          <a:bodyPr/>
          <a:lstStyle/>
          <a:p>
            <a:pPr marL="0" indent="0">
              <a:spcBef>
                <a:spcPts val="1200"/>
              </a:spcBef>
              <a:buNone/>
              <a:defRPr/>
            </a:pPr>
            <a:r>
              <a:rPr lang="en-US" altLang="zh-CN" kern="1200" dirty="0">
                <a:solidFill>
                  <a:srgbClr val="1A3868"/>
                </a:solidFill>
                <a:latin typeface="Times New Roman" pitchFamily="18" charset="0"/>
                <a:cs typeface="Times New Roman" pitchFamily="18" charset="0"/>
              </a:rPr>
              <a:t>(1</a:t>
            </a:r>
            <a:r>
              <a:rPr lang="en-US" altLang="zh-CN" kern="1200" dirty="0" smtClean="0">
                <a:solidFill>
                  <a:srgbClr val="1A3868"/>
                </a:solidFill>
                <a:latin typeface="Times New Roman" pitchFamily="18" charset="0"/>
                <a:cs typeface="Times New Roman" pitchFamily="18" charset="0"/>
              </a:rPr>
              <a:t>)  </a:t>
            </a:r>
            <a:r>
              <a:rPr lang="zh-CN" altLang="en-US" kern="1200" dirty="0" smtClean="0">
                <a:solidFill>
                  <a:srgbClr val="1A3868"/>
                </a:solidFill>
                <a:latin typeface="Times New Roman" pitchFamily="18" charset="0"/>
                <a:cs typeface="Times New Roman" pitchFamily="18" charset="0"/>
              </a:rPr>
              <a:t>中国电信互联网 </a:t>
            </a:r>
            <a:r>
              <a:rPr lang="en-US" altLang="zh-CN" kern="1200" dirty="0" smtClean="0">
                <a:solidFill>
                  <a:srgbClr val="1A3868"/>
                </a:solidFill>
                <a:latin typeface="Times New Roman" pitchFamily="18" charset="0"/>
                <a:cs typeface="Times New Roman" pitchFamily="18" charset="0"/>
              </a:rPr>
              <a:t>CHINANET</a:t>
            </a:r>
            <a:r>
              <a:rPr lang="zh-CN" altLang="en-US" kern="1200" dirty="0" smtClean="0">
                <a:solidFill>
                  <a:srgbClr val="1A3868"/>
                </a:solidFill>
                <a:latin typeface="Times New Roman" pitchFamily="18" charset="0"/>
                <a:cs typeface="Times New Roman" pitchFamily="18" charset="0"/>
              </a:rPr>
              <a:t>（原中国</a:t>
            </a:r>
            <a:r>
              <a:rPr lang="zh-CN" altLang="en-US" kern="1200" dirty="0">
                <a:solidFill>
                  <a:srgbClr val="1A3868"/>
                </a:solidFill>
                <a:latin typeface="Times New Roman" pitchFamily="18" charset="0"/>
                <a:cs typeface="Times New Roman" pitchFamily="18" charset="0"/>
              </a:rPr>
              <a:t>公用计算机</a:t>
            </a:r>
            <a:r>
              <a:rPr lang="zh-CN" altLang="en-US" kern="1200" dirty="0" smtClean="0">
                <a:solidFill>
                  <a:srgbClr val="1A3868"/>
                </a:solidFill>
                <a:latin typeface="Times New Roman" pitchFamily="18" charset="0"/>
                <a:cs typeface="Times New Roman" pitchFamily="18" charset="0"/>
              </a:rPr>
              <a:t>互联网）</a:t>
            </a:r>
            <a:endParaRPr lang="en-US" altLang="zh-CN" kern="1200" dirty="0">
              <a:solidFill>
                <a:srgbClr val="1A3868"/>
              </a:solidFill>
              <a:latin typeface="Times New Roman" pitchFamily="18" charset="0"/>
              <a:cs typeface="Times New Roman" pitchFamily="18" charset="0"/>
            </a:endParaRPr>
          </a:p>
          <a:p>
            <a:pPr marL="0" indent="0">
              <a:spcBef>
                <a:spcPts val="1200"/>
              </a:spcBef>
              <a:buNone/>
              <a:defRPr/>
            </a:pPr>
            <a:r>
              <a:rPr lang="en-US" altLang="zh-CN" kern="1200" dirty="0">
                <a:solidFill>
                  <a:srgbClr val="1A3868"/>
                </a:solidFill>
                <a:latin typeface="Times New Roman" pitchFamily="18" charset="0"/>
                <a:cs typeface="Times New Roman" pitchFamily="18" charset="0"/>
              </a:rPr>
              <a:t>(2</a:t>
            </a:r>
            <a:r>
              <a:rPr lang="en-US" altLang="zh-CN" kern="1200" dirty="0" smtClean="0">
                <a:solidFill>
                  <a:srgbClr val="1A3868"/>
                </a:solidFill>
                <a:latin typeface="Times New Roman" pitchFamily="18" charset="0"/>
                <a:cs typeface="Times New Roman" pitchFamily="18" charset="0"/>
              </a:rPr>
              <a:t>)  </a:t>
            </a:r>
            <a:r>
              <a:rPr lang="zh-CN" altLang="en-US" kern="1200" dirty="0" smtClean="0">
                <a:solidFill>
                  <a:srgbClr val="1A3868"/>
                </a:solidFill>
                <a:latin typeface="Times New Roman" pitchFamily="18" charset="0"/>
                <a:cs typeface="Times New Roman" pitchFamily="18" charset="0"/>
              </a:rPr>
              <a:t>中国</a:t>
            </a:r>
            <a:r>
              <a:rPr lang="zh-CN" altLang="en-US" kern="1200" dirty="0">
                <a:solidFill>
                  <a:srgbClr val="1A3868"/>
                </a:solidFill>
                <a:latin typeface="Times New Roman" pitchFamily="18" charset="0"/>
                <a:cs typeface="Times New Roman" pitchFamily="18" charset="0"/>
              </a:rPr>
              <a:t>联通互联网 </a:t>
            </a:r>
            <a:r>
              <a:rPr lang="en-US" altLang="zh-CN" kern="1200" dirty="0">
                <a:solidFill>
                  <a:srgbClr val="1A3868"/>
                </a:solidFill>
                <a:latin typeface="Times New Roman" pitchFamily="18" charset="0"/>
                <a:cs typeface="Times New Roman" pitchFamily="18" charset="0"/>
              </a:rPr>
              <a:t>UNINET</a:t>
            </a:r>
          </a:p>
          <a:p>
            <a:pPr marL="0" indent="0">
              <a:spcBef>
                <a:spcPts val="1200"/>
              </a:spcBef>
              <a:buNone/>
              <a:defRPr/>
            </a:pPr>
            <a:r>
              <a:rPr lang="en-US" altLang="zh-CN" kern="1200" dirty="0">
                <a:solidFill>
                  <a:srgbClr val="1A3868"/>
                </a:solidFill>
                <a:latin typeface="Times New Roman" pitchFamily="18" charset="0"/>
                <a:cs typeface="Times New Roman" pitchFamily="18" charset="0"/>
              </a:rPr>
              <a:t>(3</a:t>
            </a:r>
            <a:r>
              <a:rPr lang="en-US" altLang="zh-CN" kern="1200" dirty="0" smtClean="0">
                <a:solidFill>
                  <a:srgbClr val="1A3868"/>
                </a:solidFill>
                <a:latin typeface="Times New Roman" pitchFamily="18" charset="0"/>
                <a:cs typeface="Times New Roman" pitchFamily="18" charset="0"/>
              </a:rPr>
              <a:t>)  </a:t>
            </a:r>
            <a:r>
              <a:rPr lang="zh-CN" altLang="en-US" kern="1200" dirty="0" smtClean="0">
                <a:solidFill>
                  <a:srgbClr val="1A3868"/>
                </a:solidFill>
                <a:latin typeface="Times New Roman" pitchFamily="18" charset="0"/>
                <a:cs typeface="Times New Roman" pitchFamily="18" charset="0"/>
              </a:rPr>
              <a:t>中国</a:t>
            </a:r>
            <a:r>
              <a:rPr lang="zh-CN" altLang="en-US" kern="1200" dirty="0">
                <a:solidFill>
                  <a:srgbClr val="1A3868"/>
                </a:solidFill>
                <a:latin typeface="Times New Roman" pitchFamily="18" charset="0"/>
                <a:cs typeface="Times New Roman" pitchFamily="18" charset="0"/>
              </a:rPr>
              <a:t>移动互联网 </a:t>
            </a:r>
            <a:r>
              <a:rPr lang="en-US" altLang="zh-CN" kern="1200" dirty="0">
                <a:solidFill>
                  <a:srgbClr val="1A3868"/>
                </a:solidFill>
                <a:latin typeface="Times New Roman" pitchFamily="18" charset="0"/>
                <a:cs typeface="Times New Roman" pitchFamily="18" charset="0"/>
              </a:rPr>
              <a:t>CMNET</a:t>
            </a:r>
          </a:p>
          <a:p>
            <a:pPr marL="0" indent="0">
              <a:spcBef>
                <a:spcPts val="1200"/>
              </a:spcBef>
              <a:buNone/>
              <a:defRPr/>
            </a:pPr>
            <a:r>
              <a:rPr lang="en-US" altLang="zh-CN" kern="1200" dirty="0">
                <a:solidFill>
                  <a:srgbClr val="1A3868"/>
                </a:solidFill>
                <a:latin typeface="Times New Roman" pitchFamily="18" charset="0"/>
                <a:cs typeface="Times New Roman" pitchFamily="18" charset="0"/>
              </a:rPr>
              <a:t>(4</a:t>
            </a:r>
            <a:r>
              <a:rPr lang="en-US" altLang="zh-CN" kern="1200" dirty="0" smtClean="0">
                <a:solidFill>
                  <a:srgbClr val="1A3868"/>
                </a:solidFill>
                <a:latin typeface="Times New Roman" pitchFamily="18" charset="0"/>
                <a:cs typeface="Times New Roman" pitchFamily="18" charset="0"/>
              </a:rPr>
              <a:t>)  </a:t>
            </a:r>
            <a:r>
              <a:rPr lang="zh-CN" altLang="en-US" kern="1200" dirty="0" smtClean="0">
                <a:solidFill>
                  <a:srgbClr val="1A3868"/>
                </a:solidFill>
                <a:latin typeface="Times New Roman" pitchFamily="18" charset="0"/>
                <a:cs typeface="Times New Roman" pitchFamily="18" charset="0"/>
              </a:rPr>
              <a:t>中国</a:t>
            </a:r>
            <a:r>
              <a:rPr lang="zh-CN" altLang="en-US" kern="1200" dirty="0">
                <a:solidFill>
                  <a:srgbClr val="1A3868"/>
                </a:solidFill>
                <a:latin typeface="Times New Roman" pitchFamily="18" charset="0"/>
                <a:cs typeface="Times New Roman" pitchFamily="18" charset="0"/>
              </a:rPr>
              <a:t>教育和科研计算机网 </a:t>
            </a:r>
            <a:r>
              <a:rPr lang="en-US" altLang="zh-CN" kern="1200" dirty="0">
                <a:solidFill>
                  <a:srgbClr val="1A3868"/>
                </a:solidFill>
                <a:latin typeface="Times New Roman" pitchFamily="18" charset="0"/>
                <a:cs typeface="Times New Roman" pitchFamily="18" charset="0"/>
              </a:rPr>
              <a:t>CERNET</a:t>
            </a:r>
          </a:p>
          <a:p>
            <a:pPr marL="0" indent="0">
              <a:spcBef>
                <a:spcPts val="1200"/>
              </a:spcBef>
              <a:buNone/>
              <a:defRPr/>
            </a:pPr>
            <a:r>
              <a:rPr lang="en-US" altLang="zh-CN" kern="1200" dirty="0">
                <a:solidFill>
                  <a:srgbClr val="1A3868"/>
                </a:solidFill>
                <a:latin typeface="Times New Roman" pitchFamily="18" charset="0"/>
                <a:cs typeface="Times New Roman" pitchFamily="18" charset="0"/>
              </a:rPr>
              <a:t>(5</a:t>
            </a:r>
            <a:r>
              <a:rPr lang="en-US" altLang="zh-CN" kern="1200" dirty="0" smtClean="0">
                <a:solidFill>
                  <a:srgbClr val="1A3868"/>
                </a:solidFill>
                <a:latin typeface="Times New Roman" pitchFamily="18" charset="0"/>
                <a:cs typeface="Times New Roman" pitchFamily="18" charset="0"/>
              </a:rPr>
              <a:t>)  </a:t>
            </a:r>
            <a:r>
              <a:rPr lang="zh-CN" altLang="en-US" kern="1200" dirty="0" smtClean="0">
                <a:solidFill>
                  <a:srgbClr val="1A3868"/>
                </a:solidFill>
                <a:latin typeface="Times New Roman" pitchFamily="18" charset="0"/>
                <a:cs typeface="Times New Roman" pitchFamily="18" charset="0"/>
              </a:rPr>
              <a:t>中国</a:t>
            </a:r>
            <a:r>
              <a:rPr lang="zh-CN" altLang="en-US" kern="1200" dirty="0">
                <a:solidFill>
                  <a:srgbClr val="1A3868"/>
                </a:solidFill>
                <a:latin typeface="Times New Roman" pitchFamily="18" charset="0"/>
                <a:cs typeface="Times New Roman" pitchFamily="18" charset="0"/>
              </a:rPr>
              <a:t>科学技术网 </a:t>
            </a:r>
            <a:r>
              <a:rPr lang="en-US" altLang="zh-CN" kern="1200" dirty="0">
                <a:solidFill>
                  <a:srgbClr val="1A3868"/>
                </a:solidFill>
                <a:latin typeface="Times New Roman" pitchFamily="18" charset="0"/>
                <a:cs typeface="Times New Roman" pitchFamily="18" charset="0"/>
              </a:rPr>
              <a:t>CSTNET</a:t>
            </a:r>
          </a:p>
        </p:txBody>
      </p:sp>
    </p:spTree>
    <p:extLst>
      <p:ext uri="{BB962C8B-B14F-4D97-AF65-F5344CB8AC3E}">
        <p14:creationId xmlns:p14="http://schemas.microsoft.com/office/powerpoint/2010/main" val="2018026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2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内容占位符 2"/>
          <p:cNvSpPr>
            <a:spLocks noGrp="1"/>
          </p:cNvSpPr>
          <p:nvPr>
            <p:ph idx="4294967295"/>
          </p:nvPr>
        </p:nvSpPr>
        <p:spPr>
          <a:xfrm>
            <a:off x="277812" y="1132384"/>
            <a:ext cx="5748338" cy="1223963"/>
          </a:xfrm>
        </p:spPr>
        <p:txBody>
          <a:bodyPr/>
          <a:lstStyle/>
          <a:p>
            <a:pPr marL="0" indent="0">
              <a:buFontTx/>
              <a:buNone/>
              <a:defRPr/>
            </a:pPr>
            <a:r>
              <a:rPr lang="en-US" altLang="zh-CN" b="1" kern="1200" dirty="0" smtClean="0">
                <a:solidFill>
                  <a:srgbClr val="007D7A"/>
                </a:solidFill>
                <a:latin typeface="Times New Roman" pitchFamily="18" charset="0"/>
                <a:ea typeface="+mj-ea"/>
                <a:cs typeface="Times New Roman" pitchFamily="18" charset="0"/>
              </a:rPr>
              <a:t>1. </a:t>
            </a:r>
            <a:r>
              <a:rPr lang="zh-CN" altLang="en-US" b="1" kern="1200" dirty="0" smtClean="0">
                <a:solidFill>
                  <a:srgbClr val="007D7A"/>
                </a:solidFill>
                <a:latin typeface="Times New Roman" pitchFamily="18" charset="0"/>
                <a:ea typeface="+mj-ea"/>
                <a:cs typeface="Times New Roman" pitchFamily="18" charset="0"/>
              </a:rPr>
              <a:t>我国</a:t>
            </a:r>
            <a:r>
              <a:rPr lang="zh-CN" altLang="en-US" b="1" kern="1200" dirty="0">
                <a:solidFill>
                  <a:srgbClr val="007D7A"/>
                </a:solidFill>
                <a:latin typeface="Times New Roman" pitchFamily="18" charset="0"/>
                <a:ea typeface="+mj-ea"/>
                <a:cs typeface="Times New Roman" pitchFamily="18" charset="0"/>
              </a:rPr>
              <a:t>互联网网民数量增长情况</a:t>
            </a:r>
            <a:endParaRPr lang="en-US" altLang="zh-CN" b="1" kern="1200" dirty="0">
              <a:solidFill>
                <a:srgbClr val="007D7A"/>
              </a:solidFill>
              <a:latin typeface="Times New Roman" pitchFamily="18" charset="0"/>
              <a:ea typeface="+mj-ea"/>
              <a:cs typeface="Times New Roman" pitchFamily="18" charset="0"/>
            </a:endParaRPr>
          </a:p>
          <a:p>
            <a:pPr marL="265113" indent="-265113">
              <a:defRPr/>
            </a:pPr>
            <a:r>
              <a:rPr lang="zh-CN" altLang="en-US" kern="1200" dirty="0">
                <a:solidFill>
                  <a:srgbClr val="1A3868"/>
                </a:solidFill>
                <a:latin typeface="Times New Roman" pitchFamily="18" charset="0"/>
                <a:cs typeface="Times New Roman" pitchFamily="18" charset="0"/>
              </a:rPr>
              <a:t>截止到</a:t>
            </a:r>
            <a:r>
              <a:rPr lang="en-US" altLang="zh-CN" kern="1200" dirty="0" smtClean="0">
                <a:solidFill>
                  <a:srgbClr val="1A3868"/>
                </a:solidFill>
                <a:latin typeface="Times New Roman" pitchFamily="18" charset="0"/>
                <a:cs typeface="Times New Roman" pitchFamily="18" charset="0"/>
              </a:rPr>
              <a:t>2015</a:t>
            </a:r>
            <a:r>
              <a:rPr lang="zh-CN" altLang="en-US" kern="1200" dirty="0" smtClean="0">
                <a:solidFill>
                  <a:srgbClr val="1A3868"/>
                </a:solidFill>
                <a:latin typeface="Times New Roman" pitchFamily="18" charset="0"/>
                <a:cs typeface="Times New Roman" pitchFamily="18" charset="0"/>
              </a:rPr>
              <a:t>年</a:t>
            </a:r>
            <a:r>
              <a:rPr lang="en-US" altLang="zh-CN" kern="1200" dirty="0" smtClean="0">
                <a:solidFill>
                  <a:srgbClr val="1A3868"/>
                </a:solidFill>
                <a:latin typeface="Times New Roman" pitchFamily="18" charset="0"/>
                <a:cs typeface="Times New Roman" pitchFamily="18" charset="0"/>
              </a:rPr>
              <a:t>12</a:t>
            </a:r>
            <a:r>
              <a:rPr lang="zh-CN" altLang="en-US" kern="1200" dirty="0" smtClean="0">
                <a:solidFill>
                  <a:srgbClr val="1A3868"/>
                </a:solidFill>
                <a:latin typeface="Times New Roman" pitchFamily="18" charset="0"/>
                <a:cs typeface="Times New Roman" pitchFamily="18" charset="0"/>
              </a:rPr>
              <a:t>月，</a:t>
            </a:r>
            <a:r>
              <a:rPr lang="zh-CN" altLang="en-US" kern="1200" dirty="0">
                <a:solidFill>
                  <a:srgbClr val="1A3868"/>
                </a:solidFill>
                <a:latin typeface="Times New Roman" pitchFamily="18" charset="0"/>
                <a:cs typeface="Times New Roman" pitchFamily="18" charset="0"/>
              </a:rPr>
              <a:t>我国网民数量已经</a:t>
            </a:r>
            <a:r>
              <a:rPr lang="zh-CN" altLang="en-US" kern="1200" dirty="0" smtClean="0">
                <a:solidFill>
                  <a:srgbClr val="1A3868"/>
                </a:solidFill>
                <a:latin typeface="Times New Roman" pitchFamily="18" charset="0"/>
                <a:cs typeface="Times New Roman" pitchFamily="18" charset="0"/>
              </a:rPr>
              <a:t>达到</a:t>
            </a:r>
            <a:r>
              <a:rPr lang="en-US" altLang="zh-CN" kern="1200" dirty="0" smtClean="0">
                <a:solidFill>
                  <a:srgbClr val="1A3868"/>
                </a:solidFill>
                <a:latin typeface="Times New Roman" pitchFamily="18" charset="0"/>
                <a:cs typeface="Times New Roman" pitchFamily="18" charset="0"/>
              </a:rPr>
              <a:t>6.88</a:t>
            </a:r>
            <a:r>
              <a:rPr lang="zh-CN" altLang="en-US" kern="1200" dirty="0" smtClean="0">
                <a:solidFill>
                  <a:srgbClr val="1A3868"/>
                </a:solidFill>
                <a:latin typeface="Times New Roman" pitchFamily="18" charset="0"/>
                <a:cs typeface="Times New Roman" pitchFamily="18" charset="0"/>
              </a:rPr>
              <a:t>亿</a:t>
            </a:r>
            <a:r>
              <a:rPr lang="zh-CN" altLang="en-US" kern="1200" dirty="0">
                <a:solidFill>
                  <a:srgbClr val="1A3868"/>
                </a:solidFill>
                <a:latin typeface="Times New Roman" pitchFamily="18" charset="0"/>
                <a:cs typeface="Times New Roman" pitchFamily="18" charset="0"/>
              </a:rPr>
              <a:t>，居世界第一。互联网普及率达到</a:t>
            </a:r>
            <a:r>
              <a:rPr lang="en-US" altLang="zh-CN" kern="1200" dirty="0">
                <a:solidFill>
                  <a:srgbClr val="1A3868"/>
                </a:solidFill>
                <a:latin typeface="Times New Roman" pitchFamily="18" charset="0"/>
                <a:cs typeface="Times New Roman" pitchFamily="18" charset="0"/>
              </a:rPr>
              <a:t>50.3</a:t>
            </a:r>
            <a:r>
              <a:rPr lang="en-US" altLang="zh-CN" kern="1200" dirty="0" smtClean="0">
                <a:solidFill>
                  <a:srgbClr val="1A3868"/>
                </a:solidFill>
                <a:latin typeface="Times New Roman" pitchFamily="18" charset="0"/>
                <a:cs typeface="Times New Roman" pitchFamily="18" charset="0"/>
              </a:rPr>
              <a:t>%</a:t>
            </a:r>
            <a:r>
              <a:rPr lang="zh-CN" altLang="en-US" kern="1200" dirty="0" smtClean="0">
                <a:solidFill>
                  <a:srgbClr val="1A3868"/>
                </a:solidFill>
                <a:latin typeface="Times New Roman" pitchFamily="18" charset="0"/>
                <a:cs typeface="Times New Roman" pitchFamily="18" charset="0"/>
              </a:rPr>
              <a:t>。</a:t>
            </a:r>
            <a:endParaRPr lang="zh-CN" altLang="en-US" kern="1200" dirty="0">
              <a:solidFill>
                <a:srgbClr val="1A3868"/>
              </a:solidFill>
              <a:latin typeface="Times New Roman" pitchFamily="18" charset="0"/>
              <a:cs typeface="Times New Roman" pitchFamily="18" charset="0"/>
            </a:endParaRPr>
          </a:p>
        </p:txBody>
      </p:sp>
      <p:pic>
        <p:nvPicPr>
          <p:cNvPr id="79878" name="Picture 6"/>
          <p:cNvPicPr>
            <a:picLocks noChangeAspect="1" noChangeArrowheads="1"/>
          </p:cNvPicPr>
          <p:nvPr/>
        </p:nvPicPr>
        <p:blipFill>
          <a:blip r:embed="rId2"/>
          <a:srcRect/>
          <a:stretch>
            <a:fillRect/>
          </a:stretch>
        </p:blipFill>
        <p:spPr bwMode="auto">
          <a:xfrm>
            <a:off x="611560" y="2932584"/>
            <a:ext cx="5288707" cy="2013130"/>
          </a:xfrm>
          <a:prstGeom prst="rect">
            <a:avLst/>
          </a:prstGeom>
          <a:solidFill>
            <a:schemeClr val="accent2">
              <a:lumMod val="20000"/>
              <a:lumOff val="80000"/>
            </a:schemeClr>
          </a:solidFill>
          <a:ln w="9525">
            <a:noFill/>
            <a:miter lim="800000"/>
            <a:headEnd/>
            <a:tailEnd/>
          </a:ln>
        </p:spPr>
      </p:pic>
    </p:spTree>
    <p:extLst>
      <p:ext uri="{BB962C8B-B14F-4D97-AF65-F5344CB8AC3E}">
        <p14:creationId xmlns:p14="http://schemas.microsoft.com/office/powerpoint/2010/main" val="16185713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标题 1"/>
          <p:cNvSpPr>
            <a:spLocks noGrp="1"/>
          </p:cNvSpPr>
          <p:nvPr>
            <p:ph type="title" idx="4294967295"/>
          </p:nvPr>
        </p:nvSpPr>
        <p:spPr>
          <a:xfrm>
            <a:off x="251520" y="988368"/>
            <a:ext cx="6429375" cy="857250"/>
          </a:xfrm>
        </p:spPr>
        <p:txBody>
          <a:bodyPr/>
          <a:lstStyle/>
          <a:p>
            <a:pPr algn="l">
              <a:lnSpc>
                <a:spcPct val="120000"/>
              </a:lnSpc>
              <a:defRPr/>
            </a:pPr>
            <a:r>
              <a:rPr lang="en-US" altLang="zh-CN" sz="2400" kern="1200" dirty="0" smtClean="0">
                <a:solidFill>
                  <a:srgbClr val="007D7A"/>
                </a:solidFill>
                <a:latin typeface="Times New Roman" pitchFamily="18" charset="0"/>
                <a:cs typeface="Times New Roman" pitchFamily="18" charset="0"/>
              </a:rPr>
              <a:t>2. </a:t>
            </a:r>
            <a:r>
              <a:rPr lang="zh-CN" altLang="en-US" sz="2400" kern="1200" dirty="0" smtClean="0">
                <a:solidFill>
                  <a:srgbClr val="007D7A"/>
                </a:solidFill>
                <a:latin typeface="Times New Roman" pitchFamily="18" charset="0"/>
                <a:cs typeface="Times New Roman" pitchFamily="18" charset="0"/>
              </a:rPr>
              <a:t>我国</a:t>
            </a:r>
            <a:r>
              <a:rPr lang="zh-CN" altLang="en-US" sz="2400" kern="1200" dirty="0">
                <a:solidFill>
                  <a:srgbClr val="007D7A"/>
                </a:solidFill>
                <a:latin typeface="Times New Roman" pitchFamily="18" charset="0"/>
                <a:cs typeface="Times New Roman" pitchFamily="18" charset="0"/>
              </a:rPr>
              <a:t>互联网网民接入方式的变化</a:t>
            </a:r>
          </a:p>
        </p:txBody>
      </p:sp>
      <p:sp>
        <p:nvSpPr>
          <p:cNvPr id="204802" name="内容占位符 2"/>
          <p:cNvSpPr>
            <a:spLocks noGrp="1"/>
          </p:cNvSpPr>
          <p:nvPr>
            <p:ph idx="4294967295"/>
          </p:nvPr>
        </p:nvSpPr>
        <p:spPr>
          <a:xfrm>
            <a:off x="251520" y="1750368"/>
            <a:ext cx="5832648" cy="2747962"/>
          </a:xfrm>
        </p:spPr>
        <p:txBody>
          <a:bodyPr/>
          <a:lstStyle/>
          <a:p>
            <a:pPr marL="265113" indent="-265113">
              <a:lnSpc>
                <a:spcPct val="110000"/>
              </a:lnSpc>
              <a:defRPr/>
            </a:pPr>
            <a:r>
              <a:rPr lang="zh-CN" altLang="en-US" kern="1200" dirty="0">
                <a:solidFill>
                  <a:srgbClr val="1A3868"/>
                </a:solidFill>
                <a:latin typeface="Times New Roman" pitchFamily="18" charset="0"/>
                <a:cs typeface="Times New Roman" pitchFamily="18" charset="0"/>
              </a:rPr>
              <a:t>截止到</a:t>
            </a:r>
            <a:r>
              <a:rPr lang="en-US" altLang="zh-CN" kern="1200" dirty="0">
                <a:solidFill>
                  <a:srgbClr val="1A3868"/>
                </a:solidFill>
                <a:latin typeface="Times New Roman" pitchFamily="18" charset="0"/>
                <a:cs typeface="Times New Roman" pitchFamily="18" charset="0"/>
              </a:rPr>
              <a:t>2015</a:t>
            </a:r>
            <a:r>
              <a:rPr lang="zh-CN" altLang="en-US" kern="1200" dirty="0">
                <a:solidFill>
                  <a:srgbClr val="1A3868"/>
                </a:solidFill>
                <a:latin typeface="Times New Roman" pitchFamily="18" charset="0"/>
                <a:cs typeface="Times New Roman" pitchFamily="18" charset="0"/>
              </a:rPr>
              <a:t>年</a:t>
            </a:r>
            <a:r>
              <a:rPr lang="en-US" altLang="zh-CN" kern="1200" dirty="0">
                <a:solidFill>
                  <a:srgbClr val="1A3868"/>
                </a:solidFill>
                <a:latin typeface="Times New Roman" pitchFamily="18" charset="0"/>
                <a:cs typeface="Times New Roman" pitchFamily="18" charset="0"/>
              </a:rPr>
              <a:t>12</a:t>
            </a:r>
            <a:r>
              <a:rPr lang="zh-CN" altLang="en-US" kern="1200" dirty="0">
                <a:solidFill>
                  <a:srgbClr val="1A3868"/>
                </a:solidFill>
                <a:latin typeface="Times New Roman" pitchFamily="18" charset="0"/>
                <a:cs typeface="Times New Roman" pitchFamily="18" charset="0"/>
              </a:rPr>
              <a:t>月，我国</a:t>
            </a:r>
            <a:r>
              <a:rPr lang="zh-CN" altLang="en-US" kern="1200" dirty="0" smtClean="0">
                <a:solidFill>
                  <a:srgbClr val="1A3868"/>
                </a:solidFill>
                <a:latin typeface="Times New Roman" pitchFamily="18" charset="0"/>
                <a:cs typeface="Times New Roman" pitchFamily="18" charset="0"/>
              </a:rPr>
              <a:t>网民家庭采用</a:t>
            </a:r>
            <a:r>
              <a:rPr lang="zh-CN" altLang="en-US" kern="1200" dirty="0">
                <a:solidFill>
                  <a:srgbClr val="1A3868"/>
                </a:solidFill>
                <a:latin typeface="Times New Roman" pitchFamily="18" charset="0"/>
                <a:cs typeface="Times New Roman" pitchFamily="18" charset="0"/>
              </a:rPr>
              <a:t>宽带方式接入互联网的比例高达</a:t>
            </a:r>
            <a:r>
              <a:rPr lang="en-US" altLang="zh-CN" kern="1200" dirty="0" smtClean="0">
                <a:solidFill>
                  <a:srgbClr val="1A3868"/>
                </a:solidFill>
                <a:latin typeface="Times New Roman" pitchFamily="18" charset="0"/>
                <a:cs typeface="Times New Roman" pitchFamily="18" charset="0"/>
              </a:rPr>
              <a:t>98.9%</a:t>
            </a:r>
            <a:r>
              <a:rPr lang="zh-CN" altLang="en-US" kern="1200" dirty="0">
                <a:solidFill>
                  <a:srgbClr val="1A3868"/>
                </a:solidFill>
                <a:latin typeface="Times New Roman" pitchFamily="18" charset="0"/>
                <a:cs typeface="Times New Roman" pitchFamily="18" charset="0"/>
              </a:rPr>
              <a:t>；</a:t>
            </a:r>
            <a:r>
              <a:rPr lang="zh-CN" altLang="en-US" kern="1200" dirty="0" smtClean="0">
                <a:solidFill>
                  <a:srgbClr val="1A3868"/>
                </a:solidFill>
                <a:latin typeface="Times New Roman" pitchFamily="18" charset="0"/>
                <a:cs typeface="Times New Roman" pitchFamily="18" charset="0"/>
              </a:rPr>
              <a:t>使用</a:t>
            </a:r>
            <a:r>
              <a:rPr lang="zh-CN" altLang="en-US" kern="1200" dirty="0">
                <a:solidFill>
                  <a:srgbClr val="1A3868"/>
                </a:solidFill>
                <a:latin typeface="Times New Roman" pitchFamily="18" charset="0"/>
                <a:cs typeface="Times New Roman" pitchFamily="18" charset="0"/>
              </a:rPr>
              <a:t>手机上网的网民上升</a:t>
            </a:r>
            <a:r>
              <a:rPr lang="zh-CN" altLang="en-US" kern="1200" dirty="0" smtClean="0">
                <a:solidFill>
                  <a:srgbClr val="1A3868"/>
                </a:solidFill>
                <a:latin typeface="Times New Roman" pitchFamily="18" charset="0"/>
                <a:cs typeface="Times New Roman" pitchFamily="18" charset="0"/>
              </a:rPr>
              <a:t>到</a:t>
            </a:r>
            <a:r>
              <a:rPr lang="en-US" altLang="zh-CN" kern="1200" dirty="0" smtClean="0">
                <a:solidFill>
                  <a:srgbClr val="1A3868"/>
                </a:solidFill>
                <a:latin typeface="Times New Roman" pitchFamily="18" charset="0"/>
                <a:cs typeface="Times New Roman" pitchFamily="18" charset="0"/>
              </a:rPr>
              <a:t>6.20</a:t>
            </a:r>
            <a:r>
              <a:rPr lang="zh-CN" altLang="en-US" kern="1200" dirty="0" smtClean="0">
                <a:solidFill>
                  <a:srgbClr val="1A3868"/>
                </a:solidFill>
                <a:latin typeface="Times New Roman" pitchFamily="18" charset="0"/>
                <a:cs typeface="Times New Roman" pitchFamily="18" charset="0"/>
              </a:rPr>
              <a:t>亿</a:t>
            </a:r>
            <a:r>
              <a:rPr lang="zh-CN" altLang="en-US" kern="1200" dirty="0">
                <a:solidFill>
                  <a:srgbClr val="1A3868"/>
                </a:solidFill>
                <a:latin typeface="Times New Roman" pitchFamily="18" charset="0"/>
                <a:cs typeface="Times New Roman" pitchFamily="18" charset="0"/>
              </a:rPr>
              <a:t>人，占网民数</a:t>
            </a:r>
            <a:r>
              <a:rPr lang="zh-CN" altLang="en-US" kern="1200" dirty="0" smtClean="0">
                <a:solidFill>
                  <a:srgbClr val="1A3868"/>
                </a:solidFill>
                <a:latin typeface="Times New Roman" pitchFamily="18" charset="0"/>
                <a:cs typeface="Times New Roman" pitchFamily="18" charset="0"/>
              </a:rPr>
              <a:t>的</a:t>
            </a:r>
            <a:r>
              <a:rPr lang="en-US" altLang="zh-CN" kern="1200" dirty="0" smtClean="0">
                <a:solidFill>
                  <a:srgbClr val="1A3868"/>
                </a:solidFill>
                <a:latin typeface="Times New Roman" pitchFamily="18" charset="0"/>
                <a:cs typeface="Times New Roman" pitchFamily="18" charset="0"/>
              </a:rPr>
              <a:t>90.1%</a:t>
            </a:r>
            <a:r>
              <a:rPr lang="zh-CN" altLang="en-US" kern="1200" dirty="0">
                <a:solidFill>
                  <a:srgbClr val="1A3868"/>
                </a:solidFill>
                <a:latin typeface="Times New Roman" pitchFamily="18" charset="0"/>
                <a:cs typeface="Times New Roman" pitchFamily="18" charset="0"/>
              </a:rPr>
              <a:t>，手机网民规模呈现出迅速增长的势头</a:t>
            </a:r>
            <a:r>
              <a:rPr lang="zh-CN" altLang="en-US" kern="1200" dirty="0" smtClean="0">
                <a:solidFill>
                  <a:srgbClr val="1A3868"/>
                </a:solidFill>
                <a:latin typeface="Times New Roman" pitchFamily="18" charset="0"/>
                <a:cs typeface="Times New Roman" pitchFamily="18" charset="0"/>
              </a:rPr>
              <a:t>。</a:t>
            </a:r>
            <a:endParaRPr lang="en-US" altLang="zh-CN" kern="1200" dirty="0" smtClean="0">
              <a:solidFill>
                <a:srgbClr val="1A3868"/>
              </a:solidFill>
              <a:latin typeface="Times New Roman" pitchFamily="18" charset="0"/>
              <a:cs typeface="Times New Roman" pitchFamily="18" charset="0"/>
            </a:endParaRPr>
          </a:p>
          <a:p>
            <a:pPr marL="265113" indent="-265113">
              <a:lnSpc>
                <a:spcPct val="110000"/>
              </a:lnSpc>
              <a:defRPr/>
            </a:pPr>
            <a:r>
              <a:rPr lang="zh-CN" altLang="en-US" kern="1200" dirty="0">
                <a:solidFill>
                  <a:srgbClr val="1A3868"/>
                </a:solidFill>
                <a:latin typeface="Times New Roman" pitchFamily="18" charset="0"/>
                <a:cs typeface="Times New Roman" pitchFamily="18" charset="0"/>
              </a:rPr>
              <a:t>农村</a:t>
            </a:r>
            <a:r>
              <a:rPr lang="zh-CN" altLang="en-US" kern="1200" dirty="0" smtClean="0">
                <a:solidFill>
                  <a:srgbClr val="1A3868"/>
                </a:solidFill>
                <a:latin typeface="Times New Roman" pitchFamily="18" charset="0"/>
                <a:cs typeface="Times New Roman" pitchFamily="18" charset="0"/>
              </a:rPr>
              <a:t>网民只有</a:t>
            </a:r>
            <a:r>
              <a:rPr lang="en-US" altLang="zh-CN" kern="1200" dirty="0" smtClean="0">
                <a:solidFill>
                  <a:srgbClr val="1A3868"/>
                </a:solidFill>
                <a:latin typeface="Times New Roman" pitchFamily="18" charset="0"/>
                <a:cs typeface="Times New Roman" pitchFamily="18" charset="0"/>
              </a:rPr>
              <a:t>1.95</a:t>
            </a:r>
            <a:r>
              <a:rPr lang="zh-CN" altLang="en-US" kern="1200" dirty="0" smtClean="0">
                <a:solidFill>
                  <a:srgbClr val="1A3868"/>
                </a:solidFill>
                <a:latin typeface="Times New Roman" pitchFamily="18" charset="0"/>
                <a:cs typeface="Times New Roman" pitchFamily="18" charset="0"/>
              </a:rPr>
              <a:t>亿，占</a:t>
            </a:r>
            <a:r>
              <a:rPr lang="en-US" altLang="zh-CN" kern="1200" dirty="0" smtClean="0">
                <a:solidFill>
                  <a:srgbClr val="1A3868"/>
                </a:solidFill>
                <a:latin typeface="Times New Roman" pitchFamily="18" charset="0"/>
                <a:cs typeface="Times New Roman" pitchFamily="18" charset="0"/>
              </a:rPr>
              <a:t>28.4%</a:t>
            </a:r>
            <a:endParaRPr lang="zh-CN" altLang="en-US" kern="1200" dirty="0">
              <a:solidFill>
                <a:srgbClr val="1A3868"/>
              </a:solidFill>
              <a:latin typeface="Times New Roman" pitchFamily="18" charset="0"/>
              <a:cs typeface="Times New Roman" pitchFamily="18" charset="0"/>
            </a:endParaRPr>
          </a:p>
        </p:txBody>
      </p:sp>
    </p:spTree>
    <p:extLst>
      <p:ext uri="{BB962C8B-B14F-4D97-AF65-F5344CB8AC3E}">
        <p14:creationId xmlns:p14="http://schemas.microsoft.com/office/powerpoint/2010/main" val="3217891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4294967295"/>
          </p:nvPr>
        </p:nvSpPr>
        <p:spPr>
          <a:xfrm>
            <a:off x="285750" y="1330325"/>
            <a:ext cx="5786438" cy="3457575"/>
          </a:xfrm>
        </p:spPr>
        <p:txBody>
          <a:bodyPr/>
          <a:lstStyle/>
          <a:p>
            <a:pPr marL="265113" indent="-265113">
              <a:lnSpc>
                <a:spcPct val="110000"/>
              </a:lnSpc>
              <a:spcBef>
                <a:spcPct val="30000"/>
              </a:spcBef>
              <a:defRPr/>
            </a:pPr>
            <a:r>
              <a:rPr lang="zh-CN" altLang="en-US" sz="2000" kern="1200" dirty="0" smtClean="0">
                <a:solidFill>
                  <a:srgbClr val="1A3868"/>
                </a:solidFill>
                <a:latin typeface="Times New Roman" pitchFamily="18" charset="0"/>
                <a:cs typeface="Times New Roman" pitchFamily="18" charset="0"/>
              </a:rPr>
              <a:t>计算机网络</a:t>
            </a:r>
            <a:r>
              <a:rPr lang="zh-CN" altLang="en-US" sz="2000" kern="1200" dirty="0">
                <a:solidFill>
                  <a:srgbClr val="1A3868"/>
                </a:solidFill>
                <a:latin typeface="Times New Roman" pitchFamily="18" charset="0"/>
                <a:cs typeface="Times New Roman" pitchFamily="18" charset="0"/>
              </a:rPr>
              <a:t>的形成</a:t>
            </a:r>
          </a:p>
          <a:p>
            <a:pPr marL="265113" indent="-265113">
              <a:lnSpc>
                <a:spcPct val="110000"/>
              </a:lnSpc>
              <a:spcBef>
                <a:spcPct val="30000"/>
              </a:spcBef>
              <a:buFontTx/>
              <a:buNone/>
              <a:defRPr/>
            </a:pPr>
            <a:r>
              <a:rPr lang="zh-CN" altLang="en-US" sz="2000" kern="1200" dirty="0">
                <a:solidFill>
                  <a:srgbClr val="1A3868"/>
                </a:solidFill>
                <a:latin typeface="Times New Roman" pitchFamily="18" charset="0"/>
                <a:cs typeface="Times New Roman" pitchFamily="18" charset="0"/>
              </a:rPr>
              <a:t>    </a:t>
            </a:r>
            <a:r>
              <a:rPr lang="en-US" altLang="zh-CN" sz="2000" kern="1200" dirty="0">
                <a:solidFill>
                  <a:srgbClr val="1A3868"/>
                </a:solidFill>
                <a:latin typeface="Times New Roman" pitchFamily="18" charset="0"/>
                <a:cs typeface="Times New Roman" pitchFamily="18" charset="0"/>
              </a:rPr>
              <a:t>—</a:t>
            </a:r>
            <a:r>
              <a:rPr lang="zh-CN" altLang="en-US" sz="2000" kern="1200" dirty="0">
                <a:solidFill>
                  <a:srgbClr val="1A3868"/>
                </a:solidFill>
                <a:latin typeface="Times New Roman" pitchFamily="18" charset="0"/>
                <a:cs typeface="Times New Roman" pitchFamily="18" charset="0"/>
              </a:rPr>
              <a:t>始自</a:t>
            </a:r>
            <a:r>
              <a:rPr lang="en-US" altLang="zh-CN" sz="2000" kern="1200" dirty="0">
                <a:solidFill>
                  <a:srgbClr val="1A3868"/>
                </a:solidFill>
                <a:latin typeface="Times New Roman" pitchFamily="18" charset="0"/>
                <a:cs typeface="Times New Roman" pitchFamily="18" charset="0"/>
              </a:rPr>
              <a:t>20</a:t>
            </a:r>
            <a:r>
              <a:rPr lang="zh-CN" altLang="en-US" sz="2000" kern="1200" dirty="0">
                <a:solidFill>
                  <a:srgbClr val="1A3868"/>
                </a:solidFill>
                <a:latin typeface="Times New Roman" pitchFamily="18" charset="0"/>
                <a:cs typeface="Times New Roman" pitchFamily="18" charset="0"/>
              </a:rPr>
              <a:t>世纪</a:t>
            </a:r>
            <a:r>
              <a:rPr lang="en-US" altLang="zh-CN" sz="2000" kern="1200" dirty="0">
                <a:solidFill>
                  <a:srgbClr val="1A3868"/>
                </a:solidFill>
                <a:latin typeface="Times New Roman" pitchFamily="18" charset="0"/>
                <a:cs typeface="Times New Roman" pitchFamily="18" charset="0"/>
              </a:rPr>
              <a:t>60</a:t>
            </a:r>
            <a:r>
              <a:rPr lang="zh-CN" altLang="en-US" sz="2000" kern="1200" dirty="0">
                <a:solidFill>
                  <a:srgbClr val="1A3868"/>
                </a:solidFill>
                <a:latin typeface="Times New Roman" pitchFamily="18" charset="0"/>
                <a:cs typeface="Times New Roman" pitchFamily="18" charset="0"/>
              </a:rPr>
              <a:t>年代</a:t>
            </a:r>
            <a:r>
              <a:rPr lang="en-US" altLang="zh-CN" sz="2000" kern="1200" dirty="0">
                <a:solidFill>
                  <a:srgbClr val="C00000"/>
                </a:solidFill>
                <a:latin typeface="Times New Roman" pitchFamily="18" charset="0"/>
                <a:cs typeface="Times New Roman" pitchFamily="18" charset="0"/>
              </a:rPr>
              <a:t>ARPANET</a:t>
            </a:r>
            <a:r>
              <a:rPr lang="zh-CN" altLang="en-US" sz="2000" kern="1200" dirty="0">
                <a:solidFill>
                  <a:srgbClr val="C00000"/>
                </a:solidFill>
                <a:latin typeface="Times New Roman" pitchFamily="18" charset="0"/>
                <a:cs typeface="Times New Roman" pitchFamily="18" charset="0"/>
              </a:rPr>
              <a:t>与分组交换</a:t>
            </a:r>
            <a:r>
              <a:rPr lang="zh-CN" altLang="en-US" sz="2000" kern="1200" dirty="0" smtClean="0">
                <a:solidFill>
                  <a:srgbClr val="C00000"/>
                </a:solidFill>
                <a:latin typeface="Times New Roman" pitchFamily="18" charset="0"/>
                <a:cs typeface="Times New Roman" pitchFamily="18" charset="0"/>
              </a:rPr>
              <a:t>技术</a:t>
            </a:r>
            <a:endParaRPr lang="en-US" altLang="zh-CN" sz="2000" kern="1200" dirty="0">
              <a:solidFill>
                <a:srgbClr val="1A3868"/>
              </a:solidFill>
              <a:latin typeface="Times New Roman" pitchFamily="18" charset="0"/>
              <a:cs typeface="Times New Roman" pitchFamily="18" charset="0"/>
            </a:endParaRPr>
          </a:p>
          <a:p>
            <a:pPr marL="265113" indent="-265113">
              <a:lnSpc>
                <a:spcPct val="130000"/>
              </a:lnSpc>
              <a:spcBef>
                <a:spcPct val="30000"/>
              </a:spcBef>
              <a:spcAft>
                <a:spcPct val="20000"/>
              </a:spcAft>
              <a:defRPr/>
            </a:pPr>
            <a:r>
              <a:rPr lang="zh-CN" altLang="en-US" sz="2000" kern="1200" dirty="0">
                <a:solidFill>
                  <a:srgbClr val="1A3868"/>
                </a:solidFill>
                <a:latin typeface="Times New Roman" pitchFamily="18" charset="0"/>
                <a:cs typeface="Times New Roman" pitchFamily="18" charset="0"/>
              </a:rPr>
              <a:t>这个阶段的特点与标志性成果表现在：</a:t>
            </a:r>
          </a:p>
          <a:p>
            <a:pPr>
              <a:lnSpc>
                <a:spcPct val="110000"/>
              </a:lnSpc>
              <a:spcBef>
                <a:spcPct val="10000"/>
              </a:spcBef>
              <a:buFontTx/>
              <a:buNone/>
              <a:defRPr/>
            </a:pPr>
            <a:r>
              <a:rPr lang="zh-CN" altLang="en-US" sz="2000" kern="1200" dirty="0">
                <a:solidFill>
                  <a:srgbClr val="1A3868"/>
                </a:solidFill>
                <a:latin typeface="Times New Roman" pitchFamily="18" charset="0"/>
                <a:cs typeface="Times New Roman" pitchFamily="18" charset="0"/>
              </a:rPr>
              <a:t>    </a:t>
            </a:r>
            <a:r>
              <a:rPr lang="en-US" altLang="zh-CN" sz="2000" kern="1200" dirty="0">
                <a:solidFill>
                  <a:srgbClr val="1A3868"/>
                </a:solidFill>
                <a:latin typeface="Times New Roman" pitchFamily="18" charset="0"/>
                <a:cs typeface="Times New Roman" pitchFamily="18" charset="0"/>
              </a:rPr>
              <a:t>—</a:t>
            </a:r>
            <a:r>
              <a:rPr lang="zh-CN" altLang="en-US" sz="2000" kern="1200" dirty="0">
                <a:solidFill>
                  <a:srgbClr val="1A3868"/>
                </a:solidFill>
                <a:latin typeface="Times New Roman" pitchFamily="18" charset="0"/>
                <a:cs typeface="Times New Roman" pitchFamily="18" charset="0"/>
              </a:rPr>
              <a:t> </a:t>
            </a:r>
            <a:r>
              <a:rPr lang="en-US" altLang="zh-CN" sz="2000" kern="1200" dirty="0">
                <a:solidFill>
                  <a:srgbClr val="1A3868"/>
                </a:solidFill>
                <a:latin typeface="Times New Roman" pitchFamily="18" charset="0"/>
                <a:cs typeface="Times New Roman" pitchFamily="18" charset="0"/>
              </a:rPr>
              <a:t>ARPANET</a:t>
            </a:r>
            <a:r>
              <a:rPr lang="zh-CN" altLang="en-US" sz="2000" kern="1200" dirty="0">
                <a:solidFill>
                  <a:srgbClr val="1A3868"/>
                </a:solidFill>
                <a:latin typeface="Times New Roman" pitchFamily="18" charset="0"/>
                <a:cs typeface="Times New Roman" pitchFamily="18" charset="0"/>
              </a:rPr>
              <a:t>的成功证明</a:t>
            </a:r>
            <a:r>
              <a:rPr lang="zh-CN" altLang="en-US" sz="2000" kern="1200" dirty="0">
                <a:solidFill>
                  <a:srgbClr val="C00000"/>
                </a:solidFill>
                <a:latin typeface="Times New Roman" pitchFamily="18" charset="0"/>
                <a:cs typeface="Times New Roman" pitchFamily="18" charset="0"/>
              </a:rPr>
              <a:t>分组交换理论的</a:t>
            </a:r>
            <a:r>
              <a:rPr lang="zh-CN" altLang="en-US" sz="2000" kern="1200" dirty="0" smtClean="0">
                <a:solidFill>
                  <a:srgbClr val="C00000"/>
                </a:solidFill>
                <a:latin typeface="Times New Roman" pitchFamily="18" charset="0"/>
                <a:cs typeface="Times New Roman" pitchFamily="18" charset="0"/>
              </a:rPr>
              <a:t>正确性</a:t>
            </a:r>
            <a:endParaRPr lang="zh-CN" altLang="en-US" sz="2000" kern="1200" dirty="0">
              <a:solidFill>
                <a:srgbClr val="1A3868"/>
              </a:solidFill>
              <a:latin typeface="Times New Roman" pitchFamily="18" charset="0"/>
              <a:cs typeface="Times New Roman" pitchFamily="18" charset="0"/>
            </a:endParaRPr>
          </a:p>
          <a:p>
            <a:pPr marL="541338" indent="-541338">
              <a:lnSpc>
                <a:spcPct val="110000"/>
              </a:lnSpc>
              <a:spcBef>
                <a:spcPct val="10000"/>
              </a:spcBef>
              <a:buFontTx/>
              <a:buNone/>
              <a:defRPr/>
            </a:pPr>
            <a:r>
              <a:rPr lang="zh-CN" altLang="en-US" sz="2000" kern="1200" dirty="0">
                <a:solidFill>
                  <a:srgbClr val="1A3868"/>
                </a:solidFill>
                <a:latin typeface="Times New Roman" pitchFamily="18" charset="0"/>
                <a:cs typeface="Times New Roman" pitchFamily="18" charset="0"/>
              </a:rPr>
              <a:t>    </a:t>
            </a:r>
            <a:r>
              <a:rPr lang="en-US" altLang="zh-CN" sz="2000" kern="1200" dirty="0">
                <a:solidFill>
                  <a:srgbClr val="1A3868"/>
                </a:solidFill>
                <a:latin typeface="Times New Roman" pitchFamily="18" charset="0"/>
                <a:cs typeface="Times New Roman" pitchFamily="18" charset="0"/>
              </a:rPr>
              <a:t>—</a:t>
            </a:r>
            <a:r>
              <a:rPr lang="zh-CN" altLang="en-US" sz="2000" kern="1200" dirty="0">
                <a:solidFill>
                  <a:srgbClr val="1A3868"/>
                </a:solidFill>
                <a:latin typeface="Times New Roman" pitchFamily="18" charset="0"/>
                <a:cs typeface="Times New Roman" pitchFamily="18" charset="0"/>
              </a:rPr>
              <a:t> </a:t>
            </a:r>
            <a:r>
              <a:rPr lang="en-US" altLang="zh-CN" sz="2000" kern="1200" dirty="0">
                <a:solidFill>
                  <a:srgbClr val="1A3868"/>
                </a:solidFill>
                <a:latin typeface="Times New Roman" pitchFamily="18" charset="0"/>
                <a:cs typeface="Times New Roman" pitchFamily="18" charset="0"/>
              </a:rPr>
              <a:t>TCP/IP</a:t>
            </a:r>
            <a:r>
              <a:rPr lang="zh-CN" altLang="en-US" sz="2000" kern="1200" dirty="0">
                <a:solidFill>
                  <a:srgbClr val="1A3868"/>
                </a:solidFill>
                <a:latin typeface="Times New Roman" pitchFamily="18" charset="0"/>
                <a:cs typeface="Times New Roman" pitchFamily="18" charset="0"/>
              </a:rPr>
              <a:t>协议的广泛应用为</a:t>
            </a:r>
            <a:r>
              <a:rPr lang="zh-CN" altLang="en-US" sz="2000" kern="1200" dirty="0">
                <a:solidFill>
                  <a:srgbClr val="C00000"/>
                </a:solidFill>
                <a:latin typeface="Times New Roman" pitchFamily="18" charset="0"/>
                <a:cs typeface="Times New Roman" pitchFamily="18" charset="0"/>
              </a:rPr>
              <a:t>更大规模的网络互联</a:t>
            </a:r>
            <a:r>
              <a:rPr lang="zh-CN" altLang="en-US" sz="2000" kern="1200" dirty="0">
                <a:solidFill>
                  <a:srgbClr val="1A3868"/>
                </a:solidFill>
                <a:latin typeface="Times New Roman" pitchFamily="18" charset="0"/>
                <a:cs typeface="Times New Roman" pitchFamily="18" charset="0"/>
              </a:rPr>
              <a:t>奠定坚实的基础。</a:t>
            </a:r>
            <a:endParaRPr lang="en-US" altLang="zh-CN" sz="2000" kern="1200" dirty="0">
              <a:solidFill>
                <a:srgbClr val="1A3868"/>
              </a:solidFill>
              <a:latin typeface="Times New Roman" pitchFamily="18" charset="0"/>
              <a:cs typeface="Times New Roman" pitchFamily="18" charset="0"/>
            </a:endParaRPr>
          </a:p>
          <a:p>
            <a:pPr marL="541338" indent="-541338">
              <a:lnSpc>
                <a:spcPct val="110000"/>
              </a:lnSpc>
              <a:spcBef>
                <a:spcPct val="10000"/>
              </a:spcBef>
              <a:buFontTx/>
              <a:buNone/>
              <a:defRPr/>
            </a:pPr>
            <a:r>
              <a:rPr lang="zh-CN" altLang="en-US" sz="2000" kern="1200" dirty="0">
                <a:solidFill>
                  <a:srgbClr val="1A3868"/>
                </a:solidFill>
                <a:latin typeface="Times New Roman" pitchFamily="18" charset="0"/>
                <a:cs typeface="Times New Roman" pitchFamily="18" charset="0"/>
              </a:rPr>
              <a:t>    </a:t>
            </a:r>
            <a:r>
              <a:rPr lang="en-US" altLang="zh-CN" sz="2000" kern="1200" dirty="0">
                <a:solidFill>
                  <a:srgbClr val="1A3868"/>
                </a:solidFill>
                <a:latin typeface="Times New Roman" pitchFamily="18" charset="0"/>
                <a:cs typeface="Times New Roman" pitchFamily="18" charset="0"/>
              </a:rPr>
              <a:t>—DNS</a:t>
            </a:r>
            <a:r>
              <a:rPr lang="zh-CN" altLang="en-US" sz="2000" kern="1200" dirty="0">
                <a:solidFill>
                  <a:srgbClr val="1A3868"/>
                </a:solidFill>
                <a:latin typeface="Times New Roman" pitchFamily="18" charset="0"/>
                <a:cs typeface="Times New Roman" pitchFamily="18" charset="0"/>
              </a:rPr>
              <a:t>、</a:t>
            </a:r>
            <a:r>
              <a:rPr lang="en-US" altLang="zh-CN" sz="2000" kern="1200" dirty="0">
                <a:solidFill>
                  <a:srgbClr val="1A3868"/>
                </a:solidFill>
                <a:latin typeface="Times New Roman" pitchFamily="18" charset="0"/>
                <a:cs typeface="Times New Roman" pitchFamily="18" charset="0"/>
              </a:rPr>
              <a:t>E-mail</a:t>
            </a:r>
            <a:r>
              <a:rPr lang="zh-CN" altLang="en-US" sz="2000" kern="1200" dirty="0">
                <a:solidFill>
                  <a:srgbClr val="1A3868"/>
                </a:solidFill>
                <a:latin typeface="Times New Roman" pitchFamily="18" charset="0"/>
                <a:cs typeface="Times New Roman" pitchFamily="18" charset="0"/>
              </a:rPr>
              <a:t>、</a:t>
            </a:r>
            <a:r>
              <a:rPr lang="en-US" altLang="zh-CN" sz="2000" kern="1200" dirty="0">
                <a:solidFill>
                  <a:srgbClr val="1A3868"/>
                </a:solidFill>
                <a:latin typeface="Times New Roman" pitchFamily="18" charset="0"/>
                <a:cs typeface="Times New Roman" pitchFamily="18" charset="0"/>
              </a:rPr>
              <a:t>FTP</a:t>
            </a:r>
            <a:r>
              <a:rPr lang="zh-CN" altLang="en-US" sz="2000" kern="1200" dirty="0">
                <a:solidFill>
                  <a:srgbClr val="1A3868"/>
                </a:solidFill>
                <a:latin typeface="Times New Roman" pitchFamily="18" charset="0"/>
                <a:cs typeface="Times New Roman" pitchFamily="18" charset="0"/>
              </a:rPr>
              <a:t>、</a:t>
            </a:r>
            <a:r>
              <a:rPr lang="en-US" altLang="zh-CN" sz="2000" kern="1200" dirty="0">
                <a:solidFill>
                  <a:srgbClr val="1A3868"/>
                </a:solidFill>
                <a:latin typeface="Times New Roman" pitchFamily="18" charset="0"/>
                <a:cs typeface="Times New Roman" pitchFamily="18" charset="0"/>
              </a:rPr>
              <a:t>TELNET</a:t>
            </a:r>
            <a:r>
              <a:rPr lang="zh-CN" altLang="en-US" sz="2000" kern="1200" dirty="0">
                <a:solidFill>
                  <a:srgbClr val="1A3868"/>
                </a:solidFill>
                <a:latin typeface="Times New Roman" pitchFamily="18" charset="0"/>
                <a:cs typeface="Times New Roman" pitchFamily="18" charset="0"/>
              </a:rPr>
              <a:t>、</a:t>
            </a:r>
            <a:r>
              <a:rPr lang="en-US" altLang="zh-CN" sz="2000" kern="1200" dirty="0">
                <a:solidFill>
                  <a:srgbClr val="1A3868"/>
                </a:solidFill>
                <a:latin typeface="Times New Roman" pitchFamily="18" charset="0"/>
                <a:cs typeface="Times New Roman" pitchFamily="18" charset="0"/>
              </a:rPr>
              <a:t>BBS</a:t>
            </a:r>
            <a:r>
              <a:rPr lang="zh-CN" altLang="en-US" sz="2000" kern="1200" dirty="0">
                <a:solidFill>
                  <a:srgbClr val="1A3868"/>
                </a:solidFill>
                <a:latin typeface="Times New Roman" pitchFamily="18" charset="0"/>
                <a:cs typeface="Times New Roman" pitchFamily="18" charset="0"/>
              </a:rPr>
              <a:t>等应用展现了网络技术应用的广阔前景。</a:t>
            </a:r>
          </a:p>
        </p:txBody>
      </p:sp>
      <p:sp>
        <p:nvSpPr>
          <p:cNvPr id="82949" name="AutoShape 5"/>
          <p:cNvSpPr>
            <a:spLocks noChangeArrowheads="1"/>
          </p:cNvSpPr>
          <p:nvPr/>
        </p:nvSpPr>
        <p:spPr bwMode="auto">
          <a:xfrm>
            <a:off x="3071802" y="777875"/>
            <a:ext cx="1279540" cy="936625"/>
          </a:xfrm>
          <a:prstGeom prst="cloudCallout">
            <a:avLst>
              <a:gd name="adj1" fmla="val -73734"/>
              <a:gd name="adj2" fmla="val 24778"/>
            </a:avLst>
          </a:prstGeom>
          <a:gradFill flip="none" rotWithShape="1">
            <a:gsLst>
              <a:gs pos="0">
                <a:srgbClr val="246CA8">
                  <a:shade val="30000"/>
                  <a:satMod val="115000"/>
                </a:srgbClr>
              </a:gs>
              <a:gs pos="50000">
                <a:srgbClr val="246CA8">
                  <a:shade val="67500"/>
                  <a:satMod val="115000"/>
                </a:srgbClr>
              </a:gs>
              <a:gs pos="100000">
                <a:srgbClr val="246CA8">
                  <a:shade val="100000"/>
                  <a:satMod val="115000"/>
                </a:srgbClr>
              </a:gs>
            </a:gsLst>
            <a:lin ang="13500000" scaled="1"/>
            <a:tileRect/>
          </a:gradFill>
          <a:ln w="9525">
            <a:solidFill>
              <a:schemeClr val="tx1"/>
            </a:solidFill>
            <a:miter lim="800000"/>
            <a:headEnd/>
            <a:tailEnd/>
          </a:ln>
          <a:effectLst>
            <a:innerShdw blurRad="63500" dist="50800" dir="18900000">
              <a:prstClr val="black">
                <a:alpha val="50000"/>
              </a:prstClr>
            </a:innerShdw>
            <a:softEdge rad="31750"/>
          </a:effectLst>
        </p:spPr>
        <p:txBody>
          <a:bodyPr/>
          <a:lstStyle/>
          <a:p>
            <a:pPr marL="265113" indent="-265113" eaLnBrk="0" hangingPunct="0">
              <a:lnSpc>
                <a:spcPct val="150000"/>
              </a:lnSpc>
              <a:defRPr/>
            </a:pPr>
            <a:r>
              <a:rPr lang="zh-CN" altLang="en-US" sz="2200" u="none" dirty="0">
                <a:solidFill>
                  <a:srgbClr val="FFFF00"/>
                </a:solidFill>
              </a:rPr>
              <a:t> 形成</a:t>
            </a:r>
          </a:p>
        </p:txBody>
      </p:sp>
      <p:sp>
        <p:nvSpPr>
          <p:cNvPr id="6" name="矩形 5"/>
          <p:cNvSpPr/>
          <p:nvPr/>
        </p:nvSpPr>
        <p:spPr>
          <a:xfrm>
            <a:off x="285750" y="842963"/>
            <a:ext cx="1416050" cy="461962"/>
          </a:xfrm>
          <a:prstGeom prst="rect">
            <a:avLst/>
          </a:prstGeom>
        </p:spPr>
        <p:txBody>
          <a:bodyPr wrap="none">
            <a:spAutoFit/>
          </a:bodyPr>
          <a:lstStyle/>
          <a:p>
            <a:pPr>
              <a:defRPr/>
            </a:pPr>
            <a:r>
              <a:rPr lang="zh-CN" altLang="en-US" sz="2400" u="none" dirty="0">
                <a:solidFill>
                  <a:srgbClr val="007D7A"/>
                </a:solidFill>
                <a:ea typeface="+mj-ea"/>
              </a:rPr>
              <a:t>第二阶段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2949"/>
                                        </p:tgtEl>
                                        <p:attrNameLst>
                                          <p:attrName>style.visibility</p:attrName>
                                        </p:attrNameLst>
                                      </p:cBhvr>
                                      <p:to>
                                        <p:strVal val="visible"/>
                                      </p:to>
                                    </p:set>
                                    <p:animEffect transition="in" filter="diamond(in)">
                                      <p:cBhvr>
                                        <p:cTn id="7"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4294967295"/>
          </p:nvPr>
        </p:nvSpPr>
        <p:spPr>
          <a:xfrm>
            <a:off x="346075" y="1331913"/>
            <a:ext cx="5726113" cy="3527425"/>
          </a:xfrm>
        </p:spPr>
        <p:txBody>
          <a:bodyPr/>
          <a:lstStyle/>
          <a:p>
            <a:pPr marL="265113" indent="-265113">
              <a:lnSpc>
                <a:spcPct val="110000"/>
              </a:lnSpc>
              <a:spcAft>
                <a:spcPct val="20000"/>
              </a:spcAft>
              <a:defRPr/>
            </a:pPr>
            <a:r>
              <a:rPr lang="zh-CN" altLang="en-US" sz="2000" kern="1200" dirty="0" smtClean="0">
                <a:solidFill>
                  <a:srgbClr val="1A3868"/>
                </a:solidFill>
                <a:latin typeface="Times New Roman" pitchFamily="18" charset="0"/>
                <a:cs typeface="Times New Roman" pitchFamily="18" charset="0"/>
              </a:rPr>
              <a:t>网络体系结构</a:t>
            </a:r>
            <a:r>
              <a:rPr lang="zh-CN" altLang="en-US" sz="2000" kern="1200" dirty="0">
                <a:solidFill>
                  <a:srgbClr val="1A3868"/>
                </a:solidFill>
                <a:latin typeface="Times New Roman" pitchFamily="18" charset="0"/>
                <a:cs typeface="Times New Roman" pitchFamily="18" charset="0"/>
              </a:rPr>
              <a:t>的研究</a:t>
            </a:r>
          </a:p>
          <a:p>
            <a:pPr marL="265113" indent="-265113">
              <a:spcBef>
                <a:spcPct val="10000"/>
              </a:spcBef>
              <a:spcAft>
                <a:spcPct val="20000"/>
              </a:spcAft>
              <a:buFontTx/>
              <a:buNone/>
              <a:defRPr/>
            </a:pPr>
            <a:r>
              <a:rPr lang="zh-CN" altLang="en-US" sz="2000" kern="1200" dirty="0">
                <a:solidFill>
                  <a:srgbClr val="1A3868"/>
                </a:solidFill>
                <a:latin typeface="Times New Roman" pitchFamily="18" charset="0"/>
                <a:cs typeface="Times New Roman" pitchFamily="18" charset="0"/>
              </a:rPr>
              <a:t>    </a:t>
            </a:r>
            <a:r>
              <a:rPr lang="en-US" altLang="zh-CN" sz="2000" kern="1200" dirty="0">
                <a:solidFill>
                  <a:srgbClr val="1A3868"/>
                </a:solidFill>
                <a:latin typeface="Times New Roman" pitchFamily="18" charset="0"/>
                <a:cs typeface="Times New Roman" pitchFamily="18" charset="0"/>
              </a:rPr>
              <a:t>—</a:t>
            </a:r>
            <a:r>
              <a:rPr lang="zh-CN" altLang="en-US" sz="2000" kern="1200" dirty="0">
                <a:solidFill>
                  <a:srgbClr val="1A3868"/>
                </a:solidFill>
                <a:latin typeface="Times New Roman" pitchFamily="18" charset="0"/>
                <a:cs typeface="Times New Roman" pitchFamily="18" charset="0"/>
              </a:rPr>
              <a:t>大致从</a:t>
            </a:r>
            <a:r>
              <a:rPr lang="en-US" altLang="zh-CN" sz="2000" kern="1200" dirty="0">
                <a:solidFill>
                  <a:srgbClr val="1A3868"/>
                </a:solidFill>
                <a:latin typeface="Times New Roman" pitchFamily="18" charset="0"/>
                <a:cs typeface="Times New Roman" pitchFamily="18" charset="0"/>
              </a:rPr>
              <a:t>20</a:t>
            </a:r>
            <a:r>
              <a:rPr lang="zh-CN" altLang="en-US" sz="2000" kern="1200" dirty="0">
                <a:solidFill>
                  <a:srgbClr val="1A3868"/>
                </a:solidFill>
                <a:latin typeface="Times New Roman" pitchFamily="18" charset="0"/>
                <a:cs typeface="Times New Roman" pitchFamily="18" charset="0"/>
              </a:rPr>
              <a:t>世纪</a:t>
            </a:r>
            <a:r>
              <a:rPr lang="en-US" altLang="zh-CN" sz="2000" kern="1200" dirty="0">
                <a:solidFill>
                  <a:srgbClr val="1A3868"/>
                </a:solidFill>
                <a:latin typeface="Times New Roman" pitchFamily="18" charset="0"/>
                <a:cs typeface="Times New Roman" pitchFamily="18" charset="0"/>
              </a:rPr>
              <a:t>70</a:t>
            </a:r>
            <a:r>
              <a:rPr lang="zh-CN" altLang="en-US" sz="2000" kern="1200" dirty="0">
                <a:solidFill>
                  <a:srgbClr val="1A3868"/>
                </a:solidFill>
                <a:latin typeface="Times New Roman" pitchFamily="18" charset="0"/>
                <a:cs typeface="Times New Roman" pitchFamily="18" charset="0"/>
              </a:rPr>
              <a:t>年代中期开始</a:t>
            </a:r>
            <a:r>
              <a:rPr lang="zh-CN" altLang="en-US" sz="2000" kern="1200" dirty="0" smtClean="0">
                <a:solidFill>
                  <a:srgbClr val="1A3868"/>
                </a:solidFill>
                <a:latin typeface="Times New Roman" pitchFamily="18" charset="0"/>
                <a:cs typeface="Times New Roman" pitchFamily="18" charset="0"/>
              </a:rPr>
              <a:t>；</a:t>
            </a:r>
            <a:endParaRPr lang="en-US" altLang="zh-CN" sz="2000" kern="1200" dirty="0">
              <a:solidFill>
                <a:srgbClr val="1A3868"/>
              </a:solidFill>
              <a:latin typeface="Times New Roman" pitchFamily="18" charset="0"/>
              <a:cs typeface="Times New Roman" pitchFamily="18" charset="0"/>
            </a:endParaRPr>
          </a:p>
          <a:p>
            <a:pPr marL="265113" indent="-265113">
              <a:lnSpc>
                <a:spcPct val="110000"/>
              </a:lnSpc>
              <a:spcAft>
                <a:spcPct val="20000"/>
              </a:spcAft>
              <a:defRPr/>
            </a:pPr>
            <a:r>
              <a:rPr lang="zh-CN" altLang="en-US" sz="2000" kern="1200" dirty="0">
                <a:solidFill>
                  <a:srgbClr val="1A3868"/>
                </a:solidFill>
                <a:latin typeface="Times New Roman" pitchFamily="18" charset="0"/>
                <a:cs typeface="Times New Roman" pitchFamily="18" charset="0"/>
              </a:rPr>
              <a:t>这个阶段的特点与标志性成果主要表现在：</a:t>
            </a:r>
          </a:p>
          <a:p>
            <a:pPr marL="541338" indent="-541338">
              <a:lnSpc>
                <a:spcPct val="110000"/>
              </a:lnSpc>
              <a:spcAft>
                <a:spcPct val="20000"/>
              </a:spcAft>
              <a:buFontTx/>
              <a:buNone/>
              <a:defRPr/>
            </a:pPr>
            <a:r>
              <a:rPr lang="zh-CN" altLang="en-US" sz="2000" kern="1200" dirty="0">
                <a:solidFill>
                  <a:srgbClr val="1A3868"/>
                </a:solidFill>
                <a:latin typeface="Times New Roman" pitchFamily="18" charset="0"/>
                <a:cs typeface="Times New Roman" pitchFamily="18" charset="0"/>
              </a:rPr>
              <a:t>    </a:t>
            </a:r>
            <a:r>
              <a:rPr lang="en-US" altLang="zh-CN" sz="2000" kern="1200" dirty="0">
                <a:solidFill>
                  <a:srgbClr val="1A3868"/>
                </a:solidFill>
                <a:latin typeface="Times New Roman" pitchFamily="18" charset="0"/>
                <a:cs typeface="Times New Roman" pitchFamily="18" charset="0"/>
              </a:rPr>
              <a:t>—</a:t>
            </a:r>
            <a:r>
              <a:rPr lang="zh-CN" altLang="en-US" sz="2000" kern="1200" dirty="0">
                <a:solidFill>
                  <a:srgbClr val="1A3868"/>
                </a:solidFill>
                <a:latin typeface="Times New Roman" pitchFamily="18" charset="0"/>
                <a:cs typeface="Times New Roman" pitchFamily="18" charset="0"/>
              </a:rPr>
              <a:t> </a:t>
            </a:r>
            <a:r>
              <a:rPr lang="en-US" altLang="zh-CN" sz="2000" kern="1200" dirty="0">
                <a:solidFill>
                  <a:srgbClr val="C00000"/>
                </a:solidFill>
                <a:latin typeface="Times New Roman" pitchFamily="18" charset="0"/>
                <a:cs typeface="Times New Roman" pitchFamily="18" charset="0"/>
              </a:rPr>
              <a:t>ISO/OSI</a:t>
            </a:r>
            <a:r>
              <a:rPr lang="zh-CN" altLang="en-US" sz="2000" kern="1200" dirty="0">
                <a:solidFill>
                  <a:srgbClr val="C00000"/>
                </a:solidFill>
                <a:latin typeface="Times New Roman" pitchFamily="18" charset="0"/>
                <a:cs typeface="Times New Roman" pitchFamily="18" charset="0"/>
              </a:rPr>
              <a:t>参考模型</a:t>
            </a:r>
            <a:r>
              <a:rPr lang="zh-CN" altLang="en-US" sz="2000" kern="1200" dirty="0">
                <a:solidFill>
                  <a:srgbClr val="1A3868"/>
                </a:solidFill>
                <a:latin typeface="Times New Roman" pitchFamily="18" charset="0"/>
                <a:cs typeface="Times New Roman" pitchFamily="18" charset="0"/>
              </a:rPr>
              <a:t>的研究对网络理论体系的形成与发展， 推进</a:t>
            </a:r>
            <a:r>
              <a:rPr lang="zh-CN" altLang="en-US" sz="2000" kern="1200" dirty="0">
                <a:solidFill>
                  <a:srgbClr val="C00000"/>
                </a:solidFill>
                <a:latin typeface="Times New Roman" pitchFamily="18" charset="0"/>
                <a:cs typeface="Times New Roman" pitchFamily="18" charset="0"/>
              </a:rPr>
              <a:t>网络协议标准化</a:t>
            </a:r>
            <a:r>
              <a:rPr lang="zh-CN" altLang="en-US" sz="2000" kern="1200" dirty="0">
                <a:solidFill>
                  <a:srgbClr val="1A3868"/>
                </a:solidFill>
                <a:latin typeface="Times New Roman" pitchFamily="18" charset="0"/>
                <a:cs typeface="Times New Roman" pitchFamily="18" charset="0"/>
              </a:rPr>
              <a:t>方面起到重要的推动作用；</a:t>
            </a:r>
          </a:p>
          <a:p>
            <a:pPr marL="541338" indent="-541338">
              <a:lnSpc>
                <a:spcPct val="110000"/>
              </a:lnSpc>
              <a:spcAft>
                <a:spcPct val="20000"/>
              </a:spcAft>
              <a:buFontTx/>
              <a:buNone/>
              <a:defRPr/>
            </a:pPr>
            <a:r>
              <a:rPr lang="zh-CN" altLang="en-US" sz="2000" kern="1200" dirty="0">
                <a:solidFill>
                  <a:srgbClr val="1A3868"/>
                </a:solidFill>
                <a:latin typeface="Times New Roman" pitchFamily="18" charset="0"/>
                <a:cs typeface="Times New Roman" pitchFamily="18" charset="0"/>
              </a:rPr>
              <a:t>    </a:t>
            </a:r>
            <a:r>
              <a:rPr lang="en-US" altLang="zh-CN" sz="2000" kern="1200" dirty="0">
                <a:solidFill>
                  <a:srgbClr val="C00000"/>
                </a:solidFill>
                <a:latin typeface="Times New Roman" pitchFamily="18" charset="0"/>
                <a:cs typeface="Times New Roman" pitchFamily="18" charset="0"/>
              </a:rPr>
              <a:t>—</a:t>
            </a:r>
            <a:r>
              <a:rPr lang="zh-CN" altLang="en-US" sz="2000" kern="1200" dirty="0">
                <a:solidFill>
                  <a:srgbClr val="C00000"/>
                </a:solidFill>
                <a:latin typeface="Times New Roman" pitchFamily="18" charset="0"/>
                <a:cs typeface="Times New Roman" pitchFamily="18" charset="0"/>
              </a:rPr>
              <a:t> </a:t>
            </a:r>
            <a:r>
              <a:rPr lang="en-US" altLang="zh-CN" sz="2000" kern="1200" dirty="0">
                <a:solidFill>
                  <a:srgbClr val="C00000"/>
                </a:solidFill>
                <a:latin typeface="Times New Roman" pitchFamily="18" charset="0"/>
                <a:cs typeface="Times New Roman" pitchFamily="18" charset="0"/>
              </a:rPr>
              <a:t>TCP/IP</a:t>
            </a:r>
            <a:r>
              <a:rPr lang="zh-CN" altLang="en-US" sz="2000" kern="1200" dirty="0">
                <a:solidFill>
                  <a:srgbClr val="C00000"/>
                </a:solidFill>
                <a:latin typeface="Times New Roman" pitchFamily="18" charset="0"/>
                <a:cs typeface="Times New Roman" pitchFamily="18" charset="0"/>
              </a:rPr>
              <a:t>协议</a:t>
            </a:r>
            <a:r>
              <a:rPr lang="zh-CN" altLang="en-US" sz="2000" kern="1200" dirty="0">
                <a:solidFill>
                  <a:srgbClr val="1A3868"/>
                </a:solidFill>
                <a:latin typeface="Times New Roman" pitchFamily="18" charset="0"/>
                <a:cs typeface="Times New Roman" pitchFamily="18" charset="0"/>
              </a:rPr>
              <a:t>经受了检验，推动了互联网应用的发展，成为业界</a:t>
            </a:r>
            <a:r>
              <a:rPr lang="zh-CN" altLang="en-US" sz="2000" kern="1200" dirty="0">
                <a:solidFill>
                  <a:srgbClr val="C00000"/>
                </a:solidFill>
                <a:latin typeface="Times New Roman" pitchFamily="18" charset="0"/>
                <a:cs typeface="Times New Roman" pitchFamily="18" charset="0"/>
              </a:rPr>
              <a:t>事实上的标准</a:t>
            </a:r>
            <a:r>
              <a:rPr lang="zh-CN" altLang="en-US" sz="2000" kern="1200" dirty="0">
                <a:solidFill>
                  <a:srgbClr val="1A3868"/>
                </a:solidFill>
                <a:latin typeface="Times New Roman" pitchFamily="18" charset="0"/>
                <a:cs typeface="Times New Roman" pitchFamily="18" charset="0"/>
              </a:rPr>
              <a:t>。</a:t>
            </a:r>
          </a:p>
        </p:txBody>
      </p:sp>
      <p:sp>
        <p:nvSpPr>
          <p:cNvPr id="84997" name="AutoShape 5"/>
          <p:cNvSpPr>
            <a:spLocks noChangeArrowheads="1"/>
          </p:cNvSpPr>
          <p:nvPr/>
        </p:nvSpPr>
        <p:spPr bwMode="auto">
          <a:xfrm>
            <a:off x="3500430" y="786594"/>
            <a:ext cx="1779605" cy="860425"/>
          </a:xfrm>
          <a:prstGeom prst="cloudCallout">
            <a:avLst>
              <a:gd name="adj1" fmla="val -70672"/>
              <a:gd name="adj2" fmla="val 33385"/>
            </a:avLst>
          </a:prstGeom>
          <a:gradFill flip="none" rotWithShape="1">
            <a:gsLst>
              <a:gs pos="0">
                <a:srgbClr val="246CA8">
                  <a:shade val="30000"/>
                  <a:satMod val="115000"/>
                </a:srgbClr>
              </a:gs>
              <a:gs pos="50000">
                <a:srgbClr val="246CA8">
                  <a:shade val="67500"/>
                  <a:satMod val="115000"/>
                </a:srgbClr>
              </a:gs>
              <a:gs pos="100000">
                <a:srgbClr val="246CA8">
                  <a:shade val="100000"/>
                  <a:satMod val="115000"/>
                </a:srgbClr>
              </a:gs>
            </a:gsLst>
            <a:lin ang="13500000" scaled="1"/>
            <a:tileRect/>
          </a:gradFill>
          <a:ln w="9525">
            <a:solidFill>
              <a:schemeClr val="tx1"/>
            </a:solidFill>
            <a:miter lim="800000"/>
            <a:headEnd/>
            <a:tailEnd/>
          </a:ln>
          <a:effectLst>
            <a:innerShdw blurRad="63500" dist="50800" dir="18900000">
              <a:prstClr val="black">
                <a:alpha val="50000"/>
              </a:prstClr>
            </a:innerShdw>
            <a:softEdge rad="31750"/>
          </a:effectLst>
        </p:spPr>
        <p:txBody>
          <a:bodyPr/>
          <a:lstStyle/>
          <a:p>
            <a:pPr marL="265113" indent="-265113" eaLnBrk="0" hangingPunct="0">
              <a:lnSpc>
                <a:spcPct val="150000"/>
              </a:lnSpc>
              <a:defRPr/>
            </a:pPr>
            <a:r>
              <a:rPr lang="zh-CN" altLang="en-US" sz="2200" u="none" dirty="0">
                <a:solidFill>
                  <a:srgbClr val="FFFF00"/>
                </a:solidFill>
              </a:rPr>
              <a:t> 标准化</a:t>
            </a:r>
          </a:p>
        </p:txBody>
      </p:sp>
      <p:sp>
        <p:nvSpPr>
          <p:cNvPr id="6" name="矩形 5"/>
          <p:cNvSpPr/>
          <p:nvPr/>
        </p:nvSpPr>
        <p:spPr>
          <a:xfrm>
            <a:off x="285750" y="842963"/>
            <a:ext cx="1416050" cy="461962"/>
          </a:xfrm>
          <a:prstGeom prst="rect">
            <a:avLst/>
          </a:prstGeom>
        </p:spPr>
        <p:txBody>
          <a:bodyPr wrap="none">
            <a:spAutoFit/>
          </a:bodyPr>
          <a:lstStyle/>
          <a:p>
            <a:pPr>
              <a:defRPr/>
            </a:pPr>
            <a:r>
              <a:rPr lang="zh-CN" altLang="en-US" sz="2400" u="none" dirty="0">
                <a:solidFill>
                  <a:srgbClr val="007D7A"/>
                </a:solidFill>
                <a:ea typeface="+mj-ea"/>
              </a:rPr>
              <a:t>第三阶段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diamond(in)">
                                      <p:cBhvr>
                                        <p:cTn id="7"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4294967295"/>
          </p:nvPr>
        </p:nvSpPr>
        <p:spPr>
          <a:xfrm>
            <a:off x="347663" y="1428750"/>
            <a:ext cx="5724525" cy="3024188"/>
          </a:xfrm>
        </p:spPr>
        <p:txBody>
          <a:bodyPr/>
          <a:lstStyle/>
          <a:p>
            <a:pPr marL="265113" indent="-265113">
              <a:lnSpc>
                <a:spcPct val="110000"/>
              </a:lnSpc>
              <a:spcAft>
                <a:spcPct val="20000"/>
              </a:spcAft>
              <a:defRPr/>
            </a:pPr>
            <a:r>
              <a:rPr lang="zh-CN" altLang="en-US" sz="2000" kern="1200" dirty="0" smtClean="0">
                <a:solidFill>
                  <a:srgbClr val="1A3868"/>
                </a:solidFill>
                <a:latin typeface="Times New Roman" pitchFamily="18" charset="0"/>
                <a:cs typeface="Times New Roman" pitchFamily="18" charset="0"/>
              </a:rPr>
              <a:t>互联网</a:t>
            </a:r>
            <a:r>
              <a:rPr lang="zh-CN" altLang="en-US" sz="2000" kern="1200" dirty="0">
                <a:solidFill>
                  <a:srgbClr val="1A3868"/>
                </a:solidFill>
                <a:latin typeface="Times New Roman" pitchFamily="18" charset="0"/>
                <a:cs typeface="Times New Roman" pitchFamily="18" charset="0"/>
              </a:rPr>
              <a:t>应用、无线网络与网络安全技术研究的发展    </a:t>
            </a:r>
            <a:r>
              <a:rPr lang="en-US" altLang="zh-CN" sz="2000" kern="1200" dirty="0">
                <a:solidFill>
                  <a:srgbClr val="1A3868"/>
                </a:solidFill>
                <a:latin typeface="Times New Roman" pitchFamily="18" charset="0"/>
                <a:cs typeface="Times New Roman" pitchFamily="18" charset="0"/>
              </a:rPr>
              <a:t>—</a:t>
            </a:r>
            <a:r>
              <a:rPr lang="zh-CN" altLang="en-US" sz="2000" kern="1200" dirty="0">
                <a:solidFill>
                  <a:srgbClr val="1A3868"/>
                </a:solidFill>
                <a:latin typeface="Times New Roman" pitchFamily="18" charset="0"/>
                <a:cs typeface="Times New Roman" pitchFamily="18" charset="0"/>
              </a:rPr>
              <a:t>始于</a:t>
            </a:r>
            <a:r>
              <a:rPr lang="en-US" altLang="zh-CN" sz="2000" kern="1200" dirty="0">
                <a:solidFill>
                  <a:srgbClr val="1A3868"/>
                </a:solidFill>
                <a:latin typeface="Times New Roman" pitchFamily="18" charset="0"/>
                <a:cs typeface="Times New Roman" pitchFamily="18" charset="0"/>
              </a:rPr>
              <a:t>20</a:t>
            </a:r>
            <a:r>
              <a:rPr lang="zh-CN" altLang="en-US" sz="2000" kern="1200" dirty="0">
                <a:solidFill>
                  <a:srgbClr val="1A3868"/>
                </a:solidFill>
                <a:latin typeface="Times New Roman" pitchFamily="18" charset="0"/>
                <a:cs typeface="Times New Roman" pitchFamily="18" charset="0"/>
              </a:rPr>
              <a:t>世纪</a:t>
            </a:r>
            <a:r>
              <a:rPr lang="en-US" altLang="zh-CN" sz="2000" kern="1200" dirty="0">
                <a:solidFill>
                  <a:srgbClr val="1A3868"/>
                </a:solidFill>
                <a:latin typeface="Times New Roman" pitchFamily="18" charset="0"/>
                <a:cs typeface="Times New Roman" pitchFamily="18" charset="0"/>
              </a:rPr>
              <a:t>90</a:t>
            </a:r>
            <a:r>
              <a:rPr lang="zh-CN" altLang="en-US" sz="2000" kern="1200" dirty="0">
                <a:solidFill>
                  <a:srgbClr val="1A3868"/>
                </a:solidFill>
                <a:latin typeface="Times New Roman" pitchFamily="18" charset="0"/>
                <a:cs typeface="Times New Roman" pitchFamily="18" charset="0"/>
              </a:rPr>
              <a:t>年代；</a:t>
            </a:r>
            <a:endParaRPr lang="en-US" altLang="zh-CN" sz="2000" kern="1200" dirty="0">
              <a:solidFill>
                <a:srgbClr val="1A3868"/>
              </a:solidFill>
              <a:latin typeface="Times New Roman" pitchFamily="18" charset="0"/>
              <a:cs typeface="Times New Roman" pitchFamily="18" charset="0"/>
            </a:endParaRPr>
          </a:p>
          <a:p>
            <a:pPr marL="265113" indent="-265113">
              <a:lnSpc>
                <a:spcPct val="110000"/>
              </a:lnSpc>
              <a:spcAft>
                <a:spcPct val="20000"/>
              </a:spcAft>
              <a:defRPr/>
            </a:pPr>
            <a:r>
              <a:rPr lang="zh-CN" altLang="en-US" sz="2000" kern="1200" dirty="0">
                <a:solidFill>
                  <a:srgbClr val="1A3868"/>
                </a:solidFill>
                <a:latin typeface="Times New Roman" pitchFamily="18" charset="0"/>
                <a:cs typeface="Times New Roman" pitchFamily="18" charset="0"/>
              </a:rPr>
              <a:t>这个阶段的特点与标志性成果表现在：</a:t>
            </a:r>
          </a:p>
          <a:p>
            <a:pPr marL="354013" indent="-354013">
              <a:lnSpc>
                <a:spcPct val="110000"/>
              </a:lnSpc>
              <a:spcAft>
                <a:spcPct val="20000"/>
              </a:spcAft>
              <a:buFontTx/>
              <a:buNone/>
              <a:defRPr/>
            </a:pPr>
            <a:r>
              <a:rPr lang="zh-CN" altLang="en-US" sz="2000" kern="1200" dirty="0">
                <a:solidFill>
                  <a:srgbClr val="1A3868"/>
                </a:solidFill>
                <a:latin typeface="Times New Roman" pitchFamily="18" charset="0"/>
                <a:cs typeface="Times New Roman" pitchFamily="18" charset="0"/>
              </a:rPr>
              <a:t>  </a:t>
            </a:r>
            <a:r>
              <a:rPr lang="en-US" altLang="zh-CN" sz="2000" kern="1200" dirty="0">
                <a:solidFill>
                  <a:srgbClr val="1A3868"/>
                </a:solidFill>
                <a:latin typeface="Times New Roman" pitchFamily="18" charset="0"/>
                <a:cs typeface="Times New Roman" pitchFamily="18" charset="0"/>
              </a:rPr>
              <a:t>—</a:t>
            </a:r>
            <a:r>
              <a:rPr lang="zh-CN" altLang="en-US" sz="2000" kern="1200" dirty="0">
                <a:solidFill>
                  <a:srgbClr val="C00000"/>
                </a:solidFill>
                <a:latin typeface="Times New Roman" pitchFamily="18" charset="0"/>
                <a:cs typeface="Times New Roman" pitchFamily="18" charset="0"/>
              </a:rPr>
              <a:t>互联网</a:t>
            </a:r>
            <a:r>
              <a:rPr lang="zh-CN" altLang="en-US" sz="2000" kern="1200" dirty="0">
                <a:solidFill>
                  <a:srgbClr val="1A3868"/>
                </a:solidFill>
                <a:latin typeface="Times New Roman" pitchFamily="18" charset="0"/>
                <a:cs typeface="Times New Roman" pitchFamily="18" charset="0"/>
              </a:rPr>
              <a:t>作为全球性的网际网与信息系统，在社会生活各方面发挥越来越重要的作用；</a:t>
            </a:r>
          </a:p>
          <a:p>
            <a:pPr marL="354013" indent="-354013">
              <a:lnSpc>
                <a:spcPct val="110000"/>
              </a:lnSpc>
              <a:spcAft>
                <a:spcPct val="20000"/>
              </a:spcAft>
              <a:buFontTx/>
              <a:buNone/>
              <a:defRPr/>
            </a:pPr>
            <a:r>
              <a:rPr lang="zh-CN" altLang="en-US" sz="2000" kern="1200" dirty="0">
                <a:solidFill>
                  <a:srgbClr val="1A3868"/>
                </a:solidFill>
                <a:latin typeface="Times New Roman" pitchFamily="18" charset="0"/>
                <a:cs typeface="Times New Roman" pitchFamily="18" charset="0"/>
              </a:rPr>
              <a:t>  </a:t>
            </a:r>
            <a:r>
              <a:rPr lang="en-US" altLang="zh-CN" sz="2000" kern="1200" dirty="0">
                <a:solidFill>
                  <a:srgbClr val="1A3868"/>
                </a:solidFill>
                <a:latin typeface="Times New Roman" pitchFamily="18" charset="0"/>
                <a:cs typeface="Times New Roman" pitchFamily="18" charset="0"/>
              </a:rPr>
              <a:t>—</a:t>
            </a:r>
            <a:r>
              <a:rPr lang="zh-CN" altLang="en-US" sz="2000" kern="1200" dirty="0">
                <a:solidFill>
                  <a:srgbClr val="1A3868"/>
                </a:solidFill>
                <a:latin typeface="Times New Roman" pitchFamily="18" charset="0"/>
                <a:cs typeface="Times New Roman" pitchFamily="18" charset="0"/>
              </a:rPr>
              <a:t>计算机网络、电信网络、有线电视网络“</a:t>
            </a:r>
            <a:r>
              <a:rPr lang="zh-CN" altLang="en-US" sz="2000" kern="1200" dirty="0">
                <a:solidFill>
                  <a:srgbClr val="C00000"/>
                </a:solidFill>
                <a:latin typeface="Times New Roman" pitchFamily="18" charset="0"/>
                <a:cs typeface="Times New Roman" pitchFamily="18" charset="0"/>
              </a:rPr>
              <a:t>三网融合</a:t>
            </a:r>
            <a:r>
              <a:rPr lang="zh-CN" altLang="en-US" sz="2000" kern="1200" dirty="0">
                <a:solidFill>
                  <a:srgbClr val="1A3868"/>
                </a:solidFill>
                <a:latin typeface="Times New Roman" pitchFamily="18" charset="0"/>
                <a:cs typeface="Times New Roman" pitchFamily="18" charset="0"/>
              </a:rPr>
              <a:t>” 促进了宽带城域网概念、技术的演变。</a:t>
            </a:r>
          </a:p>
        </p:txBody>
      </p:sp>
      <p:sp>
        <p:nvSpPr>
          <p:cNvPr id="87045" name="AutoShape 5"/>
          <p:cNvSpPr>
            <a:spLocks noChangeArrowheads="1"/>
          </p:cNvSpPr>
          <p:nvPr/>
        </p:nvSpPr>
        <p:spPr bwMode="auto">
          <a:xfrm>
            <a:off x="4143372" y="715156"/>
            <a:ext cx="1425588" cy="793749"/>
          </a:xfrm>
          <a:prstGeom prst="cloudCallout">
            <a:avLst>
              <a:gd name="adj1" fmla="val -78790"/>
              <a:gd name="adj2" fmla="val 42460"/>
            </a:avLst>
          </a:prstGeom>
          <a:gradFill flip="none" rotWithShape="1">
            <a:gsLst>
              <a:gs pos="0">
                <a:srgbClr val="246CA8">
                  <a:shade val="30000"/>
                  <a:satMod val="115000"/>
                </a:srgbClr>
              </a:gs>
              <a:gs pos="50000">
                <a:srgbClr val="246CA8">
                  <a:shade val="67500"/>
                  <a:satMod val="115000"/>
                </a:srgbClr>
              </a:gs>
              <a:gs pos="100000">
                <a:srgbClr val="246CA8">
                  <a:shade val="100000"/>
                  <a:satMod val="115000"/>
                </a:srgbClr>
              </a:gs>
            </a:gsLst>
            <a:lin ang="13500000" scaled="1"/>
            <a:tileRect/>
          </a:gradFill>
          <a:ln w="9525">
            <a:solidFill>
              <a:schemeClr val="tx1"/>
            </a:solidFill>
            <a:miter lim="800000"/>
            <a:headEnd/>
            <a:tailEnd/>
          </a:ln>
          <a:effectLst>
            <a:innerShdw blurRad="63500" dist="50800" dir="18900000">
              <a:prstClr val="black">
                <a:alpha val="50000"/>
              </a:prstClr>
            </a:innerShdw>
            <a:softEdge rad="31750"/>
          </a:effectLst>
        </p:spPr>
        <p:txBody>
          <a:bodyPr/>
          <a:lstStyle/>
          <a:p>
            <a:pPr marL="265113" indent="-265113" eaLnBrk="0" hangingPunct="0">
              <a:lnSpc>
                <a:spcPct val="150000"/>
              </a:lnSpc>
              <a:defRPr/>
            </a:pPr>
            <a:r>
              <a:rPr lang="zh-CN" altLang="en-US" sz="2200" u="none" dirty="0">
                <a:solidFill>
                  <a:srgbClr val="FFFF00"/>
                </a:solidFill>
              </a:rPr>
              <a:t> 发展</a:t>
            </a:r>
          </a:p>
        </p:txBody>
      </p:sp>
      <p:sp>
        <p:nvSpPr>
          <p:cNvPr id="6" name="矩形 5"/>
          <p:cNvSpPr/>
          <p:nvPr/>
        </p:nvSpPr>
        <p:spPr>
          <a:xfrm>
            <a:off x="285750" y="842963"/>
            <a:ext cx="1416050" cy="461962"/>
          </a:xfrm>
          <a:prstGeom prst="rect">
            <a:avLst/>
          </a:prstGeom>
        </p:spPr>
        <p:txBody>
          <a:bodyPr wrap="none">
            <a:spAutoFit/>
          </a:bodyPr>
          <a:lstStyle/>
          <a:p>
            <a:pPr>
              <a:defRPr/>
            </a:pPr>
            <a:r>
              <a:rPr lang="zh-CN" altLang="en-US" sz="2400" u="none" dirty="0">
                <a:solidFill>
                  <a:srgbClr val="007D7A"/>
                </a:solidFill>
                <a:ea typeface="+mj-ea"/>
              </a:rPr>
              <a:t>第四阶段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7045"/>
                                        </p:tgtEl>
                                        <p:attrNameLst>
                                          <p:attrName>style.visibility</p:attrName>
                                        </p:attrNameLst>
                                      </p:cBhvr>
                                      <p:to>
                                        <p:strVal val="visible"/>
                                      </p:to>
                                    </p:set>
                                    <p:animEffect transition="in" filter="diamond(in)">
                                      <p:cBhvr>
                                        <p:cTn id="7"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a:grpSpLocks/>
          </p:cNvGrpSpPr>
          <p:nvPr/>
        </p:nvGrpSpPr>
        <p:grpSpPr bwMode="auto">
          <a:xfrm>
            <a:off x="250825" y="1157288"/>
            <a:ext cx="5715000" cy="985837"/>
            <a:chOff x="250825" y="1157288"/>
            <a:chExt cx="5715000" cy="930275"/>
          </a:xfrm>
        </p:grpSpPr>
        <p:sp>
          <p:nvSpPr>
            <p:cNvPr id="38923" name="AutoShape 59"/>
            <p:cNvSpPr>
              <a:spLocks noChangeArrowheads="1"/>
            </p:cNvSpPr>
            <p:nvPr/>
          </p:nvSpPr>
          <p:spPr bwMode="auto">
            <a:xfrm>
              <a:off x="250825" y="1157288"/>
              <a:ext cx="5535621" cy="930275"/>
            </a:xfrm>
            <a:prstGeom prst="roundRect">
              <a:avLst>
                <a:gd name="adj" fmla="val 10468"/>
              </a:avLst>
            </a:prstGeom>
            <a:gradFill rotWithShape="1">
              <a:gsLst>
                <a:gs pos="0">
                  <a:srgbClr val="8FB5CD"/>
                </a:gs>
                <a:gs pos="50000">
                  <a:srgbClr val="D2E4EA"/>
                </a:gs>
                <a:gs pos="100000">
                  <a:srgbClr val="8FB5CD"/>
                </a:gs>
              </a:gsLst>
              <a:lin ang="18900000" scaled="1"/>
            </a:gradFill>
            <a:ln w="9525">
              <a:round/>
              <a:headEnd/>
              <a:tailEnd/>
            </a:ln>
            <a:scene3d>
              <a:camera prst="legacyPerspectiveBottom"/>
              <a:lightRig rig="legacyFlat3" dir="t"/>
            </a:scene3d>
            <a:sp3d extrusionH="544500" prstMaterial="legacyMatte">
              <a:bevelT w="13500" h="13500" prst="angle"/>
              <a:bevelB w="13500" h="13500" prst="angle"/>
              <a:extrusionClr>
                <a:srgbClr val="8FB5CD"/>
              </a:extrusionClr>
            </a:sp3d>
          </p:spPr>
          <p:txBody>
            <a:bodyPr wrap="none" bIns="180000" anchor="b">
              <a:flatTx/>
            </a:bodyPr>
            <a:lstStyle/>
            <a:p>
              <a:pPr algn="ctr" eaLnBrk="0" latinLnBrk="1" hangingPunct="0">
                <a:lnSpc>
                  <a:spcPct val="150000"/>
                </a:lnSpc>
              </a:pPr>
              <a:endParaRPr kumimoji="1" lang="ko-KR" altLang="en-US" sz="1600">
                <a:latin typeface="HY헤드라인M"/>
                <a:ea typeface="HY헤드라인M"/>
                <a:cs typeface="HY헤드라인M"/>
              </a:endParaRPr>
            </a:p>
          </p:txBody>
        </p:sp>
        <p:sp>
          <p:nvSpPr>
            <p:cNvPr id="38924" name="TextBox 3"/>
            <p:cNvSpPr txBox="1">
              <a:spLocks noChangeArrowheads="1"/>
            </p:cNvSpPr>
            <p:nvPr/>
          </p:nvSpPr>
          <p:spPr bwMode="auto">
            <a:xfrm>
              <a:off x="750888" y="1625600"/>
              <a:ext cx="5214937" cy="427038"/>
            </a:xfrm>
            <a:prstGeom prst="rect">
              <a:avLst/>
            </a:prstGeom>
            <a:noFill/>
            <a:ln w="9525">
              <a:noFill/>
              <a:miter lim="800000"/>
              <a:headEnd/>
              <a:tailEnd/>
            </a:ln>
          </p:spPr>
          <p:txBody>
            <a:bodyPr>
              <a:spAutoFit/>
            </a:bodyPr>
            <a:lstStyle/>
            <a:p>
              <a:pPr algn="ctr" eaLnBrk="0" hangingPunct="0"/>
              <a:r>
                <a:rPr lang="zh-CN" altLang="en-US" sz="2200" u="none">
                  <a:solidFill>
                    <a:srgbClr val="600000"/>
                  </a:solidFill>
                </a:rPr>
                <a:t>局域网、城域网、自组网、传感器网</a:t>
              </a:r>
            </a:p>
          </p:txBody>
        </p:sp>
      </p:grpSp>
      <p:sp>
        <p:nvSpPr>
          <p:cNvPr id="38914" name="AutoShape 60"/>
          <p:cNvSpPr>
            <a:spLocks noChangeArrowheads="1"/>
          </p:cNvSpPr>
          <p:nvPr/>
        </p:nvSpPr>
        <p:spPr bwMode="auto">
          <a:xfrm>
            <a:off x="263525" y="1143000"/>
            <a:ext cx="1951038" cy="455613"/>
          </a:xfrm>
          <a:prstGeom prst="homePlate">
            <a:avLst>
              <a:gd name="adj" fmla="val 73373"/>
            </a:avLst>
          </a:prstGeom>
          <a:gradFill rotWithShape="1">
            <a:gsLst>
              <a:gs pos="0">
                <a:srgbClr val="001159"/>
              </a:gs>
              <a:gs pos="100000">
                <a:srgbClr val="0093B3"/>
              </a:gs>
            </a:gsLst>
            <a:lin ang="2700000" scaled="1"/>
          </a:gradFill>
          <a:ln w="9525" algn="ctr">
            <a:noFill/>
            <a:miter lim="800000"/>
            <a:headEnd/>
            <a:tailEnd/>
          </a:ln>
        </p:spPr>
        <p:txBody>
          <a:bodyPr wrap="none" anchor="ctr"/>
          <a:lstStyle/>
          <a:p>
            <a:pPr algn="ctr" eaLnBrk="0" latinLnBrk="1" hangingPunct="0"/>
            <a:r>
              <a:rPr lang="zh-CN" altLang="en-US" sz="2400" u="none">
                <a:solidFill>
                  <a:srgbClr val="FBFBFB"/>
                </a:solidFill>
              </a:rPr>
              <a:t>无线网络</a:t>
            </a:r>
            <a:endParaRPr lang="ko-KR" altLang="en-US" sz="2400" u="none">
              <a:solidFill>
                <a:srgbClr val="FBFBFB"/>
              </a:solidFill>
            </a:endParaRPr>
          </a:p>
        </p:txBody>
      </p:sp>
      <p:grpSp>
        <p:nvGrpSpPr>
          <p:cNvPr id="15" name="组合 14"/>
          <p:cNvGrpSpPr>
            <a:grpSpLocks/>
          </p:cNvGrpSpPr>
          <p:nvPr/>
        </p:nvGrpSpPr>
        <p:grpSpPr bwMode="auto">
          <a:xfrm>
            <a:off x="250825" y="2373313"/>
            <a:ext cx="5535613" cy="928687"/>
            <a:chOff x="250825" y="2373313"/>
            <a:chExt cx="5535621" cy="928687"/>
          </a:xfrm>
        </p:grpSpPr>
        <p:sp>
          <p:nvSpPr>
            <p:cNvPr id="38921" name="AutoShape 59"/>
            <p:cNvSpPr>
              <a:spLocks noChangeArrowheads="1"/>
            </p:cNvSpPr>
            <p:nvPr/>
          </p:nvSpPr>
          <p:spPr bwMode="auto">
            <a:xfrm>
              <a:off x="250825" y="2373313"/>
              <a:ext cx="5535621" cy="928687"/>
            </a:xfrm>
            <a:prstGeom prst="roundRect">
              <a:avLst>
                <a:gd name="adj" fmla="val 10468"/>
              </a:avLst>
            </a:prstGeom>
            <a:gradFill rotWithShape="1">
              <a:gsLst>
                <a:gs pos="0">
                  <a:srgbClr val="8FB5CD"/>
                </a:gs>
                <a:gs pos="50000">
                  <a:srgbClr val="D2E4EA"/>
                </a:gs>
                <a:gs pos="100000">
                  <a:srgbClr val="8FB5CD"/>
                </a:gs>
              </a:gsLst>
              <a:lin ang="18900000" scaled="1"/>
            </a:gradFill>
            <a:ln w="9525">
              <a:round/>
              <a:headEnd/>
              <a:tailEnd/>
            </a:ln>
            <a:scene3d>
              <a:camera prst="legacyPerspectiveBottom"/>
              <a:lightRig rig="legacyFlat3" dir="t"/>
            </a:scene3d>
            <a:sp3d extrusionH="544500" prstMaterial="legacyMatte">
              <a:bevelT w="13500" h="13500" prst="angle"/>
              <a:bevelB w="13500" h="13500" prst="angle"/>
              <a:extrusionClr>
                <a:srgbClr val="8FB5CD"/>
              </a:extrusionClr>
            </a:sp3d>
          </p:spPr>
          <p:txBody>
            <a:bodyPr wrap="none" bIns="180000" anchor="b">
              <a:flatTx/>
            </a:bodyPr>
            <a:lstStyle/>
            <a:p>
              <a:pPr algn="ctr" eaLnBrk="0" latinLnBrk="1" hangingPunct="0">
                <a:lnSpc>
                  <a:spcPct val="150000"/>
                </a:lnSpc>
              </a:pPr>
              <a:endParaRPr kumimoji="1" lang="ko-KR" altLang="en-US" sz="1600">
                <a:latin typeface="HY헤드라인M"/>
                <a:ea typeface="HY헤드라인M"/>
                <a:cs typeface="HY헤드라인M"/>
              </a:endParaRPr>
            </a:p>
          </p:txBody>
        </p:sp>
        <p:sp>
          <p:nvSpPr>
            <p:cNvPr id="38922" name="TextBox 6"/>
            <p:cNvSpPr txBox="1">
              <a:spLocks noChangeArrowheads="1"/>
            </p:cNvSpPr>
            <p:nvPr/>
          </p:nvSpPr>
          <p:spPr bwMode="auto">
            <a:xfrm>
              <a:off x="785817" y="2840038"/>
              <a:ext cx="4357687" cy="427037"/>
            </a:xfrm>
            <a:prstGeom prst="rect">
              <a:avLst/>
            </a:prstGeom>
            <a:noFill/>
            <a:ln w="9525">
              <a:noFill/>
              <a:miter lim="800000"/>
              <a:headEnd/>
              <a:tailEnd/>
            </a:ln>
          </p:spPr>
          <p:txBody>
            <a:bodyPr>
              <a:spAutoFit/>
            </a:bodyPr>
            <a:lstStyle/>
            <a:p>
              <a:pPr algn="ctr" eaLnBrk="0" hangingPunct="0"/>
              <a:r>
                <a:rPr lang="en-US" altLang="zh-CN" sz="2200" u="none">
                  <a:solidFill>
                    <a:srgbClr val="600000"/>
                  </a:solidFill>
                </a:rPr>
                <a:t>P2P, </a:t>
              </a:r>
              <a:r>
                <a:rPr lang="zh-CN" altLang="en-US" sz="2200" u="none">
                  <a:solidFill>
                    <a:srgbClr val="600000"/>
                  </a:solidFill>
                </a:rPr>
                <a:t>新的通信模式与网络应用</a:t>
              </a:r>
            </a:p>
          </p:txBody>
        </p:sp>
      </p:grpSp>
      <p:grpSp>
        <p:nvGrpSpPr>
          <p:cNvPr id="16" name="组合 15"/>
          <p:cNvGrpSpPr>
            <a:grpSpLocks/>
          </p:cNvGrpSpPr>
          <p:nvPr/>
        </p:nvGrpSpPr>
        <p:grpSpPr bwMode="auto">
          <a:xfrm>
            <a:off x="250825" y="3587750"/>
            <a:ext cx="5535613" cy="928688"/>
            <a:chOff x="250825" y="3587750"/>
            <a:chExt cx="5535621" cy="928688"/>
          </a:xfrm>
        </p:grpSpPr>
        <p:sp>
          <p:nvSpPr>
            <p:cNvPr id="38919" name="AutoShape 59"/>
            <p:cNvSpPr>
              <a:spLocks noChangeArrowheads="1"/>
            </p:cNvSpPr>
            <p:nvPr/>
          </p:nvSpPr>
          <p:spPr bwMode="auto">
            <a:xfrm>
              <a:off x="250825" y="3587750"/>
              <a:ext cx="5535621" cy="928688"/>
            </a:xfrm>
            <a:prstGeom prst="roundRect">
              <a:avLst>
                <a:gd name="adj" fmla="val 10468"/>
              </a:avLst>
            </a:prstGeom>
            <a:gradFill rotWithShape="1">
              <a:gsLst>
                <a:gs pos="0">
                  <a:srgbClr val="8FB5CD"/>
                </a:gs>
                <a:gs pos="50000">
                  <a:srgbClr val="D2E4EA"/>
                </a:gs>
                <a:gs pos="100000">
                  <a:srgbClr val="8FB5CD"/>
                </a:gs>
              </a:gsLst>
              <a:lin ang="18900000" scaled="1"/>
            </a:gradFill>
            <a:ln w="9525">
              <a:round/>
              <a:headEnd/>
              <a:tailEnd/>
            </a:ln>
            <a:scene3d>
              <a:camera prst="legacyPerspectiveBottom"/>
              <a:lightRig rig="legacyFlat3" dir="t"/>
            </a:scene3d>
            <a:sp3d extrusionH="544500" prstMaterial="legacyMatte">
              <a:bevelT w="13500" h="13500" prst="angle"/>
              <a:bevelB w="13500" h="13500" prst="angle"/>
              <a:extrusionClr>
                <a:srgbClr val="8FB5CD"/>
              </a:extrusionClr>
            </a:sp3d>
          </p:spPr>
          <p:txBody>
            <a:bodyPr wrap="none" bIns="180000" anchor="b">
              <a:flatTx/>
            </a:bodyPr>
            <a:lstStyle/>
            <a:p>
              <a:pPr algn="ctr" eaLnBrk="0" latinLnBrk="1" hangingPunct="0">
                <a:lnSpc>
                  <a:spcPct val="150000"/>
                </a:lnSpc>
              </a:pPr>
              <a:endParaRPr kumimoji="1" lang="ko-KR" altLang="en-US" sz="1600">
                <a:latin typeface="HY헤드라인M"/>
                <a:ea typeface="HY헤드라인M"/>
                <a:cs typeface="HY헤드라인M"/>
              </a:endParaRPr>
            </a:p>
          </p:txBody>
        </p:sp>
        <p:sp>
          <p:nvSpPr>
            <p:cNvPr id="38920" name="TextBox 10"/>
            <p:cNvSpPr txBox="1">
              <a:spLocks noChangeArrowheads="1"/>
            </p:cNvSpPr>
            <p:nvPr/>
          </p:nvSpPr>
          <p:spPr bwMode="auto">
            <a:xfrm>
              <a:off x="285720" y="4054475"/>
              <a:ext cx="4071937" cy="427038"/>
            </a:xfrm>
            <a:prstGeom prst="rect">
              <a:avLst/>
            </a:prstGeom>
            <a:noFill/>
            <a:ln w="9525">
              <a:noFill/>
              <a:miter lim="800000"/>
              <a:headEnd/>
              <a:tailEnd/>
            </a:ln>
          </p:spPr>
          <p:txBody>
            <a:bodyPr>
              <a:spAutoFit/>
            </a:bodyPr>
            <a:lstStyle/>
            <a:p>
              <a:pPr algn="ctr" eaLnBrk="0" hangingPunct="0"/>
              <a:r>
                <a:rPr lang="zh-CN" altLang="en-US" sz="2200" u="none">
                  <a:solidFill>
                    <a:srgbClr val="600000"/>
                  </a:solidFill>
                </a:rPr>
                <a:t>新的学科与研究热点</a:t>
              </a:r>
            </a:p>
          </p:txBody>
        </p:sp>
      </p:grpSp>
      <p:sp>
        <p:nvSpPr>
          <p:cNvPr id="38917" name="AutoShape 60"/>
          <p:cNvSpPr>
            <a:spLocks noChangeArrowheads="1"/>
          </p:cNvSpPr>
          <p:nvPr/>
        </p:nvSpPr>
        <p:spPr bwMode="auto">
          <a:xfrm>
            <a:off x="263525" y="2357438"/>
            <a:ext cx="1951038" cy="455612"/>
          </a:xfrm>
          <a:prstGeom prst="homePlate">
            <a:avLst>
              <a:gd name="adj" fmla="val 73373"/>
            </a:avLst>
          </a:prstGeom>
          <a:gradFill rotWithShape="1">
            <a:gsLst>
              <a:gs pos="0">
                <a:srgbClr val="001159"/>
              </a:gs>
              <a:gs pos="100000">
                <a:srgbClr val="0093B3"/>
              </a:gs>
            </a:gsLst>
            <a:lin ang="2700000" scaled="1"/>
          </a:gradFill>
          <a:ln w="9525" algn="ctr">
            <a:noFill/>
            <a:miter lim="800000"/>
            <a:headEnd/>
            <a:tailEnd/>
          </a:ln>
        </p:spPr>
        <p:txBody>
          <a:bodyPr wrap="none" anchor="ctr"/>
          <a:lstStyle/>
          <a:p>
            <a:pPr algn="ctr" eaLnBrk="0" latinLnBrk="1" hangingPunct="0"/>
            <a:r>
              <a:rPr lang="zh-CN" altLang="en-US" sz="2400" u="none">
                <a:solidFill>
                  <a:srgbClr val="FBFBFB"/>
                </a:solidFill>
              </a:rPr>
              <a:t>对等网络</a:t>
            </a:r>
            <a:endParaRPr lang="ko-KR" altLang="en-US" sz="2400" u="none">
              <a:solidFill>
                <a:srgbClr val="FBFBFB"/>
              </a:solidFill>
            </a:endParaRPr>
          </a:p>
        </p:txBody>
      </p:sp>
      <p:sp>
        <p:nvSpPr>
          <p:cNvPr id="38918" name="AutoShape 60"/>
          <p:cNvSpPr>
            <a:spLocks noChangeArrowheads="1"/>
          </p:cNvSpPr>
          <p:nvPr/>
        </p:nvSpPr>
        <p:spPr bwMode="auto">
          <a:xfrm>
            <a:off x="263525" y="3582988"/>
            <a:ext cx="1951038" cy="455612"/>
          </a:xfrm>
          <a:prstGeom prst="homePlate">
            <a:avLst>
              <a:gd name="adj" fmla="val 73373"/>
            </a:avLst>
          </a:prstGeom>
          <a:gradFill rotWithShape="1">
            <a:gsLst>
              <a:gs pos="0">
                <a:srgbClr val="001159"/>
              </a:gs>
              <a:gs pos="100000">
                <a:srgbClr val="0093B3"/>
              </a:gs>
            </a:gsLst>
            <a:lin ang="2700000" scaled="1"/>
          </a:gradFill>
          <a:ln w="9525" algn="ctr">
            <a:noFill/>
            <a:miter lim="800000"/>
            <a:headEnd/>
            <a:tailEnd/>
          </a:ln>
        </p:spPr>
        <p:txBody>
          <a:bodyPr wrap="none" anchor="ctr"/>
          <a:lstStyle/>
          <a:p>
            <a:pPr algn="ctr" eaLnBrk="0" latinLnBrk="1" hangingPunct="0"/>
            <a:r>
              <a:rPr lang="zh-CN" altLang="en-US" sz="2400" u="none">
                <a:solidFill>
                  <a:srgbClr val="FBFBFB"/>
                </a:solidFill>
              </a:rPr>
              <a:t>网络安全</a:t>
            </a:r>
            <a:endParaRPr lang="ko-KR" altLang="en-US" sz="2400" u="none">
              <a:solidFill>
                <a:srgbClr val="FBFBFB"/>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idx="4294967295"/>
          </p:nvPr>
        </p:nvSpPr>
        <p:spPr>
          <a:xfrm>
            <a:off x="357188" y="714375"/>
            <a:ext cx="6429375" cy="857250"/>
          </a:xfrm>
        </p:spPr>
        <p:txBody>
          <a:bodyPr/>
          <a:lstStyle/>
          <a:p>
            <a:pPr algn="l">
              <a:lnSpc>
                <a:spcPct val="120000"/>
              </a:lnSpc>
              <a:defRPr/>
            </a:pPr>
            <a:r>
              <a:rPr lang="zh-CN" altLang="en-US" sz="2400" kern="1200" dirty="0" smtClean="0">
                <a:solidFill>
                  <a:srgbClr val="007D7A"/>
                </a:solidFill>
                <a:latin typeface="Times New Roman" pitchFamily="18" charset="0"/>
                <a:cs typeface="Times New Roman" pitchFamily="18" charset="0"/>
              </a:rPr>
              <a:t>计算机网络</a:t>
            </a:r>
            <a:r>
              <a:rPr lang="zh-CN" altLang="en-US" sz="2400" kern="1200" dirty="0">
                <a:solidFill>
                  <a:srgbClr val="007D7A"/>
                </a:solidFill>
                <a:latin typeface="Times New Roman" pitchFamily="18" charset="0"/>
                <a:cs typeface="Times New Roman" pitchFamily="18" charset="0"/>
              </a:rPr>
              <a:t>的形成与发展</a:t>
            </a:r>
          </a:p>
        </p:txBody>
      </p:sp>
      <p:sp>
        <p:nvSpPr>
          <p:cNvPr id="3" name="内容占位符 2"/>
          <p:cNvSpPr>
            <a:spLocks noGrp="1"/>
          </p:cNvSpPr>
          <p:nvPr>
            <p:ph idx="4294967295"/>
          </p:nvPr>
        </p:nvSpPr>
        <p:spPr>
          <a:xfrm>
            <a:off x="414338" y="2500313"/>
            <a:ext cx="5372100" cy="1716087"/>
          </a:xfrm>
        </p:spPr>
        <p:txBody>
          <a:bodyPr/>
          <a:lstStyle/>
          <a:p>
            <a:pPr marL="265113" indent="-265113">
              <a:spcBef>
                <a:spcPts val="1200"/>
              </a:spcBef>
              <a:defRPr/>
            </a:pPr>
            <a:r>
              <a:rPr lang="en-US" altLang="zh-CN" sz="2000" kern="1200" dirty="0">
                <a:solidFill>
                  <a:srgbClr val="1A3868"/>
                </a:solidFill>
                <a:latin typeface="Times New Roman" pitchFamily="18" charset="0"/>
                <a:cs typeface="Times New Roman" pitchFamily="18" charset="0"/>
              </a:rPr>
              <a:t>(D)ARPA</a:t>
            </a:r>
            <a:r>
              <a:rPr lang="zh-CN" altLang="en-US" sz="2000" kern="1200" dirty="0">
                <a:solidFill>
                  <a:srgbClr val="1A3868"/>
                </a:solidFill>
                <a:latin typeface="Times New Roman" pitchFamily="18" charset="0"/>
                <a:cs typeface="Times New Roman" pitchFamily="18" charset="0"/>
              </a:rPr>
              <a:t>，</a:t>
            </a:r>
            <a:r>
              <a:rPr lang="en-US" altLang="zh-CN" sz="2000" kern="1200" dirty="0">
                <a:solidFill>
                  <a:srgbClr val="1A3868"/>
                </a:solidFill>
                <a:latin typeface="Times New Roman" pitchFamily="18" charset="0"/>
                <a:cs typeface="Times New Roman" pitchFamily="18" charset="0"/>
              </a:rPr>
              <a:t>(Defense Advanced Research Project Agency)  </a:t>
            </a:r>
            <a:r>
              <a:rPr lang="zh-CN" altLang="en-US" sz="2000" kern="1200" dirty="0">
                <a:solidFill>
                  <a:srgbClr val="1A3868"/>
                </a:solidFill>
                <a:latin typeface="Times New Roman" pitchFamily="18" charset="0"/>
                <a:cs typeface="Times New Roman" pitchFamily="18" charset="0"/>
              </a:rPr>
              <a:t>美国国防部高级研究计划署</a:t>
            </a:r>
          </a:p>
          <a:p>
            <a:pPr marL="265113" indent="-265113">
              <a:spcBef>
                <a:spcPts val="1200"/>
              </a:spcBef>
              <a:defRPr/>
            </a:pPr>
            <a:r>
              <a:rPr lang="en-US" altLang="zh-CN" sz="2000" kern="1200" dirty="0">
                <a:solidFill>
                  <a:srgbClr val="C00000"/>
                </a:solidFill>
                <a:latin typeface="Times New Roman" pitchFamily="18" charset="0"/>
                <a:cs typeface="Times New Roman" pitchFamily="18" charset="0"/>
              </a:rPr>
              <a:t>ARPANET</a:t>
            </a:r>
            <a:r>
              <a:rPr lang="zh-CN" altLang="en-US" sz="2000" kern="1200" dirty="0">
                <a:solidFill>
                  <a:srgbClr val="1A3868"/>
                </a:solidFill>
                <a:latin typeface="Times New Roman" pitchFamily="18" charset="0"/>
                <a:cs typeface="Times New Roman" pitchFamily="18" charset="0"/>
              </a:rPr>
              <a:t>，一个专门用于传输军事命令与控制信息的网络</a:t>
            </a:r>
          </a:p>
        </p:txBody>
      </p:sp>
      <p:sp>
        <p:nvSpPr>
          <p:cNvPr id="4096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sp>
        <p:nvSpPr>
          <p:cNvPr id="40964" name="内容占位符 2"/>
          <p:cNvSpPr>
            <a:spLocks/>
          </p:cNvSpPr>
          <p:nvPr/>
        </p:nvSpPr>
        <p:spPr bwMode="auto">
          <a:xfrm>
            <a:off x="396875" y="1428750"/>
            <a:ext cx="5389563" cy="1425575"/>
          </a:xfrm>
          <a:prstGeom prst="rect">
            <a:avLst/>
          </a:prstGeom>
          <a:noFill/>
          <a:ln w="9525">
            <a:noFill/>
            <a:miter lim="800000"/>
            <a:headEnd/>
            <a:tailEnd/>
          </a:ln>
        </p:spPr>
        <p:txBody>
          <a:bodyPr/>
          <a:lstStyle/>
          <a:p>
            <a:pPr marL="265113" indent="-265113" eaLnBrk="0" hangingPunct="0">
              <a:spcBef>
                <a:spcPct val="20000"/>
              </a:spcBef>
              <a:buFontTx/>
              <a:buChar char="•"/>
            </a:pPr>
            <a:r>
              <a:rPr lang="zh-CN" altLang="en-US" sz="2000" b="0" u="none">
                <a:solidFill>
                  <a:srgbClr val="1A3868"/>
                </a:solidFill>
              </a:rPr>
              <a:t>过程中有三个标志性的网络： </a:t>
            </a:r>
            <a:endParaRPr lang="en-US" altLang="zh-CN" sz="2000" b="0" u="none">
              <a:solidFill>
                <a:srgbClr val="1A3868"/>
              </a:solidFill>
            </a:endParaRPr>
          </a:p>
          <a:p>
            <a:pPr marL="265113" indent="-265113" eaLnBrk="0" hangingPunct="0">
              <a:spcBef>
                <a:spcPct val="20000"/>
              </a:spcBef>
            </a:pPr>
            <a:r>
              <a:rPr lang="en-US" altLang="zh-CN" sz="2000" b="0" u="none">
                <a:solidFill>
                  <a:srgbClr val="1A3868"/>
                </a:solidFill>
              </a:rPr>
              <a:t>    ARPANET</a:t>
            </a:r>
            <a:r>
              <a:rPr lang="zh-CN" altLang="en-US" sz="2000" b="0" u="none">
                <a:solidFill>
                  <a:srgbClr val="1A3868"/>
                </a:solidFill>
              </a:rPr>
              <a:t>、</a:t>
            </a:r>
            <a:r>
              <a:rPr lang="en-US" altLang="zh-CN" sz="2000" b="0" u="none">
                <a:solidFill>
                  <a:srgbClr val="1A3868"/>
                </a:solidFill>
              </a:rPr>
              <a:t>NSFNET</a:t>
            </a:r>
            <a:r>
              <a:rPr lang="zh-CN" altLang="en-US" sz="2000" b="0" u="none">
                <a:solidFill>
                  <a:srgbClr val="1A3868"/>
                </a:solidFill>
              </a:rPr>
              <a:t>与</a:t>
            </a:r>
            <a:r>
              <a:rPr lang="en-US" altLang="zh-CN" sz="2000" b="0" u="none">
                <a:solidFill>
                  <a:srgbClr val="1A3868"/>
                </a:solidFill>
              </a:rPr>
              <a:t>Internet</a:t>
            </a:r>
            <a:r>
              <a:rPr lang="zh-CN" altLang="en-US" sz="2000" b="0" u="none">
                <a:solidFill>
                  <a:srgbClr val="1A3868"/>
                </a:solidFill>
              </a:rPr>
              <a:t>，经历了从军转民的发展过程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idx="4294967295"/>
          </p:nvPr>
        </p:nvSpPr>
        <p:spPr>
          <a:xfrm>
            <a:off x="428625" y="714375"/>
            <a:ext cx="6429375" cy="857250"/>
          </a:xfrm>
        </p:spPr>
        <p:txBody>
          <a:bodyPr/>
          <a:lstStyle/>
          <a:p>
            <a:pPr algn="l">
              <a:lnSpc>
                <a:spcPct val="120000"/>
              </a:lnSpc>
              <a:defRPr/>
            </a:pPr>
            <a:r>
              <a:rPr lang="en-US" altLang="zh-CN" sz="2400" kern="1200" dirty="0">
                <a:solidFill>
                  <a:srgbClr val="007D7A"/>
                </a:solidFill>
                <a:latin typeface="Times New Roman" pitchFamily="18" charset="0"/>
                <a:cs typeface="Times New Roman" pitchFamily="18" charset="0"/>
              </a:rPr>
              <a:t>1. ARPANET</a:t>
            </a:r>
            <a:r>
              <a:rPr lang="zh-CN" altLang="en-US" sz="2400" kern="1200" dirty="0">
                <a:solidFill>
                  <a:srgbClr val="007D7A"/>
                </a:solidFill>
                <a:latin typeface="Times New Roman" pitchFamily="18" charset="0"/>
                <a:cs typeface="Times New Roman" pitchFamily="18" charset="0"/>
              </a:rPr>
              <a:t>的研究</a:t>
            </a:r>
          </a:p>
        </p:txBody>
      </p:sp>
      <p:sp>
        <p:nvSpPr>
          <p:cNvPr id="30722" name="内容占位符 2"/>
          <p:cNvSpPr>
            <a:spLocks noGrp="1"/>
          </p:cNvSpPr>
          <p:nvPr>
            <p:ph idx="4294967295"/>
          </p:nvPr>
        </p:nvSpPr>
        <p:spPr>
          <a:xfrm>
            <a:off x="419100" y="1393825"/>
            <a:ext cx="5581650" cy="2322513"/>
          </a:xfrm>
        </p:spPr>
        <p:txBody>
          <a:bodyPr/>
          <a:lstStyle/>
          <a:p>
            <a:pPr marL="266700" indent="-266700">
              <a:lnSpc>
                <a:spcPct val="140000"/>
              </a:lnSpc>
              <a:buFontTx/>
              <a:buNone/>
              <a:defRPr/>
            </a:pPr>
            <a:r>
              <a:rPr lang="zh-CN" altLang="en-US" sz="2000" kern="1200" dirty="0">
                <a:solidFill>
                  <a:srgbClr val="1A3868"/>
                </a:solidFill>
                <a:latin typeface="Times New Roman" pitchFamily="18" charset="0"/>
                <a:cs typeface="Times New Roman" pitchFamily="18" charset="0"/>
              </a:rPr>
              <a:t>通信网络方案设计的两个基本问题：</a:t>
            </a:r>
          </a:p>
          <a:p>
            <a:pPr marL="266700" indent="-266700" eaLnBrk="1" hangingPunct="1">
              <a:lnSpc>
                <a:spcPct val="140000"/>
              </a:lnSpc>
              <a:buFont typeface="Arial" pitchFamily="34" charset="0"/>
              <a:buChar char="•"/>
              <a:defRPr/>
            </a:pPr>
            <a:r>
              <a:rPr lang="zh-CN" altLang="en-US" sz="2000" kern="1200" dirty="0">
                <a:solidFill>
                  <a:srgbClr val="1A3868"/>
                </a:solidFill>
                <a:latin typeface="Times New Roman" pitchFamily="18" charset="0"/>
                <a:cs typeface="Times New Roman" pitchFamily="18" charset="0"/>
              </a:rPr>
              <a:t>网络拓扑结构：</a:t>
            </a:r>
            <a:r>
              <a:rPr lang="zh-CN" altLang="en-US" sz="2000" kern="1200" dirty="0">
                <a:solidFill>
                  <a:srgbClr val="C00000"/>
                </a:solidFill>
                <a:latin typeface="Times New Roman" pitchFamily="18" charset="0"/>
                <a:cs typeface="Times New Roman" pitchFamily="18" charset="0"/>
              </a:rPr>
              <a:t>分布式网络的拓扑构型</a:t>
            </a:r>
          </a:p>
          <a:p>
            <a:pPr marL="266700" indent="-266700" eaLnBrk="1" hangingPunct="1">
              <a:lnSpc>
                <a:spcPct val="140000"/>
              </a:lnSpc>
              <a:buFont typeface="Arial" pitchFamily="34" charset="0"/>
              <a:buChar char="•"/>
              <a:defRPr/>
            </a:pPr>
            <a:r>
              <a:rPr lang="zh-CN" altLang="en-US" sz="2000" kern="1200" dirty="0">
                <a:solidFill>
                  <a:srgbClr val="1A3868"/>
                </a:solidFill>
                <a:latin typeface="Times New Roman" pitchFamily="18" charset="0"/>
                <a:cs typeface="Times New Roman" pitchFamily="18" charset="0"/>
              </a:rPr>
              <a:t>数据传输方式：</a:t>
            </a:r>
            <a:r>
              <a:rPr lang="zh-CN" altLang="en-US" sz="2000" kern="1200" dirty="0">
                <a:solidFill>
                  <a:srgbClr val="C00000"/>
                </a:solidFill>
                <a:latin typeface="Times New Roman" pitchFamily="18" charset="0"/>
                <a:cs typeface="Times New Roman" pitchFamily="18" charset="0"/>
              </a:rPr>
              <a:t>分组交换技术</a:t>
            </a:r>
            <a:endParaRPr lang="en-US" altLang="zh-CN" sz="2000" kern="1200" dirty="0">
              <a:solidFill>
                <a:srgbClr val="C00000"/>
              </a:solidFill>
              <a:latin typeface="Times New Roman" pitchFamily="18" charset="0"/>
              <a:cs typeface="Times New Roman" pitchFamily="18" charset="0"/>
            </a:endParaRPr>
          </a:p>
        </p:txBody>
      </p:sp>
      <p:sp>
        <p:nvSpPr>
          <p:cNvPr id="4301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16比9模版">
  <a:themeElements>
    <a:clrScheme name="1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1_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1_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16比9模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_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2_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16比9模版</Template>
  <TotalTime>8570</TotalTime>
  <Words>2994</Words>
  <Application>Microsoft Office PowerPoint</Application>
  <PresentationFormat>自定义</PresentationFormat>
  <Paragraphs>186</Paragraphs>
  <Slides>33</Slides>
  <Notes>20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33</vt:i4>
      </vt:variant>
    </vt:vector>
  </HeadingPairs>
  <TitlesOfParts>
    <vt:vector size="45" baseType="lpstr">
      <vt:lpstr>Gulim</vt:lpstr>
      <vt:lpstr>HY헤드라인M</vt:lpstr>
      <vt:lpstr>华文新魏</vt:lpstr>
      <vt:lpstr>宋体</vt:lpstr>
      <vt:lpstr>微软雅黑</vt:lpstr>
      <vt:lpstr>Arial</vt:lpstr>
      <vt:lpstr>Constantia</vt:lpstr>
      <vt:lpstr>Copperplate Gothic Bold</vt:lpstr>
      <vt:lpstr>Times New Roman</vt:lpstr>
      <vt:lpstr>1_16比9模版</vt:lpstr>
      <vt:lpstr>2_16比9模版</vt:lpstr>
      <vt:lpstr>Visio</vt:lpstr>
      <vt:lpstr>计算机网络</vt:lpstr>
      <vt:lpstr>PowerPoint 演示文稿</vt:lpstr>
      <vt:lpstr>一、计算机网络发展的4个阶段</vt:lpstr>
      <vt:lpstr>PowerPoint 演示文稿</vt:lpstr>
      <vt:lpstr>PowerPoint 演示文稿</vt:lpstr>
      <vt:lpstr>PowerPoint 演示文稿</vt:lpstr>
      <vt:lpstr>PowerPoint 演示文稿</vt:lpstr>
      <vt:lpstr>计算机网络的形成与发展</vt:lpstr>
      <vt:lpstr>1. ARPANET的研究</vt:lpstr>
      <vt:lpstr>2. NSFNET对互联网发展的影响</vt:lpstr>
      <vt:lpstr>NSFNET 发展进程 </vt:lpstr>
      <vt:lpstr>从ARPANET到Internet的发展过程</vt:lpstr>
      <vt:lpstr>3. 互联网的形成</vt:lpstr>
      <vt:lpstr>Internet2 </vt:lpstr>
      <vt:lpstr>PowerPoint 演示文稿</vt:lpstr>
      <vt:lpstr>二、计算机网络技术发展的3条主线</vt:lpstr>
      <vt:lpstr>计算机网络发展的3条主线</vt:lpstr>
      <vt:lpstr>第一条主线：从ARPANET到Internet</vt:lpstr>
      <vt:lpstr>PowerPoint 演示文稿</vt:lpstr>
      <vt:lpstr>第二条主线：从无线分组网到无线                         自组网、无线传感器网络</vt:lpstr>
      <vt:lpstr>PowerPoint 演示文稿</vt:lpstr>
      <vt:lpstr>PowerPoint 演示文稿</vt:lpstr>
      <vt:lpstr>PowerPoint 演示文稿</vt:lpstr>
      <vt:lpstr>第三条主线：网络安全</vt:lpstr>
      <vt:lpstr>三、互联网协议标准、RFC文档与管理机构</vt:lpstr>
      <vt:lpstr>2. RFC(request for comment) 文档 </vt:lpstr>
      <vt:lpstr>读RFC文档时，需要注意：</vt:lpstr>
      <vt:lpstr>各种RFC文档之间的关系 </vt:lpstr>
      <vt:lpstr>3. 互联网管理机构</vt:lpstr>
      <vt:lpstr>互联网管理机构结构</vt:lpstr>
      <vt:lpstr>四、计算机网络在我国的发展</vt:lpstr>
      <vt:lpstr>PowerPoint 演示文稿</vt:lpstr>
      <vt:lpstr>2. 我国互联网网民接入方式的变化</vt:lpstr>
    </vt:vector>
  </TitlesOfParts>
  <Company>tonecom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文件传输协议（一）</dc:title>
  <dc:creator>xjd</dc:creator>
  <cp:lastModifiedBy>WangYuxin</cp:lastModifiedBy>
  <cp:revision>1056</cp:revision>
  <cp:lastPrinted>1999-06-03T07:41:47Z</cp:lastPrinted>
  <dcterms:created xsi:type="dcterms:W3CDTF">1999-05-31T06:37:31Z</dcterms:created>
  <dcterms:modified xsi:type="dcterms:W3CDTF">2017-09-03T04:37:09Z</dcterms:modified>
</cp:coreProperties>
</file>