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66" r:id="rId2"/>
  </p:sldMasterIdLst>
  <p:notesMasterIdLst>
    <p:notesMasterId r:id="rId31"/>
  </p:notesMasterIdLst>
  <p:handoutMasterIdLst>
    <p:handoutMasterId r:id="rId32"/>
  </p:handoutMasterIdLst>
  <p:sldIdLst>
    <p:sldId id="640" r:id="rId3"/>
    <p:sldId id="639" r:id="rId4"/>
    <p:sldId id="607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6" r:id="rId15"/>
    <p:sldId id="651" r:id="rId16"/>
    <p:sldId id="652" r:id="rId17"/>
    <p:sldId id="657" r:id="rId18"/>
    <p:sldId id="653" r:id="rId19"/>
    <p:sldId id="654" r:id="rId20"/>
    <p:sldId id="655" r:id="rId21"/>
    <p:sldId id="658" r:id="rId22"/>
    <p:sldId id="665" r:id="rId23"/>
    <p:sldId id="659" r:id="rId24"/>
    <p:sldId id="660" r:id="rId25"/>
    <p:sldId id="661" r:id="rId26"/>
    <p:sldId id="662" r:id="rId27"/>
    <p:sldId id="663" r:id="rId28"/>
    <p:sldId id="664" r:id="rId29"/>
    <p:sldId id="666" r:id="rId30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9CCFF"/>
    <a:srgbClr val="6699FF"/>
    <a:srgbClr val="3399FF"/>
    <a:srgbClr val="0099FF"/>
    <a:srgbClr val="C0C0C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325" autoAdjust="0"/>
  </p:normalViewPr>
  <p:slideViewPr>
    <p:cSldViewPr>
      <p:cViewPr varScale="1">
        <p:scale>
          <a:sx n="111" d="100"/>
          <a:sy n="111" d="100"/>
        </p:scale>
        <p:origin x="590" y="8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37CB3D3-6090-400B-9C17-63C3DAE55D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335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8DEC99F-D353-4A1A-9283-1B263106A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68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EC99F-D353-4A1A-9283-1B263106A2B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0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2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0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3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0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9CC5D4-AABB-4157-A3E1-2AF0B47EF62B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7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2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9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5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7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none" dirty="0" smtClean="0">
                <a:solidFill>
                  <a:srgbClr val="1A3868"/>
                </a:solidFill>
              </a:rPr>
              <a:t>信号传输速率（即发送速率，单位时间内传送的比特数）和信号在信道上的传播速率（光速的2/3,约20万公里/</a:t>
            </a:r>
            <a:r>
              <a:rPr lang="en-US" altLang="zh-CN" sz="1200" u="none" dirty="0" err="1" smtClean="0">
                <a:solidFill>
                  <a:srgbClr val="1A3868"/>
                </a:solidFill>
              </a:rPr>
              <a:t>秒）是完全不同的概念</a:t>
            </a:r>
            <a:r>
              <a:rPr lang="en-US" altLang="zh-CN" sz="1200" u="none" dirty="0" smtClean="0">
                <a:solidFill>
                  <a:srgbClr val="1A3868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8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72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3629-A28B-4C60-9068-1227529AC3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6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316BB-17AF-4015-ADFB-1CA90D633C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AD38D-2D8B-4A72-913A-B8F962605D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909C-D03F-45F4-A6E1-A10726384C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55F7-77E7-4579-A33E-0C7A39D485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BBFFC-A02F-487B-AA43-250DBD4DE0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EF199-67C3-4A0B-BD94-A51464D8BC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6FA7-0B2D-4446-961C-C0F284EF6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6B683-D2D3-44BC-A74C-F69214C1EE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103A-BE37-4EE0-BD65-5FD5E35D0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93F9D-EB4C-493B-8857-FF016A8DDC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08575" y="428625"/>
            <a:ext cx="1606550" cy="4144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428625"/>
            <a:ext cx="4670425" cy="4144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988F-5D27-4623-8D93-A228F828C0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88" y="1485900"/>
            <a:ext cx="3101975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11563" y="1485900"/>
            <a:ext cx="3103562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3475" y="4856163"/>
            <a:ext cx="28956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u="none"/>
            </a:lvl1pPr>
          </a:lstStyle>
          <a:p>
            <a:pPr>
              <a:defRPr/>
            </a:pPr>
            <a:fld id="{7C438EE2-9449-45B5-AC9D-18C0C1F785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ctrTitle"/>
          </p:nvPr>
        </p:nvSpPr>
        <p:spPr>
          <a:xfrm>
            <a:off x="2571736" y="2026447"/>
            <a:ext cx="5448321" cy="1046163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003366"/>
                </a:solidFill>
                <a:latin typeface="华文新魏" pitchFamily="2" charset="-122"/>
              </a:rPr>
              <a:t>计算机网络</a:t>
            </a:r>
            <a:endParaRPr lang="zh-CN" altLang="en-US" sz="4000" dirty="0" smtClean="0">
              <a:solidFill>
                <a:srgbClr val="00336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580656"/>
            <a:ext cx="4914900" cy="1014413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王宇新</a:t>
            </a:r>
          </a:p>
          <a:p>
            <a:r>
              <a:rPr lang="zh-CN" altLang="en-US" sz="28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467544" y="772344"/>
            <a:ext cx="1667123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ct val="150000"/>
              </a:lnSpc>
              <a:tabLst>
                <a:tab pos="325750" algn="l"/>
              </a:tabLst>
            </a:pPr>
            <a:r>
              <a:rPr lang="en-US" altLang="zh-CN" sz="2400" u="none" dirty="0" smtClean="0">
                <a:solidFill>
                  <a:srgbClr val="1A3868"/>
                </a:solidFill>
              </a:rPr>
              <a:t>(3) 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处理时延</a:t>
            </a:r>
            <a:endParaRPr lang="en-US" altLang="zh-CN" sz="2400" u="none" dirty="0">
              <a:solidFill>
                <a:srgbClr val="1A3868"/>
              </a:solidFill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72255" y="1357253"/>
            <a:ext cx="6155531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tabLst>
                <a:tab pos="325750" algn="l"/>
              </a:tabLst>
            </a:pPr>
            <a:r>
              <a:rPr lang="en-US" altLang="zh-CN" sz="2400" b="0" u="none" dirty="0" err="1" smtClean="0">
                <a:solidFill>
                  <a:srgbClr val="1A3868"/>
                </a:solidFill>
              </a:rPr>
              <a:t>交换结点为存储转发而进行一些必要的处理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(</a:t>
            </a:r>
            <a:r>
              <a:rPr lang="zh-CN" altLang="en-US" sz="2400" b="0" u="none" dirty="0" smtClean="0">
                <a:solidFill>
                  <a:srgbClr val="1A3868"/>
                </a:solidFill>
              </a:rPr>
              <a:t>分析首部、提取数据、检错纠错、查找路由等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)</a:t>
            </a:r>
            <a:r>
              <a:rPr lang="en-US" altLang="zh-CN" sz="2400" b="0" u="none" dirty="0" err="1" smtClean="0">
                <a:solidFill>
                  <a:srgbClr val="1A3868"/>
                </a:solidFill>
              </a:rPr>
              <a:t>所花费的时间</a:t>
            </a:r>
            <a:r>
              <a:rPr lang="en-US" altLang="zh-CN" sz="2400" b="0" u="none" dirty="0">
                <a:solidFill>
                  <a:srgbClr val="1A3868"/>
                </a:solidFill>
              </a:rPr>
              <a:t>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544" y="2572544"/>
            <a:ext cx="1667123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>
            <a:defPPr>
              <a:defRPr lang="zh-CN"/>
            </a:defPPr>
            <a:lvl1pPr defTabSz="-479">
              <a:lnSpc>
                <a:spcPct val="150000"/>
              </a:lnSpc>
              <a:tabLst>
                <a:tab pos="325750" algn="l"/>
              </a:tabLst>
              <a:defRPr sz="2400" u="none">
                <a:solidFill>
                  <a:srgbClr val="1A3868"/>
                </a:solidFill>
              </a:defRPr>
            </a:lvl1pPr>
          </a:lstStyle>
          <a:p>
            <a:r>
              <a:rPr lang="en-US" altLang="zh-CN" dirty="0" smtClean="0"/>
              <a:t>(4) </a:t>
            </a:r>
            <a:r>
              <a:rPr lang="en-US" altLang="zh-CN" dirty="0" err="1" smtClean="0"/>
              <a:t>排队时延</a:t>
            </a:r>
            <a:endParaRPr lang="en-US" altLang="zh-CN" dirty="0"/>
          </a:p>
        </p:txBody>
      </p:sp>
      <p:sp>
        <p:nvSpPr>
          <p:cNvPr id="10" name="TextBox 1"/>
          <p:cNvSpPr txBox="1"/>
          <p:nvPr/>
        </p:nvSpPr>
        <p:spPr>
          <a:xfrm>
            <a:off x="589736" y="3233837"/>
            <a:ext cx="619268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tabLst>
                <a:tab pos="325750" algn="l"/>
              </a:tabLst>
            </a:pPr>
            <a:r>
              <a:rPr lang="en-US" altLang="zh-CN" sz="2400" b="0" u="none" dirty="0" err="1">
                <a:solidFill>
                  <a:srgbClr val="1A3868"/>
                </a:solidFill>
              </a:rPr>
              <a:t>结点缓存队列中分组排队所经历的时延</a:t>
            </a:r>
            <a:r>
              <a:rPr lang="en-US" altLang="zh-CN" sz="2400" b="0" u="none" dirty="0">
                <a:solidFill>
                  <a:srgbClr val="1A3868"/>
                </a:solidFill>
              </a:rPr>
              <a:t>。</a:t>
            </a:r>
            <a:r>
              <a:rPr lang="en-US" altLang="zh-CN" sz="2400" b="0" u="none" dirty="0" err="1">
                <a:solidFill>
                  <a:srgbClr val="1A3868"/>
                </a:solidFill>
              </a:rPr>
              <a:t>排队时延的长短往往取决于网络中当时的通信量</a:t>
            </a:r>
            <a:r>
              <a:rPr lang="zh-CN" altLang="en-US" sz="2400" b="0" u="none" dirty="0">
                <a:solidFill>
                  <a:srgbClr val="1A3868"/>
                </a:solidFill>
              </a:rPr>
              <a:t>。</a:t>
            </a:r>
            <a:endParaRPr lang="en-US" altLang="zh-CN" sz="2400" b="0" u="none" dirty="0">
              <a:solidFill>
                <a:srgbClr val="1A3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53733"/>
            <a:ext cx="2922275" cy="475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时延(delay 或 latency)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55576" y="1707227"/>
            <a:ext cx="6155531" cy="10886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ct val="150000"/>
              </a:lnSpc>
              <a:tabLst>
                <a:tab pos="325750" algn="l"/>
              </a:tabLst>
            </a:pPr>
            <a:r>
              <a:rPr lang="en-US" altLang="zh-CN" sz="2400" u="none" dirty="0" err="1">
                <a:solidFill>
                  <a:srgbClr val="1A3868"/>
                </a:solidFill>
              </a:rPr>
              <a:t>数据经历的总时延就是发送时延、传播时延</a:t>
            </a:r>
            <a:r>
              <a:rPr lang="en-US" altLang="zh-CN" sz="2400" u="none" dirty="0">
                <a:solidFill>
                  <a:srgbClr val="1A3868"/>
                </a:solidFill>
              </a:rPr>
              <a:t>、</a:t>
            </a:r>
          </a:p>
          <a:p>
            <a:pPr defTabSz="-479">
              <a:lnSpc>
                <a:spcPct val="150000"/>
              </a:lnSpc>
              <a:tabLst>
                <a:tab pos="325750" algn="l"/>
              </a:tabLst>
            </a:pPr>
            <a:r>
              <a:rPr lang="en-US" altLang="zh-CN" sz="2400" u="none" dirty="0" err="1">
                <a:solidFill>
                  <a:srgbClr val="1A3868"/>
                </a:solidFill>
              </a:rPr>
              <a:t>处理时延和排队时延之和</a:t>
            </a:r>
            <a:r>
              <a:rPr lang="en-US" altLang="zh-CN" sz="2400" u="none" dirty="0">
                <a:solidFill>
                  <a:srgbClr val="1A3868"/>
                </a:solidFill>
              </a:rPr>
              <a:t>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39552" y="3292624"/>
            <a:ext cx="6811160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490"/>
              </a:lnSpc>
            </a:pPr>
            <a:r>
              <a:rPr lang="en-US" altLang="zh-CN" sz="24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总时延</a:t>
            </a:r>
            <a:r>
              <a:rPr lang="en-US" altLang="zh-CN" sz="2400" u="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u="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ahoma" panose="020B0604030504040204" pitchFamily="18" charset="0"/>
              </a:rPr>
              <a:t>=</a:t>
            </a:r>
            <a:r>
              <a:rPr lang="en-US" altLang="zh-CN" sz="2400" u="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发送时延</a:t>
            </a:r>
            <a:r>
              <a:rPr lang="en-US" altLang="zh-CN" sz="24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ahoma" panose="020B0604030504040204" pitchFamily="18" charset="0"/>
              </a:rPr>
              <a:t>+</a:t>
            </a:r>
            <a:r>
              <a:rPr lang="en-US" altLang="zh-CN" sz="24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传播时延</a:t>
            </a:r>
            <a:r>
              <a:rPr lang="en-US" altLang="zh-CN" sz="24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ahoma" panose="020B0604030504040204" pitchFamily="18" charset="0"/>
              </a:rPr>
              <a:t>+</a:t>
            </a:r>
            <a:r>
              <a:rPr lang="en-US" altLang="zh-CN" sz="2400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处理时延</a:t>
            </a:r>
            <a:r>
              <a:rPr lang="en-US" altLang="zh-CN" sz="2400" u="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ahoma" panose="020B0604030504040204" pitchFamily="18" charset="0"/>
              </a:rPr>
              <a:t>+</a:t>
            </a:r>
            <a:r>
              <a:rPr lang="zh-CN" altLang="en-US" sz="2400" u="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ahoma" panose="020B0604030504040204" pitchFamily="18" charset="0"/>
              </a:rPr>
              <a:t>排队</a:t>
            </a:r>
            <a:r>
              <a:rPr lang="en-US" altLang="zh-CN" sz="2400" u="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时延</a:t>
            </a:r>
          </a:p>
        </p:txBody>
      </p:sp>
    </p:spTree>
    <p:extLst>
      <p:ext uri="{BB962C8B-B14F-4D97-AF65-F5344CB8AC3E}">
        <p14:creationId xmlns:p14="http://schemas.microsoft.com/office/powerpoint/2010/main" val="4494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"/>
          <p:cNvSpPr txBox="1"/>
          <p:nvPr/>
        </p:nvSpPr>
        <p:spPr>
          <a:xfrm>
            <a:off x="532116" y="832548"/>
            <a:ext cx="4321376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  <a:tabLst>
                <a:tab pos="536529" algn="l"/>
                <a:tab pos="1964080" algn="l"/>
              </a:tabLst>
            </a:pPr>
            <a:r>
              <a:rPr lang="en-US" altLang="zh-CN" sz="2400" u="none" dirty="0" err="1" smtClean="0">
                <a:solidFill>
                  <a:srgbClr val="007D7A"/>
                </a:solidFill>
                <a:ea typeface="+mj-ea"/>
              </a:rPr>
              <a:t>四种时延所产生的</a:t>
            </a: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位置</a:t>
            </a:r>
            <a:endParaRPr lang="en-US" altLang="zh-CN" sz="2400" u="none" dirty="0">
              <a:solidFill>
                <a:srgbClr val="007D7A"/>
              </a:solidFill>
              <a:ea typeface="+mj-ea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lnSpc>
                <a:spcPts val="2791"/>
              </a:lnSpc>
              <a:tabLst>
                <a:tab pos="536529" algn="l"/>
                <a:tab pos="1964080" algn="l"/>
              </a:tabLst>
            </a:pPr>
            <a:r>
              <a:rPr lang="en-US" altLang="zh-CN" sz="2400" u="none" dirty="0" smtClean="0">
                <a:solidFill>
                  <a:srgbClr val="1A3868"/>
                </a:solidFill>
              </a:rPr>
              <a:t>	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从结点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 </a:t>
            </a:r>
            <a:r>
              <a:rPr lang="en-US" altLang="zh-CN" sz="2400" u="none" dirty="0">
                <a:solidFill>
                  <a:srgbClr val="1A3868"/>
                </a:solidFill>
              </a:rPr>
              <a:t>A 向结点 B 发送数据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1849189" y="3782722"/>
            <a:ext cx="4176239" cy="209636"/>
          </a:xfrm>
          <a:custGeom>
            <a:avLst/>
            <a:gdLst>
              <a:gd name="connsiteX0" fmla="*/ 6350 w 5535675"/>
              <a:gd name="connsiteY0" fmla="*/ 6350 h 277876"/>
              <a:gd name="connsiteX1" fmla="*/ 6350 w 5535675"/>
              <a:gd name="connsiteY1" fmla="*/ 271526 h 277876"/>
              <a:gd name="connsiteX2" fmla="*/ 5529325 w 5535675"/>
              <a:gd name="connsiteY2" fmla="*/ 271526 h 277876"/>
              <a:gd name="connsiteX3" fmla="*/ 5529325 w 5535675"/>
              <a:gd name="connsiteY3" fmla="*/ 6350 h 277876"/>
              <a:gd name="connsiteX4" fmla="*/ 6350 w 5535675"/>
              <a:gd name="connsiteY4" fmla="*/ 6350 h 277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35675" h="277876">
                <a:moveTo>
                  <a:pt x="6350" y="6350"/>
                </a:moveTo>
                <a:lnTo>
                  <a:pt x="6350" y="271526"/>
                </a:lnTo>
                <a:lnTo>
                  <a:pt x="5529325" y="271526"/>
                </a:lnTo>
                <a:lnTo>
                  <a:pt x="552932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892604" y="3380313"/>
            <a:ext cx="1034575" cy="1014454"/>
          </a:xfrm>
          <a:custGeom>
            <a:avLst/>
            <a:gdLst>
              <a:gd name="connsiteX0" fmla="*/ 685291 w 1371346"/>
              <a:gd name="connsiteY0" fmla="*/ 6350 h 1344676"/>
              <a:gd name="connsiteX1" fmla="*/ 6350 w 1371346"/>
              <a:gd name="connsiteY1" fmla="*/ 672338 h 1344676"/>
              <a:gd name="connsiteX2" fmla="*/ 685291 w 1371346"/>
              <a:gd name="connsiteY2" fmla="*/ 1338326 h 1344676"/>
              <a:gd name="connsiteX3" fmla="*/ 1364996 w 1371346"/>
              <a:gd name="connsiteY3" fmla="*/ 672338 h 1344676"/>
              <a:gd name="connsiteX4" fmla="*/ 685291 w 1371346"/>
              <a:gd name="connsiteY4" fmla="*/ 6350 h 134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346" h="1344676">
                <a:moveTo>
                  <a:pt x="685291" y="6350"/>
                </a:moveTo>
                <a:cubicBezTo>
                  <a:pt x="310388" y="6350"/>
                  <a:pt x="6350" y="304292"/>
                  <a:pt x="6350" y="672338"/>
                </a:cubicBezTo>
                <a:cubicBezTo>
                  <a:pt x="6350" y="1039622"/>
                  <a:pt x="310388" y="1338326"/>
                  <a:pt x="685291" y="1338326"/>
                </a:cubicBezTo>
                <a:cubicBezTo>
                  <a:pt x="1060957" y="1338326"/>
                  <a:pt x="1364996" y="1039622"/>
                  <a:pt x="1364996" y="672338"/>
                </a:cubicBezTo>
                <a:cubicBezTo>
                  <a:pt x="1364996" y="304292"/>
                  <a:pt x="1060957" y="6350"/>
                  <a:pt x="68529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5947428" y="3380313"/>
            <a:ext cx="1035159" cy="1014454"/>
          </a:xfrm>
          <a:custGeom>
            <a:avLst/>
            <a:gdLst>
              <a:gd name="connsiteX0" fmla="*/ 686054 w 1372120"/>
              <a:gd name="connsiteY0" fmla="*/ 6350 h 1344676"/>
              <a:gd name="connsiteX1" fmla="*/ 6350 w 1372120"/>
              <a:gd name="connsiteY1" fmla="*/ 672338 h 1344676"/>
              <a:gd name="connsiteX2" fmla="*/ 686054 w 1372120"/>
              <a:gd name="connsiteY2" fmla="*/ 1338326 h 1344676"/>
              <a:gd name="connsiteX3" fmla="*/ 1365770 w 1372120"/>
              <a:gd name="connsiteY3" fmla="*/ 672338 h 1344676"/>
              <a:gd name="connsiteX4" fmla="*/ 686054 w 1372120"/>
              <a:gd name="connsiteY4" fmla="*/ 6350 h 134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2120" h="1344676">
                <a:moveTo>
                  <a:pt x="686054" y="6350"/>
                </a:moveTo>
                <a:cubicBezTo>
                  <a:pt x="310401" y="6350"/>
                  <a:pt x="6350" y="304292"/>
                  <a:pt x="6350" y="672338"/>
                </a:cubicBezTo>
                <a:cubicBezTo>
                  <a:pt x="6350" y="1039622"/>
                  <a:pt x="310401" y="1338326"/>
                  <a:pt x="686054" y="1338326"/>
                </a:cubicBezTo>
                <a:cubicBezTo>
                  <a:pt x="1060970" y="1338326"/>
                  <a:pt x="1365770" y="1039622"/>
                  <a:pt x="1365770" y="672338"/>
                </a:cubicBezTo>
                <a:cubicBezTo>
                  <a:pt x="1365770" y="304292"/>
                  <a:pt x="1060970" y="6350"/>
                  <a:pt x="68605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1306703" y="3692659"/>
            <a:ext cx="409882" cy="346071"/>
          </a:xfrm>
          <a:custGeom>
            <a:avLst/>
            <a:gdLst>
              <a:gd name="connsiteX0" fmla="*/ 0 w 543306"/>
              <a:gd name="connsiteY0" fmla="*/ 0 h 458723"/>
              <a:gd name="connsiteX1" fmla="*/ 0 w 543306"/>
              <a:gd name="connsiteY1" fmla="*/ 458723 h 458723"/>
              <a:gd name="connsiteX2" fmla="*/ 543306 w 543306"/>
              <a:gd name="connsiteY2" fmla="*/ 458723 h 458723"/>
              <a:gd name="connsiteX3" fmla="*/ 543306 w 543306"/>
              <a:gd name="connsiteY3" fmla="*/ 0 h 458723"/>
              <a:gd name="connsiteX4" fmla="*/ 0 w 543306"/>
              <a:gd name="connsiteY4" fmla="*/ 0 h 458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3306" h="458723">
                <a:moveTo>
                  <a:pt x="0" y="0"/>
                </a:moveTo>
                <a:lnTo>
                  <a:pt x="0" y="458723"/>
                </a:lnTo>
                <a:lnTo>
                  <a:pt x="543306" y="458723"/>
                </a:lnTo>
                <a:lnTo>
                  <a:pt x="543306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1301912" y="3687869"/>
            <a:ext cx="419464" cy="355652"/>
          </a:xfrm>
          <a:custGeom>
            <a:avLst/>
            <a:gdLst>
              <a:gd name="connsiteX0" fmla="*/ 6350 w 556006"/>
              <a:gd name="connsiteY0" fmla="*/ 6350 h 471423"/>
              <a:gd name="connsiteX1" fmla="*/ 6350 w 556006"/>
              <a:gd name="connsiteY1" fmla="*/ 465073 h 471423"/>
              <a:gd name="connsiteX2" fmla="*/ 549656 w 556006"/>
              <a:gd name="connsiteY2" fmla="*/ 465073 h 471423"/>
              <a:gd name="connsiteX3" fmla="*/ 549656 w 556006"/>
              <a:gd name="connsiteY3" fmla="*/ 6350 h 471423"/>
              <a:gd name="connsiteX4" fmla="*/ 6350 w 556006"/>
              <a:gd name="connsiteY4" fmla="*/ 6350 h 471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006" h="471423">
                <a:moveTo>
                  <a:pt x="6350" y="6350"/>
                </a:moveTo>
                <a:lnTo>
                  <a:pt x="6350" y="465073"/>
                </a:lnTo>
                <a:lnTo>
                  <a:pt x="549656" y="465073"/>
                </a:lnTo>
                <a:lnTo>
                  <a:pt x="549656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159680" y="3681879"/>
            <a:ext cx="567684" cy="367629"/>
          </a:xfrm>
          <a:custGeom>
            <a:avLst/>
            <a:gdLst>
              <a:gd name="connsiteX0" fmla="*/ 14287 w 752475"/>
              <a:gd name="connsiteY0" fmla="*/ 14287 h 487298"/>
              <a:gd name="connsiteX1" fmla="*/ 738187 w 752475"/>
              <a:gd name="connsiteY1" fmla="*/ 14287 h 487298"/>
              <a:gd name="connsiteX2" fmla="*/ 738187 w 752475"/>
              <a:gd name="connsiteY2" fmla="*/ 473011 h 487298"/>
              <a:gd name="connsiteX3" fmla="*/ 14287 w 752475"/>
              <a:gd name="connsiteY3" fmla="*/ 473011 h 487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52475" h="487298">
                <a:moveTo>
                  <a:pt x="14287" y="14287"/>
                </a:moveTo>
                <a:lnTo>
                  <a:pt x="738187" y="14287"/>
                </a:lnTo>
                <a:lnTo>
                  <a:pt x="738187" y="473011"/>
                </a:lnTo>
                <a:lnTo>
                  <a:pt x="14287" y="473011"/>
                </a:lnTo>
              </a:path>
            </a:pathLst>
          </a:custGeom>
          <a:ln w="254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1574976" y="3687869"/>
            <a:ext cx="16767" cy="355652"/>
          </a:xfrm>
          <a:custGeom>
            <a:avLst/>
            <a:gdLst>
              <a:gd name="connsiteX0" fmla="*/ 6350 w 22225"/>
              <a:gd name="connsiteY0" fmla="*/ 6350 h 471423"/>
              <a:gd name="connsiteX1" fmla="*/ 6350 w 22225"/>
              <a:gd name="connsiteY1" fmla="*/ 465073 h 471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71423">
                <a:moveTo>
                  <a:pt x="6350" y="6350"/>
                </a:moveTo>
                <a:lnTo>
                  <a:pt x="6350" y="465073"/>
                </a:lnTo>
              </a:path>
            </a:pathLst>
          </a:custGeom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1438732" y="3687869"/>
            <a:ext cx="16767" cy="355652"/>
          </a:xfrm>
          <a:custGeom>
            <a:avLst/>
            <a:gdLst>
              <a:gd name="connsiteX0" fmla="*/ 6350 w 22225"/>
              <a:gd name="connsiteY0" fmla="*/ 6350 h 471423"/>
              <a:gd name="connsiteX1" fmla="*/ 6350 w 22225"/>
              <a:gd name="connsiteY1" fmla="*/ 465073 h 471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71423">
                <a:moveTo>
                  <a:pt x="6350" y="6350"/>
                </a:moveTo>
                <a:lnTo>
                  <a:pt x="6350" y="465073"/>
                </a:lnTo>
              </a:path>
            </a:pathLst>
          </a:custGeom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1301912" y="3687869"/>
            <a:ext cx="16767" cy="355652"/>
          </a:xfrm>
          <a:custGeom>
            <a:avLst/>
            <a:gdLst>
              <a:gd name="connsiteX0" fmla="*/ 6350 w 22225"/>
              <a:gd name="connsiteY0" fmla="*/ 6350 h 471423"/>
              <a:gd name="connsiteX1" fmla="*/ 6350 w 22225"/>
              <a:gd name="connsiteY1" fmla="*/ 465073 h 471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71423">
                <a:moveTo>
                  <a:pt x="6350" y="6350"/>
                </a:moveTo>
                <a:lnTo>
                  <a:pt x="6350" y="465073"/>
                </a:lnTo>
              </a:path>
            </a:pathLst>
          </a:custGeom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1701783" y="3867563"/>
            <a:ext cx="226786" cy="43115"/>
          </a:xfrm>
          <a:custGeom>
            <a:avLst/>
            <a:gdLst>
              <a:gd name="connsiteX0" fmla="*/ 14287 w 300609"/>
              <a:gd name="connsiteY0" fmla="*/ 14287 h 57150"/>
              <a:gd name="connsiteX1" fmla="*/ 286321 w 300609"/>
              <a:gd name="connsiteY1" fmla="*/ 20383 h 5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0609" h="57150">
                <a:moveTo>
                  <a:pt x="14287" y="14287"/>
                </a:moveTo>
                <a:lnTo>
                  <a:pt x="286321" y="20383"/>
                </a:lnTo>
              </a:path>
            </a:pathLst>
          </a:custGeom>
          <a:ln w="254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1759700" y="3807633"/>
            <a:ext cx="128196" cy="146017"/>
          </a:xfrm>
          <a:custGeom>
            <a:avLst/>
            <a:gdLst>
              <a:gd name="connsiteX0" fmla="*/ 0 w 169926"/>
              <a:gd name="connsiteY0" fmla="*/ 0 h 193548"/>
              <a:gd name="connsiteX1" fmla="*/ 0 w 169926"/>
              <a:gd name="connsiteY1" fmla="*/ 193548 h 193548"/>
              <a:gd name="connsiteX2" fmla="*/ 169926 w 169926"/>
              <a:gd name="connsiteY2" fmla="*/ 193548 h 193548"/>
              <a:gd name="connsiteX3" fmla="*/ 169926 w 169926"/>
              <a:gd name="connsiteY3" fmla="*/ 0 h 193548"/>
              <a:gd name="connsiteX4" fmla="*/ 0 w 169926"/>
              <a:gd name="connsiteY4" fmla="*/ 0 h 193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9926" h="193548">
                <a:moveTo>
                  <a:pt x="0" y="0"/>
                </a:moveTo>
                <a:lnTo>
                  <a:pt x="0" y="193548"/>
                </a:lnTo>
                <a:lnTo>
                  <a:pt x="169926" y="193548"/>
                </a:lnTo>
                <a:lnTo>
                  <a:pt x="169926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1754910" y="3802842"/>
            <a:ext cx="137202" cy="155598"/>
          </a:xfrm>
          <a:custGeom>
            <a:avLst/>
            <a:gdLst>
              <a:gd name="connsiteX0" fmla="*/ 6350 w 181864"/>
              <a:gd name="connsiteY0" fmla="*/ 6350 h 206248"/>
              <a:gd name="connsiteX1" fmla="*/ 6350 w 181864"/>
              <a:gd name="connsiteY1" fmla="*/ 199898 h 206248"/>
              <a:gd name="connsiteX2" fmla="*/ 175514 w 181864"/>
              <a:gd name="connsiteY2" fmla="*/ 199898 h 206248"/>
              <a:gd name="connsiteX3" fmla="*/ 175514 w 181864"/>
              <a:gd name="connsiteY3" fmla="*/ 6350 h 206248"/>
              <a:gd name="connsiteX4" fmla="*/ 6350 w 181864"/>
              <a:gd name="connsiteY4" fmla="*/ 6350 h 206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864" h="206248">
                <a:moveTo>
                  <a:pt x="6350" y="6350"/>
                </a:moveTo>
                <a:lnTo>
                  <a:pt x="6350" y="199898"/>
                </a:lnTo>
                <a:lnTo>
                  <a:pt x="175514" y="199898"/>
                </a:lnTo>
                <a:lnTo>
                  <a:pt x="17551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5" name="Freeform 3"/>
          <p:cNvSpPr/>
          <p:nvPr/>
        </p:nvSpPr>
        <p:spPr>
          <a:xfrm>
            <a:off x="2331697" y="3827179"/>
            <a:ext cx="956009" cy="133944"/>
          </a:xfrm>
          <a:custGeom>
            <a:avLst/>
            <a:gdLst>
              <a:gd name="connsiteX0" fmla="*/ 950214 w 1267206"/>
              <a:gd name="connsiteY0" fmla="*/ 0 h 177545"/>
              <a:gd name="connsiteX1" fmla="*/ 950214 w 1267206"/>
              <a:gd name="connsiteY1" fmla="*/ 44195 h 177545"/>
              <a:gd name="connsiteX2" fmla="*/ 0 w 1267206"/>
              <a:gd name="connsiteY2" fmla="*/ 44195 h 177545"/>
              <a:gd name="connsiteX3" fmla="*/ 0 w 1267206"/>
              <a:gd name="connsiteY3" fmla="*/ 133350 h 177545"/>
              <a:gd name="connsiteX4" fmla="*/ 950214 w 1267206"/>
              <a:gd name="connsiteY4" fmla="*/ 133350 h 177545"/>
              <a:gd name="connsiteX5" fmla="*/ 950214 w 1267206"/>
              <a:gd name="connsiteY5" fmla="*/ 177545 h 177545"/>
              <a:gd name="connsiteX6" fmla="*/ 1267206 w 1267206"/>
              <a:gd name="connsiteY6" fmla="*/ 88391 h 177545"/>
              <a:gd name="connsiteX7" fmla="*/ 950214 w 1267206"/>
              <a:gd name="connsiteY7" fmla="*/ 0 h 1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67206" h="177545">
                <a:moveTo>
                  <a:pt x="950214" y="0"/>
                </a:moveTo>
                <a:lnTo>
                  <a:pt x="950214" y="44195"/>
                </a:lnTo>
                <a:lnTo>
                  <a:pt x="0" y="44195"/>
                </a:lnTo>
                <a:lnTo>
                  <a:pt x="0" y="133350"/>
                </a:lnTo>
                <a:lnTo>
                  <a:pt x="950214" y="133350"/>
                </a:lnTo>
                <a:lnTo>
                  <a:pt x="950214" y="177545"/>
                </a:lnTo>
                <a:lnTo>
                  <a:pt x="1267206" y="88391"/>
                </a:lnTo>
                <a:lnTo>
                  <a:pt x="950214" y="0"/>
                </a:lnTo>
              </a:path>
            </a:pathLst>
          </a:custGeom>
          <a:solidFill>
            <a:srgbClr val="00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6" name="Freeform 3"/>
          <p:cNvSpPr/>
          <p:nvPr/>
        </p:nvSpPr>
        <p:spPr>
          <a:xfrm>
            <a:off x="2326906" y="3822388"/>
            <a:ext cx="965590" cy="143525"/>
          </a:xfrm>
          <a:custGeom>
            <a:avLst/>
            <a:gdLst>
              <a:gd name="connsiteX0" fmla="*/ 956564 w 1279906"/>
              <a:gd name="connsiteY0" fmla="*/ 6350 h 190245"/>
              <a:gd name="connsiteX1" fmla="*/ 956564 w 1279906"/>
              <a:gd name="connsiteY1" fmla="*/ 50545 h 190245"/>
              <a:gd name="connsiteX2" fmla="*/ 6350 w 1279906"/>
              <a:gd name="connsiteY2" fmla="*/ 50545 h 190245"/>
              <a:gd name="connsiteX3" fmla="*/ 6350 w 1279906"/>
              <a:gd name="connsiteY3" fmla="*/ 139700 h 190245"/>
              <a:gd name="connsiteX4" fmla="*/ 956564 w 1279906"/>
              <a:gd name="connsiteY4" fmla="*/ 139700 h 190245"/>
              <a:gd name="connsiteX5" fmla="*/ 956564 w 1279906"/>
              <a:gd name="connsiteY5" fmla="*/ 183895 h 190245"/>
              <a:gd name="connsiteX6" fmla="*/ 1273556 w 1279906"/>
              <a:gd name="connsiteY6" fmla="*/ 94741 h 190245"/>
              <a:gd name="connsiteX7" fmla="*/ 956564 w 1279906"/>
              <a:gd name="connsiteY7" fmla="*/ 6350 h 190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9906" h="190245">
                <a:moveTo>
                  <a:pt x="956564" y="6350"/>
                </a:moveTo>
                <a:lnTo>
                  <a:pt x="956564" y="50545"/>
                </a:lnTo>
                <a:lnTo>
                  <a:pt x="6350" y="50545"/>
                </a:lnTo>
                <a:lnTo>
                  <a:pt x="6350" y="139700"/>
                </a:lnTo>
                <a:lnTo>
                  <a:pt x="956564" y="139700"/>
                </a:lnTo>
                <a:lnTo>
                  <a:pt x="956564" y="183895"/>
                </a:lnTo>
                <a:lnTo>
                  <a:pt x="1273556" y="94741"/>
                </a:lnTo>
                <a:lnTo>
                  <a:pt x="95656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7" name="Freeform 3"/>
          <p:cNvSpPr/>
          <p:nvPr/>
        </p:nvSpPr>
        <p:spPr>
          <a:xfrm>
            <a:off x="347245" y="3827179"/>
            <a:ext cx="957158" cy="133944"/>
          </a:xfrm>
          <a:custGeom>
            <a:avLst/>
            <a:gdLst>
              <a:gd name="connsiteX0" fmla="*/ 951737 w 1268729"/>
              <a:gd name="connsiteY0" fmla="*/ 0 h 177545"/>
              <a:gd name="connsiteX1" fmla="*/ 951737 w 1268729"/>
              <a:gd name="connsiteY1" fmla="*/ 44195 h 177545"/>
              <a:gd name="connsiteX2" fmla="*/ 0 w 1268729"/>
              <a:gd name="connsiteY2" fmla="*/ 44195 h 177545"/>
              <a:gd name="connsiteX3" fmla="*/ 0 w 1268729"/>
              <a:gd name="connsiteY3" fmla="*/ 133350 h 177545"/>
              <a:gd name="connsiteX4" fmla="*/ 951737 w 1268729"/>
              <a:gd name="connsiteY4" fmla="*/ 133350 h 177545"/>
              <a:gd name="connsiteX5" fmla="*/ 951737 w 1268729"/>
              <a:gd name="connsiteY5" fmla="*/ 177545 h 177545"/>
              <a:gd name="connsiteX6" fmla="*/ 1268729 w 1268729"/>
              <a:gd name="connsiteY6" fmla="*/ 88391 h 177545"/>
              <a:gd name="connsiteX7" fmla="*/ 951737 w 1268729"/>
              <a:gd name="connsiteY7" fmla="*/ 0 h 1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68729" h="177545">
                <a:moveTo>
                  <a:pt x="951737" y="0"/>
                </a:moveTo>
                <a:lnTo>
                  <a:pt x="951737" y="44195"/>
                </a:lnTo>
                <a:lnTo>
                  <a:pt x="0" y="44195"/>
                </a:lnTo>
                <a:lnTo>
                  <a:pt x="0" y="133350"/>
                </a:lnTo>
                <a:lnTo>
                  <a:pt x="951737" y="133350"/>
                </a:lnTo>
                <a:lnTo>
                  <a:pt x="951737" y="177545"/>
                </a:lnTo>
                <a:lnTo>
                  <a:pt x="1268729" y="88391"/>
                </a:lnTo>
                <a:lnTo>
                  <a:pt x="951737" y="0"/>
                </a:lnTo>
              </a:path>
            </a:pathLst>
          </a:custGeom>
          <a:solidFill>
            <a:srgbClr val="00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342454" y="3822388"/>
            <a:ext cx="966739" cy="143525"/>
          </a:xfrm>
          <a:custGeom>
            <a:avLst/>
            <a:gdLst>
              <a:gd name="connsiteX0" fmla="*/ 958087 w 1281429"/>
              <a:gd name="connsiteY0" fmla="*/ 6350 h 190245"/>
              <a:gd name="connsiteX1" fmla="*/ 958087 w 1281429"/>
              <a:gd name="connsiteY1" fmla="*/ 50545 h 190245"/>
              <a:gd name="connsiteX2" fmla="*/ 6350 w 1281429"/>
              <a:gd name="connsiteY2" fmla="*/ 50545 h 190245"/>
              <a:gd name="connsiteX3" fmla="*/ 6350 w 1281429"/>
              <a:gd name="connsiteY3" fmla="*/ 139700 h 190245"/>
              <a:gd name="connsiteX4" fmla="*/ 958087 w 1281429"/>
              <a:gd name="connsiteY4" fmla="*/ 139700 h 190245"/>
              <a:gd name="connsiteX5" fmla="*/ 958087 w 1281429"/>
              <a:gd name="connsiteY5" fmla="*/ 183895 h 190245"/>
              <a:gd name="connsiteX6" fmla="*/ 1275079 w 1281429"/>
              <a:gd name="connsiteY6" fmla="*/ 94741 h 190245"/>
              <a:gd name="connsiteX7" fmla="*/ 958087 w 1281429"/>
              <a:gd name="connsiteY7" fmla="*/ 6350 h 1902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1429" h="190245">
                <a:moveTo>
                  <a:pt x="958087" y="6350"/>
                </a:moveTo>
                <a:lnTo>
                  <a:pt x="958087" y="50545"/>
                </a:lnTo>
                <a:lnTo>
                  <a:pt x="6350" y="50545"/>
                </a:lnTo>
                <a:lnTo>
                  <a:pt x="6350" y="139700"/>
                </a:lnTo>
                <a:lnTo>
                  <a:pt x="958087" y="139700"/>
                </a:lnTo>
                <a:lnTo>
                  <a:pt x="958087" y="183895"/>
                </a:lnTo>
                <a:lnTo>
                  <a:pt x="1275079" y="94741"/>
                </a:lnTo>
                <a:lnTo>
                  <a:pt x="95808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59" name="Freeform 3"/>
          <p:cNvSpPr/>
          <p:nvPr/>
        </p:nvSpPr>
        <p:spPr>
          <a:xfrm>
            <a:off x="5194550" y="3820855"/>
            <a:ext cx="955424" cy="132794"/>
          </a:xfrm>
          <a:custGeom>
            <a:avLst/>
            <a:gdLst>
              <a:gd name="connsiteX0" fmla="*/ 949452 w 1266431"/>
              <a:gd name="connsiteY0" fmla="*/ 0 h 176021"/>
              <a:gd name="connsiteX1" fmla="*/ 949452 w 1266431"/>
              <a:gd name="connsiteY1" fmla="*/ 44196 h 176021"/>
              <a:gd name="connsiteX2" fmla="*/ 0 w 1266431"/>
              <a:gd name="connsiteY2" fmla="*/ 44196 h 176021"/>
              <a:gd name="connsiteX3" fmla="*/ 0 w 1266431"/>
              <a:gd name="connsiteY3" fmla="*/ 132588 h 176021"/>
              <a:gd name="connsiteX4" fmla="*/ 949452 w 1266431"/>
              <a:gd name="connsiteY4" fmla="*/ 132588 h 176021"/>
              <a:gd name="connsiteX5" fmla="*/ 949452 w 1266431"/>
              <a:gd name="connsiteY5" fmla="*/ 176021 h 176021"/>
              <a:gd name="connsiteX6" fmla="*/ 1266431 w 1266431"/>
              <a:gd name="connsiteY6" fmla="*/ 88391 h 176021"/>
              <a:gd name="connsiteX7" fmla="*/ 949452 w 1266431"/>
              <a:gd name="connsiteY7" fmla="*/ 0 h 1760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66431" h="176021">
                <a:moveTo>
                  <a:pt x="949452" y="0"/>
                </a:moveTo>
                <a:lnTo>
                  <a:pt x="949452" y="44196"/>
                </a:lnTo>
                <a:lnTo>
                  <a:pt x="0" y="44196"/>
                </a:lnTo>
                <a:lnTo>
                  <a:pt x="0" y="132588"/>
                </a:lnTo>
                <a:lnTo>
                  <a:pt x="949452" y="132588"/>
                </a:lnTo>
                <a:lnTo>
                  <a:pt x="949452" y="176021"/>
                </a:lnTo>
                <a:lnTo>
                  <a:pt x="1266431" y="88391"/>
                </a:lnTo>
                <a:lnTo>
                  <a:pt x="949452" y="0"/>
                </a:lnTo>
              </a:path>
            </a:pathLst>
          </a:custGeom>
          <a:solidFill>
            <a:srgbClr val="00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5189760" y="3816065"/>
            <a:ext cx="965005" cy="142375"/>
          </a:xfrm>
          <a:custGeom>
            <a:avLst/>
            <a:gdLst>
              <a:gd name="connsiteX0" fmla="*/ 955802 w 1279131"/>
              <a:gd name="connsiteY0" fmla="*/ 6350 h 188721"/>
              <a:gd name="connsiteX1" fmla="*/ 955802 w 1279131"/>
              <a:gd name="connsiteY1" fmla="*/ 50546 h 188721"/>
              <a:gd name="connsiteX2" fmla="*/ 6350 w 1279131"/>
              <a:gd name="connsiteY2" fmla="*/ 50546 h 188721"/>
              <a:gd name="connsiteX3" fmla="*/ 6350 w 1279131"/>
              <a:gd name="connsiteY3" fmla="*/ 138938 h 188721"/>
              <a:gd name="connsiteX4" fmla="*/ 955802 w 1279131"/>
              <a:gd name="connsiteY4" fmla="*/ 138938 h 188721"/>
              <a:gd name="connsiteX5" fmla="*/ 955802 w 1279131"/>
              <a:gd name="connsiteY5" fmla="*/ 182371 h 188721"/>
              <a:gd name="connsiteX6" fmla="*/ 1272781 w 1279131"/>
              <a:gd name="connsiteY6" fmla="*/ 94741 h 188721"/>
              <a:gd name="connsiteX7" fmla="*/ 955802 w 1279131"/>
              <a:gd name="connsiteY7" fmla="*/ 6350 h 188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9131" h="188721">
                <a:moveTo>
                  <a:pt x="955802" y="6350"/>
                </a:moveTo>
                <a:lnTo>
                  <a:pt x="955802" y="50546"/>
                </a:lnTo>
                <a:lnTo>
                  <a:pt x="6350" y="50546"/>
                </a:lnTo>
                <a:lnTo>
                  <a:pt x="6350" y="138938"/>
                </a:lnTo>
                <a:lnTo>
                  <a:pt x="955802" y="138938"/>
                </a:lnTo>
                <a:lnTo>
                  <a:pt x="955802" y="182371"/>
                </a:lnTo>
                <a:lnTo>
                  <a:pt x="1272781" y="94741"/>
                </a:lnTo>
                <a:lnTo>
                  <a:pt x="95580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4418466" y="2554991"/>
            <a:ext cx="1575718" cy="677772"/>
          </a:xfrm>
          <a:custGeom>
            <a:avLst/>
            <a:gdLst>
              <a:gd name="connsiteX0" fmla="*/ 0 w 2088641"/>
              <a:gd name="connsiteY0" fmla="*/ 0 h 898398"/>
              <a:gd name="connsiteX1" fmla="*/ 0 w 2088641"/>
              <a:gd name="connsiteY1" fmla="*/ 898398 h 898398"/>
              <a:gd name="connsiteX2" fmla="*/ 2088641 w 2088641"/>
              <a:gd name="connsiteY2" fmla="*/ 898398 h 898398"/>
              <a:gd name="connsiteX3" fmla="*/ 2088641 w 2088641"/>
              <a:gd name="connsiteY3" fmla="*/ 0 h 898398"/>
              <a:gd name="connsiteX4" fmla="*/ 0 w 2088641"/>
              <a:gd name="connsiteY4" fmla="*/ 0 h 898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641" h="898398">
                <a:moveTo>
                  <a:pt x="0" y="0"/>
                </a:moveTo>
                <a:lnTo>
                  <a:pt x="0" y="898398"/>
                </a:lnTo>
                <a:lnTo>
                  <a:pt x="2088641" y="898398"/>
                </a:lnTo>
                <a:lnTo>
                  <a:pt x="2088641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1702213" y="2717678"/>
            <a:ext cx="2495511" cy="678347"/>
          </a:xfrm>
          <a:custGeom>
            <a:avLst/>
            <a:gdLst>
              <a:gd name="connsiteX0" fmla="*/ 0 w 3307842"/>
              <a:gd name="connsiteY0" fmla="*/ 0 h 899160"/>
              <a:gd name="connsiteX1" fmla="*/ 0 w 3307842"/>
              <a:gd name="connsiteY1" fmla="*/ 899160 h 899160"/>
              <a:gd name="connsiteX2" fmla="*/ 3307842 w 3307842"/>
              <a:gd name="connsiteY2" fmla="*/ 899160 h 899160"/>
              <a:gd name="connsiteX3" fmla="*/ 3307842 w 3307842"/>
              <a:gd name="connsiteY3" fmla="*/ 0 h 899160"/>
              <a:gd name="connsiteX4" fmla="*/ 0 w 3307842"/>
              <a:gd name="connsiteY4" fmla="*/ 0 h 899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7842" h="899160">
                <a:moveTo>
                  <a:pt x="0" y="0"/>
                </a:moveTo>
                <a:lnTo>
                  <a:pt x="0" y="899160"/>
                </a:lnTo>
                <a:lnTo>
                  <a:pt x="3307842" y="899160"/>
                </a:lnTo>
                <a:lnTo>
                  <a:pt x="3307842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3" name="Freeform 3"/>
          <p:cNvSpPr/>
          <p:nvPr/>
        </p:nvSpPr>
        <p:spPr>
          <a:xfrm>
            <a:off x="339196" y="1918035"/>
            <a:ext cx="2265563" cy="677772"/>
          </a:xfrm>
          <a:custGeom>
            <a:avLst/>
            <a:gdLst>
              <a:gd name="connsiteX0" fmla="*/ 0 w 3003042"/>
              <a:gd name="connsiteY0" fmla="*/ 0 h 898398"/>
              <a:gd name="connsiteX1" fmla="*/ 0 w 3003042"/>
              <a:gd name="connsiteY1" fmla="*/ 898398 h 898398"/>
              <a:gd name="connsiteX2" fmla="*/ 3003042 w 3003042"/>
              <a:gd name="connsiteY2" fmla="*/ 898398 h 898398"/>
              <a:gd name="connsiteX3" fmla="*/ 3003042 w 3003042"/>
              <a:gd name="connsiteY3" fmla="*/ 0 h 898398"/>
              <a:gd name="connsiteX4" fmla="*/ 0 w 3003042"/>
              <a:gd name="connsiteY4" fmla="*/ 0 h 898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3042" h="898398">
                <a:moveTo>
                  <a:pt x="0" y="0"/>
                </a:moveTo>
                <a:lnTo>
                  <a:pt x="0" y="898398"/>
                </a:lnTo>
                <a:lnTo>
                  <a:pt x="3003042" y="898398"/>
                </a:lnTo>
                <a:lnTo>
                  <a:pt x="3003042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7460"/>
            <a:ext cx="6687656" cy="2558172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3374980" y="3818748"/>
            <a:ext cx="66255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1011001</a:t>
            </a:r>
          </a:p>
        </p:txBody>
      </p:sp>
      <p:sp>
        <p:nvSpPr>
          <p:cNvPr id="66" name="TextBox 1"/>
          <p:cNvSpPr txBox="1"/>
          <p:nvPr/>
        </p:nvSpPr>
        <p:spPr>
          <a:xfrm>
            <a:off x="4591789" y="3742098"/>
            <a:ext cx="232436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584"/>
              </a:lnSpc>
            </a:pP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…</a:t>
            </a:r>
          </a:p>
        </p:txBody>
      </p:sp>
      <p:sp>
        <p:nvSpPr>
          <p:cNvPr id="67" name="TextBox 1"/>
          <p:cNvSpPr txBox="1"/>
          <p:nvPr/>
        </p:nvSpPr>
        <p:spPr>
          <a:xfrm>
            <a:off x="1995293" y="4441523"/>
            <a:ext cx="69730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发送器</a:t>
            </a:r>
          </a:p>
        </p:txBody>
      </p:sp>
      <p:sp>
        <p:nvSpPr>
          <p:cNvPr id="68" name="TextBox 1"/>
          <p:cNvSpPr txBox="1"/>
          <p:nvPr/>
        </p:nvSpPr>
        <p:spPr>
          <a:xfrm>
            <a:off x="1200056" y="4067858"/>
            <a:ext cx="46487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队列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4515140" y="2649845"/>
            <a:ext cx="1394613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  <a:tabLst>
                <a:tab pos="229941" algn="l"/>
              </a:tabLst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在链路上产生</a:t>
            </a:r>
          </a:p>
          <a:p>
            <a:pPr defTabSz="-479">
              <a:lnSpc>
                <a:spcPts val="2112"/>
              </a:lnSpc>
              <a:tabLst>
                <a:tab pos="229941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r>
              <a:rPr lang="en-US" altLang="zh-CN" sz="1811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传播时延</a:t>
            </a:r>
            <a:endParaRPr lang="en-US" altLang="zh-CN" sz="1811" u="none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70" name="TextBox 1"/>
          <p:cNvSpPr txBox="1"/>
          <p:nvPr/>
        </p:nvSpPr>
        <p:spPr>
          <a:xfrm>
            <a:off x="1065919" y="4422361"/>
            <a:ext cx="633187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886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结点</a:t>
            </a: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71" name="TextBox 1"/>
          <p:cNvSpPr txBox="1"/>
          <p:nvPr/>
        </p:nvSpPr>
        <p:spPr>
          <a:xfrm>
            <a:off x="1794088" y="2812724"/>
            <a:ext cx="2324354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  <a:tabLst>
                <a:tab pos="459882" algn="l"/>
              </a:tabLst>
            </a:pP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在发送器产生传输时延</a:t>
            </a:r>
            <a:endParaRPr lang="en-US" altLang="zh-CN" sz="1811" u="none" dirty="0">
              <a:solidFill>
                <a:srgbClr val="33339A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defTabSz="-479">
              <a:lnSpc>
                <a:spcPts val="2112"/>
              </a:lnSpc>
              <a:tabLst>
                <a:tab pos="459882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(</a:t>
            </a: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即</a:t>
            </a:r>
            <a:r>
              <a:rPr lang="en-US" altLang="zh-CN" sz="1811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发送时延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)</a:t>
            </a:r>
          </a:p>
        </p:txBody>
      </p:sp>
      <p:sp>
        <p:nvSpPr>
          <p:cNvPr id="72" name="TextBox 1"/>
          <p:cNvSpPr txBox="1"/>
          <p:nvPr/>
        </p:nvSpPr>
        <p:spPr>
          <a:xfrm>
            <a:off x="414400" y="2022278"/>
            <a:ext cx="2091919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在结点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A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中产生</a:t>
            </a:r>
            <a:endParaRPr lang="en-US" altLang="zh-CN" sz="1811" u="none" dirty="0">
              <a:solidFill>
                <a:srgbClr val="33339A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defTabSz="-479">
              <a:lnSpc>
                <a:spcPts val="1735"/>
              </a:lnSpc>
            </a:pPr>
            <a:r>
              <a:rPr lang="en-US" altLang="zh-CN" sz="1811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处理时延</a:t>
            </a: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和</a:t>
            </a:r>
            <a:r>
              <a:rPr lang="en-US" altLang="zh-CN" sz="1811" u="none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排队时延</a:t>
            </a:r>
            <a:endParaRPr lang="en-US" altLang="zh-CN" sz="1811" u="none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73" name="TextBox 1"/>
          <p:cNvSpPr txBox="1"/>
          <p:nvPr/>
        </p:nvSpPr>
        <p:spPr>
          <a:xfrm>
            <a:off x="3595348" y="4087020"/>
            <a:ext cx="46487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链路</a:t>
            </a:r>
          </a:p>
        </p:txBody>
      </p:sp>
      <p:sp>
        <p:nvSpPr>
          <p:cNvPr id="74" name="TextBox 1"/>
          <p:cNvSpPr txBox="1"/>
          <p:nvPr/>
        </p:nvSpPr>
        <p:spPr>
          <a:xfrm>
            <a:off x="385656" y="3550474"/>
            <a:ext cx="46487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数据</a:t>
            </a:r>
          </a:p>
        </p:txBody>
      </p:sp>
      <p:sp>
        <p:nvSpPr>
          <p:cNvPr id="75" name="TextBox 1"/>
          <p:cNvSpPr txBox="1"/>
          <p:nvPr/>
        </p:nvSpPr>
        <p:spPr>
          <a:xfrm>
            <a:off x="6115195" y="4489429"/>
            <a:ext cx="620363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886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结点</a:t>
            </a: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355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700336"/>
            <a:ext cx="6429375" cy="648072"/>
          </a:xfrm>
        </p:spPr>
        <p:txBody>
          <a:bodyPr/>
          <a:lstStyle/>
          <a:p>
            <a:pPr algn="l"/>
            <a:r>
              <a:rPr lang="zh-CN" altLang="en-US" dirty="0" smtClean="0"/>
              <a:t>计算举例：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62667"/>
            <a:ext cx="6463035" cy="3087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、一个长度为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100MB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的数据块，在带宽为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的信道上连续发送，其发送时延是多少？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* 2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8/10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838.9s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发送时延长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个字节的数据在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信道上发送，发送时延为多少？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* 8 / 10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s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传播时延长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555776" y="775780"/>
            <a:ext cx="3924175" cy="49718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0" lvl="1" indent="-315913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0" u="none" dirty="0" smtClean="0">
                <a:solidFill>
                  <a:srgbClr val="FFFF00"/>
                </a:solidFill>
              </a:rPr>
              <a:t>1000km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的光纤的传播时延约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5ms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。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04" y="1263670"/>
            <a:ext cx="3707746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sz="32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华文新魏" pitchFamily="18" charset="0"/>
              </a:rPr>
              <a:t>容易产生的错误概念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1520" y="1924472"/>
            <a:ext cx="5541345" cy="226215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36529" algn="l"/>
                <a:tab pos="1964080" algn="l"/>
              </a:tabLst>
            </a:pPr>
            <a:r>
              <a:rPr lang="en-US" altLang="zh-CN" sz="2400" u="none" dirty="0" err="1">
                <a:solidFill>
                  <a:srgbClr val="1A3868"/>
                </a:solidFill>
              </a:rPr>
              <a:t>对于高速网络链路，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我们提高的仅仅是数据发送速率</a:t>
            </a:r>
            <a:r>
              <a:rPr lang="en-US" altLang="zh-CN" sz="2400" u="none" dirty="0" err="1">
                <a:solidFill>
                  <a:srgbClr val="1A3868"/>
                </a:solidFill>
              </a:rPr>
              <a:t>，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而不是比特在链路上的传播速率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；</a:t>
            </a:r>
            <a:endParaRPr lang="en-US" altLang="zh-CN" sz="2400" u="none" dirty="0">
              <a:solidFill>
                <a:srgbClr val="1A3868"/>
              </a:solidFill>
            </a:endParaRPr>
          </a:p>
          <a:p>
            <a:pPr marL="342900" indent="-342900" defTabSz="-479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36529" algn="l"/>
                <a:tab pos="1964080" algn="l"/>
              </a:tabLst>
            </a:pPr>
            <a:r>
              <a:rPr lang="en-US" altLang="zh-CN" sz="2400" u="none" dirty="0" err="1">
                <a:solidFill>
                  <a:srgbClr val="1A3868"/>
                </a:solidFill>
              </a:rPr>
              <a:t>提高链路带宽减小了数据的发送时延</a:t>
            </a:r>
            <a:r>
              <a:rPr lang="en-US" altLang="zh-CN" sz="2400" u="none" dirty="0">
                <a:solidFill>
                  <a:srgbClr val="1A3868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50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2823063" y="1420448"/>
            <a:ext cx="1678621" cy="444375"/>
          </a:xfrm>
          <a:custGeom>
            <a:avLst/>
            <a:gdLst>
              <a:gd name="connsiteX0" fmla="*/ 0 w 2225040"/>
              <a:gd name="connsiteY0" fmla="*/ 0 h 589026"/>
              <a:gd name="connsiteX1" fmla="*/ 0 w 2225040"/>
              <a:gd name="connsiteY1" fmla="*/ 589026 h 589026"/>
              <a:gd name="connsiteX2" fmla="*/ 2225040 w 2225040"/>
              <a:gd name="connsiteY2" fmla="*/ 589026 h 589026"/>
              <a:gd name="connsiteX3" fmla="*/ 2225040 w 2225040"/>
              <a:gd name="connsiteY3" fmla="*/ 0 h 589026"/>
              <a:gd name="connsiteX4" fmla="*/ 0 w 2225040"/>
              <a:gd name="connsiteY4" fmla="*/ 0 h 589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25040" h="589026">
                <a:moveTo>
                  <a:pt x="0" y="0"/>
                </a:moveTo>
                <a:lnTo>
                  <a:pt x="0" y="589026"/>
                </a:lnTo>
                <a:lnTo>
                  <a:pt x="2225040" y="589026"/>
                </a:lnTo>
                <a:lnTo>
                  <a:pt x="2225040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818272" y="1415657"/>
            <a:ext cx="1688202" cy="453956"/>
          </a:xfrm>
          <a:custGeom>
            <a:avLst/>
            <a:gdLst>
              <a:gd name="connsiteX0" fmla="*/ 6350 w 2237740"/>
              <a:gd name="connsiteY0" fmla="*/ 6350 h 601726"/>
              <a:gd name="connsiteX1" fmla="*/ 6350 w 2237740"/>
              <a:gd name="connsiteY1" fmla="*/ 595376 h 601726"/>
              <a:gd name="connsiteX2" fmla="*/ 2231390 w 2237740"/>
              <a:gd name="connsiteY2" fmla="*/ 595376 h 601726"/>
              <a:gd name="connsiteX3" fmla="*/ 2231390 w 2237740"/>
              <a:gd name="connsiteY3" fmla="*/ 6350 h 601726"/>
              <a:gd name="connsiteX4" fmla="*/ 6350 w 2237740"/>
              <a:gd name="connsiteY4" fmla="*/ 6350 h 601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7740" h="601726">
                <a:moveTo>
                  <a:pt x="6350" y="6350"/>
                </a:moveTo>
                <a:lnTo>
                  <a:pt x="6350" y="595376"/>
                </a:lnTo>
                <a:lnTo>
                  <a:pt x="2231390" y="595376"/>
                </a:lnTo>
                <a:lnTo>
                  <a:pt x="223139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300807" y="2310348"/>
            <a:ext cx="390336" cy="783548"/>
          </a:xfrm>
          <a:custGeom>
            <a:avLst/>
            <a:gdLst>
              <a:gd name="connsiteX0" fmla="*/ 259079 w 517397"/>
              <a:gd name="connsiteY0" fmla="*/ 1038606 h 1038606"/>
              <a:gd name="connsiteX1" fmla="*/ 517397 w 517397"/>
              <a:gd name="connsiteY1" fmla="*/ 518922 h 1038606"/>
              <a:gd name="connsiteX2" fmla="*/ 259079 w 517397"/>
              <a:gd name="connsiteY2" fmla="*/ 0 h 1038606"/>
              <a:gd name="connsiteX3" fmla="*/ 0 w 517397"/>
              <a:gd name="connsiteY3" fmla="*/ 518922 h 1038606"/>
              <a:gd name="connsiteX4" fmla="*/ 259079 w 517397"/>
              <a:gd name="connsiteY4" fmla="*/ 1038606 h 10386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7397" h="1038606">
                <a:moveTo>
                  <a:pt x="259079" y="1038606"/>
                </a:moveTo>
                <a:cubicBezTo>
                  <a:pt x="401573" y="1038606"/>
                  <a:pt x="517397" y="806196"/>
                  <a:pt x="517397" y="518922"/>
                </a:cubicBezTo>
                <a:cubicBezTo>
                  <a:pt x="517397" y="232409"/>
                  <a:pt x="401573" y="0"/>
                  <a:pt x="259079" y="0"/>
                </a:cubicBezTo>
                <a:cubicBezTo>
                  <a:pt x="115823" y="0"/>
                  <a:pt x="0" y="232409"/>
                  <a:pt x="0" y="518922"/>
                </a:cubicBezTo>
                <a:cubicBezTo>
                  <a:pt x="0" y="806196"/>
                  <a:pt x="115823" y="1038606"/>
                  <a:pt x="259079" y="1038606"/>
                </a:cubicBezTo>
              </a:path>
            </a:pathLst>
          </a:custGeom>
          <a:solidFill>
            <a:srgbClr val="326B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296016" y="2305557"/>
            <a:ext cx="5008652" cy="793129"/>
          </a:xfrm>
          <a:custGeom>
            <a:avLst/>
            <a:gdLst>
              <a:gd name="connsiteX0" fmla="*/ 6350 w 6639052"/>
              <a:gd name="connsiteY0" fmla="*/ 525272 h 1051306"/>
              <a:gd name="connsiteX1" fmla="*/ 265429 w 6639052"/>
              <a:gd name="connsiteY1" fmla="*/ 1044956 h 1051306"/>
              <a:gd name="connsiteX2" fmla="*/ 6373609 w 6639052"/>
              <a:gd name="connsiteY2" fmla="*/ 1044956 h 1051306"/>
              <a:gd name="connsiteX3" fmla="*/ 6632702 w 6639052"/>
              <a:gd name="connsiteY3" fmla="*/ 525272 h 1051306"/>
              <a:gd name="connsiteX4" fmla="*/ 6373609 w 6639052"/>
              <a:gd name="connsiteY4" fmla="*/ 6350 h 1051306"/>
              <a:gd name="connsiteX5" fmla="*/ 265429 w 6639052"/>
              <a:gd name="connsiteY5" fmla="*/ 6350 h 1051306"/>
              <a:gd name="connsiteX6" fmla="*/ 6350 w 6639052"/>
              <a:gd name="connsiteY6" fmla="*/ 525272 h 10513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639052" h="1051306">
                <a:moveTo>
                  <a:pt x="6350" y="525272"/>
                </a:moveTo>
                <a:cubicBezTo>
                  <a:pt x="6350" y="812546"/>
                  <a:pt x="122173" y="1044956"/>
                  <a:pt x="265429" y="1044956"/>
                </a:cubicBezTo>
                <a:lnTo>
                  <a:pt x="6373609" y="1044956"/>
                </a:lnTo>
                <a:cubicBezTo>
                  <a:pt x="6516103" y="1044956"/>
                  <a:pt x="6632702" y="812546"/>
                  <a:pt x="6632702" y="525272"/>
                </a:cubicBezTo>
                <a:cubicBezTo>
                  <a:pt x="6632702" y="238759"/>
                  <a:pt x="6516103" y="6350"/>
                  <a:pt x="6373609" y="6350"/>
                </a:cubicBezTo>
                <a:lnTo>
                  <a:pt x="265429" y="6350"/>
                </a:lnTo>
                <a:cubicBezTo>
                  <a:pt x="122173" y="6350"/>
                  <a:pt x="6350" y="238759"/>
                  <a:pt x="6350" y="5252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491473" y="2305557"/>
            <a:ext cx="204461" cy="793129"/>
          </a:xfrm>
          <a:custGeom>
            <a:avLst/>
            <a:gdLst>
              <a:gd name="connsiteX0" fmla="*/ 6350 w 271017"/>
              <a:gd name="connsiteY0" fmla="*/ 1044956 h 1051306"/>
              <a:gd name="connsiteX1" fmla="*/ 264667 w 271017"/>
              <a:gd name="connsiteY1" fmla="*/ 525272 h 1051306"/>
              <a:gd name="connsiteX2" fmla="*/ 6350 w 271017"/>
              <a:gd name="connsiteY2" fmla="*/ 6350 h 10513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71017" h="1051306">
                <a:moveTo>
                  <a:pt x="6350" y="1044956"/>
                </a:moveTo>
                <a:cubicBezTo>
                  <a:pt x="148844" y="1044956"/>
                  <a:pt x="264667" y="812546"/>
                  <a:pt x="264667" y="525272"/>
                </a:cubicBezTo>
                <a:cubicBezTo>
                  <a:pt x="264667" y="238759"/>
                  <a:pt x="148844" y="6350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2876527" y="1911963"/>
            <a:ext cx="1518806" cy="344922"/>
          </a:xfrm>
          <a:custGeom>
            <a:avLst/>
            <a:gdLst>
              <a:gd name="connsiteX0" fmla="*/ 0 w 2013203"/>
              <a:gd name="connsiteY0" fmla="*/ 0 h 457200"/>
              <a:gd name="connsiteX1" fmla="*/ 0 w 2013203"/>
              <a:gd name="connsiteY1" fmla="*/ 457200 h 457200"/>
              <a:gd name="connsiteX2" fmla="*/ 2013203 w 2013203"/>
              <a:gd name="connsiteY2" fmla="*/ 457200 h 457200"/>
              <a:gd name="connsiteX3" fmla="*/ 2013203 w 2013203"/>
              <a:gd name="connsiteY3" fmla="*/ 0 h 457200"/>
              <a:gd name="connsiteX4" fmla="*/ 0 w 2013203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3203" h="457200">
                <a:moveTo>
                  <a:pt x="0" y="0"/>
                </a:moveTo>
                <a:lnTo>
                  <a:pt x="0" y="457200"/>
                </a:lnTo>
                <a:lnTo>
                  <a:pt x="2013203" y="457200"/>
                </a:lnTo>
                <a:lnTo>
                  <a:pt x="2013203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323528" y="2147660"/>
            <a:ext cx="598440" cy="344922"/>
          </a:xfrm>
          <a:custGeom>
            <a:avLst/>
            <a:gdLst>
              <a:gd name="connsiteX0" fmla="*/ 0 w 793242"/>
              <a:gd name="connsiteY0" fmla="*/ 0 h 457200"/>
              <a:gd name="connsiteX1" fmla="*/ 0 w 793242"/>
              <a:gd name="connsiteY1" fmla="*/ 457200 h 457200"/>
              <a:gd name="connsiteX2" fmla="*/ 793242 w 793242"/>
              <a:gd name="connsiteY2" fmla="*/ 457200 h 457200"/>
              <a:gd name="connsiteX3" fmla="*/ 793242 w 793242"/>
              <a:gd name="connsiteY3" fmla="*/ 0 h 457200"/>
              <a:gd name="connsiteX4" fmla="*/ 0 w 793242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3242" h="457200">
                <a:moveTo>
                  <a:pt x="0" y="0"/>
                </a:moveTo>
                <a:lnTo>
                  <a:pt x="0" y="457200"/>
                </a:lnTo>
                <a:lnTo>
                  <a:pt x="793242" y="457200"/>
                </a:lnTo>
                <a:lnTo>
                  <a:pt x="79324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1980878" y="3254284"/>
            <a:ext cx="3285383" cy="398960"/>
          </a:xfrm>
          <a:custGeom>
            <a:avLst/>
            <a:gdLst>
              <a:gd name="connsiteX0" fmla="*/ 0 w 4354830"/>
              <a:gd name="connsiteY0" fmla="*/ 0 h 528828"/>
              <a:gd name="connsiteX1" fmla="*/ 0 w 4354830"/>
              <a:gd name="connsiteY1" fmla="*/ 528828 h 528828"/>
              <a:gd name="connsiteX2" fmla="*/ 4354830 w 4354830"/>
              <a:gd name="connsiteY2" fmla="*/ 528828 h 528828"/>
              <a:gd name="connsiteX3" fmla="*/ 4354830 w 4354830"/>
              <a:gd name="connsiteY3" fmla="*/ 0 h 528828"/>
              <a:gd name="connsiteX4" fmla="*/ 0 w 4354830"/>
              <a:gd name="connsiteY4" fmla="*/ 0 h 52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54830" h="528828">
                <a:moveTo>
                  <a:pt x="0" y="0"/>
                </a:moveTo>
                <a:lnTo>
                  <a:pt x="0" y="528828"/>
                </a:lnTo>
                <a:lnTo>
                  <a:pt x="4354830" y="528828"/>
                </a:lnTo>
                <a:lnTo>
                  <a:pt x="4354830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976088" y="3249493"/>
            <a:ext cx="3294964" cy="408541"/>
          </a:xfrm>
          <a:custGeom>
            <a:avLst/>
            <a:gdLst>
              <a:gd name="connsiteX0" fmla="*/ 6350 w 4367530"/>
              <a:gd name="connsiteY0" fmla="*/ 6350 h 541528"/>
              <a:gd name="connsiteX1" fmla="*/ 6350 w 4367530"/>
              <a:gd name="connsiteY1" fmla="*/ 535178 h 541528"/>
              <a:gd name="connsiteX2" fmla="*/ 4361180 w 4367530"/>
              <a:gd name="connsiteY2" fmla="*/ 535178 h 541528"/>
              <a:gd name="connsiteX3" fmla="*/ 4361180 w 4367530"/>
              <a:gd name="connsiteY3" fmla="*/ 6350 h 541528"/>
              <a:gd name="connsiteX4" fmla="*/ 6350 w 4367530"/>
              <a:gd name="connsiteY4" fmla="*/ 6350 h 541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7530" h="541528">
                <a:moveTo>
                  <a:pt x="6350" y="6350"/>
                </a:moveTo>
                <a:lnTo>
                  <a:pt x="6350" y="535178"/>
                </a:lnTo>
                <a:lnTo>
                  <a:pt x="4361180" y="535178"/>
                </a:lnTo>
                <a:lnTo>
                  <a:pt x="436118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659" y="2086723"/>
            <a:ext cx="4694773" cy="86231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260" y="2307090"/>
            <a:ext cx="5672052" cy="7856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3528" y="988368"/>
            <a:ext cx="4118435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  <a:tabLst>
                <a:tab pos="2538933" algn="l"/>
              </a:tabLst>
            </a:pP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5.  </a:t>
            </a:r>
            <a:r>
              <a:rPr lang="en-US" altLang="zh-CN" sz="2400" u="none" dirty="0" err="1" smtClean="0">
                <a:solidFill>
                  <a:srgbClr val="007D7A"/>
                </a:solidFill>
                <a:ea typeface="+mj-ea"/>
              </a:rPr>
              <a:t>时延带宽积</a:t>
            </a: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lnSpc>
                <a:spcPts val="2942"/>
              </a:lnSpc>
              <a:tabLst>
                <a:tab pos="2538933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r>
              <a:rPr lang="en-US" altLang="zh-CN" sz="2414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时延带宽积</a:t>
            </a:r>
            <a:endParaRPr lang="en-US" altLang="zh-CN" sz="2414" u="none" dirty="0">
              <a:solidFill>
                <a:srgbClr val="33339A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4788710" y="844352"/>
            <a:ext cx="2591602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tabLst>
                <a:tab pos="86228" algn="l"/>
              </a:tabLst>
            </a:pPr>
            <a:r>
              <a:rPr lang="en-US" altLang="zh-CN" sz="2000" u="none" dirty="0" err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在收到对方回答之前，能往信道上发送的最大信道容</a:t>
            </a:r>
            <a:r>
              <a:rPr lang="en-US" altLang="zh-CN" sz="2000" u="none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sz="2000" u="none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楷体_GB2312" pitchFamily="18" charset="0"/>
              </a:rPr>
              <a:t>量（体积概念）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28951" y="1996480"/>
            <a:ext cx="7078861" cy="30008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  <a:tabLst>
                <a:tab pos="354493" algn="l"/>
                <a:tab pos="1667073" algn="l"/>
                <a:tab pos="2558095" algn="l"/>
                <a:tab pos="3161690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		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（</a:t>
            </a: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传播）时延</a:t>
            </a:r>
            <a:endParaRPr lang="en-US" altLang="zh-CN" sz="1811" u="none" dirty="0">
              <a:solidFill>
                <a:srgbClr val="33339A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defTabSz="-479">
              <a:lnSpc>
                <a:spcPts val="1811"/>
              </a:lnSpc>
              <a:tabLst>
                <a:tab pos="354493" algn="l"/>
                <a:tab pos="1667073" algn="l"/>
                <a:tab pos="2558095" algn="l"/>
                <a:tab pos="3161690" algn="l"/>
              </a:tabLst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带宽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lnSpc>
                <a:spcPts val="1886"/>
              </a:lnSpc>
              <a:tabLst>
                <a:tab pos="354493" algn="l"/>
                <a:tab pos="1667073" algn="l"/>
                <a:tab pos="2558095" algn="l"/>
                <a:tab pos="3161690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			</a:t>
            </a:r>
            <a:r>
              <a:rPr lang="zh-CN" altLang="en-US" sz="1811" u="none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链路</a:t>
            </a:r>
            <a:endParaRPr lang="en-US" altLang="zh-CN" sz="1811" u="none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lnSpc>
                <a:spcPts val="2640"/>
              </a:lnSpc>
              <a:tabLst>
                <a:tab pos="354493" algn="l"/>
                <a:tab pos="1667073" algn="l"/>
                <a:tab pos="2558095" algn="l"/>
                <a:tab pos="3161690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	</a:t>
            </a: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时延带宽积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>
                <a:solidFill>
                  <a:srgbClr val="33339A"/>
                </a:solidFill>
                <a:latin typeface="Tahoma" panose="020B0604030504040204" pitchFamily="18" charset="0"/>
                <a:ea typeface="黑体" panose="02010609060101010101" pitchFamily="2" charset="-122"/>
                <a:cs typeface="Tahoma" panose="020B0604030504040204" pitchFamily="18" charset="0"/>
              </a:rPr>
              <a:t>=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传播时延</a:t>
            </a:r>
            <a:r>
              <a:rPr lang="en-US" altLang="zh-CN" sz="2112" u="none" dirty="0">
                <a:ea typeface="黑体" panose="02010609060101010101" pitchFamily="2" charset="-122"/>
              </a:rPr>
              <a:t> </a:t>
            </a:r>
            <a:r>
              <a:rPr lang="en-US" altLang="zh-CN" sz="2112" u="none" dirty="0">
                <a:solidFill>
                  <a:srgbClr val="33339A"/>
                </a:solidFill>
                <a:latin typeface="Symbol" panose="05050102010706020507" pitchFamily="18" charset="0"/>
                <a:ea typeface="黑体" panose="02010609060101010101" pitchFamily="2" charset="-122"/>
                <a:cs typeface="Symbol" panose="05050102010706020507" pitchFamily="18" charset="0"/>
              </a:rPr>
              <a:t>×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带宽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tabLst>
                <a:tab pos="354493" algn="l"/>
                <a:tab pos="1667073" algn="l"/>
                <a:tab pos="2558095" algn="l"/>
                <a:tab pos="3161690" algn="l"/>
              </a:tabLst>
            </a:pPr>
            <a:r>
              <a:rPr lang="en-US" altLang="zh-CN" sz="2400" b="0" u="none" dirty="0" err="1" smtClean="0">
                <a:solidFill>
                  <a:srgbClr val="1A3868"/>
                </a:solidFill>
              </a:rPr>
              <a:t>链路的</a:t>
            </a:r>
            <a:r>
              <a:rPr lang="en-US" altLang="zh-CN" sz="2400" b="0" u="none" dirty="0" err="1" smtClean="0">
                <a:solidFill>
                  <a:srgbClr val="FF0000"/>
                </a:solidFill>
              </a:rPr>
              <a:t>时延带宽积</a:t>
            </a:r>
            <a:r>
              <a:rPr lang="en-US" altLang="zh-CN" sz="2400" b="0" u="none" dirty="0" err="1" smtClean="0">
                <a:solidFill>
                  <a:srgbClr val="1A3868"/>
                </a:solidFill>
              </a:rPr>
              <a:t>又称为</a:t>
            </a:r>
            <a:r>
              <a:rPr lang="en-US" altLang="zh-CN" sz="2400" b="0" u="none" dirty="0" err="1" smtClean="0">
                <a:solidFill>
                  <a:srgbClr val="C00000"/>
                </a:solidFill>
              </a:rPr>
              <a:t>以比特为单位的链路长度</a:t>
            </a:r>
            <a:r>
              <a:rPr lang="en-US" altLang="zh-CN" sz="2400" b="0" u="none" dirty="0">
                <a:solidFill>
                  <a:srgbClr val="1A3868"/>
                </a:solidFill>
              </a:rPr>
              <a:t>。</a:t>
            </a:r>
          </a:p>
          <a:p>
            <a:pPr defTabSz="-479">
              <a:tabLst>
                <a:tab pos="354493" algn="l"/>
                <a:tab pos="1667073" algn="l"/>
                <a:tab pos="2558095" algn="l"/>
                <a:tab pos="3161690" algn="l"/>
              </a:tabLst>
            </a:pPr>
            <a:r>
              <a:rPr lang="en-US" altLang="zh-CN" sz="2400" b="0" u="none" dirty="0" smtClean="0">
                <a:solidFill>
                  <a:srgbClr val="1A3868"/>
                </a:solidFill>
              </a:rPr>
              <a:t>设传播时延为</a:t>
            </a:r>
            <a:r>
              <a:rPr lang="en-US" altLang="zh-CN" sz="2400" b="0" u="none" dirty="0">
                <a:solidFill>
                  <a:srgbClr val="1A3868"/>
                </a:solidFill>
              </a:rPr>
              <a:t>20ms，带宽为10Mbps，那么</a:t>
            </a:r>
          </a:p>
          <a:p>
            <a:pPr defTabSz="-479">
              <a:tabLst>
                <a:tab pos="354493" algn="l"/>
                <a:tab pos="1667073" algn="l"/>
                <a:tab pos="2558095" algn="l"/>
                <a:tab pos="3161690" algn="l"/>
              </a:tabLst>
            </a:pPr>
            <a:r>
              <a:rPr lang="en-US" altLang="zh-CN" sz="2400" b="0" u="none" dirty="0">
                <a:solidFill>
                  <a:srgbClr val="1A3868"/>
                </a:solidFill>
              </a:rPr>
              <a:t>时延带宽积=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20</a:t>
            </a:r>
            <a:r>
              <a:rPr lang="zh-CN" altLang="en-US" sz="2400" b="0" u="none" dirty="0" smtClean="0">
                <a:solidFill>
                  <a:srgbClr val="1A3868"/>
                </a:solidFill>
              </a:rPr>
              <a:t>*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10</a:t>
            </a:r>
            <a:r>
              <a:rPr lang="en-US" altLang="zh-CN" sz="2400" b="0" u="none" baseline="30000" dirty="0" smtClean="0">
                <a:solidFill>
                  <a:srgbClr val="1A3868"/>
                </a:solidFill>
              </a:rPr>
              <a:t>-3</a:t>
            </a:r>
            <a:r>
              <a:rPr lang="zh-CN" altLang="en-US" sz="2400" b="0" u="none" dirty="0" smtClean="0">
                <a:solidFill>
                  <a:srgbClr val="1A3868"/>
                </a:solidFill>
              </a:rPr>
              <a:t>*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10</a:t>
            </a:r>
            <a:r>
              <a:rPr lang="zh-CN" altLang="en-US" sz="2400" b="0" u="none" dirty="0" smtClean="0">
                <a:solidFill>
                  <a:srgbClr val="1A3868"/>
                </a:solidFill>
              </a:rPr>
              <a:t>*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10</a:t>
            </a:r>
            <a:r>
              <a:rPr lang="en-US" altLang="zh-CN" sz="2400" b="0" u="none" baseline="30000" dirty="0" smtClean="0">
                <a:solidFill>
                  <a:srgbClr val="1A3868"/>
                </a:solidFill>
              </a:rPr>
              <a:t>6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=2</a:t>
            </a:r>
            <a:r>
              <a:rPr lang="zh-CN" altLang="en-US" sz="2400" b="0" u="none" dirty="0" smtClean="0">
                <a:solidFill>
                  <a:srgbClr val="1A3868"/>
                </a:solidFill>
              </a:rPr>
              <a:t>*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10</a:t>
            </a:r>
            <a:r>
              <a:rPr lang="en-US" altLang="zh-CN" sz="2400" b="0" u="none" baseline="30000" dirty="0">
                <a:solidFill>
                  <a:srgbClr val="1A3868"/>
                </a:solidFill>
              </a:rPr>
              <a:t>5</a:t>
            </a:r>
            <a:r>
              <a:rPr lang="en-US" altLang="zh-CN" sz="2400" b="0" u="none" dirty="0" smtClean="0">
                <a:solidFill>
                  <a:srgbClr val="1A3868"/>
                </a:solidFill>
              </a:rPr>
              <a:t>bit</a:t>
            </a:r>
            <a:endParaRPr lang="en-US" altLang="zh-CN" sz="2400" b="0" u="none" dirty="0">
              <a:solidFill>
                <a:srgbClr val="1A3868"/>
              </a:solidFill>
            </a:endParaRPr>
          </a:p>
        </p:txBody>
      </p:sp>
      <p:sp>
        <p:nvSpPr>
          <p:cNvPr id="3" name="椭圆形标注 2"/>
          <p:cNvSpPr/>
          <p:nvPr/>
        </p:nvSpPr>
        <p:spPr bwMode="auto">
          <a:xfrm>
            <a:off x="4646430" y="556320"/>
            <a:ext cx="2805890" cy="1591340"/>
          </a:xfrm>
          <a:prstGeom prst="wedgeEllipseCallout">
            <a:avLst>
              <a:gd name="adj1" fmla="val -53473"/>
              <a:gd name="adj2" fmla="val 2371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sng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156" y="988368"/>
            <a:ext cx="6160691" cy="4893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u="none" dirty="0" smtClean="0">
                <a:solidFill>
                  <a:srgbClr val="007D7A"/>
                </a:solidFill>
                <a:ea typeface="+mj-ea"/>
              </a:rPr>
              <a:t>6.  </a:t>
            </a:r>
            <a:r>
              <a:rPr lang="zh-CN" altLang="en-US" sz="2400" u="none" dirty="0" smtClean="0">
                <a:solidFill>
                  <a:srgbClr val="007D7A"/>
                </a:solidFill>
                <a:ea typeface="+mj-ea"/>
              </a:rPr>
              <a:t>往返时间</a:t>
            </a:r>
            <a:r>
              <a:rPr lang="en-US" altLang="zh-CN" sz="2400" u="none" dirty="0" smtClean="0">
                <a:solidFill>
                  <a:srgbClr val="007D7A"/>
                </a:solidFill>
                <a:ea typeface="+mj-ea"/>
              </a:rPr>
              <a:t>RTT</a:t>
            </a: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endParaRPr lang="en-US" altLang="zh-CN" sz="1961" u="none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060" y="1750313"/>
            <a:ext cx="5799148" cy="33947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63525" indent="-263525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25750" algn="l"/>
              </a:tabLst>
            </a:pPr>
            <a:r>
              <a:rPr lang="zh-CN" altLang="en-US" sz="2400" u="none" dirty="0">
                <a:solidFill>
                  <a:srgbClr val="1A3868"/>
                </a:solidFill>
              </a:rPr>
              <a:t>往返时间</a:t>
            </a:r>
            <a:r>
              <a:rPr lang="en-US" altLang="zh-CN" sz="2400" u="none" dirty="0">
                <a:solidFill>
                  <a:srgbClr val="1A3868"/>
                </a:solidFill>
              </a:rPr>
              <a:t>RTT (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Round-Trip</a:t>
            </a:r>
            <a:r>
              <a:rPr lang="en-US" altLang="zh-CN" sz="2400" u="none" dirty="0">
                <a:solidFill>
                  <a:srgbClr val="1A3868"/>
                </a:solidFill>
              </a:rPr>
              <a:t> 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Time)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：双向数据传输交互一次的时间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sz="2400" u="none" dirty="0">
                <a:solidFill>
                  <a:srgbClr val="1A3868"/>
                </a:solidFill>
              </a:rPr>
              <a:t>对于每个</a:t>
            </a:r>
            <a:r>
              <a:rPr lang="en-US" altLang="zh-CN" sz="2400" u="none" dirty="0">
                <a:solidFill>
                  <a:srgbClr val="1A3868"/>
                </a:solidFill>
              </a:rPr>
              <a:t>TCP</a:t>
            </a:r>
            <a:r>
              <a:rPr lang="zh-CN" altLang="en-US" sz="2400" u="none" dirty="0">
                <a:solidFill>
                  <a:srgbClr val="1A3868"/>
                </a:solidFill>
              </a:rPr>
              <a:t>连接都要维持一个</a:t>
            </a:r>
            <a:r>
              <a:rPr lang="en-US" altLang="zh-CN" sz="2400" u="none" dirty="0">
                <a:solidFill>
                  <a:srgbClr val="1A3868"/>
                </a:solidFill>
              </a:rPr>
              <a:t>RTT</a:t>
            </a:r>
            <a:r>
              <a:rPr lang="zh-CN" altLang="en-US" sz="2400" u="none" dirty="0">
                <a:solidFill>
                  <a:srgbClr val="1A3868"/>
                </a:solidFill>
              </a:rPr>
              <a:t>变量，是当前到达目的结点的</a:t>
            </a:r>
            <a:r>
              <a:rPr lang="zh-CN" altLang="en-US" sz="2400" u="none" dirty="0">
                <a:solidFill>
                  <a:srgbClr val="C00000"/>
                </a:solidFill>
              </a:rPr>
              <a:t>最佳估计往返延时</a:t>
            </a:r>
            <a:r>
              <a:rPr lang="zh-CN" altLang="en-US" sz="2400" u="none" dirty="0" smtClean="0">
                <a:solidFill>
                  <a:srgbClr val="C00000"/>
                </a:solidFill>
              </a:rPr>
              <a:t>值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。</a:t>
            </a:r>
            <a:r>
              <a:rPr lang="zh-CN" altLang="en-US" sz="2400" u="none" dirty="0">
                <a:solidFill>
                  <a:srgbClr val="1A3868"/>
                </a:solidFill>
              </a:rPr>
              <a:t>计算重传时间的公式为：</a:t>
            </a:r>
          </a:p>
          <a:p>
            <a:pPr marL="273050" indent="-27305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FontTx/>
              <a:buNone/>
            </a:pPr>
            <a:r>
              <a:rPr lang="zh-CN" altLang="en-US" sz="2400" u="none" dirty="0">
                <a:solidFill>
                  <a:srgbClr val="1A3868"/>
                </a:solidFill>
              </a:rPr>
              <a:t>                       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Timeout </a:t>
            </a:r>
            <a:r>
              <a:rPr lang="en-US" altLang="zh-CN" sz="2400" u="none" dirty="0">
                <a:solidFill>
                  <a:srgbClr val="1A3868"/>
                </a:solidFill>
              </a:rPr>
              <a:t>= </a:t>
            </a:r>
            <a:r>
              <a:rPr lang="en-US" altLang="zh-CN" sz="2400" i="1" u="none" dirty="0">
                <a:solidFill>
                  <a:srgbClr val="1A3868"/>
                </a:solidFill>
              </a:rPr>
              <a:t>β</a:t>
            </a:r>
            <a:r>
              <a:rPr lang="en-GB" altLang="zh-CN" sz="2400" u="none" dirty="0">
                <a:solidFill>
                  <a:srgbClr val="1A3868"/>
                </a:solidFill>
              </a:rPr>
              <a:t>×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RTT                       </a:t>
            </a:r>
            <a:endParaRPr lang="zh-CN" altLang="en-US" sz="2400" u="none" dirty="0">
              <a:solidFill>
                <a:srgbClr val="1A3868"/>
              </a:solidFill>
            </a:endParaRPr>
          </a:p>
          <a:p>
            <a:pPr marL="263525" indent="-263525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25750" algn="l"/>
              </a:tabLst>
            </a:pPr>
            <a:endParaRPr lang="en-US" altLang="zh-CN" sz="2400" u="none" dirty="0" smtClean="0">
              <a:solidFill>
                <a:srgbClr val="1A3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807" y="926102"/>
            <a:ext cx="1231106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697"/>
              </a:lnSpc>
            </a:pP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7</a:t>
            </a:r>
            <a:r>
              <a:rPr lang="en-US" altLang="zh-CN" sz="2400" u="none" dirty="0" smtClean="0">
                <a:solidFill>
                  <a:srgbClr val="007D7A"/>
                </a:solidFill>
                <a:ea typeface="+mj-ea"/>
              </a:rPr>
              <a:t>. </a:t>
            </a: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利用率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8599" y="1564432"/>
            <a:ext cx="5969068" cy="31239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5750" algn="l"/>
              </a:tabLst>
            </a:pPr>
            <a:r>
              <a:rPr lang="en-US" altLang="zh-CN" sz="2400" u="none" dirty="0" err="1" smtClean="0">
                <a:solidFill>
                  <a:srgbClr val="FF0000"/>
                </a:solidFill>
              </a:rPr>
              <a:t>信道利用率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指出某信道有百分之几的时间是被利用的</a:t>
            </a:r>
            <a:r>
              <a:rPr lang="en-US" altLang="zh-CN" sz="2400" u="none" dirty="0" err="1">
                <a:solidFill>
                  <a:srgbClr val="1A3868"/>
                </a:solidFill>
              </a:rPr>
              <a:t>（有数据通过</a:t>
            </a:r>
            <a:r>
              <a:rPr lang="en-US" altLang="zh-CN" sz="2400" u="none" dirty="0">
                <a:solidFill>
                  <a:srgbClr val="1A3868"/>
                </a:solidFill>
              </a:rPr>
              <a:t>）。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完全空闲的信道的利用率是零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。</a:t>
            </a:r>
          </a:p>
          <a:p>
            <a:pPr marL="342900" indent="-342900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5750" algn="l"/>
              </a:tabLst>
            </a:pPr>
            <a:r>
              <a:rPr lang="en-US" altLang="zh-CN" sz="2400" u="none" dirty="0" err="1">
                <a:solidFill>
                  <a:srgbClr val="FF0000"/>
                </a:solidFill>
              </a:rPr>
              <a:t>网络利用率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则是全网络的信道利用率的加权平均值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。</a:t>
            </a:r>
          </a:p>
          <a:p>
            <a:pPr marL="342900" indent="-342900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25750" algn="l"/>
              </a:tabLst>
            </a:pPr>
            <a:r>
              <a:rPr lang="en-US" altLang="zh-CN" sz="2400" u="none" dirty="0" err="1" smtClean="0">
                <a:solidFill>
                  <a:srgbClr val="1A3868"/>
                </a:solidFill>
              </a:rPr>
              <a:t>信道利用率并非越高越好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。</a:t>
            </a:r>
            <a:endParaRPr lang="en-US" altLang="zh-CN" sz="2263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2929050" y="3817550"/>
            <a:ext cx="634838" cy="24508"/>
          </a:xfrm>
          <a:custGeom>
            <a:avLst/>
            <a:gdLst>
              <a:gd name="connsiteX0" fmla="*/ 8121 w 841489"/>
              <a:gd name="connsiteY0" fmla="*/ 8121 h 32486"/>
              <a:gd name="connsiteX1" fmla="*/ 833367 w 841489"/>
              <a:gd name="connsiteY1" fmla="*/ 8121 h 32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1489" h="32486">
                <a:moveTo>
                  <a:pt x="8121" y="8121"/>
                </a:moveTo>
                <a:lnTo>
                  <a:pt x="833367" y="81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solidFill>
                <a:schemeClr val="tx2">
                  <a:lumMod val="50000"/>
                </a:schemeClr>
              </a:solidFill>
              <a:ea typeface="黑体" panose="0201060906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988368"/>
            <a:ext cx="4616648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97"/>
              </a:lnSpc>
            </a:pPr>
            <a:r>
              <a:rPr lang="en-US" altLang="zh-CN" sz="3200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华文新魏" pitchFamily="18" charset="0"/>
              </a:rPr>
              <a:t>时延与网络利用率的关系</a:t>
            </a:r>
            <a:endParaRPr lang="en-US" altLang="zh-CN" sz="1660" dirty="0">
              <a:solidFill>
                <a:srgbClr val="33659A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399676" y="3594879"/>
            <a:ext cx="452047" cy="384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791"/>
              </a:lnSpc>
            </a:pPr>
            <a:r>
              <a:rPr lang="en-US" altLang="zh-CN" sz="2320" i="1" u="none" dirty="0">
                <a:solidFill>
                  <a:srgbClr val="FF0000"/>
                </a:solidFill>
                <a:ea typeface="黑体" panose="02010609060101010101" pitchFamily="2" charset="-122"/>
              </a:rPr>
              <a:t>D</a:t>
            </a:r>
            <a:r>
              <a:rPr lang="en-US" altLang="zh-CN" sz="2320" u="none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320" u="none" dirty="0">
                <a:solidFill>
                  <a:srgbClr val="FF0000"/>
                </a:solidFill>
                <a:latin typeface="Symbol" panose="05050102010706020507" pitchFamily="18" charset="0"/>
                <a:ea typeface="黑体" panose="02010609060101010101" pitchFamily="2" charset="-122"/>
                <a:cs typeface="Symbol" panose="05050102010706020507" pitchFamily="18" charset="0"/>
              </a:rPr>
              <a:t>=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17059" y="3508648"/>
            <a:ext cx="527388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414"/>
              </a:lnSpc>
              <a:tabLst>
                <a:tab pos="172456" algn="l"/>
              </a:tabLst>
            </a:pPr>
            <a:r>
              <a:rPr lang="en-US" altLang="zh-CN" sz="2112" u="none" dirty="0">
                <a:solidFill>
                  <a:srgbClr val="FF0000"/>
                </a:solidFill>
                <a:ea typeface="黑体" panose="02010609060101010101" pitchFamily="2" charset="-122"/>
              </a:rPr>
              <a:t>	</a:t>
            </a:r>
            <a:r>
              <a:rPr lang="en-US" altLang="zh-CN" sz="2320" i="1" u="none" dirty="0">
                <a:solidFill>
                  <a:srgbClr val="FF0000"/>
                </a:solidFill>
                <a:ea typeface="黑体" panose="02010609060101010101" pitchFamily="2" charset="-122"/>
              </a:rPr>
              <a:t>D</a:t>
            </a:r>
            <a:r>
              <a:rPr lang="en-US" altLang="zh-CN" sz="1354" u="none" dirty="0">
                <a:solidFill>
                  <a:srgbClr val="FF0000"/>
                </a:solidFill>
                <a:ea typeface="黑体" panose="02010609060101010101" pitchFamily="2" charset="-122"/>
              </a:rPr>
              <a:t>0</a:t>
            </a:r>
          </a:p>
          <a:p>
            <a:pPr defTabSz="-479">
              <a:lnSpc>
                <a:spcPts val="2867"/>
              </a:lnSpc>
              <a:tabLst>
                <a:tab pos="172456" algn="l"/>
              </a:tabLst>
            </a:pPr>
            <a:r>
              <a:rPr lang="en-US" altLang="zh-CN" sz="2320" u="none" dirty="0">
                <a:solidFill>
                  <a:srgbClr val="FF0000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320" u="none" dirty="0">
                <a:solidFill>
                  <a:srgbClr val="FF0000"/>
                </a:solidFill>
                <a:latin typeface="Symbol" panose="05050102010706020507" pitchFamily="18" charset="0"/>
                <a:ea typeface="黑体" panose="02010609060101010101" pitchFamily="2" charset="-122"/>
              </a:rPr>
              <a:t>-</a:t>
            </a:r>
            <a:r>
              <a:rPr lang="en-US" altLang="zh-CN" sz="2320" i="1" u="none" dirty="0">
                <a:solidFill>
                  <a:srgbClr val="FF0000"/>
                </a:solidFill>
                <a:ea typeface="黑体" panose="02010609060101010101" pitchFamily="2" charset="-122"/>
              </a:rPr>
              <a:t>U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4782" y="4456092"/>
            <a:ext cx="5556008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188"/>
              </a:lnSpc>
              <a:tabLst>
                <a:tab pos="526948" algn="l"/>
              </a:tabLst>
            </a:pP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U 是网络的利用率，数值在 0 到 1 之间。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635908"/>
            <a:ext cx="5633727" cy="22660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tabLst>
                <a:tab pos="526948" algn="l"/>
              </a:tabLst>
            </a:pPr>
            <a:r>
              <a:rPr lang="en-US" altLang="zh-CN" sz="2400" u="none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 </a:t>
            </a:r>
            <a:r>
              <a:rPr lang="en-US" altLang="zh-CN" sz="2400" u="none" dirty="0" err="1">
                <a:ea typeface="黑体" panose="02010609060101010101" pitchFamily="2" charset="-122"/>
                <a:cs typeface="黑体" panose="02010609060101010101" pitchFamily="2" charset="-122"/>
              </a:rPr>
              <a:t>根据排队论的理论</a:t>
            </a:r>
            <a:r>
              <a:rPr lang="en-US" altLang="zh-CN" sz="2400" u="none" dirty="0" err="1">
                <a:ea typeface="黑体" panose="02010609060101010101" pitchFamily="2" charset="-122"/>
                <a:cs typeface="黑体" panose="02010609060101010101" pitchFamily="2" charset="-122"/>
              </a:rPr>
              <a:t>，</a:t>
            </a:r>
            <a:r>
              <a:rPr lang="en-US" altLang="zh-CN" sz="2400" u="none" dirty="0" err="1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当某信道的利用率增大时，该信道引起的时延也就迅速增加</a:t>
            </a: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</a:p>
          <a:p>
            <a:pPr defTabSz="-479">
              <a:tabLst>
                <a:tab pos="526948" algn="l"/>
              </a:tabLst>
            </a:pPr>
            <a:r>
              <a:rPr lang="en-US" altLang="zh-CN" sz="2400" u="none" dirty="0" err="1">
                <a:ea typeface="黑体" panose="02010609060101010101" pitchFamily="2" charset="-122"/>
                <a:cs typeface="黑体" panose="02010609060101010101" pitchFamily="2" charset="-122"/>
              </a:rPr>
              <a:t>若令</a:t>
            </a: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D</a:t>
            </a:r>
            <a:r>
              <a:rPr lang="en-US" altLang="zh-CN" sz="2400" u="none" baseline="-25000" dirty="0">
                <a:ea typeface="黑体" panose="02010609060101010101" pitchFamily="2" charset="-122"/>
                <a:cs typeface="黑体" panose="02010609060101010101" pitchFamily="2" charset="-122"/>
              </a:rPr>
              <a:t>0</a:t>
            </a: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en-US" altLang="zh-CN" sz="2400" u="none" dirty="0" err="1">
                <a:ea typeface="黑体" panose="02010609060101010101" pitchFamily="2" charset="-122"/>
                <a:cs typeface="黑体" panose="02010609060101010101" pitchFamily="2" charset="-122"/>
              </a:rPr>
              <a:t>表示网络空闲时的时延，D</a:t>
            </a: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en-US" altLang="zh-CN" sz="2400" u="none" dirty="0" err="1">
                <a:ea typeface="黑体" panose="02010609060101010101" pitchFamily="2" charset="-122"/>
                <a:cs typeface="黑体" panose="02010609060101010101" pitchFamily="2" charset="-122"/>
              </a:rPr>
              <a:t>表示网络当前的时延，可以用下面的简单公式表示</a:t>
            </a: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 D 和D</a:t>
            </a:r>
            <a:r>
              <a:rPr lang="en-US" altLang="zh-CN" sz="2400" u="none" baseline="-25000" dirty="0">
                <a:ea typeface="黑体" panose="02010609060101010101" pitchFamily="2" charset="-122"/>
                <a:cs typeface="黑体" panose="02010609060101010101" pitchFamily="2" charset="-122"/>
              </a:rPr>
              <a:t>0</a:t>
            </a:r>
            <a:r>
              <a:rPr lang="en-US" altLang="zh-CN" sz="2400" u="none" dirty="0">
                <a:ea typeface="黑体" panose="02010609060101010101" pitchFamily="2" charset="-122"/>
                <a:cs typeface="黑体" panose="02010609060101010101" pitchFamily="2" charset="-122"/>
              </a:rPr>
              <a:t>之间的关系：</a:t>
            </a:r>
          </a:p>
          <a:p>
            <a:pPr defTabSz="-479">
              <a:lnSpc>
                <a:spcPts val="2565"/>
              </a:lnSpc>
            </a:pPr>
            <a:endParaRPr lang="zh-CN" altLang="en-US" sz="3200" u="none" dirty="0">
              <a:solidFill>
                <a:srgbClr val="FF0000"/>
              </a:solidFill>
              <a:latin typeface="华文行楷" pitchFamily="18" charset="0"/>
              <a:ea typeface="黑体" panose="02010609060101010101" pitchFamily="2" charset="-122"/>
              <a:cs typeface="华文行楷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/>
          <p:cNvSpPr/>
          <p:nvPr/>
        </p:nvSpPr>
        <p:spPr>
          <a:xfrm>
            <a:off x="3398486" y="1367123"/>
            <a:ext cx="1209527" cy="3157761"/>
          </a:xfrm>
          <a:custGeom>
            <a:avLst/>
            <a:gdLst>
              <a:gd name="connsiteX0" fmla="*/ 0 w 1603248"/>
              <a:gd name="connsiteY0" fmla="*/ 0 h 4185665"/>
              <a:gd name="connsiteX1" fmla="*/ 0 w 1603248"/>
              <a:gd name="connsiteY1" fmla="*/ 4185665 h 4185665"/>
              <a:gd name="connsiteX2" fmla="*/ 1603248 w 1603248"/>
              <a:gd name="connsiteY2" fmla="*/ 4185665 h 4185665"/>
              <a:gd name="connsiteX3" fmla="*/ 1603248 w 1603248"/>
              <a:gd name="connsiteY3" fmla="*/ 0 h 4185665"/>
              <a:gd name="connsiteX4" fmla="*/ 0 w 1603248"/>
              <a:gd name="connsiteY4" fmla="*/ 0 h 41856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3248" h="4185665">
                <a:moveTo>
                  <a:pt x="0" y="0"/>
                </a:moveTo>
                <a:lnTo>
                  <a:pt x="0" y="4185665"/>
                </a:lnTo>
                <a:lnTo>
                  <a:pt x="1603248" y="4185665"/>
                </a:lnTo>
                <a:lnTo>
                  <a:pt x="1603248" y="0"/>
                </a:lnTo>
                <a:lnTo>
                  <a:pt x="0" y="0"/>
                </a:lnTo>
              </a:path>
            </a:pathLst>
          </a:custGeom>
          <a:solidFill>
            <a:srgbClr val="FF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603213" y="1251957"/>
            <a:ext cx="16767" cy="3277717"/>
          </a:xfrm>
          <a:custGeom>
            <a:avLst/>
            <a:gdLst>
              <a:gd name="connsiteX0" fmla="*/ 6350 w 22225"/>
              <a:gd name="connsiteY0" fmla="*/ 6350 h 4344669"/>
              <a:gd name="connsiteX1" fmla="*/ 6350 w 22225"/>
              <a:gd name="connsiteY1" fmla="*/ 4338319 h 4344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344669">
                <a:moveTo>
                  <a:pt x="6350" y="6350"/>
                </a:moveTo>
                <a:lnTo>
                  <a:pt x="6350" y="4338319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1509463" y="1338379"/>
            <a:ext cx="3061173" cy="2998523"/>
          </a:xfrm>
          <a:custGeom>
            <a:avLst/>
            <a:gdLst>
              <a:gd name="connsiteX0" fmla="*/ 38100 w 4057636"/>
              <a:gd name="connsiteY0" fmla="*/ 3936492 h 3974592"/>
              <a:gd name="connsiteX1" fmla="*/ 4019536 w 4057636"/>
              <a:gd name="connsiteY1" fmla="*/ 39624 h 3974592"/>
              <a:gd name="connsiteX2" fmla="*/ 4019536 w 4057636"/>
              <a:gd name="connsiteY2" fmla="*/ 38100 h 397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057636" h="3974592">
                <a:moveTo>
                  <a:pt x="38100" y="3936492"/>
                </a:moveTo>
                <a:cubicBezTo>
                  <a:pt x="2237232" y="3936492"/>
                  <a:pt x="4019536" y="2192274"/>
                  <a:pt x="4019536" y="39624"/>
                </a:cubicBezTo>
                <a:cubicBezTo>
                  <a:pt x="4019536" y="39624"/>
                  <a:pt x="4019536" y="38861"/>
                  <a:pt x="4019536" y="38100"/>
                </a:cubicBezTo>
              </a:path>
            </a:pathLst>
          </a:custGeom>
          <a:ln w="762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8088" y="1247358"/>
            <a:ext cx="3870792" cy="333424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486993" y="4619930"/>
            <a:ext cx="155492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188"/>
              </a:lnSpc>
            </a:pPr>
            <a:r>
              <a:rPr lang="en-US" altLang="zh-CN" sz="2414" u="none" dirty="0">
                <a:solidFill>
                  <a:srgbClr val="003365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143166" y="4112127"/>
            <a:ext cx="368371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640"/>
              </a:lnSpc>
              <a:tabLst>
                <a:tab pos="210779" algn="l"/>
              </a:tabLst>
            </a:pPr>
            <a:r>
              <a:rPr lang="en-US" altLang="zh-CN" sz="2414" i="1" u="none" dirty="0">
                <a:solidFill>
                  <a:srgbClr val="003365"/>
                </a:solidFill>
                <a:ea typeface="黑体" panose="02010609060101010101" pitchFamily="2" charset="-122"/>
              </a:rPr>
              <a:t>D</a:t>
            </a:r>
            <a:r>
              <a:rPr lang="en-US" altLang="zh-CN" sz="1584" u="none" dirty="0">
                <a:solidFill>
                  <a:srgbClr val="003365"/>
                </a:solidFill>
                <a:ea typeface="黑体" panose="02010609060101010101" pitchFamily="2" charset="-122"/>
              </a:rPr>
              <a:t>0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lnSpc>
                <a:spcPts val="2339"/>
              </a:lnSpc>
              <a:tabLst>
                <a:tab pos="210779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r>
              <a:rPr lang="en-US" altLang="zh-CN" sz="2414" u="none" dirty="0">
                <a:solidFill>
                  <a:srgbClr val="003365"/>
                </a:solidFill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39552" y="1132384"/>
            <a:ext cx="3124573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565"/>
              </a:lnSpc>
              <a:tabLst>
                <a:tab pos="3094624" algn="l"/>
              </a:tabLst>
            </a:pPr>
            <a:r>
              <a:rPr lang="en-US" altLang="zh-CN" sz="2414" u="none" dirty="0" err="1">
                <a:solidFill>
                  <a:srgbClr val="00336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时延</a:t>
            </a:r>
            <a:r>
              <a:rPr lang="en-US" altLang="zh-CN" sz="2414" i="1" u="none" dirty="0" err="1">
                <a:solidFill>
                  <a:srgbClr val="003365"/>
                </a:solidFill>
                <a:ea typeface="黑体" panose="02010609060101010101" pitchFamily="2" charset="-122"/>
              </a:rPr>
              <a:t>D</a:t>
            </a:r>
            <a:endParaRPr lang="en-US" altLang="zh-CN" sz="2414" i="1" u="none" dirty="0">
              <a:solidFill>
                <a:srgbClr val="003365"/>
              </a:solidFill>
              <a:ea typeface="黑体" panose="02010609060101010101" pitchFamily="2" charset="-122"/>
            </a:endParaRPr>
          </a:p>
          <a:p>
            <a:pPr defTabSz="-479">
              <a:lnSpc>
                <a:spcPts val="2716"/>
              </a:lnSpc>
              <a:tabLst>
                <a:tab pos="3094624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endParaRPr lang="en-US" altLang="zh-CN" sz="2414" u="none" dirty="0">
              <a:solidFill>
                <a:srgbClr val="003365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138513" y="4121709"/>
            <a:ext cx="115576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565"/>
              </a:lnSpc>
            </a:pPr>
            <a:r>
              <a:rPr lang="en-US" altLang="zh-CN" sz="2414" u="none" dirty="0">
                <a:solidFill>
                  <a:srgbClr val="00336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利用率</a:t>
            </a:r>
            <a:r>
              <a:rPr lang="en-US" altLang="zh-CN" sz="2414" i="1" u="none" dirty="0">
                <a:solidFill>
                  <a:srgbClr val="003365"/>
                </a:solidFill>
                <a:ea typeface="黑体" panose="02010609060101010101" pitchFamily="2" charset="-122"/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15107" y="1443772"/>
            <a:ext cx="632357" cy="149412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tabLst>
                <a:tab pos="3094624" algn="l"/>
              </a:tabLst>
            </a:pPr>
            <a:r>
              <a:rPr lang="en-US" altLang="zh-CN" sz="2414" u="none" dirty="0">
                <a:solidFill>
                  <a:srgbClr val="00336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时延</a:t>
            </a:r>
          </a:p>
          <a:p>
            <a:pPr defTabSz="-479">
              <a:tabLst>
                <a:tab pos="3094624" algn="l"/>
              </a:tabLst>
            </a:pPr>
            <a:r>
              <a:rPr lang="en-US" altLang="zh-CN" sz="2414" u="none" dirty="0" err="1">
                <a:solidFill>
                  <a:srgbClr val="00336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急剧</a:t>
            </a:r>
            <a:endParaRPr lang="en-US" altLang="zh-CN" sz="2414" u="none" dirty="0">
              <a:solidFill>
                <a:srgbClr val="003365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defTabSz="-479">
              <a:tabLst>
                <a:tab pos="3094624" algn="l"/>
              </a:tabLst>
            </a:pPr>
            <a:r>
              <a:rPr lang="en-US" altLang="zh-CN" sz="2414" u="none" dirty="0" err="1">
                <a:solidFill>
                  <a:srgbClr val="00336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增大</a:t>
            </a:r>
            <a:endParaRPr lang="en-US" altLang="zh-CN" sz="2414" u="none" dirty="0">
              <a:solidFill>
                <a:srgbClr val="003365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defTabSz="-479">
              <a:lnSpc>
                <a:spcPts val="2565"/>
              </a:lnSpc>
            </a:pPr>
            <a:endParaRPr lang="zh-CN" altLang="en-US" sz="2414" u="none" dirty="0">
              <a:solidFill>
                <a:srgbClr val="CC0000"/>
              </a:solidFill>
              <a:latin typeface="华文行楷" pitchFamily="18" charset="0"/>
              <a:ea typeface="黑体" panose="02010609060101010101" pitchFamily="2" charset="-122"/>
              <a:cs typeface="华文行楷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1511703"/>
            <a:ext cx="5214974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u="none" dirty="0">
                <a:solidFill>
                  <a:srgbClr val="194D19"/>
                </a:solidFill>
                <a:latin typeface="华文新魏" pitchFamily="2" charset="-122"/>
                <a:ea typeface="+mj-ea"/>
                <a:cs typeface="+mj-cs"/>
              </a:rPr>
              <a:t>第一章 计算机网络概论</a:t>
            </a:r>
            <a:endParaRPr lang="en-US" altLang="zh-CN" u="none" dirty="0">
              <a:solidFill>
                <a:srgbClr val="194D19"/>
              </a:solidFill>
              <a:latin typeface="华文新魏" pitchFamily="2" charset="-122"/>
              <a:ea typeface="+mj-ea"/>
              <a:cs typeface="+mj-cs"/>
            </a:endParaRPr>
          </a:p>
          <a:p>
            <a:pPr algn="ctr"/>
            <a:endParaRPr lang="en-US" altLang="zh-CN" sz="1400" u="none" dirty="0" smtClean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smtClean="0">
                <a:solidFill>
                  <a:srgbClr val="002060"/>
                </a:solidFill>
              </a:rPr>
              <a:t>第五节 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计算机网络的性能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u="none" dirty="0" smtClean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4437" y="809704"/>
            <a:ext cx="6196733" cy="1096904"/>
          </a:xfrm>
        </p:spPr>
        <p:txBody>
          <a:bodyPr/>
          <a:lstStyle/>
          <a:p>
            <a:pPr algn="l" defTabSz="-479" eaLnBrk="1" hangingPunct="1">
              <a:lnSpc>
                <a:spcPts val="3697"/>
              </a:lnSpc>
            </a:pP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二、计算机网络的非性能特征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80456"/>
            <a:ext cx="4106542" cy="3087053"/>
          </a:xfrm>
        </p:spPr>
        <p:txBody>
          <a:bodyPr/>
          <a:lstStyle/>
          <a:p>
            <a:pPr eaLnBrk="1" hangingPunct="1"/>
            <a:r>
              <a:rPr lang="zh-CN" altLang="en-US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费用</a:t>
            </a:r>
          </a:p>
          <a:p>
            <a:pPr eaLnBrk="1" hangingPunct="1"/>
            <a:r>
              <a:rPr lang="zh-CN" altLang="en-US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质量</a:t>
            </a:r>
          </a:p>
          <a:p>
            <a:pPr eaLnBrk="1" hangingPunct="1"/>
            <a:r>
              <a:rPr lang="zh-CN" altLang="en-US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标准化</a:t>
            </a:r>
          </a:p>
          <a:p>
            <a:pPr eaLnBrk="1" hangingPunct="1"/>
            <a:r>
              <a:rPr lang="zh-CN" altLang="en-US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可靠性</a:t>
            </a:r>
          </a:p>
          <a:p>
            <a:pPr eaLnBrk="1" hangingPunct="1"/>
            <a:r>
              <a:rPr lang="zh-CN" altLang="en-US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可扩展性和可升级性 </a:t>
            </a:r>
          </a:p>
          <a:p>
            <a:pPr eaLnBrk="1" hangingPunct="1"/>
            <a:r>
              <a:rPr lang="zh-CN" altLang="en-US" b="1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易于管理和维护 </a:t>
            </a:r>
          </a:p>
        </p:txBody>
      </p:sp>
    </p:spTree>
    <p:extLst>
      <p:ext uri="{BB962C8B-B14F-4D97-AF65-F5344CB8AC3E}">
        <p14:creationId xmlns:p14="http://schemas.microsoft.com/office/powerpoint/2010/main" val="7417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4750296" cy="1103312"/>
          </a:xfrm>
        </p:spPr>
        <p:txBody>
          <a:bodyPr/>
          <a:lstStyle/>
          <a:p>
            <a:r>
              <a:rPr lang="zh-CN" altLang="en-US" sz="3200" dirty="0"/>
              <a:t>练习题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02AD38D-2D8B-4A72-913A-B8F962605D9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76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F0C4C6-07BB-4D5E-AF03-4A2BE1F87E4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54125"/>
            <a:ext cx="87519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51A631B-EBD1-4317-9AA5-D910C2C66A1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336"/>
            <a:ext cx="860490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8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51A631B-EBD1-4317-9AA5-D910C2C66A1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2425"/>
            <a:ext cx="6248045" cy="47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51A631B-EBD1-4317-9AA5-D910C2C66A1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440"/>
            <a:ext cx="8603548" cy="18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65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34367"/>
            <a:ext cx="8442684" cy="3770843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51A631B-EBD1-4317-9AA5-D910C2C66A1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078"/>
          <a:stretch/>
        </p:blipFill>
        <p:spPr>
          <a:xfrm>
            <a:off x="35496" y="702045"/>
            <a:ext cx="8442684" cy="5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5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51A631B-EBD1-4317-9AA5-D910C2C66A1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262"/>
            <a:ext cx="9000000" cy="43666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87732" y="1962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u="none" dirty="0" smtClean="0"/>
              <a:t>作业题</a:t>
            </a:r>
            <a:r>
              <a:rPr lang="en-US" altLang="zh-CN" sz="1800" u="none" dirty="0" smtClean="0"/>
              <a:t>1</a:t>
            </a:r>
            <a:endParaRPr lang="zh-CN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1950803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F656FA7-0B2D-4446-961C-C0F284EF61B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88368"/>
            <a:ext cx="8280920" cy="347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01" y="1276400"/>
            <a:ext cx="7541370" cy="12961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592" y="28605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u="none" dirty="0" smtClean="0"/>
              <a:t>假设所有的分组都是等长的。</a:t>
            </a:r>
            <a:endParaRPr lang="zh-CN" altLang="en-US" sz="1800" u="none" dirty="0"/>
          </a:p>
        </p:txBody>
      </p:sp>
      <p:sp>
        <p:nvSpPr>
          <p:cNvPr id="8" name="文本框 7"/>
          <p:cNvSpPr txBox="1"/>
          <p:nvPr/>
        </p:nvSpPr>
        <p:spPr>
          <a:xfrm>
            <a:off x="2087732" y="1962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u="none" dirty="0" smtClean="0"/>
              <a:t>作业题</a:t>
            </a:r>
            <a:r>
              <a:rPr lang="en-US" altLang="zh-CN" sz="1800" u="none" dirty="0" smtClean="0"/>
              <a:t>2</a:t>
            </a:r>
            <a:endParaRPr lang="zh-CN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17955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285750" y="698104"/>
            <a:ext cx="6429375" cy="722312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一、计算机网络的性能指标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323851" y="1430749"/>
            <a:ext cx="5904334" cy="3142059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速率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带宽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吞吐量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时延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时延带宽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积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往返</a:t>
            </a:r>
            <a:r>
              <a:rPr lang="zh-CN" altLang="en-US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时间</a:t>
            </a:r>
            <a:r>
              <a:rPr lang="en-US" altLang="zh-CN" sz="2000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RTT</a:t>
            </a: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利用率</a:t>
            </a:r>
            <a:endParaRPr lang="en-US" altLang="zh-CN" sz="2000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endParaRPr lang="zh-CN" altLang="en-US" sz="2000" kern="1200" dirty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16360"/>
            <a:ext cx="1000274" cy="4515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defTabSz="-479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1.  速率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5536" y="1492424"/>
            <a:ext cx="6314287" cy="360098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63525" indent="-263525" defTabSz="-479" ea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u="none" dirty="0">
                <a:solidFill>
                  <a:srgbClr val="FF0000"/>
                </a:solidFill>
              </a:rPr>
              <a:t>比特</a:t>
            </a:r>
            <a:r>
              <a:rPr lang="zh-CN" altLang="en-US" sz="2400" u="none" dirty="0">
                <a:solidFill>
                  <a:srgbClr val="1A3868"/>
                </a:solidFill>
              </a:rPr>
              <a:t>（</a:t>
            </a:r>
            <a:r>
              <a:rPr lang="en-US" altLang="zh-CN" sz="2400" u="none" dirty="0">
                <a:solidFill>
                  <a:srgbClr val="1A3868"/>
                </a:solidFill>
              </a:rPr>
              <a:t>bit</a:t>
            </a:r>
            <a:r>
              <a:rPr lang="zh-CN" altLang="en-US" sz="2400" u="none" dirty="0">
                <a:solidFill>
                  <a:srgbClr val="1A3868"/>
                </a:solidFill>
              </a:rPr>
              <a:t>）是计算机中数据量的单位，也是信息论中使用的信息量的单位。</a:t>
            </a:r>
          </a:p>
          <a:p>
            <a:pPr marL="263525" indent="-263525" defTabSz="-479" ea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u="none" dirty="0">
                <a:solidFill>
                  <a:srgbClr val="1A3868"/>
                </a:solidFill>
              </a:rPr>
              <a:t>Bit </a:t>
            </a:r>
            <a:r>
              <a:rPr lang="zh-CN" altLang="en-US" sz="2400" u="none" dirty="0">
                <a:solidFill>
                  <a:srgbClr val="1A3868"/>
                </a:solidFill>
              </a:rPr>
              <a:t>来源于 </a:t>
            </a:r>
            <a:r>
              <a:rPr lang="en-US" altLang="zh-CN" sz="2400" u="none" dirty="0">
                <a:solidFill>
                  <a:srgbClr val="1A3868"/>
                </a:solidFill>
              </a:rPr>
              <a:t>binary digit</a:t>
            </a:r>
            <a:r>
              <a:rPr lang="zh-CN" altLang="en-US" sz="2400" u="none" dirty="0">
                <a:solidFill>
                  <a:srgbClr val="1A3868"/>
                </a:solidFill>
              </a:rPr>
              <a:t>，意思是一个“</a:t>
            </a:r>
            <a:r>
              <a:rPr lang="zh-CN" altLang="en-US" sz="2400" u="none" dirty="0">
                <a:solidFill>
                  <a:srgbClr val="FF0000"/>
                </a:solidFill>
              </a:rPr>
              <a:t>二进制数字</a:t>
            </a:r>
            <a:r>
              <a:rPr lang="zh-CN" altLang="en-US" sz="2400" u="none" dirty="0">
                <a:solidFill>
                  <a:srgbClr val="1A3868"/>
                </a:solidFill>
              </a:rPr>
              <a:t>”，因此一个比特就是二进制数字中的一个 </a:t>
            </a:r>
            <a:r>
              <a:rPr lang="en-US" altLang="zh-CN" sz="2400" u="none" dirty="0">
                <a:solidFill>
                  <a:srgbClr val="1A3868"/>
                </a:solidFill>
              </a:rPr>
              <a:t>1 </a:t>
            </a:r>
            <a:r>
              <a:rPr lang="zh-CN" altLang="en-US" sz="2400" u="none" dirty="0">
                <a:solidFill>
                  <a:srgbClr val="1A3868"/>
                </a:solidFill>
              </a:rPr>
              <a:t>或 </a:t>
            </a:r>
            <a:r>
              <a:rPr lang="en-US" altLang="zh-CN" sz="2400" u="none" dirty="0">
                <a:solidFill>
                  <a:srgbClr val="1A3868"/>
                </a:solidFill>
              </a:rPr>
              <a:t>0</a:t>
            </a:r>
            <a:r>
              <a:rPr lang="zh-CN" altLang="en-US" sz="2400" u="none" dirty="0">
                <a:solidFill>
                  <a:srgbClr val="1A3868"/>
                </a:solidFill>
              </a:rPr>
              <a:t>。</a:t>
            </a:r>
          </a:p>
          <a:p>
            <a:pPr marL="263525" indent="-263525" defTabSz="-479" eaLnBrk="0" hangingPunct="0">
              <a:spcBef>
                <a:spcPts val="600"/>
              </a:spcBef>
              <a:spcAft>
                <a:spcPts val="0"/>
              </a:spcAft>
              <a:buChar char="•"/>
            </a:pPr>
            <a:r>
              <a:rPr lang="en-US" altLang="zh-CN" sz="2400" u="none" dirty="0" err="1" smtClean="0">
                <a:solidFill>
                  <a:srgbClr val="1A3868"/>
                </a:solidFill>
              </a:rPr>
              <a:t>速率即</a:t>
            </a:r>
            <a:r>
              <a:rPr lang="en-US" altLang="zh-CN" sz="2400" u="none" dirty="0" err="1" smtClean="0">
                <a:solidFill>
                  <a:srgbClr val="FF0000"/>
                </a:solidFill>
              </a:rPr>
              <a:t>数据率</a:t>
            </a:r>
            <a:r>
              <a:rPr lang="en-US" altLang="zh-CN" sz="2400" u="none" dirty="0">
                <a:solidFill>
                  <a:srgbClr val="1A3868"/>
                </a:solidFill>
              </a:rPr>
              <a:t>(data  rate)</a:t>
            </a:r>
            <a:r>
              <a:rPr lang="en-US" altLang="zh-CN" sz="2400" u="none" dirty="0" err="1">
                <a:solidFill>
                  <a:srgbClr val="1A3868"/>
                </a:solidFill>
              </a:rPr>
              <a:t>或</a:t>
            </a:r>
            <a:r>
              <a:rPr lang="en-US" altLang="zh-CN" sz="2400" u="none" dirty="0" err="1">
                <a:solidFill>
                  <a:srgbClr val="FF0000"/>
                </a:solidFill>
              </a:rPr>
              <a:t>比特率</a:t>
            </a:r>
            <a:r>
              <a:rPr lang="en-US" altLang="zh-CN" sz="2400" u="none" dirty="0">
                <a:solidFill>
                  <a:srgbClr val="1A3868"/>
                </a:solidFill>
              </a:rPr>
              <a:t>(bit  rate)</a:t>
            </a:r>
            <a:r>
              <a:rPr lang="zh-CN" altLang="en-US" sz="2400" u="none" dirty="0">
                <a:solidFill>
                  <a:srgbClr val="1A3868"/>
                </a:solidFill>
              </a:rPr>
              <a:t>，</a:t>
            </a:r>
            <a:r>
              <a:rPr lang="en-US" altLang="zh-CN" sz="2400" u="none" dirty="0">
                <a:solidFill>
                  <a:srgbClr val="1A3868"/>
                </a:solidFill>
              </a:rPr>
              <a:t> </a:t>
            </a:r>
            <a:r>
              <a:rPr lang="en-US" altLang="zh-CN" sz="2400" u="none" dirty="0" err="1">
                <a:solidFill>
                  <a:srgbClr val="1A3868"/>
                </a:solidFill>
              </a:rPr>
              <a:t>单位是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b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/s(bps)，</a:t>
            </a:r>
            <a:r>
              <a:rPr lang="en-US" altLang="zh-CN" sz="2400" u="none" dirty="0" err="1">
                <a:solidFill>
                  <a:srgbClr val="1A3868"/>
                </a:solidFill>
              </a:rPr>
              <a:t>或kb</a:t>
            </a:r>
            <a:r>
              <a:rPr lang="en-US" altLang="zh-CN" sz="2400" u="none" dirty="0">
                <a:solidFill>
                  <a:srgbClr val="1A3868"/>
                </a:solidFill>
              </a:rPr>
              <a:t>/s,  Mb/s,  Gb/s  等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。</a:t>
            </a:r>
            <a:endParaRPr lang="en-US" altLang="zh-CN" sz="2400" u="none" dirty="0" smtClean="0">
              <a:solidFill>
                <a:srgbClr val="1A3868"/>
              </a:solidFill>
            </a:endParaRPr>
          </a:p>
          <a:p>
            <a:pPr marL="263525" indent="-263525" defTabSz="-479" ea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u="none" dirty="0">
                <a:solidFill>
                  <a:srgbClr val="1A3868"/>
                </a:solidFill>
              </a:rPr>
              <a:t>速率往往是指额定速率或标称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速率</a:t>
            </a:r>
            <a:r>
              <a:rPr lang="zh-CN" altLang="en-US" sz="2400" u="none" dirty="0">
                <a:solidFill>
                  <a:srgbClr val="1A3868"/>
                </a:solidFill>
              </a:rPr>
              <a:t>。</a:t>
            </a:r>
            <a:endParaRPr lang="en-US" altLang="zh-CN" sz="2400" u="none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  <a:p>
            <a:pPr defTabSz="-479">
              <a:spcBef>
                <a:spcPts val="0"/>
              </a:spcBef>
              <a:spcAft>
                <a:spcPts val="0"/>
              </a:spcAft>
            </a:pPr>
            <a:endParaRPr lang="en-US" altLang="zh-CN" sz="2400" u="none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156" y="988368"/>
            <a:ext cx="6160691" cy="4515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2.  </a:t>
            </a:r>
            <a:r>
              <a:rPr lang="en-US" altLang="zh-CN" sz="2400" u="none" dirty="0" err="1" smtClean="0">
                <a:solidFill>
                  <a:srgbClr val="007D7A"/>
                </a:solidFill>
                <a:ea typeface="+mj-ea"/>
              </a:rPr>
              <a:t>带宽</a:t>
            </a: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endParaRPr lang="en-US" altLang="zh-CN" sz="1961" u="none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156" y="1564432"/>
            <a:ext cx="5576240" cy="308154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63525" indent="-263525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25750" algn="l"/>
              </a:tabLst>
            </a:pPr>
            <a:r>
              <a:rPr lang="en-US" altLang="zh-CN" sz="2400" u="none" dirty="0">
                <a:solidFill>
                  <a:srgbClr val="1A3868"/>
                </a:solidFill>
              </a:rPr>
              <a:t>“</a:t>
            </a:r>
            <a:r>
              <a:rPr lang="en-US" altLang="zh-CN" sz="2400" u="none" dirty="0" err="1">
                <a:solidFill>
                  <a:srgbClr val="1A3868"/>
                </a:solidFill>
              </a:rPr>
              <a:t>带宽</a:t>
            </a:r>
            <a:r>
              <a:rPr lang="en-US" altLang="zh-CN" sz="2400" u="none" dirty="0">
                <a:solidFill>
                  <a:srgbClr val="1A3868"/>
                </a:solidFill>
              </a:rPr>
              <a:t>”(bandwidth)</a:t>
            </a:r>
            <a:r>
              <a:rPr lang="en-US" altLang="zh-CN" sz="2400" u="none" dirty="0" err="1">
                <a:solidFill>
                  <a:srgbClr val="1A3868"/>
                </a:solidFill>
              </a:rPr>
              <a:t>本来是指信号具有的频带宽度，单位是赫（或千赫、兆赫、吉赫等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）。</a:t>
            </a:r>
          </a:p>
          <a:p>
            <a:pPr marL="800100" lvl="1" indent="-342900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325750" algn="l"/>
              </a:tabLst>
            </a:pPr>
            <a:r>
              <a:rPr lang="zh-CN" altLang="en-US" sz="2400" u="none" dirty="0" smtClean="0">
                <a:solidFill>
                  <a:srgbClr val="1A3868"/>
                </a:solidFill>
              </a:rPr>
              <a:t>如电话信号带宽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3.1kHz (300~3.4k)</a:t>
            </a:r>
          </a:p>
          <a:p>
            <a:pPr marL="263525" indent="-263525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25750" algn="l"/>
              </a:tabLst>
            </a:pPr>
            <a:r>
              <a:rPr lang="en-US" altLang="zh-CN" sz="2400" u="none" dirty="0" err="1" smtClean="0">
                <a:solidFill>
                  <a:srgbClr val="1A3868"/>
                </a:solidFill>
              </a:rPr>
              <a:t>现在</a:t>
            </a:r>
            <a:r>
              <a:rPr lang="en-US" altLang="zh-CN" sz="2400" u="none" dirty="0" err="1">
                <a:solidFill>
                  <a:srgbClr val="1A3868"/>
                </a:solidFill>
              </a:rPr>
              <a:t>“带宽”是数字信道所能传送的</a:t>
            </a:r>
            <a:r>
              <a:rPr lang="en-US" altLang="zh-CN" sz="2400" u="none" dirty="0" err="1">
                <a:solidFill>
                  <a:srgbClr val="FF0000"/>
                </a:solidFill>
              </a:rPr>
              <a:t>“最高数据率”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的同义语</a:t>
            </a:r>
            <a:r>
              <a:rPr lang="en-US" altLang="zh-CN" sz="2400" u="none" dirty="0">
                <a:solidFill>
                  <a:srgbClr val="1A3868"/>
                </a:solidFill>
              </a:rPr>
              <a:t>, 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单位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也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是bit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/s </a:t>
            </a:r>
            <a:r>
              <a:rPr lang="en-US" altLang="zh-CN" sz="2400" u="none" dirty="0">
                <a:solidFill>
                  <a:srgbClr val="1A3868"/>
                </a:solidFill>
              </a:rPr>
              <a:t>。</a:t>
            </a:r>
            <a:endParaRPr lang="zh-CN" altLang="en-US" sz="2400" u="none" dirty="0">
              <a:solidFill>
                <a:srgbClr val="1A3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315257"/>
            <a:ext cx="4551055" cy="57487"/>
          </a:xfrm>
          <a:prstGeom prst="rect">
            <a:avLst/>
          </a:prstGeom>
          <a:noFill/>
        </p:spPr>
      </p:pic>
      <p:sp>
        <p:nvSpPr>
          <p:cNvPr id="5" name="Freeform 3"/>
          <p:cNvSpPr/>
          <p:nvPr/>
        </p:nvSpPr>
        <p:spPr>
          <a:xfrm>
            <a:off x="1903623" y="2801976"/>
            <a:ext cx="28744" cy="248919"/>
          </a:xfrm>
          <a:custGeom>
            <a:avLst/>
            <a:gdLst>
              <a:gd name="connsiteX0" fmla="*/ 9525 w 38100"/>
              <a:gd name="connsiteY0" fmla="*/ 9525 h 329946"/>
              <a:gd name="connsiteX1" fmla="*/ 9525 w 38100"/>
              <a:gd name="connsiteY1" fmla="*/ 320421 h 329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29946">
                <a:moveTo>
                  <a:pt x="9525" y="9525"/>
                </a:moveTo>
                <a:lnTo>
                  <a:pt x="9525" y="320421"/>
                </a:lnTo>
              </a:path>
            </a:pathLst>
          </a:custGeom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900031" y="2270077"/>
            <a:ext cx="3086180" cy="491226"/>
          </a:xfrm>
          <a:custGeom>
            <a:avLst/>
            <a:gdLst>
              <a:gd name="connsiteX0" fmla="*/ 14287 w 4090784"/>
              <a:gd name="connsiteY0" fmla="*/ 636841 h 651128"/>
              <a:gd name="connsiteX1" fmla="*/ 14287 w 4090784"/>
              <a:gd name="connsiteY1" fmla="*/ 14287 h 651128"/>
              <a:gd name="connsiteX2" fmla="*/ 720661 w 4090784"/>
              <a:gd name="connsiteY2" fmla="*/ 14287 h 651128"/>
              <a:gd name="connsiteX3" fmla="*/ 720661 w 4090784"/>
              <a:gd name="connsiteY3" fmla="*/ 636841 h 651128"/>
              <a:gd name="connsiteX4" fmla="*/ 1427035 w 4090784"/>
              <a:gd name="connsiteY4" fmla="*/ 636841 h 651128"/>
              <a:gd name="connsiteX5" fmla="*/ 1427035 w 4090784"/>
              <a:gd name="connsiteY5" fmla="*/ 14287 h 651128"/>
              <a:gd name="connsiteX6" fmla="*/ 2134171 w 4090784"/>
              <a:gd name="connsiteY6" fmla="*/ 14287 h 651128"/>
              <a:gd name="connsiteX7" fmla="*/ 2134171 w 4090784"/>
              <a:gd name="connsiteY7" fmla="*/ 636841 h 651128"/>
              <a:gd name="connsiteX8" fmla="*/ 2840545 w 4090784"/>
              <a:gd name="connsiteY8" fmla="*/ 636841 h 651128"/>
              <a:gd name="connsiteX9" fmla="*/ 2840545 w 4090784"/>
              <a:gd name="connsiteY9" fmla="*/ 14287 h 651128"/>
              <a:gd name="connsiteX10" fmla="*/ 3546906 w 4090784"/>
              <a:gd name="connsiteY10" fmla="*/ 14287 h 651128"/>
              <a:gd name="connsiteX11" fmla="*/ 3546906 w 4090784"/>
              <a:gd name="connsiteY11" fmla="*/ 636841 h 651128"/>
              <a:gd name="connsiteX12" fmla="*/ 4076496 w 4090784"/>
              <a:gd name="connsiteY12" fmla="*/ 636841 h 651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090784" h="651128">
                <a:moveTo>
                  <a:pt x="14287" y="636841"/>
                </a:moveTo>
                <a:lnTo>
                  <a:pt x="14287" y="14287"/>
                </a:lnTo>
                <a:lnTo>
                  <a:pt x="720661" y="14287"/>
                </a:lnTo>
                <a:lnTo>
                  <a:pt x="720661" y="636841"/>
                </a:lnTo>
                <a:lnTo>
                  <a:pt x="1427035" y="636841"/>
                </a:lnTo>
                <a:lnTo>
                  <a:pt x="1427035" y="14287"/>
                </a:lnTo>
                <a:lnTo>
                  <a:pt x="2134171" y="14287"/>
                </a:lnTo>
                <a:lnTo>
                  <a:pt x="2134171" y="636841"/>
                </a:lnTo>
                <a:lnTo>
                  <a:pt x="2840545" y="636841"/>
                </a:lnTo>
                <a:lnTo>
                  <a:pt x="2840545" y="14287"/>
                </a:lnTo>
                <a:lnTo>
                  <a:pt x="3546906" y="14287"/>
                </a:lnTo>
                <a:lnTo>
                  <a:pt x="3546906" y="636841"/>
                </a:lnTo>
                <a:lnTo>
                  <a:pt x="4076496" y="636841"/>
                </a:lnTo>
              </a:path>
            </a:pathLst>
          </a:custGeom>
          <a:ln w="254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5563668" y="2270077"/>
            <a:ext cx="888461" cy="491226"/>
          </a:xfrm>
          <a:custGeom>
            <a:avLst/>
            <a:gdLst>
              <a:gd name="connsiteX0" fmla="*/ 14287 w 1177670"/>
              <a:gd name="connsiteY0" fmla="*/ 636841 h 651128"/>
              <a:gd name="connsiteX1" fmla="*/ 456247 w 1177670"/>
              <a:gd name="connsiteY1" fmla="*/ 636841 h 651128"/>
              <a:gd name="connsiteX2" fmla="*/ 456247 w 1177670"/>
              <a:gd name="connsiteY2" fmla="*/ 14287 h 651128"/>
              <a:gd name="connsiteX3" fmla="*/ 1163383 w 1177670"/>
              <a:gd name="connsiteY3" fmla="*/ 14287 h 651128"/>
              <a:gd name="connsiteX4" fmla="*/ 1163383 w 1177670"/>
              <a:gd name="connsiteY4" fmla="*/ 636841 h 651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7670" h="651128">
                <a:moveTo>
                  <a:pt x="14287" y="636841"/>
                </a:moveTo>
                <a:lnTo>
                  <a:pt x="456247" y="636841"/>
                </a:lnTo>
                <a:lnTo>
                  <a:pt x="456247" y="14287"/>
                </a:lnTo>
                <a:lnTo>
                  <a:pt x="1163383" y="14287"/>
                </a:lnTo>
                <a:lnTo>
                  <a:pt x="1163383" y="636841"/>
                </a:lnTo>
              </a:path>
            </a:pathLst>
          </a:custGeom>
          <a:ln w="254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434165" y="2801976"/>
            <a:ext cx="28744" cy="248919"/>
          </a:xfrm>
          <a:custGeom>
            <a:avLst/>
            <a:gdLst>
              <a:gd name="connsiteX0" fmla="*/ 9525 w 38100"/>
              <a:gd name="connsiteY0" fmla="*/ 9525 h 329946"/>
              <a:gd name="connsiteX1" fmla="*/ 9525 w 38100"/>
              <a:gd name="connsiteY1" fmla="*/ 320421 h 329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29946">
                <a:moveTo>
                  <a:pt x="9525" y="9525"/>
                </a:moveTo>
                <a:lnTo>
                  <a:pt x="9525" y="320421"/>
                </a:lnTo>
              </a:path>
            </a:pathLst>
          </a:custGeom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327864" y="2799389"/>
            <a:ext cx="1436026" cy="299507"/>
          </a:xfrm>
          <a:custGeom>
            <a:avLst/>
            <a:gdLst>
              <a:gd name="connsiteX0" fmla="*/ 0 w 1903476"/>
              <a:gd name="connsiteY0" fmla="*/ 0 h 397001"/>
              <a:gd name="connsiteX1" fmla="*/ 0 w 1903476"/>
              <a:gd name="connsiteY1" fmla="*/ 397001 h 397001"/>
              <a:gd name="connsiteX2" fmla="*/ 1903476 w 1903476"/>
              <a:gd name="connsiteY2" fmla="*/ 397001 h 397001"/>
              <a:gd name="connsiteX3" fmla="*/ 1903476 w 1903476"/>
              <a:gd name="connsiteY3" fmla="*/ 0 h 397001"/>
              <a:gd name="connsiteX4" fmla="*/ 0 w 1903476"/>
              <a:gd name="connsiteY4" fmla="*/ 0 h 397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03476" h="397001">
                <a:moveTo>
                  <a:pt x="0" y="0"/>
                </a:moveTo>
                <a:lnTo>
                  <a:pt x="0" y="397001"/>
                </a:lnTo>
                <a:lnTo>
                  <a:pt x="1903476" y="397001"/>
                </a:lnTo>
                <a:lnTo>
                  <a:pt x="190347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544343" y="2225669"/>
            <a:ext cx="899672" cy="627757"/>
          </a:xfrm>
          <a:custGeom>
            <a:avLst/>
            <a:gdLst>
              <a:gd name="connsiteX0" fmla="*/ 0 w 1192530"/>
              <a:gd name="connsiteY0" fmla="*/ 0 h 832103"/>
              <a:gd name="connsiteX1" fmla="*/ 0 w 1192530"/>
              <a:gd name="connsiteY1" fmla="*/ 832103 h 832103"/>
              <a:gd name="connsiteX2" fmla="*/ 1192530 w 1192530"/>
              <a:gd name="connsiteY2" fmla="*/ 832103 h 832103"/>
              <a:gd name="connsiteX3" fmla="*/ 1192530 w 1192530"/>
              <a:gd name="connsiteY3" fmla="*/ 0 h 832103"/>
              <a:gd name="connsiteX4" fmla="*/ 0 w 1192530"/>
              <a:gd name="connsiteY4" fmla="*/ 0 h 832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2530" h="832103">
                <a:moveTo>
                  <a:pt x="0" y="0"/>
                </a:moveTo>
                <a:lnTo>
                  <a:pt x="0" y="832103"/>
                </a:lnTo>
                <a:lnTo>
                  <a:pt x="1192530" y="832103"/>
                </a:lnTo>
                <a:lnTo>
                  <a:pt x="1192530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539552" y="2220878"/>
            <a:ext cx="909253" cy="637339"/>
          </a:xfrm>
          <a:custGeom>
            <a:avLst/>
            <a:gdLst>
              <a:gd name="connsiteX0" fmla="*/ 6350 w 1205230"/>
              <a:gd name="connsiteY0" fmla="*/ 6350 h 844803"/>
              <a:gd name="connsiteX1" fmla="*/ 6350 w 1205230"/>
              <a:gd name="connsiteY1" fmla="*/ 838453 h 844803"/>
              <a:gd name="connsiteX2" fmla="*/ 1198880 w 1205230"/>
              <a:gd name="connsiteY2" fmla="*/ 838453 h 844803"/>
              <a:gd name="connsiteX3" fmla="*/ 1198880 w 1205230"/>
              <a:gd name="connsiteY3" fmla="*/ 6350 h 844803"/>
              <a:gd name="connsiteX4" fmla="*/ 6350 w 1205230"/>
              <a:gd name="connsiteY4" fmla="*/ 6350 h 844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5230" h="844803">
                <a:moveTo>
                  <a:pt x="6350" y="6350"/>
                </a:moveTo>
                <a:lnTo>
                  <a:pt x="6350" y="838453"/>
                </a:lnTo>
                <a:lnTo>
                  <a:pt x="1198880" y="838453"/>
                </a:lnTo>
                <a:lnTo>
                  <a:pt x="119888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1908654" y="3678509"/>
            <a:ext cx="3151716" cy="491226"/>
          </a:xfrm>
          <a:custGeom>
            <a:avLst/>
            <a:gdLst>
              <a:gd name="connsiteX0" fmla="*/ 14287 w 4177652"/>
              <a:gd name="connsiteY0" fmla="*/ 636841 h 651128"/>
              <a:gd name="connsiteX1" fmla="*/ 14287 w 4177652"/>
              <a:gd name="connsiteY1" fmla="*/ 14287 h 651128"/>
              <a:gd name="connsiteX2" fmla="*/ 190309 w 4177652"/>
              <a:gd name="connsiteY2" fmla="*/ 14287 h 651128"/>
              <a:gd name="connsiteX3" fmla="*/ 190309 w 4177652"/>
              <a:gd name="connsiteY3" fmla="*/ 636841 h 651128"/>
              <a:gd name="connsiteX4" fmla="*/ 367093 w 4177652"/>
              <a:gd name="connsiteY4" fmla="*/ 636841 h 651128"/>
              <a:gd name="connsiteX5" fmla="*/ 367093 w 4177652"/>
              <a:gd name="connsiteY5" fmla="*/ 14287 h 651128"/>
              <a:gd name="connsiteX6" fmla="*/ 543877 w 4177652"/>
              <a:gd name="connsiteY6" fmla="*/ 14287 h 651128"/>
              <a:gd name="connsiteX7" fmla="*/ 543877 w 4177652"/>
              <a:gd name="connsiteY7" fmla="*/ 636841 h 651128"/>
              <a:gd name="connsiteX8" fmla="*/ 720661 w 4177652"/>
              <a:gd name="connsiteY8" fmla="*/ 636841 h 651128"/>
              <a:gd name="connsiteX9" fmla="*/ 720661 w 4177652"/>
              <a:gd name="connsiteY9" fmla="*/ 14287 h 651128"/>
              <a:gd name="connsiteX10" fmla="*/ 896683 w 4177652"/>
              <a:gd name="connsiteY10" fmla="*/ 14287 h 651128"/>
              <a:gd name="connsiteX11" fmla="*/ 896683 w 4177652"/>
              <a:gd name="connsiteY11" fmla="*/ 636841 h 651128"/>
              <a:gd name="connsiteX12" fmla="*/ 1073467 w 4177652"/>
              <a:gd name="connsiteY12" fmla="*/ 636841 h 651128"/>
              <a:gd name="connsiteX13" fmla="*/ 1073467 w 4177652"/>
              <a:gd name="connsiteY13" fmla="*/ 14287 h 651128"/>
              <a:gd name="connsiteX14" fmla="*/ 1250251 w 4177652"/>
              <a:gd name="connsiteY14" fmla="*/ 14287 h 651128"/>
              <a:gd name="connsiteX15" fmla="*/ 1250251 w 4177652"/>
              <a:gd name="connsiteY15" fmla="*/ 636841 h 651128"/>
              <a:gd name="connsiteX16" fmla="*/ 1427035 w 4177652"/>
              <a:gd name="connsiteY16" fmla="*/ 636841 h 651128"/>
              <a:gd name="connsiteX17" fmla="*/ 1427035 w 4177652"/>
              <a:gd name="connsiteY17" fmla="*/ 14287 h 651128"/>
              <a:gd name="connsiteX18" fmla="*/ 1603057 w 4177652"/>
              <a:gd name="connsiteY18" fmla="*/ 14287 h 651128"/>
              <a:gd name="connsiteX19" fmla="*/ 1603057 w 4177652"/>
              <a:gd name="connsiteY19" fmla="*/ 636841 h 651128"/>
              <a:gd name="connsiteX20" fmla="*/ 1779841 w 4177652"/>
              <a:gd name="connsiteY20" fmla="*/ 636841 h 651128"/>
              <a:gd name="connsiteX21" fmla="*/ 1779841 w 4177652"/>
              <a:gd name="connsiteY21" fmla="*/ 14287 h 651128"/>
              <a:gd name="connsiteX22" fmla="*/ 1956625 w 4177652"/>
              <a:gd name="connsiteY22" fmla="*/ 14287 h 651128"/>
              <a:gd name="connsiteX23" fmla="*/ 1956625 w 4177652"/>
              <a:gd name="connsiteY23" fmla="*/ 636841 h 651128"/>
              <a:gd name="connsiteX24" fmla="*/ 2132647 w 4177652"/>
              <a:gd name="connsiteY24" fmla="*/ 636841 h 651128"/>
              <a:gd name="connsiteX25" fmla="*/ 2132647 w 4177652"/>
              <a:gd name="connsiteY25" fmla="*/ 14287 h 651128"/>
              <a:gd name="connsiteX26" fmla="*/ 2309431 w 4177652"/>
              <a:gd name="connsiteY26" fmla="*/ 14287 h 651128"/>
              <a:gd name="connsiteX27" fmla="*/ 2309431 w 4177652"/>
              <a:gd name="connsiteY27" fmla="*/ 636841 h 651128"/>
              <a:gd name="connsiteX28" fmla="*/ 2486215 w 4177652"/>
              <a:gd name="connsiteY28" fmla="*/ 636841 h 651128"/>
              <a:gd name="connsiteX29" fmla="*/ 2486215 w 4177652"/>
              <a:gd name="connsiteY29" fmla="*/ 14287 h 651128"/>
              <a:gd name="connsiteX30" fmla="*/ 2662999 w 4177652"/>
              <a:gd name="connsiteY30" fmla="*/ 14287 h 651128"/>
              <a:gd name="connsiteX31" fmla="*/ 2662999 w 4177652"/>
              <a:gd name="connsiteY31" fmla="*/ 636841 h 651128"/>
              <a:gd name="connsiteX32" fmla="*/ 2839021 w 4177652"/>
              <a:gd name="connsiteY32" fmla="*/ 636841 h 651128"/>
              <a:gd name="connsiteX33" fmla="*/ 2839021 w 4177652"/>
              <a:gd name="connsiteY33" fmla="*/ 14287 h 651128"/>
              <a:gd name="connsiteX34" fmla="*/ 3015805 w 4177652"/>
              <a:gd name="connsiteY34" fmla="*/ 14287 h 651128"/>
              <a:gd name="connsiteX35" fmla="*/ 3015805 w 4177652"/>
              <a:gd name="connsiteY35" fmla="*/ 636841 h 651128"/>
              <a:gd name="connsiteX36" fmla="*/ 3192589 w 4177652"/>
              <a:gd name="connsiteY36" fmla="*/ 636841 h 651128"/>
              <a:gd name="connsiteX37" fmla="*/ 3192589 w 4177652"/>
              <a:gd name="connsiteY37" fmla="*/ 14287 h 651128"/>
              <a:gd name="connsiteX38" fmla="*/ 3369373 w 4177652"/>
              <a:gd name="connsiteY38" fmla="*/ 14287 h 651128"/>
              <a:gd name="connsiteX39" fmla="*/ 3369373 w 4177652"/>
              <a:gd name="connsiteY39" fmla="*/ 636841 h 651128"/>
              <a:gd name="connsiteX40" fmla="*/ 4163364 w 4177652"/>
              <a:gd name="connsiteY40" fmla="*/ 636841 h 651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</a:cxnLst>
            <a:rect l="l" t="t" r="r" b="b"/>
            <a:pathLst>
              <a:path w="4177652" h="651128">
                <a:moveTo>
                  <a:pt x="14287" y="636841"/>
                </a:moveTo>
                <a:lnTo>
                  <a:pt x="14287" y="14287"/>
                </a:lnTo>
                <a:lnTo>
                  <a:pt x="190309" y="14287"/>
                </a:lnTo>
                <a:lnTo>
                  <a:pt x="190309" y="636841"/>
                </a:lnTo>
                <a:lnTo>
                  <a:pt x="367093" y="636841"/>
                </a:lnTo>
                <a:lnTo>
                  <a:pt x="367093" y="14287"/>
                </a:lnTo>
                <a:lnTo>
                  <a:pt x="543877" y="14287"/>
                </a:lnTo>
                <a:lnTo>
                  <a:pt x="543877" y="636841"/>
                </a:lnTo>
                <a:lnTo>
                  <a:pt x="720661" y="636841"/>
                </a:lnTo>
                <a:lnTo>
                  <a:pt x="720661" y="14287"/>
                </a:lnTo>
                <a:lnTo>
                  <a:pt x="896683" y="14287"/>
                </a:lnTo>
                <a:lnTo>
                  <a:pt x="896683" y="636841"/>
                </a:lnTo>
                <a:lnTo>
                  <a:pt x="1073467" y="636841"/>
                </a:lnTo>
                <a:lnTo>
                  <a:pt x="1073467" y="14287"/>
                </a:lnTo>
                <a:lnTo>
                  <a:pt x="1250251" y="14287"/>
                </a:lnTo>
                <a:lnTo>
                  <a:pt x="1250251" y="636841"/>
                </a:lnTo>
                <a:lnTo>
                  <a:pt x="1427035" y="636841"/>
                </a:lnTo>
                <a:lnTo>
                  <a:pt x="1427035" y="14287"/>
                </a:lnTo>
                <a:lnTo>
                  <a:pt x="1603057" y="14287"/>
                </a:lnTo>
                <a:lnTo>
                  <a:pt x="1603057" y="636841"/>
                </a:lnTo>
                <a:lnTo>
                  <a:pt x="1779841" y="636841"/>
                </a:lnTo>
                <a:lnTo>
                  <a:pt x="1779841" y="14287"/>
                </a:lnTo>
                <a:lnTo>
                  <a:pt x="1956625" y="14287"/>
                </a:lnTo>
                <a:lnTo>
                  <a:pt x="1956625" y="636841"/>
                </a:lnTo>
                <a:lnTo>
                  <a:pt x="2132647" y="636841"/>
                </a:lnTo>
                <a:lnTo>
                  <a:pt x="2132647" y="14287"/>
                </a:lnTo>
                <a:lnTo>
                  <a:pt x="2309431" y="14287"/>
                </a:lnTo>
                <a:lnTo>
                  <a:pt x="2309431" y="636841"/>
                </a:lnTo>
                <a:lnTo>
                  <a:pt x="2486215" y="636841"/>
                </a:lnTo>
                <a:lnTo>
                  <a:pt x="2486215" y="14287"/>
                </a:lnTo>
                <a:lnTo>
                  <a:pt x="2662999" y="14287"/>
                </a:lnTo>
                <a:lnTo>
                  <a:pt x="2662999" y="636841"/>
                </a:lnTo>
                <a:lnTo>
                  <a:pt x="2839021" y="636841"/>
                </a:lnTo>
                <a:lnTo>
                  <a:pt x="2839021" y="14287"/>
                </a:lnTo>
                <a:lnTo>
                  <a:pt x="3015805" y="14287"/>
                </a:lnTo>
                <a:lnTo>
                  <a:pt x="3015805" y="636841"/>
                </a:lnTo>
                <a:lnTo>
                  <a:pt x="3192589" y="636841"/>
                </a:lnTo>
                <a:lnTo>
                  <a:pt x="3192589" y="14287"/>
                </a:lnTo>
                <a:lnTo>
                  <a:pt x="3369373" y="14287"/>
                </a:lnTo>
                <a:lnTo>
                  <a:pt x="3369373" y="636841"/>
                </a:lnTo>
                <a:lnTo>
                  <a:pt x="4163364" y="636841"/>
                </a:lnTo>
              </a:path>
            </a:pathLst>
          </a:custGeom>
          <a:ln w="254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5373396" y="3678509"/>
            <a:ext cx="1087367" cy="491226"/>
          </a:xfrm>
          <a:custGeom>
            <a:avLst/>
            <a:gdLst>
              <a:gd name="connsiteX0" fmla="*/ 1427036 w 1441323"/>
              <a:gd name="connsiteY0" fmla="*/ 636841 h 651128"/>
              <a:gd name="connsiteX1" fmla="*/ 1250251 w 1441323"/>
              <a:gd name="connsiteY1" fmla="*/ 636841 h 651128"/>
              <a:gd name="connsiteX2" fmla="*/ 1250251 w 1441323"/>
              <a:gd name="connsiteY2" fmla="*/ 14287 h 651128"/>
              <a:gd name="connsiteX3" fmla="*/ 1073467 w 1441323"/>
              <a:gd name="connsiteY3" fmla="*/ 14287 h 651128"/>
              <a:gd name="connsiteX4" fmla="*/ 1073467 w 1441323"/>
              <a:gd name="connsiteY4" fmla="*/ 636841 h 651128"/>
              <a:gd name="connsiteX5" fmla="*/ 897432 w 1441323"/>
              <a:gd name="connsiteY5" fmla="*/ 636841 h 651128"/>
              <a:gd name="connsiteX6" fmla="*/ 897432 w 1441323"/>
              <a:gd name="connsiteY6" fmla="*/ 14287 h 651128"/>
              <a:gd name="connsiteX7" fmla="*/ 720662 w 1441323"/>
              <a:gd name="connsiteY7" fmla="*/ 14287 h 651128"/>
              <a:gd name="connsiteX8" fmla="*/ 720662 w 1441323"/>
              <a:gd name="connsiteY8" fmla="*/ 636841 h 651128"/>
              <a:gd name="connsiteX9" fmla="*/ 543877 w 1441323"/>
              <a:gd name="connsiteY9" fmla="*/ 636841 h 651128"/>
              <a:gd name="connsiteX10" fmla="*/ 543877 w 1441323"/>
              <a:gd name="connsiteY10" fmla="*/ 14287 h 651128"/>
              <a:gd name="connsiteX11" fmla="*/ 367093 w 1441323"/>
              <a:gd name="connsiteY11" fmla="*/ 14287 h 651128"/>
              <a:gd name="connsiteX12" fmla="*/ 367093 w 1441323"/>
              <a:gd name="connsiteY12" fmla="*/ 636841 h 651128"/>
              <a:gd name="connsiteX13" fmla="*/ 14287 w 1441323"/>
              <a:gd name="connsiteY13" fmla="*/ 636841 h 651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41323" h="651128">
                <a:moveTo>
                  <a:pt x="1427036" y="636841"/>
                </a:moveTo>
                <a:lnTo>
                  <a:pt x="1250251" y="636841"/>
                </a:lnTo>
                <a:lnTo>
                  <a:pt x="1250251" y="14287"/>
                </a:lnTo>
                <a:lnTo>
                  <a:pt x="1073467" y="14287"/>
                </a:lnTo>
                <a:lnTo>
                  <a:pt x="1073467" y="636841"/>
                </a:lnTo>
                <a:lnTo>
                  <a:pt x="897432" y="636841"/>
                </a:lnTo>
                <a:lnTo>
                  <a:pt x="897432" y="14287"/>
                </a:lnTo>
                <a:lnTo>
                  <a:pt x="720662" y="14287"/>
                </a:lnTo>
                <a:lnTo>
                  <a:pt x="720662" y="636841"/>
                </a:lnTo>
                <a:lnTo>
                  <a:pt x="543877" y="636841"/>
                </a:lnTo>
                <a:lnTo>
                  <a:pt x="543877" y="14287"/>
                </a:lnTo>
                <a:lnTo>
                  <a:pt x="367093" y="14287"/>
                </a:lnTo>
                <a:lnTo>
                  <a:pt x="367093" y="636841"/>
                </a:lnTo>
                <a:lnTo>
                  <a:pt x="14287" y="636841"/>
                </a:lnTo>
              </a:path>
            </a:pathLst>
          </a:custGeom>
          <a:ln w="254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912246" y="4210408"/>
            <a:ext cx="28744" cy="248918"/>
          </a:xfrm>
          <a:custGeom>
            <a:avLst/>
            <a:gdLst>
              <a:gd name="connsiteX0" fmla="*/ 9525 w 38100"/>
              <a:gd name="connsiteY0" fmla="*/ 9525 h 329945"/>
              <a:gd name="connsiteX1" fmla="*/ 9525 w 38100"/>
              <a:gd name="connsiteY1" fmla="*/ 320420 h 329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29945">
                <a:moveTo>
                  <a:pt x="9525" y="9525"/>
                </a:moveTo>
                <a:lnTo>
                  <a:pt x="9525" y="320420"/>
                </a:lnTo>
              </a:path>
            </a:pathLst>
          </a:custGeom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6442798" y="4210408"/>
            <a:ext cx="28744" cy="248918"/>
          </a:xfrm>
          <a:custGeom>
            <a:avLst/>
            <a:gdLst>
              <a:gd name="connsiteX0" fmla="*/ 9525 w 38100"/>
              <a:gd name="connsiteY0" fmla="*/ 9525 h 329945"/>
              <a:gd name="connsiteX1" fmla="*/ 9525 w 38100"/>
              <a:gd name="connsiteY1" fmla="*/ 320420 h 329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329945">
                <a:moveTo>
                  <a:pt x="9525" y="9525"/>
                </a:moveTo>
                <a:lnTo>
                  <a:pt x="9525" y="320420"/>
                </a:lnTo>
              </a:path>
            </a:pathLst>
          </a:custGeom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3256005" y="4289261"/>
            <a:ext cx="1709089" cy="299507"/>
          </a:xfrm>
          <a:custGeom>
            <a:avLst/>
            <a:gdLst>
              <a:gd name="connsiteX0" fmla="*/ 0 w 2265426"/>
              <a:gd name="connsiteY0" fmla="*/ 0 h 397001"/>
              <a:gd name="connsiteX1" fmla="*/ 0 w 2265426"/>
              <a:gd name="connsiteY1" fmla="*/ 397001 h 397001"/>
              <a:gd name="connsiteX2" fmla="*/ 2265426 w 2265426"/>
              <a:gd name="connsiteY2" fmla="*/ 397001 h 397001"/>
              <a:gd name="connsiteX3" fmla="*/ 2265426 w 2265426"/>
              <a:gd name="connsiteY3" fmla="*/ 0 h 397001"/>
              <a:gd name="connsiteX4" fmla="*/ 0 w 2265426"/>
              <a:gd name="connsiteY4" fmla="*/ 0 h 397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65426" h="397001">
                <a:moveTo>
                  <a:pt x="0" y="0"/>
                </a:moveTo>
                <a:lnTo>
                  <a:pt x="0" y="397001"/>
                </a:lnTo>
                <a:lnTo>
                  <a:pt x="2265426" y="397001"/>
                </a:lnTo>
                <a:lnTo>
                  <a:pt x="226542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2978056" y="3506192"/>
            <a:ext cx="28744" cy="131645"/>
          </a:xfrm>
          <a:custGeom>
            <a:avLst/>
            <a:gdLst>
              <a:gd name="connsiteX0" fmla="*/ 9525 w 38100"/>
              <a:gd name="connsiteY0" fmla="*/ 9525 h 174497"/>
              <a:gd name="connsiteX1" fmla="*/ 9525 w 38100"/>
              <a:gd name="connsiteY1" fmla="*/ 164972 h 174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174497">
                <a:moveTo>
                  <a:pt x="9525" y="9525"/>
                </a:moveTo>
                <a:lnTo>
                  <a:pt x="9525" y="164972"/>
                </a:lnTo>
              </a:path>
            </a:pathLst>
          </a:custGeom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3110850" y="3506192"/>
            <a:ext cx="28744" cy="131645"/>
          </a:xfrm>
          <a:custGeom>
            <a:avLst/>
            <a:gdLst>
              <a:gd name="connsiteX0" fmla="*/ 9525 w 38100"/>
              <a:gd name="connsiteY0" fmla="*/ 9525 h 174497"/>
              <a:gd name="connsiteX1" fmla="*/ 9525 w 38100"/>
              <a:gd name="connsiteY1" fmla="*/ 164972 h 174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174497">
                <a:moveTo>
                  <a:pt x="9525" y="9525"/>
                </a:moveTo>
                <a:lnTo>
                  <a:pt x="9525" y="164972"/>
                </a:lnTo>
              </a:path>
            </a:pathLst>
          </a:custGeom>
          <a:ln w="12700">
            <a:solidFill>
              <a:srgbClr val="3333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544343" y="3607657"/>
            <a:ext cx="899672" cy="627757"/>
          </a:xfrm>
          <a:custGeom>
            <a:avLst/>
            <a:gdLst>
              <a:gd name="connsiteX0" fmla="*/ 0 w 1192530"/>
              <a:gd name="connsiteY0" fmla="*/ 0 h 832103"/>
              <a:gd name="connsiteX1" fmla="*/ 0 w 1192530"/>
              <a:gd name="connsiteY1" fmla="*/ 832103 h 832103"/>
              <a:gd name="connsiteX2" fmla="*/ 1192530 w 1192530"/>
              <a:gd name="connsiteY2" fmla="*/ 832103 h 832103"/>
              <a:gd name="connsiteX3" fmla="*/ 1192530 w 1192530"/>
              <a:gd name="connsiteY3" fmla="*/ 0 h 832103"/>
              <a:gd name="connsiteX4" fmla="*/ 0 w 1192530"/>
              <a:gd name="connsiteY4" fmla="*/ 0 h 832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2530" h="832103">
                <a:moveTo>
                  <a:pt x="0" y="0"/>
                </a:moveTo>
                <a:lnTo>
                  <a:pt x="0" y="832103"/>
                </a:lnTo>
                <a:lnTo>
                  <a:pt x="1192530" y="832103"/>
                </a:lnTo>
                <a:lnTo>
                  <a:pt x="1192530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39552" y="3602866"/>
            <a:ext cx="909253" cy="637339"/>
          </a:xfrm>
          <a:custGeom>
            <a:avLst/>
            <a:gdLst>
              <a:gd name="connsiteX0" fmla="*/ 6350 w 1205230"/>
              <a:gd name="connsiteY0" fmla="*/ 6350 h 844803"/>
              <a:gd name="connsiteX1" fmla="*/ 6350 w 1205230"/>
              <a:gd name="connsiteY1" fmla="*/ 838453 h 844803"/>
              <a:gd name="connsiteX2" fmla="*/ 1198880 w 1205230"/>
              <a:gd name="connsiteY2" fmla="*/ 838453 h 844803"/>
              <a:gd name="connsiteX3" fmla="*/ 1198880 w 1205230"/>
              <a:gd name="connsiteY3" fmla="*/ 6350 h 844803"/>
              <a:gd name="connsiteX4" fmla="*/ 6350 w 1205230"/>
              <a:gd name="connsiteY4" fmla="*/ 6350 h 844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5230" h="844803">
                <a:moveTo>
                  <a:pt x="6350" y="6350"/>
                </a:moveTo>
                <a:lnTo>
                  <a:pt x="6350" y="838453"/>
                </a:lnTo>
                <a:lnTo>
                  <a:pt x="1198880" y="838453"/>
                </a:lnTo>
                <a:lnTo>
                  <a:pt x="119888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3483" y="2131390"/>
            <a:ext cx="555708" cy="57487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1701" y="2485893"/>
            <a:ext cx="5221737" cy="57487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555" y="2926627"/>
            <a:ext cx="4551055" cy="57487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7724" y="3539822"/>
            <a:ext cx="354503" cy="57487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07201" y="3539822"/>
            <a:ext cx="354503" cy="57487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1282" y="3894325"/>
            <a:ext cx="5221737" cy="5748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585165" y="2255946"/>
            <a:ext cx="38792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时间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091597" y="2332595"/>
            <a:ext cx="9618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628142" y="2332595"/>
            <a:ext cx="9618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155107" y="2332595"/>
            <a:ext cx="9618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710815" y="2332595"/>
            <a:ext cx="9618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4228198" y="2332595"/>
            <a:ext cx="9618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077363" y="2332595"/>
            <a:ext cx="96180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358"/>
              </a:lnSpc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95536" y="985560"/>
            <a:ext cx="6963445" cy="8669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63525" indent="-263525" defTabSz="-479" eaLnBrk="0" hangingPunct="0">
              <a:lnSpc>
                <a:spcPts val="2565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25750" algn="l"/>
              </a:tabLst>
            </a:pPr>
            <a:r>
              <a:rPr lang="en-US" altLang="zh-CN" sz="2400" u="none" dirty="0">
                <a:solidFill>
                  <a:srgbClr val="1A3868"/>
                </a:solidFill>
              </a:rPr>
              <a:t>数字信号流随时间的变化</a:t>
            </a:r>
          </a:p>
          <a:p>
            <a:pPr marL="800100" lvl="1" indent="-342900" defTabSz="-479" eaLnBrk="0" hangingPunct="0">
              <a:lnSpc>
                <a:spcPts val="2565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325750" algn="l"/>
              </a:tabLst>
            </a:pPr>
            <a:r>
              <a:rPr lang="en-US" altLang="zh-CN" sz="2400" u="none" dirty="0" err="1" smtClean="0">
                <a:solidFill>
                  <a:srgbClr val="1A3868"/>
                </a:solidFill>
              </a:rPr>
              <a:t>在时间轴上信号的宽度随带宽的增大而变窄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。</a:t>
            </a:r>
            <a:endParaRPr lang="en-US" altLang="zh-CN" sz="1509" u="none" dirty="0">
              <a:solidFill>
                <a:srgbClr val="33339A"/>
              </a:solidFill>
              <a:ea typeface="黑体" panose="02010609060101010101" pitchFamily="2" charset="-122"/>
            </a:endParaRPr>
          </a:p>
        </p:txBody>
      </p:sp>
      <p:sp>
        <p:nvSpPr>
          <p:cNvPr id="1029" name="TextBox 1"/>
          <p:cNvSpPr txBox="1"/>
          <p:nvPr/>
        </p:nvSpPr>
        <p:spPr>
          <a:xfrm>
            <a:off x="616097" y="2294270"/>
            <a:ext cx="69730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带宽为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546841" y="3673959"/>
            <a:ext cx="387927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433"/>
              </a:lnSpc>
            </a:pPr>
            <a:r>
              <a:rPr lang="en-US" altLang="zh-CN" sz="1509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时间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3317987" y="4239247"/>
            <a:ext cx="1564531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811"/>
              </a:lnSpc>
            </a:pPr>
            <a:r>
              <a:rPr lang="en-US" altLang="zh-CN" sz="1509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每秒</a:t>
            </a:r>
            <a:r>
              <a:rPr lang="en-US" altLang="zh-CN" sz="1509" u="none" dirty="0">
                <a:ea typeface="黑体" panose="02010609060101010101" pitchFamily="2" charset="-122"/>
              </a:rPr>
              <a:t> </a:t>
            </a: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4</a:t>
            </a:r>
            <a:r>
              <a:rPr lang="en-US" altLang="zh-CN" sz="1509" u="none" dirty="0">
                <a:solidFill>
                  <a:srgbClr val="33339A"/>
                </a:solidFill>
                <a:latin typeface="Symbol" panose="05050102010706020507" pitchFamily="18" charset="0"/>
                <a:ea typeface="黑体" panose="02010609060101010101" pitchFamily="2" charset="-122"/>
                <a:cs typeface="Symbol" panose="05050102010706020507" pitchFamily="18" charset="0"/>
              </a:rPr>
              <a:t>×</a:t>
            </a: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10</a:t>
            </a:r>
            <a:r>
              <a:rPr lang="en-US" altLang="zh-CN" sz="1509" u="none" baseline="30000" dirty="0">
                <a:solidFill>
                  <a:srgbClr val="33339A"/>
                </a:solidFill>
                <a:ea typeface="黑体" panose="02010609060101010101" pitchFamily="2" charset="-122"/>
              </a:rPr>
              <a:t>6</a:t>
            </a:r>
            <a:r>
              <a:rPr lang="en-US" altLang="zh-CN" sz="1509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个比特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660135" y="2595429"/>
            <a:ext cx="4032194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660"/>
              </a:lnSpc>
              <a:tabLst>
                <a:tab pos="2232345" algn="l"/>
                <a:tab pos="2778455" algn="l"/>
              </a:tabLst>
            </a:pP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1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Mb/s</a:t>
            </a:r>
          </a:p>
          <a:p>
            <a:pPr defTabSz="-479">
              <a:lnSpc>
                <a:spcPts val="1961"/>
              </a:lnSpc>
              <a:tabLst>
                <a:tab pos="2232345" algn="l"/>
                <a:tab pos="2778455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	</a:t>
            </a:r>
            <a:r>
              <a:rPr lang="en-US" altLang="zh-CN" sz="1509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每秒</a:t>
            </a: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10</a:t>
            </a:r>
            <a:r>
              <a:rPr lang="en-US" altLang="zh-CN" sz="1509" u="none" baseline="30000" dirty="0">
                <a:solidFill>
                  <a:srgbClr val="33339A"/>
                </a:solidFill>
                <a:ea typeface="黑体" panose="02010609060101010101" pitchFamily="2" charset="-122"/>
              </a:rPr>
              <a:t>6</a:t>
            </a:r>
            <a:r>
              <a:rPr lang="en-US" altLang="zh-CN" sz="1509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个比特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lnSpc>
                <a:spcPts val="1886"/>
              </a:lnSpc>
              <a:tabLst>
                <a:tab pos="2232345" algn="l"/>
                <a:tab pos="2778455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0.25</a:t>
            </a:r>
            <a:r>
              <a:rPr lang="en-US" altLang="zh-CN" sz="1509" u="none" dirty="0">
                <a:ea typeface="黑体" panose="02010609060101010101" pitchFamily="2" charset="-122"/>
              </a:rPr>
              <a:t> </a:t>
            </a:r>
            <a:r>
              <a:rPr lang="el-GR" altLang="zh-CN" sz="1509" u="none" dirty="0">
                <a:ea typeface="黑体" panose="02010609060101010101" pitchFamily="2" charset="-122"/>
              </a:rPr>
              <a:t>μ</a:t>
            </a:r>
            <a:r>
              <a:rPr lang="en-US" altLang="zh-CN" sz="1509" u="none" dirty="0">
                <a:ea typeface="黑体" panose="02010609060101010101" pitchFamily="2" charset="-122"/>
              </a:rPr>
              <a:t>s</a:t>
            </a:r>
            <a:endParaRPr lang="en-US" altLang="zh-CN" sz="1509" u="none" dirty="0">
              <a:solidFill>
                <a:srgbClr val="33339A"/>
              </a:solidFill>
              <a:ea typeface="黑体" panose="02010609060101010101" pitchFamily="2" charset="-122"/>
            </a:endParaRPr>
          </a:p>
        </p:txBody>
      </p:sp>
      <p:sp>
        <p:nvSpPr>
          <p:cNvPr id="1033" name="TextBox 1"/>
          <p:cNvSpPr txBox="1"/>
          <p:nvPr/>
        </p:nvSpPr>
        <p:spPr>
          <a:xfrm>
            <a:off x="616097" y="3683539"/>
            <a:ext cx="697307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带宽为</a:t>
            </a:r>
          </a:p>
          <a:p>
            <a:pPr defTabSz="-479">
              <a:lnSpc>
                <a:spcPts val="2112"/>
              </a:lnSpc>
            </a:pP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4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>
                <a:solidFill>
                  <a:srgbClr val="33339A"/>
                </a:solidFill>
                <a:ea typeface="黑体" panose="02010609060101010101" pitchFamily="2" charset="-122"/>
              </a:rPr>
              <a:t>Mb/s</a:t>
            </a:r>
          </a:p>
        </p:txBody>
      </p:sp>
      <p:sp>
        <p:nvSpPr>
          <p:cNvPr id="3" name="矩形 2"/>
          <p:cNvSpPr/>
          <p:nvPr/>
        </p:nvSpPr>
        <p:spPr>
          <a:xfrm>
            <a:off x="2504753" y="1750898"/>
            <a:ext cx="974947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defTabSz="-479" eaLnBrk="0" hangingPunct="0">
              <a:lnSpc>
                <a:spcPts val="2565"/>
              </a:lnSpc>
              <a:spcBef>
                <a:spcPts val="600"/>
              </a:spcBef>
              <a:spcAft>
                <a:spcPts val="600"/>
              </a:spcAft>
              <a:tabLst>
                <a:tab pos="325750" algn="l"/>
              </a:tabLst>
            </a:pPr>
            <a:r>
              <a:rPr lang="en-US" altLang="zh-CN" sz="1509" u="none" dirty="0">
                <a:solidFill>
                  <a:srgbClr val="33339A"/>
                </a:solidFill>
                <a:ea typeface="黑体" panose="02010609060101010101" pitchFamily="2" charset="-122"/>
              </a:rPr>
              <a:t>1</a:t>
            </a:r>
            <a:r>
              <a:rPr lang="en-US" altLang="zh-CN" sz="1509" u="none" dirty="0">
                <a:ea typeface="黑体" panose="02010609060101010101" pitchFamily="2" charset="-122"/>
              </a:rPr>
              <a:t> </a:t>
            </a:r>
            <a:r>
              <a:rPr lang="el-GR" altLang="zh-CN" sz="1509" u="none" dirty="0">
                <a:ea typeface="黑体" panose="02010609060101010101" pitchFamily="2" charset="-122"/>
              </a:rPr>
              <a:t>μ</a:t>
            </a:r>
            <a:r>
              <a:rPr lang="en-US" altLang="zh-CN" sz="1509" u="none" dirty="0">
                <a:ea typeface="黑体" panose="02010609060101010101" pitchFamily="2" charset="-122"/>
              </a:rPr>
              <a:t>s</a:t>
            </a:r>
            <a:endParaRPr lang="en-US" altLang="zh-CN" sz="1509" u="none" dirty="0">
              <a:solidFill>
                <a:srgbClr val="33339A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5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551" y="915981"/>
            <a:ext cx="1231106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244"/>
              </a:lnSpc>
            </a:pP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3. 吞吐量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8255" y="1428061"/>
            <a:ext cx="6150498" cy="18884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63525" indent="-263525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25750" algn="l"/>
              </a:tabLst>
            </a:pPr>
            <a:r>
              <a:rPr lang="en-US" altLang="zh-CN" sz="2200" u="none" dirty="0">
                <a:solidFill>
                  <a:srgbClr val="1A3868"/>
                </a:solidFill>
              </a:rPr>
              <a:t>吞吐量(throughput)</a:t>
            </a:r>
            <a:r>
              <a:rPr lang="en-US" altLang="zh-CN" sz="2200" u="none" dirty="0" err="1">
                <a:solidFill>
                  <a:srgbClr val="1A3868"/>
                </a:solidFill>
              </a:rPr>
              <a:t>表示在单位时间内通过某个网络（或信道、接口）的数据量</a:t>
            </a:r>
            <a:r>
              <a:rPr lang="en-US" altLang="zh-CN" sz="2200" u="none" dirty="0" smtClean="0">
                <a:solidFill>
                  <a:srgbClr val="1A3868"/>
                </a:solidFill>
              </a:rPr>
              <a:t>。</a:t>
            </a:r>
          </a:p>
          <a:p>
            <a:pPr marL="263525" indent="-263525" defTabSz="-479" eaLnBrk="0" hangingPunc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25750" algn="l"/>
              </a:tabLst>
            </a:pPr>
            <a:r>
              <a:rPr lang="zh-CN" altLang="en-US" sz="2200" u="none" dirty="0" smtClean="0">
                <a:solidFill>
                  <a:srgbClr val="1A3868"/>
                </a:solidFill>
              </a:rPr>
              <a:t>受网络的带宽或额定速率限制。（上限）</a:t>
            </a:r>
            <a:endParaRPr lang="en-US" altLang="zh-CN" sz="2200" u="none" dirty="0">
              <a:solidFill>
                <a:srgbClr val="1A3868"/>
              </a:solidFill>
            </a:endParaRPr>
          </a:p>
          <a:p>
            <a:pPr defTabSz="-479">
              <a:lnSpc>
                <a:spcPct val="125000"/>
              </a:lnSpc>
            </a:pPr>
            <a:endParaRPr lang="en-US" altLang="zh-CN" sz="1961" dirty="0">
              <a:solidFill>
                <a:srgbClr val="33659A"/>
              </a:solidFill>
              <a:latin typeface="楷体_GB2312" pitchFamily="18" charset="0"/>
              <a:ea typeface="黑体" panose="02010609060101010101" pitchFamily="2" charset="-122"/>
              <a:cs typeface="楷体_GB2312" pitchFamily="18" charset="0"/>
            </a:endParaRPr>
          </a:p>
        </p:txBody>
      </p:sp>
      <p:sp>
        <p:nvSpPr>
          <p:cNvPr id="9" name="AutoShape 327"/>
          <p:cNvSpPr>
            <a:spLocks noChangeArrowheads="1"/>
          </p:cNvSpPr>
          <p:nvPr/>
        </p:nvSpPr>
        <p:spPr bwMode="auto">
          <a:xfrm>
            <a:off x="463528" y="2980005"/>
            <a:ext cx="377258" cy="438338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 sz="2112" dirty="0">
              <a:ea typeface="黑体" panose="02010609060101010101" pitchFamily="2" charset="-122"/>
            </a:endParaRPr>
          </a:p>
        </p:txBody>
      </p:sp>
      <p:grpSp>
        <p:nvGrpSpPr>
          <p:cNvPr id="12" name="Group 64"/>
          <p:cNvGrpSpPr/>
          <p:nvPr/>
        </p:nvGrpSpPr>
        <p:grpSpPr bwMode="auto">
          <a:xfrm>
            <a:off x="895879" y="3281811"/>
            <a:ext cx="265877" cy="661101"/>
            <a:chOff x="4140" y="429"/>
            <a:chExt cx="1425" cy="2396"/>
          </a:xfrm>
        </p:grpSpPr>
        <p:sp>
          <p:nvSpPr>
            <p:cNvPr id="13" name="Freeform 65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4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5" name="Freeform 67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6" name="Freeform 68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7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18" name="Group 70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44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20" name="Group 74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42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23" name="Group 79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40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24" name="Freeform 82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25" name="Group 83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38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27" name="Freeform 87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28" name="Freeform 88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29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30" name="Freeform 90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31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32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33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34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 eaLnBrk="1" hangingPunct="1"/>
              <a:endParaRPr lang="zh-CN" altLang="zh-CN" sz="1358" dirty="0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35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36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</p:grpSp>
      <p:grpSp>
        <p:nvGrpSpPr>
          <p:cNvPr id="45" name="Group 61"/>
          <p:cNvGrpSpPr/>
          <p:nvPr/>
        </p:nvGrpSpPr>
        <p:grpSpPr bwMode="auto">
          <a:xfrm flipH="1">
            <a:off x="6161154" y="3759072"/>
            <a:ext cx="899432" cy="883863"/>
            <a:chOff x="-44" y="1473"/>
            <a:chExt cx="981" cy="1105"/>
          </a:xfrm>
        </p:grpSpPr>
        <p:pic>
          <p:nvPicPr>
            <p:cNvPr id="46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6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</p:spPr>
          <p:txBody>
            <a:bodyPr wrap="none"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</p:grpSp>
      <p:sp>
        <p:nvSpPr>
          <p:cNvPr id="48" name="Text Box 328"/>
          <p:cNvSpPr txBox="1">
            <a:spLocks noChangeArrowheads="1"/>
          </p:cNvSpPr>
          <p:nvPr/>
        </p:nvSpPr>
        <p:spPr bwMode="auto">
          <a:xfrm>
            <a:off x="1477942" y="3236264"/>
            <a:ext cx="1096775" cy="28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509" u="none" dirty="0">
                <a:latin typeface="Gill Sans MT" pitchFamily="34" charset="0"/>
                <a:ea typeface="黑体" panose="02010609060101010101" pitchFamily="2" charset="-122"/>
              </a:rPr>
              <a:t>R</a:t>
            </a:r>
            <a:r>
              <a:rPr lang="en-US" altLang="zh-CN" sz="2112" u="none" baseline="-25000" dirty="0">
                <a:latin typeface="Gill Sans MT" pitchFamily="34" charset="0"/>
                <a:ea typeface="黑体" panose="02010609060101010101" pitchFamily="2" charset="-122"/>
              </a:rPr>
              <a:t>s</a:t>
            </a:r>
            <a:r>
              <a:rPr lang="en-US" altLang="zh-CN" sz="1509" u="none" baseline="-25000" dirty="0">
                <a:latin typeface="Gill Sans MT" pitchFamily="34" charset="0"/>
                <a:ea typeface="黑体" panose="02010609060101010101" pitchFamily="2" charset="-122"/>
              </a:rPr>
              <a:t> </a:t>
            </a:r>
            <a:r>
              <a:rPr lang="en-US" altLang="zh-CN" sz="1509" u="none" dirty="0">
                <a:latin typeface="Gill Sans MT" pitchFamily="34" charset="0"/>
                <a:ea typeface="黑体" panose="02010609060101010101" pitchFamily="2" charset="-122"/>
              </a:rPr>
              <a:t>bits/sec</a:t>
            </a:r>
          </a:p>
        </p:txBody>
      </p:sp>
      <p:sp>
        <p:nvSpPr>
          <p:cNvPr id="49" name="Text Box 329"/>
          <p:cNvSpPr txBox="1">
            <a:spLocks noChangeArrowheads="1"/>
          </p:cNvSpPr>
          <p:nvPr/>
        </p:nvSpPr>
        <p:spPr bwMode="auto">
          <a:xfrm>
            <a:off x="4390101" y="4477660"/>
            <a:ext cx="1109599" cy="28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509" u="none" dirty="0" err="1">
                <a:latin typeface="Gill Sans MT" pitchFamily="34" charset="0"/>
                <a:ea typeface="黑体" panose="02010609060101010101" pitchFamily="2" charset="-122"/>
              </a:rPr>
              <a:t>R</a:t>
            </a:r>
            <a:r>
              <a:rPr lang="en-US" altLang="zh-CN" sz="2112" u="none" baseline="-25000" dirty="0" err="1">
                <a:latin typeface="Gill Sans MT" pitchFamily="34" charset="0"/>
                <a:ea typeface="黑体" panose="02010609060101010101" pitchFamily="2" charset="-122"/>
              </a:rPr>
              <a:t>c</a:t>
            </a:r>
            <a:r>
              <a:rPr lang="en-US" altLang="zh-CN" sz="1509" u="none" baseline="-25000" dirty="0">
                <a:latin typeface="Gill Sans MT" pitchFamily="34" charset="0"/>
                <a:ea typeface="黑体" panose="02010609060101010101" pitchFamily="2" charset="-122"/>
              </a:rPr>
              <a:t> </a:t>
            </a:r>
            <a:r>
              <a:rPr lang="en-US" altLang="zh-CN" sz="1509" u="none" dirty="0">
                <a:latin typeface="Gill Sans MT" pitchFamily="34" charset="0"/>
                <a:ea typeface="黑体" panose="02010609060101010101" pitchFamily="2" charset="-122"/>
              </a:rPr>
              <a:t>bits/sec</a:t>
            </a:r>
          </a:p>
        </p:txBody>
      </p:sp>
      <p:sp>
        <p:nvSpPr>
          <p:cNvPr id="51" name="Line 347"/>
          <p:cNvSpPr>
            <a:spLocks noChangeShapeType="1"/>
          </p:cNvSpPr>
          <p:nvPr/>
        </p:nvSpPr>
        <p:spPr bwMode="auto">
          <a:xfrm flipH="1" flipV="1">
            <a:off x="4781466" y="4319570"/>
            <a:ext cx="146113" cy="15329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</a:ln>
        </p:spPr>
        <p:txBody>
          <a:bodyPr/>
          <a:lstStyle/>
          <a:p>
            <a:endParaRPr lang="zh-CN" altLang="en-US" sz="2112" u="none" dirty="0">
              <a:ea typeface="黑体" panose="02010609060101010101" pitchFamily="2" charset="-122"/>
            </a:endParaRPr>
          </a:p>
        </p:txBody>
      </p:sp>
      <p:grpSp>
        <p:nvGrpSpPr>
          <p:cNvPr id="54" name="Group 246"/>
          <p:cNvGrpSpPr/>
          <p:nvPr/>
        </p:nvGrpSpPr>
        <p:grpSpPr bwMode="auto">
          <a:xfrm>
            <a:off x="3036495" y="3955486"/>
            <a:ext cx="796435" cy="271866"/>
            <a:chOff x="3600" y="219"/>
            <a:chExt cx="360" cy="175"/>
          </a:xfrm>
        </p:grpSpPr>
        <p:sp>
          <p:nvSpPr>
            <p:cNvPr id="55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56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57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58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59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60" name="Group 252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5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66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67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112" dirty="0"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1" name="Group 256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63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64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112" dirty="0"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68" name="AutoShape 350"/>
          <p:cNvSpPr>
            <a:spLocks noChangeArrowheads="1"/>
          </p:cNvSpPr>
          <p:nvPr/>
        </p:nvSpPr>
        <p:spPr bwMode="auto">
          <a:xfrm>
            <a:off x="5661735" y="3903987"/>
            <a:ext cx="670682" cy="366480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</a:ln>
        </p:spPr>
        <p:txBody>
          <a:bodyPr wrap="none" anchor="ctr"/>
          <a:lstStyle/>
          <a:p>
            <a:endParaRPr lang="zh-CN" altLang="zh-CN" sz="2112" dirty="0">
              <a:ea typeface="黑体" panose="02010609060101010101" pitchFamily="2" charset="-122"/>
            </a:endParaRPr>
          </a:p>
        </p:txBody>
      </p:sp>
      <p:grpSp>
        <p:nvGrpSpPr>
          <p:cNvPr id="69" name="Group 335"/>
          <p:cNvGrpSpPr/>
          <p:nvPr/>
        </p:nvGrpSpPr>
        <p:grpSpPr bwMode="auto">
          <a:xfrm>
            <a:off x="1220441" y="3499782"/>
            <a:ext cx="1414246" cy="402294"/>
            <a:chOff x="2249" y="3430"/>
            <a:chExt cx="1389" cy="256"/>
          </a:xfrm>
        </p:grpSpPr>
        <p:sp>
          <p:nvSpPr>
            <p:cNvPr id="70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71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72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73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</p:grpSp>
      <p:grpSp>
        <p:nvGrpSpPr>
          <p:cNvPr id="74" name="Group 341"/>
          <p:cNvGrpSpPr/>
          <p:nvPr/>
        </p:nvGrpSpPr>
        <p:grpSpPr bwMode="auto">
          <a:xfrm>
            <a:off x="3868859" y="3845303"/>
            <a:ext cx="2113845" cy="438338"/>
            <a:chOff x="2249" y="3430"/>
            <a:chExt cx="1389" cy="256"/>
          </a:xfrm>
        </p:grpSpPr>
        <p:sp>
          <p:nvSpPr>
            <p:cNvPr id="75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76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77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78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</p:grpSp>
      <p:sp>
        <p:nvSpPr>
          <p:cNvPr id="79" name="AutoShape 351"/>
          <p:cNvSpPr>
            <a:spLocks noChangeArrowheads="1"/>
          </p:cNvSpPr>
          <p:nvPr/>
        </p:nvSpPr>
        <p:spPr bwMode="auto">
          <a:xfrm rot="1282102">
            <a:off x="2562052" y="3573302"/>
            <a:ext cx="641054" cy="366480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</a:ln>
        </p:spPr>
        <p:txBody>
          <a:bodyPr wrap="none" anchor="ctr"/>
          <a:lstStyle/>
          <a:p>
            <a:endParaRPr lang="zh-CN" altLang="zh-CN" sz="2112" dirty="0">
              <a:ea typeface="黑体" panose="02010609060101010101" pitchFamily="2" charset="-122"/>
            </a:endParaRPr>
          </a:p>
        </p:txBody>
      </p:sp>
      <p:sp>
        <p:nvSpPr>
          <p:cNvPr id="80" name="AutoShape 349"/>
          <p:cNvSpPr>
            <a:spLocks noChangeArrowheads="1"/>
          </p:cNvSpPr>
          <p:nvPr/>
        </p:nvSpPr>
        <p:spPr bwMode="auto">
          <a:xfrm flipV="1">
            <a:off x="543770" y="3275823"/>
            <a:ext cx="735355" cy="54373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</a:ln>
        </p:spPr>
        <p:txBody>
          <a:bodyPr rot="10800000" wrap="none" anchor="ctr"/>
          <a:lstStyle/>
          <a:p>
            <a:endParaRPr lang="zh-CN" altLang="en-US" sz="2112" dirty="0">
              <a:ea typeface="黑体" panose="02010609060101010101" pitchFamily="2" charset="-122"/>
            </a:endParaRPr>
          </a:p>
        </p:txBody>
      </p:sp>
      <p:sp>
        <p:nvSpPr>
          <p:cNvPr id="121" name="AutoShape 327"/>
          <p:cNvSpPr>
            <a:spLocks noChangeArrowheads="1"/>
          </p:cNvSpPr>
          <p:nvPr/>
        </p:nvSpPr>
        <p:spPr bwMode="auto">
          <a:xfrm>
            <a:off x="438255" y="3841885"/>
            <a:ext cx="377258" cy="438338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 sz="2112" dirty="0">
              <a:ea typeface="黑体" panose="02010609060101010101" pitchFamily="2" charset="-122"/>
            </a:endParaRPr>
          </a:p>
        </p:txBody>
      </p:sp>
      <p:grpSp>
        <p:nvGrpSpPr>
          <p:cNvPr id="122" name="Group 64"/>
          <p:cNvGrpSpPr/>
          <p:nvPr/>
        </p:nvGrpSpPr>
        <p:grpSpPr bwMode="auto">
          <a:xfrm>
            <a:off x="870606" y="4143691"/>
            <a:ext cx="265877" cy="661101"/>
            <a:chOff x="4140" y="429"/>
            <a:chExt cx="1425" cy="2396"/>
          </a:xfrm>
        </p:grpSpPr>
        <p:sp>
          <p:nvSpPr>
            <p:cNvPr id="123" name="Freeform 65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24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25" name="Freeform 67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26" name="Freeform 68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27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128" name="Group 70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3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154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29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130" name="Group 74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152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31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32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133" name="Group 79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150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34" name="Freeform 82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grpSp>
          <p:nvGrpSpPr>
            <p:cNvPr id="135" name="Group 83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148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zh-CN" sz="2112" dirty="0"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37" name="Freeform 87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38" name="Freeform 88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39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40" name="Freeform 90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2112" dirty="0">
                <a:ea typeface="黑体" panose="02010609060101010101" pitchFamily="2" charset="-122"/>
              </a:endParaRPr>
            </a:p>
          </p:txBody>
        </p:sp>
        <p:sp>
          <p:nvSpPr>
            <p:cNvPr id="141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42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43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44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 eaLnBrk="1" hangingPunct="1"/>
              <a:endParaRPr lang="zh-CN" altLang="zh-CN" sz="1358" dirty="0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45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46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</p:grpSp>
      <p:grpSp>
        <p:nvGrpSpPr>
          <p:cNvPr id="155" name="Group 335"/>
          <p:cNvGrpSpPr/>
          <p:nvPr/>
        </p:nvGrpSpPr>
        <p:grpSpPr bwMode="auto">
          <a:xfrm>
            <a:off x="1195168" y="4450788"/>
            <a:ext cx="1414246" cy="206691"/>
            <a:chOff x="2249" y="3430"/>
            <a:chExt cx="1389" cy="256"/>
          </a:xfrm>
        </p:grpSpPr>
        <p:sp>
          <p:nvSpPr>
            <p:cNvPr id="156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57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58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zh-CN" sz="2112" dirty="0">
                <a:ea typeface="黑体" panose="02010609060101010101" pitchFamily="2" charset="-122"/>
              </a:endParaRPr>
            </a:p>
          </p:txBody>
        </p:sp>
        <p:sp>
          <p:nvSpPr>
            <p:cNvPr id="159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112">
                <a:ea typeface="MS PGothic" panose="020B0600070205080204" charset="-128"/>
                <a:cs typeface="MS PGothic" panose="020B0600070205080204" charset="-128"/>
              </a:endParaRPr>
            </a:p>
          </p:txBody>
        </p:sp>
      </p:grpSp>
      <p:sp>
        <p:nvSpPr>
          <p:cNvPr id="160" name="AutoShape 349"/>
          <p:cNvSpPr>
            <a:spLocks noChangeArrowheads="1"/>
          </p:cNvSpPr>
          <p:nvPr/>
        </p:nvSpPr>
        <p:spPr bwMode="auto">
          <a:xfrm flipV="1">
            <a:off x="518497" y="4137703"/>
            <a:ext cx="735355" cy="54373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</a:ln>
        </p:spPr>
        <p:txBody>
          <a:bodyPr rot="10800000" wrap="none" anchor="ctr"/>
          <a:lstStyle/>
          <a:p>
            <a:endParaRPr lang="zh-CN" altLang="en-US" sz="2112" dirty="0">
              <a:ea typeface="黑体" panose="02010609060101010101" pitchFamily="2" charset="-122"/>
            </a:endParaRPr>
          </a:p>
        </p:txBody>
      </p:sp>
      <p:sp>
        <p:nvSpPr>
          <p:cNvPr id="161" name="Text Box 328"/>
          <p:cNvSpPr txBox="1">
            <a:spLocks noChangeArrowheads="1"/>
          </p:cNvSpPr>
          <p:nvPr/>
        </p:nvSpPr>
        <p:spPr bwMode="auto">
          <a:xfrm>
            <a:off x="1479544" y="4106924"/>
            <a:ext cx="1093569" cy="28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509" u="none" dirty="0" err="1" smtClean="0">
                <a:latin typeface="Gill Sans MT" pitchFamily="34" charset="0"/>
                <a:ea typeface="黑体" panose="02010609060101010101" pitchFamily="2" charset="-122"/>
              </a:rPr>
              <a:t>R</a:t>
            </a:r>
            <a:r>
              <a:rPr lang="en-US" altLang="zh-CN" sz="2112" u="none" baseline="-25000" dirty="0" err="1">
                <a:latin typeface="Gill Sans MT" pitchFamily="34" charset="0"/>
                <a:ea typeface="黑体" panose="02010609060101010101" pitchFamily="2" charset="-122"/>
              </a:rPr>
              <a:t>t</a:t>
            </a:r>
            <a:r>
              <a:rPr lang="en-US" altLang="zh-CN" sz="1509" u="none" baseline="-25000" dirty="0" smtClean="0">
                <a:latin typeface="Gill Sans MT" pitchFamily="34" charset="0"/>
                <a:ea typeface="黑体" panose="02010609060101010101" pitchFamily="2" charset="-122"/>
              </a:rPr>
              <a:t> </a:t>
            </a:r>
            <a:r>
              <a:rPr lang="en-US" altLang="zh-CN" sz="1509" u="none" dirty="0">
                <a:latin typeface="Gill Sans MT" pitchFamily="34" charset="0"/>
                <a:ea typeface="黑体" panose="02010609060101010101" pitchFamily="2" charset="-122"/>
              </a:rPr>
              <a:t>bits/sec</a:t>
            </a:r>
          </a:p>
        </p:txBody>
      </p:sp>
      <p:sp>
        <p:nvSpPr>
          <p:cNvPr id="162" name="AutoShape 351"/>
          <p:cNvSpPr>
            <a:spLocks noChangeArrowheads="1"/>
          </p:cNvSpPr>
          <p:nvPr/>
        </p:nvSpPr>
        <p:spPr bwMode="auto">
          <a:xfrm rot="19548992">
            <a:off x="2547603" y="4189062"/>
            <a:ext cx="639403" cy="366480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</a:ln>
        </p:spPr>
        <p:txBody>
          <a:bodyPr wrap="none" anchor="ctr"/>
          <a:lstStyle/>
          <a:p>
            <a:endParaRPr lang="zh-CN" altLang="zh-CN" sz="2112" dirty="0"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8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619672" y="3621471"/>
            <a:ext cx="4244266" cy="924391"/>
          </a:xfrm>
          <a:custGeom>
            <a:avLst/>
            <a:gdLst>
              <a:gd name="connsiteX0" fmla="*/ 0 w 5625846"/>
              <a:gd name="connsiteY0" fmla="*/ 0 h 1225296"/>
              <a:gd name="connsiteX1" fmla="*/ 0 w 5625846"/>
              <a:gd name="connsiteY1" fmla="*/ 1225296 h 1225296"/>
              <a:gd name="connsiteX2" fmla="*/ 5625846 w 5625846"/>
              <a:gd name="connsiteY2" fmla="*/ 1225296 h 1225296"/>
              <a:gd name="connsiteX3" fmla="*/ 5625846 w 5625846"/>
              <a:gd name="connsiteY3" fmla="*/ 0 h 1225296"/>
              <a:gd name="connsiteX4" fmla="*/ 0 w 5625846"/>
              <a:gd name="connsiteY4" fmla="*/ 0 h 1225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25846" h="1225296">
                <a:moveTo>
                  <a:pt x="0" y="0"/>
                </a:moveTo>
                <a:lnTo>
                  <a:pt x="0" y="1225296"/>
                </a:lnTo>
                <a:lnTo>
                  <a:pt x="5625846" y="1225296"/>
                </a:lnTo>
                <a:lnTo>
                  <a:pt x="5625846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u="none" dirty="0">
              <a:ea typeface="黑体" panose="0201060906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770863" y="3884762"/>
            <a:ext cx="1369915" cy="344922"/>
          </a:xfrm>
          <a:custGeom>
            <a:avLst/>
            <a:gdLst>
              <a:gd name="connsiteX0" fmla="*/ 0 w 1815846"/>
              <a:gd name="connsiteY0" fmla="*/ 0 h 457200"/>
              <a:gd name="connsiteX1" fmla="*/ 0 w 1815846"/>
              <a:gd name="connsiteY1" fmla="*/ 457200 h 457200"/>
              <a:gd name="connsiteX2" fmla="*/ 1815846 w 1815846"/>
              <a:gd name="connsiteY2" fmla="*/ 457200 h 457200"/>
              <a:gd name="connsiteX3" fmla="*/ 1815846 w 1815846"/>
              <a:gd name="connsiteY3" fmla="*/ 0 h 457200"/>
              <a:gd name="connsiteX4" fmla="*/ 0 w 1815846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5846" h="457200">
                <a:moveTo>
                  <a:pt x="0" y="0"/>
                </a:moveTo>
                <a:lnTo>
                  <a:pt x="0" y="457200"/>
                </a:lnTo>
                <a:lnTo>
                  <a:pt x="1815846" y="457200"/>
                </a:lnTo>
                <a:lnTo>
                  <a:pt x="1815846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u="none" dirty="0">
              <a:ea typeface="黑体" panose="0201060906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225860" y="3712301"/>
            <a:ext cx="2208076" cy="344922"/>
          </a:xfrm>
          <a:custGeom>
            <a:avLst/>
            <a:gdLst>
              <a:gd name="connsiteX0" fmla="*/ 0 w 2926842"/>
              <a:gd name="connsiteY0" fmla="*/ 0 h 457200"/>
              <a:gd name="connsiteX1" fmla="*/ 0 w 2926842"/>
              <a:gd name="connsiteY1" fmla="*/ 457200 h 457200"/>
              <a:gd name="connsiteX2" fmla="*/ 2926842 w 2926842"/>
              <a:gd name="connsiteY2" fmla="*/ 457200 h 457200"/>
              <a:gd name="connsiteX3" fmla="*/ 2926842 w 2926842"/>
              <a:gd name="connsiteY3" fmla="*/ 0 h 457200"/>
              <a:gd name="connsiteX4" fmla="*/ 0 w 2926842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6842" h="457200">
                <a:moveTo>
                  <a:pt x="0" y="0"/>
                </a:moveTo>
                <a:lnTo>
                  <a:pt x="0" y="457200"/>
                </a:lnTo>
                <a:lnTo>
                  <a:pt x="2926842" y="457200"/>
                </a:lnTo>
                <a:lnTo>
                  <a:pt x="2926842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u="none" dirty="0">
              <a:ea typeface="黑体" panose="0201060906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215081" y="4068864"/>
            <a:ext cx="2426229" cy="33630"/>
          </a:xfrm>
          <a:custGeom>
            <a:avLst/>
            <a:gdLst>
              <a:gd name="connsiteX0" fmla="*/ 14287 w 3216008"/>
              <a:gd name="connsiteY0" fmla="*/ 30289 h 44577"/>
              <a:gd name="connsiteX1" fmla="*/ 3201720 w 3216008"/>
              <a:gd name="connsiteY1" fmla="*/ 14287 h 44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16008" h="44577">
                <a:moveTo>
                  <a:pt x="14287" y="30289"/>
                </a:moveTo>
                <a:lnTo>
                  <a:pt x="3201720" y="14287"/>
                </a:lnTo>
              </a:path>
            </a:pathLst>
          </a:custGeom>
          <a:ln w="254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u="none" dirty="0">
              <a:ea typeface="黑体" panose="02010609060101010101" pitchFamily="2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6033" y="3580656"/>
            <a:ext cx="4311526" cy="100602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2372" y="974578"/>
            <a:ext cx="3306996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3244"/>
              </a:lnSpc>
            </a:pPr>
            <a:r>
              <a:rPr lang="en-US" altLang="zh-CN" sz="2400" u="none" dirty="0">
                <a:solidFill>
                  <a:srgbClr val="007D7A"/>
                </a:solidFill>
                <a:ea typeface="+mj-ea"/>
              </a:rPr>
              <a:t>4.  时延(delay 或 latency)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538" y="1509279"/>
            <a:ext cx="6273710" cy="167738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tabLst>
                <a:tab pos="402397" algn="l"/>
              </a:tabLst>
            </a:pPr>
            <a:r>
              <a:rPr lang="en-US" altLang="zh-CN" sz="2400" u="none" dirty="0" smtClean="0">
                <a:solidFill>
                  <a:srgbClr val="1A3868"/>
                </a:solidFill>
              </a:rPr>
              <a:t>(1) 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发送时延</a:t>
            </a:r>
            <a:r>
              <a:rPr lang="en-US" altLang="zh-CN" sz="2400" u="none" dirty="0" err="1">
                <a:solidFill>
                  <a:srgbClr val="1A3868"/>
                </a:solidFill>
              </a:rPr>
              <a:t>（也有称传输时延</a:t>
            </a:r>
            <a:r>
              <a:rPr lang="en-US" altLang="zh-CN" sz="2400" u="none" dirty="0">
                <a:solidFill>
                  <a:srgbClr val="1A3868"/>
                </a:solidFill>
              </a:rPr>
              <a:t>）</a:t>
            </a:r>
          </a:p>
          <a:p>
            <a:endParaRPr lang="en-US" altLang="zh-CN" sz="1000" u="none" dirty="0">
              <a:solidFill>
                <a:srgbClr val="1A3868"/>
              </a:solidFill>
            </a:endParaRPr>
          </a:p>
          <a:p>
            <a:pPr defTabSz="-479">
              <a:tabLst>
                <a:tab pos="402397" algn="l"/>
              </a:tabLst>
            </a:pPr>
            <a:r>
              <a:rPr lang="en-US" altLang="zh-CN" sz="2400" u="none" dirty="0">
                <a:solidFill>
                  <a:srgbClr val="1A3868"/>
                </a:solidFill>
              </a:rPr>
              <a:t>	</a:t>
            </a:r>
            <a:r>
              <a:rPr lang="zh-CN" altLang="en-US" sz="2400" u="none" dirty="0">
                <a:solidFill>
                  <a:srgbClr val="1A3868"/>
                </a:solidFill>
              </a:rPr>
              <a:t>主机或者路由器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发送数据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帧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所需要的时间</a:t>
            </a:r>
            <a:r>
              <a:rPr lang="en-US" altLang="zh-CN" sz="2400" u="none" dirty="0" err="1">
                <a:solidFill>
                  <a:srgbClr val="1A3868"/>
                </a:solidFill>
              </a:rPr>
              <a:t>。也就是从发送数据帧的第一个比特算起</a:t>
            </a:r>
            <a:r>
              <a:rPr lang="zh-CN" altLang="en-US" sz="2400" u="none" dirty="0" err="1">
                <a:solidFill>
                  <a:srgbClr val="1A3868"/>
                </a:solidFill>
              </a:rPr>
              <a:t>，</a:t>
            </a:r>
            <a:r>
              <a:rPr lang="en-US" altLang="zh-CN" sz="2400" u="none" dirty="0" err="1">
                <a:solidFill>
                  <a:srgbClr val="1A3868"/>
                </a:solidFill>
              </a:rPr>
              <a:t>到该帧的最后一个比特发送完毕所需的时间</a:t>
            </a:r>
            <a:r>
              <a:rPr lang="en-US" altLang="zh-CN" sz="2400" u="none" dirty="0">
                <a:solidFill>
                  <a:srgbClr val="1A3868"/>
                </a:solidFill>
              </a:rPr>
              <a:t>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35144" y="3915998"/>
            <a:ext cx="130644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112"/>
              </a:lnSpc>
            </a:pPr>
            <a:r>
              <a:rPr lang="en-US" altLang="zh-CN" sz="2000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发送时延</a:t>
            </a:r>
            <a:r>
              <a:rPr lang="en-US" altLang="zh-CN" sz="2000" u="none" dirty="0">
                <a:ea typeface="黑体" panose="02010609060101010101" pitchFamily="2" charset="-122"/>
              </a:rPr>
              <a:t> </a:t>
            </a:r>
            <a:r>
              <a:rPr lang="en-US" altLang="zh-CN" sz="2000" u="none" dirty="0">
                <a:solidFill>
                  <a:srgbClr val="33339A"/>
                </a:solidFill>
                <a:latin typeface="Tahoma" panose="020B0604030504040204" pitchFamily="18" charset="0"/>
                <a:ea typeface="黑体" panose="02010609060101010101" pitchFamily="2" charset="-122"/>
                <a:cs typeface="Tahoma" panose="020B0604030504040204" pitchFamily="18" charset="0"/>
              </a:rPr>
              <a:t>=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91482" y="3823847"/>
            <a:ext cx="255743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  <a:tabLst>
                <a:tab pos="86228" algn="l"/>
              </a:tabLst>
            </a:pPr>
            <a:r>
              <a:rPr lang="en-US" altLang="zh-CN" sz="2000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数据块长度（</a:t>
            </a:r>
            <a:r>
              <a:rPr lang="en-US" altLang="zh-CN" sz="2000" u="none" dirty="0">
                <a:solidFill>
                  <a:srgbClr val="3365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比特</a:t>
            </a:r>
            <a:r>
              <a:rPr lang="en-US" altLang="zh-CN" sz="2000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</a:p>
          <a:p>
            <a:pPr>
              <a:lnSpc>
                <a:spcPts val="754"/>
              </a:lnSpc>
            </a:pPr>
            <a:endParaRPr lang="en-US" altLang="zh-CN" sz="2400" u="none" dirty="0">
              <a:ea typeface="黑体" panose="02010609060101010101" pitchFamily="2" charset="-122"/>
            </a:endParaRPr>
          </a:p>
          <a:p>
            <a:pPr defTabSz="-479">
              <a:lnSpc>
                <a:spcPts val="2339"/>
              </a:lnSpc>
              <a:tabLst>
                <a:tab pos="86228" algn="l"/>
              </a:tabLst>
            </a:pPr>
            <a:r>
              <a:rPr lang="en-US" altLang="zh-CN" sz="2400" u="none" dirty="0">
                <a:ea typeface="黑体" panose="02010609060101010101" pitchFamily="2" charset="-122"/>
              </a:rPr>
              <a:t>	</a:t>
            </a:r>
            <a:r>
              <a:rPr lang="zh-CN" altLang="en-US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发送速率</a:t>
            </a:r>
            <a:r>
              <a:rPr lang="en-US" altLang="zh-CN" sz="2000" u="none" dirty="0" smtClean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（</a:t>
            </a:r>
            <a:r>
              <a:rPr lang="en-US" altLang="zh-CN" sz="2000" u="none" dirty="0">
                <a:solidFill>
                  <a:srgbClr val="3365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比特</a:t>
            </a:r>
            <a:r>
              <a:rPr lang="en-US" altLang="zh-CN" sz="2000" u="none" dirty="0">
                <a:solidFill>
                  <a:srgbClr val="33659A"/>
                </a:solidFill>
                <a:latin typeface="Tahoma" panose="020B0604030504040204" pitchFamily="18" charset="0"/>
                <a:ea typeface="黑体" panose="02010609060101010101" pitchFamily="2" charset="-122"/>
                <a:cs typeface="Tahoma" panose="020B0604030504040204" pitchFamily="18" charset="0"/>
              </a:rPr>
              <a:t>/</a:t>
            </a:r>
            <a:r>
              <a:rPr lang="en-US" altLang="zh-CN" sz="2000" u="none" dirty="0">
                <a:solidFill>
                  <a:srgbClr val="3365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秒</a:t>
            </a:r>
            <a:r>
              <a:rPr lang="en-US" altLang="zh-CN" sz="2000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50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971600" y="3326158"/>
            <a:ext cx="5107145" cy="924391"/>
          </a:xfrm>
          <a:custGeom>
            <a:avLst/>
            <a:gdLst>
              <a:gd name="connsiteX0" fmla="*/ 0 w 6769607"/>
              <a:gd name="connsiteY0" fmla="*/ 0 h 1225296"/>
              <a:gd name="connsiteX1" fmla="*/ 0 w 6769607"/>
              <a:gd name="connsiteY1" fmla="*/ 1225296 h 1225296"/>
              <a:gd name="connsiteX2" fmla="*/ 6769607 w 6769607"/>
              <a:gd name="connsiteY2" fmla="*/ 1225296 h 1225296"/>
              <a:gd name="connsiteX3" fmla="*/ 6769607 w 6769607"/>
              <a:gd name="connsiteY3" fmla="*/ 0 h 1225296"/>
              <a:gd name="connsiteX4" fmla="*/ 0 w 6769607"/>
              <a:gd name="connsiteY4" fmla="*/ 0 h 1225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9607" h="1225296">
                <a:moveTo>
                  <a:pt x="0" y="0"/>
                </a:moveTo>
                <a:lnTo>
                  <a:pt x="0" y="1225296"/>
                </a:lnTo>
                <a:lnTo>
                  <a:pt x="6769607" y="1225296"/>
                </a:lnTo>
                <a:lnTo>
                  <a:pt x="6769607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108419" y="3589449"/>
            <a:ext cx="1369915" cy="344922"/>
          </a:xfrm>
          <a:custGeom>
            <a:avLst/>
            <a:gdLst>
              <a:gd name="connsiteX0" fmla="*/ 0 w 1815846"/>
              <a:gd name="connsiteY0" fmla="*/ 0 h 457200"/>
              <a:gd name="connsiteX1" fmla="*/ 0 w 1815846"/>
              <a:gd name="connsiteY1" fmla="*/ 457200 h 457200"/>
              <a:gd name="connsiteX2" fmla="*/ 1815846 w 1815846"/>
              <a:gd name="connsiteY2" fmla="*/ 457200 h 457200"/>
              <a:gd name="connsiteX3" fmla="*/ 1815846 w 1815846"/>
              <a:gd name="connsiteY3" fmla="*/ 0 h 457200"/>
              <a:gd name="connsiteX4" fmla="*/ 0 w 1815846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5846" h="457200">
                <a:moveTo>
                  <a:pt x="0" y="0"/>
                </a:moveTo>
                <a:lnTo>
                  <a:pt x="0" y="457200"/>
                </a:lnTo>
                <a:lnTo>
                  <a:pt x="1815846" y="457200"/>
                </a:lnTo>
                <a:lnTo>
                  <a:pt x="1815846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406750" y="3416988"/>
            <a:ext cx="1748180" cy="344922"/>
          </a:xfrm>
          <a:custGeom>
            <a:avLst/>
            <a:gdLst>
              <a:gd name="connsiteX0" fmla="*/ 0 w 2317242"/>
              <a:gd name="connsiteY0" fmla="*/ 0 h 457200"/>
              <a:gd name="connsiteX1" fmla="*/ 0 w 2317242"/>
              <a:gd name="connsiteY1" fmla="*/ 457200 h 457200"/>
              <a:gd name="connsiteX2" fmla="*/ 2317242 w 2317242"/>
              <a:gd name="connsiteY2" fmla="*/ 457200 h 457200"/>
              <a:gd name="connsiteX3" fmla="*/ 2317242 w 2317242"/>
              <a:gd name="connsiteY3" fmla="*/ 0 h 457200"/>
              <a:gd name="connsiteX4" fmla="*/ 0 w 2317242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7242" h="457200">
                <a:moveTo>
                  <a:pt x="0" y="0"/>
                </a:moveTo>
                <a:lnTo>
                  <a:pt x="0" y="457200"/>
                </a:lnTo>
                <a:lnTo>
                  <a:pt x="2317242" y="457200"/>
                </a:lnTo>
                <a:lnTo>
                  <a:pt x="2317242" y="0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362355" y="3785623"/>
            <a:ext cx="3510444" cy="41103"/>
          </a:xfrm>
          <a:custGeom>
            <a:avLst/>
            <a:gdLst>
              <a:gd name="connsiteX0" fmla="*/ 14287 w 4653153"/>
              <a:gd name="connsiteY0" fmla="*/ 14287 h 54483"/>
              <a:gd name="connsiteX1" fmla="*/ 4638865 w 4653153"/>
              <a:gd name="connsiteY1" fmla="*/ 40195 h 54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53153" h="54483">
                <a:moveTo>
                  <a:pt x="14287" y="14287"/>
                </a:moveTo>
                <a:lnTo>
                  <a:pt x="4638865" y="40195"/>
                </a:lnTo>
              </a:path>
            </a:pathLst>
          </a:custGeom>
          <a:ln w="25400">
            <a:solidFill>
              <a:srgbClr val="00336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12" u="none" dirty="0">
              <a:ea typeface="黑体" panose="02010609060101010101" pitchFamily="2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572" y="3292624"/>
            <a:ext cx="5192993" cy="996442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1177682" y="3618385"/>
            <a:ext cx="117820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2112"/>
              </a:lnSpc>
            </a:pPr>
            <a:r>
              <a:rPr lang="en-US" altLang="zh-CN" sz="1811" u="none" dirty="0" err="1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传播时延</a:t>
            </a:r>
            <a:r>
              <a:rPr lang="en-US" altLang="zh-CN" sz="1811" u="none" dirty="0">
                <a:ea typeface="黑体" panose="02010609060101010101" pitchFamily="2" charset="-122"/>
              </a:rPr>
              <a:t> </a:t>
            </a:r>
            <a:r>
              <a:rPr lang="en-US" altLang="zh-CN" sz="1811" u="none" dirty="0">
                <a:solidFill>
                  <a:srgbClr val="33339A"/>
                </a:solidFill>
                <a:latin typeface="Tahoma" panose="020B0604030504040204" pitchFamily="18" charset="0"/>
                <a:ea typeface="黑体" panose="02010609060101010101" pitchFamily="2" charset="-122"/>
                <a:cs typeface="Tahoma" panose="020B0604030504040204" pitchFamily="18" charset="0"/>
              </a:rPr>
              <a:t>=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432815" y="3484247"/>
            <a:ext cx="3621184" cy="6342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479">
              <a:lnSpc>
                <a:spcPts val="1735"/>
              </a:lnSpc>
              <a:tabLst>
                <a:tab pos="1034735" algn="l"/>
              </a:tabLst>
            </a:pPr>
            <a:r>
              <a:rPr lang="en-US" altLang="zh-CN" sz="2112" u="none" dirty="0">
                <a:ea typeface="黑体" panose="02010609060101010101" pitchFamily="2" charset="-122"/>
              </a:rPr>
              <a:t>	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信道长度（</a:t>
            </a:r>
            <a:r>
              <a:rPr lang="en-US" altLang="zh-CN" sz="1811" u="none" dirty="0">
                <a:solidFill>
                  <a:srgbClr val="3365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米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</a:p>
          <a:p>
            <a:pPr>
              <a:lnSpc>
                <a:spcPts val="754"/>
              </a:lnSpc>
            </a:pPr>
            <a:endParaRPr lang="en-US" altLang="zh-CN" sz="2112" u="none" dirty="0">
              <a:ea typeface="黑体" panose="02010609060101010101" pitchFamily="2" charset="-122"/>
            </a:endParaRPr>
          </a:p>
          <a:p>
            <a:pPr defTabSz="-479">
              <a:lnSpc>
                <a:spcPts val="2339"/>
              </a:lnSpc>
              <a:tabLst>
                <a:tab pos="1034735" algn="l"/>
              </a:tabLst>
            </a:pP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信号在信道上的传播速率（</a:t>
            </a:r>
            <a:r>
              <a:rPr lang="en-US" altLang="zh-CN" sz="1811" u="none" dirty="0">
                <a:solidFill>
                  <a:srgbClr val="3365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米</a:t>
            </a:r>
            <a:r>
              <a:rPr lang="en-US" altLang="zh-CN" sz="1811" u="none" dirty="0">
                <a:solidFill>
                  <a:srgbClr val="33659A"/>
                </a:solidFill>
                <a:latin typeface="Tahoma" panose="020B0604030504040204" pitchFamily="18" charset="0"/>
                <a:ea typeface="黑体" panose="02010609060101010101" pitchFamily="2" charset="-122"/>
                <a:cs typeface="Tahoma" panose="020B0604030504040204" pitchFamily="18" charset="0"/>
              </a:rPr>
              <a:t>/</a:t>
            </a:r>
            <a:r>
              <a:rPr lang="en-US" altLang="zh-CN" sz="1811" u="none" dirty="0">
                <a:solidFill>
                  <a:srgbClr val="3365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秒</a:t>
            </a:r>
            <a:r>
              <a:rPr lang="en-US" altLang="zh-CN" sz="1811" u="none" dirty="0">
                <a:solidFill>
                  <a:srgbClr val="33339A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822859"/>
            <a:ext cx="6676456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479">
              <a:lnSpc>
                <a:spcPct val="150000"/>
              </a:lnSpc>
              <a:tabLst>
                <a:tab pos="325750" algn="l"/>
              </a:tabLst>
            </a:pPr>
            <a:r>
              <a:rPr lang="en-US" altLang="zh-CN" sz="2400" u="none" dirty="0" smtClean="0">
                <a:solidFill>
                  <a:srgbClr val="1A3868"/>
                </a:solidFill>
              </a:rPr>
              <a:t>(2) 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传播时延</a:t>
            </a:r>
            <a:endParaRPr lang="en-US" altLang="zh-CN" sz="2400" u="none" dirty="0">
              <a:solidFill>
                <a:srgbClr val="1A3868"/>
              </a:solidFill>
            </a:endParaRPr>
          </a:p>
          <a:p>
            <a:pPr defTabSz="-479">
              <a:lnSpc>
                <a:spcPct val="150000"/>
              </a:lnSpc>
              <a:tabLst>
                <a:tab pos="325750" algn="l"/>
              </a:tabLst>
            </a:pPr>
            <a:r>
              <a:rPr lang="en-US" altLang="zh-CN" sz="2400" u="none" dirty="0">
                <a:solidFill>
                  <a:srgbClr val="1A3868"/>
                </a:solidFill>
              </a:rPr>
              <a:t>	 </a:t>
            </a:r>
            <a:r>
              <a:rPr lang="en-US" altLang="zh-CN" sz="2400" u="none" dirty="0" err="1" smtClean="0">
                <a:solidFill>
                  <a:srgbClr val="1A3868"/>
                </a:solidFill>
              </a:rPr>
              <a:t>电磁波在信道中传播一定的距离而花费的时间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。</a:t>
            </a:r>
            <a:endParaRPr lang="zh-CN" altLang="en-US" sz="2414" dirty="0">
              <a:solidFill>
                <a:srgbClr val="CC0000"/>
              </a:solidFill>
              <a:latin typeface="华文行楷" pitchFamily="18" charset="0"/>
              <a:ea typeface="黑体" panose="02010609060101010101" pitchFamily="2" charset="-122"/>
              <a:cs typeface="华文行楷" pitchFamily="18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942612" y="1969372"/>
            <a:ext cx="6676456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 defTabSz="-479">
              <a:buFont typeface="Arial" panose="020B0604020202020204" pitchFamily="34" charset="0"/>
              <a:buChar char="•"/>
              <a:tabLst>
                <a:tab pos="325750" algn="l"/>
              </a:tabLst>
            </a:pPr>
            <a:r>
              <a:rPr lang="zh-CN" altLang="en-US" sz="2400" u="none" dirty="0" smtClean="0">
                <a:solidFill>
                  <a:srgbClr val="1A3868"/>
                </a:solidFill>
              </a:rPr>
              <a:t>自由空间：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3.0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*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10</a:t>
            </a:r>
            <a:r>
              <a:rPr lang="en-US" altLang="zh-CN" sz="2400" u="none" baseline="30000" dirty="0" smtClean="0">
                <a:solidFill>
                  <a:srgbClr val="1A3868"/>
                </a:solidFill>
              </a:rPr>
              <a:t>5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km/s</a:t>
            </a:r>
          </a:p>
          <a:p>
            <a:pPr marL="342900" indent="-342900" defTabSz="-479">
              <a:buFont typeface="Arial" panose="020B0604020202020204" pitchFamily="34" charset="0"/>
              <a:buChar char="•"/>
              <a:tabLst>
                <a:tab pos="325750" algn="l"/>
              </a:tabLst>
            </a:pPr>
            <a:r>
              <a:rPr lang="zh-CN" altLang="en-US" sz="2400" u="none" dirty="0" smtClean="0">
                <a:solidFill>
                  <a:srgbClr val="1A3868"/>
                </a:solidFill>
                <a:latin typeface="+mn-ea"/>
                <a:ea typeface="+mn-ea"/>
                <a:cs typeface="华文行楷" pitchFamily="18" charset="0"/>
              </a:rPr>
              <a:t>铜缆：</a:t>
            </a:r>
            <a:r>
              <a:rPr lang="zh-CN" altLang="en-US" sz="2400" u="none" dirty="0">
                <a:solidFill>
                  <a:srgbClr val="1A3868"/>
                </a:solidFill>
                <a:latin typeface="+mn-ea"/>
                <a:ea typeface="+mn-ea"/>
              </a:rPr>
              <a:t> </a:t>
            </a:r>
            <a:r>
              <a:rPr lang="en-US" altLang="zh-CN" sz="2400" u="none" dirty="0" smtClean="0">
                <a:solidFill>
                  <a:srgbClr val="1A3868"/>
                </a:solidFill>
                <a:ea typeface="+mn-ea"/>
              </a:rPr>
              <a:t>2.3</a:t>
            </a:r>
            <a:r>
              <a:rPr lang="zh-CN" altLang="en-US" sz="2400" u="none" dirty="0" smtClean="0">
                <a:solidFill>
                  <a:srgbClr val="1A3868"/>
                </a:solidFill>
                <a:ea typeface="+mn-ea"/>
              </a:rPr>
              <a:t>*</a:t>
            </a:r>
            <a:r>
              <a:rPr lang="en-US" altLang="zh-CN" sz="2400" u="none" dirty="0" smtClean="0">
                <a:solidFill>
                  <a:srgbClr val="1A3868"/>
                </a:solidFill>
                <a:ea typeface="+mn-ea"/>
              </a:rPr>
              <a:t>10</a:t>
            </a:r>
            <a:r>
              <a:rPr lang="en-US" altLang="zh-CN" sz="2400" u="none" baseline="30000" dirty="0" smtClean="0">
                <a:solidFill>
                  <a:srgbClr val="1A3868"/>
                </a:solidFill>
                <a:ea typeface="+mn-ea"/>
              </a:rPr>
              <a:t>5</a:t>
            </a:r>
            <a:r>
              <a:rPr lang="en-US" altLang="zh-CN" sz="2400" u="none" dirty="0" smtClean="0">
                <a:solidFill>
                  <a:srgbClr val="1A3868"/>
                </a:solidFill>
                <a:ea typeface="+mn-ea"/>
              </a:rPr>
              <a:t>km/s</a:t>
            </a:r>
          </a:p>
          <a:p>
            <a:pPr marL="342900" indent="-342900" defTabSz="-479">
              <a:buFont typeface="Arial" panose="020B0604020202020204" pitchFamily="34" charset="0"/>
              <a:buChar char="•"/>
              <a:tabLst>
                <a:tab pos="325750" algn="l"/>
              </a:tabLst>
            </a:pPr>
            <a:r>
              <a:rPr lang="zh-CN" altLang="en-US" sz="2400" u="none" dirty="0" smtClean="0">
                <a:solidFill>
                  <a:srgbClr val="1A3868"/>
                </a:solidFill>
                <a:ea typeface="+mn-ea"/>
              </a:rPr>
              <a:t>光纤</a:t>
            </a:r>
            <a:r>
              <a:rPr lang="zh-CN" altLang="en-US" sz="2400" u="none" dirty="0">
                <a:solidFill>
                  <a:srgbClr val="1A3868"/>
                </a:solidFill>
                <a:latin typeface="+mn-ea"/>
                <a:cs typeface="华文行楷" pitchFamily="18" charset="0"/>
              </a:rPr>
              <a:t>：</a:t>
            </a:r>
            <a:r>
              <a:rPr lang="zh-CN" altLang="en-US" sz="2400" u="none" dirty="0">
                <a:solidFill>
                  <a:srgbClr val="1A3868"/>
                </a:solidFill>
                <a:latin typeface="+mn-ea"/>
              </a:rPr>
              <a:t> 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2.0</a:t>
            </a:r>
            <a:r>
              <a:rPr lang="zh-CN" altLang="en-US" sz="2400" u="none" dirty="0" smtClean="0">
                <a:solidFill>
                  <a:srgbClr val="1A3868"/>
                </a:solidFill>
              </a:rPr>
              <a:t>*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10</a:t>
            </a:r>
            <a:r>
              <a:rPr lang="en-US" altLang="zh-CN" sz="2400" u="none" baseline="30000" dirty="0" smtClean="0">
                <a:solidFill>
                  <a:srgbClr val="1A3868"/>
                </a:solidFill>
              </a:rPr>
              <a:t>5</a:t>
            </a:r>
            <a:r>
              <a:rPr lang="en-US" altLang="zh-CN" sz="2400" u="none" dirty="0" smtClean="0">
                <a:solidFill>
                  <a:srgbClr val="1A3868"/>
                </a:solidFill>
              </a:rPr>
              <a:t>km/s</a:t>
            </a:r>
            <a:endParaRPr lang="zh-CN" altLang="en-US" sz="2400" dirty="0">
              <a:solidFill>
                <a:srgbClr val="CC0000"/>
              </a:solidFill>
              <a:ea typeface="+mn-ea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583929" y="4396878"/>
            <a:ext cx="3924175" cy="49718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marL="0" lvl="1" indent="-315913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0" u="none" dirty="0" smtClean="0">
                <a:solidFill>
                  <a:srgbClr val="FFFF00"/>
                </a:solidFill>
              </a:rPr>
              <a:t>1000km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的光纤的传播时延约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5ms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。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16比9模版">
  <a:themeElements>
    <a:clrScheme name="1_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6比9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2_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16比9模版</Template>
  <TotalTime>8485</TotalTime>
  <Words>571</Words>
  <Application>Microsoft Office PowerPoint</Application>
  <PresentationFormat>自定义</PresentationFormat>
  <Paragraphs>183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MS PGothic</vt:lpstr>
      <vt:lpstr>黑体</vt:lpstr>
      <vt:lpstr>华文行楷</vt:lpstr>
      <vt:lpstr>华文新魏</vt:lpstr>
      <vt:lpstr>楷体_GB2312</vt:lpstr>
      <vt:lpstr>宋体</vt:lpstr>
      <vt:lpstr>微软雅黑</vt:lpstr>
      <vt:lpstr>Arial</vt:lpstr>
      <vt:lpstr>Constantia</vt:lpstr>
      <vt:lpstr>Gill Sans MT</vt:lpstr>
      <vt:lpstr>Symbol</vt:lpstr>
      <vt:lpstr>Tahoma</vt:lpstr>
      <vt:lpstr>Times New Roman</vt:lpstr>
      <vt:lpstr>Wingdings</vt:lpstr>
      <vt:lpstr>1_16比9模版</vt:lpstr>
      <vt:lpstr>2_16比9模版</vt:lpstr>
      <vt:lpstr>计算机网络</vt:lpstr>
      <vt:lpstr>PowerPoint 演示文稿</vt:lpstr>
      <vt:lpstr>一、计算机网络的性能指标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二、计算机网络的非性能特征 </vt:lpstr>
      <vt:lpstr>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Microsoft</cp:lastModifiedBy>
  <cp:revision>1034</cp:revision>
  <cp:lastPrinted>1999-06-03T07:41:47Z</cp:lastPrinted>
  <dcterms:created xsi:type="dcterms:W3CDTF">1999-05-31T06:37:31Z</dcterms:created>
  <dcterms:modified xsi:type="dcterms:W3CDTF">2017-09-12T06:10:12Z</dcterms:modified>
</cp:coreProperties>
</file>