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66" r:id="rId2"/>
  </p:sldMasterIdLst>
  <p:notesMasterIdLst>
    <p:notesMasterId r:id="rId50"/>
  </p:notesMasterIdLst>
  <p:handoutMasterIdLst>
    <p:handoutMasterId r:id="rId51"/>
  </p:handoutMasterIdLst>
  <p:sldIdLst>
    <p:sldId id="671" r:id="rId3"/>
    <p:sldId id="602" r:id="rId4"/>
    <p:sldId id="606" r:id="rId5"/>
    <p:sldId id="632" r:id="rId6"/>
    <p:sldId id="633" r:id="rId7"/>
    <p:sldId id="635" r:id="rId8"/>
    <p:sldId id="636" r:id="rId9"/>
    <p:sldId id="634" r:id="rId10"/>
    <p:sldId id="637" r:id="rId11"/>
    <p:sldId id="673" r:id="rId12"/>
    <p:sldId id="638" r:id="rId13"/>
    <p:sldId id="672" r:id="rId14"/>
    <p:sldId id="639" r:id="rId15"/>
    <p:sldId id="674" r:id="rId16"/>
    <p:sldId id="641" r:id="rId17"/>
    <p:sldId id="640" r:id="rId18"/>
    <p:sldId id="675" r:id="rId19"/>
    <p:sldId id="676" r:id="rId20"/>
    <p:sldId id="677" r:id="rId21"/>
    <p:sldId id="646" r:id="rId22"/>
    <p:sldId id="678" r:id="rId23"/>
    <p:sldId id="647" r:id="rId24"/>
    <p:sldId id="679" r:id="rId25"/>
    <p:sldId id="649" r:id="rId26"/>
    <p:sldId id="650" r:id="rId27"/>
    <p:sldId id="667" r:id="rId28"/>
    <p:sldId id="652" r:id="rId29"/>
    <p:sldId id="668" r:id="rId30"/>
    <p:sldId id="653" r:id="rId31"/>
    <p:sldId id="655" r:id="rId32"/>
    <p:sldId id="656" r:id="rId33"/>
    <p:sldId id="657" r:id="rId34"/>
    <p:sldId id="658" r:id="rId35"/>
    <p:sldId id="659" r:id="rId36"/>
    <p:sldId id="660" r:id="rId37"/>
    <p:sldId id="680" r:id="rId38"/>
    <p:sldId id="681" r:id="rId39"/>
    <p:sldId id="682" r:id="rId40"/>
    <p:sldId id="683" r:id="rId41"/>
    <p:sldId id="684" r:id="rId42"/>
    <p:sldId id="685" r:id="rId43"/>
    <p:sldId id="686" r:id="rId44"/>
    <p:sldId id="687" r:id="rId45"/>
    <p:sldId id="688" r:id="rId46"/>
    <p:sldId id="689" r:id="rId47"/>
    <p:sldId id="690" r:id="rId48"/>
    <p:sldId id="670" r:id="rId49"/>
  </p:sldIdLst>
  <p:sldSz cx="9144000" cy="5145088"/>
  <p:notesSz cx="6858000" cy="9144000"/>
  <p:defaultTextStyle>
    <a:defPPr>
      <a:defRPr lang="zh-CN"/>
    </a:defPPr>
    <a:lvl1pPr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1pPr>
    <a:lvl2pPr marL="4572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2pPr>
    <a:lvl3pPr marL="9144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3pPr>
    <a:lvl4pPr marL="13716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4pPr>
    <a:lvl5pPr marL="18288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5pPr>
    <a:lvl6pPr marL="22860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6pPr>
    <a:lvl7pPr marL="27432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7pPr>
    <a:lvl8pPr marL="32004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8pPr>
    <a:lvl9pPr marL="36576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99CCFF"/>
    <a:srgbClr val="6699FF"/>
    <a:srgbClr val="3399FF"/>
    <a:srgbClr val="0099FF"/>
    <a:srgbClr val="C0C0C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9" autoAdjust="0"/>
    <p:restoredTop sz="72451" autoAdjust="0"/>
  </p:normalViewPr>
  <p:slideViewPr>
    <p:cSldViewPr>
      <p:cViewPr varScale="1">
        <p:scale>
          <a:sx n="80" d="100"/>
          <a:sy n="80" d="100"/>
        </p:scale>
        <p:origin x="859" y="62"/>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9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A5BFE318-797B-4CA3-8301-FA93482CF45B}" type="slidenum">
              <a:rPr lang="en-US" altLang="zh-CN"/>
              <a:pPr>
                <a:defRPr/>
              </a:pPr>
              <a:t>‹#›</a:t>
            </a:fld>
            <a:endParaRPr lang="en-US" altLang="zh-CN"/>
          </a:p>
        </p:txBody>
      </p:sp>
    </p:spTree>
    <p:extLst>
      <p:ext uri="{BB962C8B-B14F-4D97-AF65-F5344CB8AC3E}">
        <p14:creationId xmlns:p14="http://schemas.microsoft.com/office/powerpoint/2010/main" val="2394989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3FEC158C-EF92-424B-9852-227AD0BFB4DE}" type="slidenum">
              <a:rPr lang="en-US" altLang="zh-CN"/>
              <a:pPr>
                <a:defRPr/>
              </a:pPr>
              <a:t>‹#›</a:t>
            </a:fld>
            <a:endParaRPr lang="en-US" altLang="zh-CN"/>
          </a:p>
        </p:txBody>
      </p:sp>
    </p:spTree>
    <p:extLst>
      <p:ext uri="{BB962C8B-B14F-4D97-AF65-F5344CB8AC3E}">
        <p14:creationId xmlns:p14="http://schemas.microsoft.com/office/powerpoint/2010/main" val="1810104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baike.baidu.com/view/612892.htm" TargetMode="External"/><Relationship Id="rId3" Type="http://schemas.openxmlformats.org/officeDocument/2006/relationships/hyperlink" Target="http://baike.baidu.com/view/1232221.htm" TargetMode="External"/><Relationship Id="rId7" Type="http://schemas.openxmlformats.org/officeDocument/2006/relationships/hyperlink" Target="http://baike.baidu.com/view/11165.htm"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baike.baidu.com/view/7649.htm" TargetMode="External"/><Relationship Id="rId5" Type="http://schemas.openxmlformats.org/officeDocument/2006/relationships/hyperlink" Target="http://baike.baidu.com/view/1451268.htm" TargetMode="External"/><Relationship Id="rId4" Type="http://schemas.openxmlformats.org/officeDocument/2006/relationships/hyperlink" Target="http://baike.baidu.com/view/7718.ht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p:spPr>
        <p:txBody>
          <a:bodyPr/>
          <a:lstStyle/>
          <a:p>
            <a:r>
              <a:rPr lang="zh-CN" altLang="en-US" sz="1000" b="1" smtClean="0">
                <a:solidFill>
                  <a:srgbClr val="2D2DB9"/>
                </a:solidFill>
                <a:ea typeface="宋体" charset="-122"/>
              </a:rPr>
              <a:t>层次是人们处理复杂问题的基本方法；将总体要实现的很</a:t>
            </a:r>
            <a:r>
              <a:rPr lang="zh-CN" altLang="en-US" sz="1000" b="1" smtClean="0">
                <a:solidFill>
                  <a:srgbClr val="FF0000"/>
                </a:solidFill>
                <a:ea typeface="宋体" charset="-122"/>
              </a:rPr>
              <a:t>多功能分配在不同层次</a:t>
            </a:r>
            <a:r>
              <a:rPr lang="zh-CN" altLang="en-US" sz="1000" b="1" smtClean="0">
                <a:solidFill>
                  <a:srgbClr val="2D2DB9"/>
                </a:solidFill>
                <a:ea typeface="宋体" charset="-122"/>
              </a:rPr>
              <a:t>，对每个层次完成的服务及服务实现的流程都有明确规定；</a:t>
            </a:r>
          </a:p>
          <a:p>
            <a:endParaRPr lang="zh-CN" altLang="en-US" sz="1000" b="1" smtClean="0">
              <a:solidFill>
                <a:srgbClr val="2D2DB9"/>
              </a:solidFill>
              <a:ea typeface="宋体" charset="-122"/>
            </a:endParaRPr>
          </a:p>
        </p:txBody>
      </p:sp>
    </p:spTree>
    <p:extLst>
      <p:ext uri="{BB962C8B-B14F-4D97-AF65-F5344CB8AC3E}">
        <p14:creationId xmlns:p14="http://schemas.microsoft.com/office/powerpoint/2010/main" val="963808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p:spPr>
        <p:txBody>
          <a:bodyPr/>
          <a:lstStyle/>
          <a:p>
            <a:r>
              <a:rPr lang="en-US" altLang="zh-CN" smtClean="0">
                <a:ea typeface="宋体" charset="-122"/>
              </a:rPr>
              <a:t>OSI</a:t>
            </a:r>
            <a:r>
              <a:rPr lang="zh-CN" altLang="en-US" smtClean="0">
                <a:ea typeface="宋体" charset="-122"/>
              </a:rPr>
              <a:t>环境包括联网计算机的应用层到物理层与通信子网，即图中虚线所圈的范围。</a:t>
            </a:r>
          </a:p>
          <a:p>
            <a:r>
              <a:rPr lang="zh-CN" altLang="en-US" smtClean="0">
                <a:ea typeface="宋体" charset="-122"/>
              </a:rPr>
              <a:t>注意：结点的传输介质不包含在</a:t>
            </a:r>
            <a:r>
              <a:rPr lang="en-US" altLang="zh-CN" smtClean="0">
                <a:ea typeface="宋体" charset="-122"/>
              </a:rPr>
              <a:t>OSI</a:t>
            </a:r>
            <a:r>
              <a:rPr lang="zh-CN" altLang="en-US" smtClean="0">
                <a:ea typeface="宋体" charset="-122"/>
              </a:rPr>
              <a:t>环境中。</a:t>
            </a:r>
          </a:p>
        </p:txBody>
      </p:sp>
    </p:spTree>
    <p:extLst>
      <p:ext uri="{BB962C8B-B14F-4D97-AF65-F5344CB8AC3E}">
        <p14:creationId xmlns:p14="http://schemas.microsoft.com/office/powerpoint/2010/main" val="2875922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p:spPr>
        <p:txBody>
          <a:bodyPr/>
          <a:lstStyle/>
          <a:p>
            <a:r>
              <a:rPr kumimoji="0" lang="en-US" altLang="zh-CN" b="1" dirty="0" smtClean="0">
                <a:solidFill>
                  <a:srgbClr val="2D2DB9"/>
                </a:solidFill>
                <a:ea typeface="宋体" charset="-122"/>
              </a:rPr>
              <a:t>TCP/IP</a:t>
            </a:r>
            <a:r>
              <a:rPr kumimoji="0" lang="zh-CN" altLang="en-US" b="1" dirty="0" smtClean="0">
                <a:solidFill>
                  <a:srgbClr val="2D2DB9"/>
                </a:solidFill>
                <a:ea typeface="宋体" charset="-122"/>
              </a:rPr>
              <a:t>协议研究初期，并未提出参考模型；</a:t>
            </a:r>
          </a:p>
          <a:p>
            <a:r>
              <a:rPr kumimoji="0" lang="zh-CN" altLang="en-US" dirty="0" smtClean="0">
                <a:ea typeface="宋体" charset="-122"/>
              </a:rPr>
              <a:t>互联网之父，指互联网的创始人、发明人，这一美称被先后授予多人，包括：</a:t>
            </a:r>
          </a:p>
          <a:p>
            <a:r>
              <a:rPr kumimoji="0" lang="zh-CN" altLang="en-US" dirty="0" smtClean="0">
                <a:ea typeface="宋体" charset="-122"/>
                <a:hlinkClick r:id="rId3"/>
              </a:rPr>
              <a:t>蒂姆</a:t>
            </a:r>
            <a:r>
              <a:rPr kumimoji="0" lang="en-US" altLang="zh-CN" dirty="0" smtClean="0">
                <a:ea typeface="宋体" charset="-122"/>
                <a:hlinkClick r:id="rId3"/>
              </a:rPr>
              <a:t>·</a:t>
            </a:r>
            <a:r>
              <a:rPr kumimoji="0" lang="zh-CN" altLang="en-US" dirty="0" smtClean="0">
                <a:ea typeface="宋体" charset="-122"/>
                <a:hlinkClick r:id="rId3"/>
              </a:rPr>
              <a:t>伯纳斯</a:t>
            </a:r>
            <a:r>
              <a:rPr kumimoji="0" lang="en-US" altLang="zh-CN" dirty="0" smtClean="0">
                <a:ea typeface="宋体" charset="-122"/>
                <a:hlinkClick r:id="rId3"/>
              </a:rPr>
              <a:t>·</a:t>
            </a:r>
            <a:r>
              <a:rPr kumimoji="0" lang="zh-CN" altLang="en-US" dirty="0" smtClean="0">
                <a:ea typeface="宋体" charset="-122"/>
                <a:hlinkClick r:id="rId3"/>
              </a:rPr>
              <a:t>李</a:t>
            </a:r>
            <a:r>
              <a:rPr kumimoji="0" lang="zh-CN" altLang="en-US" dirty="0" smtClean="0">
                <a:ea typeface="宋体" charset="-122"/>
              </a:rPr>
              <a:t>（</a:t>
            </a:r>
            <a:r>
              <a:rPr kumimoji="0" lang="en-US" altLang="zh-CN" dirty="0" smtClean="0">
                <a:ea typeface="宋体" charset="-122"/>
              </a:rPr>
              <a:t>Tim Berners-Lee</a:t>
            </a:r>
            <a:r>
              <a:rPr kumimoji="0" lang="zh-CN" altLang="en-US" dirty="0" smtClean="0">
                <a:ea typeface="宋体" charset="-122"/>
              </a:rPr>
              <a:t>）（世界上第一个网页</a:t>
            </a:r>
            <a:r>
              <a:rPr kumimoji="0" lang="zh-CN" altLang="en-US" dirty="0" smtClean="0">
                <a:ea typeface="宋体" charset="-122"/>
                <a:hlinkClick r:id="rId4"/>
              </a:rPr>
              <a:t>浏览器</a:t>
            </a:r>
            <a:r>
              <a:rPr kumimoji="0" lang="zh-CN" altLang="en-US" dirty="0" smtClean="0">
                <a:ea typeface="宋体" charset="-122"/>
              </a:rPr>
              <a:t>。）、</a:t>
            </a:r>
          </a:p>
          <a:p>
            <a:r>
              <a:rPr kumimoji="0" lang="zh-CN" altLang="en-US" dirty="0" smtClean="0">
                <a:ea typeface="宋体" charset="-122"/>
                <a:hlinkClick r:id="rId5"/>
              </a:rPr>
              <a:t>温顿</a:t>
            </a:r>
            <a:r>
              <a:rPr kumimoji="0" lang="en-US" altLang="zh-CN" dirty="0" smtClean="0">
                <a:ea typeface="宋体" charset="-122"/>
                <a:hlinkClick r:id="rId5"/>
              </a:rPr>
              <a:t>·</a:t>
            </a:r>
            <a:r>
              <a:rPr kumimoji="0" lang="zh-CN" altLang="en-US" dirty="0" smtClean="0">
                <a:ea typeface="宋体" charset="-122"/>
                <a:hlinkClick r:id="rId5"/>
              </a:rPr>
              <a:t>瑟夫</a:t>
            </a:r>
            <a:r>
              <a:rPr kumimoji="0" lang="en-US" altLang="zh-CN" dirty="0" smtClean="0">
                <a:ea typeface="宋体" charset="-122"/>
              </a:rPr>
              <a:t>(</a:t>
            </a:r>
            <a:r>
              <a:rPr kumimoji="0" lang="en-US" altLang="zh-CN" dirty="0" err="1" smtClean="0">
                <a:ea typeface="宋体" charset="-122"/>
              </a:rPr>
              <a:t>Vint</a:t>
            </a:r>
            <a:r>
              <a:rPr kumimoji="0" lang="en-US" altLang="zh-CN" dirty="0" smtClean="0">
                <a:ea typeface="宋体" charset="-122"/>
              </a:rPr>
              <a:t> Cerf </a:t>
            </a:r>
            <a:r>
              <a:rPr kumimoji="0" lang="zh-CN" altLang="en-US" dirty="0" smtClean="0">
                <a:ea typeface="宋体" charset="-122"/>
              </a:rPr>
              <a:t>原名：</a:t>
            </a:r>
            <a:r>
              <a:rPr kumimoji="0" lang="en-US" altLang="zh-CN" dirty="0" smtClean="0">
                <a:ea typeface="宋体" charset="-122"/>
              </a:rPr>
              <a:t>Vinton Gray “</a:t>
            </a:r>
            <a:r>
              <a:rPr kumimoji="0" lang="en-US" altLang="zh-CN" dirty="0" err="1" smtClean="0">
                <a:ea typeface="宋体" charset="-122"/>
              </a:rPr>
              <a:t>Vint</a:t>
            </a:r>
            <a:r>
              <a:rPr kumimoji="0" lang="en-US" altLang="zh-CN" dirty="0" smtClean="0">
                <a:ea typeface="宋体" charset="-122"/>
              </a:rPr>
              <a:t>” Cerf </a:t>
            </a:r>
            <a:r>
              <a:rPr kumimoji="0" lang="zh-CN" altLang="en-US" dirty="0" smtClean="0">
                <a:ea typeface="宋体" charset="-122"/>
              </a:rPr>
              <a:t>）、（</a:t>
            </a:r>
            <a:r>
              <a:rPr kumimoji="0" lang="en-US" altLang="zh-CN" dirty="0" smtClean="0">
                <a:ea typeface="宋体" charset="-122"/>
                <a:hlinkClick r:id="rId6"/>
              </a:rPr>
              <a:t>TCP/IP</a:t>
            </a:r>
            <a:r>
              <a:rPr kumimoji="0" lang="zh-CN" altLang="en-US" dirty="0" smtClean="0">
                <a:ea typeface="宋体" charset="-122"/>
                <a:hlinkClick r:id="rId6"/>
              </a:rPr>
              <a:t>协议</a:t>
            </a:r>
            <a:r>
              <a:rPr kumimoji="0" lang="zh-CN" altLang="en-US" dirty="0" smtClean="0">
                <a:ea typeface="宋体" charset="-122"/>
              </a:rPr>
              <a:t>和互联网架构的联合设计者之一</a:t>
            </a:r>
            <a:r>
              <a:rPr kumimoji="0" lang="en-US" altLang="zh-CN" dirty="0" smtClean="0">
                <a:ea typeface="宋体" charset="-122"/>
              </a:rPr>
              <a:t>,</a:t>
            </a:r>
            <a:r>
              <a:rPr kumimoji="0" lang="zh-CN" altLang="en-US" dirty="0" smtClean="0">
                <a:ea typeface="宋体" charset="-122"/>
              </a:rPr>
              <a:t> </a:t>
            </a:r>
            <a:r>
              <a:rPr kumimoji="0" lang="en-US" altLang="zh-CN" dirty="0" smtClean="0">
                <a:ea typeface="宋体" charset="-122"/>
                <a:hlinkClick r:id="rId7"/>
              </a:rPr>
              <a:t>Internet</a:t>
            </a:r>
            <a:r>
              <a:rPr kumimoji="0" lang="zh-CN" altLang="en-US" dirty="0" smtClean="0">
                <a:ea typeface="宋体" charset="-122"/>
              </a:rPr>
              <a:t>互联网奠基人之一 ）</a:t>
            </a:r>
          </a:p>
          <a:p>
            <a:r>
              <a:rPr kumimoji="0" lang="zh-CN" altLang="en-US" dirty="0" smtClean="0">
                <a:ea typeface="宋体" charset="-122"/>
              </a:rPr>
              <a:t>罗伯特・卡恩（</a:t>
            </a:r>
            <a:r>
              <a:rPr kumimoji="0" lang="en-US" altLang="zh-CN" dirty="0" smtClean="0">
                <a:ea typeface="宋体" charset="-122"/>
              </a:rPr>
              <a:t>Robert Elliot Kahn</a:t>
            </a:r>
            <a:r>
              <a:rPr kumimoji="0" lang="zh-CN" altLang="en-US" dirty="0" smtClean="0">
                <a:ea typeface="宋体" charset="-122"/>
              </a:rPr>
              <a:t>）等， （</a:t>
            </a:r>
            <a:r>
              <a:rPr kumimoji="0" lang="en-US" altLang="zh-CN" dirty="0" smtClean="0">
                <a:ea typeface="宋体" charset="-122"/>
                <a:hlinkClick r:id="rId6"/>
              </a:rPr>
              <a:t>TCP/IP</a:t>
            </a:r>
            <a:r>
              <a:rPr kumimoji="0" lang="zh-CN" altLang="en-US" dirty="0" smtClean="0">
                <a:ea typeface="宋体" charset="-122"/>
                <a:hlinkClick r:id="rId6"/>
              </a:rPr>
              <a:t>协议</a:t>
            </a:r>
            <a:r>
              <a:rPr kumimoji="0" lang="zh-CN" altLang="en-US" dirty="0" smtClean="0">
                <a:ea typeface="宋体" charset="-122"/>
              </a:rPr>
              <a:t>合作发明者，互联网雏形</a:t>
            </a:r>
            <a:r>
              <a:rPr kumimoji="0" lang="en-US" altLang="zh-CN" dirty="0" smtClean="0">
                <a:ea typeface="宋体" charset="-122"/>
              </a:rPr>
              <a:t>Arpanet</a:t>
            </a:r>
            <a:r>
              <a:rPr kumimoji="0" lang="zh-CN" altLang="en-US" dirty="0" smtClean="0">
                <a:ea typeface="宋体" charset="-122"/>
              </a:rPr>
              <a:t>网络系统设计者 ）</a:t>
            </a:r>
          </a:p>
          <a:p>
            <a:r>
              <a:rPr kumimoji="0" lang="zh-CN" altLang="en-US" dirty="0" smtClean="0">
                <a:ea typeface="宋体" charset="-122"/>
              </a:rPr>
              <a:t>所以“互联网之父”</a:t>
            </a:r>
            <a:r>
              <a:rPr kumimoji="0" lang="zh-CN" altLang="en-US" dirty="0" smtClean="0">
                <a:ea typeface="宋体" charset="-122"/>
                <a:hlinkClick r:id="rId8"/>
              </a:rPr>
              <a:t>不是一个人</a:t>
            </a:r>
            <a:r>
              <a:rPr kumimoji="0" lang="zh-CN" altLang="en-US" dirty="0" smtClean="0">
                <a:ea typeface="宋体" charset="-122"/>
              </a:rPr>
              <a:t>，而是一个群体。 </a:t>
            </a:r>
          </a:p>
          <a:p>
            <a:r>
              <a:rPr kumimoji="0" lang="zh-CN" altLang="en-US" b="1" dirty="0" smtClean="0">
                <a:solidFill>
                  <a:srgbClr val="2D2DB9"/>
                </a:solidFill>
                <a:ea typeface="宋体" charset="-122"/>
              </a:rPr>
              <a:t>80年代</a:t>
            </a:r>
            <a:r>
              <a:rPr kumimoji="0" lang="en-US" altLang="zh-CN" b="1" dirty="0" err="1" smtClean="0">
                <a:solidFill>
                  <a:srgbClr val="2D2DB9"/>
                </a:solidFill>
                <a:ea typeface="宋体" charset="-122"/>
              </a:rPr>
              <a:t>Leiner</a:t>
            </a:r>
            <a:r>
              <a:rPr kumimoji="0" lang="en-US" altLang="zh-CN" b="1" dirty="0" smtClean="0">
                <a:solidFill>
                  <a:srgbClr val="2D2DB9"/>
                </a:solidFill>
                <a:ea typeface="宋体" charset="-122"/>
              </a:rPr>
              <a:t>, Clark</a:t>
            </a:r>
            <a:r>
              <a:rPr kumimoji="0" lang="zh-CN" altLang="en-US" b="1" dirty="0" smtClean="0">
                <a:solidFill>
                  <a:srgbClr val="2D2DB9"/>
                </a:solidFill>
                <a:ea typeface="宋体" charset="-122"/>
              </a:rPr>
              <a:t>等人对</a:t>
            </a:r>
            <a:r>
              <a:rPr kumimoji="0" lang="en-US" altLang="zh-CN" b="1" dirty="0" smtClean="0">
                <a:solidFill>
                  <a:srgbClr val="2D2DB9"/>
                </a:solidFill>
                <a:ea typeface="宋体" charset="-122"/>
              </a:rPr>
              <a:t>TCP/IP</a:t>
            </a:r>
            <a:r>
              <a:rPr kumimoji="0" lang="zh-CN" altLang="en-US" b="1" dirty="0" smtClean="0">
                <a:solidFill>
                  <a:srgbClr val="2D2DB9"/>
                </a:solidFill>
                <a:ea typeface="宋体" charset="-122"/>
              </a:rPr>
              <a:t>参考模型进一步的研究；</a:t>
            </a:r>
          </a:p>
        </p:txBody>
      </p:sp>
    </p:spTree>
    <p:extLst>
      <p:ext uri="{BB962C8B-B14F-4D97-AF65-F5344CB8AC3E}">
        <p14:creationId xmlns:p14="http://schemas.microsoft.com/office/powerpoint/2010/main" val="2701712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ChangeArrowheads="1" noTextEdit="1"/>
          </p:cNvSpPr>
          <p:nvPr>
            <p:ph type="sldImg"/>
          </p:nvPr>
        </p:nvSpPr>
        <p:spPr>
          <a:ln/>
        </p:spPr>
      </p:sp>
      <p:sp>
        <p:nvSpPr>
          <p:cNvPr id="125954" name="Rectangle 3"/>
          <p:cNvSpPr>
            <a:spLocks noGrp="1" noChangeArrowheads="1"/>
          </p:cNvSpPr>
          <p:nvPr>
            <p:ph type="body" idx="1"/>
          </p:nvPr>
        </p:nvSpPr>
        <p:spPr>
          <a:noFill/>
          <a:ln/>
        </p:spPr>
        <p:txBody>
          <a:bodyPr/>
          <a:lstStyle/>
          <a:p>
            <a:r>
              <a:rPr lang="zh-CN" altLang="en-US" sz="800" b="1" smtClean="0">
                <a:solidFill>
                  <a:srgbClr val="FF0000"/>
                </a:solidFill>
                <a:ea typeface="宋体" charset="-122"/>
                <a:cs typeface="Times New Roman" pitchFamily="18" charset="0"/>
              </a:rPr>
              <a:t>应用层</a:t>
            </a:r>
            <a:r>
              <a:rPr lang="zh-CN" altLang="en-US" sz="800" b="1" smtClean="0">
                <a:solidFill>
                  <a:srgbClr val="2D2DB9"/>
                </a:solidFill>
                <a:ea typeface="宋体" charset="-122"/>
                <a:cs typeface="Times New Roman" pitchFamily="18" charset="0"/>
              </a:rPr>
              <a:t>（</a:t>
            </a:r>
            <a:r>
              <a:rPr lang="en-US" altLang="zh-CN" sz="800" b="1" smtClean="0">
                <a:solidFill>
                  <a:srgbClr val="2D2DB9"/>
                </a:solidFill>
                <a:ea typeface="宋体" charset="-122"/>
                <a:cs typeface="Times New Roman" pitchFamily="18" charset="0"/>
              </a:rPr>
              <a:t>application layer</a:t>
            </a:r>
            <a:r>
              <a:rPr lang="zh-CN" altLang="en-US" sz="800" b="1" smtClean="0">
                <a:solidFill>
                  <a:srgbClr val="2D2DB9"/>
                </a:solidFill>
                <a:ea typeface="宋体" charset="-122"/>
                <a:cs typeface="Times New Roman" pitchFamily="18" charset="0"/>
              </a:rPr>
              <a:t>）：应用层与</a:t>
            </a:r>
            <a:r>
              <a:rPr lang="en-US" altLang="zh-CN" sz="800" b="1" smtClean="0">
                <a:solidFill>
                  <a:srgbClr val="2D2DB9"/>
                </a:solidFill>
                <a:ea typeface="宋体" charset="-122"/>
                <a:cs typeface="Times New Roman" pitchFamily="18" charset="0"/>
              </a:rPr>
              <a:t>OSI</a:t>
            </a:r>
            <a:r>
              <a:rPr lang="zh-CN" altLang="en-US" sz="800" b="1" smtClean="0">
                <a:solidFill>
                  <a:srgbClr val="2D2DB9"/>
                </a:solidFill>
                <a:ea typeface="宋体" charset="-122"/>
                <a:cs typeface="Times New Roman" pitchFamily="18" charset="0"/>
              </a:rPr>
              <a:t>参考模型的应用层、表示层与会话层对应；</a:t>
            </a:r>
            <a:endParaRPr lang="en-US" altLang="zh-CN" sz="800" b="1" smtClean="0">
              <a:solidFill>
                <a:srgbClr val="2D2DB9"/>
              </a:solidFill>
              <a:ea typeface="宋体" charset="-122"/>
              <a:cs typeface="Times New Roman" pitchFamily="18" charset="0"/>
            </a:endParaRPr>
          </a:p>
          <a:p>
            <a:r>
              <a:rPr lang="zh-CN" altLang="en-US" sz="800" b="1" smtClean="0">
                <a:solidFill>
                  <a:srgbClr val="FF0000"/>
                </a:solidFill>
                <a:ea typeface="宋体" charset="-122"/>
                <a:cs typeface="Times New Roman" pitchFamily="18" charset="0"/>
              </a:rPr>
              <a:t>传输层</a:t>
            </a:r>
            <a:r>
              <a:rPr lang="zh-CN" altLang="en-US" sz="800" b="1" smtClean="0">
                <a:solidFill>
                  <a:srgbClr val="2D2DB9"/>
                </a:solidFill>
                <a:ea typeface="宋体" charset="-122"/>
                <a:cs typeface="Times New Roman" pitchFamily="18" charset="0"/>
              </a:rPr>
              <a:t>（</a:t>
            </a:r>
            <a:r>
              <a:rPr lang="en-US" altLang="zh-CN" sz="800" b="1" smtClean="0">
                <a:solidFill>
                  <a:srgbClr val="2D2DB9"/>
                </a:solidFill>
                <a:ea typeface="宋体" charset="-122"/>
                <a:cs typeface="Times New Roman" pitchFamily="18" charset="0"/>
              </a:rPr>
              <a:t>transport layer</a:t>
            </a:r>
            <a:r>
              <a:rPr lang="zh-CN" altLang="en-US" sz="800" b="1" smtClean="0">
                <a:solidFill>
                  <a:srgbClr val="2D2DB9"/>
                </a:solidFill>
                <a:ea typeface="宋体" charset="-122"/>
                <a:cs typeface="Times New Roman" pitchFamily="18" charset="0"/>
              </a:rPr>
              <a:t>）：传输层与</a:t>
            </a:r>
            <a:r>
              <a:rPr lang="en-US" altLang="zh-CN" sz="800" b="1" smtClean="0">
                <a:solidFill>
                  <a:srgbClr val="2D2DB9"/>
                </a:solidFill>
                <a:ea typeface="宋体" charset="-122"/>
                <a:cs typeface="Times New Roman" pitchFamily="18" charset="0"/>
              </a:rPr>
              <a:t>OSI</a:t>
            </a:r>
            <a:r>
              <a:rPr lang="zh-CN" altLang="en-US" sz="800" b="1" smtClean="0">
                <a:solidFill>
                  <a:srgbClr val="2D2DB9"/>
                </a:solidFill>
                <a:ea typeface="宋体" charset="-122"/>
                <a:cs typeface="Times New Roman" pitchFamily="18" charset="0"/>
              </a:rPr>
              <a:t>参考模型的传输层对应；</a:t>
            </a:r>
            <a:endParaRPr lang="en-US" altLang="zh-CN" sz="800" b="1" smtClean="0">
              <a:solidFill>
                <a:srgbClr val="2D2DB9"/>
              </a:solidFill>
              <a:ea typeface="宋体" charset="-122"/>
              <a:cs typeface="Times New Roman" pitchFamily="18" charset="0"/>
            </a:endParaRPr>
          </a:p>
          <a:p>
            <a:r>
              <a:rPr lang="zh-CN" altLang="en-US" sz="800" b="1" smtClean="0">
                <a:solidFill>
                  <a:srgbClr val="FF0000"/>
                </a:solidFill>
                <a:ea typeface="宋体" charset="-122"/>
                <a:cs typeface="Times New Roman" pitchFamily="18" charset="0"/>
              </a:rPr>
              <a:t>互联网络层</a:t>
            </a:r>
            <a:r>
              <a:rPr lang="zh-CN" altLang="en-US" sz="800" b="1" smtClean="0">
                <a:solidFill>
                  <a:srgbClr val="2D2DB9"/>
                </a:solidFill>
                <a:ea typeface="宋体" charset="-122"/>
                <a:cs typeface="Times New Roman" pitchFamily="18" charset="0"/>
              </a:rPr>
              <a:t>（</a:t>
            </a:r>
            <a:r>
              <a:rPr lang="en-US" altLang="zh-CN" sz="800" b="1" smtClean="0">
                <a:solidFill>
                  <a:srgbClr val="2D2DB9"/>
                </a:solidFill>
                <a:ea typeface="宋体" charset="-122"/>
                <a:cs typeface="Times New Roman" pitchFamily="18" charset="0"/>
              </a:rPr>
              <a:t>internet layer</a:t>
            </a:r>
            <a:r>
              <a:rPr lang="zh-CN" altLang="en-US" sz="800" b="1" smtClean="0">
                <a:solidFill>
                  <a:srgbClr val="2D2DB9"/>
                </a:solidFill>
                <a:ea typeface="宋体" charset="-122"/>
                <a:cs typeface="Times New Roman" pitchFamily="18" charset="0"/>
              </a:rPr>
              <a:t>）：互联网络层与</a:t>
            </a:r>
            <a:r>
              <a:rPr lang="en-US" altLang="zh-CN" sz="800" b="1" smtClean="0">
                <a:solidFill>
                  <a:srgbClr val="2D2DB9"/>
                </a:solidFill>
                <a:ea typeface="宋体" charset="-122"/>
                <a:cs typeface="Times New Roman" pitchFamily="18" charset="0"/>
              </a:rPr>
              <a:t>OSI</a:t>
            </a:r>
            <a:r>
              <a:rPr lang="zh-CN" altLang="en-US" sz="800" b="1" smtClean="0">
                <a:solidFill>
                  <a:srgbClr val="2D2DB9"/>
                </a:solidFill>
                <a:ea typeface="宋体" charset="-122"/>
                <a:cs typeface="Times New Roman" pitchFamily="18" charset="0"/>
              </a:rPr>
              <a:t>参考模型的网络层对应；</a:t>
            </a:r>
            <a:endParaRPr lang="en-US" altLang="zh-CN" sz="800" b="1" smtClean="0">
              <a:solidFill>
                <a:srgbClr val="2D2DB9"/>
              </a:solidFill>
              <a:ea typeface="宋体" charset="-122"/>
              <a:cs typeface="Times New Roman" pitchFamily="18" charset="0"/>
            </a:endParaRPr>
          </a:p>
          <a:p>
            <a:r>
              <a:rPr lang="zh-CN" altLang="en-US" sz="800" b="1" smtClean="0">
                <a:solidFill>
                  <a:srgbClr val="FF0000"/>
                </a:solidFill>
                <a:ea typeface="宋体" charset="-122"/>
                <a:cs typeface="Times New Roman" pitchFamily="18" charset="0"/>
              </a:rPr>
              <a:t>主机</a:t>
            </a:r>
            <a:r>
              <a:rPr lang="en-US" altLang="zh-CN" sz="800" b="1" smtClean="0">
                <a:solidFill>
                  <a:srgbClr val="FF0000"/>
                </a:solidFill>
                <a:ea typeface="宋体" charset="-122"/>
                <a:cs typeface="Times New Roman" pitchFamily="18" charset="0"/>
              </a:rPr>
              <a:t>-</a:t>
            </a:r>
            <a:r>
              <a:rPr lang="zh-CN" altLang="en-US" sz="800" b="1" smtClean="0">
                <a:solidFill>
                  <a:srgbClr val="FF0000"/>
                </a:solidFill>
                <a:ea typeface="宋体" charset="-122"/>
                <a:cs typeface="Times New Roman" pitchFamily="18" charset="0"/>
              </a:rPr>
              <a:t>网络层</a:t>
            </a:r>
            <a:r>
              <a:rPr lang="zh-CN" altLang="en-US" sz="800" b="1" smtClean="0">
                <a:solidFill>
                  <a:srgbClr val="2D2DB9"/>
                </a:solidFill>
                <a:ea typeface="宋体" charset="-122"/>
                <a:cs typeface="Times New Roman" pitchFamily="18" charset="0"/>
              </a:rPr>
              <a:t>（</a:t>
            </a:r>
            <a:r>
              <a:rPr lang="en-US" altLang="zh-CN" sz="800" b="1" smtClean="0">
                <a:solidFill>
                  <a:srgbClr val="2D2DB9"/>
                </a:solidFill>
                <a:ea typeface="宋体" charset="-122"/>
                <a:cs typeface="Times New Roman" pitchFamily="18" charset="0"/>
              </a:rPr>
              <a:t>host-to-network layer</a:t>
            </a:r>
            <a:r>
              <a:rPr lang="zh-CN" altLang="en-US" sz="800" b="1" smtClean="0">
                <a:solidFill>
                  <a:srgbClr val="2D2DB9"/>
                </a:solidFill>
                <a:ea typeface="宋体" charset="-122"/>
                <a:cs typeface="Times New Roman" pitchFamily="18" charset="0"/>
              </a:rPr>
              <a:t>）：主机</a:t>
            </a:r>
            <a:r>
              <a:rPr lang="en-US" altLang="zh-CN" sz="800" b="1" smtClean="0">
                <a:solidFill>
                  <a:srgbClr val="2D2DB9"/>
                </a:solidFill>
                <a:ea typeface="宋体" charset="-122"/>
                <a:cs typeface="Times New Roman" pitchFamily="18" charset="0"/>
              </a:rPr>
              <a:t>-</a:t>
            </a:r>
            <a:r>
              <a:rPr lang="zh-CN" altLang="en-US" sz="800" b="1" smtClean="0">
                <a:solidFill>
                  <a:srgbClr val="2D2DB9"/>
                </a:solidFill>
                <a:ea typeface="宋体" charset="-122"/>
                <a:cs typeface="Times New Roman" pitchFamily="18" charset="0"/>
              </a:rPr>
              <a:t>网络层与</a:t>
            </a:r>
            <a:r>
              <a:rPr lang="en-US" altLang="zh-CN" sz="800" b="1" smtClean="0">
                <a:solidFill>
                  <a:srgbClr val="2D2DB9"/>
                </a:solidFill>
                <a:ea typeface="宋体" charset="-122"/>
                <a:cs typeface="Times New Roman" pitchFamily="18" charset="0"/>
              </a:rPr>
              <a:t>OSI</a:t>
            </a:r>
            <a:r>
              <a:rPr lang="zh-CN" altLang="en-US" sz="800" b="1" smtClean="0">
                <a:solidFill>
                  <a:srgbClr val="2D2DB9"/>
                </a:solidFill>
                <a:ea typeface="宋体" charset="-122"/>
                <a:cs typeface="Times New Roman" pitchFamily="18" charset="0"/>
              </a:rPr>
              <a:t>参考模型的数据链路层、物理层对应。</a:t>
            </a:r>
          </a:p>
          <a:p>
            <a:endParaRPr lang="zh-CN" altLang="en-US" smtClean="0">
              <a:ea typeface="宋体" charset="-122"/>
            </a:endParaRPr>
          </a:p>
        </p:txBody>
      </p:sp>
    </p:spTree>
    <p:extLst>
      <p:ext uri="{BB962C8B-B14F-4D97-AF65-F5344CB8AC3E}">
        <p14:creationId xmlns:p14="http://schemas.microsoft.com/office/powerpoint/2010/main" val="2117982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p:spPr>
        <p:txBody>
          <a:bodyPr/>
          <a:lstStyle/>
          <a:p>
            <a:r>
              <a:rPr lang="zh-CN" altLang="en-US" sz="1000" b="1" smtClean="0">
                <a:solidFill>
                  <a:srgbClr val="2D2DB9"/>
                </a:solidFill>
                <a:ea typeface="宋体" charset="-122"/>
                <a:cs typeface="Times New Roman" pitchFamily="18" charset="0"/>
              </a:rPr>
              <a:t>采取</a:t>
            </a:r>
            <a:r>
              <a:rPr lang="zh-CN" altLang="en-US" sz="1000" b="1" smtClean="0">
                <a:solidFill>
                  <a:srgbClr val="FF0000"/>
                </a:solidFill>
                <a:ea typeface="宋体" charset="-122"/>
                <a:cs typeface="Times New Roman" pitchFamily="18" charset="0"/>
              </a:rPr>
              <a:t>开放的策略</a:t>
            </a:r>
            <a:r>
              <a:rPr lang="zh-CN" altLang="en-US" sz="1000" b="1" smtClean="0">
                <a:solidFill>
                  <a:srgbClr val="2D2DB9"/>
                </a:solidFill>
                <a:ea typeface="宋体" charset="-122"/>
                <a:cs typeface="Times New Roman" pitchFamily="18" charset="0"/>
              </a:rPr>
              <a:t>，不规定使用哪种协议，允许使用广域网、局域网与城域网的各种协议。任何一种现有的和流行的低层传输协议都可以与网络层接口；</a:t>
            </a:r>
            <a:endParaRPr lang="en-US" altLang="zh-CN" sz="1000" b="1" smtClean="0">
              <a:solidFill>
                <a:srgbClr val="2D2DB9"/>
              </a:solidFill>
              <a:ea typeface="宋体" charset="-122"/>
              <a:cs typeface="Times New Roman" pitchFamily="18" charset="0"/>
            </a:endParaRPr>
          </a:p>
          <a:p>
            <a:r>
              <a:rPr lang="zh-CN" altLang="en-US" sz="1000" b="1" smtClean="0">
                <a:solidFill>
                  <a:srgbClr val="2D2DB9"/>
                </a:solidFill>
                <a:ea typeface="宋体" charset="-122"/>
                <a:cs typeface="Times New Roman" pitchFamily="18" charset="0"/>
              </a:rPr>
              <a:t>体现</a:t>
            </a:r>
            <a:r>
              <a:rPr lang="en-US" altLang="zh-CN" sz="1000" b="1" smtClean="0">
                <a:solidFill>
                  <a:srgbClr val="2D2DB9"/>
                </a:solidFill>
                <a:ea typeface="宋体" charset="-122"/>
                <a:cs typeface="Times New Roman" pitchFamily="18" charset="0"/>
              </a:rPr>
              <a:t>TCP/IP</a:t>
            </a:r>
            <a:r>
              <a:rPr lang="zh-CN" altLang="en-US" sz="1000" b="1" smtClean="0">
                <a:solidFill>
                  <a:srgbClr val="2D2DB9"/>
                </a:solidFill>
                <a:ea typeface="宋体" charset="-122"/>
                <a:cs typeface="Times New Roman" pitchFamily="18" charset="0"/>
              </a:rPr>
              <a:t>协议体系的开放性、兼容性，这也是</a:t>
            </a:r>
            <a:r>
              <a:rPr lang="en-US" altLang="zh-CN" sz="1000" b="1" smtClean="0">
                <a:solidFill>
                  <a:srgbClr val="2D2DB9"/>
                </a:solidFill>
                <a:ea typeface="宋体" charset="-122"/>
                <a:cs typeface="Times New Roman" pitchFamily="18" charset="0"/>
              </a:rPr>
              <a:t>TCP/IP</a:t>
            </a:r>
            <a:r>
              <a:rPr lang="zh-CN" altLang="en-US" sz="1000" b="1" smtClean="0">
                <a:solidFill>
                  <a:srgbClr val="2D2DB9"/>
                </a:solidFill>
                <a:ea typeface="宋体" charset="-122"/>
                <a:cs typeface="Times New Roman" pitchFamily="18" charset="0"/>
              </a:rPr>
              <a:t>协议成功的基础。</a:t>
            </a:r>
          </a:p>
          <a:p>
            <a:endParaRPr lang="zh-CN" altLang="en-US" smtClean="0">
              <a:ea typeface="宋体" charset="-122"/>
            </a:endParaRPr>
          </a:p>
        </p:txBody>
      </p:sp>
    </p:spTree>
    <p:extLst>
      <p:ext uri="{BB962C8B-B14F-4D97-AF65-F5344CB8AC3E}">
        <p14:creationId xmlns:p14="http://schemas.microsoft.com/office/powerpoint/2010/main" val="192931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noChangeArrowheads="1" noTextEdit="1"/>
          </p:cNvSpPr>
          <p:nvPr>
            <p:ph type="sldImg"/>
          </p:nvPr>
        </p:nvSpPr>
        <p:spPr>
          <a:ln/>
        </p:spPr>
      </p:sp>
      <p:sp>
        <p:nvSpPr>
          <p:cNvPr id="129026" name="Rectangle 3"/>
          <p:cNvSpPr>
            <a:spLocks noGrp="1" noChangeArrowheads="1"/>
          </p:cNvSpPr>
          <p:nvPr>
            <p:ph type="body" idx="1"/>
          </p:nvPr>
        </p:nvSpPr>
        <p:spPr>
          <a:noFill/>
          <a:ln/>
        </p:spPr>
        <p:txBody>
          <a:bodyPr/>
          <a:lstStyle/>
          <a:p>
            <a:r>
              <a:rPr lang="zh-CN" altLang="en-US" sz="1100" b="1" smtClean="0">
                <a:solidFill>
                  <a:srgbClr val="2D2DB9"/>
                </a:solidFill>
                <a:ea typeface="宋体" charset="-122"/>
                <a:cs typeface="Times New Roman" pitchFamily="18" charset="0"/>
              </a:rPr>
              <a:t>处理来自</a:t>
            </a:r>
            <a:r>
              <a:rPr lang="zh-CN" altLang="en-US" sz="1100" b="1" smtClean="0">
                <a:solidFill>
                  <a:srgbClr val="FF0000"/>
                </a:solidFill>
                <a:ea typeface="宋体" charset="-122"/>
                <a:cs typeface="Times New Roman" pitchFamily="18" charset="0"/>
              </a:rPr>
              <a:t>传输层的数据发送请求</a:t>
            </a:r>
            <a:r>
              <a:rPr lang="zh-CN" altLang="en-US" sz="1100" b="1" smtClean="0">
                <a:solidFill>
                  <a:srgbClr val="2D2DB9"/>
                </a:solidFill>
                <a:ea typeface="宋体" charset="-122"/>
                <a:cs typeface="Times New Roman" pitchFamily="18" charset="0"/>
              </a:rPr>
              <a:t>，将传输层报文段封装成</a:t>
            </a:r>
            <a:r>
              <a:rPr lang="en-US" altLang="zh-CN" sz="1100" b="1" smtClean="0">
                <a:solidFill>
                  <a:srgbClr val="2D2DB9"/>
                </a:solidFill>
                <a:ea typeface="宋体" charset="-122"/>
                <a:cs typeface="Times New Roman" pitchFamily="18" charset="0"/>
              </a:rPr>
              <a:t>IP</a:t>
            </a:r>
            <a:r>
              <a:rPr lang="zh-CN" altLang="en-US" sz="1100" b="1" smtClean="0">
                <a:solidFill>
                  <a:srgbClr val="2D2DB9"/>
                </a:solidFill>
                <a:ea typeface="宋体" charset="-122"/>
                <a:cs typeface="Times New Roman" pitchFamily="18" charset="0"/>
              </a:rPr>
              <a:t>数据报，启动路由选择算法，选择适当的发送路径，将数据报转发到下一个结点；</a:t>
            </a:r>
            <a:endParaRPr lang="en-US" altLang="zh-CN" sz="1100" b="1" smtClean="0">
              <a:solidFill>
                <a:srgbClr val="2D2DB9"/>
              </a:solidFill>
              <a:ea typeface="宋体" charset="-122"/>
              <a:cs typeface="Times New Roman" pitchFamily="18" charset="0"/>
            </a:endParaRPr>
          </a:p>
          <a:p>
            <a:r>
              <a:rPr lang="zh-CN" altLang="en-US" sz="1100" b="1" smtClean="0">
                <a:solidFill>
                  <a:srgbClr val="FF0000"/>
                </a:solidFill>
                <a:ea typeface="宋体" charset="-122"/>
                <a:cs typeface="Times New Roman" pitchFamily="18" charset="0"/>
              </a:rPr>
              <a:t>处理接收的数据报</a:t>
            </a:r>
            <a:r>
              <a:rPr lang="zh-CN" altLang="en-US" sz="1100" b="1" smtClean="0">
                <a:solidFill>
                  <a:srgbClr val="2D2DB9"/>
                </a:solidFill>
                <a:ea typeface="宋体" charset="-122"/>
                <a:cs typeface="Times New Roman" pitchFamily="18" charset="0"/>
              </a:rPr>
              <a:t>，检查接收分组目的</a:t>
            </a:r>
            <a:r>
              <a:rPr lang="en-US" altLang="zh-CN" sz="1100" b="1" smtClean="0">
                <a:solidFill>
                  <a:srgbClr val="2D2DB9"/>
                </a:solidFill>
                <a:ea typeface="宋体" charset="-122"/>
                <a:cs typeface="Times New Roman" pitchFamily="18" charset="0"/>
              </a:rPr>
              <a:t>IP</a:t>
            </a:r>
            <a:r>
              <a:rPr lang="zh-CN" altLang="en-US" sz="1100" b="1" smtClean="0">
                <a:solidFill>
                  <a:srgbClr val="2D2DB9"/>
                </a:solidFill>
                <a:ea typeface="宋体" charset="-122"/>
                <a:cs typeface="Times New Roman" pitchFamily="18" charset="0"/>
              </a:rPr>
              <a:t>地址；如果目的地址为本结点的</a:t>
            </a:r>
            <a:r>
              <a:rPr lang="en-US" altLang="zh-CN" sz="1100" b="1" smtClean="0">
                <a:solidFill>
                  <a:srgbClr val="2D2DB9"/>
                </a:solidFill>
                <a:ea typeface="宋体" charset="-122"/>
                <a:cs typeface="Times New Roman" pitchFamily="18" charset="0"/>
              </a:rPr>
              <a:t>IP</a:t>
            </a:r>
            <a:r>
              <a:rPr lang="zh-CN" altLang="en-US" sz="1100" b="1" smtClean="0">
                <a:solidFill>
                  <a:srgbClr val="2D2DB9"/>
                </a:solidFill>
                <a:ea typeface="宋体" charset="-122"/>
                <a:cs typeface="Times New Roman" pitchFamily="18" charset="0"/>
              </a:rPr>
              <a:t>地址，则除去报头将分组交送传输层处理；如果需要转发，选择发送路径并转发；</a:t>
            </a:r>
            <a:endParaRPr lang="en-US" altLang="zh-CN" sz="1100" b="1" smtClean="0">
              <a:solidFill>
                <a:srgbClr val="2D2DB9"/>
              </a:solidFill>
              <a:ea typeface="宋体" charset="-122"/>
              <a:cs typeface="Times New Roman" pitchFamily="18" charset="0"/>
            </a:endParaRPr>
          </a:p>
          <a:p>
            <a:r>
              <a:rPr lang="zh-CN" altLang="en-US" sz="1100" b="1" smtClean="0">
                <a:solidFill>
                  <a:srgbClr val="2D2DB9"/>
                </a:solidFill>
                <a:ea typeface="宋体" charset="-122"/>
                <a:cs typeface="Times New Roman" pitchFamily="18" charset="0"/>
              </a:rPr>
              <a:t>处理互联网络的</a:t>
            </a:r>
            <a:r>
              <a:rPr lang="zh-CN" altLang="en-US" sz="1100" b="1" smtClean="0">
                <a:solidFill>
                  <a:srgbClr val="FF0000"/>
                </a:solidFill>
                <a:ea typeface="宋体" charset="-122"/>
                <a:cs typeface="Times New Roman" pitchFamily="18" charset="0"/>
              </a:rPr>
              <a:t>路由选择、流量控制与拥塞控制</a:t>
            </a:r>
            <a:r>
              <a:rPr lang="zh-CN" altLang="en-US" sz="1100" b="1" smtClean="0">
                <a:solidFill>
                  <a:srgbClr val="2D2DB9"/>
                </a:solidFill>
                <a:ea typeface="宋体" charset="-122"/>
                <a:cs typeface="Times New Roman" pitchFamily="18" charset="0"/>
              </a:rPr>
              <a:t>。</a:t>
            </a:r>
          </a:p>
        </p:txBody>
      </p:sp>
    </p:spTree>
    <p:extLst>
      <p:ext uri="{BB962C8B-B14F-4D97-AF65-F5344CB8AC3E}">
        <p14:creationId xmlns:p14="http://schemas.microsoft.com/office/powerpoint/2010/main" val="3850400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3A6FEA-ABD0-41A1-9BE9-A89787200714}" type="slidenum">
              <a:rPr lang="zh-CN" altLang="en-US" smtClean="0"/>
              <a:pPr/>
              <a:t>36</a:t>
            </a:fld>
            <a:endParaRPr lang="zh-CN" altLang="en-US"/>
          </a:p>
        </p:txBody>
      </p:sp>
      <p:sp>
        <p:nvSpPr>
          <p:cNvPr id="5" name="页脚占位符 4"/>
          <p:cNvSpPr>
            <a:spLocks noGrp="1"/>
          </p:cNvSpPr>
          <p:nvPr>
            <p:ph type="ftr" sz="quarter" idx="11"/>
          </p:nvPr>
        </p:nvSpPr>
        <p:spPr/>
        <p:txBody>
          <a:bodyPr/>
          <a:lstStyle/>
          <a:p>
            <a:r>
              <a:rPr lang="zh-CN" altLang="en-US" smtClean="0"/>
              <a:t>计算机科学与技术学院</a:t>
            </a:r>
            <a:endParaRPr lang="zh-CN" altLang="en-US"/>
          </a:p>
        </p:txBody>
      </p:sp>
    </p:spTree>
    <p:extLst>
      <p:ext uri="{BB962C8B-B14F-4D97-AF65-F5344CB8AC3E}">
        <p14:creationId xmlns:p14="http://schemas.microsoft.com/office/powerpoint/2010/main" val="2974300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3A6FEA-ABD0-41A1-9BE9-A89787200714}" type="slidenum">
              <a:rPr lang="zh-CN" altLang="en-US" smtClean="0"/>
              <a:pPr/>
              <a:t>37</a:t>
            </a:fld>
            <a:endParaRPr lang="zh-CN" altLang="en-US"/>
          </a:p>
        </p:txBody>
      </p:sp>
      <p:sp>
        <p:nvSpPr>
          <p:cNvPr id="5" name="页脚占位符 4"/>
          <p:cNvSpPr>
            <a:spLocks noGrp="1"/>
          </p:cNvSpPr>
          <p:nvPr>
            <p:ph type="ftr" sz="quarter" idx="11"/>
          </p:nvPr>
        </p:nvSpPr>
        <p:spPr/>
        <p:txBody>
          <a:bodyPr/>
          <a:lstStyle/>
          <a:p>
            <a:r>
              <a:rPr lang="zh-CN" altLang="en-US" smtClean="0"/>
              <a:t>计算机科学与技术学院</a:t>
            </a:r>
            <a:endParaRPr lang="zh-CN" altLang="en-US"/>
          </a:p>
        </p:txBody>
      </p:sp>
    </p:spTree>
    <p:extLst>
      <p:ext uri="{BB962C8B-B14F-4D97-AF65-F5344CB8AC3E}">
        <p14:creationId xmlns:p14="http://schemas.microsoft.com/office/powerpoint/2010/main" val="1324291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3A6FEA-ABD0-41A1-9BE9-A89787200714}" type="slidenum">
              <a:rPr lang="zh-CN" altLang="en-US" smtClean="0"/>
              <a:pPr/>
              <a:t>38</a:t>
            </a:fld>
            <a:endParaRPr lang="zh-CN" altLang="en-US"/>
          </a:p>
        </p:txBody>
      </p:sp>
      <p:sp>
        <p:nvSpPr>
          <p:cNvPr id="5" name="页脚占位符 4"/>
          <p:cNvSpPr>
            <a:spLocks noGrp="1"/>
          </p:cNvSpPr>
          <p:nvPr>
            <p:ph type="ftr" sz="quarter" idx="11"/>
          </p:nvPr>
        </p:nvSpPr>
        <p:spPr/>
        <p:txBody>
          <a:bodyPr/>
          <a:lstStyle/>
          <a:p>
            <a:r>
              <a:rPr lang="zh-CN" altLang="en-US" smtClean="0"/>
              <a:t>计算机科学与技术学院</a:t>
            </a:r>
            <a:endParaRPr lang="zh-CN" altLang="en-US"/>
          </a:p>
        </p:txBody>
      </p:sp>
    </p:spTree>
    <p:extLst>
      <p:ext uri="{BB962C8B-B14F-4D97-AF65-F5344CB8AC3E}">
        <p14:creationId xmlns:p14="http://schemas.microsoft.com/office/powerpoint/2010/main" val="1507500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3A6FEA-ABD0-41A1-9BE9-A89787200714}" type="slidenum">
              <a:rPr lang="zh-CN" altLang="en-US" smtClean="0"/>
              <a:pPr/>
              <a:t>39</a:t>
            </a:fld>
            <a:endParaRPr lang="zh-CN" altLang="en-US"/>
          </a:p>
        </p:txBody>
      </p:sp>
      <p:sp>
        <p:nvSpPr>
          <p:cNvPr id="5" name="页脚占位符 4"/>
          <p:cNvSpPr>
            <a:spLocks noGrp="1"/>
          </p:cNvSpPr>
          <p:nvPr>
            <p:ph type="ftr" sz="quarter" idx="11"/>
          </p:nvPr>
        </p:nvSpPr>
        <p:spPr/>
        <p:txBody>
          <a:bodyPr/>
          <a:lstStyle/>
          <a:p>
            <a:r>
              <a:rPr lang="zh-CN" altLang="en-US" smtClean="0"/>
              <a:t>计算机科学与技术学院</a:t>
            </a:r>
            <a:endParaRPr lang="zh-CN" altLang="en-US"/>
          </a:p>
        </p:txBody>
      </p:sp>
    </p:spTree>
    <p:extLst>
      <p:ext uri="{BB962C8B-B14F-4D97-AF65-F5344CB8AC3E}">
        <p14:creationId xmlns:p14="http://schemas.microsoft.com/office/powerpoint/2010/main" val="2119462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3A6FEA-ABD0-41A1-9BE9-A89787200714}" type="slidenum">
              <a:rPr lang="zh-CN" altLang="en-US" smtClean="0"/>
              <a:pPr/>
              <a:t>40</a:t>
            </a:fld>
            <a:endParaRPr lang="zh-CN" altLang="en-US"/>
          </a:p>
        </p:txBody>
      </p:sp>
      <p:sp>
        <p:nvSpPr>
          <p:cNvPr id="5" name="页脚占位符 4"/>
          <p:cNvSpPr>
            <a:spLocks noGrp="1"/>
          </p:cNvSpPr>
          <p:nvPr>
            <p:ph type="ftr" sz="quarter" idx="11"/>
          </p:nvPr>
        </p:nvSpPr>
        <p:spPr/>
        <p:txBody>
          <a:bodyPr/>
          <a:lstStyle/>
          <a:p>
            <a:r>
              <a:rPr lang="zh-CN" altLang="en-US" smtClean="0"/>
              <a:t>计算机科学与技术学院</a:t>
            </a:r>
            <a:endParaRPr lang="zh-CN" altLang="en-US"/>
          </a:p>
        </p:txBody>
      </p:sp>
    </p:spTree>
    <p:extLst>
      <p:ext uri="{BB962C8B-B14F-4D97-AF65-F5344CB8AC3E}">
        <p14:creationId xmlns:p14="http://schemas.microsoft.com/office/powerpoint/2010/main" val="4262891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p:spPr>
        <p:txBody>
          <a:bodyPr/>
          <a:lstStyle/>
          <a:p>
            <a:endParaRPr lang="zh-CN" altLang="en-US" smtClean="0">
              <a:ea typeface="宋体" charset="-122"/>
            </a:endParaRPr>
          </a:p>
        </p:txBody>
      </p:sp>
    </p:spTree>
    <p:extLst>
      <p:ext uri="{BB962C8B-B14F-4D97-AF65-F5344CB8AC3E}">
        <p14:creationId xmlns:p14="http://schemas.microsoft.com/office/powerpoint/2010/main" val="3712681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3A6FEA-ABD0-41A1-9BE9-A89787200714}" type="slidenum">
              <a:rPr lang="zh-CN" altLang="en-US" smtClean="0"/>
              <a:pPr/>
              <a:t>41</a:t>
            </a:fld>
            <a:endParaRPr lang="zh-CN" altLang="en-US"/>
          </a:p>
        </p:txBody>
      </p:sp>
      <p:sp>
        <p:nvSpPr>
          <p:cNvPr id="5" name="页脚占位符 4"/>
          <p:cNvSpPr>
            <a:spLocks noGrp="1"/>
          </p:cNvSpPr>
          <p:nvPr>
            <p:ph type="ftr" sz="quarter" idx="11"/>
          </p:nvPr>
        </p:nvSpPr>
        <p:spPr/>
        <p:txBody>
          <a:bodyPr/>
          <a:lstStyle/>
          <a:p>
            <a:r>
              <a:rPr lang="zh-CN" altLang="en-US" smtClean="0"/>
              <a:t>计算机科学与技术学院</a:t>
            </a:r>
            <a:endParaRPr lang="zh-CN" altLang="en-US"/>
          </a:p>
        </p:txBody>
      </p:sp>
    </p:spTree>
    <p:extLst>
      <p:ext uri="{BB962C8B-B14F-4D97-AF65-F5344CB8AC3E}">
        <p14:creationId xmlns:p14="http://schemas.microsoft.com/office/powerpoint/2010/main" val="3742114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3A6FEA-ABD0-41A1-9BE9-A89787200714}" type="slidenum">
              <a:rPr lang="zh-CN" altLang="en-US" smtClean="0"/>
              <a:pPr/>
              <a:t>42</a:t>
            </a:fld>
            <a:endParaRPr lang="zh-CN" altLang="en-US"/>
          </a:p>
        </p:txBody>
      </p:sp>
      <p:sp>
        <p:nvSpPr>
          <p:cNvPr id="5" name="页脚占位符 4"/>
          <p:cNvSpPr>
            <a:spLocks noGrp="1"/>
          </p:cNvSpPr>
          <p:nvPr>
            <p:ph type="ftr" sz="quarter" idx="11"/>
          </p:nvPr>
        </p:nvSpPr>
        <p:spPr/>
        <p:txBody>
          <a:bodyPr/>
          <a:lstStyle/>
          <a:p>
            <a:r>
              <a:rPr lang="zh-CN" altLang="en-US" smtClean="0"/>
              <a:t>计算机科学与技术学院</a:t>
            </a:r>
            <a:endParaRPr lang="zh-CN" altLang="en-US"/>
          </a:p>
        </p:txBody>
      </p:sp>
    </p:spTree>
    <p:extLst>
      <p:ext uri="{BB962C8B-B14F-4D97-AF65-F5344CB8AC3E}">
        <p14:creationId xmlns:p14="http://schemas.microsoft.com/office/powerpoint/2010/main" val="3673874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3A6FEA-ABD0-41A1-9BE9-A89787200714}" type="slidenum">
              <a:rPr lang="zh-CN" altLang="en-US" smtClean="0"/>
              <a:pPr/>
              <a:t>43</a:t>
            </a:fld>
            <a:endParaRPr lang="zh-CN" altLang="en-US"/>
          </a:p>
        </p:txBody>
      </p:sp>
      <p:sp>
        <p:nvSpPr>
          <p:cNvPr id="5" name="页脚占位符 4"/>
          <p:cNvSpPr>
            <a:spLocks noGrp="1"/>
          </p:cNvSpPr>
          <p:nvPr>
            <p:ph type="ftr" sz="quarter" idx="11"/>
          </p:nvPr>
        </p:nvSpPr>
        <p:spPr/>
        <p:txBody>
          <a:bodyPr/>
          <a:lstStyle/>
          <a:p>
            <a:r>
              <a:rPr lang="zh-CN" altLang="en-US" smtClean="0"/>
              <a:t>计算机科学与技术学院</a:t>
            </a:r>
            <a:endParaRPr lang="zh-CN" altLang="en-US"/>
          </a:p>
        </p:txBody>
      </p:sp>
    </p:spTree>
    <p:extLst>
      <p:ext uri="{BB962C8B-B14F-4D97-AF65-F5344CB8AC3E}">
        <p14:creationId xmlns:p14="http://schemas.microsoft.com/office/powerpoint/2010/main" val="2626221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3A6FEA-ABD0-41A1-9BE9-A89787200714}" type="slidenum">
              <a:rPr lang="zh-CN" altLang="en-US" smtClean="0"/>
              <a:pPr/>
              <a:t>44</a:t>
            </a:fld>
            <a:endParaRPr lang="zh-CN" altLang="en-US"/>
          </a:p>
        </p:txBody>
      </p:sp>
      <p:sp>
        <p:nvSpPr>
          <p:cNvPr id="5" name="页脚占位符 4"/>
          <p:cNvSpPr>
            <a:spLocks noGrp="1"/>
          </p:cNvSpPr>
          <p:nvPr>
            <p:ph type="ftr" sz="quarter" idx="11"/>
          </p:nvPr>
        </p:nvSpPr>
        <p:spPr/>
        <p:txBody>
          <a:bodyPr/>
          <a:lstStyle/>
          <a:p>
            <a:r>
              <a:rPr lang="zh-CN" altLang="en-US" smtClean="0"/>
              <a:t>计算机科学与技术学院</a:t>
            </a:r>
            <a:endParaRPr lang="zh-CN" altLang="en-US"/>
          </a:p>
        </p:txBody>
      </p:sp>
    </p:spTree>
    <p:extLst>
      <p:ext uri="{BB962C8B-B14F-4D97-AF65-F5344CB8AC3E}">
        <p14:creationId xmlns:p14="http://schemas.microsoft.com/office/powerpoint/2010/main" val="3721075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zh-CN" altLang="en-US" sz="1200" b="0" i="0" kern="1200" dirty="0" smtClean="0">
                <a:solidFill>
                  <a:schemeClr val="tx1"/>
                </a:solidFill>
                <a:effectLst/>
                <a:latin typeface="Times New Roman" pitchFamily="18" charset="0"/>
                <a:ea typeface="宋体" pitchFamily="2" charset="-122"/>
                <a:cs typeface="+mn-cs"/>
              </a:rPr>
              <a:t>数据链路层划分为两个子层</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逻辑链路控制 </a:t>
            </a:r>
            <a:r>
              <a:rPr kumimoji="1" lang="en-US" altLang="zh-CN" sz="1200" b="0" i="0" kern="1200" dirty="0" smtClean="0">
                <a:solidFill>
                  <a:schemeClr val="tx1"/>
                </a:solidFill>
                <a:effectLst/>
                <a:latin typeface="Times New Roman" pitchFamily="18" charset="0"/>
                <a:ea typeface="宋体" pitchFamily="2" charset="-122"/>
                <a:cs typeface="+mn-cs"/>
              </a:rPr>
              <a:t>LLC </a:t>
            </a:r>
            <a:r>
              <a:rPr kumimoji="1" lang="zh-CN" altLang="en-US" sz="1200" b="0" i="0" kern="1200" dirty="0" smtClean="0">
                <a:solidFill>
                  <a:schemeClr val="tx1"/>
                </a:solidFill>
                <a:effectLst/>
                <a:latin typeface="Times New Roman" pitchFamily="18" charset="0"/>
                <a:ea typeface="宋体" pitchFamily="2" charset="-122"/>
                <a:cs typeface="+mn-cs"/>
              </a:rPr>
              <a:t>子层和介质访问控制子层。</a:t>
            </a:r>
            <a:endParaRPr lang="zh-CN" altLang="en-US" dirty="0"/>
          </a:p>
        </p:txBody>
      </p:sp>
      <p:sp>
        <p:nvSpPr>
          <p:cNvPr id="4" name="灯片编号占位符 3"/>
          <p:cNvSpPr>
            <a:spLocks noGrp="1"/>
          </p:cNvSpPr>
          <p:nvPr>
            <p:ph type="sldNum" sz="quarter" idx="10"/>
          </p:nvPr>
        </p:nvSpPr>
        <p:spPr/>
        <p:txBody>
          <a:bodyPr/>
          <a:lstStyle/>
          <a:p>
            <a:fld id="{4B3A6FEA-ABD0-41A1-9BE9-A89787200714}" type="slidenum">
              <a:rPr lang="zh-CN" altLang="en-US" smtClean="0"/>
              <a:pPr/>
              <a:t>45</a:t>
            </a:fld>
            <a:endParaRPr lang="zh-CN" altLang="en-US"/>
          </a:p>
        </p:txBody>
      </p:sp>
      <p:sp>
        <p:nvSpPr>
          <p:cNvPr id="5" name="页脚占位符 4"/>
          <p:cNvSpPr>
            <a:spLocks noGrp="1"/>
          </p:cNvSpPr>
          <p:nvPr>
            <p:ph type="ftr" sz="quarter" idx="11"/>
          </p:nvPr>
        </p:nvSpPr>
        <p:spPr/>
        <p:txBody>
          <a:bodyPr/>
          <a:lstStyle/>
          <a:p>
            <a:r>
              <a:rPr lang="zh-CN" altLang="en-US" smtClean="0"/>
              <a:t>计算机科学与技术学院</a:t>
            </a:r>
            <a:endParaRPr lang="zh-CN" altLang="en-US"/>
          </a:p>
        </p:txBody>
      </p:sp>
    </p:spTree>
    <p:extLst>
      <p:ext uri="{BB962C8B-B14F-4D97-AF65-F5344CB8AC3E}">
        <p14:creationId xmlns:p14="http://schemas.microsoft.com/office/powerpoint/2010/main" val="2043473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3A6FEA-ABD0-41A1-9BE9-A89787200714}" type="slidenum">
              <a:rPr lang="zh-CN" altLang="en-US" smtClean="0"/>
              <a:pPr/>
              <a:t>46</a:t>
            </a:fld>
            <a:endParaRPr lang="zh-CN" altLang="en-US"/>
          </a:p>
        </p:txBody>
      </p:sp>
      <p:sp>
        <p:nvSpPr>
          <p:cNvPr id="5" name="页脚占位符 4"/>
          <p:cNvSpPr>
            <a:spLocks noGrp="1"/>
          </p:cNvSpPr>
          <p:nvPr>
            <p:ph type="ftr" sz="quarter" idx="11"/>
          </p:nvPr>
        </p:nvSpPr>
        <p:spPr/>
        <p:txBody>
          <a:bodyPr/>
          <a:lstStyle/>
          <a:p>
            <a:r>
              <a:rPr lang="zh-CN" altLang="en-US" smtClean="0"/>
              <a:t>计算机科学与技术学院</a:t>
            </a:r>
            <a:endParaRPr lang="zh-CN" altLang="en-US"/>
          </a:p>
        </p:txBody>
      </p:sp>
    </p:spTree>
    <p:extLst>
      <p:ext uri="{BB962C8B-B14F-4D97-AF65-F5344CB8AC3E}">
        <p14:creationId xmlns:p14="http://schemas.microsoft.com/office/powerpoint/2010/main" val="3676480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ln/>
        </p:spPr>
      </p:sp>
      <p:sp>
        <p:nvSpPr>
          <p:cNvPr id="135170" name="Rectangle 3"/>
          <p:cNvSpPr>
            <a:spLocks noGrp="1" noChangeArrowheads="1"/>
          </p:cNvSpPr>
          <p:nvPr>
            <p:ph type="body" idx="1"/>
          </p:nvPr>
        </p:nvSpPr>
        <p:spPr>
          <a:noFill/>
          <a:ln/>
        </p:spPr>
        <p:txBody>
          <a:bodyPr/>
          <a:lstStyle/>
          <a:p>
            <a:pPr algn="just"/>
            <a:r>
              <a:rPr lang="zh-CN" altLang="en-US" sz="1300" b="1" smtClean="0">
                <a:solidFill>
                  <a:srgbClr val="CC0000"/>
                </a:solidFill>
                <a:latin typeface="微软雅黑" pitchFamily="34" charset="-122"/>
                <a:ea typeface="宋体" charset="-122"/>
              </a:rPr>
              <a:t>网络体系结构</a:t>
            </a:r>
            <a:r>
              <a:rPr lang="zh-CN" altLang="en-US" sz="1300" b="1" smtClean="0">
                <a:latin typeface="微软雅黑" pitchFamily="34" charset="-122"/>
                <a:ea typeface="宋体" charset="-122"/>
              </a:rPr>
              <a:t>与</a:t>
            </a:r>
            <a:r>
              <a:rPr lang="zh-CN" altLang="en-US" sz="1300" b="1" smtClean="0">
                <a:solidFill>
                  <a:srgbClr val="CC0000"/>
                </a:solidFill>
                <a:latin typeface="微软雅黑" pitchFamily="34" charset="-122"/>
                <a:ea typeface="宋体" charset="-122"/>
              </a:rPr>
              <a:t>网络协议</a:t>
            </a:r>
            <a:r>
              <a:rPr lang="zh-CN" altLang="en-US" sz="1300" b="1" smtClean="0">
                <a:latin typeface="微软雅黑" pitchFamily="34" charset="-122"/>
                <a:ea typeface="宋体" charset="-122"/>
              </a:rPr>
              <a:t>是网络技术中两个最基本的概念；</a:t>
            </a:r>
          </a:p>
          <a:p>
            <a:pPr algn="just"/>
            <a:r>
              <a:rPr lang="zh-CN" altLang="en-US" sz="1300" b="1" smtClean="0">
                <a:latin typeface="微软雅黑" pitchFamily="34" charset="-122"/>
                <a:ea typeface="宋体" charset="-122"/>
              </a:rPr>
              <a:t>网络中计算机之间要做到有条不紊地交换数据就必须遵守一些事先约定好的规则。这些</a:t>
            </a:r>
            <a:r>
              <a:rPr lang="zh-CN" altLang="en-US" sz="1300" b="1" smtClean="0">
                <a:solidFill>
                  <a:srgbClr val="CC0000"/>
                </a:solidFill>
                <a:latin typeface="微软雅黑" pitchFamily="34" charset="-122"/>
                <a:ea typeface="宋体" charset="-122"/>
              </a:rPr>
              <a:t>为网络数据交换而制定的规则、约定与标准被称为网络协议</a:t>
            </a:r>
            <a:r>
              <a:rPr lang="zh-CN" altLang="en-US" sz="1300" b="1" smtClean="0">
                <a:latin typeface="微软雅黑" pitchFamily="34" charset="-122"/>
                <a:ea typeface="宋体" charset="-122"/>
              </a:rPr>
              <a:t>。功能完备的网络需要制定一系列的协议；</a:t>
            </a:r>
          </a:p>
          <a:p>
            <a:pPr algn="just"/>
            <a:r>
              <a:rPr lang="zh-CN" altLang="en-US" sz="1300" b="1" smtClean="0">
                <a:latin typeface="微软雅黑" pitchFamily="34" charset="-122"/>
                <a:ea typeface="宋体" charset="-122"/>
              </a:rPr>
              <a:t>网络协议就是按照层次结构模型来组织的，</a:t>
            </a:r>
            <a:r>
              <a:rPr lang="zh-CN" altLang="en-US" sz="1300" b="1" smtClean="0">
                <a:solidFill>
                  <a:srgbClr val="CC0000"/>
                </a:solidFill>
                <a:latin typeface="微软雅黑" pitchFamily="34" charset="-122"/>
                <a:ea typeface="宋体" charset="-122"/>
              </a:rPr>
              <a:t>网络层次结构模型与各层协议的集合定义为计算机网络体系结构</a:t>
            </a:r>
            <a:r>
              <a:rPr lang="zh-CN" altLang="en-US" sz="1300" b="1" smtClean="0">
                <a:latin typeface="微软雅黑" pitchFamily="34" charset="-122"/>
                <a:ea typeface="宋体" charset="-122"/>
              </a:rPr>
              <a:t>；</a:t>
            </a:r>
          </a:p>
          <a:p>
            <a:pPr algn="just"/>
            <a:r>
              <a:rPr lang="en-US" altLang="zh-CN" sz="1300" b="1" smtClean="0">
                <a:latin typeface="微软雅黑" pitchFamily="34" charset="-122"/>
                <a:ea typeface="宋体" charset="-122"/>
              </a:rPr>
              <a:t>ISO</a:t>
            </a:r>
            <a:r>
              <a:rPr lang="zh-CN" altLang="en-US" sz="1300" b="1" smtClean="0">
                <a:latin typeface="微软雅黑" pitchFamily="34" charset="-122"/>
                <a:ea typeface="宋体" charset="-122"/>
              </a:rPr>
              <a:t>定义的</a:t>
            </a:r>
            <a:r>
              <a:rPr lang="zh-CN" altLang="en-US" sz="1300" b="1" smtClean="0">
                <a:solidFill>
                  <a:srgbClr val="CC0000"/>
                </a:solidFill>
                <a:latin typeface="微软雅黑" pitchFamily="34" charset="-122"/>
                <a:ea typeface="宋体" charset="-122"/>
              </a:rPr>
              <a:t>开放系统互联</a:t>
            </a:r>
            <a:r>
              <a:rPr lang="en-US" altLang="zh-CN" sz="1300" b="1" smtClean="0">
                <a:latin typeface="微软雅黑" pitchFamily="34" charset="-122"/>
                <a:ea typeface="宋体" charset="-122"/>
              </a:rPr>
              <a:t>(OSI)</a:t>
            </a:r>
            <a:r>
              <a:rPr lang="zh-CN" altLang="en-US" sz="1300" b="1" smtClean="0">
                <a:latin typeface="微软雅黑" pitchFamily="34" charset="-122"/>
                <a:ea typeface="宋体" charset="-122"/>
              </a:rPr>
              <a:t>参考模型对推动网络协议标准化的研究起到了重要的作用；而</a:t>
            </a:r>
            <a:r>
              <a:rPr lang="en-US" altLang="zh-CN" sz="1300" b="1" smtClean="0">
                <a:latin typeface="微软雅黑" pitchFamily="34" charset="-122"/>
                <a:ea typeface="宋体" charset="-122"/>
              </a:rPr>
              <a:t>Internet</a:t>
            </a:r>
            <a:r>
              <a:rPr lang="zh-CN" altLang="en-US" sz="1300" b="1" smtClean="0">
                <a:latin typeface="微软雅黑" pitchFamily="34" charset="-122"/>
                <a:ea typeface="宋体" charset="-122"/>
              </a:rPr>
              <a:t>的广泛应用使</a:t>
            </a:r>
            <a:r>
              <a:rPr lang="en-US" altLang="zh-CN" sz="1300" b="1" smtClean="0">
                <a:solidFill>
                  <a:srgbClr val="CC0000"/>
                </a:solidFill>
                <a:latin typeface="微软雅黑" pitchFamily="34" charset="-122"/>
                <a:ea typeface="宋体" charset="-122"/>
              </a:rPr>
              <a:t>TCP/IP</a:t>
            </a:r>
            <a:r>
              <a:rPr lang="zh-CN" altLang="en-US" sz="1300" b="1" smtClean="0">
                <a:solidFill>
                  <a:srgbClr val="CC0000"/>
                </a:solidFill>
                <a:latin typeface="微软雅黑" pitchFamily="34" charset="-122"/>
                <a:ea typeface="宋体" charset="-122"/>
              </a:rPr>
              <a:t>协议</a:t>
            </a:r>
            <a:r>
              <a:rPr lang="zh-CN" altLang="en-US" sz="1300" b="1" smtClean="0">
                <a:latin typeface="微软雅黑" pitchFamily="34" charset="-122"/>
                <a:ea typeface="宋体" charset="-122"/>
              </a:rPr>
              <a:t>成为事实上的标准。</a:t>
            </a:r>
          </a:p>
          <a:p>
            <a:endParaRPr lang="zh-CN" altLang="en-US" smtClean="0">
              <a:ea typeface="宋体" charset="-122"/>
            </a:endParaRPr>
          </a:p>
        </p:txBody>
      </p:sp>
    </p:spTree>
    <p:extLst>
      <p:ext uri="{BB962C8B-B14F-4D97-AF65-F5344CB8AC3E}">
        <p14:creationId xmlns:p14="http://schemas.microsoft.com/office/powerpoint/2010/main" val="80290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ln/>
        </p:spPr>
      </p:sp>
      <p:sp>
        <p:nvSpPr>
          <p:cNvPr id="98306" name="Rectangle 3"/>
          <p:cNvSpPr>
            <a:spLocks noGrp="1" noChangeArrowheads="1"/>
          </p:cNvSpPr>
          <p:nvPr>
            <p:ph type="body" idx="1"/>
          </p:nvPr>
        </p:nvSpPr>
        <p:spPr>
          <a:noFill/>
          <a:ln/>
        </p:spPr>
        <p:txBody>
          <a:bodyPr/>
          <a:lstStyle/>
          <a:p>
            <a:r>
              <a:rPr lang="zh-CN" altLang="en-US" dirty="0" smtClean="0">
                <a:latin typeface="宋体" charset="-122"/>
                <a:ea typeface="宋体" charset="-122"/>
              </a:rPr>
              <a:t>水平虚线箭头所连接的两个实体就是</a:t>
            </a:r>
            <a:r>
              <a:rPr lang="zh-CN" altLang="en-US" dirty="0" smtClean="0">
                <a:ea typeface="宋体" charset="-122"/>
              </a:rPr>
              <a:t>“</a:t>
            </a:r>
            <a:r>
              <a:rPr lang="zh-CN" altLang="en-US" dirty="0" smtClean="0">
                <a:latin typeface="宋体" charset="-122"/>
                <a:ea typeface="宋体" charset="-122"/>
              </a:rPr>
              <a:t>对等实体</a:t>
            </a:r>
            <a:r>
              <a:rPr lang="zh-CN" altLang="en-US" dirty="0" smtClean="0">
                <a:ea typeface="宋体" charset="-122"/>
              </a:rPr>
              <a:t>”</a:t>
            </a:r>
            <a:r>
              <a:rPr lang="zh-CN" altLang="en-US" dirty="0" smtClean="0">
                <a:latin typeface="宋体" charset="-122"/>
                <a:ea typeface="宋体" charset="-122"/>
              </a:rPr>
              <a:t>。实体</a:t>
            </a:r>
            <a:r>
              <a:rPr lang="en-US" altLang="zh-CN" dirty="0" smtClean="0">
                <a:ea typeface="宋体" charset="-122"/>
              </a:rPr>
              <a:t>(entity)</a:t>
            </a:r>
            <a:r>
              <a:rPr lang="zh-CN" altLang="en-US" dirty="0" smtClean="0">
                <a:latin typeface="宋体" charset="-122"/>
                <a:ea typeface="宋体" charset="-122"/>
              </a:rPr>
              <a:t>表示任何可发送或接收信息的硬件或软件进程。两个对等实体间的通信使得本层能够向上一层提供服务；协议是</a:t>
            </a:r>
            <a:r>
              <a:rPr lang="zh-CN" altLang="en-US" dirty="0" smtClean="0">
                <a:ea typeface="宋体" charset="-122"/>
              </a:rPr>
              <a:t>“</a:t>
            </a:r>
            <a:r>
              <a:rPr lang="zh-CN" altLang="en-US" dirty="0" smtClean="0">
                <a:latin typeface="宋体" charset="-122"/>
                <a:ea typeface="宋体" charset="-122"/>
              </a:rPr>
              <a:t>水平的</a:t>
            </a:r>
            <a:r>
              <a:rPr lang="zh-CN" altLang="en-US" dirty="0" smtClean="0">
                <a:ea typeface="宋体" charset="-122"/>
              </a:rPr>
              <a:t>”</a:t>
            </a:r>
            <a:r>
              <a:rPr lang="zh-CN" altLang="en-US" dirty="0" smtClean="0">
                <a:latin typeface="宋体" charset="-122"/>
                <a:ea typeface="宋体" charset="-122"/>
              </a:rPr>
              <a:t>，服务是</a:t>
            </a:r>
            <a:r>
              <a:rPr lang="zh-CN" altLang="en-US" dirty="0" smtClean="0">
                <a:ea typeface="宋体" charset="-122"/>
              </a:rPr>
              <a:t>“</a:t>
            </a:r>
            <a:r>
              <a:rPr lang="zh-CN" altLang="en-US" dirty="0" smtClean="0">
                <a:latin typeface="宋体" charset="-122"/>
                <a:ea typeface="宋体" charset="-122"/>
              </a:rPr>
              <a:t>垂直的</a:t>
            </a:r>
            <a:r>
              <a:rPr lang="zh-CN" altLang="en-US" dirty="0" smtClean="0">
                <a:ea typeface="宋体" charset="-122"/>
              </a:rPr>
              <a:t>”</a:t>
            </a:r>
            <a:r>
              <a:rPr lang="zh-CN" altLang="en-US" dirty="0" smtClean="0">
                <a:latin typeface="宋体" charset="-122"/>
                <a:ea typeface="宋体" charset="-122"/>
              </a:rPr>
              <a:t>。</a:t>
            </a:r>
            <a:r>
              <a:rPr lang="zh-CN" altLang="en-US" dirty="0" smtClean="0">
                <a:ea typeface="宋体" charset="-122"/>
              </a:rPr>
              <a:t> </a:t>
            </a:r>
          </a:p>
          <a:p>
            <a:pPr algn="just"/>
            <a:r>
              <a:rPr lang="zh-CN" altLang="en-US" dirty="0" smtClean="0">
                <a:ea typeface="宋体" charset="-122"/>
              </a:rPr>
              <a:t>       </a:t>
            </a:r>
            <a:r>
              <a:rPr lang="zh-CN" altLang="en-US" dirty="0" smtClean="0">
                <a:solidFill>
                  <a:schemeClr val="hlink"/>
                </a:solidFill>
                <a:ea typeface="宋体" charset="-122"/>
              </a:rPr>
              <a:t>在同一系统中相邻两层的实体交换信息的地方被称为</a:t>
            </a:r>
            <a:r>
              <a:rPr lang="zh-CN" altLang="en-US" b="1" dirty="0" smtClean="0">
                <a:solidFill>
                  <a:schemeClr val="hlink"/>
                </a:solidFill>
                <a:ea typeface="宋体" charset="-122"/>
              </a:rPr>
              <a:t>服务访问点</a:t>
            </a:r>
            <a:r>
              <a:rPr lang="en-US" altLang="zh-CN" b="1" dirty="0" smtClean="0">
                <a:solidFill>
                  <a:schemeClr val="hlink"/>
                </a:solidFill>
                <a:ea typeface="宋体" charset="-122"/>
              </a:rPr>
              <a:t>SAP</a:t>
            </a:r>
            <a:r>
              <a:rPr lang="en-US" altLang="zh-CN" dirty="0" smtClean="0">
                <a:solidFill>
                  <a:schemeClr val="hlink"/>
                </a:solidFill>
                <a:ea typeface="宋体" charset="-122"/>
              </a:rPr>
              <a:t>(Server Access Point)</a:t>
            </a:r>
            <a:r>
              <a:rPr lang="zh-CN" altLang="en-US" dirty="0" smtClean="0">
                <a:solidFill>
                  <a:schemeClr val="hlink"/>
                </a:solidFill>
                <a:ea typeface="宋体" charset="-122"/>
              </a:rPr>
              <a:t>。服务访问点是一个抽象的概念，它实际上就是一个逻辑接口。层与层之间交换数据的单元称为服务数据单元</a:t>
            </a:r>
            <a:r>
              <a:rPr lang="en-US" altLang="zh-CN" dirty="0" smtClean="0">
                <a:solidFill>
                  <a:schemeClr val="hlink"/>
                </a:solidFill>
                <a:ea typeface="宋体" charset="-122"/>
              </a:rPr>
              <a:t>SDU(Server Data Unit)</a:t>
            </a:r>
            <a:r>
              <a:rPr lang="zh-CN" altLang="en-US" dirty="0" smtClean="0">
                <a:solidFill>
                  <a:schemeClr val="hlink"/>
                </a:solidFill>
                <a:ea typeface="宋体" charset="-122"/>
              </a:rPr>
              <a:t>；将同层交换的数据单元称为</a:t>
            </a:r>
            <a:r>
              <a:rPr lang="en-US" altLang="zh-CN" dirty="0" smtClean="0">
                <a:solidFill>
                  <a:schemeClr val="hlink"/>
                </a:solidFill>
                <a:ea typeface="宋体" charset="-122"/>
              </a:rPr>
              <a:t>PDU(Protocol Data Unit)</a:t>
            </a:r>
            <a:r>
              <a:rPr lang="zh-CN" altLang="en-US" dirty="0" smtClean="0">
                <a:solidFill>
                  <a:schemeClr val="hlink"/>
                </a:solidFill>
                <a:ea typeface="宋体" charset="-122"/>
              </a:rPr>
              <a:t>。</a:t>
            </a:r>
          </a:p>
          <a:p>
            <a:pPr algn="just"/>
            <a:r>
              <a:rPr lang="zh-CN" altLang="en-US" dirty="0" smtClean="0">
                <a:ea typeface="宋体" charset="-122"/>
              </a:rPr>
              <a:t>       将一个</a:t>
            </a:r>
            <a:r>
              <a:rPr lang="en-US" altLang="zh-CN" dirty="0" smtClean="0">
                <a:ea typeface="宋体" charset="-122"/>
              </a:rPr>
              <a:t>SDU</a:t>
            </a:r>
            <a:r>
              <a:rPr lang="zh-CN" altLang="en-US" dirty="0" smtClean="0">
                <a:ea typeface="宋体" charset="-122"/>
              </a:rPr>
              <a:t>划分为几个</a:t>
            </a:r>
            <a:r>
              <a:rPr lang="en-US" altLang="zh-CN" dirty="0" smtClean="0">
                <a:ea typeface="宋体" charset="-122"/>
              </a:rPr>
              <a:t>PDU</a:t>
            </a:r>
            <a:r>
              <a:rPr lang="zh-CN" altLang="en-US" dirty="0" smtClean="0">
                <a:ea typeface="宋体" charset="-122"/>
              </a:rPr>
              <a:t>，或将几个</a:t>
            </a:r>
            <a:r>
              <a:rPr lang="en-US" altLang="zh-CN" dirty="0" smtClean="0">
                <a:ea typeface="宋体" charset="-122"/>
              </a:rPr>
              <a:t>SDU</a:t>
            </a:r>
            <a:r>
              <a:rPr lang="zh-CN" altLang="en-US" dirty="0" smtClean="0">
                <a:ea typeface="宋体" charset="-122"/>
              </a:rPr>
              <a:t>合成为一个</a:t>
            </a:r>
            <a:r>
              <a:rPr lang="en-US" altLang="zh-CN" dirty="0" smtClean="0">
                <a:ea typeface="宋体" charset="-122"/>
              </a:rPr>
              <a:t>PDU</a:t>
            </a:r>
            <a:r>
              <a:rPr lang="zh-CN" altLang="en-US" dirty="0" smtClean="0">
                <a:ea typeface="宋体" charset="-122"/>
              </a:rPr>
              <a:t>都是可以的。</a:t>
            </a:r>
          </a:p>
          <a:p>
            <a:pPr algn="just"/>
            <a:r>
              <a:rPr lang="zh-CN" altLang="en-US" dirty="0" smtClean="0">
                <a:ea typeface="宋体" charset="-122"/>
              </a:rPr>
              <a:t>      </a:t>
            </a:r>
            <a:r>
              <a:rPr lang="zh-CN" altLang="en-US" dirty="0" smtClean="0">
                <a:solidFill>
                  <a:schemeClr val="tx2"/>
                </a:solidFill>
                <a:ea typeface="宋体" charset="-122"/>
              </a:rPr>
              <a:t>另外，上层使用下层所提供的服务必须通过与下层交换一些命令，这些命令在</a:t>
            </a:r>
            <a:r>
              <a:rPr lang="en-US" altLang="zh-CN" dirty="0" smtClean="0">
                <a:solidFill>
                  <a:schemeClr val="tx2"/>
                </a:solidFill>
                <a:ea typeface="宋体" charset="-122"/>
              </a:rPr>
              <a:t>OSI</a:t>
            </a:r>
            <a:r>
              <a:rPr lang="zh-CN" altLang="en-US" dirty="0" smtClean="0">
                <a:solidFill>
                  <a:schemeClr val="tx2"/>
                </a:solidFill>
                <a:ea typeface="宋体" charset="-122"/>
              </a:rPr>
              <a:t>中称为服务原语。</a:t>
            </a:r>
          </a:p>
        </p:txBody>
      </p:sp>
    </p:spTree>
    <p:extLst>
      <p:ext uri="{BB962C8B-B14F-4D97-AF65-F5344CB8AC3E}">
        <p14:creationId xmlns:p14="http://schemas.microsoft.com/office/powerpoint/2010/main" val="592939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3A6FEA-ABD0-41A1-9BE9-A89787200714}" type="slidenum">
              <a:rPr lang="zh-CN" altLang="en-US" smtClean="0"/>
              <a:pPr/>
              <a:t>12</a:t>
            </a:fld>
            <a:endParaRPr lang="zh-CN" altLang="en-US"/>
          </a:p>
        </p:txBody>
      </p:sp>
      <p:sp>
        <p:nvSpPr>
          <p:cNvPr id="5" name="页脚占位符 4"/>
          <p:cNvSpPr>
            <a:spLocks noGrp="1"/>
          </p:cNvSpPr>
          <p:nvPr>
            <p:ph type="ftr" sz="quarter" idx="11"/>
          </p:nvPr>
        </p:nvSpPr>
        <p:spPr/>
        <p:txBody>
          <a:bodyPr/>
          <a:lstStyle/>
          <a:p>
            <a:r>
              <a:rPr lang="zh-CN" altLang="en-US" smtClean="0"/>
              <a:t>计算机科学与技术学院</a:t>
            </a:r>
            <a:endParaRPr lang="zh-CN" altLang="en-US"/>
          </a:p>
        </p:txBody>
      </p:sp>
    </p:spTree>
    <p:extLst>
      <p:ext uri="{BB962C8B-B14F-4D97-AF65-F5344CB8AC3E}">
        <p14:creationId xmlns:p14="http://schemas.microsoft.com/office/powerpoint/2010/main" val="179854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ChangeArrowheads="1" noTextEdit="1"/>
          </p:cNvSpPr>
          <p:nvPr>
            <p:ph type="sldImg"/>
          </p:nvPr>
        </p:nvSpPr>
        <p:spPr>
          <a:ln/>
        </p:spPr>
      </p:sp>
      <p:sp>
        <p:nvSpPr>
          <p:cNvPr id="101378" name="Rectangle 3"/>
          <p:cNvSpPr>
            <a:spLocks noGrp="1" noChangeArrowheads="1"/>
          </p:cNvSpPr>
          <p:nvPr>
            <p:ph type="body" idx="1"/>
          </p:nvPr>
        </p:nvSpPr>
        <p:spPr>
          <a:noFill/>
          <a:ln/>
        </p:spPr>
        <p:txBody>
          <a:bodyPr/>
          <a:lstStyle/>
          <a:p>
            <a:pPr marL="742950" lvl="1" indent="-285750">
              <a:lnSpc>
                <a:spcPct val="120000"/>
              </a:lnSpc>
            </a:pPr>
            <a:r>
              <a:rPr lang="en-US" altLang="zh-CN" b="1" dirty="0" smtClean="0">
                <a:solidFill>
                  <a:srgbClr val="2D2DB9"/>
                </a:solidFill>
                <a:ea typeface="宋体" charset="-122"/>
                <a:cs typeface="Times New Roman" pitchFamily="18" charset="0"/>
              </a:rPr>
              <a:t>“</a:t>
            </a:r>
            <a:r>
              <a:rPr lang="zh-CN" altLang="en-US" b="1" dirty="0" smtClean="0">
                <a:solidFill>
                  <a:srgbClr val="2D2DB9"/>
                </a:solidFill>
                <a:ea typeface="宋体" charset="-122"/>
                <a:cs typeface="Times New Roman" pitchFamily="18" charset="0"/>
              </a:rPr>
              <a:t>开放</a:t>
            </a:r>
            <a:r>
              <a:rPr lang="en-US" b="1" dirty="0" smtClean="0">
                <a:solidFill>
                  <a:srgbClr val="2D2DB9"/>
                </a:solidFill>
                <a:ea typeface="宋体" charset="-122"/>
                <a:cs typeface="Times New Roman" pitchFamily="18" charset="0"/>
              </a:rPr>
              <a:t>”</a:t>
            </a:r>
            <a:r>
              <a:rPr lang="zh-CN" altLang="en-US" b="1" dirty="0" smtClean="0">
                <a:solidFill>
                  <a:srgbClr val="2D2DB9"/>
                </a:solidFill>
                <a:ea typeface="宋体" charset="-122"/>
                <a:cs typeface="Times New Roman" pitchFamily="18" charset="0"/>
              </a:rPr>
              <a:t>是指只要遵循</a:t>
            </a:r>
            <a:r>
              <a:rPr lang="en-US" altLang="zh-CN" b="1" dirty="0" smtClean="0">
                <a:solidFill>
                  <a:srgbClr val="2D2DB9"/>
                </a:solidFill>
                <a:ea typeface="宋体" charset="-122"/>
                <a:cs typeface="Times New Roman" pitchFamily="18" charset="0"/>
              </a:rPr>
              <a:t>OSI</a:t>
            </a:r>
            <a:r>
              <a:rPr lang="zh-CN" altLang="en-US" b="1" dirty="0" smtClean="0">
                <a:solidFill>
                  <a:srgbClr val="2D2DB9"/>
                </a:solidFill>
                <a:ea typeface="宋体" charset="-122"/>
                <a:cs typeface="Times New Roman" pitchFamily="18" charset="0"/>
              </a:rPr>
              <a:t>标准，一台计算机就可以与位于世界上任何地方、同样遵循同一标准的其它计算机进行通信；</a:t>
            </a:r>
            <a:endParaRPr lang="en-US" altLang="zh-CN" b="1" dirty="0" smtClean="0">
              <a:solidFill>
                <a:srgbClr val="2D2DB9"/>
              </a:solidFill>
              <a:ea typeface="宋体" charset="-122"/>
              <a:cs typeface="Times New Roman" pitchFamily="18" charset="0"/>
            </a:endParaRPr>
          </a:p>
          <a:p>
            <a:r>
              <a:rPr lang="en-US" altLang="zh-CN" b="1" dirty="0" smtClean="0">
                <a:solidFill>
                  <a:srgbClr val="2D2DB9"/>
                </a:solidFill>
                <a:ea typeface="宋体" charset="-122"/>
                <a:cs typeface="Times New Roman" pitchFamily="18" charset="0"/>
              </a:rPr>
              <a:t>OSI</a:t>
            </a:r>
            <a:r>
              <a:rPr lang="zh-CN" altLang="en-US" b="1" dirty="0" smtClean="0">
                <a:solidFill>
                  <a:srgbClr val="2D2DB9"/>
                </a:solidFill>
                <a:ea typeface="宋体" charset="-122"/>
                <a:cs typeface="Times New Roman" pitchFamily="18" charset="0"/>
              </a:rPr>
              <a:t>参考模型作为一个框架来协调和组织各层协议的制定，也是对网络内部结构精炼的概括与描述。</a:t>
            </a:r>
            <a:endParaRPr lang="zh-CN" altLang="en-US" sz="1400" dirty="0" smtClean="0">
              <a:solidFill>
                <a:srgbClr val="2D2DB9"/>
              </a:solidFill>
              <a:ea typeface="宋体" charset="-122"/>
            </a:endParaRPr>
          </a:p>
          <a:p>
            <a:endParaRPr lang="zh-CN" altLang="en-US" dirty="0" smtClean="0">
              <a:ea typeface="宋体" charset="-122"/>
            </a:endParaRPr>
          </a:p>
        </p:txBody>
      </p:sp>
    </p:spTree>
    <p:extLst>
      <p:ext uri="{BB962C8B-B14F-4D97-AF65-F5344CB8AC3E}">
        <p14:creationId xmlns:p14="http://schemas.microsoft.com/office/powerpoint/2010/main" val="1811604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B3A6FEA-ABD0-41A1-9BE9-A89787200714}" type="slidenum">
              <a:rPr lang="zh-CN" altLang="en-US" smtClean="0"/>
              <a:pPr/>
              <a:t>14</a:t>
            </a:fld>
            <a:endParaRPr lang="zh-CN" altLang="en-US"/>
          </a:p>
        </p:txBody>
      </p:sp>
      <p:sp>
        <p:nvSpPr>
          <p:cNvPr id="5" name="页脚占位符 4"/>
          <p:cNvSpPr>
            <a:spLocks noGrp="1"/>
          </p:cNvSpPr>
          <p:nvPr>
            <p:ph type="ftr" sz="quarter" idx="11"/>
          </p:nvPr>
        </p:nvSpPr>
        <p:spPr/>
        <p:txBody>
          <a:bodyPr/>
          <a:lstStyle/>
          <a:p>
            <a:r>
              <a:rPr lang="zh-CN" altLang="en-US" smtClean="0"/>
              <a:t>计算机科学与技术学院</a:t>
            </a:r>
            <a:endParaRPr lang="zh-CN" altLang="en-US"/>
          </a:p>
        </p:txBody>
      </p:sp>
    </p:spTree>
    <p:extLst>
      <p:ext uri="{BB962C8B-B14F-4D97-AF65-F5344CB8AC3E}">
        <p14:creationId xmlns:p14="http://schemas.microsoft.com/office/powerpoint/2010/main" val="2862429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ln/>
        </p:spPr>
      </p:sp>
      <p:sp>
        <p:nvSpPr>
          <p:cNvPr id="111618" name="Rectangle 3"/>
          <p:cNvSpPr>
            <a:spLocks noGrp="1" noChangeArrowheads="1"/>
          </p:cNvSpPr>
          <p:nvPr>
            <p:ph type="body" idx="1"/>
          </p:nvPr>
        </p:nvSpPr>
        <p:spPr>
          <a:noFill/>
          <a:ln/>
        </p:spPr>
        <p:txBody>
          <a:bodyPr/>
          <a:lstStyle/>
          <a:p>
            <a:pPr>
              <a:lnSpc>
                <a:spcPct val="80000"/>
              </a:lnSpc>
            </a:pPr>
            <a:r>
              <a:rPr lang="zh-CN" altLang="en-US" sz="900" u="sng" dirty="0" smtClean="0">
                <a:ea typeface="宋体" charset="-122"/>
              </a:rPr>
              <a:t>体系结构：</a:t>
            </a:r>
          </a:p>
          <a:p>
            <a:pPr>
              <a:lnSpc>
                <a:spcPct val="80000"/>
              </a:lnSpc>
              <a:buFontTx/>
              <a:buChar char="•"/>
            </a:pPr>
            <a:r>
              <a:rPr lang="zh-CN" altLang="en-US" sz="1000" b="1" dirty="0" smtClean="0">
                <a:latin typeface="微软雅黑" pitchFamily="34" charset="-122"/>
                <a:ea typeface="宋体" charset="-122"/>
              </a:rPr>
              <a:t>开放系统的层次结构、层次之间的相互关系及各层所包括的可能的服务；</a:t>
            </a:r>
          </a:p>
          <a:p>
            <a:pPr>
              <a:lnSpc>
                <a:spcPct val="80000"/>
              </a:lnSpc>
              <a:buFontTx/>
              <a:buChar char="•"/>
            </a:pPr>
            <a:r>
              <a:rPr lang="zh-CN" altLang="en-US" sz="1000" b="1" dirty="0" smtClean="0">
                <a:latin typeface="微软雅黑" pitchFamily="34" charset="-122"/>
                <a:ea typeface="宋体" charset="-122"/>
              </a:rPr>
              <a:t>作为一个框架来协调和组织各层协议的制定；</a:t>
            </a:r>
          </a:p>
          <a:p>
            <a:pPr>
              <a:lnSpc>
                <a:spcPct val="80000"/>
              </a:lnSpc>
              <a:buFontTx/>
              <a:buChar char="•"/>
            </a:pPr>
            <a:r>
              <a:rPr lang="zh-CN" altLang="en-US" sz="1000" b="1" dirty="0" smtClean="0">
                <a:latin typeface="微软雅黑" pitchFamily="34" charset="-122"/>
                <a:ea typeface="宋体" charset="-122"/>
              </a:rPr>
              <a:t>对网络内部结构最精炼地概括与描述。</a:t>
            </a:r>
            <a:endParaRPr lang="zh-CN" altLang="en-US" sz="900" u="sng" dirty="0" smtClean="0">
              <a:ea typeface="宋体" charset="-122"/>
            </a:endParaRPr>
          </a:p>
          <a:p>
            <a:pPr>
              <a:lnSpc>
                <a:spcPct val="80000"/>
              </a:lnSpc>
            </a:pPr>
            <a:endParaRPr lang="zh-CN" altLang="en-US" sz="900" u="sng" dirty="0" smtClean="0">
              <a:ea typeface="宋体" charset="-122"/>
            </a:endParaRPr>
          </a:p>
          <a:p>
            <a:pPr>
              <a:lnSpc>
                <a:spcPct val="80000"/>
              </a:lnSpc>
            </a:pPr>
            <a:r>
              <a:rPr lang="zh-CN" altLang="en-US" sz="900" u="sng" dirty="0" smtClean="0">
                <a:ea typeface="宋体" charset="-122"/>
              </a:rPr>
              <a:t>服务定义：</a:t>
            </a:r>
          </a:p>
          <a:p>
            <a:pPr>
              <a:lnSpc>
                <a:spcPct val="80000"/>
              </a:lnSpc>
              <a:buFontTx/>
              <a:buChar char="•"/>
            </a:pPr>
            <a:r>
              <a:rPr lang="zh-CN" altLang="en-US" b="1" dirty="0" smtClean="0">
                <a:latin typeface="微软雅黑" pitchFamily="34" charset="-122"/>
                <a:ea typeface="宋体" charset="-122"/>
              </a:rPr>
              <a:t>详细地说明了各层所提供的服务；</a:t>
            </a:r>
          </a:p>
          <a:p>
            <a:pPr>
              <a:lnSpc>
                <a:spcPct val="80000"/>
              </a:lnSpc>
              <a:buFontTx/>
              <a:buChar char="•"/>
            </a:pPr>
            <a:r>
              <a:rPr lang="zh-CN" altLang="en-US" b="1" dirty="0" smtClean="0">
                <a:latin typeface="微软雅黑" pitchFamily="34" charset="-122"/>
                <a:ea typeface="宋体" charset="-122"/>
              </a:rPr>
              <a:t>某一层的服务就是该层及其以下各层的一种能力；</a:t>
            </a:r>
          </a:p>
          <a:p>
            <a:pPr>
              <a:lnSpc>
                <a:spcPct val="80000"/>
              </a:lnSpc>
              <a:buFontTx/>
              <a:buChar char="•"/>
            </a:pPr>
            <a:r>
              <a:rPr lang="zh-CN" altLang="en-US" b="1" dirty="0" smtClean="0">
                <a:latin typeface="微软雅黑" pitchFamily="34" charset="-122"/>
                <a:ea typeface="宋体" charset="-122"/>
              </a:rPr>
              <a:t>低层的服务是通过接口向上一层提供的;</a:t>
            </a:r>
          </a:p>
          <a:p>
            <a:pPr>
              <a:lnSpc>
                <a:spcPct val="80000"/>
              </a:lnSpc>
              <a:buFontTx/>
              <a:buChar char="•"/>
            </a:pPr>
            <a:r>
              <a:rPr lang="zh-CN" altLang="en-US" b="1" dirty="0" smtClean="0">
                <a:latin typeface="微软雅黑" pitchFamily="34" charset="-122"/>
                <a:ea typeface="宋体" charset="-122"/>
              </a:rPr>
              <a:t>各层所提供的服务与这些服务是如何实现的无关；</a:t>
            </a:r>
          </a:p>
          <a:p>
            <a:pPr>
              <a:lnSpc>
                <a:spcPct val="80000"/>
              </a:lnSpc>
              <a:buFontTx/>
              <a:buChar char="•"/>
            </a:pPr>
            <a:r>
              <a:rPr lang="zh-CN" altLang="en-US" b="1" dirty="0" smtClean="0">
                <a:latin typeface="微软雅黑" pitchFamily="34" charset="-122"/>
                <a:ea typeface="宋体" charset="-122"/>
              </a:rPr>
              <a:t>定义了层与层之间的接口与各层使用的原语，但不涉及接口的具体实现。</a:t>
            </a:r>
          </a:p>
          <a:p>
            <a:pPr>
              <a:lnSpc>
                <a:spcPct val="80000"/>
              </a:lnSpc>
              <a:buFontTx/>
              <a:buChar char="•"/>
            </a:pPr>
            <a:endParaRPr lang="zh-CN" altLang="en-US" b="1" dirty="0" smtClean="0">
              <a:latin typeface="微软雅黑" pitchFamily="34" charset="-122"/>
              <a:ea typeface="宋体" charset="-122"/>
            </a:endParaRPr>
          </a:p>
          <a:p>
            <a:pPr>
              <a:lnSpc>
                <a:spcPct val="80000"/>
              </a:lnSpc>
            </a:pPr>
            <a:r>
              <a:rPr lang="zh-CN" altLang="en-US" sz="900" u="sng" dirty="0" smtClean="0">
                <a:ea typeface="宋体" charset="-122"/>
              </a:rPr>
              <a:t>协议规范：</a:t>
            </a:r>
          </a:p>
          <a:p>
            <a:pPr>
              <a:lnSpc>
                <a:spcPct val="80000"/>
              </a:lnSpc>
            </a:pPr>
            <a:r>
              <a:rPr lang="en-US" altLang="zh-CN" sz="900" b="1" dirty="0" smtClean="0">
                <a:solidFill>
                  <a:schemeClr val="accent2"/>
                </a:solidFill>
                <a:latin typeface="微软雅黑" pitchFamily="34" charset="-122"/>
                <a:ea typeface="宋体" charset="-122"/>
              </a:rPr>
              <a:t>OSI</a:t>
            </a:r>
            <a:r>
              <a:rPr lang="zh-CN" altLang="en-US" sz="900" b="1" dirty="0" smtClean="0">
                <a:solidFill>
                  <a:schemeClr val="accent2"/>
                </a:solidFill>
                <a:latin typeface="微软雅黑" pitchFamily="34" charset="-122"/>
                <a:ea typeface="宋体" charset="-122"/>
              </a:rPr>
              <a:t>标准中的各种协议精确地定义了：</a:t>
            </a:r>
          </a:p>
          <a:p>
            <a:pPr>
              <a:lnSpc>
                <a:spcPct val="80000"/>
              </a:lnSpc>
              <a:buFontTx/>
              <a:buChar char="•"/>
            </a:pPr>
            <a:r>
              <a:rPr lang="zh-CN" altLang="en-US" sz="900" b="1" dirty="0" smtClean="0">
                <a:latin typeface="微软雅黑" pitchFamily="34" charset="-122"/>
                <a:ea typeface="宋体" charset="-122"/>
              </a:rPr>
              <a:t>应该发送什么样的控制信息；</a:t>
            </a:r>
            <a:endParaRPr lang="zh-CN" altLang="en-US" sz="300" b="1" dirty="0" smtClean="0">
              <a:latin typeface="微软雅黑" pitchFamily="34" charset="-122"/>
              <a:ea typeface="宋体" charset="-122"/>
            </a:endParaRPr>
          </a:p>
          <a:p>
            <a:pPr>
              <a:lnSpc>
                <a:spcPct val="80000"/>
              </a:lnSpc>
              <a:buFontTx/>
              <a:buChar char="•"/>
            </a:pPr>
            <a:r>
              <a:rPr lang="zh-CN" altLang="en-US" sz="900" b="1" dirty="0" smtClean="0">
                <a:latin typeface="微软雅黑" pitchFamily="34" charset="-122"/>
                <a:ea typeface="宋体" charset="-122"/>
              </a:rPr>
              <a:t>如何解释这个控制信息。</a:t>
            </a:r>
          </a:p>
          <a:p>
            <a:pPr>
              <a:lnSpc>
                <a:spcPct val="80000"/>
              </a:lnSpc>
            </a:pPr>
            <a:r>
              <a:rPr lang="en-US" altLang="zh-CN" sz="900" b="1" dirty="0" smtClean="0">
                <a:latin typeface="微软雅黑" pitchFamily="34" charset="-122"/>
                <a:ea typeface="宋体" charset="-122"/>
              </a:rPr>
              <a:t>— </a:t>
            </a:r>
            <a:r>
              <a:rPr lang="zh-CN" altLang="en-US" sz="900" b="1" dirty="0" smtClean="0">
                <a:latin typeface="微软雅黑" pitchFamily="34" charset="-122"/>
                <a:ea typeface="宋体" charset="-122"/>
              </a:rPr>
              <a:t>协议的规程规范具有最严格的约束</a:t>
            </a:r>
          </a:p>
          <a:p>
            <a:pPr>
              <a:lnSpc>
                <a:spcPct val="80000"/>
              </a:lnSpc>
            </a:pPr>
            <a:endParaRPr lang="zh-CN" altLang="en-US" sz="900" b="1" dirty="0" smtClean="0">
              <a:latin typeface="微软雅黑" pitchFamily="34" charset="-122"/>
              <a:ea typeface="宋体" charset="-122"/>
            </a:endParaRPr>
          </a:p>
          <a:p>
            <a:pPr>
              <a:lnSpc>
                <a:spcPct val="80000"/>
              </a:lnSpc>
            </a:pPr>
            <a:r>
              <a:rPr lang="en-US" altLang="zh-CN" sz="700" u="sng" dirty="0" smtClean="0">
                <a:ea typeface="宋体" charset="-122"/>
                <a:cs typeface="Times New Roman" pitchFamily="18" charset="0"/>
              </a:rPr>
              <a:t>ISO</a:t>
            </a:r>
            <a:r>
              <a:rPr lang="zh-CN" altLang="en-US" sz="700" u="sng" dirty="0" smtClean="0">
                <a:ea typeface="宋体" charset="-122"/>
                <a:cs typeface="Times New Roman" pitchFamily="18" charset="0"/>
              </a:rPr>
              <a:t>划分层次的原则：</a:t>
            </a:r>
          </a:p>
          <a:p>
            <a:pPr>
              <a:lnSpc>
                <a:spcPct val="80000"/>
              </a:lnSpc>
              <a:buFontTx/>
              <a:buChar char="•"/>
            </a:pPr>
            <a:r>
              <a:rPr lang="zh-CN" altLang="en-US" sz="600" b="1" dirty="0" smtClean="0">
                <a:solidFill>
                  <a:srgbClr val="2D2DB9"/>
                </a:solidFill>
                <a:ea typeface="宋体" charset="-122"/>
              </a:rPr>
              <a:t>网中各结点都具有相同的层次；</a:t>
            </a:r>
          </a:p>
          <a:p>
            <a:pPr>
              <a:lnSpc>
                <a:spcPct val="80000"/>
              </a:lnSpc>
              <a:buFontTx/>
              <a:buChar char="•"/>
            </a:pPr>
            <a:r>
              <a:rPr lang="zh-CN" altLang="en-US" sz="600" b="1" dirty="0" smtClean="0">
                <a:solidFill>
                  <a:srgbClr val="2D2DB9"/>
                </a:solidFill>
                <a:ea typeface="宋体" charset="-122"/>
              </a:rPr>
              <a:t>不同结点的同等层具有相同的功能；</a:t>
            </a:r>
          </a:p>
          <a:p>
            <a:pPr>
              <a:lnSpc>
                <a:spcPct val="80000"/>
              </a:lnSpc>
              <a:buFontTx/>
              <a:buChar char="•"/>
            </a:pPr>
            <a:r>
              <a:rPr lang="zh-CN" altLang="en-US" sz="600" b="1" dirty="0" smtClean="0">
                <a:solidFill>
                  <a:srgbClr val="2D2DB9"/>
                </a:solidFill>
                <a:ea typeface="宋体" charset="-122"/>
              </a:rPr>
              <a:t>同一结点内相邻层之间通过接口通信；</a:t>
            </a:r>
          </a:p>
          <a:p>
            <a:pPr>
              <a:lnSpc>
                <a:spcPct val="80000"/>
              </a:lnSpc>
              <a:buFontTx/>
              <a:buChar char="•"/>
            </a:pPr>
            <a:r>
              <a:rPr lang="zh-CN" altLang="en-US" sz="600" b="1" dirty="0" smtClean="0">
                <a:solidFill>
                  <a:srgbClr val="2D2DB9"/>
                </a:solidFill>
                <a:ea typeface="宋体" charset="-122"/>
              </a:rPr>
              <a:t>每层可以使用下层提供的服务，并向其上层提供服务；</a:t>
            </a:r>
          </a:p>
          <a:p>
            <a:pPr>
              <a:lnSpc>
                <a:spcPct val="80000"/>
              </a:lnSpc>
              <a:buFontTx/>
              <a:buChar char="•"/>
            </a:pPr>
            <a:r>
              <a:rPr lang="zh-CN" altLang="en-US" sz="600" b="1" dirty="0" smtClean="0">
                <a:solidFill>
                  <a:srgbClr val="2D2DB9"/>
                </a:solidFill>
                <a:ea typeface="宋体" charset="-122"/>
              </a:rPr>
              <a:t>不同结点的同等层通过协议来实现对等层次之间的通信。</a:t>
            </a:r>
            <a:endParaRPr lang="zh-CN" altLang="en-US" sz="600" dirty="0" smtClean="0">
              <a:solidFill>
                <a:srgbClr val="2D2DB9"/>
              </a:solidFill>
              <a:ea typeface="宋体" charset="-122"/>
            </a:endParaRPr>
          </a:p>
          <a:p>
            <a:pPr>
              <a:lnSpc>
                <a:spcPct val="80000"/>
              </a:lnSpc>
            </a:pPr>
            <a:endParaRPr lang="zh-CN" altLang="en-US" sz="700" u="sng" dirty="0" smtClean="0">
              <a:ea typeface="宋体" charset="-122"/>
              <a:cs typeface="Times New Roman" pitchFamily="18" charset="0"/>
            </a:endParaRPr>
          </a:p>
        </p:txBody>
      </p:sp>
    </p:spTree>
    <p:extLst>
      <p:ext uri="{BB962C8B-B14F-4D97-AF65-F5344CB8AC3E}">
        <p14:creationId xmlns:p14="http://schemas.microsoft.com/office/powerpoint/2010/main" val="305872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FEC158C-EF92-424B-9852-227AD0BFB4DE}" type="slidenum">
              <a:rPr lang="en-US" altLang="zh-CN" smtClean="0"/>
              <a:pPr>
                <a:defRPr/>
              </a:pPr>
              <a:t>22</a:t>
            </a:fld>
            <a:endParaRPr lang="en-US" altLang="zh-CN"/>
          </a:p>
        </p:txBody>
      </p:sp>
    </p:spTree>
    <p:extLst>
      <p:ext uri="{BB962C8B-B14F-4D97-AF65-F5344CB8AC3E}">
        <p14:creationId xmlns:p14="http://schemas.microsoft.com/office/powerpoint/2010/main" val="3741181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FEC158C-EF92-424B-9852-227AD0BFB4DE}" type="slidenum">
              <a:rPr lang="en-US" altLang="zh-CN" smtClean="0"/>
              <a:pPr>
                <a:defRPr/>
              </a:pPr>
              <a:t>23</a:t>
            </a:fld>
            <a:endParaRPr lang="en-US" altLang="zh-CN"/>
          </a:p>
        </p:txBody>
      </p:sp>
    </p:spTree>
    <p:extLst>
      <p:ext uri="{BB962C8B-B14F-4D97-AF65-F5344CB8AC3E}">
        <p14:creationId xmlns:p14="http://schemas.microsoft.com/office/powerpoint/2010/main" val="4079580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a:t>单击此处编辑母版标题样式</a:t>
            </a:r>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108575" y="428625"/>
            <a:ext cx="1606550" cy="4144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5750" y="428625"/>
            <a:ext cx="4670425" cy="4144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a:t>单击此处编辑母版标题样式</a:t>
            </a:r>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3"/>
          <p:cNvSpPr>
            <a:spLocks noGrp="1"/>
          </p:cNvSpPr>
          <p:nvPr>
            <p:ph type="ftr" sz="quarter" idx="10"/>
          </p:nvPr>
        </p:nvSpPr>
        <p:spPr/>
        <p:txBody>
          <a:bodyPr/>
          <a:lstStyle>
            <a:lvl1pPr>
              <a:defRPr/>
            </a:lvl1pPr>
          </a:lstStyle>
          <a:p>
            <a:pPr>
              <a:defRPr/>
            </a:pPr>
            <a:fld id="{EEBCBA1F-D25D-4057-9311-A5C97FA6418C}"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fld id="{72B312A7-17E2-4EA2-B46A-C1204A525B09}"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pPr>
              <a:defRPr/>
            </a:pPr>
            <a:fld id="{3CFAAAE6-8738-4B15-9FA8-EEC5E0C1569B}"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7188" y="1485900"/>
            <a:ext cx="3101975"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pPr>
              <a:defRPr/>
            </a:pPr>
            <a:fld id="{A41FD69A-5EFC-4A7A-84D3-52AF4BEC0ADA}"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pPr>
              <a:defRPr/>
            </a:pPr>
            <a:fld id="{9D9D41C3-084E-4033-9114-EA60A0285685}"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pPr>
              <a:defRPr/>
            </a:pPr>
            <a:fld id="{EABA7F9F-E458-4633-B48F-B8F7E502C568}"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fld id="{39B7E65A-AD2D-467B-9DD4-81E2730866B2}"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fld id="{B02D788A-2E99-4C25-B1D7-5D8BE1B6A393}"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fld id="{DB1B8399-D311-4A1A-9E93-5B308500A117}"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fld id="{8C9DA535-9466-4BC6-85B9-B5AD1D9FD370}"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108575" y="428625"/>
            <a:ext cx="1606550" cy="4144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5750" y="428625"/>
            <a:ext cx="4670425" cy="4144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fld id="{90EDC6F7-3FF2-4D49-9D18-A2A4C677823D}"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7188" y="1485900"/>
            <a:ext cx="3101975"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53603"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54627"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
        <p:nvSpPr>
          <p:cNvPr id="1028" name="Rectangle 4"/>
          <p:cNvSpPr>
            <a:spLocks noGrp="1" noChangeArrowheads="1"/>
          </p:cNvSpPr>
          <p:nvPr>
            <p:ph type="ftr" sz="quarter" idx="3"/>
          </p:nvPr>
        </p:nvSpPr>
        <p:spPr bwMode="auto">
          <a:xfrm>
            <a:off x="6213475" y="4856163"/>
            <a:ext cx="2895600" cy="2365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u="none"/>
            </a:lvl1pPr>
          </a:lstStyle>
          <a:p>
            <a:pPr>
              <a:defRPr/>
            </a:pPr>
            <a:fld id="{24CD29B2-EEC7-49E8-8105-57D8B7FECE5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ctrTitle"/>
          </p:nvPr>
        </p:nvSpPr>
        <p:spPr>
          <a:xfrm>
            <a:off x="2571736" y="2026447"/>
            <a:ext cx="5448321" cy="1046163"/>
          </a:xfrm>
        </p:spPr>
        <p:txBody>
          <a:bodyPr/>
          <a:lstStyle/>
          <a:p>
            <a:r>
              <a:rPr lang="zh-CN" altLang="en-US" sz="4000" dirty="0" smtClean="0">
                <a:solidFill>
                  <a:srgbClr val="003366"/>
                </a:solidFill>
                <a:latin typeface="华文新魏" pitchFamily="2" charset="-122"/>
              </a:rPr>
              <a:t>计算机网络</a:t>
            </a:r>
            <a:endParaRPr lang="zh-CN" altLang="en-US" sz="4000" dirty="0" smtClean="0">
              <a:solidFill>
                <a:srgbClr val="003366"/>
              </a:solidFill>
            </a:endParaRPr>
          </a:p>
        </p:txBody>
      </p:sp>
      <p:sp>
        <p:nvSpPr>
          <p:cNvPr id="3" name="副标题 2"/>
          <p:cNvSpPr>
            <a:spLocks noGrp="1"/>
          </p:cNvSpPr>
          <p:nvPr>
            <p:ph type="subTitle" idx="1"/>
          </p:nvPr>
        </p:nvSpPr>
        <p:spPr>
          <a:xfrm>
            <a:off x="2987824" y="3580656"/>
            <a:ext cx="4914900" cy="1014413"/>
          </a:xfrm>
        </p:spPr>
        <p:txBody>
          <a:bodyPr/>
          <a:lstStyle/>
          <a:p>
            <a:r>
              <a:rPr lang="zh-CN" altLang="en-US" sz="2800" dirty="0" smtClean="0">
                <a:solidFill>
                  <a:srgbClr val="003366"/>
                </a:solidFill>
                <a:latin typeface="微软雅黑" pitchFamily="34" charset="-122"/>
                <a:ea typeface="微软雅黑" pitchFamily="34" charset="-122"/>
              </a:rPr>
              <a:t>王宇新</a:t>
            </a:r>
          </a:p>
          <a:p>
            <a:r>
              <a:rPr lang="zh-CN" altLang="en-US" sz="2800" dirty="0" smtClean="0">
                <a:solidFill>
                  <a:srgbClr val="003366"/>
                </a:solidFill>
                <a:latin typeface="微软雅黑" pitchFamily="34" charset="-122"/>
                <a:ea typeface="微软雅黑" pitchFamily="34" charset="-122"/>
              </a:rPr>
              <a:t>大连理工大学</a:t>
            </a:r>
          </a:p>
        </p:txBody>
      </p:sp>
    </p:spTree>
    <p:extLst>
      <p:ext uri="{BB962C8B-B14F-4D97-AF65-F5344CB8AC3E}">
        <p14:creationId xmlns:p14="http://schemas.microsoft.com/office/powerpoint/2010/main" val="2157021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39B7E65A-AD2D-467B-9DD4-81E2730866B2}" type="slidenum">
              <a:rPr lang="zh-CN" altLang="en-US" smtClean="0"/>
              <a:pPr>
                <a:defRPr/>
              </a:pPr>
              <a:t>10</a:t>
            </a:fld>
            <a:endParaRPr lang="en-US" altLang="zh-CN"/>
          </a:p>
        </p:txBody>
      </p:sp>
      <p:sp>
        <p:nvSpPr>
          <p:cNvPr id="3" name="矩形 2"/>
          <p:cNvSpPr/>
          <p:nvPr/>
        </p:nvSpPr>
        <p:spPr>
          <a:xfrm>
            <a:off x="107504" y="815455"/>
            <a:ext cx="7272808" cy="4124206"/>
          </a:xfrm>
          <a:prstGeom prst="rect">
            <a:avLst/>
          </a:prstGeom>
        </p:spPr>
        <p:txBody>
          <a:bodyPr wrap="square">
            <a:spAutoFit/>
          </a:bodyPr>
          <a:lstStyle/>
          <a:p>
            <a:pPr marL="268288" indent="-268288">
              <a:lnSpc>
                <a:spcPct val="110000"/>
              </a:lnSpc>
              <a:spcBef>
                <a:spcPts val="600"/>
              </a:spcBef>
              <a:buFont typeface="Arial" panose="020B0604020202020204" pitchFamily="34" charset="0"/>
              <a:buChar char="•"/>
            </a:pPr>
            <a:r>
              <a:rPr lang="zh-CN" altLang="en-US" sz="2000" u="none" dirty="0">
                <a:latin typeface="+mn-ea"/>
                <a:ea typeface="+mn-ea"/>
              </a:rPr>
              <a:t>水平虚线箭头所连接的两个实体就是“</a:t>
            </a:r>
            <a:r>
              <a:rPr lang="zh-CN" altLang="en-US" sz="2000" u="none" dirty="0">
                <a:solidFill>
                  <a:srgbClr val="C00000"/>
                </a:solidFill>
                <a:latin typeface="+mn-ea"/>
                <a:ea typeface="+mn-ea"/>
              </a:rPr>
              <a:t>对等实体</a:t>
            </a:r>
            <a:r>
              <a:rPr lang="zh-CN" altLang="en-US" sz="2000" u="none" dirty="0">
                <a:latin typeface="+mn-ea"/>
                <a:ea typeface="+mn-ea"/>
              </a:rPr>
              <a:t>”。实体</a:t>
            </a:r>
            <a:r>
              <a:rPr lang="en-US" altLang="zh-CN" sz="2000" u="none" dirty="0">
                <a:latin typeface="+mn-ea"/>
                <a:ea typeface="+mn-ea"/>
              </a:rPr>
              <a:t>(entity)</a:t>
            </a:r>
            <a:r>
              <a:rPr lang="zh-CN" altLang="en-US" sz="2000" u="none" dirty="0">
                <a:latin typeface="+mn-ea"/>
                <a:ea typeface="+mn-ea"/>
              </a:rPr>
              <a:t>表示任何可发送或接收信息的硬件或软件进程。两个对等实体间的通信使得本层能够向上一层提供服务；</a:t>
            </a:r>
            <a:endParaRPr lang="en-US" altLang="zh-CN" sz="2000" u="none" dirty="0">
              <a:latin typeface="+mn-ea"/>
              <a:ea typeface="+mn-ea"/>
            </a:endParaRPr>
          </a:p>
          <a:p>
            <a:pPr marL="268288" indent="-268288">
              <a:lnSpc>
                <a:spcPct val="110000"/>
              </a:lnSpc>
              <a:spcBef>
                <a:spcPts val="600"/>
              </a:spcBef>
              <a:buFont typeface="Arial" panose="020B0604020202020204" pitchFamily="34" charset="0"/>
              <a:buChar char="•"/>
            </a:pPr>
            <a:r>
              <a:rPr lang="zh-CN" altLang="en-US" sz="2000" u="none" dirty="0">
                <a:solidFill>
                  <a:srgbClr val="C00000"/>
                </a:solidFill>
                <a:latin typeface="+mn-ea"/>
                <a:ea typeface="+mn-ea"/>
              </a:rPr>
              <a:t>协议是“水平的”，服务是“垂直的”</a:t>
            </a:r>
            <a:r>
              <a:rPr lang="zh-CN" altLang="en-US" sz="2000" u="none" dirty="0">
                <a:latin typeface="+mn-ea"/>
                <a:ea typeface="+mn-ea"/>
              </a:rPr>
              <a:t>。 </a:t>
            </a:r>
          </a:p>
          <a:p>
            <a:pPr marL="268288" indent="-268288">
              <a:lnSpc>
                <a:spcPct val="110000"/>
              </a:lnSpc>
              <a:spcBef>
                <a:spcPts val="600"/>
              </a:spcBef>
              <a:buFont typeface="Arial" panose="020B0604020202020204" pitchFamily="34" charset="0"/>
              <a:buChar char="•"/>
            </a:pPr>
            <a:r>
              <a:rPr lang="zh-CN" altLang="en-US" sz="2000" u="none" dirty="0">
                <a:latin typeface="+mn-ea"/>
                <a:ea typeface="+mn-ea"/>
              </a:rPr>
              <a:t>在同一系统中相邻两层的实体交换信息的地方被称为</a:t>
            </a:r>
            <a:r>
              <a:rPr lang="zh-CN" altLang="en-US" sz="2000" u="none" dirty="0">
                <a:solidFill>
                  <a:srgbClr val="C00000"/>
                </a:solidFill>
                <a:latin typeface="+mn-ea"/>
                <a:ea typeface="+mn-ea"/>
              </a:rPr>
              <a:t>服务访问点</a:t>
            </a:r>
            <a:r>
              <a:rPr lang="en-US" altLang="zh-CN" sz="2000" u="none" dirty="0">
                <a:solidFill>
                  <a:srgbClr val="C00000"/>
                </a:solidFill>
                <a:latin typeface="+mn-ea"/>
                <a:ea typeface="+mn-ea"/>
              </a:rPr>
              <a:t>SAP</a:t>
            </a:r>
            <a:r>
              <a:rPr lang="en-US" altLang="zh-CN" sz="2000" u="none" dirty="0">
                <a:latin typeface="+mn-ea"/>
                <a:ea typeface="+mn-ea"/>
              </a:rPr>
              <a:t>(Server Access Point</a:t>
            </a:r>
            <a:r>
              <a:rPr lang="en-US" altLang="zh-CN" sz="2000" u="none" dirty="0" smtClean="0">
                <a:latin typeface="+mn-ea"/>
                <a:ea typeface="+mn-ea"/>
              </a:rPr>
              <a:t>)</a:t>
            </a:r>
            <a:r>
              <a:rPr lang="zh-CN" altLang="en-US" sz="2000" u="none" dirty="0" smtClean="0">
                <a:latin typeface="+mn-ea"/>
                <a:ea typeface="+mn-ea"/>
              </a:rPr>
              <a:t>，实际上</a:t>
            </a:r>
            <a:r>
              <a:rPr lang="zh-CN" altLang="en-US" sz="2000" u="none" dirty="0">
                <a:latin typeface="+mn-ea"/>
                <a:ea typeface="+mn-ea"/>
              </a:rPr>
              <a:t>就是一个逻辑接口</a:t>
            </a:r>
            <a:r>
              <a:rPr lang="zh-CN" altLang="en-US" sz="2000" u="none" dirty="0" smtClean="0">
                <a:latin typeface="+mn-ea"/>
                <a:ea typeface="+mn-ea"/>
              </a:rPr>
              <a:t>。</a:t>
            </a:r>
            <a:endParaRPr lang="en-US" altLang="zh-CN" sz="2000" u="none" dirty="0" smtClean="0">
              <a:latin typeface="+mn-ea"/>
              <a:ea typeface="+mn-ea"/>
            </a:endParaRPr>
          </a:p>
          <a:p>
            <a:pPr marL="268288" indent="-268288">
              <a:lnSpc>
                <a:spcPct val="110000"/>
              </a:lnSpc>
              <a:spcBef>
                <a:spcPts val="600"/>
              </a:spcBef>
              <a:buFont typeface="Arial" panose="020B0604020202020204" pitchFamily="34" charset="0"/>
              <a:buChar char="•"/>
            </a:pPr>
            <a:r>
              <a:rPr lang="zh-CN" altLang="en-US" sz="2000" u="none" dirty="0" smtClean="0">
                <a:latin typeface="+mn-ea"/>
                <a:ea typeface="+mn-ea"/>
              </a:rPr>
              <a:t>层</a:t>
            </a:r>
            <a:r>
              <a:rPr lang="zh-CN" altLang="en-US" sz="2000" u="none" dirty="0">
                <a:latin typeface="+mn-ea"/>
                <a:ea typeface="+mn-ea"/>
              </a:rPr>
              <a:t>与层之间交换数据的单元称为</a:t>
            </a:r>
            <a:r>
              <a:rPr lang="zh-CN" altLang="en-US" sz="2000" u="none" dirty="0">
                <a:solidFill>
                  <a:srgbClr val="C00000"/>
                </a:solidFill>
                <a:latin typeface="+mn-ea"/>
                <a:ea typeface="+mn-ea"/>
              </a:rPr>
              <a:t>服务数据单元</a:t>
            </a:r>
            <a:r>
              <a:rPr lang="en-US" altLang="zh-CN" sz="2000" u="none" dirty="0">
                <a:solidFill>
                  <a:srgbClr val="C00000"/>
                </a:solidFill>
                <a:latin typeface="+mn-ea"/>
                <a:ea typeface="+mn-ea"/>
              </a:rPr>
              <a:t>SDU</a:t>
            </a:r>
            <a:r>
              <a:rPr lang="en-US" altLang="zh-CN" sz="2000" u="none" dirty="0">
                <a:latin typeface="+mn-ea"/>
                <a:ea typeface="+mn-ea"/>
              </a:rPr>
              <a:t>(Server Data Unit)</a:t>
            </a:r>
            <a:r>
              <a:rPr lang="zh-CN" altLang="en-US" sz="2000" u="none" dirty="0">
                <a:latin typeface="+mn-ea"/>
                <a:ea typeface="+mn-ea"/>
              </a:rPr>
              <a:t>；将同层交换的数据单元</a:t>
            </a:r>
            <a:r>
              <a:rPr lang="zh-CN" altLang="en-US" sz="2000" u="none" dirty="0" smtClean="0">
                <a:latin typeface="+mn-ea"/>
                <a:ea typeface="+mn-ea"/>
              </a:rPr>
              <a:t>称为</a:t>
            </a:r>
            <a:r>
              <a:rPr lang="zh-CN" altLang="en-US" sz="2000" u="none" dirty="0" smtClean="0">
                <a:solidFill>
                  <a:srgbClr val="C00000"/>
                </a:solidFill>
                <a:latin typeface="+mn-ea"/>
                <a:ea typeface="+mn-ea"/>
              </a:rPr>
              <a:t>协议数据单元</a:t>
            </a:r>
            <a:r>
              <a:rPr lang="en-US" altLang="zh-CN" sz="2000" u="none" dirty="0" smtClean="0">
                <a:solidFill>
                  <a:srgbClr val="C00000"/>
                </a:solidFill>
                <a:latin typeface="+mn-ea"/>
                <a:ea typeface="+mn-ea"/>
              </a:rPr>
              <a:t>PDU</a:t>
            </a:r>
            <a:r>
              <a:rPr lang="en-US" altLang="zh-CN" sz="2000" u="none" dirty="0" smtClean="0">
                <a:latin typeface="+mn-ea"/>
                <a:ea typeface="+mn-ea"/>
              </a:rPr>
              <a:t>(Protocol </a:t>
            </a:r>
            <a:r>
              <a:rPr lang="en-US" altLang="zh-CN" sz="2000" u="none" dirty="0">
                <a:latin typeface="+mn-ea"/>
                <a:ea typeface="+mn-ea"/>
              </a:rPr>
              <a:t>Data Unit)</a:t>
            </a:r>
            <a:r>
              <a:rPr lang="zh-CN" altLang="en-US" sz="2000" u="none" dirty="0">
                <a:latin typeface="+mn-ea"/>
                <a:ea typeface="+mn-ea"/>
              </a:rPr>
              <a:t>。</a:t>
            </a:r>
          </a:p>
          <a:p>
            <a:pPr marL="268288" indent="-268288">
              <a:lnSpc>
                <a:spcPct val="110000"/>
              </a:lnSpc>
              <a:spcBef>
                <a:spcPts val="600"/>
              </a:spcBef>
              <a:buFont typeface="Arial" panose="020B0604020202020204" pitchFamily="34" charset="0"/>
              <a:buChar char="•"/>
            </a:pPr>
            <a:r>
              <a:rPr lang="zh-CN" altLang="en-US" sz="2000" u="none" dirty="0" smtClean="0">
                <a:latin typeface="+mn-ea"/>
                <a:ea typeface="+mn-ea"/>
              </a:rPr>
              <a:t>上层</a:t>
            </a:r>
            <a:r>
              <a:rPr lang="zh-CN" altLang="en-US" sz="2000" u="none" dirty="0">
                <a:latin typeface="+mn-ea"/>
                <a:ea typeface="+mn-ea"/>
              </a:rPr>
              <a:t>使用下层所提供的服务必须通过与下层交换一些命令</a:t>
            </a:r>
            <a:r>
              <a:rPr lang="zh-CN" altLang="en-US" sz="2000" u="none" dirty="0" smtClean="0">
                <a:latin typeface="+mn-ea"/>
                <a:ea typeface="+mn-ea"/>
              </a:rPr>
              <a:t>，称为</a:t>
            </a:r>
            <a:r>
              <a:rPr lang="zh-CN" altLang="en-US" sz="2000" u="none" dirty="0">
                <a:solidFill>
                  <a:srgbClr val="C00000"/>
                </a:solidFill>
                <a:latin typeface="+mn-ea"/>
                <a:ea typeface="+mn-ea"/>
              </a:rPr>
              <a:t>服务原语</a:t>
            </a:r>
            <a:r>
              <a:rPr lang="zh-CN" altLang="en-US" sz="2000" u="none" dirty="0">
                <a:latin typeface="+mn-ea"/>
                <a:ea typeface="+mn-ea"/>
              </a:rPr>
              <a:t>。</a:t>
            </a:r>
          </a:p>
        </p:txBody>
      </p:sp>
    </p:spTree>
    <p:extLst>
      <p:ext uri="{BB962C8B-B14F-4D97-AF65-F5344CB8AC3E}">
        <p14:creationId xmlns:p14="http://schemas.microsoft.com/office/powerpoint/2010/main" val="108878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fld id="{EFEB68B5-EF09-4509-BDBA-24F59B18B0D4}" type="slidenum">
              <a:rPr lang="zh-CN" altLang="en-US"/>
              <a:pPr>
                <a:defRPr/>
              </a:pPr>
              <a:t>11</a:t>
            </a:fld>
            <a:endParaRPr lang="en-US" altLang="zh-CN"/>
          </a:p>
        </p:txBody>
      </p:sp>
      <p:sp>
        <p:nvSpPr>
          <p:cNvPr id="99329" name="标题 1"/>
          <p:cNvSpPr>
            <a:spLocks noGrp="1"/>
          </p:cNvSpPr>
          <p:nvPr>
            <p:ph type="title" idx="4294967295"/>
          </p:nvPr>
        </p:nvSpPr>
        <p:spPr>
          <a:xfrm>
            <a:off x="107950" y="706438"/>
            <a:ext cx="6429375" cy="857250"/>
          </a:xfrm>
        </p:spPr>
        <p:txBody>
          <a:bodyPr/>
          <a:lstStyle/>
          <a:p>
            <a:pPr algn="l"/>
            <a:r>
              <a:rPr lang="zh-CN" altLang="en-US" u="sng">
                <a:latin typeface="Times New Roman" pitchFamily="18" charset="0"/>
                <a:cs typeface="Times New Roman" pitchFamily="18" charset="0"/>
              </a:rPr>
              <a:t>网络体系结构（</a:t>
            </a:r>
            <a:r>
              <a:rPr lang="en-US" altLang="zh-CN" u="sng">
                <a:latin typeface="Times New Roman" pitchFamily="18" charset="0"/>
                <a:cs typeface="Times New Roman" pitchFamily="18" charset="0"/>
              </a:rPr>
              <a:t>network architecture</a:t>
            </a:r>
            <a:r>
              <a:rPr lang="zh-CN" altLang="en-US" u="sng">
                <a:latin typeface="Times New Roman" pitchFamily="18" charset="0"/>
                <a:cs typeface="Times New Roman" pitchFamily="18" charset="0"/>
              </a:rPr>
              <a:t>）</a:t>
            </a:r>
          </a:p>
        </p:txBody>
      </p:sp>
      <p:sp>
        <p:nvSpPr>
          <p:cNvPr id="99330" name="内容占位符 2"/>
          <p:cNvSpPr>
            <a:spLocks noGrp="1"/>
          </p:cNvSpPr>
          <p:nvPr>
            <p:ph idx="4294967295"/>
          </p:nvPr>
        </p:nvSpPr>
        <p:spPr>
          <a:xfrm>
            <a:off x="107950" y="1733550"/>
            <a:ext cx="6408738" cy="3287713"/>
          </a:xfrm>
        </p:spPr>
        <p:txBody>
          <a:bodyPr/>
          <a:lstStyle/>
          <a:p>
            <a:pPr marL="0" indent="0">
              <a:lnSpc>
                <a:spcPct val="110000"/>
              </a:lnSpc>
              <a:spcBef>
                <a:spcPct val="30000"/>
              </a:spcBef>
              <a:spcAft>
                <a:spcPct val="20000"/>
              </a:spcAft>
              <a:buFontTx/>
              <a:buNone/>
            </a:pPr>
            <a:r>
              <a:rPr lang="zh-CN" altLang="en-US" b="1" dirty="0">
                <a:solidFill>
                  <a:srgbClr val="C00000"/>
                </a:solidFill>
              </a:rPr>
              <a:t>网络层次结构模型与各层协议的集合</a:t>
            </a:r>
            <a:r>
              <a:rPr lang="zh-CN" altLang="en-US" sz="2000" b="1" dirty="0">
                <a:solidFill>
                  <a:srgbClr val="2D2DB9"/>
                </a:solidFill>
              </a:rPr>
              <a:t>。</a:t>
            </a:r>
            <a:endParaRPr lang="en-US" altLang="zh-CN" sz="2000" b="1" dirty="0">
              <a:solidFill>
                <a:srgbClr val="2D2DB9"/>
              </a:solidFill>
            </a:endParaRPr>
          </a:p>
          <a:p>
            <a:pPr marL="447675" lvl="1" indent="-265113">
              <a:lnSpc>
                <a:spcPct val="110000"/>
              </a:lnSpc>
              <a:spcBef>
                <a:spcPct val="30000"/>
              </a:spcBef>
            </a:pPr>
            <a:r>
              <a:rPr lang="zh-CN" altLang="en-US" b="1" dirty="0">
                <a:solidFill>
                  <a:srgbClr val="2D2DB9"/>
                </a:solidFill>
              </a:rPr>
              <a:t>整个系统被分解为若干个易于处理的部分；</a:t>
            </a:r>
          </a:p>
          <a:p>
            <a:pPr marL="447675" lvl="1" indent="-265113">
              <a:lnSpc>
                <a:spcPct val="110000"/>
              </a:lnSpc>
              <a:spcBef>
                <a:spcPct val="30000"/>
              </a:spcBef>
            </a:pPr>
            <a:r>
              <a:rPr lang="zh-CN" altLang="en-US" b="1" dirty="0">
                <a:solidFill>
                  <a:srgbClr val="2D2DB9"/>
                </a:solidFill>
              </a:rPr>
              <a:t>各层都可以采用最合适的技术来实现；</a:t>
            </a:r>
          </a:p>
          <a:p>
            <a:pPr marL="447675" lvl="1" indent="-265113">
              <a:lnSpc>
                <a:spcPct val="110000"/>
              </a:lnSpc>
              <a:spcBef>
                <a:spcPct val="30000"/>
              </a:spcBef>
            </a:pPr>
            <a:r>
              <a:rPr lang="zh-CN" altLang="en-US" b="1" dirty="0">
                <a:solidFill>
                  <a:srgbClr val="2D2DB9"/>
                </a:solidFill>
              </a:rPr>
              <a:t>各层之间相对独立，高层只需知道下层能够提供的服务，而无需知道低层的服务如何实现。</a:t>
            </a:r>
          </a:p>
          <a:p>
            <a:pPr marL="447675" lvl="1" indent="-265113">
              <a:lnSpc>
                <a:spcPct val="110000"/>
              </a:lnSpc>
              <a:spcBef>
                <a:spcPct val="30000"/>
              </a:spcBef>
            </a:pPr>
            <a:r>
              <a:rPr lang="zh-CN" altLang="en-US" b="1" dirty="0">
                <a:solidFill>
                  <a:srgbClr val="2D2DB9"/>
                </a:solidFill>
              </a:rPr>
              <a:t>每层的功能与提供的服务都有精确说明，因此有利于促进协议的标准化。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9330">
                                            <p:txEl>
                                              <p:pRg st="1" end="1"/>
                                            </p:txEl>
                                          </p:spTgt>
                                        </p:tgtEl>
                                        <p:attrNameLst>
                                          <p:attrName>style.visibility</p:attrName>
                                        </p:attrNameLst>
                                      </p:cBhvr>
                                      <p:to>
                                        <p:strVal val="visible"/>
                                      </p:to>
                                    </p:set>
                                    <p:animEffect transition="in" filter="blinds(horizontal)">
                                      <p:cBhvr>
                                        <p:cTn id="7" dur="500"/>
                                        <p:tgtEl>
                                          <p:spTgt spid="993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9330">
                                            <p:txEl>
                                              <p:pRg st="2" end="2"/>
                                            </p:txEl>
                                          </p:spTgt>
                                        </p:tgtEl>
                                        <p:attrNameLst>
                                          <p:attrName>style.visibility</p:attrName>
                                        </p:attrNameLst>
                                      </p:cBhvr>
                                      <p:to>
                                        <p:strVal val="visible"/>
                                      </p:to>
                                    </p:set>
                                    <p:animEffect transition="in" filter="blinds(horizontal)">
                                      <p:cBhvr>
                                        <p:cTn id="12" dur="500"/>
                                        <p:tgtEl>
                                          <p:spTgt spid="993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9330">
                                            <p:txEl>
                                              <p:pRg st="3" end="3"/>
                                            </p:txEl>
                                          </p:spTgt>
                                        </p:tgtEl>
                                        <p:attrNameLst>
                                          <p:attrName>style.visibility</p:attrName>
                                        </p:attrNameLst>
                                      </p:cBhvr>
                                      <p:to>
                                        <p:strVal val="visible"/>
                                      </p:to>
                                    </p:set>
                                    <p:animEffect transition="in" filter="blinds(horizontal)">
                                      <p:cBhvr>
                                        <p:cTn id="17" dur="500"/>
                                        <p:tgtEl>
                                          <p:spTgt spid="9933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9330">
                                            <p:txEl>
                                              <p:pRg st="4" end="4"/>
                                            </p:txEl>
                                          </p:spTgt>
                                        </p:tgtEl>
                                        <p:attrNameLst>
                                          <p:attrName>style.visibility</p:attrName>
                                        </p:attrNameLst>
                                      </p:cBhvr>
                                      <p:to>
                                        <p:strVal val="visible"/>
                                      </p:to>
                                    </p:set>
                                    <p:animEffect transition="in" filter="blinds(horizontal)">
                                      <p:cBhvr>
                                        <p:cTn id="22" dur="500"/>
                                        <p:tgtEl>
                                          <p:spTgt spid="993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96028"/>
            <a:ext cx="2475037" cy="418063"/>
          </a:xfrm>
          <a:prstGeom prst="rect">
            <a:avLst/>
          </a:prstGeom>
          <a:noFill/>
        </p:spPr>
        <p:txBody>
          <a:bodyPr wrap="none" lIns="0" tIns="0" rIns="0" rtlCol="0">
            <a:spAutoFit/>
          </a:bodyPr>
          <a:lstStyle/>
          <a:p>
            <a:pPr>
              <a:lnSpc>
                <a:spcPts val="2867"/>
              </a:lnSpc>
            </a:pPr>
            <a:r>
              <a:rPr lang="zh-CN" altLang="en-US" sz="2413" dirty="0">
                <a:solidFill>
                  <a:srgbClr val="CC0000"/>
                </a:solidFill>
                <a:latin typeface="黑体" pitchFamily="2" charset="-122"/>
                <a:cs typeface="楷体_GB2312" pitchFamily="18" charset="0"/>
              </a:rPr>
              <a:t>各层要完成的功能</a:t>
            </a:r>
            <a:endParaRPr lang="en-US" altLang="zh-CN" sz="2413" dirty="0">
              <a:solidFill>
                <a:srgbClr val="CC0000"/>
              </a:solidFill>
              <a:latin typeface="黑体" pitchFamily="2" charset="-122"/>
              <a:cs typeface="楷体_GB2312" pitchFamily="18" charset="0"/>
            </a:endParaRPr>
          </a:p>
        </p:txBody>
      </p:sp>
      <p:sp>
        <p:nvSpPr>
          <p:cNvPr id="5" name="TextBox 1"/>
          <p:cNvSpPr txBox="1"/>
          <p:nvPr/>
        </p:nvSpPr>
        <p:spPr>
          <a:xfrm>
            <a:off x="323528" y="1463008"/>
            <a:ext cx="6840760" cy="3123932"/>
          </a:xfrm>
          <a:prstGeom prst="rect">
            <a:avLst/>
          </a:prstGeom>
          <a:noFill/>
        </p:spPr>
        <p:txBody>
          <a:bodyPr wrap="square" lIns="0" tIns="0" rIns="0" rtlCol="0">
            <a:spAutoFit/>
          </a:bodyPr>
          <a:lstStyle/>
          <a:p>
            <a:pPr indent="344912">
              <a:buFont typeface="Wingdings" pitchFamily="2" charset="2"/>
              <a:buChar char="l"/>
            </a:pPr>
            <a:r>
              <a:rPr lang="zh-CN" altLang="en-US" sz="2000" u="none" dirty="0">
                <a:solidFill>
                  <a:schemeClr val="accent1"/>
                </a:solidFill>
                <a:latin typeface="黑体" pitchFamily="2" charset="-122"/>
                <a:cs typeface="楷体_GB2312" pitchFamily="18" charset="0"/>
              </a:rPr>
              <a:t>差错控制</a:t>
            </a:r>
            <a:r>
              <a:rPr lang="zh-CN" altLang="en-US" sz="2000" u="none" dirty="0">
                <a:latin typeface="黑体" pitchFamily="2" charset="-122"/>
                <a:cs typeface="楷体_GB2312" pitchFamily="18" charset="0"/>
              </a:rPr>
              <a:t>：使得和网络对等端的相应层次的通信更加可</a:t>
            </a:r>
            <a:endParaRPr lang="en-US" altLang="zh-CN" sz="2000" u="none" dirty="0">
              <a:latin typeface="黑体" pitchFamily="2" charset="-122"/>
              <a:cs typeface="楷体_GB2312" pitchFamily="18" charset="0"/>
            </a:endParaRPr>
          </a:p>
          <a:p>
            <a:pPr indent="344912"/>
            <a:r>
              <a:rPr lang="zh-CN" altLang="en-US" sz="2000" u="none" dirty="0">
                <a:latin typeface="黑体" pitchFamily="2" charset="-122"/>
                <a:cs typeface="楷体_GB2312" pitchFamily="18" charset="0"/>
              </a:rPr>
              <a:t>靠</a:t>
            </a:r>
            <a:endParaRPr lang="en-US" altLang="zh-CN" sz="2000" u="none" dirty="0">
              <a:latin typeface="黑体" pitchFamily="2" charset="-122"/>
              <a:cs typeface="楷体_GB2312" pitchFamily="18" charset="0"/>
            </a:endParaRPr>
          </a:p>
          <a:p>
            <a:pPr indent="344912">
              <a:buFont typeface="Wingdings" pitchFamily="2" charset="2"/>
              <a:buChar char="l"/>
            </a:pPr>
            <a:r>
              <a:rPr lang="zh-CN" altLang="en-US" sz="2000" u="none" dirty="0">
                <a:solidFill>
                  <a:schemeClr val="accent1"/>
                </a:solidFill>
                <a:latin typeface="黑体" pitchFamily="2" charset="-122"/>
                <a:cs typeface="楷体_GB2312" pitchFamily="18" charset="0"/>
              </a:rPr>
              <a:t>流量控制</a:t>
            </a:r>
            <a:r>
              <a:rPr lang="zh-CN" altLang="en-US" sz="2000" u="none" dirty="0">
                <a:latin typeface="黑体" pitchFamily="2" charset="-122"/>
                <a:cs typeface="楷体_GB2312" pitchFamily="18" charset="0"/>
              </a:rPr>
              <a:t>：使得发送端的发送速率不要太快，要使接收</a:t>
            </a:r>
            <a:endParaRPr lang="en-US" altLang="zh-CN" sz="2000" u="none" dirty="0">
              <a:latin typeface="黑体" pitchFamily="2" charset="-122"/>
              <a:cs typeface="楷体_GB2312" pitchFamily="18" charset="0"/>
            </a:endParaRPr>
          </a:p>
          <a:p>
            <a:pPr indent="344912"/>
            <a:r>
              <a:rPr lang="zh-CN" altLang="en-US" sz="2000" u="none" dirty="0">
                <a:latin typeface="黑体" pitchFamily="2" charset="-122"/>
                <a:cs typeface="楷体_GB2312" pitchFamily="18" charset="0"/>
              </a:rPr>
              <a:t>端来得及接收</a:t>
            </a:r>
            <a:endParaRPr lang="en-US" altLang="zh-CN" sz="2000" u="none" dirty="0">
              <a:latin typeface="黑体" pitchFamily="2" charset="-122"/>
              <a:cs typeface="楷体_GB2312" pitchFamily="18" charset="0"/>
            </a:endParaRPr>
          </a:p>
          <a:p>
            <a:pPr indent="344912">
              <a:buFont typeface="Wingdings" pitchFamily="2" charset="2"/>
              <a:buChar char="l"/>
            </a:pPr>
            <a:r>
              <a:rPr lang="zh-CN" altLang="en-US" sz="2000" u="none" dirty="0">
                <a:solidFill>
                  <a:schemeClr val="accent1"/>
                </a:solidFill>
                <a:latin typeface="黑体" pitchFamily="2" charset="-122"/>
                <a:cs typeface="楷体_GB2312" pitchFamily="18" charset="0"/>
              </a:rPr>
              <a:t>分段和重组</a:t>
            </a:r>
            <a:r>
              <a:rPr lang="zh-CN" altLang="en-US" sz="2000" u="none" dirty="0">
                <a:latin typeface="黑体" pitchFamily="2" charset="-122"/>
                <a:cs typeface="楷体_GB2312" pitchFamily="18" charset="0"/>
              </a:rPr>
              <a:t>：发送端将要发送的数据块划分为更小的单</a:t>
            </a:r>
            <a:endParaRPr lang="en-US" altLang="zh-CN" sz="2000" u="none" dirty="0">
              <a:latin typeface="黑体" pitchFamily="2" charset="-122"/>
              <a:cs typeface="楷体_GB2312" pitchFamily="18" charset="0"/>
            </a:endParaRPr>
          </a:p>
          <a:p>
            <a:pPr indent="344912"/>
            <a:r>
              <a:rPr lang="zh-CN" altLang="en-US" sz="2000" u="none" dirty="0">
                <a:latin typeface="黑体" pitchFamily="2" charset="-122"/>
                <a:cs typeface="楷体_GB2312" pitchFamily="18" charset="0"/>
              </a:rPr>
              <a:t>位，在接收端将其还原</a:t>
            </a:r>
            <a:endParaRPr lang="en-US" altLang="zh-CN" sz="2000" u="none" dirty="0">
              <a:latin typeface="黑体" pitchFamily="2" charset="-122"/>
              <a:cs typeface="楷体_GB2312" pitchFamily="18" charset="0"/>
            </a:endParaRPr>
          </a:p>
          <a:p>
            <a:pPr indent="344912">
              <a:buFont typeface="Wingdings" pitchFamily="2" charset="2"/>
              <a:buChar char="l"/>
            </a:pPr>
            <a:r>
              <a:rPr lang="zh-CN" altLang="en-US" sz="2000" u="none" dirty="0">
                <a:solidFill>
                  <a:schemeClr val="accent1"/>
                </a:solidFill>
                <a:latin typeface="黑体" pitchFamily="2" charset="-122"/>
                <a:cs typeface="楷体_GB2312" pitchFamily="18" charset="0"/>
              </a:rPr>
              <a:t>复用和分用</a:t>
            </a:r>
            <a:r>
              <a:rPr lang="zh-CN" altLang="en-US" sz="2000" u="none" dirty="0">
                <a:latin typeface="黑体" pitchFamily="2" charset="-122"/>
                <a:cs typeface="楷体_GB2312" pitchFamily="18" charset="0"/>
              </a:rPr>
              <a:t>：发送端几个高层会话复用一条低层的连接，</a:t>
            </a:r>
            <a:endParaRPr lang="en-US" altLang="zh-CN" sz="2000" u="none" dirty="0">
              <a:latin typeface="黑体" pitchFamily="2" charset="-122"/>
              <a:cs typeface="楷体_GB2312" pitchFamily="18" charset="0"/>
            </a:endParaRPr>
          </a:p>
          <a:p>
            <a:pPr indent="344912"/>
            <a:r>
              <a:rPr lang="zh-CN" altLang="en-US" sz="2000" u="none" dirty="0">
                <a:latin typeface="黑体" pitchFamily="2" charset="-122"/>
                <a:cs typeface="楷体_GB2312" pitchFamily="18" charset="0"/>
              </a:rPr>
              <a:t>在接收端再进行分用</a:t>
            </a:r>
            <a:endParaRPr lang="en-US" altLang="zh-CN" sz="2000" u="none" dirty="0">
              <a:latin typeface="黑体" pitchFamily="2" charset="-122"/>
              <a:cs typeface="楷体_GB2312" pitchFamily="18" charset="0"/>
            </a:endParaRPr>
          </a:p>
          <a:p>
            <a:pPr indent="344912">
              <a:buFont typeface="Wingdings" pitchFamily="2" charset="2"/>
              <a:buChar char="l"/>
            </a:pPr>
            <a:r>
              <a:rPr lang="zh-CN" altLang="en-US" sz="2000" u="none" dirty="0">
                <a:solidFill>
                  <a:schemeClr val="accent1"/>
                </a:solidFill>
                <a:latin typeface="黑体" pitchFamily="2" charset="-122"/>
                <a:cs typeface="楷体_GB2312" pitchFamily="18" charset="0"/>
              </a:rPr>
              <a:t>连接建立和释放</a:t>
            </a:r>
            <a:r>
              <a:rPr lang="zh-CN" altLang="en-US" sz="2000" u="none" dirty="0">
                <a:latin typeface="黑体" pitchFamily="2" charset="-122"/>
                <a:cs typeface="楷体_GB2312" pitchFamily="18" charset="0"/>
              </a:rPr>
              <a:t>：交换数据前先建立一条连接，数据传</a:t>
            </a:r>
            <a:endParaRPr lang="en-US" altLang="zh-CN" sz="2000" u="none" dirty="0">
              <a:latin typeface="黑体" pitchFamily="2" charset="-122"/>
              <a:cs typeface="楷体_GB2312" pitchFamily="18" charset="0"/>
            </a:endParaRPr>
          </a:p>
          <a:p>
            <a:pPr indent="344912"/>
            <a:r>
              <a:rPr lang="zh-CN" altLang="en-US" sz="2000" u="none" dirty="0">
                <a:latin typeface="黑体" pitchFamily="2" charset="-122"/>
                <a:cs typeface="楷体_GB2312" pitchFamily="18" charset="0"/>
              </a:rPr>
              <a:t>送结束后释放连接</a:t>
            </a:r>
            <a:endParaRPr lang="en-US" altLang="zh-CN" sz="2000" u="none" dirty="0">
              <a:latin typeface="黑体" pitchFamily="2" charset="-122"/>
              <a:cs typeface="楷体_GB2312" pitchFamily="18" charset="0"/>
            </a:endParaRPr>
          </a:p>
        </p:txBody>
      </p:sp>
      <p:sp>
        <p:nvSpPr>
          <p:cNvPr id="9" name="TextBox 1"/>
          <p:cNvSpPr txBox="1"/>
          <p:nvPr/>
        </p:nvSpPr>
        <p:spPr>
          <a:xfrm>
            <a:off x="611560" y="4735857"/>
            <a:ext cx="6036136" cy="289823"/>
          </a:xfrm>
          <a:prstGeom prst="rect">
            <a:avLst/>
          </a:prstGeom>
          <a:noFill/>
        </p:spPr>
        <p:txBody>
          <a:bodyPr wrap="square" lIns="0" tIns="0" rIns="0" rtlCol="0">
            <a:spAutoFit/>
          </a:bodyPr>
          <a:lstStyle/>
          <a:p>
            <a:pPr>
              <a:lnSpc>
                <a:spcPts val="1886"/>
              </a:lnSpc>
            </a:pPr>
            <a:r>
              <a:rPr lang="zh-CN" altLang="en-US" sz="1960" dirty="0">
                <a:solidFill>
                  <a:srgbClr val="FF0000"/>
                </a:solidFill>
                <a:latin typeface="黑体" pitchFamily="2" charset="-122"/>
                <a:cs typeface="楷体_GB2312" pitchFamily="18" charset="0"/>
              </a:rPr>
              <a:t>分层的缺点：同一功能会在不同的层次中重复出现</a:t>
            </a:r>
            <a:endParaRPr lang="en-US" altLang="zh-CN" sz="1960" dirty="0">
              <a:solidFill>
                <a:srgbClr val="FF0000"/>
              </a:solidFill>
              <a:latin typeface="黑体" pitchFamily="2" charset="-122"/>
              <a:cs typeface="楷体_GB2312" pitchFamily="18" charset="0"/>
            </a:endParaRPr>
          </a:p>
        </p:txBody>
      </p:sp>
    </p:spTree>
    <p:extLst>
      <p:ext uri="{BB962C8B-B14F-4D97-AF65-F5344CB8AC3E}">
        <p14:creationId xmlns:p14="http://schemas.microsoft.com/office/powerpoint/2010/main" val="1348394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pPr>
              <a:defRPr/>
            </a:pPr>
            <a:fld id="{51C8FD33-E2F9-4D63-88F8-61AA75E166B1}" type="slidenum">
              <a:rPr lang="zh-CN" altLang="en-US"/>
              <a:pPr>
                <a:defRPr/>
              </a:pPr>
              <a:t>13</a:t>
            </a:fld>
            <a:endParaRPr lang="en-US" altLang="zh-CN"/>
          </a:p>
        </p:txBody>
      </p:sp>
      <p:sp>
        <p:nvSpPr>
          <p:cNvPr id="100353" name="标题 1"/>
          <p:cNvSpPr>
            <a:spLocks noGrp="1"/>
          </p:cNvSpPr>
          <p:nvPr>
            <p:ph type="title" idx="4294967295"/>
          </p:nvPr>
        </p:nvSpPr>
        <p:spPr>
          <a:xfrm>
            <a:off x="250825" y="635000"/>
            <a:ext cx="6429375" cy="857250"/>
          </a:xfrm>
        </p:spPr>
        <p:txBody>
          <a:bodyPr/>
          <a:lstStyle/>
          <a:p>
            <a:pPr algn="l"/>
            <a:r>
              <a:rPr lang="en-US" altLang="zh-CN" u="sng" dirty="0" smtClean="0">
                <a:latin typeface="Times New Roman" pitchFamily="18" charset="0"/>
                <a:cs typeface="Times New Roman" pitchFamily="18" charset="0"/>
              </a:rPr>
              <a:t>2.2  </a:t>
            </a:r>
            <a:r>
              <a:rPr lang="en-US" altLang="zh-CN" u="sng" dirty="0">
                <a:latin typeface="Times New Roman" pitchFamily="18" charset="0"/>
                <a:cs typeface="Times New Roman" pitchFamily="18" charset="0"/>
              </a:rPr>
              <a:t>OSI</a:t>
            </a:r>
            <a:r>
              <a:rPr lang="zh-CN" altLang="en-US" u="sng" dirty="0">
                <a:latin typeface="Times New Roman" pitchFamily="18" charset="0"/>
                <a:cs typeface="Times New Roman" pitchFamily="18" charset="0"/>
              </a:rPr>
              <a:t>参考模型的基本概念</a:t>
            </a:r>
          </a:p>
        </p:txBody>
      </p:sp>
      <p:sp>
        <p:nvSpPr>
          <p:cNvPr id="100354" name="内容占位符 2"/>
          <p:cNvSpPr>
            <a:spLocks noGrp="1"/>
          </p:cNvSpPr>
          <p:nvPr>
            <p:ph idx="4294967295"/>
          </p:nvPr>
        </p:nvSpPr>
        <p:spPr>
          <a:xfrm>
            <a:off x="179388" y="1708150"/>
            <a:ext cx="5472112" cy="2447925"/>
          </a:xfrm>
        </p:spPr>
        <p:txBody>
          <a:bodyPr/>
          <a:lstStyle/>
          <a:p>
            <a:pPr marL="182563" indent="-182563">
              <a:lnSpc>
                <a:spcPct val="120000"/>
              </a:lnSpc>
              <a:spcBef>
                <a:spcPct val="30000"/>
              </a:spcBef>
            </a:pPr>
            <a:r>
              <a:rPr lang="en-US" altLang="zh-CN" sz="2000" b="1">
                <a:solidFill>
                  <a:srgbClr val="2D2DB9"/>
                </a:solidFill>
                <a:latin typeface="Times New Roman" pitchFamily="18" charset="0"/>
                <a:cs typeface="Times New Roman" pitchFamily="18" charset="0"/>
              </a:rPr>
              <a:t>1974</a:t>
            </a:r>
            <a:r>
              <a:rPr lang="zh-CN" altLang="en-US" sz="2000" b="1">
                <a:solidFill>
                  <a:srgbClr val="2D2DB9"/>
                </a:solidFill>
                <a:latin typeface="Times New Roman" pitchFamily="18" charset="0"/>
                <a:cs typeface="Times New Roman" pitchFamily="18" charset="0"/>
              </a:rPr>
              <a:t>年，</a:t>
            </a:r>
            <a:r>
              <a:rPr lang="en-US" altLang="zh-CN" sz="2000" b="1">
                <a:solidFill>
                  <a:srgbClr val="2D2DB9"/>
                </a:solidFill>
                <a:latin typeface="Times New Roman" pitchFamily="18" charset="0"/>
                <a:cs typeface="Times New Roman" pitchFamily="18" charset="0"/>
              </a:rPr>
              <a:t>ISO</a:t>
            </a:r>
            <a:r>
              <a:rPr lang="zh-CN" altLang="en-US" sz="2000" b="1">
                <a:solidFill>
                  <a:srgbClr val="2D2DB9"/>
                </a:solidFill>
                <a:latin typeface="Times New Roman" pitchFamily="18" charset="0"/>
                <a:cs typeface="Times New Roman" pitchFamily="18" charset="0"/>
              </a:rPr>
              <a:t>定义了网络互连</a:t>
            </a:r>
            <a:r>
              <a:rPr lang="en-US" altLang="zh-CN" sz="2000" b="1">
                <a:solidFill>
                  <a:srgbClr val="2D2DB9"/>
                </a:solidFill>
                <a:latin typeface="Times New Roman" pitchFamily="18" charset="0"/>
                <a:cs typeface="Times New Roman" pitchFamily="18" charset="0"/>
              </a:rPr>
              <a:t>7</a:t>
            </a:r>
            <a:r>
              <a:rPr lang="zh-CN" altLang="en-US" sz="2000" b="1">
                <a:solidFill>
                  <a:srgbClr val="2D2DB9"/>
                </a:solidFill>
                <a:latin typeface="Times New Roman" pitchFamily="18" charset="0"/>
                <a:cs typeface="Times New Roman" pitchFamily="18" charset="0"/>
              </a:rPr>
              <a:t>层框架</a:t>
            </a:r>
            <a:r>
              <a:rPr lang="en-US" altLang="zh-CN" sz="2000" b="1">
                <a:solidFill>
                  <a:srgbClr val="2D2DB9"/>
                </a:solidFill>
                <a:latin typeface="Times New Roman" pitchFamily="18" charset="0"/>
                <a:cs typeface="Times New Roman" pitchFamily="18" charset="0"/>
              </a:rPr>
              <a:t>——</a:t>
            </a:r>
          </a:p>
          <a:p>
            <a:pPr marL="182563" indent="-182563">
              <a:lnSpc>
                <a:spcPct val="120000"/>
              </a:lnSpc>
              <a:spcBef>
                <a:spcPct val="10000"/>
              </a:spcBef>
              <a:buFontTx/>
              <a:buNone/>
            </a:pPr>
            <a:r>
              <a:rPr lang="zh-CN" altLang="en-US" sz="2000" b="1">
                <a:solidFill>
                  <a:srgbClr val="FF0000"/>
                </a:solidFill>
                <a:latin typeface="Times New Roman" pitchFamily="18" charset="0"/>
                <a:cs typeface="Times New Roman" pitchFamily="18" charset="0"/>
              </a:rPr>
              <a:t>    开放系统互连</a:t>
            </a:r>
            <a:r>
              <a:rPr lang="en-US" altLang="zh-CN" sz="2000" b="1">
                <a:solidFill>
                  <a:srgbClr val="FF0000"/>
                </a:solidFill>
                <a:latin typeface="Times New Roman" pitchFamily="18" charset="0"/>
                <a:cs typeface="Times New Roman" pitchFamily="18" charset="0"/>
              </a:rPr>
              <a:t>(OSI)</a:t>
            </a:r>
            <a:r>
              <a:rPr lang="zh-CN" altLang="en-US" sz="2000" b="1">
                <a:solidFill>
                  <a:srgbClr val="FF0000"/>
                </a:solidFill>
                <a:latin typeface="Times New Roman" pitchFamily="18" charset="0"/>
                <a:cs typeface="Times New Roman" pitchFamily="18" charset="0"/>
              </a:rPr>
              <a:t>参考模型</a:t>
            </a:r>
          </a:p>
          <a:p>
            <a:pPr marL="182563" indent="-182563">
              <a:lnSpc>
                <a:spcPct val="120000"/>
              </a:lnSpc>
              <a:spcBef>
                <a:spcPct val="50000"/>
              </a:spcBef>
            </a:pPr>
            <a:r>
              <a:rPr lang="en-US" altLang="zh-CN" sz="2000" b="1">
                <a:solidFill>
                  <a:srgbClr val="2D2DB9"/>
                </a:solidFill>
                <a:latin typeface="Times New Roman" pitchFamily="18" charset="0"/>
                <a:cs typeface="Times New Roman" pitchFamily="18" charset="0"/>
              </a:rPr>
              <a:t>OSI</a:t>
            </a:r>
            <a:r>
              <a:rPr lang="zh-CN" altLang="en-US" sz="2000" b="1">
                <a:solidFill>
                  <a:srgbClr val="2D2DB9"/>
                </a:solidFill>
                <a:latin typeface="Times New Roman" pitchFamily="18" charset="0"/>
                <a:cs typeface="Times New Roman" pitchFamily="18" charset="0"/>
              </a:rPr>
              <a:t>参考模型定义</a:t>
            </a:r>
            <a:r>
              <a:rPr lang="zh-CN" altLang="en-US" sz="2000" b="1">
                <a:solidFill>
                  <a:srgbClr val="FF0000"/>
                </a:solidFill>
                <a:latin typeface="Times New Roman" pitchFamily="18" charset="0"/>
                <a:cs typeface="Times New Roman" pitchFamily="18" charset="0"/>
              </a:rPr>
              <a:t>开放系统的层次结构、层次之间的相互关系</a:t>
            </a:r>
            <a:r>
              <a:rPr lang="zh-CN" altLang="en-US" sz="2000" b="1">
                <a:solidFill>
                  <a:srgbClr val="2D2DB9"/>
                </a:solidFill>
                <a:latin typeface="Times New Roman" pitchFamily="18" charset="0"/>
                <a:cs typeface="Times New Roman" pitchFamily="18" charset="0"/>
              </a:rPr>
              <a:t>与</a:t>
            </a:r>
            <a:r>
              <a:rPr lang="zh-CN" altLang="en-US" sz="2000" b="1">
                <a:solidFill>
                  <a:srgbClr val="FF0000"/>
                </a:solidFill>
                <a:latin typeface="Times New Roman" pitchFamily="18" charset="0"/>
                <a:cs typeface="Times New Roman" pitchFamily="18" charset="0"/>
              </a:rPr>
              <a:t>各层包括的服务，</a:t>
            </a:r>
            <a:r>
              <a:rPr lang="en-US" altLang="zh-CN" sz="2000" b="1">
                <a:solidFill>
                  <a:srgbClr val="FF0000"/>
                </a:solidFill>
                <a:latin typeface="Times New Roman" pitchFamily="18" charset="0"/>
                <a:cs typeface="Times New Roman" pitchFamily="18" charset="0"/>
              </a:rPr>
              <a:t> </a:t>
            </a:r>
            <a:r>
              <a:rPr lang="zh-CN" altLang="en-US" sz="2000" b="1">
                <a:solidFill>
                  <a:srgbClr val="2D2DB9"/>
                </a:solidFill>
                <a:latin typeface="Times New Roman" pitchFamily="18" charset="0"/>
                <a:cs typeface="Times New Roman" pitchFamily="18" charset="0"/>
              </a:rPr>
              <a:t>是对网络内部结构精炼的概括与描述。</a:t>
            </a:r>
            <a:endParaRPr lang="en-US" altLang="zh-CN" sz="2000" b="1">
              <a:solidFill>
                <a:srgbClr val="2D2DB9"/>
              </a:solidFill>
              <a:latin typeface="Times New Roman" pitchFamily="18" charset="0"/>
              <a:cs typeface="Times New Roman" pitchFamily="18" charset="0"/>
            </a:endParaRPr>
          </a:p>
        </p:txBody>
      </p:sp>
      <p:sp>
        <p:nvSpPr>
          <p:cNvPr id="108549" name="AutoShape 5"/>
          <p:cNvSpPr>
            <a:spLocks noChangeArrowheads="1"/>
          </p:cNvSpPr>
          <p:nvPr/>
        </p:nvSpPr>
        <p:spPr bwMode="auto">
          <a:xfrm>
            <a:off x="2771775" y="3436938"/>
            <a:ext cx="3889375" cy="1655762"/>
          </a:xfrm>
          <a:prstGeom prst="cloudCallout">
            <a:avLst>
              <a:gd name="adj1" fmla="val -60815"/>
              <a:gd name="adj2" fmla="val -105611"/>
            </a:avLst>
          </a:prstGeom>
          <a:solidFill>
            <a:schemeClr val="accent1"/>
          </a:solidFill>
          <a:ln w="9525">
            <a:solidFill>
              <a:schemeClr val="tx1"/>
            </a:solidFill>
            <a:miter lim="800000"/>
            <a:headEnd/>
            <a:tailEnd/>
          </a:ln>
        </p:spPr>
        <p:txBody>
          <a:bodyPr/>
          <a:lstStyle/>
          <a:p>
            <a:pPr eaLnBrk="0" hangingPunct="0">
              <a:spcBef>
                <a:spcPct val="10000"/>
              </a:spcBef>
            </a:pPr>
            <a:r>
              <a:rPr lang="zh-CN" altLang="en-US" sz="2200" u="none">
                <a:solidFill>
                  <a:srgbClr val="FFFF00"/>
                </a:solidFill>
                <a:latin typeface="Copperplate Gothic Bold"/>
              </a:rPr>
              <a:t>并不是标准，</a:t>
            </a:r>
          </a:p>
          <a:p>
            <a:pPr eaLnBrk="0" hangingPunct="0">
              <a:spcBef>
                <a:spcPct val="10000"/>
              </a:spcBef>
            </a:pPr>
            <a:r>
              <a:rPr lang="zh-CN" altLang="en-US" sz="2200" u="none">
                <a:solidFill>
                  <a:srgbClr val="FFFF00"/>
                </a:solidFill>
                <a:latin typeface="Copperplate Gothic Bold"/>
              </a:rPr>
              <a:t>而是制定标准时使用的概念性框架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8549"/>
                                        </p:tgtEl>
                                        <p:attrNameLst>
                                          <p:attrName>style.visibility</p:attrName>
                                        </p:attrNameLst>
                                      </p:cBhvr>
                                      <p:to>
                                        <p:strVal val="visible"/>
                                      </p:to>
                                    </p:set>
                                    <p:animEffect transition="in" filter="box(out)">
                                      <p:cBhvr>
                                        <p:cTn id="7" dur="5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1304822" y="9582"/>
            <a:ext cx="1485081" cy="411990"/>
          </a:xfrm>
          <a:prstGeom prst="rect">
            <a:avLst/>
          </a:prstGeom>
          <a:noFill/>
        </p:spPr>
      </p:pic>
      <p:sp>
        <p:nvSpPr>
          <p:cNvPr id="16" name="TextBox 1"/>
          <p:cNvSpPr txBox="1"/>
          <p:nvPr/>
        </p:nvSpPr>
        <p:spPr>
          <a:xfrm>
            <a:off x="467544" y="988368"/>
            <a:ext cx="4223913" cy="341119"/>
          </a:xfrm>
          <a:prstGeom prst="rect">
            <a:avLst/>
          </a:prstGeom>
          <a:noFill/>
        </p:spPr>
        <p:txBody>
          <a:bodyPr wrap="none" lIns="0" tIns="0" rIns="0" rtlCol="0">
            <a:spAutoFit/>
          </a:bodyPr>
          <a:lstStyle/>
          <a:p>
            <a:pPr>
              <a:lnSpc>
                <a:spcPts val="2339"/>
              </a:lnSpc>
            </a:pPr>
            <a:r>
              <a:rPr lang="en-US" altLang="zh-CN" sz="2400" dirty="0">
                <a:solidFill>
                  <a:srgbClr val="CC0000"/>
                </a:solidFill>
              </a:rPr>
              <a:t>ISO</a:t>
            </a:r>
            <a:r>
              <a:rPr lang="en-US" altLang="zh-CN" sz="2400" dirty="0">
                <a:solidFill>
                  <a:srgbClr val="CC0000"/>
                </a:solidFill>
                <a:latin typeface="黑体" pitchFamily="2" charset="-122"/>
                <a:cs typeface="楷体_GB2312" pitchFamily="18" charset="0"/>
              </a:rPr>
              <a:t>划分七层结构的基本原则：</a:t>
            </a:r>
          </a:p>
        </p:txBody>
      </p:sp>
      <p:sp>
        <p:nvSpPr>
          <p:cNvPr id="17" name="TextBox 1"/>
          <p:cNvSpPr txBox="1"/>
          <p:nvPr/>
        </p:nvSpPr>
        <p:spPr>
          <a:xfrm>
            <a:off x="539552" y="1636440"/>
            <a:ext cx="6552728" cy="2686889"/>
          </a:xfrm>
          <a:prstGeom prst="rect">
            <a:avLst/>
          </a:prstGeom>
          <a:noFill/>
        </p:spPr>
        <p:txBody>
          <a:bodyPr wrap="square" lIns="0" tIns="0" rIns="0" rtlCol="0">
            <a:spAutoFit/>
          </a:bodyPr>
          <a:lstStyle/>
          <a:p>
            <a:pPr marL="342900" indent="-342900" eaLnBrk="0" hangingPunct="0">
              <a:spcBef>
                <a:spcPct val="20000"/>
              </a:spcBef>
              <a:buFont typeface="Arial" panose="020B0604020202020204" pitchFamily="34" charset="0"/>
              <a:buChar char="•"/>
            </a:pPr>
            <a:r>
              <a:rPr lang="en-US" altLang="zh-CN" sz="2200" u="none" dirty="0">
                <a:solidFill>
                  <a:srgbClr val="2D2DB9"/>
                </a:solidFill>
                <a:latin typeface="+mn-lt"/>
                <a:ea typeface="+mn-ea"/>
                <a:cs typeface="+mn-cs"/>
              </a:rPr>
              <a:t>网中各结点都具有相同的层次；</a:t>
            </a:r>
          </a:p>
          <a:p>
            <a:pPr marL="342900" indent="-342900" eaLnBrk="0" hangingPunct="0">
              <a:spcBef>
                <a:spcPct val="20000"/>
              </a:spcBef>
              <a:buFont typeface="Arial" panose="020B0604020202020204" pitchFamily="34" charset="0"/>
              <a:buChar char="•"/>
            </a:pPr>
            <a:r>
              <a:rPr lang="en-US" altLang="zh-CN" sz="2200" u="none" dirty="0" err="1">
                <a:solidFill>
                  <a:srgbClr val="2D2DB9"/>
                </a:solidFill>
                <a:latin typeface="+mn-lt"/>
                <a:ea typeface="+mn-ea"/>
                <a:cs typeface="+mn-cs"/>
              </a:rPr>
              <a:t>不同结点的同等层具有相同的功能</a:t>
            </a:r>
            <a:r>
              <a:rPr lang="en-US" altLang="zh-CN" sz="2200" u="none" dirty="0">
                <a:solidFill>
                  <a:srgbClr val="2D2DB9"/>
                </a:solidFill>
                <a:latin typeface="+mn-lt"/>
                <a:ea typeface="+mn-ea"/>
                <a:cs typeface="+mn-cs"/>
              </a:rPr>
              <a:t>；</a:t>
            </a:r>
          </a:p>
          <a:p>
            <a:pPr marL="342900" indent="-342900" eaLnBrk="0" hangingPunct="0">
              <a:spcBef>
                <a:spcPct val="20000"/>
              </a:spcBef>
              <a:buFont typeface="Arial" panose="020B0604020202020204" pitchFamily="34" charset="0"/>
              <a:buChar char="•"/>
            </a:pPr>
            <a:r>
              <a:rPr lang="en-US" altLang="zh-CN" sz="2200" u="none" dirty="0" err="1">
                <a:solidFill>
                  <a:srgbClr val="2D2DB9"/>
                </a:solidFill>
                <a:latin typeface="+mn-lt"/>
                <a:ea typeface="+mn-ea"/>
                <a:cs typeface="+mn-cs"/>
              </a:rPr>
              <a:t>同一结点内相邻层之间通过接口通信</a:t>
            </a:r>
            <a:r>
              <a:rPr lang="en-US" altLang="zh-CN" sz="2200" u="none" dirty="0">
                <a:solidFill>
                  <a:srgbClr val="2D2DB9"/>
                </a:solidFill>
                <a:latin typeface="+mn-lt"/>
                <a:ea typeface="+mn-ea"/>
                <a:cs typeface="+mn-cs"/>
              </a:rPr>
              <a:t>；</a:t>
            </a:r>
          </a:p>
          <a:p>
            <a:pPr marL="342900" indent="-342900" eaLnBrk="0" hangingPunct="0">
              <a:spcBef>
                <a:spcPct val="20000"/>
              </a:spcBef>
              <a:buFont typeface="Arial" panose="020B0604020202020204" pitchFamily="34" charset="0"/>
              <a:buChar char="•"/>
            </a:pPr>
            <a:r>
              <a:rPr lang="en-US" altLang="zh-CN" sz="2200" u="none" dirty="0" err="1">
                <a:solidFill>
                  <a:srgbClr val="2D2DB9"/>
                </a:solidFill>
                <a:latin typeface="+mn-lt"/>
                <a:ea typeface="+mn-ea"/>
                <a:cs typeface="+mn-cs"/>
              </a:rPr>
              <a:t>每一层可以使用下层提供的服务，</a:t>
            </a:r>
            <a:r>
              <a:rPr lang="en-US" altLang="zh-CN" sz="2200" u="none" dirty="0" err="1">
                <a:solidFill>
                  <a:srgbClr val="2D2DB9"/>
                </a:solidFill>
                <a:latin typeface="+mn-lt"/>
                <a:ea typeface="+mn-ea"/>
                <a:cs typeface="+mn-cs"/>
              </a:rPr>
              <a:t>并向其上层提供服务</a:t>
            </a:r>
            <a:r>
              <a:rPr lang="en-US" altLang="zh-CN" sz="2200" u="none" dirty="0">
                <a:solidFill>
                  <a:srgbClr val="2D2DB9"/>
                </a:solidFill>
                <a:latin typeface="+mn-lt"/>
                <a:ea typeface="+mn-ea"/>
                <a:cs typeface="+mn-cs"/>
              </a:rPr>
              <a:t>；</a:t>
            </a:r>
          </a:p>
          <a:p>
            <a:pPr marL="342900" indent="-342900" eaLnBrk="0" hangingPunct="0">
              <a:spcBef>
                <a:spcPct val="20000"/>
              </a:spcBef>
              <a:buFont typeface="Arial" panose="020B0604020202020204" pitchFamily="34" charset="0"/>
              <a:buChar char="•"/>
            </a:pPr>
            <a:r>
              <a:rPr lang="en-US" altLang="zh-CN" sz="2200" u="none" dirty="0" err="1">
                <a:solidFill>
                  <a:srgbClr val="2D2DB9"/>
                </a:solidFill>
                <a:latin typeface="+mn-lt"/>
                <a:ea typeface="+mn-ea"/>
                <a:cs typeface="+mn-cs"/>
              </a:rPr>
              <a:t>不同结点的同等层通过协议来实现对等层之间的通信</a:t>
            </a:r>
            <a:r>
              <a:rPr lang="en-US" altLang="zh-CN" sz="2200" u="none" dirty="0">
                <a:solidFill>
                  <a:srgbClr val="2D2DB9"/>
                </a:solidFill>
                <a:latin typeface="+mn-lt"/>
                <a:ea typeface="+mn-ea"/>
                <a:cs typeface="+mn-cs"/>
              </a:rPr>
              <a:t>。</a:t>
            </a:r>
            <a:endParaRPr lang="en-US" altLang="zh-CN" sz="2200" u="none" dirty="0">
              <a:solidFill>
                <a:srgbClr val="2D2DB9"/>
              </a:solidFill>
              <a:latin typeface="+mn-lt"/>
              <a:ea typeface="+mn-ea"/>
              <a:cs typeface="+mn-cs"/>
            </a:endParaRPr>
          </a:p>
        </p:txBody>
      </p:sp>
    </p:spTree>
    <p:extLst>
      <p:ext uri="{BB962C8B-B14F-4D97-AF65-F5344CB8AC3E}">
        <p14:creationId xmlns:p14="http://schemas.microsoft.com/office/powerpoint/2010/main" val="1195953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pPr>
              <a:defRPr/>
            </a:pPr>
            <a:fld id="{7517EB01-3D8F-45BE-AE4C-AFB3D06BE90C}" type="slidenum">
              <a:rPr lang="zh-CN" altLang="en-US"/>
              <a:pPr>
                <a:defRPr/>
              </a:pPr>
              <a:t>15</a:t>
            </a:fld>
            <a:endParaRPr lang="en-US" altLang="zh-CN"/>
          </a:p>
        </p:txBody>
      </p:sp>
      <p:sp>
        <p:nvSpPr>
          <p:cNvPr id="110593" name="标题 1"/>
          <p:cNvSpPr>
            <a:spLocks noGrp="1"/>
          </p:cNvSpPr>
          <p:nvPr>
            <p:ph type="title" idx="4294967295"/>
          </p:nvPr>
        </p:nvSpPr>
        <p:spPr>
          <a:xfrm>
            <a:off x="685800" y="635000"/>
            <a:ext cx="7772400" cy="857250"/>
          </a:xfrm>
        </p:spPr>
        <p:txBody>
          <a:bodyPr/>
          <a:lstStyle/>
          <a:p>
            <a:pPr algn="l"/>
            <a:r>
              <a:rPr lang="en-US" altLang="zh-CN" u="sng">
                <a:latin typeface="Times New Roman" pitchFamily="18" charset="0"/>
                <a:cs typeface="Times New Roman" pitchFamily="18" charset="0"/>
              </a:rPr>
              <a:t>OSI</a:t>
            </a:r>
            <a:r>
              <a:rPr lang="zh-CN" altLang="en-US" u="sng">
                <a:latin typeface="Times New Roman" pitchFamily="18" charset="0"/>
                <a:cs typeface="Times New Roman" pitchFamily="18" charset="0"/>
              </a:rPr>
              <a:t>参考模型七层结构</a:t>
            </a:r>
            <a:endParaRPr lang="en-US" altLang="zh-CN" u="sng">
              <a:latin typeface="Times New Roman" pitchFamily="18" charset="0"/>
              <a:cs typeface="Times New Roman" pitchFamily="18" charset="0"/>
            </a:endParaRPr>
          </a:p>
        </p:txBody>
      </p:sp>
      <p:sp>
        <p:nvSpPr>
          <p:cNvPr id="110594" name="内容占位符 2"/>
          <p:cNvSpPr>
            <a:spLocks noGrp="1"/>
          </p:cNvSpPr>
          <p:nvPr>
            <p:ph idx="4294967295"/>
          </p:nvPr>
        </p:nvSpPr>
        <p:spPr>
          <a:xfrm>
            <a:off x="685800" y="1554163"/>
            <a:ext cx="3886200" cy="3035300"/>
          </a:xfrm>
        </p:spPr>
        <p:txBody>
          <a:bodyPr/>
          <a:lstStyle/>
          <a:p>
            <a:r>
              <a:rPr lang="zh-CN" altLang="en-US" sz="2200" b="1" dirty="0">
                <a:solidFill>
                  <a:srgbClr val="2D2DB9"/>
                </a:solidFill>
              </a:rPr>
              <a:t>物理层</a:t>
            </a:r>
            <a:endParaRPr lang="en-US" altLang="zh-CN" sz="2200" b="1" dirty="0">
              <a:solidFill>
                <a:srgbClr val="2D2DB9"/>
              </a:solidFill>
            </a:endParaRPr>
          </a:p>
          <a:p>
            <a:r>
              <a:rPr lang="zh-CN" altLang="en-US" sz="2200" b="1" dirty="0">
                <a:solidFill>
                  <a:srgbClr val="2D2DB9"/>
                </a:solidFill>
              </a:rPr>
              <a:t>数据链路层</a:t>
            </a:r>
            <a:endParaRPr lang="en-US" altLang="zh-CN" sz="2200" b="1" dirty="0">
              <a:solidFill>
                <a:srgbClr val="2D2DB9"/>
              </a:solidFill>
            </a:endParaRPr>
          </a:p>
          <a:p>
            <a:r>
              <a:rPr lang="zh-CN" altLang="en-US" sz="2200" b="1" dirty="0">
                <a:solidFill>
                  <a:srgbClr val="2D2DB9"/>
                </a:solidFill>
              </a:rPr>
              <a:t>网络层</a:t>
            </a:r>
            <a:endParaRPr lang="en-US" altLang="zh-CN" sz="2200" b="1" dirty="0">
              <a:solidFill>
                <a:srgbClr val="2D2DB9"/>
              </a:solidFill>
            </a:endParaRPr>
          </a:p>
          <a:p>
            <a:r>
              <a:rPr lang="zh-CN" altLang="en-US" sz="2200" b="1" dirty="0">
                <a:solidFill>
                  <a:srgbClr val="2D2DB9"/>
                </a:solidFill>
              </a:rPr>
              <a:t>传输层</a:t>
            </a:r>
            <a:endParaRPr lang="en-US" altLang="zh-CN" sz="2200" b="1" dirty="0">
              <a:solidFill>
                <a:srgbClr val="2D2DB9"/>
              </a:solidFill>
            </a:endParaRPr>
          </a:p>
          <a:p>
            <a:r>
              <a:rPr lang="zh-CN" altLang="en-US" sz="2200" b="1" dirty="0">
                <a:solidFill>
                  <a:srgbClr val="2D2DB9"/>
                </a:solidFill>
              </a:rPr>
              <a:t>会话层</a:t>
            </a:r>
            <a:endParaRPr lang="en-US" altLang="zh-CN" sz="2200" b="1" dirty="0">
              <a:solidFill>
                <a:srgbClr val="2D2DB9"/>
              </a:solidFill>
            </a:endParaRPr>
          </a:p>
          <a:p>
            <a:r>
              <a:rPr lang="zh-CN" altLang="en-US" sz="2200" b="1" dirty="0">
                <a:solidFill>
                  <a:srgbClr val="2D2DB9"/>
                </a:solidFill>
              </a:rPr>
              <a:t>表示层</a:t>
            </a:r>
            <a:endParaRPr lang="en-US" altLang="zh-CN" sz="2200" b="1" dirty="0">
              <a:solidFill>
                <a:srgbClr val="2D2DB9"/>
              </a:solidFill>
            </a:endParaRPr>
          </a:p>
          <a:p>
            <a:r>
              <a:rPr lang="zh-CN" altLang="en-US" sz="2200" b="1" dirty="0">
                <a:solidFill>
                  <a:srgbClr val="2D2DB9"/>
                </a:solidFill>
              </a:rPr>
              <a:t>应用层</a:t>
            </a:r>
            <a:endParaRPr lang="zh-CN" altLang="en-US" sz="2200" dirty="0">
              <a:solidFill>
                <a:srgbClr val="2D2DB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pPr>
              <a:defRPr/>
            </a:pPr>
            <a:fld id="{DAD6D89C-FFC7-4091-A183-C13E1CCF532E}" type="slidenum">
              <a:rPr lang="zh-CN" altLang="en-US"/>
              <a:pPr>
                <a:defRPr/>
              </a:pPr>
              <a:t>16</a:t>
            </a:fld>
            <a:endParaRPr lang="en-US" altLang="zh-CN"/>
          </a:p>
        </p:txBody>
      </p:sp>
      <p:sp>
        <p:nvSpPr>
          <p:cNvPr id="109575" name="标题 1"/>
          <p:cNvSpPr>
            <a:spLocks noGrp="1"/>
          </p:cNvSpPr>
          <p:nvPr>
            <p:ph type="title" idx="4294967295"/>
          </p:nvPr>
        </p:nvSpPr>
        <p:spPr>
          <a:xfrm>
            <a:off x="611560" y="700336"/>
            <a:ext cx="5399088" cy="504825"/>
          </a:xfrm>
        </p:spPr>
        <p:txBody>
          <a:bodyPr/>
          <a:lstStyle/>
          <a:p>
            <a:pPr algn="l"/>
            <a:r>
              <a:rPr lang="zh-CN" altLang="en-US" sz="2200" u="sng" dirty="0">
                <a:latin typeface="Times New Roman" pitchFamily="18" charset="0"/>
                <a:cs typeface="Times New Roman" pitchFamily="18" charset="0"/>
              </a:rPr>
              <a:t>广域网结构与</a:t>
            </a:r>
            <a:r>
              <a:rPr lang="en-US" altLang="zh-CN" sz="2200" u="sng" dirty="0">
                <a:latin typeface="Times New Roman" pitchFamily="18" charset="0"/>
                <a:cs typeface="Times New Roman" pitchFamily="18" charset="0"/>
              </a:rPr>
              <a:t>OSI</a:t>
            </a:r>
            <a:r>
              <a:rPr lang="zh-CN" altLang="en-US" sz="2200" u="sng" dirty="0">
                <a:latin typeface="Times New Roman" pitchFamily="18" charset="0"/>
                <a:cs typeface="Times New Roman" pitchFamily="18" charset="0"/>
              </a:rPr>
              <a:t>参考模型关系的示意图</a:t>
            </a:r>
          </a:p>
        </p:txBody>
      </p:sp>
      <p:sp>
        <p:nvSpPr>
          <p:cNvPr id="10957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109574" name="Object 1"/>
          <p:cNvGraphicFramePr>
            <a:graphicFrameLocks noChangeAspect="1"/>
          </p:cNvGraphicFramePr>
          <p:nvPr/>
        </p:nvGraphicFramePr>
        <p:xfrm>
          <a:off x="1123950" y="1330325"/>
          <a:ext cx="4095750" cy="3762375"/>
        </p:xfrm>
        <a:graphic>
          <a:graphicData uri="http://schemas.openxmlformats.org/presentationml/2006/ole">
            <mc:AlternateContent xmlns:mc="http://schemas.openxmlformats.org/markup-compatibility/2006">
              <mc:Choice xmlns:v="urn:schemas-microsoft-com:vml" Requires="v">
                <p:oleObj spid="_x0000_s109584" name="Visio" r:id="rId3" imgW="5086731" imgH="4672965" progId="Visio.Drawing.11">
                  <p:embed/>
                </p:oleObj>
              </mc:Choice>
              <mc:Fallback>
                <p:oleObj name="Visio" r:id="rId3" imgW="5086731" imgH="467296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1330325"/>
                        <a:ext cx="4095750" cy="376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39B7E65A-AD2D-467B-9DD4-81E2730866B2}" type="slidenum">
              <a:rPr lang="zh-CN" altLang="en-US" smtClean="0"/>
              <a:pPr>
                <a:defRPr/>
              </a:pPr>
              <a:t>17</a:t>
            </a:fld>
            <a:endParaRPr lang="en-US" altLang="zh-CN"/>
          </a:p>
        </p:txBody>
      </p:sp>
      <p:sp>
        <p:nvSpPr>
          <p:cNvPr id="3" name="矩形 2"/>
          <p:cNvSpPr/>
          <p:nvPr/>
        </p:nvSpPr>
        <p:spPr>
          <a:xfrm>
            <a:off x="251520" y="2999819"/>
            <a:ext cx="6590256" cy="1862048"/>
          </a:xfrm>
          <a:prstGeom prst="rect">
            <a:avLst/>
          </a:prstGeom>
        </p:spPr>
        <p:txBody>
          <a:bodyPr wrap="square">
            <a:spAutoFit/>
          </a:bodyPr>
          <a:lstStyle/>
          <a:p>
            <a:pPr>
              <a:spcBef>
                <a:spcPts val="600"/>
              </a:spcBef>
            </a:pPr>
            <a:r>
              <a:rPr lang="zh-CN" altLang="en-US" sz="2000" u="none" dirty="0">
                <a:solidFill>
                  <a:srgbClr val="C00000"/>
                </a:solidFill>
                <a:latin typeface="黑体" pitchFamily="2" charset="-122"/>
                <a:cs typeface="楷体_GB2312" pitchFamily="18" charset="0"/>
              </a:rPr>
              <a:t>体系结构：</a:t>
            </a:r>
          </a:p>
          <a:p>
            <a:pPr marL="358775" indent="-358775">
              <a:spcBef>
                <a:spcPts val="600"/>
              </a:spcBef>
              <a:buFont typeface="Arial" panose="020B0604020202020204" pitchFamily="34" charset="0"/>
              <a:buChar char="•"/>
            </a:pPr>
            <a:r>
              <a:rPr lang="zh-CN" altLang="en-US" sz="2000" u="none" dirty="0">
                <a:latin typeface="黑体" pitchFamily="2" charset="-122"/>
                <a:cs typeface="楷体_GB2312" pitchFamily="18" charset="0"/>
              </a:rPr>
              <a:t>开放系统的层次结构、层次之间的相互关系及各层所包括的可能的服务；</a:t>
            </a:r>
          </a:p>
          <a:p>
            <a:pPr marL="358775" indent="-358775">
              <a:spcBef>
                <a:spcPts val="600"/>
              </a:spcBef>
              <a:buFont typeface="Arial" panose="020B0604020202020204" pitchFamily="34" charset="0"/>
              <a:buChar char="•"/>
            </a:pPr>
            <a:r>
              <a:rPr lang="zh-CN" altLang="en-US" sz="2000" u="none" dirty="0">
                <a:latin typeface="黑体" pitchFamily="2" charset="-122"/>
                <a:cs typeface="楷体_GB2312" pitchFamily="18" charset="0"/>
              </a:rPr>
              <a:t>作为一个框架来协调和组织各层协议的制定；</a:t>
            </a:r>
          </a:p>
          <a:p>
            <a:pPr marL="358775" indent="-358775">
              <a:spcBef>
                <a:spcPts val="600"/>
              </a:spcBef>
              <a:buFont typeface="Arial" panose="020B0604020202020204" pitchFamily="34" charset="0"/>
              <a:buChar char="•"/>
            </a:pPr>
            <a:r>
              <a:rPr lang="zh-CN" altLang="en-US" sz="2000" u="none" dirty="0">
                <a:latin typeface="黑体" pitchFamily="2" charset="-122"/>
                <a:cs typeface="楷体_GB2312" pitchFamily="18" charset="0"/>
              </a:rPr>
              <a:t>对网络内部结构最精炼地概括与描述</a:t>
            </a:r>
            <a:r>
              <a:rPr lang="zh-CN" altLang="en-US" sz="2000" u="none" dirty="0" smtClean="0">
                <a:latin typeface="黑体" pitchFamily="2" charset="-122"/>
                <a:cs typeface="楷体_GB2312" pitchFamily="18" charset="0"/>
              </a:rPr>
              <a:t>。</a:t>
            </a:r>
            <a:endParaRPr lang="zh-CN" altLang="en-US" sz="2000" u="none" dirty="0">
              <a:solidFill>
                <a:srgbClr val="C00000"/>
              </a:solidFill>
              <a:latin typeface="黑体" pitchFamily="2" charset="-122"/>
              <a:cs typeface="楷体_GB2312" pitchFamily="18" charset="0"/>
            </a:endParaRPr>
          </a:p>
        </p:txBody>
      </p:sp>
      <p:sp>
        <p:nvSpPr>
          <p:cNvPr id="4" name="Rectangle 5"/>
          <p:cNvSpPr>
            <a:spLocks noChangeArrowheads="1"/>
          </p:cNvSpPr>
          <p:nvPr/>
        </p:nvSpPr>
        <p:spPr bwMode="auto">
          <a:xfrm>
            <a:off x="899592" y="844351"/>
            <a:ext cx="5040312" cy="1897837"/>
          </a:xfrm>
          <a:prstGeom prst="rect">
            <a:avLst/>
          </a:prstGeom>
          <a:solidFill>
            <a:schemeClr val="accent1"/>
          </a:solidFill>
          <a:ln w="9525">
            <a:solidFill>
              <a:schemeClr val="tx1"/>
            </a:solidFill>
            <a:miter lim="800000"/>
            <a:headEnd/>
            <a:tailEnd/>
          </a:ln>
        </p:spPr>
        <p:txBody>
          <a:bodyPr wrap="none" anchor="ctr"/>
          <a:lstStyle/>
          <a:p>
            <a:pPr eaLnBrk="0" hangingPunct="0">
              <a:lnSpc>
                <a:spcPct val="120000"/>
              </a:lnSpc>
              <a:spcBef>
                <a:spcPct val="20000"/>
              </a:spcBef>
              <a:spcAft>
                <a:spcPct val="20000"/>
              </a:spcAft>
            </a:pPr>
            <a:r>
              <a:rPr lang="en-US" altLang="zh-CN" sz="2400" u="none" dirty="0">
                <a:solidFill>
                  <a:srgbClr val="FFFF00"/>
                </a:solidFill>
                <a:latin typeface="微软雅黑" pitchFamily="34" charset="-122"/>
              </a:rPr>
              <a:t>OSI </a:t>
            </a:r>
            <a:r>
              <a:rPr lang="zh-CN" altLang="en-US" sz="2400" u="none" dirty="0">
                <a:solidFill>
                  <a:srgbClr val="FFFF00"/>
                </a:solidFill>
                <a:latin typeface="微软雅黑" pitchFamily="34" charset="-122"/>
              </a:rPr>
              <a:t>标准采用三级抽象：</a:t>
            </a:r>
          </a:p>
          <a:p>
            <a:pPr eaLnBrk="0" hangingPunct="0">
              <a:lnSpc>
                <a:spcPct val="120000"/>
              </a:lnSpc>
              <a:spcBef>
                <a:spcPct val="20000"/>
              </a:spcBef>
            </a:pPr>
            <a:r>
              <a:rPr lang="en-US" altLang="zh-CN" sz="2000" u="none" dirty="0">
                <a:solidFill>
                  <a:srgbClr val="FFFF00"/>
                </a:solidFill>
                <a:latin typeface="微软雅黑" pitchFamily="34" charset="-122"/>
              </a:rPr>
              <a:t>•  </a:t>
            </a:r>
            <a:r>
              <a:rPr lang="zh-CN" altLang="en-US" sz="2000" u="none" dirty="0">
                <a:solidFill>
                  <a:srgbClr val="FFFF00"/>
                </a:solidFill>
                <a:latin typeface="微软雅黑" pitchFamily="34" charset="-122"/>
              </a:rPr>
              <a:t>体系结构（</a:t>
            </a:r>
            <a:r>
              <a:rPr lang="en-US" altLang="zh-CN" sz="2000" u="none" dirty="0">
                <a:solidFill>
                  <a:srgbClr val="FFFF00"/>
                </a:solidFill>
                <a:latin typeface="微软雅黑" pitchFamily="34" charset="-122"/>
              </a:rPr>
              <a:t>architecture）</a:t>
            </a:r>
          </a:p>
          <a:p>
            <a:pPr eaLnBrk="0" hangingPunct="0">
              <a:lnSpc>
                <a:spcPct val="120000"/>
              </a:lnSpc>
              <a:spcBef>
                <a:spcPct val="20000"/>
              </a:spcBef>
            </a:pPr>
            <a:r>
              <a:rPr lang="en-US" altLang="zh-CN" sz="2000" u="none" dirty="0">
                <a:solidFill>
                  <a:srgbClr val="FFFF00"/>
                </a:solidFill>
                <a:latin typeface="微软雅黑" pitchFamily="34" charset="-122"/>
              </a:rPr>
              <a:t>•  </a:t>
            </a:r>
            <a:r>
              <a:rPr lang="zh-CN" altLang="en-US" sz="2000" u="none" dirty="0">
                <a:solidFill>
                  <a:srgbClr val="FFFF00"/>
                </a:solidFill>
                <a:latin typeface="微软雅黑" pitchFamily="34" charset="-122"/>
              </a:rPr>
              <a:t>服务定义（</a:t>
            </a:r>
            <a:r>
              <a:rPr lang="en-US" altLang="zh-CN" sz="2000" u="none" dirty="0">
                <a:solidFill>
                  <a:srgbClr val="FFFF00"/>
                </a:solidFill>
                <a:latin typeface="微软雅黑" pitchFamily="34" charset="-122"/>
              </a:rPr>
              <a:t>service definition）</a:t>
            </a:r>
          </a:p>
          <a:p>
            <a:pPr eaLnBrk="0" hangingPunct="0">
              <a:lnSpc>
                <a:spcPct val="120000"/>
              </a:lnSpc>
              <a:spcBef>
                <a:spcPct val="20000"/>
              </a:spcBef>
            </a:pPr>
            <a:r>
              <a:rPr lang="en-US" altLang="zh-CN" sz="2000" u="none" dirty="0">
                <a:solidFill>
                  <a:srgbClr val="FFFF00"/>
                </a:solidFill>
                <a:latin typeface="微软雅黑" pitchFamily="34" charset="-122"/>
              </a:rPr>
              <a:t>•  </a:t>
            </a:r>
            <a:r>
              <a:rPr lang="zh-CN" altLang="en-US" sz="2000" u="none" dirty="0">
                <a:solidFill>
                  <a:srgbClr val="FFFF00"/>
                </a:solidFill>
                <a:latin typeface="微软雅黑" pitchFamily="34" charset="-122"/>
              </a:rPr>
              <a:t>协议规范（</a:t>
            </a:r>
            <a:r>
              <a:rPr lang="en-US" altLang="zh-CN" sz="2000" u="none" dirty="0">
                <a:solidFill>
                  <a:srgbClr val="FFFF00"/>
                </a:solidFill>
                <a:latin typeface="微软雅黑" pitchFamily="34" charset="-122"/>
              </a:rPr>
              <a:t>protocol specification）</a:t>
            </a:r>
            <a:endParaRPr lang="zh-CN" altLang="en-US" sz="2000" u="none" dirty="0">
              <a:solidFill>
                <a:srgbClr val="FFFF00"/>
              </a:solidFill>
              <a:latin typeface="微软雅黑" pitchFamily="34" charset="-122"/>
            </a:endParaRPr>
          </a:p>
        </p:txBody>
      </p:sp>
    </p:spTree>
    <p:extLst>
      <p:ext uri="{BB962C8B-B14F-4D97-AF65-F5344CB8AC3E}">
        <p14:creationId xmlns:p14="http://schemas.microsoft.com/office/powerpoint/2010/main" val="257713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fld id="{39B7E65A-AD2D-467B-9DD4-81E2730866B2}" type="slidenum">
              <a:rPr lang="zh-CN" altLang="en-US" smtClean="0"/>
              <a:pPr>
                <a:defRPr/>
              </a:pPr>
              <a:t>18</a:t>
            </a:fld>
            <a:endParaRPr lang="en-US" altLang="zh-CN"/>
          </a:p>
        </p:txBody>
      </p:sp>
      <p:sp>
        <p:nvSpPr>
          <p:cNvPr id="3" name="矩形 2"/>
          <p:cNvSpPr/>
          <p:nvPr/>
        </p:nvSpPr>
        <p:spPr>
          <a:xfrm>
            <a:off x="323528" y="700336"/>
            <a:ext cx="6590256" cy="4093428"/>
          </a:xfrm>
          <a:prstGeom prst="rect">
            <a:avLst/>
          </a:prstGeom>
        </p:spPr>
        <p:txBody>
          <a:bodyPr wrap="square">
            <a:spAutoFit/>
          </a:bodyPr>
          <a:lstStyle/>
          <a:p>
            <a:pPr marL="285750">
              <a:spcBef>
                <a:spcPts val="600"/>
              </a:spcBef>
            </a:pPr>
            <a:r>
              <a:rPr lang="zh-CN" altLang="en-US" sz="2000" u="none" dirty="0">
                <a:solidFill>
                  <a:srgbClr val="C00000"/>
                </a:solidFill>
                <a:latin typeface="黑体" pitchFamily="2" charset="-122"/>
                <a:cs typeface="楷体_GB2312" pitchFamily="18" charset="0"/>
              </a:rPr>
              <a:t>服务定义：</a:t>
            </a:r>
          </a:p>
          <a:p>
            <a:pPr marL="800100" indent="-342900">
              <a:spcBef>
                <a:spcPts val="600"/>
              </a:spcBef>
              <a:buFont typeface="Arial" panose="020B0604020202020204" pitchFamily="34" charset="0"/>
              <a:buChar char="•"/>
            </a:pPr>
            <a:r>
              <a:rPr lang="zh-CN" altLang="en-US" sz="2000" u="none" dirty="0">
                <a:latin typeface="黑体" pitchFamily="2" charset="-122"/>
                <a:cs typeface="楷体_GB2312" pitchFamily="18" charset="0"/>
              </a:rPr>
              <a:t>详细地说明了各层所提供的服务；</a:t>
            </a:r>
          </a:p>
          <a:p>
            <a:pPr marL="800100" indent="-342900">
              <a:spcBef>
                <a:spcPts val="600"/>
              </a:spcBef>
              <a:buFont typeface="Arial" panose="020B0604020202020204" pitchFamily="34" charset="0"/>
              <a:buChar char="•"/>
            </a:pPr>
            <a:r>
              <a:rPr lang="zh-CN" altLang="en-US" sz="2000" u="none" dirty="0">
                <a:latin typeface="黑体" pitchFamily="2" charset="-122"/>
                <a:cs typeface="楷体_GB2312" pitchFamily="18" charset="0"/>
              </a:rPr>
              <a:t>某一层的服务就是该层及其以下各层的一种能力；</a:t>
            </a:r>
          </a:p>
          <a:p>
            <a:pPr marL="800100" indent="-342900">
              <a:spcBef>
                <a:spcPts val="600"/>
              </a:spcBef>
              <a:buFont typeface="Arial" panose="020B0604020202020204" pitchFamily="34" charset="0"/>
              <a:buChar char="•"/>
            </a:pPr>
            <a:r>
              <a:rPr lang="zh-CN" altLang="en-US" sz="2000" u="none" dirty="0">
                <a:latin typeface="黑体" pitchFamily="2" charset="-122"/>
                <a:cs typeface="楷体_GB2312" pitchFamily="18" charset="0"/>
              </a:rPr>
              <a:t>低层的服务是通过接口向上一层提供的;</a:t>
            </a:r>
          </a:p>
          <a:p>
            <a:pPr marL="800100" indent="-342900">
              <a:spcBef>
                <a:spcPts val="600"/>
              </a:spcBef>
              <a:buFont typeface="Arial" panose="020B0604020202020204" pitchFamily="34" charset="0"/>
              <a:buChar char="•"/>
            </a:pPr>
            <a:r>
              <a:rPr lang="zh-CN" altLang="en-US" sz="2000" u="none" dirty="0">
                <a:latin typeface="黑体" pitchFamily="2" charset="-122"/>
                <a:cs typeface="楷体_GB2312" pitchFamily="18" charset="0"/>
              </a:rPr>
              <a:t>各层所提供的服务与这些服务是如何实现的无关；</a:t>
            </a:r>
          </a:p>
          <a:p>
            <a:pPr marL="800100" indent="-342900">
              <a:spcBef>
                <a:spcPts val="600"/>
              </a:spcBef>
              <a:buFont typeface="Arial" panose="020B0604020202020204" pitchFamily="34" charset="0"/>
              <a:buChar char="•"/>
            </a:pPr>
            <a:r>
              <a:rPr lang="zh-CN" altLang="en-US" sz="2000" u="none" dirty="0">
                <a:latin typeface="黑体" pitchFamily="2" charset="-122"/>
                <a:cs typeface="楷体_GB2312" pitchFamily="18" charset="0"/>
              </a:rPr>
              <a:t>定义了层与层之间的接口与各层使用的原语，但不涉及接口的具体实现。</a:t>
            </a:r>
            <a:endParaRPr lang="zh-CN" altLang="en-US" sz="1600" dirty="0">
              <a:latin typeface="微软雅黑" pitchFamily="34" charset="-122"/>
              <a:ea typeface="宋体" charset="-122"/>
            </a:endParaRPr>
          </a:p>
          <a:p>
            <a:pPr marL="285750">
              <a:spcBef>
                <a:spcPts val="600"/>
              </a:spcBef>
            </a:pPr>
            <a:r>
              <a:rPr lang="zh-CN" altLang="en-US" sz="2000" u="none" dirty="0" smtClean="0">
                <a:solidFill>
                  <a:srgbClr val="C00000"/>
                </a:solidFill>
                <a:latin typeface="黑体" pitchFamily="2" charset="-122"/>
                <a:cs typeface="楷体_GB2312" pitchFamily="18" charset="0"/>
              </a:rPr>
              <a:t>协议规范</a:t>
            </a:r>
            <a:r>
              <a:rPr lang="zh-CN" altLang="en-US" sz="2000" u="none" dirty="0">
                <a:solidFill>
                  <a:srgbClr val="C00000"/>
                </a:solidFill>
                <a:latin typeface="黑体" pitchFamily="2" charset="-122"/>
                <a:cs typeface="楷体_GB2312" pitchFamily="18" charset="0"/>
              </a:rPr>
              <a:t>：</a:t>
            </a:r>
          </a:p>
          <a:p>
            <a:pPr marL="628650" indent="-342900">
              <a:spcBef>
                <a:spcPts val="600"/>
              </a:spcBef>
              <a:buFont typeface="Arial" panose="020B0604020202020204" pitchFamily="34" charset="0"/>
              <a:buChar char="•"/>
            </a:pPr>
            <a:r>
              <a:rPr lang="en-US" altLang="zh-CN" sz="2000" u="none" dirty="0">
                <a:latin typeface="黑体" pitchFamily="2" charset="-122"/>
                <a:cs typeface="楷体_GB2312" pitchFamily="18" charset="0"/>
              </a:rPr>
              <a:t>OSI</a:t>
            </a:r>
            <a:r>
              <a:rPr lang="zh-CN" altLang="en-US" sz="2000" u="none" dirty="0">
                <a:latin typeface="黑体" pitchFamily="2" charset="-122"/>
                <a:cs typeface="楷体_GB2312" pitchFamily="18" charset="0"/>
              </a:rPr>
              <a:t>标准中的各种协议精确地定义了</a:t>
            </a:r>
            <a:r>
              <a:rPr lang="zh-CN" altLang="en-US" sz="2000" u="none" dirty="0" smtClean="0">
                <a:latin typeface="黑体" pitchFamily="2" charset="-122"/>
                <a:cs typeface="楷体_GB2312" pitchFamily="18" charset="0"/>
              </a:rPr>
              <a:t>：应该</a:t>
            </a:r>
            <a:r>
              <a:rPr lang="zh-CN" altLang="en-US" sz="2000" u="none" dirty="0">
                <a:latin typeface="黑体" pitchFamily="2" charset="-122"/>
                <a:cs typeface="楷体_GB2312" pitchFamily="18" charset="0"/>
              </a:rPr>
              <a:t>发送什么样的控制信息</a:t>
            </a:r>
            <a:r>
              <a:rPr lang="zh-CN" altLang="en-US" sz="2000" u="none" dirty="0" smtClean="0">
                <a:latin typeface="黑体" pitchFamily="2" charset="-122"/>
                <a:cs typeface="楷体_GB2312" pitchFamily="18" charset="0"/>
              </a:rPr>
              <a:t>；如何</a:t>
            </a:r>
            <a:r>
              <a:rPr lang="zh-CN" altLang="en-US" sz="2000" u="none" dirty="0">
                <a:latin typeface="黑体" pitchFamily="2" charset="-122"/>
                <a:cs typeface="楷体_GB2312" pitchFamily="18" charset="0"/>
              </a:rPr>
              <a:t>解释这个控制信息。</a:t>
            </a:r>
          </a:p>
          <a:p>
            <a:pPr marL="628650" indent="-342900">
              <a:spcBef>
                <a:spcPts val="600"/>
              </a:spcBef>
              <a:buFont typeface="Arial" panose="020B0604020202020204" pitchFamily="34" charset="0"/>
              <a:buChar char="•"/>
            </a:pPr>
            <a:r>
              <a:rPr lang="zh-CN" altLang="en-US" sz="2000" u="none" dirty="0" smtClean="0">
                <a:latin typeface="黑体" pitchFamily="2" charset="-122"/>
                <a:cs typeface="楷体_GB2312" pitchFamily="18" charset="0"/>
              </a:rPr>
              <a:t>协议</a:t>
            </a:r>
            <a:r>
              <a:rPr lang="zh-CN" altLang="en-US" sz="2000" u="none" dirty="0">
                <a:latin typeface="黑体" pitchFamily="2" charset="-122"/>
                <a:cs typeface="楷体_GB2312" pitchFamily="18" charset="0"/>
              </a:rPr>
              <a:t>的规程规范具有最严格的</a:t>
            </a:r>
            <a:r>
              <a:rPr lang="zh-CN" altLang="en-US" sz="2000" u="none" dirty="0" smtClean="0">
                <a:latin typeface="黑体" pitchFamily="2" charset="-122"/>
                <a:cs typeface="楷体_GB2312" pitchFamily="18" charset="0"/>
              </a:rPr>
              <a:t>约束</a:t>
            </a:r>
            <a:r>
              <a:rPr lang="zh-CN" altLang="en-US" sz="2000" u="none" dirty="0">
                <a:latin typeface="黑体" pitchFamily="2" charset="-122"/>
                <a:cs typeface="楷体_GB2312" pitchFamily="18" charset="0"/>
              </a:rPr>
              <a:t>。</a:t>
            </a:r>
            <a:endParaRPr lang="zh-CN" altLang="en-US" sz="2000" u="none" dirty="0">
              <a:latin typeface="黑体" pitchFamily="2" charset="-122"/>
              <a:cs typeface="楷体_GB2312" pitchFamily="18" charset="0"/>
            </a:endParaRPr>
          </a:p>
        </p:txBody>
      </p:sp>
    </p:spTree>
    <p:extLst>
      <p:ext uri="{BB962C8B-B14F-4D97-AF65-F5344CB8AC3E}">
        <p14:creationId xmlns:p14="http://schemas.microsoft.com/office/powerpoint/2010/main" val="1873637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fld id="{63476DFC-B7EB-422A-AB13-AA4FCFCFED77}" type="slidenum">
              <a:rPr lang="zh-CN" altLang="en-US"/>
              <a:pPr>
                <a:defRPr/>
              </a:pPr>
              <a:t>19</a:t>
            </a:fld>
            <a:endParaRPr lang="en-US" altLang="zh-CN"/>
          </a:p>
        </p:txBody>
      </p:sp>
      <p:sp>
        <p:nvSpPr>
          <p:cNvPr id="112641" name="标题 1"/>
          <p:cNvSpPr>
            <a:spLocks noGrp="1"/>
          </p:cNvSpPr>
          <p:nvPr>
            <p:ph type="title" idx="4294967295"/>
          </p:nvPr>
        </p:nvSpPr>
        <p:spPr>
          <a:xfrm>
            <a:off x="285750" y="706438"/>
            <a:ext cx="6429375" cy="857250"/>
          </a:xfrm>
        </p:spPr>
        <p:txBody>
          <a:bodyPr/>
          <a:lstStyle/>
          <a:p>
            <a:pPr algn="l"/>
            <a:r>
              <a:rPr lang="en-US" altLang="zh-CN" u="sng" dirty="0">
                <a:latin typeface="Times New Roman" pitchFamily="18" charset="0"/>
                <a:cs typeface="Times New Roman" pitchFamily="18" charset="0"/>
              </a:rPr>
              <a:t>OSI</a:t>
            </a:r>
            <a:r>
              <a:rPr lang="zh-CN" altLang="en-US" u="sng" dirty="0">
                <a:latin typeface="Times New Roman" pitchFamily="18" charset="0"/>
                <a:cs typeface="Times New Roman" pitchFamily="18" charset="0"/>
              </a:rPr>
              <a:t>参考模型各层的主要</a:t>
            </a:r>
            <a:r>
              <a:rPr lang="zh-CN" altLang="en-US" u="sng" dirty="0" smtClean="0">
                <a:latin typeface="Times New Roman" pitchFamily="18" charset="0"/>
                <a:cs typeface="Times New Roman" pitchFamily="18" charset="0"/>
              </a:rPr>
              <a:t>功能</a:t>
            </a:r>
            <a:endParaRPr lang="zh-CN" altLang="en-US" u="sng" dirty="0">
              <a:latin typeface="Times New Roman" pitchFamily="18" charset="0"/>
              <a:cs typeface="Times New Roman" pitchFamily="18" charset="0"/>
            </a:endParaRPr>
          </a:p>
        </p:txBody>
      </p:sp>
      <p:sp>
        <p:nvSpPr>
          <p:cNvPr id="112642" name="内容占位符 2"/>
          <p:cNvSpPr>
            <a:spLocks noGrp="1"/>
          </p:cNvSpPr>
          <p:nvPr>
            <p:ph idx="4294967295"/>
          </p:nvPr>
        </p:nvSpPr>
        <p:spPr>
          <a:xfrm>
            <a:off x="179388" y="1636440"/>
            <a:ext cx="5832475" cy="3168923"/>
          </a:xfrm>
        </p:spPr>
        <p:txBody>
          <a:bodyPr/>
          <a:lstStyle/>
          <a:p>
            <a:pPr marL="177800" indent="-177800">
              <a:lnSpc>
                <a:spcPct val="110000"/>
              </a:lnSpc>
              <a:spcBef>
                <a:spcPct val="30000"/>
              </a:spcBef>
            </a:pPr>
            <a:r>
              <a:rPr lang="zh-CN" altLang="en-US" sz="2200" b="1" dirty="0">
                <a:solidFill>
                  <a:srgbClr val="2D2DB9"/>
                </a:solidFill>
                <a:latin typeface="Times New Roman" pitchFamily="18" charset="0"/>
                <a:cs typeface="Times New Roman" pitchFamily="18" charset="0"/>
              </a:rPr>
              <a:t>物理层（</a:t>
            </a:r>
            <a:r>
              <a:rPr lang="en-US" altLang="zh-CN" sz="2200" b="1" dirty="0">
                <a:solidFill>
                  <a:srgbClr val="2D2DB9"/>
                </a:solidFill>
                <a:latin typeface="Times New Roman" pitchFamily="18" charset="0"/>
                <a:cs typeface="Times New Roman" pitchFamily="18" charset="0"/>
              </a:rPr>
              <a:t>physical layer</a:t>
            </a:r>
            <a:r>
              <a:rPr lang="zh-CN" altLang="en-US" sz="2200" b="1" dirty="0">
                <a:solidFill>
                  <a:srgbClr val="2D2DB9"/>
                </a:solidFill>
                <a:latin typeface="Times New Roman" pitchFamily="18" charset="0"/>
                <a:cs typeface="Times New Roman" pitchFamily="18" charset="0"/>
              </a:rPr>
              <a:t>）</a:t>
            </a:r>
          </a:p>
          <a:p>
            <a:pPr marL="700088" lvl="1" indent="-342900">
              <a:lnSpc>
                <a:spcPct val="110000"/>
              </a:lnSpc>
              <a:spcBef>
                <a:spcPct val="30000"/>
              </a:spcBef>
              <a:buFont typeface="Wingdings" panose="05000000000000000000" pitchFamily="2" charset="2"/>
              <a:buChar char="ü"/>
            </a:pPr>
            <a:r>
              <a:rPr lang="en-US" altLang="zh-CN" b="1" dirty="0" err="1" smtClean="0">
                <a:solidFill>
                  <a:srgbClr val="2D2DB9"/>
                </a:solidFill>
                <a:latin typeface="Times New Roman" pitchFamily="18" charset="0"/>
                <a:cs typeface="Times New Roman" pitchFamily="18" charset="0"/>
              </a:rPr>
              <a:t>物理层的数据传输单元是</a:t>
            </a:r>
            <a:r>
              <a:rPr lang="en-US" altLang="zh-CN" b="1" dirty="0" err="1" smtClean="0">
                <a:solidFill>
                  <a:srgbClr val="FF0000"/>
                </a:solidFill>
                <a:latin typeface="Times New Roman" pitchFamily="18" charset="0"/>
                <a:cs typeface="Times New Roman" pitchFamily="18" charset="0"/>
              </a:rPr>
              <a:t>比特</a:t>
            </a:r>
            <a:r>
              <a:rPr lang="zh-CN" altLang="en-US" b="1" dirty="0">
                <a:solidFill>
                  <a:srgbClr val="2D2DB9"/>
                </a:solidFill>
                <a:latin typeface="Times New Roman" pitchFamily="18" charset="0"/>
                <a:cs typeface="Times New Roman" pitchFamily="18" charset="0"/>
              </a:rPr>
              <a:t>；</a:t>
            </a:r>
            <a:r>
              <a:rPr lang="en-US" altLang="zh-CN" b="1" dirty="0">
                <a:solidFill>
                  <a:srgbClr val="2D2DB9"/>
                </a:solidFill>
                <a:latin typeface="Times New Roman" pitchFamily="18" charset="0"/>
                <a:cs typeface="Times New Roman" pitchFamily="18" charset="0"/>
              </a:rPr>
              <a:t> </a:t>
            </a:r>
          </a:p>
          <a:p>
            <a:pPr marL="700088" lvl="1" indent="-342900">
              <a:lnSpc>
                <a:spcPct val="110000"/>
              </a:lnSpc>
              <a:spcBef>
                <a:spcPct val="30000"/>
              </a:spcBef>
              <a:buFont typeface="Wingdings" panose="05000000000000000000" pitchFamily="2" charset="2"/>
              <a:buChar char="ü"/>
            </a:pPr>
            <a:r>
              <a:rPr lang="en-US" altLang="zh-CN" b="1" dirty="0" err="1">
                <a:solidFill>
                  <a:srgbClr val="2D2DB9"/>
                </a:solidFill>
                <a:latin typeface="Times New Roman" pitchFamily="18" charset="0"/>
                <a:cs typeface="Times New Roman" pitchFamily="18" charset="0"/>
              </a:rPr>
              <a:t>利用传输介质为通信的网络结点之间建立、</a:t>
            </a:r>
            <a:r>
              <a:rPr lang="en-US" altLang="zh-CN" b="1" dirty="0" err="1" smtClean="0">
                <a:solidFill>
                  <a:srgbClr val="2D2DB9"/>
                </a:solidFill>
                <a:latin typeface="Times New Roman" pitchFamily="18" charset="0"/>
                <a:cs typeface="Times New Roman" pitchFamily="18" charset="0"/>
              </a:rPr>
              <a:t>管理和释放</a:t>
            </a:r>
            <a:r>
              <a:rPr lang="en-US" altLang="zh-CN" b="1" dirty="0" err="1" smtClean="0">
                <a:solidFill>
                  <a:srgbClr val="FF0000"/>
                </a:solidFill>
                <a:latin typeface="Times New Roman" pitchFamily="18" charset="0"/>
                <a:cs typeface="Times New Roman" pitchFamily="18" charset="0"/>
              </a:rPr>
              <a:t>物理连接</a:t>
            </a:r>
            <a:r>
              <a:rPr lang="en-US" altLang="zh-CN" b="1" dirty="0">
                <a:solidFill>
                  <a:srgbClr val="2D2DB9"/>
                </a:solidFill>
                <a:latin typeface="Times New Roman" pitchFamily="18" charset="0"/>
                <a:cs typeface="Times New Roman" pitchFamily="18" charset="0"/>
              </a:rPr>
              <a:t>；</a:t>
            </a:r>
          </a:p>
          <a:p>
            <a:pPr marL="700088" lvl="1" indent="-342900">
              <a:lnSpc>
                <a:spcPct val="110000"/>
              </a:lnSpc>
              <a:spcBef>
                <a:spcPct val="30000"/>
              </a:spcBef>
              <a:buFont typeface="Wingdings" panose="05000000000000000000" pitchFamily="2" charset="2"/>
              <a:buChar char="ü"/>
            </a:pPr>
            <a:r>
              <a:rPr lang="en-US" altLang="zh-CN" b="1" dirty="0" err="1">
                <a:solidFill>
                  <a:srgbClr val="2D2DB9"/>
                </a:solidFill>
                <a:latin typeface="Times New Roman" pitchFamily="18" charset="0"/>
                <a:cs typeface="Times New Roman" pitchFamily="18" charset="0"/>
              </a:rPr>
              <a:t>实现</a:t>
            </a:r>
            <a:r>
              <a:rPr lang="en-US" altLang="zh-CN" b="1" dirty="0" err="1">
                <a:solidFill>
                  <a:srgbClr val="FF0000"/>
                </a:solidFill>
                <a:latin typeface="Times New Roman" pitchFamily="18" charset="0"/>
                <a:cs typeface="Times New Roman" pitchFamily="18" charset="0"/>
              </a:rPr>
              <a:t>比特流的传输</a:t>
            </a:r>
            <a:r>
              <a:rPr lang="zh-CN" altLang="en-US" b="1" dirty="0">
                <a:solidFill>
                  <a:srgbClr val="2D2DB9"/>
                </a:solidFill>
                <a:latin typeface="Times New Roman" pitchFamily="18" charset="0"/>
                <a:cs typeface="Times New Roman" pitchFamily="18" charset="0"/>
              </a:rPr>
              <a:t>，</a:t>
            </a:r>
            <a:r>
              <a:rPr lang="en-US" altLang="zh-CN" b="1" dirty="0" err="1">
                <a:solidFill>
                  <a:srgbClr val="2D2DB9"/>
                </a:solidFill>
                <a:latin typeface="Times New Roman" pitchFamily="18" charset="0"/>
                <a:cs typeface="Times New Roman" pitchFamily="18" charset="0"/>
              </a:rPr>
              <a:t>为数据链路层提供数据传输服务</a:t>
            </a:r>
            <a:r>
              <a:rPr lang="en-US" altLang="zh-CN" b="1" dirty="0" smtClean="0">
                <a:solidFill>
                  <a:srgbClr val="2D2DB9"/>
                </a:solidFill>
                <a:latin typeface="Times New Roman" pitchFamily="18" charset="0"/>
                <a:cs typeface="Times New Roman" pitchFamily="18" charset="0"/>
              </a:rPr>
              <a:t>；</a:t>
            </a:r>
            <a:endParaRPr lang="zh-CN" altLang="en-US" dirty="0">
              <a:solidFill>
                <a:srgbClr val="2D2DB9"/>
              </a:solidFill>
            </a:endParaRPr>
          </a:p>
        </p:txBody>
      </p:sp>
    </p:spTree>
    <p:extLst>
      <p:ext uri="{BB962C8B-B14F-4D97-AF65-F5344CB8AC3E}">
        <p14:creationId xmlns:p14="http://schemas.microsoft.com/office/powerpoint/2010/main" val="3902812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1"/>
          <p:cNvSpPr>
            <a:spLocks noGrp="1"/>
          </p:cNvSpPr>
          <p:nvPr>
            <p:ph type="ftr" sz="quarter" idx="10"/>
          </p:nvPr>
        </p:nvSpPr>
        <p:spPr/>
        <p:txBody>
          <a:bodyPr/>
          <a:lstStyle/>
          <a:p>
            <a:pPr>
              <a:defRPr/>
            </a:pPr>
            <a:fld id="{98A9F312-A3B5-4EA8-B19E-1717F4B96B2D}" type="slidenum">
              <a:rPr lang="zh-CN" altLang="en-US"/>
              <a:pPr>
                <a:defRPr/>
              </a:pPr>
              <a:t>2</a:t>
            </a:fld>
            <a:endParaRPr lang="en-US" altLang="zh-CN"/>
          </a:p>
        </p:txBody>
      </p:sp>
      <p:sp>
        <p:nvSpPr>
          <p:cNvPr id="16385" name="标题 1"/>
          <p:cNvSpPr>
            <a:spLocks noGrp="1"/>
          </p:cNvSpPr>
          <p:nvPr>
            <p:ph type="ctrTitle" idx="4294967295"/>
          </p:nvPr>
        </p:nvSpPr>
        <p:spPr>
          <a:xfrm>
            <a:off x="107504" y="1996480"/>
            <a:ext cx="5544616" cy="1997844"/>
          </a:xfrm>
        </p:spPr>
        <p:txBody>
          <a:bodyPr/>
          <a:lstStyle/>
          <a:p>
            <a:pPr>
              <a:lnSpc>
                <a:spcPct val="120000"/>
              </a:lnSpc>
            </a:pPr>
            <a:r>
              <a:rPr lang="zh-CN" altLang="en-US" sz="3600" dirty="0" smtClean="0"/>
              <a:t>第二章 网络体系结构</a:t>
            </a:r>
            <a:r>
              <a:rPr lang="en-US" altLang="zh-CN" sz="3600" dirty="0" smtClean="0"/>
              <a:t/>
            </a:r>
            <a:br>
              <a:rPr lang="en-US" altLang="zh-CN" sz="3600" dirty="0" smtClean="0"/>
            </a:br>
            <a:endParaRPr lang="zh-CN" alt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fld id="{63476DFC-B7EB-422A-AB13-AA4FCFCFED77}" type="slidenum">
              <a:rPr lang="zh-CN" altLang="en-US"/>
              <a:pPr>
                <a:defRPr/>
              </a:pPr>
              <a:t>20</a:t>
            </a:fld>
            <a:endParaRPr lang="en-US" altLang="zh-CN"/>
          </a:p>
        </p:txBody>
      </p:sp>
      <p:sp>
        <p:nvSpPr>
          <p:cNvPr id="112641" name="标题 1"/>
          <p:cNvSpPr>
            <a:spLocks noGrp="1"/>
          </p:cNvSpPr>
          <p:nvPr>
            <p:ph type="title" idx="4294967295"/>
          </p:nvPr>
        </p:nvSpPr>
        <p:spPr>
          <a:xfrm>
            <a:off x="285750" y="706438"/>
            <a:ext cx="6429375" cy="857250"/>
          </a:xfrm>
        </p:spPr>
        <p:txBody>
          <a:bodyPr/>
          <a:lstStyle/>
          <a:p>
            <a:pPr algn="l"/>
            <a:r>
              <a:rPr lang="en-US" altLang="zh-CN" u="sng" dirty="0">
                <a:latin typeface="Times New Roman" pitchFamily="18" charset="0"/>
                <a:cs typeface="Times New Roman" pitchFamily="18" charset="0"/>
              </a:rPr>
              <a:t>OSI</a:t>
            </a:r>
            <a:r>
              <a:rPr lang="zh-CN" altLang="en-US" u="sng" dirty="0">
                <a:latin typeface="Times New Roman" pitchFamily="18" charset="0"/>
                <a:cs typeface="Times New Roman" pitchFamily="18" charset="0"/>
              </a:rPr>
              <a:t>参考模型各层的主要</a:t>
            </a:r>
            <a:r>
              <a:rPr lang="zh-CN" altLang="en-US" u="sng" dirty="0" smtClean="0">
                <a:latin typeface="Times New Roman" pitchFamily="18" charset="0"/>
                <a:cs typeface="Times New Roman" pitchFamily="18" charset="0"/>
              </a:rPr>
              <a:t>功能</a:t>
            </a:r>
            <a:endParaRPr lang="zh-CN" altLang="en-US" u="sng" dirty="0">
              <a:latin typeface="Times New Roman" pitchFamily="18" charset="0"/>
              <a:cs typeface="Times New Roman" pitchFamily="18" charset="0"/>
            </a:endParaRPr>
          </a:p>
        </p:txBody>
      </p:sp>
      <p:sp>
        <p:nvSpPr>
          <p:cNvPr id="112642" name="内容占位符 2"/>
          <p:cNvSpPr>
            <a:spLocks noGrp="1"/>
          </p:cNvSpPr>
          <p:nvPr>
            <p:ph idx="4294967295"/>
          </p:nvPr>
        </p:nvSpPr>
        <p:spPr>
          <a:xfrm>
            <a:off x="179512" y="1693947"/>
            <a:ext cx="5832475" cy="3313113"/>
          </a:xfrm>
        </p:spPr>
        <p:txBody>
          <a:bodyPr/>
          <a:lstStyle/>
          <a:p>
            <a:pPr marL="177800" indent="-177800">
              <a:lnSpc>
                <a:spcPct val="110000"/>
              </a:lnSpc>
              <a:spcBef>
                <a:spcPct val="30000"/>
              </a:spcBef>
            </a:pPr>
            <a:r>
              <a:rPr lang="zh-CN" altLang="en-US" sz="2200" b="1" dirty="0" smtClean="0">
                <a:solidFill>
                  <a:srgbClr val="2D2DB9"/>
                </a:solidFill>
                <a:latin typeface="Times New Roman" pitchFamily="18" charset="0"/>
                <a:cs typeface="Times New Roman" pitchFamily="18" charset="0"/>
              </a:rPr>
              <a:t>数据链路层</a:t>
            </a:r>
            <a:r>
              <a:rPr lang="zh-CN" altLang="en-US" sz="2200" b="1" dirty="0">
                <a:solidFill>
                  <a:srgbClr val="2D2DB9"/>
                </a:solidFill>
                <a:latin typeface="Times New Roman" pitchFamily="18" charset="0"/>
                <a:cs typeface="Times New Roman" pitchFamily="18" charset="0"/>
              </a:rPr>
              <a:t>（</a:t>
            </a:r>
            <a:r>
              <a:rPr lang="en-US" altLang="zh-CN" sz="2200" b="1" dirty="0">
                <a:solidFill>
                  <a:srgbClr val="2D2DB9"/>
                </a:solidFill>
                <a:latin typeface="Times New Roman" pitchFamily="18" charset="0"/>
                <a:cs typeface="Times New Roman" pitchFamily="18" charset="0"/>
              </a:rPr>
              <a:t>data link layer</a:t>
            </a:r>
            <a:r>
              <a:rPr lang="zh-CN" altLang="en-US" sz="2200" b="1" dirty="0">
                <a:solidFill>
                  <a:srgbClr val="2D2DB9"/>
                </a:solidFill>
                <a:latin typeface="Times New Roman" pitchFamily="18" charset="0"/>
                <a:cs typeface="Times New Roman" pitchFamily="18" charset="0"/>
              </a:rPr>
              <a:t>）</a:t>
            </a:r>
          </a:p>
          <a:p>
            <a:pPr marL="700088" lvl="1" indent="-342900">
              <a:lnSpc>
                <a:spcPct val="110000"/>
              </a:lnSpc>
              <a:spcBef>
                <a:spcPct val="30000"/>
              </a:spcBef>
              <a:buFont typeface="Wingdings" panose="05000000000000000000" pitchFamily="2" charset="2"/>
              <a:buChar char="ü"/>
            </a:pPr>
            <a:r>
              <a:rPr lang="zh-CN" altLang="en-US" b="1" dirty="0">
                <a:solidFill>
                  <a:srgbClr val="2D2DB9"/>
                </a:solidFill>
                <a:latin typeface="Times New Roman" pitchFamily="18" charset="0"/>
                <a:cs typeface="Times New Roman" pitchFamily="18" charset="0"/>
              </a:rPr>
              <a:t>数据链路层的数据传输单元是</a:t>
            </a:r>
            <a:r>
              <a:rPr lang="en-US" altLang="zh-CN" b="1" dirty="0">
                <a:solidFill>
                  <a:srgbClr val="FF0000"/>
                </a:solidFill>
                <a:latin typeface="Times New Roman" pitchFamily="18" charset="0"/>
                <a:cs typeface="Times New Roman" pitchFamily="18" charset="0"/>
              </a:rPr>
              <a:t>帧</a:t>
            </a:r>
            <a:r>
              <a:rPr lang="en-US" altLang="zh-CN" b="1" dirty="0">
                <a:solidFill>
                  <a:srgbClr val="2D2DB9"/>
                </a:solidFill>
                <a:latin typeface="Times New Roman" pitchFamily="18" charset="0"/>
                <a:cs typeface="Times New Roman" pitchFamily="18" charset="0"/>
              </a:rPr>
              <a:t>；</a:t>
            </a:r>
          </a:p>
          <a:p>
            <a:pPr marL="700088" lvl="1" indent="-342900">
              <a:lnSpc>
                <a:spcPct val="110000"/>
              </a:lnSpc>
              <a:spcBef>
                <a:spcPct val="30000"/>
              </a:spcBef>
              <a:buFont typeface="Wingdings" panose="05000000000000000000" pitchFamily="2" charset="2"/>
              <a:buChar char="ü"/>
            </a:pPr>
            <a:r>
              <a:rPr lang="en-US" altLang="zh-CN" b="1" dirty="0" err="1">
                <a:solidFill>
                  <a:srgbClr val="2D2DB9"/>
                </a:solidFill>
                <a:latin typeface="Times New Roman" pitchFamily="18" charset="0"/>
                <a:cs typeface="Times New Roman" pitchFamily="18" charset="0"/>
              </a:rPr>
              <a:t>在物理层提供的服务基础上，</a:t>
            </a:r>
            <a:r>
              <a:rPr lang="en-US" altLang="zh-CN" b="1" dirty="0" err="1" smtClean="0">
                <a:solidFill>
                  <a:srgbClr val="2D2DB9"/>
                </a:solidFill>
                <a:latin typeface="Times New Roman" pitchFamily="18" charset="0"/>
                <a:cs typeface="Times New Roman" pitchFamily="18" charset="0"/>
              </a:rPr>
              <a:t>数据链路层在通信的实体间建立</a:t>
            </a:r>
            <a:r>
              <a:rPr lang="en-US" altLang="zh-CN" b="1" dirty="0" err="1" smtClean="0">
                <a:solidFill>
                  <a:srgbClr val="FF0000"/>
                </a:solidFill>
                <a:latin typeface="Times New Roman" pitchFamily="18" charset="0"/>
                <a:cs typeface="Times New Roman" pitchFamily="18" charset="0"/>
              </a:rPr>
              <a:t>数据链路连接</a:t>
            </a:r>
            <a:r>
              <a:rPr lang="en-US" altLang="zh-CN" b="1" dirty="0" smtClean="0">
                <a:solidFill>
                  <a:srgbClr val="2D2DB9"/>
                </a:solidFill>
                <a:latin typeface="Times New Roman" pitchFamily="18" charset="0"/>
                <a:cs typeface="Times New Roman" pitchFamily="18" charset="0"/>
              </a:rPr>
              <a:t>；</a:t>
            </a:r>
          </a:p>
          <a:p>
            <a:pPr marL="700088" lvl="1" indent="-342900">
              <a:lnSpc>
                <a:spcPct val="110000"/>
              </a:lnSpc>
              <a:spcBef>
                <a:spcPct val="30000"/>
              </a:spcBef>
              <a:buFont typeface="Wingdings" panose="05000000000000000000" pitchFamily="2" charset="2"/>
              <a:buChar char="ü"/>
            </a:pPr>
            <a:r>
              <a:rPr lang="zh-CN" altLang="en-US" b="1" dirty="0" smtClean="0">
                <a:solidFill>
                  <a:srgbClr val="2D2DB9"/>
                </a:solidFill>
                <a:latin typeface="Times New Roman" pitchFamily="18" charset="0"/>
                <a:cs typeface="Times New Roman" pitchFamily="18" charset="0"/>
              </a:rPr>
              <a:t>采用</a:t>
            </a:r>
            <a:r>
              <a:rPr lang="zh-CN" altLang="en-US" b="1" dirty="0">
                <a:solidFill>
                  <a:srgbClr val="FF0000"/>
                </a:solidFill>
                <a:latin typeface="Times New Roman" pitchFamily="18" charset="0"/>
                <a:cs typeface="Times New Roman" pitchFamily="18" charset="0"/>
              </a:rPr>
              <a:t>差错控制与流量控制</a:t>
            </a:r>
            <a:r>
              <a:rPr lang="zh-CN" altLang="en-US" b="1" dirty="0">
                <a:solidFill>
                  <a:srgbClr val="2D2DB9"/>
                </a:solidFill>
                <a:latin typeface="Times New Roman" pitchFamily="18" charset="0"/>
                <a:cs typeface="Times New Roman" pitchFamily="18" charset="0"/>
              </a:rPr>
              <a:t>方法，使得有差错的物理线路变成无差错的数据链路</a:t>
            </a:r>
            <a:r>
              <a:rPr lang="en-US" altLang="zh-CN" b="1" dirty="0" smtClean="0">
                <a:solidFill>
                  <a:srgbClr val="2D2DB9"/>
                </a:solidFill>
                <a:latin typeface="Times New Roman" pitchFamily="18" charset="0"/>
                <a:cs typeface="Times New Roman" pitchFamily="18" charset="0"/>
              </a:rPr>
              <a:t>;</a:t>
            </a:r>
            <a:endParaRPr lang="en-US" altLang="zh-CN" b="1" dirty="0">
              <a:solidFill>
                <a:srgbClr val="2D2DB9"/>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fld id="{63476DFC-B7EB-422A-AB13-AA4FCFCFED77}" type="slidenum">
              <a:rPr lang="zh-CN" altLang="en-US"/>
              <a:pPr>
                <a:defRPr/>
              </a:pPr>
              <a:t>21</a:t>
            </a:fld>
            <a:endParaRPr lang="en-US" altLang="zh-CN"/>
          </a:p>
        </p:txBody>
      </p:sp>
      <p:sp>
        <p:nvSpPr>
          <p:cNvPr id="112641" name="标题 1"/>
          <p:cNvSpPr>
            <a:spLocks noGrp="1"/>
          </p:cNvSpPr>
          <p:nvPr>
            <p:ph type="title" idx="4294967295"/>
          </p:nvPr>
        </p:nvSpPr>
        <p:spPr>
          <a:xfrm>
            <a:off x="285750" y="706438"/>
            <a:ext cx="6429375" cy="857250"/>
          </a:xfrm>
        </p:spPr>
        <p:txBody>
          <a:bodyPr/>
          <a:lstStyle/>
          <a:p>
            <a:pPr algn="l"/>
            <a:r>
              <a:rPr lang="en-US" altLang="zh-CN" u="sng" dirty="0">
                <a:latin typeface="Times New Roman" pitchFamily="18" charset="0"/>
                <a:cs typeface="Times New Roman" pitchFamily="18" charset="0"/>
              </a:rPr>
              <a:t>OSI</a:t>
            </a:r>
            <a:r>
              <a:rPr lang="zh-CN" altLang="en-US" u="sng" dirty="0">
                <a:latin typeface="Times New Roman" pitchFamily="18" charset="0"/>
                <a:cs typeface="Times New Roman" pitchFamily="18" charset="0"/>
              </a:rPr>
              <a:t>参考模型各层的主要</a:t>
            </a:r>
            <a:r>
              <a:rPr lang="zh-CN" altLang="en-US" u="sng" dirty="0" smtClean="0">
                <a:latin typeface="Times New Roman" pitchFamily="18" charset="0"/>
                <a:cs typeface="Times New Roman" pitchFamily="18" charset="0"/>
              </a:rPr>
              <a:t>功能</a:t>
            </a:r>
            <a:endParaRPr lang="zh-CN" altLang="en-US" u="sng" dirty="0">
              <a:latin typeface="Times New Roman" pitchFamily="18" charset="0"/>
              <a:cs typeface="Times New Roman" pitchFamily="18" charset="0"/>
            </a:endParaRPr>
          </a:p>
        </p:txBody>
      </p:sp>
      <p:sp>
        <p:nvSpPr>
          <p:cNvPr id="112642" name="内容占位符 2"/>
          <p:cNvSpPr>
            <a:spLocks noGrp="1"/>
          </p:cNvSpPr>
          <p:nvPr>
            <p:ph idx="4294967295"/>
          </p:nvPr>
        </p:nvSpPr>
        <p:spPr>
          <a:xfrm>
            <a:off x="179388" y="1708448"/>
            <a:ext cx="5976788" cy="3096915"/>
          </a:xfrm>
        </p:spPr>
        <p:txBody>
          <a:bodyPr/>
          <a:lstStyle/>
          <a:p>
            <a:pPr marL="177800" indent="-177800">
              <a:lnSpc>
                <a:spcPct val="110000"/>
              </a:lnSpc>
              <a:spcBef>
                <a:spcPct val="30000"/>
              </a:spcBef>
            </a:pPr>
            <a:r>
              <a:rPr lang="zh-CN" altLang="en-US" sz="2200" b="1" dirty="0" smtClean="0">
                <a:solidFill>
                  <a:srgbClr val="2D2DB9"/>
                </a:solidFill>
                <a:latin typeface="Times New Roman" pitchFamily="18" charset="0"/>
                <a:cs typeface="Times New Roman" pitchFamily="18" charset="0"/>
              </a:rPr>
              <a:t>网络层</a:t>
            </a:r>
            <a:r>
              <a:rPr lang="zh-CN" altLang="en-US" sz="2200" b="1" dirty="0">
                <a:solidFill>
                  <a:srgbClr val="2D2DB9"/>
                </a:solidFill>
                <a:latin typeface="Times New Roman" pitchFamily="18" charset="0"/>
                <a:cs typeface="Times New Roman" pitchFamily="18" charset="0"/>
              </a:rPr>
              <a:t>（</a:t>
            </a:r>
            <a:r>
              <a:rPr lang="en-US" altLang="zh-CN" sz="2200" b="1" dirty="0">
                <a:solidFill>
                  <a:srgbClr val="2D2DB9"/>
                </a:solidFill>
                <a:latin typeface="Times New Roman" pitchFamily="18" charset="0"/>
                <a:cs typeface="Times New Roman" pitchFamily="18" charset="0"/>
              </a:rPr>
              <a:t>network layer</a:t>
            </a:r>
            <a:r>
              <a:rPr lang="zh-CN" altLang="en-US" sz="2200" b="1" dirty="0">
                <a:solidFill>
                  <a:srgbClr val="2D2DB9"/>
                </a:solidFill>
                <a:latin typeface="Times New Roman" pitchFamily="18" charset="0"/>
                <a:cs typeface="Times New Roman" pitchFamily="18" charset="0"/>
              </a:rPr>
              <a:t>）</a:t>
            </a:r>
          </a:p>
          <a:p>
            <a:pPr marL="700088" lvl="1" indent="-342900">
              <a:lnSpc>
                <a:spcPct val="110000"/>
              </a:lnSpc>
              <a:spcBef>
                <a:spcPct val="30000"/>
              </a:spcBef>
              <a:buFont typeface="Wingdings" panose="05000000000000000000" pitchFamily="2" charset="2"/>
              <a:buChar char="ü"/>
            </a:pPr>
            <a:r>
              <a:rPr lang="en-US" altLang="zh-CN" b="1" dirty="0" err="1">
                <a:solidFill>
                  <a:srgbClr val="2D2DB9"/>
                </a:solidFill>
                <a:latin typeface="Times New Roman" pitchFamily="18" charset="0"/>
                <a:cs typeface="Times New Roman" pitchFamily="18" charset="0"/>
              </a:rPr>
              <a:t>为数据在结点之间传输创建</a:t>
            </a:r>
            <a:r>
              <a:rPr lang="en-US" altLang="zh-CN" b="1" dirty="0" err="1">
                <a:solidFill>
                  <a:srgbClr val="FF0000"/>
                </a:solidFill>
                <a:latin typeface="Times New Roman" pitchFamily="18" charset="0"/>
                <a:cs typeface="Times New Roman" pitchFamily="18" charset="0"/>
              </a:rPr>
              <a:t>逻辑链路</a:t>
            </a:r>
            <a:r>
              <a:rPr lang="en-US" altLang="zh-CN" b="1" dirty="0">
                <a:solidFill>
                  <a:srgbClr val="2D2DB9"/>
                </a:solidFill>
                <a:latin typeface="Times New Roman" pitchFamily="18" charset="0"/>
                <a:cs typeface="Times New Roman" pitchFamily="18" charset="0"/>
              </a:rPr>
              <a:t>；</a:t>
            </a:r>
          </a:p>
          <a:p>
            <a:pPr marL="700088" lvl="1" indent="-342900">
              <a:lnSpc>
                <a:spcPct val="110000"/>
              </a:lnSpc>
              <a:spcBef>
                <a:spcPct val="30000"/>
              </a:spcBef>
              <a:buFont typeface="Wingdings" panose="05000000000000000000" pitchFamily="2" charset="2"/>
              <a:buChar char="ü"/>
            </a:pPr>
            <a:r>
              <a:rPr lang="en-US" altLang="zh-CN" b="1" dirty="0" err="1">
                <a:solidFill>
                  <a:srgbClr val="2D2DB9"/>
                </a:solidFill>
                <a:latin typeface="Times New Roman" pitchFamily="18" charset="0"/>
                <a:cs typeface="Times New Roman" pitchFamily="18" charset="0"/>
              </a:rPr>
              <a:t>实现网络互连等功能</a:t>
            </a:r>
            <a:r>
              <a:rPr lang="zh-CN" altLang="en-US" b="1" dirty="0">
                <a:solidFill>
                  <a:srgbClr val="2D2DB9"/>
                </a:solidFill>
                <a:latin typeface="Times New Roman" pitchFamily="18" charset="0"/>
                <a:cs typeface="Times New Roman" pitchFamily="18" charset="0"/>
              </a:rPr>
              <a:t>。</a:t>
            </a:r>
            <a:endParaRPr lang="en-US" altLang="zh-CN" b="1" dirty="0">
              <a:solidFill>
                <a:srgbClr val="2D2DB9"/>
              </a:solidFill>
              <a:latin typeface="Times New Roman" pitchFamily="18" charset="0"/>
              <a:cs typeface="Times New Roman" pitchFamily="18" charset="0"/>
            </a:endParaRPr>
          </a:p>
          <a:p>
            <a:pPr marL="700088" lvl="1" indent="-342900">
              <a:lnSpc>
                <a:spcPct val="110000"/>
              </a:lnSpc>
              <a:spcBef>
                <a:spcPct val="30000"/>
              </a:spcBef>
              <a:buFont typeface="Wingdings" panose="05000000000000000000" pitchFamily="2" charset="2"/>
              <a:buChar char="ü"/>
            </a:pPr>
            <a:r>
              <a:rPr lang="zh-CN" altLang="en-US" b="1" dirty="0" smtClean="0">
                <a:solidFill>
                  <a:srgbClr val="2D2DB9"/>
                </a:solidFill>
                <a:latin typeface="Times New Roman" pitchFamily="18" charset="0"/>
                <a:cs typeface="Times New Roman" pitchFamily="18" charset="0"/>
              </a:rPr>
              <a:t>实现</a:t>
            </a:r>
            <a:r>
              <a:rPr lang="zh-CN" altLang="en-US" b="1" dirty="0">
                <a:solidFill>
                  <a:srgbClr val="FF0000"/>
                </a:solidFill>
                <a:latin typeface="Times New Roman" pitchFamily="18" charset="0"/>
                <a:cs typeface="Times New Roman" pitchFamily="18" charset="0"/>
              </a:rPr>
              <a:t>路由选择、分组转发与拥塞控制</a:t>
            </a:r>
            <a:r>
              <a:rPr lang="zh-CN" altLang="en-US" b="1" dirty="0">
                <a:solidFill>
                  <a:srgbClr val="2D2DB9"/>
                </a:solidFill>
                <a:latin typeface="Times New Roman" pitchFamily="18" charset="0"/>
                <a:cs typeface="Times New Roman" pitchFamily="18" charset="0"/>
              </a:rPr>
              <a:t>等功能，为</a:t>
            </a:r>
            <a:r>
              <a:rPr lang="en-US" b="1" dirty="0">
                <a:solidFill>
                  <a:srgbClr val="2D2DB9"/>
                </a:solidFill>
                <a:latin typeface="Times New Roman" pitchFamily="18" charset="0"/>
                <a:cs typeface="Times New Roman" pitchFamily="18" charset="0"/>
              </a:rPr>
              <a:t>“</a:t>
            </a:r>
            <a:r>
              <a:rPr lang="zh-CN" altLang="en-US" b="1" dirty="0">
                <a:solidFill>
                  <a:srgbClr val="2D2DB9"/>
                </a:solidFill>
                <a:latin typeface="Times New Roman" pitchFamily="18" charset="0"/>
                <a:cs typeface="Times New Roman" pitchFamily="18" charset="0"/>
              </a:rPr>
              <a:t>分组</a:t>
            </a:r>
            <a:r>
              <a:rPr lang="en-US" b="1" dirty="0">
                <a:solidFill>
                  <a:srgbClr val="2D2DB9"/>
                </a:solidFill>
                <a:latin typeface="Times New Roman" pitchFamily="18" charset="0"/>
                <a:cs typeface="Times New Roman" pitchFamily="18" charset="0"/>
              </a:rPr>
              <a:t>”</a:t>
            </a:r>
            <a:r>
              <a:rPr lang="zh-CN" altLang="en-US" b="1" dirty="0">
                <a:solidFill>
                  <a:srgbClr val="2D2DB9"/>
                </a:solidFill>
                <a:latin typeface="Times New Roman" pitchFamily="18" charset="0"/>
                <a:cs typeface="Times New Roman" pitchFamily="18" charset="0"/>
              </a:rPr>
              <a:t>传输选择</a:t>
            </a:r>
            <a:r>
              <a:rPr lang="en-US" b="1" dirty="0">
                <a:solidFill>
                  <a:srgbClr val="2D2DB9"/>
                </a:solidFill>
                <a:latin typeface="Times New Roman" pitchFamily="18" charset="0"/>
                <a:cs typeface="Times New Roman" pitchFamily="18" charset="0"/>
              </a:rPr>
              <a:t>“</a:t>
            </a:r>
            <a:r>
              <a:rPr lang="zh-CN" altLang="en-US" b="1" dirty="0">
                <a:solidFill>
                  <a:srgbClr val="2D2DB9"/>
                </a:solidFill>
                <a:latin typeface="Times New Roman" pitchFamily="18" charset="0"/>
                <a:cs typeface="Times New Roman" pitchFamily="18" charset="0"/>
              </a:rPr>
              <a:t>最佳</a:t>
            </a:r>
            <a:r>
              <a:rPr lang="en-US" b="1" dirty="0">
                <a:solidFill>
                  <a:srgbClr val="2D2DB9"/>
                </a:solidFill>
                <a:latin typeface="Times New Roman" pitchFamily="18" charset="0"/>
                <a:cs typeface="Times New Roman" pitchFamily="18" charset="0"/>
              </a:rPr>
              <a:t>”</a:t>
            </a:r>
            <a:r>
              <a:rPr lang="zh-CN" altLang="en-US" b="1" dirty="0">
                <a:solidFill>
                  <a:srgbClr val="2D2DB9"/>
                </a:solidFill>
                <a:latin typeface="Times New Roman" pitchFamily="18" charset="0"/>
                <a:cs typeface="Times New Roman" pitchFamily="18" charset="0"/>
              </a:rPr>
              <a:t>的路由</a:t>
            </a:r>
            <a:r>
              <a:rPr lang="zh-CN" altLang="en-US" b="1" dirty="0" smtClean="0">
                <a:solidFill>
                  <a:srgbClr val="2D2DB9"/>
                </a:solidFill>
                <a:latin typeface="Times New Roman" pitchFamily="18" charset="0"/>
                <a:cs typeface="Times New Roman" pitchFamily="18" charset="0"/>
              </a:rPr>
              <a:t>。</a:t>
            </a:r>
            <a:endParaRPr lang="en-US" altLang="zh-CN" b="1" dirty="0" smtClean="0">
              <a:solidFill>
                <a:srgbClr val="2D2DB9"/>
              </a:solidFill>
              <a:latin typeface="Times New Roman" pitchFamily="18" charset="0"/>
              <a:cs typeface="Times New Roman" pitchFamily="18" charset="0"/>
            </a:endParaRPr>
          </a:p>
          <a:p>
            <a:pPr marL="541338" lvl="1" indent="-184150">
              <a:lnSpc>
                <a:spcPct val="110000"/>
              </a:lnSpc>
              <a:spcBef>
                <a:spcPct val="30000"/>
              </a:spcBef>
            </a:pPr>
            <a:endParaRPr lang="zh-CN" altLang="en-US" dirty="0">
              <a:solidFill>
                <a:srgbClr val="2D2DB9"/>
              </a:solidFill>
            </a:endParaRPr>
          </a:p>
        </p:txBody>
      </p:sp>
    </p:spTree>
    <p:extLst>
      <p:ext uri="{BB962C8B-B14F-4D97-AF65-F5344CB8AC3E}">
        <p14:creationId xmlns:p14="http://schemas.microsoft.com/office/powerpoint/2010/main" val="3753634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fld id="{743418BA-E285-4BF2-A94F-30F52D6390DB}" type="slidenum">
              <a:rPr lang="zh-CN" altLang="en-US"/>
              <a:pPr>
                <a:defRPr/>
              </a:pPr>
              <a:t>22</a:t>
            </a:fld>
            <a:endParaRPr lang="en-US" altLang="zh-CN"/>
          </a:p>
        </p:txBody>
      </p:sp>
      <p:sp>
        <p:nvSpPr>
          <p:cNvPr id="113665" name="标题 1"/>
          <p:cNvSpPr>
            <a:spLocks noGrp="1"/>
          </p:cNvSpPr>
          <p:nvPr>
            <p:ph type="title" idx="4294967295"/>
          </p:nvPr>
        </p:nvSpPr>
        <p:spPr>
          <a:xfrm>
            <a:off x="285750" y="773113"/>
            <a:ext cx="6429375" cy="857250"/>
          </a:xfrm>
        </p:spPr>
        <p:txBody>
          <a:bodyPr/>
          <a:lstStyle/>
          <a:p>
            <a:pPr algn="l"/>
            <a:r>
              <a:rPr lang="en-US" altLang="zh-CN" u="sng" dirty="0">
                <a:latin typeface="Times New Roman" pitchFamily="18" charset="0"/>
                <a:cs typeface="Times New Roman" pitchFamily="18" charset="0"/>
              </a:rPr>
              <a:t>OSI</a:t>
            </a:r>
            <a:r>
              <a:rPr lang="zh-CN" altLang="en-US" u="sng" dirty="0">
                <a:latin typeface="Times New Roman" pitchFamily="18" charset="0"/>
                <a:cs typeface="Times New Roman" pitchFamily="18" charset="0"/>
              </a:rPr>
              <a:t>参考模型各层的主要</a:t>
            </a:r>
            <a:r>
              <a:rPr lang="zh-CN" altLang="en-US" u="sng" dirty="0" smtClean="0">
                <a:latin typeface="Times New Roman" pitchFamily="18" charset="0"/>
                <a:cs typeface="Times New Roman" pitchFamily="18" charset="0"/>
              </a:rPr>
              <a:t>功能</a:t>
            </a:r>
            <a:endParaRPr lang="zh-CN" altLang="en-US" dirty="0">
              <a:latin typeface="华文新魏" pitchFamily="2" charset="-122"/>
            </a:endParaRPr>
          </a:p>
        </p:txBody>
      </p:sp>
      <p:sp>
        <p:nvSpPr>
          <p:cNvPr id="113666" name="内容占位符 2"/>
          <p:cNvSpPr>
            <a:spLocks noGrp="1"/>
          </p:cNvSpPr>
          <p:nvPr>
            <p:ph idx="4294967295"/>
          </p:nvPr>
        </p:nvSpPr>
        <p:spPr>
          <a:xfrm>
            <a:off x="323850" y="1563688"/>
            <a:ext cx="5976342" cy="3087687"/>
          </a:xfrm>
        </p:spPr>
        <p:txBody>
          <a:bodyPr/>
          <a:lstStyle/>
          <a:p>
            <a:pPr marL="177800" indent="-177800">
              <a:lnSpc>
                <a:spcPct val="120000"/>
              </a:lnSpc>
              <a:spcBef>
                <a:spcPct val="30000"/>
              </a:spcBef>
            </a:pPr>
            <a:r>
              <a:rPr lang="zh-CN" altLang="en-US" sz="2200" b="1" dirty="0">
                <a:solidFill>
                  <a:srgbClr val="2D2DB9"/>
                </a:solidFill>
                <a:latin typeface="Times New Roman" pitchFamily="18" charset="0"/>
                <a:cs typeface="Times New Roman" pitchFamily="18" charset="0"/>
              </a:rPr>
              <a:t>传输层（</a:t>
            </a:r>
            <a:r>
              <a:rPr lang="en-US" altLang="zh-CN" sz="2200" b="1" dirty="0">
                <a:solidFill>
                  <a:srgbClr val="2D2DB9"/>
                </a:solidFill>
                <a:latin typeface="Times New Roman" pitchFamily="18" charset="0"/>
                <a:cs typeface="Times New Roman" pitchFamily="18" charset="0"/>
              </a:rPr>
              <a:t>transport layer</a:t>
            </a:r>
            <a:r>
              <a:rPr lang="zh-CN" altLang="en-US" sz="2200" b="1" dirty="0">
                <a:solidFill>
                  <a:srgbClr val="2D2DB9"/>
                </a:solidFill>
                <a:latin typeface="Times New Roman" pitchFamily="18" charset="0"/>
                <a:cs typeface="Times New Roman" pitchFamily="18" charset="0"/>
              </a:rPr>
              <a:t>）</a:t>
            </a:r>
          </a:p>
          <a:p>
            <a:pPr marL="700088" lvl="1" indent="-342900">
              <a:lnSpc>
                <a:spcPct val="120000"/>
              </a:lnSpc>
              <a:spcBef>
                <a:spcPct val="30000"/>
              </a:spcBef>
              <a:buFont typeface="Wingdings" panose="05000000000000000000" pitchFamily="2" charset="2"/>
              <a:buChar char="ü"/>
            </a:pPr>
            <a:r>
              <a:rPr lang="zh-CN" altLang="en-US" b="1" dirty="0">
                <a:solidFill>
                  <a:srgbClr val="2D2DB9"/>
                </a:solidFill>
                <a:latin typeface="Times New Roman" pitchFamily="18" charset="0"/>
                <a:cs typeface="Times New Roman" pitchFamily="18" charset="0"/>
              </a:rPr>
              <a:t>向高层用户提供</a:t>
            </a:r>
            <a:r>
              <a:rPr lang="zh-CN" altLang="en-US" b="1" dirty="0">
                <a:solidFill>
                  <a:srgbClr val="FF0000"/>
                </a:solidFill>
                <a:latin typeface="Times New Roman" pitchFamily="18" charset="0"/>
                <a:cs typeface="Times New Roman" pitchFamily="18" charset="0"/>
              </a:rPr>
              <a:t>可靠的</a:t>
            </a:r>
            <a:r>
              <a:rPr lang="en-US" b="1" dirty="0">
                <a:solidFill>
                  <a:srgbClr val="FF0000"/>
                </a:solidFill>
                <a:latin typeface="Times New Roman" pitchFamily="18" charset="0"/>
                <a:cs typeface="Times New Roman" pitchFamily="18" charset="0"/>
              </a:rPr>
              <a:t>“</a:t>
            </a:r>
            <a:r>
              <a:rPr lang="zh-CN" altLang="en-US" b="1" dirty="0">
                <a:solidFill>
                  <a:srgbClr val="FF0000"/>
                </a:solidFill>
                <a:latin typeface="Times New Roman" pitchFamily="18" charset="0"/>
                <a:cs typeface="Times New Roman" pitchFamily="18" charset="0"/>
              </a:rPr>
              <a:t>端</a:t>
            </a:r>
            <a:r>
              <a:rPr lang="en-US" altLang="zh-CN" b="1" dirty="0">
                <a:solidFill>
                  <a:srgbClr val="FF0000"/>
                </a:solidFill>
                <a:latin typeface="Times New Roman" pitchFamily="18" charset="0"/>
                <a:cs typeface="Times New Roman" pitchFamily="18" charset="0"/>
              </a:rPr>
              <a:t>-</a:t>
            </a:r>
            <a:r>
              <a:rPr lang="zh-CN" altLang="en-US" b="1" dirty="0">
                <a:solidFill>
                  <a:srgbClr val="FF0000"/>
                </a:solidFill>
                <a:latin typeface="Times New Roman" pitchFamily="18" charset="0"/>
                <a:cs typeface="Times New Roman" pitchFamily="18" charset="0"/>
              </a:rPr>
              <a:t>端（</a:t>
            </a:r>
            <a:r>
              <a:rPr lang="en-US" altLang="zh-CN" b="1" dirty="0">
                <a:solidFill>
                  <a:srgbClr val="FF0000"/>
                </a:solidFill>
                <a:latin typeface="Times New Roman" pitchFamily="18" charset="0"/>
                <a:cs typeface="Times New Roman" pitchFamily="18" charset="0"/>
              </a:rPr>
              <a:t>end-to-end</a:t>
            </a:r>
            <a:r>
              <a:rPr lang="zh-CN" altLang="en-US" b="1" dirty="0">
                <a:solidFill>
                  <a:srgbClr val="FF0000"/>
                </a:solidFill>
                <a:latin typeface="Times New Roman" pitchFamily="18" charset="0"/>
                <a:cs typeface="Times New Roman" pitchFamily="18" charset="0"/>
              </a:rPr>
              <a:t>）</a:t>
            </a:r>
            <a:r>
              <a:rPr lang="en-US" b="1" dirty="0">
                <a:solidFill>
                  <a:srgbClr val="FF0000"/>
                </a:solidFill>
                <a:latin typeface="Times New Roman" pitchFamily="18" charset="0"/>
                <a:cs typeface="Times New Roman" pitchFamily="18" charset="0"/>
              </a:rPr>
              <a:t>”</a:t>
            </a:r>
            <a:r>
              <a:rPr lang="zh-CN" altLang="en-US" b="1" dirty="0">
                <a:solidFill>
                  <a:srgbClr val="FF0000"/>
                </a:solidFill>
                <a:latin typeface="Times New Roman" pitchFamily="18" charset="0"/>
                <a:cs typeface="Times New Roman" pitchFamily="18" charset="0"/>
              </a:rPr>
              <a:t>通信</a:t>
            </a:r>
            <a:r>
              <a:rPr lang="zh-CN" altLang="en-US" b="1" dirty="0" smtClean="0">
                <a:solidFill>
                  <a:srgbClr val="FF0000"/>
                </a:solidFill>
                <a:latin typeface="Times New Roman" pitchFamily="18" charset="0"/>
                <a:cs typeface="Times New Roman" pitchFamily="18" charset="0"/>
              </a:rPr>
              <a:t>服务</a:t>
            </a:r>
            <a:r>
              <a:rPr lang="en-US" altLang="zh-CN" b="1" dirty="0" smtClean="0">
                <a:solidFill>
                  <a:srgbClr val="2D2DB9"/>
                </a:solidFill>
                <a:latin typeface="Times New Roman" pitchFamily="18" charset="0"/>
                <a:cs typeface="Times New Roman" pitchFamily="18" charset="0"/>
              </a:rPr>
              <a:t>;</a:t>
            </a:r>
            <a:endParaRPr lang="en-US" altLang="zh-CN" b="1" dirty="0">
              <a:solidFill>
                <a:srgbClr val="2D2DB9"/>
              </a:solidFill>
              <a:latin typeface="Times New Roman" pitchFamily="18" charset="0"/>
              <a:cs typeface="Times New Roman" pitchFamily="18" charset="0"/>
            </a:endParaRPr>
          </a:p>
          <a:p>
            <a:pPr marL="700088" lvl="1" indent="-342900">
              <a:lnSpc>
                <a:spcPct val="120000"/>
              </a:lnSpc>
              <a:spcBef>
                <a:spcPct val="30000"/>
              </a:spcBef>
              <a:buFont typeface="Wingdings" panose="05000000000000000000" pitchFamily="2" charset="2"/>
              <a:buChar char="ü"/>
            </a:pPr>
            <a:r>
              <a:rPr lang="en-US" altLang="zh-CN" b="1" dirty="0" err="1">
                <a:solidFill>
                  <a:srgbClr val="2D2DB9"/>
                </a:solidFill>
                <a:latin typeface="Times New Roman" pitchFamily="18" charset="0"/>
                <a:cs typeface="Times New Roman" pitchFamily="18" charset="0"/>
              </a:rPr>
              <a:t>处理数据包错误、数据包次序，</a:t>
            </a:r>
            <a:r>
              <a:rPr lang="en-US" altLang="zh-CN" b="1" dirty="0" err="1" smtClean="0">
                <a:solidFill>
                  <a:srgbClr val="2D2DB9"/>
                </a:solidFill>
                <a:latin typeface="Times New Roman" pitchFamily="18" charset="0"/>
                <a:cs typeface="Times New Roman" pitchFamily="18" charset="0"/>
              </a:rPr>
              <a:t>以及其他一些关键传输问题</a:t>
            </a:r>
            <a:r>
              <a:rPr lang="en-US" altLang="zh-CN" b="1" dirty="0">
                <a:solidFill>
                  <a:srgbClr val="2D2DB9"/>
                </a:solidFill>
                <a:latin typeface="Times New Roman" pitchFamily="18" charset="0"/>
                <a:cs typeface="Times New Roman" pitchFamily="18" charset="0"/>
              </a:rPr>
              <a:t>；</a:t>
            </a:r>
          </a:p>
          <a:p>
            <a:pPr marL="700088" lvl="1" indent="-342900">
              <a:lnSpc>
                <a:spcPct val="120000"/>
              </a:lnSpc>
              <a:spcBef>
                <a:spcPct val="30000"/>
              </a:spcBef>
              <a:buFont typeface="Wingdings" panose="05000000000000000000" pitchFamily="2" charset="2"/>
              <a:buChar char="ü"/>
            </a:pPr>
            <a:r>
              <a:rPr lang="en-US" altLang="zh-CN" b="1" dirty="0" err="1">
                <a:solidFill>
                  <a:srgbClr val="2D2DB9"/>
                </a:solidFill>
                <a:latin typeface="Times New Roman" pitchFamily="18" charset="0"/>
                <a:cs typeface="Times New Roman" pitchFamily="18" charset="0"/>
              </a:rPr>
              <a:t>传输层</a:t>
            </a:r>
            <a:r>
              <a:rPr lang="en-US" altLang="zh-CN" b="1" dirty="0" err="1">
                <a:solidFill>
                  <a:srgbClr val="FF0000"/>
                </a:solidFill>
                <a:latin typeface="Times New Roman" pitchFamily="18" charset="0"/>
                <a:cs typeface="Times New Roman" pitchFamily="18" charset="0"/>
              </a:rPr>
              <a:t>向高层屏蔽了下层数据通信</a:t>
            </a:r>
            <a:r>
              <a:rPr lang="en-US" altLang="zh-CN" b="1" dirty="0" err="1">
                <a:solidFill>
                  <a:srgbClr val="2D2DB9"/>
                </a:solidFill>
                <a:latin typeface="Times New Roman" pitchFamily="18" charset="0"/>
                <a:cs typeface="Times New Roman" pitchFamily="18" charset="0"/>
              </a:rPr>
              <a:t>的细节，</a:t>
            </a:r>
            <a:r>
              <a:rPr lang="en-US" altLang="zh-CN" b="1" dirty="0" err="1" smtClean="0">
                <a:solidFill>
                  <a:srgbClr val="2D2DB9"/>
                </a:solidFill>
                <a:latin typeface="Times New Roman" pitchFamily="18" charset="0"/>
                <a:cs typeface="Times New Roman" pitchFamily="18" charset="0"/>
              </a:rPr>
              <a:t>是计算机通信体系结构中关键的一层</a:t>
            </a:r>
            <a:r>
              <a:rPr lang="en-US" altLang="zh-CN" b="1" dirty="0">
                <a:solidFill>
                  <a:srgbClr val="2D2DB9"/>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fld id="{743418BA-E285-4BF2-A94F-30F52D6390DB}" type="slidenum">
              <a:rPr lang="zh-CN" altLang="en-US"/>
              <a:pPr>
                <a:defRPr/>
              </a:pPr>
              <a:t>23</a:t>
            </a:fld>
            <a:endParaRPr lang="en-US" altLang="zh-CN"/>
          </a:p>
        </p:txBody>
      </p:sp>
      <p:sp>
        <p:nvSpPr>
          <p:cNvPr id="113665" name="标题 1"/>
          <p:cNvSpPr>
            <a:spLocks noGrp="1"/>
          </p:cNvSpPr>
          <p:nvPr>
            <p:ph type="title" idx="4294967295"/>
          </p:nvPr>
        </p:nvSpPr>
        <p:spPr>
          <a:xfrm>
            <a:off x="285750" y="773113"/>
            <a:ext cx="6429375" cy="857250"/>
          </a:xfrm>
        </p:spPr>
        <p:txBody>
          <a:bodyPr/>
          <a:lstStyle/>
          <a:p>
            <a:pPr algn="l"/>
            <a:r>
              <a:rPr lang="en-US" altLang="zh-CN" u="sng" dirty="0">
                <a:latin typeface="Times New Roman" pitchFamily="18" charset="0"/>
                <a:cs typeface="Times New Roman" pitchFamily="18" charset="0"/>
              </a:rPr>
              <a:t>OSI</a:t>
            </a:r>
            <a:r>
              <a:rPr lang="zh-CN" altLang="en-US" u="sng" dirty="0">
                <a:latin typeface="Times New Roman" pitchFamily="18" charset="0"/>
                <a:cs typeface="Times New Roman" pitchFamily="18" charset="0"/>
              </a:rPr>
              <a:t>参考模型各层的主要</a:t>
            </a:r>
            <a:r>
              <a:rPr lang="zh-CN" altLang="en-US" u="sng" dirty="0" smtClean="0">
                <a:latin typeface="Times New Roman" pitchFamily="18" charset="0"/>
                <a:cs typeface="Times New Roman" pitchFamily="18" charset="0"/>
              </a:rPr>
              <a:t>功能</a:t>
            </a:r>
            <a:endParaRPr lang="zh-CN" altLang="en-US" dirty="0">
              <a:latin typeface="华文新魏" pitchFamily="2" charset="-122"/>
            </a:endParaRPr>
          </a:p>
        </p:txBody>
      </p:sp>
      <p:sp>
        <p:nvSpPr>
          <p:cNvPr id="113666" name="内容占位符 2"/>
          <p:cNvSpPr>
            <a:spLocks noGrp="1"/>
          </p:cNvSpPr>
          <p:nvPr>
            <p:ph idx="4294967295"/>
          </p:nvPr>
        </p:nvSpPr>
        <p:spPr>
          <a:xfrm>
            <a:off x="179512" y="1564432"/>
            <a:ext cx="6912446" cy="3087687"/>
          </a:xfrm>
        </p:spPr>
        <p:txBody>
          <a:bodyPr/>
          <a:lstStyle/>
          <a:p>
            <a:pPr marL="177800" indent="-177800">
              <a:spcBef>
                <a:spcPct val="30000"/>
              </a:spcBef>
            </a:pPr>
            <a:r>
              <a:rPr lang="zh-CN" altLang="en-US" sz="2200" b="1" dirty="0" smtClean="0">
                <a:solidFill>
                  <a:srgbClr val="2D2DB9"/>
                </a:solidFill>
                <a:latin typeface="Times New Roman" pitchFamily="18" charset="0"/>
                <a:cs typeface="Times New Roman" pitchFamily="18" charset="0"/>
              </a:rPr>
              <a:t>会话层</a:t>
            </a:r>
            <a:r>
              <a:rPr lang="zh-CN" altLang="en-US" sz="2200" b="1" dirty="0">
                <a:solidFill>
                  <a:srgbClr val="2D2DB9"/>
                </a:solidFill>
                <a:latin typeface="Times New Roman" pitchFamily="18" charset="0"/>
                <a:cs typeface="Times New Roman" pitchFamily="18" charset="0"/>
              </a:rPr>
              <a:t>（</a:t>
            </a:r>
            <a:r>
              <a:rPr lang="en-US" altLang="zh-CN" sz="2200" b="1" dirty="0">
                <a:solidFill>
                  <a:srgbClr val="2D2DB9"/>
                </a:solidFill>
                <a:latin typeface="Times New Roman" pitchFamily="18" charset="0"/>
                <a:cs typeface="Times New Roman" pitchFamily="18" charset="0"/>
              </a:rPr>
              <a:t>session layer</a:t>
            </a:r>
            <a:r>
              <a:rPr lang="zh-CN" altLang="en-US" sz="2200" b="1" dirty="0">
                <a:solidFill>
                  <a:srgbClr val="2D2DB9"/>
                </a:solidFill>
                <a:latin typeface="Times New Roman" pitchFamily="18" charset="0"/>
                <a:cs typeface="Times New Roman" pitchFamily="18" charset="0"/>
              </a:rPr>
              <a:t>）</a:t>
            </a:r>
          </a:p>
          <a:p>
            <a:pPr marL="541338" lvl="1" indent="-184150">
              <a:spcBef>
                <a:spcPct val="30000"/>
              </a:spcBef>
            </a:pPr>
            <a:r>
              <a:rPr lang="zh-CN" altLang="en-US" b="1" dirty="0">
                <a:solidFill>
                  <a:srgbClr val="2D2DB9"/>
                </a:solidFill>
                <a:latin typeface="Times New Roman" pitchFamily="18" charset="0"/>
                <a:cs typeface="Times New Roman" pitchFamily="18" charset="0"/>
              </a:rPr>
              <a:t>维护两个通信计算机之间的</a:t>
            </a:r>
            <a:r>
              <a:rPr lang="zh-CN" altLang="en-US" b="1" dirty="0">
                <a:solidFill>
                  <a:srgbClr val="FF0000"/>
                </a:solidFill>
                <a:latin typeface="Times New Roman" pitchFamily="18" charset="0"/>
                <a:cs typeface="Times New Roman" pitchFamily="18" charset="0"/>
              </a:rPr>
              <a:t>进程通信</a:t>
            </a:r>
            <a:r>
              <a:rPr lang="zh-CN" altLang="en-US" b="1" dirty="0">
                <a:solidFill>
                  <a:srgbClr val="2D2DB9"/>
                </a:solidFill>
                <a:latin typeface="Times New Roman" pitchFamily="18" charset="0"/>
                <a:cs typeface="Times New Roman" pitchFamily="18" charset="0"/>
              </a:rPr>
              <a:t>，管理数据交换</a:t>
            </a:r>
            <a:r>
              <a:rPr lang="zh-CN" altLang="en-US" b="1" dirty="0" smtClean="0">
                <a:solidFill>
                  <a:srgbClr val="2D2DB9"/>
                </a:solidFill>
                <a:latin typeface="Times New Roman" pitchFamily="18" charset="0"/>
                <a:cs typeface="Times New Roman" pitchFamily="18" charset="0"/>
              </a:rPr>
              <a:t>。</a:t>
            </a:r>
            <a:endParaRPr lang="en-US" altLang="zh-CN" b="1" dirty="0" smtClean="0">
              <a:solidFill>
                <a:srgbClr val="2D2DB9"/>
              </a:solidFill>
              <a:latin typeface="Times New Roman" pitchFamily="18" charset="0"/>
              <a:cs typeface="Times New Roman" pitchFamily="18" charset="0"/>
            </a:endParaRPr>
          </a:p>
          <a:p>
            <a:pPr marL="177800" indent="-177800">
              <a:spcBef>
                <a:spcPct val="30000"/>
              </a:spcBef>
            </a:pPr>
            <a:r>
              <a:rPr lang="zh-CN" altLang="en-US" sz="2200" b="1" dirty="0">
                <a:solidFill>
                  <a:srgbClr val="2D2DB9"/>
                </a:solidFill>
                <a:latin typeface="Times New Roman" pitchFamily="18" charset="0"/>
                <a:cs typeface="Times New Roman" pitchFamily="18" charset="0"/>
              </a:rPr>
              <a:t>表示层（</a:t>
            </a:r>
            <a:r>
              <a:rPr lang="en-US" altLang="zh-CN" sz="2200" b="1" dirty="0">
                <a:solidFill>
                  <a:srgbClr val="2D2DB9"/>
                </a:solidFill>
                <a:latin typeface="Times New Roman" pitchFamily="18" charset="0"/>
                <a:cs typeface="Times New Roman" pitchFamily="18" charset="0"/>
              </a:rPr>
              <a:t>presentation layer</a:t>
            </a:r>
            <a:r>
              <a:rPr lang="zh-CN" altLang="en-US" sz="2200" b="1" dirty="0">
                <a:solidFill>
                  <a:srgbClr val="2D2DB9"/>
                </a:solidFill>
                <a:latin typeface="Times New Roman" pitchFamily="18" charset="0"/>
                <a:cs typeface="Times New Roman" pitchFamily="18" charset="0"/>
              </a:rPr>
              <a:t>）</a:t>
            </a:r>
          </a:p>
          <a:p>
            <a:pPr marL="541338" lvl="1" indent="-184150">
              <a:spcBef>
                <a:spcPct val="30000"/>
              </a:spcBef>
            </a:pPr>
            <a:r>
              <a:rPr lang="zh-CN" altLang="en-US" b="1" dirty="0">
                <a:solidFill>
                  <a:srgbClr val="2D2DB9"/>
                </a:solidFill>
                <a:latin typeface="Times New Roman" pitchFamily="18" charset="0"/>
                <a:cs typeface="Times New Roman" pitchFamily="18" charset="0"/>
              </a:rPr>
              <a:t>处理两个通信的计算机系统的</a:t>
            </a:r>
            <a:r>
              <a:rPr lang="zh-CN" altLang="en-US" b="1" dirty="0">
                <a:solidFill>
                  <a:srgbClr val="FF0000"/>
                </a:solidFill>
                <a:latin typeface="Times New Roman" pitchFamily="18" charset="0"/>
                <a:cs typeface="Times New Roman" pitchFamily="18" charset="0"/>
              </a:rPr>
              <a:t>数据表示方式</a:t>
            </a:r>
            <a:r>
              <a:rPr lang="zh-CN" altLang="en-US" b="1" dirty="0">
                <a:solidFill>
                  <a:srgbClr val="2D2DB9"/>
                </a:solidFill>
                <a:latin typeface="Times New Roman" pitchFamily="18" charset="0"/>
                <a:cs typeface="Times New Roman" pitchFamily="18" charset="0"/>
              </a:rPr>
              <a:t>，完成数据的格式变换、加密与解密、压缩与恢复</a:t>
            </a:r>
            <a:r>
              <a:rPr lang="en-US" altLang="zh-CN" b="1" dirty="0">
                <a:solidFill>
                  <a:srgbClr val="2D2DB9"/>
                </a:solidFill>
                <a:latin typeface="Times New Roman" pitchFamily="18" charset="0"/>
                <a:cs typeface="Times New Roman" pitchFamily="18" charset="0"/>
              </a:rPr>
              <a:t>;</a:t>
            </a:r>
          </a:p>
          <a:p>
            <a:pPr marL="177800" indent="-177800">
              <a:spcBef>
                <a:spcPct val="30000"/>
              </a:spcBef>
            </a:pPr>
            <a:r>
              <a:rPr lang="zh-CN" altLang="en-US" sz="2200" b="1" dirty="0">
                <a:solidFill>
                  <a:srgbClr val="2D2DB9"/>
                </a:solidFill>
                <a:latin typeface="Times New Roman" pitchFamily="18" charset="0"/>
                <a:cs typeface="Times New Roman" pitchFamily="18" charset="0"/>
              </a:rPr>
              <a:t>应用层（</a:t>
            </a:r>
            <a:r>
              <a:rPr lang="en-US" altLang="zh-CN" sz="2200" b="1" dirty="0">
                <a:solidFill>
                  <a:srgbClr val="2D2DB9"/>
                </a:solidFill>
                <a:latin typeface="Times New Roman" pitchFamily="18" charset="0"/>
                <a:cs typeface="Times New Roman" pitchFamily="18" charset="0"/>
              </a:rPr>
              <a:t>application layer</a:t>
            </a:r>
            <a:r>
              <a:rPr lang="zh-CN" altLang="en-US" sz="2200" b="1" dirty="0">
                <a:solidFill>
                  <a:srgbClr val="2D2DB9"/>
                </a:solidFill>
                <a:latin typeface="Times New Roman" pitchFamily="18" charset="0"/>
                <a:cs typeface="Times New Roman" pitchFamily="18" charset="0"/>
              </a:rPr>
              <a:t>）</a:t>
            </a:r>
          </a:p>
          <a:p>
            <a:pPr marL="541338" lvl="1" indent="-184150">
              <a:spcBef>
                <a:spcPct val="30000"/>
              </a:spcBef>
            </a:pPr>
            <a:r>
              <a:rPr lang="zh-CN" altLang="en-US" b="1" dirty="0">
                <a:solidFill>
                  <a:srgbClr val="2D2DB9"/>
                </a:solidFill>
                <a:latin typeface="Times New Roman" pitchFamily="18" charset="0"/>
                <a:cs typeface="Times New Roman" pitchFamily="18" charset="0"/>
              </a:rPr>
              <a:t>为应用软件提供多种</a:t>
            </a:r>
            <a:r>
              <a:rPr lang="zh-CN" altLang="en-US" b="1" dirty="0">
                <a:solidFill>
                  <a:srgbClr val="FF0000"/>
                </a:solidFill>
                <a:latin typeface="Times New Roman" pitchFamily="18" charset="0"/>
                <a:cs typeface="Times New Roman" pitchFamily="18" charset="0"/>
              </a:rPr>
              <a:t>网络服务</a:t>
            </a:r>
            <a:r>
              <a:rPr lang="zh-CN" altLang="en-US" b="1" dirty="0">
                <a:solidFill>
                  <a:srgbClr val="2D2DB9"/>
                </a:solidFill>
                <a:latin typeface="Times New Roman" pitchFamily="18" charset="0"/>
                <a:cs typeface="Times New Roman" pitchFamily="18" charset="0"/>
              </a:rPr>
              <a:t>，例如文件服务、数据库服务、电子邮件与其它服务等。</a:t>
            </a:r>
            <a:endParaRPr lang="zh-CN" altLang="en-US" dirty="0">
              <a:solidFill>
                <a:srgbClr val="2D2DB9"/>
              </a:solidFill>
            </a:endParaRPr>
          </a:p>
          <a:p>
            <a:pPr marL="141288" indent="-184150">
              <a:spcBef>
                <a:spcPct val="30000"/>
              </a:spcBef>
            </a:pPr>
            <a:endParaRPr lang="zh-CN" altLang="en-US" dirty="0">
              <a:solidFill>
                <a:srgbClr val="2D2DB9"/>
              </a:solidFill>
            </a:endParaRPr>
          </a:p>
        </p:txBody>
      </p:sp>
    </p:spTree>
    <p:extLst>
      <p:ext uri="{BB962C8B-B14F-4D97-AF65-F5344CB8AC3E}">
        <p14:creationId xmlns:p14="http://schemas.microsoft.com/office/powerpoint/2010/main" val="3576434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页脚占位符 1"/>
          <p:cNvSpPr>
            <a:spLocks noGrp="1"/>
          </p:cNvSpPr>
          <p:nvPr>
            <p:ph type="ftr" sz="quarter" idx="10"/>
          </p:nvPr>
        </p:nvSpPr>
        <p:spPr/>
        <p:txBody>
          <a:bodyPr/>
          <a:lstStyle/>
          <a:p>
            <a:pPr>
              <a:defRPr/>
            </a:pPr>
            <a:fld id="{9919A53C-111F-41B2-AB57-EA4014779AE5}" type="slidenum">
              <a:rPr lang="zh-CN" altLang="en-US"/>
              <a:pPr>
                <a:defRPr/>
              </a:pPr>
              <a:t>24</a:t>
            </a:fld>
            <a:endParaRPr lang="en-US" altLang="zh-CN"/>
          </a:p>
        </p:txBody>
      </p:sp>
      <p:sp>
        <p:nvSpPr>
          <p:cNvPr id="118791" name="标题 1"/>
          <p:cNvSpPr>
            <a:spLocks noGrp="1"/>
          </p:cNvSpPr>
          <p:nvPr>
            <p:ph type="title" idx="4294967295"/>
          </p:nvPr>
        </p:nvSpPr>
        <p:spPr>
          <a:xfrm>
            <a:off x="358775" y="700088"/>
            <a:ext cx="4357688" cy="603250"/>
          </a:xfrm>
        </p:spPr>
        <p:txBody>
          <a:bodyPr/>
          <a:lstStyle/>
          <a:p>
            <a:pPr algn="l"/>
            <a:r>
              <a:rPr lang="en-US" altLang="zh-CN" u="sng">
                <a:latin typeface="Times New Roman" pitchFamily="18" charset="0"/>
                <a:cs typeface="Times New Roman" pitchFamily="18" charset="0"/>
              </a:rPr>
              <a:t>OSI</a:t>
            </a:r>
            <a:r>
              <a:rPr lang="zh-CN" altLang="en-US" u="sng">
                <a:latin typeface="Times New Roman" pitchFamily="18" charset="0"/>
                <a:cs typeface="Times New Roman" pitchFamily="18" charset="0"/>
              </a:rPr>
              <a:t>环境的基本概念</a:t>
            </a:r>
          </a:p>
        </p:txBody>
      </p:sp>
      <p:sp>
        <p:nvSpPr>
          <p:cNvPr id="118792" name="内容占位符 2"/>
          <p:cNvSpPr>
            <a:spLocks noGrp="1"/>
          </p:cNvSpPr>
          <p:nvPr>
            <p:ph idx="4294967295"/>
          </p:nvPr>
        </p:nvSpPr>
        <p:spPr>
          <a:xfrm>
            <a:off x="179388" y="1266825"/>
            <a:ext cx="6121400" cy="946150"/>
          </a:xfrm>
        </p:spPr>
        <p:txBody>
          <a:bodyPr/>
          <a:lstStyle/>
          <a:p>
            <a:pPr marL="177800" indent="-177800"/>
            <a:r>
              <a:rPr lang="zh-CN" altLang="en-US" sz="2000" b="1">
                <a:solidFill>
                  <a:srgbClr val="2D2DB9"/>
                </a:solidFill>
              </a:rPr>
              <a:t>研究</a:t>
            </a:r>
            <a:r>
              <a:rPr lang="en-US" altLang="zh-CN" sz="2000" b="1">
                <a:solidFill>
                  <a:srgbClr val="2D2DB9"/>
                </a:solidFill>
              </a:rPr>
              <a:t>OSI</a:t>
            </a:r>
            <a:r>
              <a:rPr lang="zh-CN" altLang="en-US" sz="2000" b="1">
                <a:solidFill>
                  <a:srgbClr val="2D2DB9"/>
                </a:solidFill>
              </a:rPr>
              <a:t>参考模型时需要清楚它描述的范围，称为</a:t>
            </a:r>
            <a:r>
              <a:rPr lang="en-US" altLang="zh-CN" sz="2000" b="1">
                <a:solidFill>
                  <a:srgbClr val="FF0000"/>
                </a:solidFill>
              </a:rPr>
              <a:t>OSI</a:t>
            </a:r>
            <a:r>
              <a:rPr lang="zh-CN" altLang="en-US" sz="2000" b="1">
                <a:solidFill>
                  <a:srgbClr val="FF0000"/>
                </a:solidFill>
              </a:rPr>
              <a:t>环境</a:t>
            </a:r>
            <a:r>
              <a:rPr lang="zh-CN" altLang="en-US" sz="2000" b="1">
                <a:solidFill>
                  <a:srgbClr val="2D2DB9"/>
                </a:solidFill>
              </a:rPr>
              <a:t>（</a:t>
            </a:r>
            <a:r>
              <a:rPr lang="en-US" altLang="zh-CN" sz="2000" b="1">
                <a:solidFill>
                  <a:srgbClr val="2D2DB9"/>
                </a:solidFill>
              </a:rPr>
              <a:t>OSI environment, OSIE</a:t>
            </a:r>
            <a:r>
              <a:rPr lang="zh-CN" altLang="en-US" sz="2000" b="1">
                <a:solidFill>
                  <a:srgbClr val="2D2DB9"/>
                </a:solidFill>
              </a:rPr>
              <a:t>）。</a:t>
            </a:r>
            <a:endParaRPr lang="zh-CN" altLang="en-US" sz="2000">
              <a:solidFill>
                <a:srgbClr val="2D2DB9"/>
              </a:solidFill>
            </a:endParaRPr>
          </a:p>
        </p:txBody>
      </p:sp>
      <p:sp>
        <p:nvSpPr>
          <p:cNvPr id="11879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118790" name="Object 1"/>
          <p:cNvGraphicFramePr>
            <a:graphicFrameLocks noChangeAspect="1"/>
          </p:cNvGraphicFramePr>
          <p:nvPr/>
        </p:nvGraphicFramePr>
        <p:xfrm>
          <a:off x="773113" y="1852613"/>
          <a:ext cx="4970462" cy="3114675"/>
        </p:xfrm>
        <a:graphic>
          <a:graphicData uri="http://schemas.openxmlformats.org/presentationml/2006/ole">
            <mc:AlternateContent xmlns:mc="http://schemas.openxmlformats.org/markup-compatibility/2006">
              <mc:Choice xmlns:v="urn:schemas-microsoft-com:vml" Requires="v">
                <p:oleObj spid="_x0000_s118801" name="Visio" r:id="rId4" imgW="4161663" imgH="2609088" progId="Visio.Drawing.11">
                  <p:embed/>
                </p:oleObj>
              </mc:Choice>
              <mc:Fallback>
                <p:oleObj name="Visio" r:id="rId4" imgW="4161663" imgH="2609088"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113" y="1852613"/>
                        <a:ext cx="4970462" cy="311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8794" name="Group 18"/>
          <p:cNvGrpSpPr>
            <a:grpSpLocks/>
          </p:cNvGrpSpPr>
          <p:nvPr/>
        </p:nvGrpSpPr>
        <p:grpSpPr bwMode="auto">
          <a:xfrm>
            <a:off x="4446588" y="2841625"/>
            <a:ext cx="2638425" cy="1758950"/>
            <a:chOff x="3107" y="1847"/>
            <a:chExt cx="1662" cy="1108"/>
          </a:xfrm>
        </p:grpSpPr>
        <p:sp>
          <p:nvSpPr>
            <p:cNvPr id="2" name="Oval 8"/>
            <p:cNvSpPr>
              <a:spLocks noChangeArrowheads="1"/>
            </p:cNvSpPr>
            <p:nvPr/>
          </p:nvSpPr>
          <p:spPr bwMode="auto">
            <a:xfrm>
              <a:off x="3107" y="2358"/>
              <a:ext cx="771" cy="499"/>
            </a:xfrm>
            <a:prstGeom prst="ellipse">
              <a:avLst/>
            </a:prstGeom>
            <a:noFill/>
            <a:ln w="38100">
              <a:solidFill>
                <a:schemeClr val="accent2"/>
              </a:solidFill>
              <a:round/>
              <a:headEnd/>
              <a:tailEnd/>
            </a:ln>
          </p:spPr>
          <p:txBody>
            <a:bodyPr wrap="none" anchor="ctr"/>
            <a:lstStyle/>
            <a:p>
              <a:pPr algn="ctr"/>
              <a:endParaRPr kumimoji="1" lang="zh-CN" altLang="en-US" sz="1800" u="none">
                <a:solidFill>
                  <a:schemeClr val="accent2"/>
                </a:solidFill>
                <a:latin typeface="Arial" charset="0"/>
                <a:ea typeface="华文行楷" pitchFamily="2" charset="-122"/>
              </a:endParaRPr>
            </a:p>
          </p:txBody>
        </p:sp>
        <p:sp>
          <p:nvSpPr>
            <p:cNvPr id="3" name="Text Box 9"/>
            <p:cNvSpPr txBox="1">
              <a:spLocks noChangeArrowheads="1"/>
            </p:cNvSpPr>
            <p:nvPr/>
          </p:nvSpPr>
          <p:spPr bwMode="auto">
            <a:xfrm>
              <a:off x="3839" y="2437"/>
              <a:ext cx="829" cy="518"/>
            </a:xfrm>
            <a:prstGeom prst="rect">
              <a:avLst/>
            </a:prstGeom>
            <a:noFill/>
            <a:ln w="9525">
              <a:noFill/>
              <a:miter lim="800000"/>
              <a:headEnd/>
              <a:tailEnd/>
            </a:ln>
          </p:spPr>
          <p:txBody>
            <a:bodyPr>
              <a:spAutoFit/>
            </a:bodyPr>
            <a:lstStyle/>
            <a:p>
              <a:r>
                <a:rPr kumimoji="1" lang="zh-CN" altLang="en-US" sz="2400" u="none">
                  <a:solidFill>
                    <a:schemeClr val="accent2"/>
                  </a:solidFill>
                  <a:latin typeface="Arial" charset="0"/>
                  <a:ea typeface="华文行楷" pitchFamily="2" charset="-122"/>
                </a:rPr>
                <a:t>网络</a:t>
              </a:r>
            </a:p>
            <a:p>
              <a:r>
                <a:rPr kumimoji="1" lang="zh-CN" altLang="en-US" sz="2400" u="none">
                  <a:solidFill>
                    <a:schemeClr val="accent2"/>
                  </a:solidFill>
                  <a:latin typeface="Arial" charset="0"/>
                  <a:ea typeface="华文行楷" pitchFamily="2" charset="-122"/>
                </a:rPr>
                <a:t>支持层</a:t>
              </a:r>
            </a:p>
          </p:txBody>
        </p:sp>
        <p:sp>
          <p:nvSpPr>
            <p:cNvPr id="4" name="Rectangle 10"/>
            <p:cNvSpPr>
              <a:spLocks noChangeArrowheads="1"/>
            </p:cNvSpPr>
            <p:nvPr/>
          </p:nvSpPr>
          <p:spPr bwMode="auto">
            <a:xfrm>
              <a:off x="3833" y="1847"/>
              <a:ext cx="936" cy="518"/>
            </a:xfrm>
            <a:prstGeom prst="rect">
              <a:avLst/>
            </a:prstGeom>
            <a:noFill/>
            <a:ln w="9525">
              <a:noFill/>
              <a:miter lim="800000"/>
              <a:headEnd/>
              <a:tailEnd/>
            </a:ln>
          </p:spPr>
          <p:txBody>
            <a:bodyPr anchor="ctr">
              <a:spAutoFit/>
            </a:bodyPr>
            <a:lstStyle/>
            <a:p>
              <a:r>
                <a:rPr kumimoji="1" lang="zh-CN" altLang="en-US" sz="2400" u="none">
                  <a:solidFill>
                    <a:schemeClr val="accent2"/>
                  </a:solidFill>
                  <a:latin typeface="Arial" charset="0"/>
                  <a:ea typeface="华文行楷" pitchFamily="2" charset="-122"/>
                </a:rPr>
                <a:t>用户</a:t>
              </a:r>
            </a:p>
            <a:p>
              <a:r>
                <a:rPr kumimoji="1" lang="zh-CN" altLang="en-US" sz="2400" u="none">
                  <a:solidFill>
                    <a:schemeClr val="accent2"/>
                  </a:solidFill>
                  <a:latin typeface="Arial" charset="0"/>
                  <a:ea typeface="华文行楷" pitchFamily="2" charset="-122"/>
                </a:rPr>
                <a:t>支持层 </a:t>
              </a:r>
            </a:p>
          </p:txBody>
        </p:sp>
        <p:sp>
          <p:nvSpPr>
            <p:cNvPr id="5" name="Oval 11"/>
            <p:cNvSpPr>
              <a:spLocks noChangeArrowheads="1"/>
            </p:cNvSpPr>
            <p:nvPr/>
          </p:nvSpPr>
          <p:spPr bwMode="auto">
            <a:xfrm>
              <a:off x="3113" y="1847"/>
              <a:ext cx="771" cy="500"/>
            </a:xfrm>
            <a:prstGeom prst="ellipse">
              <a:avLst/>
            </a:prstGeom>
            <a:noFill/>
            <a:ln w="38100">
              <a:solidFill>
                <a:schemeClr val="accent2"/>
              </a:solidFill>
              <a:round/>
              <a:headEnd/>
              <a:tailEnd/>
            </a:ln>
          </p:spPr>
          <p:txBody>
            <a:bodyPr wrap="none" anchor="ctr"/>
            <a:lstStyle/>
            <a:p>
              <a:pPr algn="ctr"/>
              <a:endParaRPr kumimoji="1" lang="zh-CN" altLang="en-US" sz="1800" u="none">
                <a:solidFill>
                  <a:schemeClr val="accent2"/>
                </a:solidFill>
                <a:latin typeface="Arial" charset="0"/>
                <a:ea typeface="华文行楷" pitchFamily="2" charset="-122"/>
              </a:endParaRPr>
            </a:p>
          </p:txBody>
        </p:sp>
      </p:grpSp>
      <p:grpSp>
        <p:nvGrpSpPr>
          <p:cNvPr id="118795" name="Group 22"/>
          <p:cNvGrpSpPr>
            <a:grpSpLocks/>
          </p:cNvGrpSpPr>
          <p:nvPr/>
        </p:nvGrpSpPr>
        <p:grpSpPr bwMode="auto">
          <a:xfrm>
            <a:off x="179388" y="2698750"/>
            <a:ext cx="811212" cy="2063750"/>
            <a:chOff x="113" y="1700"/>
            <a:chExt cx="511" cy="1300"/>
          </a:xfrm>
        </p:grpSpPr>
        <p:sp>
          <p:nvSpPr>
            <p:cNvPr id="6" name="Line 13"/>
            <p:cNvSpPr>
              <a:spLocks noChangeShapeType="1"/>
            </p:cNvSpPr>
            <p:nvPr/>
          </p:nvSpPr>
          <p:spPr bwMode="auto">
            <a:xfrm>
              <a:off x="125" y="2471"/>
              <a:ext cx="408" cy="0"/>
            </a:xfrm>
            <a:prstGeom prst="line">
              <a:avLst/>
            </a:prstGeom>
            <a:noFill/>
            <a:ln w="12700">
              <a:solidFill>
                <a:schemeClr val="accent2"/>
              </a:solidFill>
              <a:prstDash val="dash"/>
              <a:miter lim="800000"/>
              <a:headEnd/>
              <a:tailEnd/>
            </a:ln>
          </p:spPr>
          <p:txBody>
            <a:bodyPr wrap="none"/>
            <a:lstStyle/>
            <a:p>
              <a:endParaRPr lang="zh-CN" altLang="en-US"/>
            </a:p>
          </p:txBody>
        </p:sp>
        <p:sp>
          <p:nvSpPr>
            <p:cNvPr id="7" name="Line 14"/>
            <p:cNvSpPr>
              <a:spLocks noChangeShapeType="1"/>
            </p:cNvSpPr>
            <p:nvPr/>
          </p:nvSpPr>
          <p:spPr bwMode="auto">
            <a:xfrm flipV="1">
              <a:off x="125" y="1700"/>
              <a:ext cx="0" cy="635"/>
            </a:xfrm>
            <a:prstGeom prst="line">
              <a:avLst/>
            </a:prstGeom>
            <a:noFill/>
            <a:ln w="12700">
              <a:solidFill>
                <a:schemeClr val="accent2"/>
              </a:solidFill>
              <a:miter lim="800000"/>
              <a:headEnd/>
              <a:tailEnd type="triangle" w="med" len="med"/>
            </a:ln>
          </p:spPr>
          <p:txBody>
            <a:bodyPr wrap="none"/>
            <a:lstStyle/>
            <a:p>
              <a:endParaRPr lang="zh-CN" altLang="en-US"/>
            </a:p>
          </p:txBody>
        </p:sp>
        <p:sp>
          <p:nvSpPr>
            <p:cNvPr id="8" name="Line 15"/>
            <p:cNvSpPr>
              <a:spLocks noChangeShapeType="1"/>
            </p:cNvSpPr>
            <p:nvPr/>
          </p:nvSpPr>
          <p:spPr bwMode="auto">
            <a:xfrm>
              <a:off x="125" y="2528"/>
              <a:ext cx="0" cy="408"/>
            </a:xfrm>
            <a:prstGeom prst="line">
              <a:avLst/>
            </a:prstGeom>
            <a:noFill/>
            <a:ln w="12700">
              <a:solidFill>
                <a:schemeClr val="accent2"/>
              </a:solidFill>
              <a:miter lim="800000"/>
              <a:headEnd/>
              <a:tailEnd type="triangle" w="med" len="med"/>
            </a:ln>
          </p:spPr>
          <p:txBody>
            <a:bodyPr wrap="none"/>
            <a:lstStyle/>
            <a:p>
              <a:endParaRPr lang="zh-CN" altLang="en-US"/>
            </a:p>
          </p:txBody>
        </p:sp>
        <p:sp>
          <p:nvSpPr>
            <p:cNvPr id="9" name="Text Box 16"/>
            <p:cNvSpPr txBox="1">
              <a:spLocks noChangeArrowheads="1"/>
            </p:cNvSpPr>
            <p:nvPr/>
          </p:nvSpPr>
          <p:spPr bwMode="auto">
            <a:xfrm>
              <a:off x="113" y="2482"/>
              <a:ext cx="505" cy="518"/>
            </a:xfrm>
            <a:prstGeom prst="rect">
              <a:avLst/>
            </a:prstGeom>
            <a:noFill/>
            <a:ln w="9525">
              <a:noFill/>
              <a:miter lim="800000"/>
              <a:headEnd/>
              <a:tailEnd/>
            </a:ln>
          </p:spPr>
          <p:txBody>
            <a:bodyPr>
              <a:spAutoFit/>
            </a:bodyPr>
            <a:lstStyle/>
            <a:p>
              <a:r>
                <a:rPr kumimoji="1" lang="zh-CN" altLang="en-US" sz="2400" u="none">
                  <a:solidFill>
                    <a:schemeClr val="accent2"/>
                  </a:solidFill>
                  <a:latin typeface="Arial" charset="0"/>
                  <a:ea typeface="华文行楷" pitchFamily="2" charset="-122"/>
                </a:rPr>
                <a:t>硬件</a:t>
              </a:r>
            </a:p>
            <a:p>
              <a:r>
                <a:rPr kumimoji="1" lang="zh-CN" altLang="en-US" sz="2400" u="none">
                  <a:solidFill>
                    <a:schemeClr val="accent2"/>
                  </a:solidFill>
                  <a:latin typeface="Arial" charset="0"/>
                  <a:ea typeface="华文行楷" pitchFamily="2" charset="-122"/>
                </a:rPr>
                <a:t>实现</a:t>
              </a:r>
            </a:p>
          </p:txBody>
        </p:sp>
        <p:sp>
          <p:nvSpPr>
            <p:cNvPr id="10" name="Text Box 17"/>
            <p:cNvSpPr txBox="1">
              <a:spLocks noChangeArrowheads="1"/>
            </p:cNvSpPr>
            <p:nvPr/>
          </p:nvSpPr>
          <p:spPr bwMode="auto">
            <a:xfrm>
              <a:off x="119" y="1865"/>
              <a:ext cx="505" cy="518"/>
            </a:xfrm>
            <a:prstGeom prst="rect">
              <a:avLst/>
            </a:prstGeom>
            <a:noFill/>
            <a:ln w="9525">
              <a:noFill/>
              <a:miter lim="800000"/>
              <a:headEnd/>
              <a:tailEnd/>
            </a:ln>
          </p:spPr>
          <p:txBody>
            <a:bodyPr>
              <a:spAutoFit/>
            </a:bodyPr>
            <a:lstStyle/>
            <a:p>
              <a:r>
                <a:rPr kumimoji="1" lang="zh-CN" altLang="en-US" sz="2400" u="none">
                  <a:solidFill>
                    <a:schemeClr val="accent2"/>
                  </a:solidFill>
                  <a:latin typeface="Arial" charset="0"/>
                  <a:ea typeface="华文行楷" pitchFamily="2" charset="-122"/>
                </a:rPr>
                <a:t>软件</a:t>
              </a:r>
            </a:p>
            <a:p>
              <a:r>
                <a:rPr kumimoji="1" lang="zh-CN" altLang="en-US" sz="2400" u="none">
                  <a:solidFill>
                    <a:schemeClr val="accent2"/>
                  </a:solidFill>
                  <a:latin typeface="Arial" charset="0"/>
                  <a:ea typeface="华文行楷" pitchFamily="2" charset="-122"/>
                </a:rPr>
                <a:t>实现</a:t>
              </a:r>
            </a:p>
          </p:txBody>
        </p:sp>
      </p:grpSp>
      <p:sp>
        <p:nvSpPr>
          <p:cNvPr id="118807" name="Line 23"/>
          <p:cNvSpPr>
            <a:spLocks noChangeShapeType="1"/>
          </p:cNvSpPr>
          <p:nvPr/>
        </p:nvSpPr>
        <p:spPr bwMode="auto">
          <a:xfrm>
            <a:off x="1638300" y="2311400"/>
            <a:ext cx="215900" cy="0"/>
          </a:xfrm>
          <a:prstGeom prst="line">
            <a:avLst/>
          </a:prstGeom>
          <a:noFill/>
          <a:ln w="38100">
            <a:solidFill>
              <a:srgbClr val="FF0066"/>
            </a:solidFill>
            <a:round/>
            <a:headEnd/>
            <a:tailEnd type="triangle" w="med" len="med"/>
          </a:ln>
        </p:spPr>
        <p:txBody>
          <a:bodyPr anchor="ctr"/>
          <a:lstStyle/>
          <a:p>
            <a:endParaRPr lang="zh-CN" altLang="en-US"/>
          </a:p>
        </p:txBody>
      </p:sp>
      <p:sp>
        <p:nvSpPr>
          <p:cNvPr id="118808" name="Line 24"/>
          <p:cNvSpPr>
            <a:spLocks noChangeShapeType="1"/>
          </p:cNvSpPr>
          <p:nvPr/>
        </p:nvSpPr>
        <p:spPr bwMode="auto">
          <a:xfrm>
            <a:off x="1835150" y="4589463"/>
            <a:ext cx="431800" cy="0"/>
          </a:xfrm>
          <a:prstGeom prst="line">
            <a:avLst/>
          </a:prstGeom>
          <a:noFill/>
          <a:ln w="38100">
            <a:solidFill>
              <a:srgbClr val="FF0066"/>
            </a:solidFill>
            <a:round/>
            <a:headEnd/>
            <a:tailEnd type="triangle" w="med" len="med"/>
          </a:ln>
        </p:spPr>
        <p:txBody>
          <a:bodyPr anchor="ctr"/>
          <a:lstStyle/>
          <a:p>
            <a:endParaRPr lang="zh-CN" altLang="en-US"/>
          </a:p>
        </p:txBody>
      </p:sp>
      <p:sp>
        <p:nvSpPr>
          <p:cNvPr id="118809" name="Line 25"/>
          <p:cNvSpPr>
            <a:spLocks noChangeShapeType="1"/>
          </p:cNvSpPr>
          <p:nvPr/>
        </p:nvSpPr>
        <p:spPr bwMode="auto">
          <a:xfrm>
            <a:off x="2259013" y="3689350"/>
            <a:ext cx="792162" cy="0"/>
          </a:xfrm>
          <a:prstGeom prst="line">
            <a:avLst/>
          </a:prstGeom>
          <a:noFill/>
          <a:ln w="38100">
            <a:solidFill>
              <a:srgbClr val="FF0066"/>
            </a:solidFill>
            <a:round/>
            <a:headEnd/>
            <a:tailEnd/>
          </a:ln>
        </p:spPr>
        <p:txBody>
          <a:bodyPr anchor="ctr"/>
          <a:lstStyle/>
          <a:p>
            <a:endParaRPr lang="zh-CN" altLang="en-US"/>
          </a:p>
        </p:txBody>
      </p:sp>
      <p:sp>
        <p:nvSpPr>
          <p:cNvPr id="118810" name="Line 26"/>
          <p:cNvSpPr>
            <a:spLocks noChangeShapeType="1"/>
          </p:cNvSpPr>
          <p:nvPr/>
        </p:nvSpPr>
        <p:spPr bwMode="auto">
          <a:xfrm>
            <a:off x="3059113" y="4589463"/>
            <a:ext cx="431800" cy="0"/>
          </a:xfrm>
          <a:prstGeom prst="line">
            <a:avLst/>
          </a:prstGeom>
          <a:noFill/>
          <a:ln w="38100">
            <a:solidFill>
              <a:srgbClr val="FF0066"/>
            </a:solidFill>
            <a:round/>
            <a:headEnd/>
            <a:tailEnd type="triangle" w="med" len="med"/>
          </a:ln>
        </p:spPr>
        <p:txBody>
          <a:bodyPr anchor="ctr"/>
          <a:lstStyle/>
          <a:p>
            <a:endParaRPr lang="zh-CN" altLang="en-US"/>
          </a:p>
        </p:txBody>
      </p:sp>
      <p:sp>
        <p:nvSpPr>
          <p:cNvPr id="118811" name="Line 27"/>
          <p:cNvSpPr>
            <a:spLocks noChangeShapeType="1"/>
          </p:cNvSpPr>
          <p:nvPr/>
        </p:nvSpPr>
        <p:spPr bwMode="auto">
          <a:xfrm>
            <a:off x="3473450" y="3692525"/>
            <a:ext cx="792163" cy="0"/>
          </a:xfrm>
          <a:prstGeom prst="line">
            <a:avLst/>
          </a:prstGeom>
          <a:noFill/>
          <a:ln w="38100">
            <a:solidFill>
              <a:srgbClr val="FF0066"/>
            </a:solidFill>
            <a:round/>
            <a:headEnd/>
            <a:tailEnd/>
          </a:ln>
        </p:spPr>
        <p:txBody>
          <a:bodyPr anchor="ctr"/>
          <a:lstStyle/>
          <a:p>
            <a:endParaRPr lang="zh-CN" altLang="en-US"/>
          </a:p>
        </p:txBody>
      </p:sp>
      <p:sp>
        <p:nvSpPr>
          <p:cNvPr id="118812" name="Line 28"/>
          <p:cNvSpPr>
            <a:spLocks noChangeShapeType="1"/>
          </p:cNvSpPr>
          <p:nvPr/>
        </p:nvSpPr>
        <p:spPr bwMode="auto">
          <a:xfrm flipV="1">
            <a:off x="4652963" y="2301875"/>
            <a:ext cx="215900" cy="0"/>
          </a:xfrm>
          <a:prstGeom prst="line">
            <a:avLst/>
          </a:prstGeom>
          <a:noFill/>
          <a:ln w="38100">
            <a:solidFill>
              <a:srgbClr val="FF0066"/>
            </a:solidFill>
            <a:round/>
            <a:headEnd/>
            <a:tailEnd type="triangle" w="med" len="med"/>
          </a:ln>
        </p:spPr>
        <p:txBody>
          <a:bodyPr anchor="ctr"/>
          <a:lstStyle/>
          <a:p>
            <a:endParaRPr lang="zh-CN" altLang="en-US"/>
          </a:p>
        </p:txBody>
      </p:sp>
      <p:sp>
        <p:nvSpPr>
          <p:cNvPr id="118813" name="Line 29"/>
          <p:cNvSpPr>
            <a:spLocks noChangeShapeType="1"/>
          </p:cNvSpPr>
          <p:nvPr/>
        </p:nvSpPr>
        <p:spPr bwMode="auto">
          <a:xfrm>
            <a:off x="4275138" y="4589463"/>
            <a:ext cx="431800" cy="0"/>
          </a:xfrm>
          <a:prstGeom prst="line">
            <a:avLst/>
          </a:prstGeom>
          <a:noFill/>
          <a:ln w="38100">
            <a:solidFill>
              <a:srgbClr val="FF0066"/>
            </a:solidFill>
            <a:round/>
            <a:headEnd/>
            <a:tailEnd type="triangle" w="med" len="med"/>
          </a:ln>
        </p:spPr>
        <p:txBody>
          <a:bodyPr anchor="ctr"/>
          <a:lstStyle/>
          <a:p>
            <a:endParaRPr lang="zh-CN" altLang="en-US"/>
          </a:p>
        </p:txBody>
      </p:sp>
      <p:sp>
        <p:nvSpPr>
          <p:cNvPr id="118814" name="Line 30"/>
          <p:cNvSpPr>
            <a:spLocks noChangeShapeType="1"/>
          </p:cNvSpPr>
          <p:nvPr/>
        </p:nvSpPr>
        <p:spPr bwMode="auto">
          <a:xfrm>
            <a:off x="1854200" y="2311400"/>
            <a:ext cx="0" cy="2266950"/>
          </a:xfrm>
          <a:prstGeom prst="line">
            <a:avLst/>
          </a:prstGeom>
          <a:noFill/>
          <a:ln w="38100">
            <a:solidFill>
              <a:srgbClr val="FF0066"/>
            </a:solidFill>
            <a:round/>
            <a:headEnd/>
            <a:tailEnd type="triangle" w="med" len="med"/>
          </a:ln>
        </p:spPr>
        <p:txBody>
          <a:bodyPr anchor="ctr"/>
          <a:lstStyle/>
          <a:p>
            <a:endParaRPr lang="zh-CN" altLang="en-US"/>
          </a:p>
        </p:txBody>
      </p:sp>
      <p:sp>
        <p:nvSpPr>
          <p:cNvPr id="118815" name="Line 31"/>
          <p:cNvSpPr>
            <a:spLocks noChangeShapeType="1"/>
          </p:cNvSpPr>
          <p:nvPr/>
        </p:nvSpPr>
        <p:spPr bwMode="auto">
          <a:xfrm flipV="1">
            <a:off x="2268538" y="3727450"/>
            <a:ext cx="0" cy="827088"/>
          </a:xfrm>
          <a:prstGeom prst="line">
            <a:avLst/>
          </a:prstGeom>
          <a:noFill/>
          <a:ln w="38100">
            <a:solidFill>
              <a:srgbClr val="FF0066"/>
            </a:solidFill>
            <a:round/>
            <a:headEnd/>
            <a:tailEnd type="triangle" w="med" len="med"/>
          </a:ln>
        </p:spPr>
        <p:txBody>
          <a:bodyPr anchor="ctr"/>
          <a:lstStyle/>
          <a:p>
            <a:endParaRPr lang="zh-CN" altLang="en-US"/>
          </a:p>
        </p:txBody>
      </p:sp>
      <p:sp>
        <p:nvSpPr>
          <p:cNvPr id="118816" name="Line 32"/>
          <p:cNvSpPr>
            <a:spLocks noChangeShapeType="1"/>
          </p:cNvSpPr>
          <p:nvPr/>
        </p:nvSpPr>
        <p:spPr bwMode="auto">
          <a:xfrm>
            <a:off x="3059113" y="3687763"/>
            <a:ext cx="0" cy="900112"/>
          </a:xfrm>
          <a:prstGeom prst="line">
            <a:avLst/>
          </a:prstGeom>
          <a:noFill/>
          <a:ln w="38100">
            <a:solidFill>
              <a:srgbClr val="FF0066"/>
            </a:solidFill>
            <a:round/>
            <a:headEnd/>
            <a:tailEnd type="triangle" w="med" len="med"/>
          </a:ln>
        </p:spPr>
        <p:txBody>
          <a:bodyPr anchor="ctr"/>
          <a:lstStyle/>
          <a:p>
            <a:endParaRPr lang="zh-CN" altLang="en-US"/>
          </a:p>
        </p:txBody>
      </p:sp>
      <p:sp>
        <p:nvSpPr>
          <p:cNvPr id="118817" name="Line 33"/>
          <p:cNvSpPr>
            <a:spLocks noChangeShapeType="1"/>
          </p:cNvSpPr>
          <p:nvPr/>
        </p:nvSpPr>
        <p:spPr bwMode="auto">
          <a:xfrm flipV="1">
            <a:off x="3473450" y="3671888"/>
            <a:ext cx="0" cy="900112"/>
          </a:xfrm>
          <a:prstGeom prst="line">
            <a:avLst/>
          </a:prstGeom>
          <a:noFill/>
          <a:ln w="38100">
            <a:solidFill>
              <a:srgbClr val="FF0066"/>
            </a:solidFill>
            <a:round/>
            <a:headEnd/>
            <a:tailEnd type="triangle" w="med" len="med"/>
          </a:ln>
        </p:spPr>
        <p:txBody>
          <a:bodyPr anchor="ctr"/>
          <a:lstStyle/>
          <a:p>
            <a:endParaRPr lang="zh-CN" altLang="en-US"/>
          </a:p>
        </p:txBody>
      </p:sp>
      <p:sp>
        <p:nvSpPr>
          <p:cNvPr id="118818" name="Line 34"/>
          <p:cNvSpPr>
            <a:spLocks noChangeShapeType="1"/>
          </p:cNvSpPr>
          <p:nvPr/>
        </p:nvSpPr>
        <p:spPr bwMode="auto">
          <a:xfrm flipH="1">
            <a:off x="4284663" y="3681413"/>
            <a:ext cx="0" cy="900112"/>
          </a:xfrm>
          <a:prstGeom prst="line">
            <a:avLst/>
          </a:prstGeom>
          <a:noFill/>
          <a:ln w="38100">
            <a:solidFill>
              <a:srgbClr val="FF0066"/>
            </a:solidFill>
            <a:round/>
            <a:headEnd/>
            <a:tailEnd type="triangle" w="med" len="med"/>
          </a:ln>
        </p:spPr>
        <p:txBody>
          <a:bodyPr anchor="ctr"/>
          <a:lstStyle/>
          <a:p>
            <a:endParaRPr lang="zh-CN" altLang="en-US"/>
          </a:p>
        </p:txBody>
      </p:sp>
      <p:sp>
        <p:nvSpPr>
          <p:cNvPr id="118819" name="Line 35"/>
          <p:cNvSpPr>
            <a:spLocks noChangeShapeType="1"/>
          </p:cNvSpPr>
          <p:nvPr/>
        </p:nvSpPr>
        <p:spPr bwMode="auto">
          <a:xfrm flipV="1">
            <a:off x="4672013" y="2274888"/>
            <a:ext cx="0" cy="2339975"/>
          </a:xfrm>
          <a:prstGeom prst="line">
            <a:avLst/>
          </a:prstGeom>
          <a:noFill/>
          <a:ln w="38100">
            <a:solidFill>
              <a:srgbClr val="FF0066"/>
            </a:solidFill>
            <a:round/>
            <a:headEnd/>
            <a:tailEnd type="triangle" w="med" len="med"/>
          </a:ln>
        </p:spPr>
        <p:txBody>
          <a:bodyPr anchor="ctr"/>
          <a:lstStyle/>
          <a:p>
            <a:endParaRPr lang="zh-CN" altLang="en-US"/>
          </a:p>
        </p:txBody>
      </p:sp>
      <p:sp>
        <p:nvSpPr>
          <p:cNvPr id="11" name="矩形 10"/>
          <p:cNvSpPr/>
          <p:nvPr/>
        </p:nvSpPr>
        <p:spPr bwMode="auto">
          <a:xfrm>
            <a:off x="1000174" y="2615728"/>
            <a:ext cx="4500000" cy="1800449"/>
          </a:xfrm>
          <a:prstGeom prst="rect">
            <a:avLst/>
          </a:prstGeom>
          <a:noFill/>
          <a:ln w="2857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18807"/>
                                        </p:tgtEl>
                                        <p:attrNameLst>
                                          <p:attrName>style.visibility</p:attrName>
                                        </p:attrNameLst>
                                      </p:cBhvr>
                                      <p:to>
                                        <p:strVal val="visible"/>
                                      </p:to>
                                    </p:set>
                                    <p:animEffect transition="in" filter="wipe(left)">
                                      <p:cBhvr>
                                        <p:cTn id="11" dur="2000"/>
                                        <p:tgtEl>
                                          <p:spTgt spid="118807"/>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18814"/>
                                        </p:tgtEl>
                                        <p:attrNameLst>
                                          <p:attrName>style.visibility</p:attrName>
                                        </p:attrNameLst>
                                      </p:cBhvr>
                                      <p:to>
                                        <p:strVal val="visible"/>
                                      </p:to>
                                    </p:set>
                                    <p:animEffect transition="in" filter="wipe(up)">
                                      <p:cBhvr>
                                        <p:cTn id="15" dur="2000"/>
                                        <p:tgtEl>
                                          <p:spTgt spid="118814"/>
                                        </p:tgtEl>
                                      </p:cBhvr>
                                    </p:animEffect>
                                  </p:childTnLst>
                                </p:cTn>
                              </p:par>
                            </p:childTnLst>
                          </p:cTn>
                        </p:par>
                        <p:par>
                          <p:cTn id="16" fill="hold">
                            <p:stCondLst>
                              <p:cond delay="4000"/>
                            </p:stCondLst>
                            <p:childTnLst>
                              <p:par>
                                <p:cTn id="17" presetID="22" presetClass="entr" presetSubtype="8" fill="hold" grpId="0" nodeType="afterEffect">
                                  <p:stCondLst>
                                    <p:cond delay="0"/>
                                  </p:stCondLst>
                                  <p:childTnLst>
                                    <p:set>
                                      <p:cBhvr>
                                        <p:cTn id="18" dur="1" fill="hold">
                                          <p:stCondLst>
                                            <p:cond delay="0"/>
                                          </p:stCondLst>
                                        </p:cTn>
                                        <p:tgtEl>
                                          <p:spTgt spid="118808"/>
                                        </p:tgtEl>
                                        <p:attrNameLst>
                                          <p:attrName>style.visibility</p:attrName>
                                        </p:attrNameLst>
                                      </p:cBhvr>
                                      <p:to>
                                        <p:strVal val="visible"/>
                                      </p:to>
                                    </p:set>
                                    <p:animEffect transition="in" filter="wipe(left)">
                                      <p:cBhvr>
                                        <p:cTn id="19" dur="2000"/>
                                        <p:tgtEl>
                                          <p:spTgt spid="118808"/>
                                        </p:tgtEl>
                                      </p:cBhvr>
                                    </p:animEffect>
                                  </p:childTnLst>
                                </p:cTn>
                              </p:par>
                            </p:childTnLst>
                          </p:cTn>
                        </p:par>
                        <p:par>
                          <p:cTn id="20" fill="hold">
                            <p:stCondLst>
                              <p:cond delay="6000"/>
                            </p:stCondLst>
                            <p:childTnLst>
                              <p:par>
                                <p:cTn id="21" presetID="22" presetClass="entr" presetSubtype="4" fill="hold" grpId="0" nodeType="afterEffect">
                                  <p:stCondLst>
                                    <p:cond delay="0"/>
                                  </p:stCondLst>
                                  <p:childTnLst>
                                    <p:set>
                                      <p:cBhvr>
                                        <p:cTn id="22" dur="1" fill="hold">
                                          <p:stCondLst>
                                            <p:cond delay="0"/>
                                          </p:stCondLst>
                                        </p:cTn>
                                        <p:tgtEl>
                                          <p:spTgt spid="118815"/>
                                        </p:tgtEl>
                                        <p:attrNameLst>
                                          <p:attrName>style.visibility</p:attrName>
                                        </p:attrNameLst>
                                      </p:cBhvr>
                                      <p:to>
                                        <p:strVal val="visible"/>
                                      </p:to>
                                    </p:set>
                                    <p:animEffect transition="in" filter="wipe(down)">
                                      <p:cBhvr>
                                        <p:cTn id="23" dur="2000"/>
                                        <p:tgtEl>
                                          <p:spTgt spid="118815"/>
                                        </p:tgtEl>
                                      </p:cBhvr>
                                    </p:animEffect>
                                  </p:childTnLst>
                                </p:cTn>
                              </p:par>
                            </p:childTnLst>
                          </p:cTn>
                        </p:par>
                        <p:par>
                          <p:cTn id="24" fill="hold">
                            <p:stCondLst>
                              <p:cond delay="8000"/>
                            </p:stCondLst>
                            <p:childTnLst>
                              <p:par>
                                <p:cTn id="25" presetID="22" presetClass="entr" presetSubtype="8" fill="hold" grpId="0" nodeType="afterEffect">
                                  <p:stCondLst>
                                    <p:cond delay="0"/>
                                  </p:stCondLst>
                                  <p:childTnLst>
                                    <p:set>
                                      <p:cBhvr>
                                        <p:cTn id="26" dur="1" fill="hold">
                                          <p:stCondLst>
                                            <p:cond delay="0"/>
                                          </p:stCondLst>
                                        </p:cTn>
                                        <p:tgtEl>
                                          <p:spTgt spid="118809"/>
                                        </p:tgtEl>
                                        <p:attrNameLst>
                                          <p:attrName>style.visibility</p:attrName>
                                        </p:attrNameLst>
                                      </p:cBhvr>
                                      <p:to>
                                        <p:strVal val="visible"/>
                                      </p:to>
                                    </p:set>
                                    <p:animEffect transition="in" filter="wipe(left)">
                                      <p:cBhvr>
                                        <p:cTn id="27" dur="2000"/>
                                        <p:tgtEl>
                                          <p:spTgt spid="118809"/>
                                        </p:tgtEl>
                                      </p:cBhvr>
                                    </p:animEffect>
                                  </p:childTnLst>
                                </p:cTn>
                              </p:par>
                            </p:childTnLst>
                          </p:cTn>
                        </p:par>
                        <p:par>
                          <p:cTn id="28" fill="hold">
                            <p:stCondLst>
                              <p:cond delay="10000"/>
                            </p:stCondLst>
                            <p:childTnLst>
                              <p:par>
                                <p:cTn id="29" presetID="22" presetClass="entr" presetSubtype="1" fill="hold" grpId="0" nodeType="afterEffect">
                                  <p:stCondLst>
                                    <p:cond delay="0"/>
                                  </p:stCondLst>
                                  <p:childTnLst>
                                    <p:set>
                                      <p:cBhvr>
                                        <p:cTn id="30" dur="1" fill="hold">
                                          <p:stCondLst>
                                            <p:cond delay="0"/>
                                          </p:stCondLst>
                                        </p:cTn>
                                        <p:tgtEl>
                                          <p:spTgt spid="118816"/>
                                        </p:tgtEl>
                                        <p:attrNameLst>
                                          <p:attrName>style.visibility</p:attrName>
                                        </p:attrNameLst>
                                      </p:cBhvr>
                                      <p:to>
                                        <p:strVal val="visible"/>
                                      </p:to>
                                    </p:set>
                                    <p:animEffect transition="in" filter="wipe(up)">
                                      <p:cBhvr>
                                        <p:cTn id="31" dur="2000"/>
                                        <p:tgtEl>
                                          <p:spTgt spid="118816"/>
                                        </p:tgtEl>
                                      </p:cBhvr>
                                    </p:animEffect>
                                  </p:childTnLst>
                                </p:cTn>
                              </p:par>
                            </p:childTnLst>
                          </p:cTn>
                        </p:par>
                        <p:par>
                          <p:cTn id="32" fill="hold">
                            <p:stCondLst>
                              <p:cond delay="12000"/>
                            </p:stCondLst>
                            <p:childTnLst>
                              <p:par>
                                <p:cTn id="33" presetID="22" presetClass="entr" presetSubtype="8" fill="hold" grpId="0" nodeType="afterEffect">
                                  <p:stCondLst>
                                    <p:cond delay="0"/>
                                  </p:stCondLst>
                                  <p:childTnLst>
                                    <p:set>
                                      <p:cBhvr>
                                        <p:cTn id="34" dur="1" fill="hold">
                                          <p:stCondLst>
                                            <p:cond delay="0"/>
                                          </p:stCondLst>
                                        </p:cTn>
                                        <p:tgtEl>
                                          <p:spTgt spid="118810"/>
                                        </p:tgtEl>
                                        <p:attrNameLst>
                                          <p:attrName>style.visibility</p:attrName>
                                        </p:attrNameLst>
                                      </p:cBhvr>
                                      <p:to>
                                        <p:strVal val="visible"/>
                                      </p:to>
                                    </p:set>
                                    <p:animEffect transition="in" filter="wipe(left)">
                                      <p:cBhvr>
                                        <p:cTn id="35" dur="2000"/>
                                        <p:tgtEl>
                                          <p:spTgt spid="118810"/>
                                        </p:tgtEl>
                                      </p:cBhvr>
                                    </p:animEffect>
                                  </p:childTnLst>
                                </p:cTn>
                              </p:par>
                            </p:childTnLst>
                          </p:cTn>
                        </p:par>
                        <p:par>
                          <p:cTn id="36" fill="hold">
                            <p:stCondLst>
                              <p:cond delay="14000"/>
                            </p:stCondLst>
                            <p:childTnLst>
                              <p:par>
                                <p:cTn id="37" presetID="22" presetClass="entr" presetSubtype="4" fill="hold" grpId="0" nodeType="afterEffect">
                                  <p:stCondLst>
                                    <p:cond delay="0"/>
                                  </p:stCondLst>
                                  <p:childTnLst>
                                    <p:set>
                                      <p:cBhvr>
                                        <p:cTn id="38" dur="1" fill="hold">
                                          <p:stCondLst>
                                            <p:cond delay="0"/>
                                          </p:stCondLst>
                                        </p:cTn>
                                        <p:tgtEl>
                                          <p:spTgt spid="118817"/>
                                        </p:tgtEl>
                                        <p:attrNameLst>
                                          <p:attrName>style.visibility</p:attrName>
                                        </p:attrNameLst>
                                      </p:cBhvr>
                                      <p:to>
                                        <p:strVal val="visible"/>
                                      </p:to>
                                    </p:set>
                                    <p:animEffect transition="in" filter="wipe(down)">
                                      <p:cBhvr>
                                        <p:cTn id="39" dur="2000"/>
                                        <p:tgtEl>
                                          <p:spTgt spid="118817"/>
                                        </p:tgtEl>
                                      </p:cBhvr>
                                    </p:animEffect>
                                  </p:childTnLst>
                                </p:cTn>
                              </p:par>
                            </p:childTnLst>
                          </p:cTn>
                        </p:par>
                        <p:par>
                          <p:cTn id="40" fill="hold">
                            <p:stCondLst>
                              <p:cond delay="16000"/>
                            </p:stCondLst>
                            <p:childTnLst>
                              <p:par>
                                <p:cTn id="41" presetID="22" presetClass="entr" presetSubtype="8" fill="hold" grpId="0" nodeType="afterEffect">
                                  <p:stCondLst>
                                    <p:cond delay="0"/>
                                  </p:stCondLst>
                                  <p:childTnLst>
                                    <p:set>
                                      <p:cBhvr>
                                        <p:cTn id="42" dur="1" fill="hold">
                                          <p:stCondLst>
                                            <p:cond delay="0"/>
                                          </p:stCondLst>
                                        </p:cTn>
                                        <p:tgtEl>
                                          <p:spTgt spid="118811"/>
                                        </p:tgtEl>
                                        <p:attrNameLst>
                                          <p:attrName>style.visibility</p:attrName>
                                        </p:attrNameLst>
                                      </p:cBhvr>
                                      <p:to>
                                        <p:strVal val="visible"/>
                                      </p:to>
                                    </p:set>
                                    <p:animEffect transition="in" filter="wipe(left)">
                                      <p:cBhvr>
                                        <p:cTn id="43" dur="2000"/>
                                        <p:tgtEl>
                                          <p:spTgt spid="118811"/>
                                        </p:tgtEl>
                                      </p:cBhvr>
                                    </p:animEffect>
                                  </p:childTnLst>
                                </p:cTn>
                              </p:par>
                            </p:childTnLst>
                          </p:cTn>
                        </p:par>
                        <p:par>
                          <p:cTn id="44" fill="hold">
                            <p:stCondLst>
                              <p:cond delay="18000"/>
                            </p:stCondLst>
                            <p:childTnLst>
                              <p:par>
                                <p:cTn id="45" presetID="22" presetClass="entr" presetSubtype="1" fill="hold" grpId="0" nodeType="afterEffect">
                                  <p:stCondLst>
                                    <p:cond delay="0"/>
                                  </p:stCondLst>
                                  <p:childTnLst>
                                    <p:set>
                                      <p:cBhvr>
                                        <p:cTn id="46" dur="1" fill="hold">
                                          <p:stCondLst>
                                            <p:cond delay="0"/>
                                          </p:stCondLst>
                                        </p:cTn>
                                        <p:tgtEl>
                                          <p:spTgt spid="118818"/>
                                        </p:tgtEl>
                                        <p:attrNameLst>
                                          <p:attrName>style.visibility</p:attrName>
                                        </p:attrNameLst>
                                      </p:cBhvr>
                                      <p:to>
                                        <p:strVal val="visible"/>
                                      </p:to>
                                    </p:set>
                                    <p:animEffect transition="in" filter="wipe(up)">
                                      <p:cBhvr>
                                        <p:cTn id="47" dur="2000"/>
                                        <p:tgtEl>
                                          <p:spTgt spid="118818"/>
                                        </p:tgtEl>
                                      </p:cBhvr>
                                    </p:animEffect>
                                  </p:childTnLst>
                                </p:cTn>
                              </p:par>
                            </p:childTnLst>
                          </p:cTn>
                        </p:par>
                        <p:par>
                          <p:cTn id="48" fill="hold">
                            <p:stCondLst>
                              <p:cond delay="20000"/>
                            </p:stCondLst>
                            <p:childTnLst>
                              <p:par>
                                <p:cTn id="49" presetID="22" presetClass="entr" presetSubtype="8" fill="hold" grpId="0" nodeType="afterEffect">
                                  <p:stCondLst>
                                    <p:cond delay="0"/>
                                  </p:stCondLst>
                                  <p:childTnLst>
                                    <p:set>
                                      <p:cBhvr>
                                        <p:cTn id="50" dur="1" fill="hold">
                                          <p:stCondLst>
                                            <p:cond delay="0"/>
                                          </p:stCondLst>
                                        </p:cTn>
                                        <p:tgtEl>
                                          <p:spTgt spid="118813"/>
                                        </p:tgtEl>
                                        <p:attrNameLst>
                                          <p:attrName>style.visibility</p:attrName>
                                        </p:attrNameLst>
                                      </p:cBhvr>
                                      <p:to>
                                        <p:strVal val="visible"/>
                                      </p:to>
                                    </p:set>
                                    <p:animEffect transition="in" filter="wipe(left)">
                                      <p:cBhvr>
                                        <p:cTn id="51" dur="2000"/>
                                        <p:tgtEl>
                                          <p:spTgt spid="118813"/>
                                        </p:tgtEl>
                                      </p:cBhvr>
                                    </p:animEffect>
                                  </p:childTnLst>
                                </p:cTn>
                              </p:par>
                            </p:childTnLst>
                          </p:cTn>
                        </p:par>
                        <p:par>
                          <p:cTn id="52" fill="hold">
                            <p:stCondLst>
                              <p:cond delay="22000"/>
                            </p:stCondLst>
                            <p:childTnLst>
                              <p:par>
                                <p:cTn id="53" presetID="22" presetClass="entr" presetSubtype="4" fill="hold" grpId="0" nodeType="afterEffect">
                                  <p:stCondLst>
                                    <p:cond delay="0"/>
                                  </p:stCondLst>
                                  <p:childTnLst>
                                    <p:set>
                                      <p:cBhvr>
                                        <p:cTn id="54" dur="1" fill="hold">
                                          <p:stCondLst>
                                            <p:cond delay="0"/>
                                          </p:stCondLst>
                                        </p:cTn>
                                        <p:tgtEl>
                                          <p:spTgt spid="118819"/>
                                        </p:tgtEl>
                                        <p:attrNameLst>
                                          <p:attrName>style.visibility</p:attrName>
                                        </p:attrNameLst>
                                      </p:cBhvr>
                                      <p:to>
                                        <p:strVal val="visible"/>
                                      </p:to>
                                    </p:set>
                                    <p:animEffect transition="in" filter="wipe(down)">
                                      <p:cBhvr>
                                        <p:cTn id="55" dur="2000"/>
                                        <p:tgtEl>
                                          <p:spTgt spid="118819"/>
                                        </p:tgtEl>
                                      </p:cBhvr>
                                    </p:animEffect>
                                  </p:childTnLst>
                                </p:cTn>
                              </p:par>
                            </p:childTnLst>
                          </p:cTn>
                        </p:par>
                        <p:par>
                          <p:cTn id="56" fill="hold">
                            <p:stCondLst>
                              <p:cond delay="24000"/>
                            </p:stCondLst>
                            <p:childTnLst>
                              <p:par>
                                <p:cTn id="57" presetID="22" presetClass="entr" presetSubtype="8" fill="hold" grpId="0" nodeType="afterEffect">
                                  <p:stCondLst>
                                    <p:cond delay="0"/>
                                  </p:stCondLst>
                                  <p:childTnLst>
                                    <p:set>
                                      <p:cBhvr>
                                        <p:cTn id="58" dur="1" fill="hold">
                                          <p:stCondLst>
                                            <p:cond delay="0"/>
                                          </p:stCondLst>
                                        </p:cTn>
                                        <p:tgtEl>
                                          <p:spTgt spid="118812"/>
                                        </p:tgtEl>
                                        <p:attrNameLst>
                                          <p:attrName>style.visibility</p:attrName>
                                        </p:attrNameLst>
                                      </p:cBhvr>
                                      <p:to>
                                        <p:strVal val="visible"/>
                                      </p:to>
                                    </p:set>
                                    <p:animEffect transition="in" filter="wipe(left)">
                                      <p:cBhvr>
                                        <p:cTn id="59" dur="2000"/>
                                        <p:tgtEl>
                                          <p:spTgt spid="118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7" grpId="0" animBg="1"/>
      <p:bldP spid="118808" grpId="0" animBg="1"/>
      <p:bldP spid="118809" grpId="0" animBg="1"/>
      <p:bldP spid="118810" grpId="0" animBg="1"/>
      <p:bldP spid="118811" grpId="0" animBg="1"/>
      <p:bldP spid="118812" grpId="0" animBg="1"/>
      <p:bldP spid="118813" grpId="0" animBg="1"/>
      <p:bldP spid="118814" grpId="0" animBg="1"/>
      <p:bldP spid="118815" grpId="0" animBg="1"/>
      <p:bldP spid="118816" grpId="0" animBg="1"/>
      <p:bldP spid="118817" grpId="0" animBg="1"/>
      <p:bldP spid="118818" grpId="0" animBg="1"/>
      <p:bldP spid="118819"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pPr>
              <a:defRPr/>
            </a:pPr>
            <a:fld id="{0B2C0413-729B-4D38-A881-9D1BE43DBF90}" type="slidenum">
              <a:rPr lang="zh-CN" altLang="en-US"/>
              <a:pPr>
                <a:defRPr/>
              </a:pPr>
              <a:t>25</a:t>
            </a:fld>
            <a:endParaRPr lang="en-US" altLang="zh-CN"/>
          </a:p>
        </p:txBody>
      </p:sp>
      <p:sp>
        <p:nvSpPr>
          <p:cNvPr id="119814" name="标题 1"/>
          <p:cNvSpPr>
            <a:spLocks noGrp="1"/>
          </p:cNvSpPr>
          <p:nvPr>
            <p:ph type="title" idx="4294967295"/>
          </p:nvPr>
        </p:nvSpPr>
        <p:spPr>
          <a:xfrm>
            <a:off x="1331913" y="719138"/>
            <a:ext cx="4176712" cy="412750"/>
          </a:xfrm>
        </p:spPr>
        <p:txBody>
          <a:bodyPr/>
          <a:lstStyle/>
          <a:p>
            <a:pPr algn="l"/>
            <a:r>
              <a:rPr lang="en-US" altLang="zh-CN" sz="2000" u="sng">
                <a:latin typeface="Times New Roman" pitchFamily="18" charset="0"/>
                <a:cs typeface="Times New Roman" pitchFamily="18" charset="0"/>
              </a:rPr>
              <a:t>OSI </a:t>
            </a:r>
            <a:r>
              <a:rPr lang="zh-CN" altLang="en-US" sz="2000" u="sng">
                <a:latin typeface="Times New Roman" pitchFamily="18" charset="0"/>
                <a:cs typeface="Times New Roman" pitchFamily="18" charset="0"/>
              </a:rPr>
              <a:t>环境中的数据传输的过程</a:t>
            </a:r>
          </a:p>
        </p:txBody>
      </p:sp>
      <p:sp>
        <p:nvSpPr>
          <p:cNvPr id="11981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119813" name="Object 1"/>
          <p:cNvGraphicFramePr>
            <a:graphicFrameLocks noChangeAspect="1"/>
          </p:cNvGraphicFramePr>
          <p:nvPr/>
        </p:nvGraphicFramePr>
        <p:xfrm>
          <a:off x="396875" y="1131888"/>
          <a:ext cx="5903913" cy="3970337"/>
        </p:xfrm>
        <a:graphic>
          <a:graphicData uri="http://schemas.openxmlformats.org/presentationml/2006/ole">
            <mc:AlternateContent xmlns:mc="http://schemas.openxmlformats.org/markup-compatibility/2006">
              <mc:Choice xmlns:v="urn:schemas-microsoft-com:vml" Requires="v">
                <p:oleObj spid="_x0000_s119822" name="Visio" r:id="rId3" imgW="4057269" imgH="2729103" progId="Visio.Drawing.11">
                  <p:embed/>
                </p:oleObj>
              </mc:Choice>
              <mc:Fallback>
                <p:oleObj name="Visio" r:id="rId3" imgW="4057269" imgH="272910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75" y="1131888"/>
                        <a:ext cx="5903913" cy="3970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页脚占位符 1"/>
          <p:cNvSpPr>
            <a:spLocks noGrp="1"/>
          </p:cNvSpPr>
          <p:nvPr>
            <p:ph type="ftr" sz="quarter" idx="10"/>
          </p:nvPr>
        </p:nvSpPr>
        <p:spPr/>
        <p:txBody>
          <a:bodyPr/>
          <a:lstStyle/>
          <a:p>
            <a:pPr>
              <a:defRPr/>
            </a:pPr>
            <a:fld id="{9537549B-02FB-4EEC-AB93-77665B07B858}" type="slidenum">
              <a:rPr lang="zh-CN" altLang="en-US"/>
              <a:pPr>
                <a:defRPr/>
              </a:pPr>
              <a:t>26</a:t>
            </a:fld>
            <a:endParaRPr lang="en-US" altLang="zh-CN"/>
          </a:p>
        </p:txBody>
      </p:sp>
      <p:sp>
        <p:nvSpPr>
          <p:cNvPr id="120833" name="Rectangle 2"/>
          <p:cNvSpPr>
            <a:spLocks noChangeArrowheads="1"/>
          </p:cNvSpPr>
          <p:nvPr/>
        </p:nvSpPr>
        <p:spPr bwMode="auto">
          <a:xfrm>
            <a:off x="106363" y="1752600"/>
            <a:ext cx="2628900" cy="242888"/>
          </a:xfrm>
          <a:prstGeom prst="rect">
            <a:avLst/>
          </a:prstGeom>
          <a:solidFill>
            <a:srgbClr val="FFFFFF"/>
          </a:solidFill>
          <a:ln w="38100" algn="ctr">
            <a:solidFill>
              <a:srgbClr val="FF0066"/>
            </a:solidFill>
            <a:miter lim="800000"/>
            <a:headEnd/>
            <a:tailEnd/>
          </a:ln>
        </p:spPr>
        <p:txBody>
          <a:bodyPr wrap="none" anchor="ctr"/>
          <a:lstStyle/>
          <a:p>
            <a:pPr algn="ctr"/>
            <a:r>
              <a:rPr kumimoji="1" lang="zh-CN" altLang="en-US" sz="1800" u="none">
                <a:solidFill>
                  <a:schemeClr val="accent2"/>
                </a:solidFill>
                <a:latin typeface="Arial" charset="0"/>
                <a:ea typeface="华文中宋" pitchFamily="2" charset="-122"/>
              </a:rPr>
              <a:t>应用层</a:t>
            </a:r>
          </a:p>
        </p:txBody>
      </p:sp>
      <p:sp>
        <p:nvSpPr>
          <p:cNvPr id="120834" name="Rectangle 3"/>
          <p:cNvSpPr>
            <a:spLocks noChangeArrowheads="1"/>
          </p:cNvSpPr>
          <p:nvPr/>
        </p:nvSpPr>
        <p:spPr bwMode="auto">
          <a:xfrm>
            <a:off x="106363" y="2157413"/>
            <a:ext cx="2628900" cy="242887"/>
          </a:xfrm>
          <a:prstGeom prst="rect">
            <a:avLst/>
          </a:prstGeom>
          <a:solidFill>
            <a:srgbClr val="FFFFFF"/>
          </a:solidFill>
          <a:ln w="38100" algn="ctr">
            <a:solidFill>
              <a:srgbClr val="FF0066"/>
            </a:solidFill>
            <a:miter lim="800000"/>
            <a:headEnd/>
            <a:tailEnd/>
          </a:ln>
        </p:spPr>
        <p:txBody>
          <a:bodyPr wrap="none" anchor="ctr"/>
          <a:lstStyle/>
          <a:p>
            <a:pPr algn="ctr"/>
            <a:r>
              <a:rPr kumimoji="1" lang="zh-CN" altLang="en-US" sz="1800" u="none">
                <a:solidFill>
                  <a:schemeClr val="accent2"/>
                </a:solidFill>
                <a:latin typeface="Arial" charset="0"/>
                <a:ea typeface="华文中宋" pitchFamily="2" charset="-122"/>
              </a:rPr>
              <a:t>表示层</a:t>
            </a:r>
          </a:p>
        </p:txBody>
      </p:sp>
      <p:sp>
        <p:nvSpPr>
          <p:cNvPr id="120835" name="Rectangle 4"/>
          <p:cNvSpPr>
            <a:spLocks noChangeArrowheads="1"/>
          </p:cNvSpPr>
          <p:nvPr/>
        </p:nvSpPr>
        <p:spPr bwMode="auto">
          <a:xfrm>
            <a:off x="106363" y="2536825"/>
            <a:ext cx="2628900" cy="242888"/>
          </a:xfrm>
          <a:prstGeom prst="rect">
            <a:avLst/>
          </a:prstGeom>
          <a:solidFill>
            <a:srgbClr val="FFFFFF"/>
          </a:solidFill>
          <a:ln w="38100" algn="ctr">
            <a:solidFill>
              <a:srgbClr val="FF0066"/>
            </a:solidFill>
            <a:miter lim="800000"/>
            <a:headEnd/>
            <a:tailEnd/>
          </a:ln>
        </p:spPr>
        <p:txBody>
          <a:bodyPr wrap="none" anchor="ctr"/>
          <a:lstStyle/>
          <a:p>
            <a:pPr algn="ctr"/>
            <a:r>
              <a:rPr kumimoji="1" lang="zh-CN" altLang="en-US" sz="1800" u="none">
                <a:solidFill>
                  <a:schemeClr val="accent2"/>
                </a:solidFill>
                <a:latin typeface="Arial" charset="0"/>
                <a:ea typeface="华文中宋" pitchFamily="2" charset="-122"/>
              </a:rPr>
              <a:t>会话层</a:t>
            </a:r>
          </a:p>
        </p:txBody>
      </p:sp>
      <p:sp>
        <p:nvSpPr>
          <p:cNvPr id="120836" name="Rectangle 5"/>
          <p:cNvSpPr>
            <a:spLocks noChangeArrowheads="1"/>
          </p:cNvSpPr>
          <p:nvPr/>
        </p:nvSpPr>
        <p:spPr bwMode="auto">
          <a:xfrm>
            <a:off x="106363" y="2914650"/>
            <a:ext cx="2628900" cy="242888"/>
          </a:xfrm>
          <a:prstGeom prst="rect">
            <a:avLst/>
          </a:prstGeom>
          <a:solidFill>
            <a:srgbClr val="FFFFFF"/>
          </a:solidFill>
          <a:ln w="38100" algn="ctr">
            <a:solidFill>
              <a:srgbClr val="FF0066"/>
            </a:solidFill>
            <a:miter lim="800000"/>
            <a:headEnd/>
            <a:tailEnd/>
          </a:ln>
        </p:spPr>
        <p:txBody>
          <a:bodyPr wrap="none" anchor="ctr"/>
          <a:lstStyle/>
          <a:p>
            <a:pPr algn="ctr"/>
            <a:r>
              <a:rPr kumimoji="1" lang="zh-CN" altLang="en-US" sz="1800" u="none">
                <a:solidFill>
                  <a:schemeClr val="accent2"/>
                </a:solidFill>
                <a:latin typeface="Arial" charset="0"/>
                <a:ea typeface="华文中宋" pitchFamily="2" charset="-122"/>
              </a:rPr>
              <a:t>传输层</a:t>
            </a:r>
          </a:p>
        </p:txBody>
      </p:sp>
      <p:sp>
        <p:nvSpPr>
          <p:cNvPr id="120837" name="Rectangle 6"/>
          <p:cNvSpPr>
            <a:spLocks noChangeArrowheads="1"/>
          </p:cNvSpPr>
          <p:nvPr/>
        </p:nvSpPr>
        <p:spPr bwMode="auto">
          <a:xfrm>
            <a:off x="106363" y="3319463"/>
            <a:ext cx="2628900" cy="242887"/>
          </a:xfrm>
          <a:prstGeom prst="rect">
            <a:avLst/>
          </a:prstGeom>
          <a:solidFill>
            <a:srgbClr val="FFFFFF"/>
          </a:solidFill>
          <a:ln w="38100" algn="ctr">
            <a:solidFill>
              <a:srgbClr val="FF0066"/>
            </a:solidFill>
            <a:miter lim="800000"/>
            <a:headEnd/>
            <a:tailEnd/>
          </a:ln>
        </p:spPr>
        <p:txBody>
          <a:bodyPr wrap="none" anchor="ctr"/>
          <a:lstStyle/>
          <a:p>
            <a:pPr algn="ctr"/>
            <a:r>
              <a:rPr kumimoji="1" lang="zh-CN" altLang="en-US" sz="1800" u="none">
                <a:solidFill>
                  <a:schemeClr val="accent2"/>
                </a:solidFill>
                <a:latin typeface="Arial" charset="0"/>
                <a:ea typeface="华文中宋" pitchFamily="2" charset="-122"/>
              </a:rPr>
              <a:t>网络层</a:t>
            </a:r>
          </a:p>
        </p:txBody>
      </p:sp>
      <p:sp>
        <p:nvSpPr>
          <p:cNvPr id="120838" name="Rectangle 7"/>
          <p:cNvSpPr>
            <a:spLocks noChangeArrowheads="1"/>
          </p:cNvSpPr>
          <p:nvPr/>
        </p:nvSpPr>
        <p:spPr bwMode="auto">
          <a:xfrm>
            <a:off x="106363" y="3695700"/>
            <a:ext cx="2628900" cy="242888"/>
          </a:xfrm>
          <a:prstGeom prst="rect">
            <a:avLst/>
          </a:prstGeom>
          <a:solidFill>
            <a:srgbClr val="FFFFFF"/>
          </a:solidFill>
          <a:ln w="38100" algn="ctr">
            <a:solidFill>
              <a:srgbClr val="FF0066"/>
            </a:solidFill>
            <a:miter lim="800000"/>
            <a:headEnd/>
            <a:tailEnd/>
          </a:ln>
        </p:spPr>
        <p:txBody>
          <a:bodyPr wrap="none" anchor="ctr"/>
          <a:lstStyle/>
          <a:p>
            <a:pPr algn="ctr"/>
            <a:r>
              <a:rPr kumimoji="1" lang="zh-CN" altLang="en-US" sz="1800" u="none">
                <a:solidFill>
                  <a:schemeClr val="accent2"/>
                </a:solidFill>
                <a:latin typeface="Arial" charset="0"/>
                <a:ea typeface="华文中宋" pitchFamily="2" charset="-122"/>
              </a:rPr>
              <a:t>数据链路层</a:t>
            </a:r>
          </a:p>
        </p:txBody>
      </p:sp>
      <p:sp>
        <p:nvSpPr>
          <p:cNvPr id="120839" name="Rectangle 9"/>
          <p:cNvSpPr>
            <a:spLocks noChangeArrowheads="1"/>
          </p:cNvSpPr>
          <p:nvPr/>
        </p:nvSpPr>
        <p:spPr bwMode="auto">
          <a:xfrm>
            <a:off x="4065588" y="1752600"/>
            <a:ext cx="2628900" cy="242888"/>
          </a:xfrm>
          <a:prstGeom prst="rect">
            <a:avLst/>
          </a:prstGeom>
          <a:solidFill>
            <a:srgbClr val="FFFFFF"/>
          </a:solidFill>
          <a:ln w="38100" algn="ctr">
            <a:solidFill>
              <a:srgbClr val="FF0066"/>
            </a:solidFill>
            <a:miter lim="800000"/>
            <a:headEnd/>
            <a:tailEnd/>
          </a:ln>
        </p:spPr>
        <p:txBody>
          <a:bodyPr wrap="none" anchor="ctr"/>
          <a:lstStyle/>
          <a:p>
            <a:pPr algn="ctr"/>
            <a:r>
              <a:rPr kumimoji="1" lang="zh-CN" altLang="en-US" sz="1800" u="none">
                <a:solidFill>
                  <a:schemeClr val="accent2"/>
                </a:solidFill>
                <a:latin typeface="Arial" charset="0"/>
                <a:ea typeface="华文中宋" pitchFamily="2" charset="-122"/>
              </a:rPr>
              <a:t>应用层</a:t>
            </a:r>
          </a:p>
        </p:txBody>
      </p:sp>
      <p:sp>
        <p:nvSpPr>
          <p:cNvPr id="120840" name="Rectangle 10"/>
          <p:cNvSpPr>
            <a:spLocks noChangeArrowheads="1"/>
          </p:cNvSpPr>
          <p:nvPr/>
        </p:nvSpPr>
        <p:spPr bwMode="auto">
          <a:xfrm>
            <a:off x="4065588" y="2157413"/>
            <a:ext cx="2628900" cy="242887"/>
          </a:xfrm>
          <a:prstGeom prst="rect">
            <a:avLst/>
          </a:prstGeom>
          <a:solidFill>
            <a:srgbClr val="FFFFFF"/>
          </a:solidFill>
          <a:ln w="38100" algn="ctr">
            <a:solidFill>
              <a:srgbClr val="FF0066"/>
            </a:solidFill>
            <a:miter lim="800000"/>
            <a:headEnd/>
            <a:tailEnd/>
          </a:ln>
        </p:spPr>
        <p:txBody>
          <a:bodyPr wrap="none" anchor="ctr"/>
          <a:lstStyle/>
          <a:p>
            <a:pPr algn="ctr"/>
            <a:r>
              <a:rPr kumimoji="1" lang="zh-CN" altLang="en-US" sz="1800" u="none">
                <a:solidFill>
                  <a:schemeClr val="accent2"/>
                </a:solidFill>
                <a:latin typeface="Arial" charset="0"/>
                <a:ea typeface="华文中宋" pitchFamily="2" charset="-122"/>
              </a:rPr>
              <a:t>表示层</a:t>
            </a:r>
          </a:p>
        </p:txBody>
      </p:sp>
      <p:sp>
        <p:nvSpPr>
          <p:cNvPr id="120841" name="Rectangle 11"/>
          <p:cNvSpPr>
            <a:spLocks noChangeArrowheads="1"/>
          </p:cNvSpPr>
          <p:nvPr/>
        </p:nvSpPr>
        <p:spPr bwMode="auto">
          <a:xfrm>
            <a:off x="4065588" y="2536825"/>
            <a:ext cx="2628900" cy="242888"/>
          </a:xfrm>
          <a:prstGeom prst="rect">
            <a:avLst/>
          </a:prstGeom>
          <a:solidFill>
            <a:srgbClr val="FFFFFF"/>
          </a:solidFill>
          <a:ln w="38100" algn="ctr">
            <a:solidFill>
              <a:srgbClr val="FF0066"/>
            </a:solidFill>
            <a:miter lim="800000"/>
            <a:headEnd/>
            <a:tailEnd/>
          </a:ln>
        </p:spPr>
        <p:txBody>
          <a:bodyPr wrap="none" anchor="ctr"/>
          <a:lstStyle/>
          <a:p>
            <a:pPr algn="ctr"/>
            <a:r>
              <a:rPr kumimoji="1" lang="zh-CN" altLang="en-US" sz="1800" u="none">
                <a:solidFill>
                  <a:schemeClr val="accent2"/>
                </a:solidFill>
                <a:latin typeface="Arial" charset="0"/>
                <a:ea typeface="华文中宋" pitchFamily="2" charset="-122"/>
              </a:rPr>
              <a:t>会话层</a:t>
            </a:r>
          </a:p>
        </p:txBody>
      </p:sp>
      <p:sp>
        <p:nvSpPr>
          <p:cNvPr id="120842" name="Rectangle 12"/>
          <p:cNvSpPr>
            <a:spLocks noChangeArrowheads="1"/>
          </p:cNvSpPr>
          <p:nvPr/>
        </p:nvSpPr>
        <p:spPr bwMode="auto">
          <a:xfrm>
            <a:off x="4065588" y="2941638"/>
            <a:ext cx="2628900" cy="242887"/>
          </a:xfrm>
          <a:prstGeom prst="rect">
            <a:avLst/>
          </a:prstGeom>
          <a:solidFill>
            <a:srgbClr val="FFFFFF"/>
          </a:solidFill>
          <a:ln w="38100" algn="ctr">
            <a:solidFill>
              <a:srgbClr val="FF0066"/>
            </a:solidFill>
            <a:miter lim="800000"/>
            <a:headEnd/>
            <a:tailEnd/>
          </a:ln>
        </p:spPr>
        <p:txBody>
          <a:bodyPr wrap="none" anchor="ctr"/>
          <a:lstStyle/>
          <a:p>
            <a:pPr algn="ctr"/>
            <a:r>
              <a:rPr kumimoji="1" lang="zh-CN" altLang="en-US" sz="1800" u="none">
                <a:solidFill>
                  <a:schemeClr val="accent2"/>
                </a:solidFill>
                <a:latin typeface="Arial" charset="0"/>
                <a:ea typeface="华文中宋" pitchFamily="2" charset="-122"/>
              </a:rPr>
              <a:t>传输层</a:t>
            </a:r>
          </a:p>
        </p:txBody>
      </p:sp>
      <p:sp>
        <p:nvSpPr>
          <p:cNvPr id="120843" name="Rectangle 13"/>
          <p:cNvSpPr>
            <a:spLocks noChangeArrowheads="1"/>
          </p:cNvSpPr>
          <p:nvPr/>
        </p:nvSpPr>
        <p:spPr bwMode="auto">
          <a:xfrm>
            <a:off x="4065588" y="3319463"/>
            <a:ext cx="2628900" cy="242887"/>
          </a:xfrm>
          <a:prstGeom prst="rect">
            <a:avLst/>
          </a:prstGeom>
          <a:solidFill>
            <a:srgbClr val="FFFFFF"/>
          </a:solidFill>
          <a:ln w="38100" algn="ctr">
            <a:solidFill>
              <a:srgbClr val="FF0066"/>
            </a:solidFill>
            <a:miter lim="800000"/>
            <a:headEnd/>
            <a:tailEnd/>
          </a:ln>
        </p:spPr>
        <p:txBody>
          <a:bodyPr wrap="none" anchor="ctr"/>
          <a:lstStyle/>
          <a:p>
            <a:pPr algn="ctr"/>
            <a:r>
              <a:rPr kumimoji="1" lang="zh-CN" altLang="en-US" sz="1800" u="none">
                <a:solidFill>
                  <a:schemeClr val="accent2"/>
                </a:solidFill>
                <a:latin typeface="Arial" charset="0"/>
                <a:ea typeface="华文中宋" pitchFamily="2" charset="-122"/>
              </a:rPr>
              <a:t>网络层</a:t>
            </a:r>
          </a:p>
        </p:txBody>
      </p:sp>
      <p:sp>
        <p:nvSpPr>
          <p:cNvPr id="120844" name="Rectangle 14"/>
          <p:cNvSpPr>
            <a:spLocks noChangeArrowheads="1"/>
          </p:cNvSpPr>
          <p:nvPr/>
        </p:nvSpPr>
        <p:spPr bwMode="auto">
          <a:xfrm>
            <a:off x="4065588" y="3695700"/>
            <a:ext cx="2628900" cy="242888"/>
          </a:xfrm>
          <a:prstGeom prst="rect">
            <a:avLst/>
          </a:prstGeom>
          <a:solidFill>
            <a:srgbClr val="FFFFFF"/>
          </a:solidFill>
          <a:ln w="38100" algn="ctr">
            <a:solidFill>
              <a:srgbClr val="FF0066"/>
            </a:solidFill>
            <a:miter lim="800000"/>
            <a:headEnd/>
            <a:tailEnd/>
          </a:ln>
        </p:spPr>
        <p:txBody>
          <a:bodyPr wrap="none" anchor="ctr"/>
          <a:lstStyle/>
          <a:p>
            <a:pPr algn="ctr"/>
            <a:r>
              <a:rPr kumimoji="1" lang="zh-CN" altLang="en-US" sz="1800" u="none">
                <a:solidFill>
                  <a:schemeClr val="accent2"/>
                </a:solidFill>
                <a:latin typeface="Arial" charset="0"/>
                <a:ea typeface="华文中宋" pitchFamily="2" charset="-122"/>
              </a:rPr>
              <a:t>数据链路层</a:t>
            </a:r>
          </a:p>
        </p:txBody>
      </p:sp>
      <p:sp>
        <p:nvSpPr>
          <p:cNvPr id="120845" name="Freeform 16"/>
          <p:cNvSpPr>
            <a:spLocks/>
          </p:cNvSpPr>
          <p:nvPr/>
        </p:nvSpPr>
        <p:spPr bwMode="auto">
          <a:xfrm>
            <a:off x="2087563" y="1077913"/>
            <a:ext cx="4032250" cy="3159125"/>
          </a:xfrm>
          <a:custGeom>
            <a:avLst/>
            <a:gdLst>
              <a:gd name="T0" fmla="*/ 2147483647 w 3516"/>
              <a:gd name="T1" fmla="*/ 0 h 3118"/>
              <a:gd name="T2" fmla="*/ 0 w 3516"/>
              <a:gd name="T3" fmla="*/ 2147483647 h 3118"/>
              <a:gd name="T4" fmla="*/ 2147483647 w 3516"/>
              <a:gd name="T5" fmla="*/ 2147483647 h 3118"/>
              <a:gd name="T6" fmla="*/ 2147483647 w 3516"/>
              <a:gd name="T7" fmla="*/ 2147483647 h 3118"/>
              <a:gd name="T8" fmla="*/ 2147483647 w 3516"/>
              <a:gd name="T9" fmla="*/ 2147483647 h 3118"/>
              <a:gd name="T10" fmla="*/ 2147483647 w 3516"/>
              <a:gd name="T11" fmla="*/ 2147483647 h 3118"/>
              <a:gd name="T12" fmla="*/ 2147483647 w 3516"/>
              <a:gd name="T13" fmla="*/ 2147483647 h 3118"/>
              <a:gd name="T14" fmla="*/ 2147483647 w 3516"/>
              <a:gd name="T15" fmla="*/ 2147483647 h 3118"/>
              <a:gd name="T16" fmla="*/ 2147483647 w 3516"/>
              <a:gd name="T17" fmla="*/ 2147483647 h 3118"/>
              <a:gd name="T18" fmla="*/ 2147483647 w 3516"/>
              <a:gd name="T19" fmla="*/ 2147483647 h 31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6"/>
              <a:gd name="T31" fmla="*/ 0 h 3118"/>
              <a:gd name="T32" fmla="*/ 3516 w 3516"/>
              <a:gd name="T33" fmla="*/ 3118 h 31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6" h="3118">
                <a:moveTo>
                  <a:pt x="29" y="0"/>
                </a:moveTo>
                <a:cubicBezTo>
                  <a:pt x="14" y="969"/>
                  <a:pt x="0" y="1938"/>
                  <a:pt x="0" y="2410"/>
                </a:cubicBezTo>
                <a:cubicBezTo>
                  <a:pt x="0" y="2882"/>
                  <a:pt x="10" y="2741"/>
                  <a:pt x="29" y="2835"/>
                </a:cubicBezTo>
                <a:cubicBezTo>
                  <a:pt x="48" y="2929"/>
                  <a:pt x="67" y="2944"/>
                  <a:pt x="114" y="2977"/>
                </a:cubicBezTo>
                <a:cubicBezTo>
                  <a:pt x="161" y="3010"/>
                  <a:pt x="180" y="3015"/>
                  <a:pt x="312" y="3034"/>
                </a:cubicBezTo>
                <a:cubicBezTo>
                  <a:pt x="444" y="3053"/>
                  <a:pt x="454" y="3081"/>
                  <a:pt x="908" y="3090"/>
                </a:cubicBezTo>
                <a:cubicBezTo>
                  <a:pt x="1362" y="3099"/>
                  <a:pt x="2614" y="3118"/>
                  <a:pt x="3034" y="3090"/>
                </a:cubicBezTo>
                <a:cubicBezTo>
                  <a:pt x="3454" y="3062"/>
                  <a:pt x="3355" y="3024"/>
                  <a:pt x="3431" y="2920"/>
                </a:cubicBezTo>
                <a:cubicBezTo>
                  <a:pt x="3507" y="2816"/>
                  <a:pt x="3473" y="2949"/>
                  <a:pt x="3487" y="2467"/>
                </a:cubicBezTo>
                <a:cubicBezTo>
                  <a:pt x="3501" y="1985"/>
                  <a:pt x="3508" y="1007"/>
                  <a:pt x="3516" y="29"/>
                </a:cubicBezTo>
              </a:path>
            </a:pathLst>
          </a:custGeom>
          <a:noFill/>
          <a:ln w="38100" cap="flat" cmpd="sng">
            <a:solidFill>
              <a:schemeClr val="folHlink"/>
            </a:solidFill>
            <a:prstDash val="solid"/>
            <a:round/>
            <a:headEnd/>
            <a:tailEnd/>
          </a:ln>
        </p:spPr>
        <p:txBody>
          <a:bodyPr>
            <a:spAutoFit/>
          </a:bodyPr>
          <a:lstStyle/>
          <a:p>
            <a:endParaRPr lang="zh-CN" altLang="en-US"/>
          </a:p>
        </p:txBody>
      </p:sp>
      <p:sp>
        <p:nvSpPr>
          <p:cNvPr id="139281" name="AutoShape 17"/>
          <p:cNvSpPr>
            <a:spLocks noChangeArrowheads="1"/>
          </p:cNvSpPr>
          <p:nvPr/>
        </p:nvSpPr>
        <p:spPr bwMode="auto">
          <a:xfrm rot="-5400000">
            <a:off x="3424238" y="3359150"/>
            <a:ext cx="350838" cy="1728787"/>
          </a:xfrm>
          <a:prstGeom prst="downArrow">
            <a:avLst>
              <a:gd name="adj1" fmla="val 50000"/>
              <a:gd name="adj2" fmla="val 123190"/>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20847" name="Rectangle 18"/>
          <p:cNvSpPr>
            <a:spLocks noGrp="1" noChangeArrowheads="1"/>
          </p:cNvSpPr>
          <p:nvPr>
            <p:ph type="title" idx="4294967295"/>
          </p:nvPr>
        </p:nvSpPr>
        <p:spPr>
          <a:xfrm>
            <a:off x="971550" y="4692650"/>
            <a:ext cx="4968875" cy="400050"/>
          </a:xfrm>
        </p:spPr>
        <p:txBody>
          <a:bodyPr/>
          <a:lstStyle/>
          <a:p>
            <a:r>
              <a:rPr lang="zh-CN" altLang="en-US" sz="2000">
                <a:latin typeface="华文新魏" pitchFamily="2" charset="-122"/>
              </a:rPr>
              <a:t>使用</a:t>
            </a:r>
            <a:r>
              <a:rPr lang="en-US" altLang="zh-CN" sz="2000">
                <a:latin typeface="华文新魏" pitchFamily="2" charset="-122"/>
              </a:rPr>
              <a:t>OSI</a:t>
            </a:r>
            <a:r>
              <a:rPr lang="zh-CN" altLang="en-US" sz="2000">
                <a:latin typeface="华文新魏" pitchFamily="2" charset="-122"/>
              </a:rPr>
              <a:t>模型的传输过程 </a:t>
            </a:r>
          </a:p>
        </p:txBody>
      </p:sp>
      <p:sp>
        <p:nvSpPr>
          <p:cNvPr id="120848" name="Rectangle 19"/>
          <p:cNvSpPr>
            <a:spLocks noChangeArrowheads="1"/>
          </p:cNvSpPr>
          <p:nvPr/>
        </p:nvSpPr>
        <p:spPr bwMode="auto">
          <a:xfrm>
            <a:off x="1631950" y="828675"/>
            <a:ext cx="1066800" cy="469900"/>
          </a:xfrm>
          <a:prstGeom prst="rect">
            <a:avLst/>
          </a:prstGeom>
          <a:noFill/>
          <a:ln w="12700">
            <a:solidFill>
              <a:srgbClr val="0000FF"/>
            </a:solidFill>
            <a:miter lim="800000"/>
            <a:headEnd/>
            <a:tailEnd/>
          </a:ln>
        </p:spPr>
        <p:txBody>
          <a:bodyPr anchor="ctr">
            <a:spAutoFit/>
          </a:bodyPr>
          <a:lstStyle/>
          <a:p>
            <a:pPr algn="ctr"/>
            <a:r>
              <a:rPr kumimoji="1" lang="en-US" altLang="zh-CN" sz="2400" b="0" u="none">
                <a:solidFill>
                  <a:schemeClr val="tx1"/>
                </a:solidFill>
                <a:ea typeface="宋体" charset="-122"/>
              </a:rPr>
              <a:t>A</a:t>
            </a:r>
            <a:r>
              <a:rPr kumimoji="1" lang="zh-CN" altLang="en-US" sz="2400" b="0" u="none">
                <a:solidFill>
                  <a:schemeClr val="tx1"/>
                </a:solidFill>
                <a:ea typeface="宋体" charset="-122"/>
              </a:rPr>
              <a:t>机</a:t>
            </a:r>
          </a:p>
        </p:txBody>
      </p:sp>
      <p:sp>
        <p:nvSpPr>
          <p:cNvPr id="120849" name="AutoShape 20"/>
          <p:cNvSpPr>
            <a:spLocks noChangeArrowheads="1"/>
          </p:cNvSpPr>
          <p:nvPr/>
        </p:nvSpPr>
        <p:spPr bwMode="auto">
          <a:xfrm rot="-5400000">
            <a:off x="3055938" y="3430588"/>
            <a:ext cx="515937" cy="1582737"/>
          </a:xfrm>
          <a:prstGeom prst="can">
            <a:avLst>
              <a:gd name="adj" fmla="val 28689"/>
            </a:avLst>
          </a:prstGeom>
          <a:noFill/>
          <a:ln w="57150">
            <a:solidFill>
              <a:srgbClr val="0000FF"/>
            </a:solidFill>
            <a:round/>
            <a:headEnd/>
            <a:tailEnd/>
          </a:ln>
        </p:spPr>
        <p:txBody>
          <a:bodyPr vert="eaVert" anchor="ctr">
            <a:spAutoFit/>
          </a:bodyPr>
          <a:lstStyle/>
          <a:p>
            <a:pPr algn="ctr"/>
            <a:r>
              <a:rPr kumimoji="1" lang="zh-CN" altLang="en-US" sz="1800" u="none">
                <a:solidFill>
                  <a:schemeClr val="tx1"/>
                </a:solidFill>
                <a:ea typeface="华文中宋" pitchFamily="2" charset="-122"/>
              </a:rPr>
              <a:t>传输介质</a:t>
            </a:r>
          </a:p>
        </p:txBody>
      </p:sp>
      <p:sp>
        <p:nvSpPr>
          <p:cNvPr id="120850" name="Rectangle 21"/>
          <p:cNvSpPr>
            <a:spLocks noChangeArrowheads="1"/>
          </p:cNvSpPr>
          <p:nvPr/>
        </p:nvSpPr>
        <p:spPr bwMode="auto">
          <a:xfrm>
            <a:off x="5543550" y="828675"/>
            <a:ext cx="1066800" cy="469900"/>
          </a:xfrm>
          <a:prstGeom prst="rect">
            <a:avLst/>
          </a:prstGeom>
          <a:noFill/>
          <a:ln w="12700">
            <a:solidFill>
              <a:srgbClr val="0000FF"/>
            </a:solidFill>
            <a:miter lim="800000"/>
            <a:headEnd/>
            <a:tailEnd/>
          </a:ln>
        </p:spPr>
        <p:txBody>
          <a:bodyPr anchor="ctr">
            <a:spAutoFit/>
          </a:bodyPr>
          <a:lstStyle/>
          <a:p>
            <a:pPr algn="ctr"/>
            <a:r>
              <a:rPr kumimoji="1" lang="en-US" altLang="zh-CN" sz="2400" b="0" u="none">
                <a:solidFill>
                  <a:schemeClr val="tx1"/>
                </a:solidFill>
                <a:ea typeface="宋体" charset="-122"/>
              </a:rPr>
              <a:t>B</a:t>
            </a:r>
            <a:r>
              <a:rPr kumimoji="1" lang="zh-CN" altLang="en-US" sz="2400" b="0" u="none">
                <a:solidFill>
                  <a:schemeClr val="tx1"/>
                </a:solidFill>
                <a:ea typeface="宋体" charset="-122"/>
              </a:rPr>
              <a:t>机</a:t>
            </a:r>
          </a:p>
        </p:txBody>
      </p:sp>
      <p:sp>
        <p:nvSpPr>
          <p:cNvPr id="120851" name="Rectangle 22"/>
          <p:cNvSpPr>
            <a:spLocks noChangeArrowheads="1"/>
          </p:cNvSpPr>
          <p:nvPr/>
        </p:nvSpPr>
        <p:spPr bwMode="auto">
          <a:xfrm>
            <a:off x="22225" y="779463"/>
            <a:ext cx="2951163" cy="3879850"/>
          </a:xfrm>
          <a:prstGeom prst="rect">
            <a:avLst/>
          </a:prstGeom>
          <a:noFill/>
          <a:ln w="12700">
            <a:solidFill>
              <a:srgbClr val="FF0000"/>
            </a:solidFill>
            <a:miter lim="800000"/>
            <a:headEnd/>
            <a:tailEnd/>
          </a:ln>
        </p:spPr>
        <p:txBody>
          <a:bodyPr anchor="ctr">
            <a:spAutoFit/>
          </a:bodyPr>
          <a:lstStyle/>
          <a:p>
            <a:pPr algn="ctr"/>
            <a:endParaRPr lang="zh-CN" altLang="en-US"/>
          </a:p>
        </p:txBody>
      </p:sp>
      <p:sp>
        <p:nvSpPr>
          <p:cNvPr id="120852" name="Rectangle 23"/>
          <p:cNvSpPr>
            <a:spLocks noChangeArrowheads="1"/>
          </p:cNvSpPr>
          <p:nvPr/>
        </p:nvSpPr>
        <p:spPr bwMode="auto">
          <a:xfrm>
            <a:off x="3887788" y="806450"/>
            <a:ext cx="2879725" cy="3854450"/>
          </a:xfrm>
          <a:prstGeom prst="rect">
            <a:avLst/>
          </a:prstGeom>
          <a:noFill/>
          <a:ln w="12700" algn="ctr">
            <a:solidFill>
              <a:srgbClr val="0000FF"/>
            </a:solidFill>
            <a:miter lim="800000"/>
            <a:headEnd/>
            <a:tailEnd/>
          </a:ln>
        </p:spPr>
        <p:txBody>
          <a:bodyPr anchor="ctr">
            <a:spAutoFit/>
          </a:bodyPr>
          <a:lstStyle/>
          <a:p>
            <a:pPr algn="ctr"/>
            <a:endParaRPr lang="zh-CN" altLang="en-US"/>
          </a:p>
        </p:txBody>
      </p:sp>
      <p:sp>
        <p:nvSpPr>
          <p:cNvPr id="139288" name="Rectangle 24"/>
          <p:cNvSpPr>
            <a:spLocks noChangeArrowheads="1"/>
          </p:cNvSpPr>
          <p:nvPr/>
        </p:nvSpPr>
        <p:spPr bwMode="auto">
          <a:xfrm>
            <a:off x="1800225" y="1373188"/>
            <a:ext cx="719138" cy="244475"/>
          </a:xfrm>
          <a:prstGeom prst="rect">
            <a:avLst/>
          </a:prstGeom>
          <a:solidFill>
            <a:srgbClr val="99CCFF"/>
          </a:solidFill>
          <a:ln w="38100" algn="ctr">
            <a:solidFill>
              <a:srgbClr val="99CCFF"/>
            </a:solidFill>
            <a:miter lim="800000"/>
            <a:headEnd/>
            <a:tailEnd/>
          </a:ln>
        </p:spPr>
        <p:txBody>
          <a:bodyPr wrap="none" anchor="ctr"/>
          <a:lstStyle/>
          <a:p>
            <a:pPr algn="ctr"/>
            <a:r>
              <a:rPr kumimoji="1" lang="zh-CN" altLang="en-US" sz="1800" u="none">
                <a:solidFill>
                  <a:schemeClr val="tx1"/>
                </a:solidFill>
                <a:latin typeface="Arial" charset="0"/>
                <a:ea typeface="华文中宋" pitchFamily="2" charset="-122"/>
              </a:rPr>
              <a:t>数据</a:t>
            </a:r>
          </a:p>
        </p:txBody>
      </p:sp>
      <p:grpSp>
        <p:nvGrpSpPr>
          <p:cNvPr id="139289" name="Group 25"/>
          <p:cNvGrpSpPr>
            <a:grpSpLocks/>
          </p:cNvGrpSpPr>
          <p:nvPr/>
        </p:nvGrpSpPr>
        <p:grpSpPr bwMode="auto">
          <a:xfrm>
            <a:off x="1552575" y="1760538"/>
            <a:ext cx="969963" cy="242887"/>
            <a:chOff x="2677" y="1774"/>
            <a:chExt cx="611" cy="204"/>
          </a:xfrm>
        </p:grpSpPr>
        <p:sp>
          <p:nvSpPr>
            <p:cNvPr id="121202" name="Rectangle 26"/>
            <p:cNvSpPr>
              <a:spLocks noChangeArrowheads="1"/>
            </p:cNvSpPr>
            <p:nvPr/>
          </p:nvSpPr>
          <p:spPr bwMode="auto">
            <a:xfrm>
              <a:off x="2677" y="1774"/>
              <a:ext cx="135" cy="204"/>
            </a:xfrm>
            <a:prstGeom prst="rect">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21203" name="Rectangle 27"/>
            <p:cNvSpPr>
              <a:spLocks noChangeArrowheads="1"/>
            </p:cNvSpPr>
            <p:nvPr/>
          </p:nvSpPr>
          <p:spPr bwMode="auto">
            <a:xfrm>
              <a:off x="2835" y="1774"/>
              <a:ext cx="453" cy="204"/>
            </a:xfrm>
            <a:prstGeom prst="rect">
              <a:avLst/>
            </a:prstGeom>
            <a:solidFill>
              <a:srgbClr val="99CCFF"/>
            </a:solidFill>
            <a:ln w="38100" algn="ctr">
              <a:solidFill>
                <a:srgbClr val="99CCFF"/>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grpSp>
        <p:nvGrpSpPr>
          <p:cNvPr id="139292" name="Group 28"/>
          <p:cNvGrpSpPr>
            <a:grpSpLocks/>
          </p:cNvGrpSpPr>
          <p:nvPr/>
        </p:nvGrpSpPr>
        <p:grpSpPr bwMode="auto">
          <a:xfrm>
            <a:off x="1549400" y="1725613"/>
            <a:ext cx="969963" cy="366712"/>
            <a:chOff x="1271" y="1230"/>
            <a:chExt cx="611" cy="308"/>
          </a:xfrm>
        </p:grpSpPr>
        <p:grpSp>
          <p:nvGrpSpPr>
            <p:cNvPr id="121198" name="Group 29"/>
            <p:cNvGrpSpPr>
              <a:grpSpLocks/>
            </p:cNvGrpSpPr>
            <p:nvPr/>
          </p:nvGrpSpPr>
          <p:grpSpPr bwMode="auto">
            <a:xfrm>
              <a:off x="1271" y="1257"/>
              <a:ext cx="611" cy="204"/>
              <a:chOff x="2677" y="1774"/>
              <a:chExt cx="611" cy="204"/>
            </a:xfrm>
          </p:grpSpPr>
          <p:sp>
            <p:nvSpPr>
              <p:cNvPr id="121200" name="Rectangle 30"/>
              <p:cNvSpPr>
                <a:spLocks noChangeArrowheads="1"/>
              </p:cNvSpPr>
              <p:nvPr/>
            </p:nvSpPr>
            <p:spPr bwMode="auto">
              <a:xfrm>
                <a:off x="2677" y="1774"/>
                <a:ext cx="135" cy="204"/>
              </a:xfrm>
              <a:prstGeom prst="rect">
                <a:avLst/>
              </a:prstGeom>
              <a:solidFill>
                <a:srgbClr val="99FF66"/>
              </a:solidFill>
              <a:ln w="38100" algn="ctr">
                <a:solidFill>
                  <a:srgbClr val="99FF66"/>
                </a:solidFill>
                <a:miter lim="800000"/>
                <a:headEnd/>
                <a:tailEnd/>
              </a:ln>
            </p:spPr>
            <p:txBody>
              <a:bodyPr wrap="none" anchor="ctr"/>
              <a:lstStyle/>
              <a:p>
                <a:pPr algn="ctr"/>
                <a:endParaRPr lang="zh-CN" altLang="en-US"/>
              </a:p>
            </p:txBody>
          </p:sp>
          <p:sp>
            <p:nvSpPr>
              <p:cNvPr id="121201" name="Rectangle 31"/>
              <p:cNvSpPr>
                <a:spLocks noChangeArrowheads="1"/>
              </p:cNvSpPr>
              <p:nvPr/>
            </p:nvSpPr>
            <p:spPr bwMode="auto">
              <a:xfrm>
                <a:off x="2835" y="1774"/>
                <a:ext cx="453" cy="204"/>
              </a:xfrm>
              <a:prstGeom prst="rect">
                <a:avLst/>
              </a:prstGeom>
              <a:solidFill>
                <a:srgbClr val="99FF66"/>
              </a:solidFill>
              <a:ln w="38100" algn="ctr">
                <a:solidFill>
                  <a:srgbClr val="99FF66"/>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199" name="Text Box 32"/>
            <p:cNvSpPr txBox="1">
              <a:spLocks noChangeArrowheads="1"/>
            </p:cNvSpPr>
            <p:nvPr/>
          </p:nvSpPr>
          <p:spPr bwMode="auto">
            <a:xfrm>
              <a:off x="1294" y="1230"/>
              <a:ext cx="498" cy="308"/>
            </a:xfrm>
            <a:prstGeom prst="rect">
              <a:avLst/>
            </a:prstGeom>
            <a:noFill/>
            <a:ln w="38100" algn="ctr">
              <a:noFill/>
              <a:miter lim="800000"/>
              <a:headEnd/>
              <a:tailEnd/>
            </a:ln>
          </p:spPr>
          <p:txBody>
            <a:bodyPr>
              <a:spAutoFit/>
            </a:bodyPr>
            <a:lstStyle/>
            <a:p>
              <a:pPr algn="ctr">
                <a:spcBef>
                  <a:spcPct val="50000"/>
                </a:spcBef>
              </a:pPr>
              <a:r>
                <a:rPr kumimoji="1" lang="zh-CN" altLang="en-US" sz="1800" u="none">
                  <a:solidFill>
                    <a:schemeClr val="tx1"/>
                  </a:solidFill>
                  <a:latin typeface="Arial" charset="0"/>
                  <a:ea typeface="华文中宋" pitchFamily="2" charset="-122"/>
                </a:rPr>
                <a:t>报文</a:t>
              </a:r>
            </a:p>
          </p:txBody>
        </p:sp>
      </p:grpSp>
      <p:grpSp>
        <p:nvGrpSpPr>
          <p:cNvPr id="139297" name="Group 33"/>
          <p:cNvGrpSpPr>
            <a:grpSpLocks/>
          </p:cNvGrpSpPr>
          <p:nvPr/>
        </p:nvGrpSpPr>
        <p:grpSpPr bwMode="auto">
          <a:xfrm>
            <a:off x="1298575" y="2117725"/>
            <a:ext cx="1223963" cy="366713"/>
            <a:chOff x="2517" y="2001"/>
            <a:chExt cx="771" cy="307"/>
          </a:xfrm>
        </p:grpSpPr>
        <p:sp>
          <p:nvSpPr>
            <p:cNvPr id="121192" name="Rectangle 34"/>
            <p:cNvSpPr>
              <a:spLocks noChangeArrowheads="1"/>
            </p:cNvSpPr>
            <p:nvPr/>
          </p:nvSpPr>
          <p:spPr bwMode="auto">
            <a:xfrm>
              <a:off x="2517" y="2024"/>
              <a:ext cx="136" cy="204"/>
            </a:xfrm>
            <a:prstGeom prst="rect">
              <a:avLst/>
            </a:prstGeom>
            <a:solidFill>
              <a:srgbClr val="FF6600"/>
            </a:solidFill>
            <a:ln w="38100" algn="ctr">
              <a:solidFill>
                <a:srgbClr val="FF6600"/>
              </a:solidFill>
              <a:miter lim="800000"/>
              <a:headEnd/>
              <a:tailEnd/>
            </a:ln>
          </p:spPr>
          <p:txBody>
            <a:bodyPr wrap="none" anchor="ctr"/>
            <a:lstStyle/>
            <a:p>
              <a:pPr algn="ctr"/>
              <a:endParaRPr lang="zh-CN" altLang="en-US"/>
            </a:p>
          </p:txBody>
        </p:sp>
        <p:grpSp>
          <p:nvGrpSpPr>
            <p:cNvPr id="121193" name="Group 35"/>
            <p:cNvGrpSpPr>
              <a:grpSpLocks/>
            </p:cNvGrpSpPr>
            <p:nvPr/>
          </p:nvGrpSpPr>
          <p:grpSpPr bwMode="auto">
            <a:xfrm>
              <a:off x="2677" y="2001"/>
              <a:ext cx="611" cy="307"/>
              <a:chOff x="2676" y="1752"/>
              <a:chExt cx="611" cy="307"/>
            </a:xfrm>
          </p:grpSpPr>
          <p:grpSp>
            <p:nvGrpSpPr>
              <p:cNvPr id="121194" name="Group 36"/>
              <p:cNvGrpSpPr>
                <a:grpSpLocks/>
              </p:cNvGrpSpPr>
              <p:nvPr/>
            </p:nvGrpSpPr>
            <p:grpSpPr bwMode="auto">
              <a:xfrm>
                <a:off x="2676" y="1775"/>
                <a:ext cx="611" cy="204"/>
                <a:chOff x="2677" y="1774"/>
                <a:chExt cx="611" cy="204"/>
              </a:xfrm>
            </p:grpSpPr>
            <p:sp>
              <p:nvSpPr>
                <p:cNvPr id="121196" name="Rectangle 37"/>
                <p:cNvSpPr>
                  <a:spLocks noChangeArrowheads="1"/>
                </p:cNvSpPr>
                <p:nvPr/>
              </p:nvSpPr>
              <p:spPr bwMode="auto">
                <a:xfrm>
                  <a:off x="2677" y="1774"/>
                  <a:ext cx="135" cy="204"/>
                </a:xfrm>
                <a:prstGeom prst="rect">
                  <a:avLst/>
                </a:prstGeom>
                <a:solidFill>
                  <a:srgbClr val="99FF66"/>
                </a:solidFill>
                <a:ln w="38100" algn="ctr">
                  <a:solidFill>
                    <a:srgbClr val="99FF66"/>
                  </a:solidFill>
                  <a:miter lim="800000"/>
                  <a:headEnd/>
                  <a:tailEnd/>
                </a:ln>
              </p:spPr>
              <p:txBody>
                <a:bodyPr wrap="none" anchor="ctr"/>
                <a:lstStyle/>
                <a:p>
                  <a:pPr algn="ctr"/>
                  <a:endParaRPr lang="zh-CN" altLang="en-US"/>
                </a:p>
              </p:txBody>
            </p:sp>
            <p:sp>
              <p:nvSpPr>
                <p:cNvPr id="121197" name="Rectangle 38"/>
                <p:cNvSpPr>
                  <a:spLocks noChangeArrowheads="1"/>
                </p:cNvSpPr>
                <p:nvPr/>
              </p:nvSpPr>
              <p:spPr bwMode="auto">
                <a:xfrm>
                  <a:off x="2835" y="1774"/>
                  <a:ext cx="453" cy="204"/>
                </a:xfrm>
                <a:prstGeom prst="rect">
                  <a:avLst/>
                </a:prstGeom>
                <a:solidFill>
                  <a:srgbClr val="99FF66"/>
                </a:solidFill>
                <a:ln w="38100" algn="ctr">
                  <a:solidFill>
                    <a:srgbClr val="99FF66"/>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195" name="Text Box 39"/>
              <p:cNvSpPr txBox="1">
                <a:spLocks noChangeArrowheads="1"/>
              </p:cNvSpPr>
              <p:nvPr/>
            </p:nvSpPr>
            <p:spPr bwMode="auto">
              <a:xfrm>
                <a:off x="2699" y="1752"/>
                <a:ext cx="498" cy="307"/>
              </a:xfrm>
              <a:prstGeom prst="rect">
                <a:avLst/>
              </a:prstGeom>
              <a:noFill/>
              <a:ln w="38100" algn="ctr">
                <a:noFill/>
                <a:miter lim="800000"/>
                <a:headEnd/>
                <a:tailEnd/>
              </a:ln>
            </p:spPr>
            <p:txBody>
              <a:bodyPr>
                <a:spAutoFit/>
              </a:bodyPr>
              <a:lstStyle/>
              <a:p>
                <a:pPr algn="ctr">
                  <a:spcBef>
                    <a:spcPct val="50000"/>
                  </a:spcBef>
                </a:pPr>
                <a:endParaRPr kumimoji="1" lang="zh-CN" altLang="en-US" sz="1800" u="none">
                  <a:solidFill>
                    <a:schemeClr val="folHlink"/>
                  </a:solidFill>
                  <a:latin typeface="Arial" charset="0"/>
                  <a:ea typeface="华文中宋" pitchFamily="2" charset="-122"/>
                </a:endParaRPr>
              </a:p>
            </p:txBody>
          </p:sp>
        </p:grpSp>
      </p:grpSp>
      <p:grpSp>
        <p:nvGrpSpPr>
          <p:cNvPr id="139304" name="Group 40"/>
          <p:cNvGrpSpPr>
            <a:grpSpLocks/>
          </p:cNvGrpSpPr>
          <p:nvPr/>
        </p:nvGrpSpPr>
        <p:grpSpPr bwMode="auto">
          <a:xfrm>
            <a:off x="1295400" y="2125663"/>
            <a:ext cx="1223963" cy="366712"/>
            <a:chOff x="2517" y="2001"/>
            <a:chExt cx="771" cy="308"/>
          </a:xfrm>
        </p:grpSpPr>
        <p:sp>
          <p:nvSpPr>
            <p:cNvPr id="121186" name="Rectangle 41"/>
            <p:cNvSpPr>
              <a:spLocks noChangeArrowheads="1"/>
            </p:cNvSpPr>
            <p:nvPr/>
          </p:nvSpPr>
          <p:spPr bwMode="auto">
            <a:xfrm>
              <a:off x="2517" y="2024"/>
              <a:ext cx="136" cy="204"/>
            </a:xfrm>
            <a:prstGeom prst="rect">
              <a:avLst/>
            </a:prstGeom>
            <a:solidFill>
              <a:srgbClr val="666699"/>
            </a:solidFill>
            <a:ln w="38100" algn="ctr">
              <a:solidFill>
                <a:srgbClr val="666699"/>
              </a:solidFill>
              <a:miter lim="800000"/>
              <a:headEnd/>
              <a:tailEnd/>
            </a:ln>
          </p:spPr>
          <p:txBody>
            <a:bodyPr wrap="none" anchor="ctr"/>
            <a:lstStyle/>
            <a:p>
              <a:pPr algn="ctr"/>
              <a:endParaRPr lang="zh-CN" altLang="en-US"/>
            </a:p>
          </p:txBody>
        </p:sp>
        <p:grpSp>
          <p:nvGrpSpPr>
            <p:cNvPr id="121187" name="Group 42"/>
            <p:cNvGrpSpPr>
              <a:grpSpLocks/>
            </p:cNvGrpSpPr>
            <p:nvPr/>
          </p:nvGrpSpPr>
          <p:grpSpPr bwMode="auto">
            <a:xfrm>
              <a:off x="2677" y="2001"/>
              <a:ext cx="611" cy="308"/>
              <a:chOff x="2676" y="1752"/>
              <a:chExt cx="611" cy="308"/>
            </a:xfrm>
          </p:grpSpPr>
          <p:grpSp>
            <p:nvGrpSpPr>
              <p:cNvPr id="121188" name="Group 43"/>
              <p:cNvGrpSpPr>
                <a:grpSpLocks/>
              </p:cNvGrpSpPr>
              <p:nvPr/>
            </p:nvGrpSpPr>
            <p:grpSpPr bwMode="auto">
              <a:xfrm>
                <a:off x="2676" y="1775"/>
                <a:ext cx="611" cy="204"/>
                <a:chOff x="2677" y="1774"/>
                <a:chExt cx="611" cy="204"/>
              </a:xfrm>
            </p:grpSpPr>
            <p:sp>
              <p:nvSpPr>
                <p:cNvPr id="121190" name="Rectangle 44"/>
                <p:cNvSpPr>
                  <a:spLocks noChangeArrowheads="1"/>
                </p:cNvSpPr>
                <p:nvPr/>
              </p:nvSpPr>
              <p:spPr bwMode="auto">
                <a:xfrm>
                  <a:off x="2677" y="1774"/>
                  <a:ext cx="135" cy="204"/>
                </a:xfrm>
                <a:prstGeom prst="rect">
                  <a:avLst/>
                </a:prstGeom>
                <a:solidFill>
                  <a:srgbClr val="666699"/>
                </a:solidFill>
                <a:ln w="38100" algn="ctr">
                  <a:solidFill>
                    <a:srgbClr val="666699"/>
                  </a:solidFill>
                  <a:miter lim="800000"/>
                  <a:headEnd/>
                  <a:tailEnd/>
                </a:ln>
              </p:spPr>
              <p:txBody>
                <a:bodyPr wrap="none" anchor="ctr"/>
                <a:lstStyle/>
                <a:p>
                  <a:pPr algn="ctr"/>
                  <a:endParaRPr lang="zh-CN" altLang="en-US"/>
                </a:p>
              </p:txBody>
            </p:sp>
            <p:sp>
              <p:nvSpPr>
                <p:cNvPr id="121191" name="Rectangle 45"/>
                <p:cNvSpPr>
                  <a:spLocks noChangeArrowheads="1"/>
                </p:cNvSpPr>
                <p:nvPr/>
              </p:nvSpPr>
              <p:spPr bwMode="auto">
                <a:xfrm>
                  <a:off x="2835" y="1774"/>
                  <a:ext cx="453" cy="204"/>
                </a:xfrm>
                <a:prstGeom prst="rect">
                  <a:avLst/>
                </a:prstGeom>
                <a:solidFill>
                  <a:srgbClr val="666699"/>
                </a:solidFill>
                <a:ln w="38100" algn="ctr">
                  <a:solidFill>
                    <a:srgbClr val="666699"/>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189" name="Text Box 46"/>
              <p:cNvSpPr txBox="1">
                <a:spLocks noChangeArrowheads="1"/>
              </p:cNvSpPr>
              <p:nvPr/>
            </p:nvSpPr>
            <p:spPr bwMode="auto">
              <a:xfrm>
                <a:off x="2699" y="1752"/>
                <a:ext cx="498" cy="308"/>
              </a:xfrm>
              <a:prstGeom prst="rect">
                <a:avLst/>
              </a:prstGeom>
              <a:noFill/>
              <a:ln w="38100" algn="ctr">
                <a:noFill/>
                <a:miter lim="800000"/>
                <a:headEnd/>
                <a:tailEnd/>
              </a:ln>
            </p:spPr>
            <p:txBody>
              <a:bodyPr>
                <a:spAutoFit/>
              </a:bodyPr>
              <a:lstStyle/>
              <a:p>
                <a:pPr algn="ctr">
                  <a:spcBef>
                    <a:spcPct val="50000"/>
                  </a:spcBef>
                </a:pPr>
                <a:r>
                  <a:rPr kumimoji="1" lang="zh-CN" altLang="en-US" sz="1800" u="none">
                    <a:solidFill>
                      <a:schemeClr val="bg1"/>
                    </a:solidFill>
                    <a:latin typeface="Arial" charset="0"/>
                    <a:ea typeface="华文中宋" pitchFamily="2" charset="-122"/>
                  </a:rPr>
                  <a:t>报文</a:t>
                </a:r>
              </a:p>
            </p:txBody>
          </p:sp>
        </p:grpSp>
      </p:grpSp>
      <p:grpSp>
        <p:nvGrpSpPr>
          <p:cNvPr id="139311" name="Group 47"/>
          <p:cNvGrpSpPr>
            <a:grpSpLocks/>
          </p:cNvGrpSpPr>
          <p:nvPr/>
        </p:nvGrpSpPr>
        <p:grpSpPr bwMode="auto">
          <a:xfrm>
            <a:off x="1046163" y="2509838"/>
            <a:ext cx="1476375" cy="366712"/>
            <a:chOff x="2358" y="2273"/>
            <a:chExt cx="930" cy="308"/>
          </a:xfrm>
        </p:grpSpPr>
        <p:sp>
          <p:nvSpPr>
            <p:cNvPr id="121178" name="Rectangle 48"/>
            <p:cNvSpPr>
              <a:spLocks noChangeArrowheads="1"/>
            </p:cNvSpPr>
            <p:nvPr/>
          </p:nvSpPr>
          <p:spPr bwMode="auto">
            <a:xfrm>
              <a:off x="2358" y="2296"/>
              <a:ext cx="136" cy="204"/>
            </a:xfrm>
            <a:prstGeom prst="rect">
              <a:avLst/>
            </a:prstGeom>
            <a:solidFill>
              <a:srgbClr val="FFFF00"/>
            </a:solidFill>
            <a:ln w="38100" algn="ctr">
              <a:solidFill>
                <a:srgbClr val="FFFF00"/>
              </a:solidFill>
              <a:miter lim="800000"/>
              <a:headEnd/>
              <a:tailEnd/>
            </a:ln>
          </p:spPr>
          <p:txBody>
            <a:bodyPr wrap="none" anchor="ctr"/>
            <a:lstStyle/>
            <a:p>
              <a:pPr algn="ctr"/>
              <a:endParaRPr lang="zh-CN" altLang="en-US"/>
            </a:p>
          </p:txBody>
        </p:sp>
        <p:grpSp>
          <p:nvGrpSpPr>
            <p:cNvPr id="121179" name="Group 49"/>
            <p:cNvGrpSpPr>
              <a:grpSpLocks/>
            </p:cNvGrpSpPr>
            <p:nvPr/>
          </p:nvGrpSpPr>
          <p:grpSpPr bwMode="auto">
            <a:xfrm>
              <a:off x="2517" y="2273"/>
              <a:ext cx="771" cy="308"/>
              <a:chOff x="2517" y="2001"/>
              <a:chExt cx="771" cy="308"/>
            </a:xfrm>
          </p:grpSpPr>
          <p:sp>
            <p:nvSpPr>
              <p:cNvPr id="121180" name="Rectangle 50"/>
              <p:cNvSpPr>
                <a:spLocks noChangeArrowheads="1"/>
              </p:cNvSpPr>
              <p:nvPr/>
            </p:nvSpPr>
            <p:spPr bwMode="auto">
              <a:xfrm>
                <a:off x="2517" y="2024"/>
                <a:ext cx="136" cy="204"/>
              </a:xfrm>
              <a:prstGeom prst="rect">
                <a:avLst/>
              </a:prstGeom>
              <a:solidFill>
                <a:srgbClr val="666699"/>
              </a:solidFill>
              <a:ln w="38100" algn="ctr">
                <a:solidFill>
                  <a:srgbClr val="666699"/>
                </a:solidFill>
                <a:miter lim="800000"/>
                <a:headEnd/>
                <a:tailEnd/>
              </a:ln>
            </p:spPr>
            <p:txBody>
              <a:bodyPr wrap="none" anchor="ctr"/>
              <a:lstStyle/>
              <a:p>
                <a:pPr algn="ctr"/>
                <a:endParaRPr lang="zh-CN" altLang="en-US"/>
              </a:p>
            </p:txBody>
          </p:sp>
          <p:grpSp>
            <p:nvGrpSpPr>
              <p:cNvPr id="121181" name="Group 51"/>
              <p:cNvGrpSpPr>
                <a:grpSpLocks/>
              </p:cNvGrpSpPr>
              <p:nvPr/>
            </p:nvGrpSpPr>
            <p:grpSpPr bwMode="auto">
              <a:xfrm>
                <a:off x="2677" y="2001"/>
                <a:ext cx="611" cy="308"/>
                <a:chOff x="2676" y="1752"/>
                <a:chExt cx="611" cy="308"/>
              </a:xfrm>
            </p:grpSpPr>
            <p:grpSp>
              <p:nvGrpSpPr>
                <p:cNvPr id="121182" name="Group 52"/>
                <p:cNvGrpSpPr>
                  <a:grpSpLocks/>
                </p:cNvGrpSpPr>
                <p:nvPr/>
              </p:nvGrpSpPr>
              <p:grpSpPr bwMode="auto">
                <a:xfrm>
                  <a:off x="2676" y="1775"/>
                  <a:ext cx="611" cy="204"/>
                  <a:chOff x="2677" y="1774"/>
                  <a:chExt cx="611" cy="204"/>
                </a:xfrm>
              </p:grpSpPr>
              <p:sp>
                <p:nvSpPr>
                  <p:cNvPr id="121184" name="Rectangle 53"/>
                  <p:cNvSpPr>
                    <a:spLocks noChangeArrowheads="1"/>
                  </p:cNvSpPr>
                  <p:nvPr/>
                </p:nvSpPr>
                <p:spPr bwMode="auto">
                  <a:xfrm>
                    <a:off x="2677" y="1774"/>
                    <a:ext cx="135" cy="204"/>
                  </a:xfrm>
                  <a:prstGeom prst="rect">
                    <a:avLst/>
                  </a:prstGeom>
                  <a:solidFill>
                    <a:srgbClr val="666699"/>
                  </a:solidFill>
                  <a:ln w="38100" algn="ctr">
                    <a:solidFill>
                      <a:srgbClr val="666699"/>
                    </a:solidFill>
                    <a:miter lim="800000"/>
                    <a:headEnd/>
                    <a:tailEnd/>
                  </a:ln>
                </p:spPr>
                <p:txBody>
                  <a:bodyPr wrap="none" anchor="ctr"/>
                  <a:lstStyle/>
                  <a:p>
                    <a:pPr algn="ctr"/>
                    <a:endParaRPr lang="zh-CN" altLang="en-US"/>
                  </a:p>
                </p:txBody>
              </p:sp>
              <p:sp>
                <p:nvSpPr>
                  <p:cNvPr id="121185" name="Rectangle 54"/>
                  <p:cNvSpPr>
                    <a:spLocks noChangeArrowheads="1"/>
                  </p:cNvSpPr>
                  <p:nvPr/>
                </p:nvSpPr>
                <p:spPr bwMode="auto">
                  <a:xfrm>
                    <a:off x="2835" y="1774"/>
                    <a:ext cx="453" cy="204"/>
                  </a:xfrm>
                  <a:prstGeom prst="rect">
                    <a:avLst/>
                  </a:prstGeom>
                  <a:solidFill>
                    <a:srgbClr val="666699"/>
                  </a:solidFill>
                  <a:ln w="38100" algn="ctr">
                    <a:solidFill>
                      <a:srgbClr val="666699"/>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183" name="Text Box 55"/>
                <p:cNvSpPr txBox="1">
                  <a:spLocks noChangeArrowheads="1"/>
                </p:cNvSpPr>
                <p:nvPr/>
              </p:nvSpPr>
              <p:spPr bwMode="auto">
                <a:xfrm>
                  <a:off x="2699" y="1752"/>
                  <a:ext cx="498" cy="308"/>
                </a:xfrm>
                <a:prstGeom prst="rect">
                  <a:avLst/>
                </a:prstGeom>
                <a:noFill/>
                <a:ln w="38100" algn="ctr">
                  <a:noFill/>
                  <a:miter lim="800000"/>
                  <a:headEnd/>
                  <a:tailEnd/>
                </a:ln>
              </p:spPr>
              <p:txBody>
                <a:bodyPr>
                  <a:spAutoFit/>
                </a:bodyPr>
                <a:lstStyle/>
                <a:p>
                  <a:pPr algn="ctr">
                    <a:spcBef>
                      <a:spcPct val="50000"/>
                    </a:spcBef>
                  </a:pPr>
                  <a:endParaRPr kumimoji="1" lang="zh-CN" altLang="en-US" sz="1800" u="none">
                    <a:solidFill>
                      <a:schemeClr val="folHlink"/>
                    </a:solidFill>
                    <a:latin typeface="Arial" charset="0"/>
                    <a:ea typeface="华文中宋" pitchFamily="2" charset="-122"/>
                  </a:endParaRPr>
                </a:p>
              </p:txBody>
            </p:sp>
          </p:grpSp>
        </p:grpSp>
      </p:grpSp>
      <p:grpSp>
        <p:nvGrpSpPr>
          <p:cNvPr id="139320" name="Group 56"/>
          <p:cNvGrpSpPr>
            <a:grpSpLocks/>
          </p:cNvGrpSpPr>
          <p:nvPr/>
        </p:nvGrpSpPr>
        <p:grpSpPr bwMode="auto">
          <a:xfrm>
            <a:off x="1042988" y="2508250"/>
            <a:ext cx="1476375" cy="366713"/>
            <a:chOff x="2358" y="2273"/>
            <a:chExt cx="930" cy="307"/>
          </a:xfrm>
        </p:grpSpPr>
        <p:sp>
          <p:nvSpPr>
            <p:cNvPr id="121170" name="Rectangle 57"/>
            <p:cNvSpPr>
              <a:spLocks noChangeArrowheads="1"/>
            </p:cNvSpPr>
            <p:nvPr/>
          </p:nvSpPr>
          <p:spPr bwMode="auto">
            <a:xfrm>
              <a:off x="2358" y="2296"/>
              <a:ext cx="136" cy="204"/>
            </a:xfrm>
            <a:prstGeom prst="rect">
              <a:avLst/>
            </a:prstGeom>
            <a:solidFill>
              <a:srgbClr val="660033"/>
            </a:solidFill>
            <a:ln w="38100" algn="ctr">
              <a:solidFill>
                <a:srgbClr val="660033"/>
              </a:solidFill>
              <a:miter lim="800000"/>
              <a:headEnd/>
              <a:tailEnd/>
            </a:ln>
          </p:spPr>
          <p:txBody>
            <a:bodyPr wrap="none" anchor="ctr"/>
            <a:lstStyle/>
            <a:p>
              <a:pPr algn="ctr"/>
              <a:endParaRPr lang="zh-CN" altLang="en-US"/>
            </a:p>
          </p:txBody>
        </p:sp>
        <p:grpSp>
          <p:nvGrpSpPr>
            <p:cNvPr id="121171" name="Group 58"/>
            <p:cNvGrpSpPr>
              <a:grpSpLocks/>
            </p:cNvGrpSpPr>
            <p:nvPr/>
          </p:nvGrpSpPr>
          <p:grpSpPr bwMode="auto">
            <a:xfrm>
              <a:off x="2517" y="2273"/>
              <a:ext cx="771" cy="307"/>
              <a:chOff x="2517" y="2001"/>
              <a:chExt cx="771" cy="307"/>
            </a:xfrm>
          </p:grpSpPr>
          <p:sp>
            <p:nvSpPr>
              <p:cNvPr id="121172" name="Rectangle 59"/>
              <p:cNvSpPr>
                <a:spLocks noChangeArrowheads="1"/>
              </p:cNvSpPr>
              <p:nvPr/>
            </p:nvSpPr>
            <p:spPr bwMode="auto">
              <a:xfrm>
                <a:off x="2517" y="2024"/>
                <a:ext cx="136" cy="204"/>
              </a:xfrm>
              <a:prstGeom prst="rect">
                <a:avLst/>
              </a:prstGeom>
              <a:solidFill>
                <a:srgbClr val="660033"/>
              </a:solidFill>
              <a:ln w="38100" algn="ctr">
                <a:solidFill>
                  <a:srgbClr val="660033"/>
                </a:solidFill>
                <a:miter lim="800000"/>
                <a:headEnd/>
                <a:tailEnd/>
              </a:ln>
            </p:spPr>
            <p:txBody>
              <a:bodyPr wrap="none" anchor="ctr"/>
              <a:lstStyle/>
              <a:p>
                <a:pPr algn="ctr"/>
                <a:endParaRPr lang="zh-CN" altLang="en-US"/>
              </a:p>
            </p:txBody>
          </p:sp>
          <p:grpSp>
            <p:nvGrpSpPr>
              <p:cNvPr id="121173" name="Group 60"/>
              <p:cNvGrpSpPr>
                <a:grpSpLocks/>
              </p:cNvGrpSpPr>
              <p:nvPr/>
            </p:nvGrpSpPr>
            <p:grpSpPr bwMode="auto">
              <a:xfrm>
                <a:off x="2677" y="2001"/>
                <a:ext cx="611" cy="307"/>
                <a:chOff x="2676" y="1752"/>
                <a:chExt cx="611" cy="307"/>
              </a:xfrm>
            </p:grpSpPr>
            <p:grpSp>
              <p:nvGrpSpPr>
                <p:cNvPr id="121174" name="Group 61"/>
                <p:cNvGrpSpPr>
                  <a:grpSpLocks/>
                </p:cNvGrpSpPr>
                <p:nvPr/>
              </p:nvGrpSpPr>
              <p:grpSpPr bwMode="auto">
                <a:xfrm>
                  <a:off x="2676" y="1775"/>
                  <a:ext cx="611" cy="204"/>
                  <a:chOff x="2677" y="1774"/>
                  <a:chExt cx="611" cy="204"/>
                </a:xfrm>
              </p:grpSpPr>
              <p:sp>
                <p:nvSpPr>
                  <p:cNvPr id="121176" name="Rectangle 62"/>
                  <p:cNvSpPr>
                    <a:spLocks noChangeArrowheads="1"/>
                  </p:cNvSpPr>
                  <p:nvPr/>
                </p:nvSpPr>
                <p:spPr bwMode="auto">
                  <a:xfrm>
                    <a:off x="2677" y="1774"/>
                    <a:ext cx="135" cy="204"/>
                  </a:xfrm>
                  <a:prstGeom prst="rect">
                    <a:avLst/>
                  </a:prstGeom>
                  <a:solidFill>
                    <a:srgbClr val="660033"/>
                  </a:solidFill>
                  <a:ln w="38100" algn="ctr">
                    <a:solidFill>
                      <a:srgbClr val="660033"/>
                    </a:solidFill>
                    <a:miter lim="800000"/>
                    <a:headEnd/>
                    <a:tailEnd/>
                  </a:ln>
                </p:spPr>
                <p:txBody>
                  <a:bodyPr wrap="none" anchor="ctr"/>
                  <a:lstStyle/>
                  <a:p>
                    <a:pPr algn="ctr"/>
                    <a:endParaRPr lang="zh-CN" altLang="en-US"/>
                  </a:p>
                </p:txBody>
              </p:sp>
              <p:sp>
                <p:nvSpPr>
                  <p:cNvPr id="121177" name="Rectangle 63"/>
                  <p:cNvSpPr>
                    <a:spLocks noChangeArrowheads="1"/>
                  </p:cNvSpPr>
                  <p:nvPr/>
                </p:nvSpPr>
                <p:spPr bwMode="auto">
                  <a:xfrm>
                    <a:off x="2835" y="1774"/>
                    <a:ext cx="453" cy="204"/>
                  </a:xfrm>
                  <a:prstGeom prst="rect">
                    <a:avLst/>
                  </a:prstGeom>
                  <a:solidFill>
                    <a:srgbClr val="660033"/>
                  </a:solidFill>
                  <a:ln w="38100" algn="ctr">
                    <a:solidFill>
                      <a:srgbClr val="660033"/>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175" name="Text Box 64"/>
                <p:cNvSpPr txBox="1">
                  <a:spLocks noChangeArrowheads="1"/>
                </p:cNvSpPr>
                <p:nvPr/>
              </p:nvSpPr>
              <p:spPr bwMode="auto">
                <a:xfrm>
                  <a:off x="2699" y="1752"/>
                  <a:ext cx="498" cy="307"/>
                </a:xfrm>
                <a:prstGeom prst="rect">
                  <a:avLst/>
                </a:prstGeom>
                <a:noFill/>
                <a:ln w="38100" algn="ctr">
                  <a:noFill/>
                  <a:miter lim="800000"/>
                  <a:headEnd/>
                  <a:tailEnd/>
                </a:ln>
              </p:spPr>
              <p:txBody>
                <a:bodyPr>
                  <a:spAutoFit/>
                </a:bodyPr>
                <a:lstStyle/>
                <a:p>
                  <a:pPr algn="ctr">
                    <a:spcBef>
                      <a:spcPct val="50000"/>
                    </a:spcBef>
                  </a:pPr>
                  <a:r>
                    <a:rPr kumimoji="1" lang="zh-CN" altLang="en-US" sz="1800" u="none">
                      <a:solidFill>
                        <a:schemeClr val="bg1"/>
                      </a:solidFill>
                      <a:latin typeface="Arial" charset="0"/>
                      <a:ea typeface="华文中宋" pitchFamily="2" charset="-122"/>
                    </a:rPr>
                    <a:t>报文</a:t>
                  </a:r>
                </a:p>
              </p:txBody>
            </p:sp>
          </p:grpSp>
        </p:grpSp>
      </p:grpSp>
      <p:grpSp>
        <p:nvGrpSpPr>
          <p:cNvPr id="139329" name="Group 65"/>
          <p:cNvGrpSpPr>
            <a:grpSpLocks/>
          </p:cNvGrpSpPr>
          <p:nvPr/>
        </p:nvGrpSpPr>
        <p:grpSpPr bwMode="auto">
          <a:xfrm>
            <a:off x="795338" y="2900363"/>
            <a:ext cx="1727200" cy="366712"/>
            <a:chOff x="2200" y="2523"/>
            <a:chExt cx="1088" cy="308"/>
          </a:xfrm>
        </p:grpSpPr>
        <p:sp>
          <p:nvSpPr>
            <p:cNvPr id="121160" name="Rectangle 66"/>
            <p:cNvSpPr>
              <a:spLocks noChangeArrowheads="1"/>
            </p:cNvSpPr>
            <p:nvPr/>
          </p:nvSpPr>
          <p:spPr bwMode="auto">
            <a:xfrm>
              <a:off x="2200" y="2546"/>
              <a:ext cx="136" cy="204"/>
            </a:xfrm>
            <a:prstGeom prst="rect">
              <a:avLst/>
            </a:prstGeom>
            <a:solidFill>
              <a:srgbClr val="009900"/>
            </a:solidFill>
            <a:ln w="38100" algn="ctr">
              <a:solidFill>
                <a:srgbClr val="009900"/>
              </a:solidFill>
              <a:miter lim="800000"/>
              <a:headEnd/>
              <a:tailEnd/>
            </a:ln>
          </p:spPr>
          <p:txBody>
            <a:bodyPr wrap="none" anchor="ctr"/>
            <a:lstStyle/>
            <a:p>
              <a:pPr algn="ctr"/>
              <a:endParaRPr lang="zh-CN" altLang="en-US"/>
            </a:p>
          </p:txBody>
        </p:sp>
        <p:grpSp>
          <p:nvGrpSpPr>
            <p:cNvPr id="121161" name="Group 67"/>
            <p:cNvGrpSpPr>
              <a:grpSpLocks/>
            </p:cNvGrpSpPr>
            <p:nvPr/>
          </p:nvGrpSpPr>
          <p:grpSpPr bwMode="auto">
            <a:xfrm>
              <a:off x="2358" y="2523"/>
              <a:ext cx="930" cy="308"/>
              <a:chOff x="2358" y="2273"/>
              <a:chExt cx="930" cy="308"/>
            </a:xfrm>
          </p:grpSpPr>
          <p:sp>
            <p:nvSpPr>
              <p:cNvPr id="121162" name="Rectangle 68"/>
              <p:cNvSpPr>
                <a:spLocks noChangeArrowheads="1"/>
              </p:cNvSpPr>
              <p:nvPr/>
            </p:nvSpPr>
            <p:spPr bwMode="auto">
              <a:xfrm>
                <a:off x="2358" y="2296"/>
                <a:ext cx="136" cy="204"/>
              </a:xfrm>
              <a:prstGeom prst="rect">
                <a:avLst/>
              </a:prstGeom>
              <a:solidFill>
                <a:srgbClr val="660033"/>
              </a:solidFill>
              <a:ln w="38100" algn="ctr">
                <a:solidFill>
                  <a:srgbClr val="660033"/>
                </a:solidFill>
                <a:miter lim="800000"/>
                <a:headEnd/>
                <a:tailEnd/>
              </a:ln>
            </p:spPr>
            <p:txBody>
              <a:bodyPr wrap="none" anchor="ctr"/>
              <a:lstStyle/>
              <a:p>
                <a:pPr algn="ctr"/>
                <a:endParaRPr lang="zh-CN" altLang="en-US"/>
              </a:p>
            </p:txBody>
          </p:sp>
          <p:grpSp>
            <p:nvGrpSpPr>
              <p:cNvPr id="121163" name="Group 69"/>
              <p:cNvGrpSpPr>
                <a:grpSpLocks/>
              </p:cNvGrpSpPr>
              <p:nvPr/>
            </p:nvGrpSpPr>
            <p:grpSpPr bwMode="auto">
              <a:xfrm>
                <a:off x="2517" y="2273"/>
                <a:ext cx="771" cy="308"/>
                <a:chOff x="2517" y="2001"/>
                <a:chExt cx="771" cy="308"/>
              </a:xfrm>
            </p:grpSpPr>
            <p:sp>
              <p:nvSpPr>
                <p:cNvPr id="121164" name="Rectangle 70"/>
                <p:cNvSpPr>
                  <a:spLocks noChangeArrowheads="1"/>
                </p:cNvSpPr>
                <p:nvPr/>
              </p:nvSpPr>
              <p:spPr bwMode="auto">
                <a:xfrm>
                  <a:off x="2517" y="2024"/>
                  <a:ext cx="136" cy="204"/>
                </a:xfrm>
                <a:prstGeom prst="rect">
                  <a:avLst/>
                </a:prstGeom>
                <a:solidFill>
                  <a:srgbClr val="660033"/>
                </a:solidFill>
                <a:ln w="38100" algn="ctr">
                  <a:solidFill>
                    <a:srgbClr val="660033"/>
                  </a:solidFill>
                  <a:miter lim="800000"/>
                  <a:headEnd/>
                  <a:tailEnd/>
                </a:ln>
              </p:spPr>
              <p:txBody>
                <a:bodyPr wrap="none" anchor="ctr"/>
                <a:lstStyle/>
                <a:p>
                  <a:pPr algn="ctr"/>
                  <a:endParaRPr lang="zh-CN" altLang="en-US"/>
                </a:p>
              </p:txBody>
            </p:sp>
            <p:grpSp>
              <p:nvGrpSpPr>
                <p:cNvPr id="121165" name="Group 71"/>
                <p:cNvGrpSpPr>
                  <a:grpSpLocks/>
                </p:cNvGrpSpPr>
                <p:nvPr/>
              </p:nvGrpSpPr>
              <p:grpSpPr bwMode="auto">
                <a:xfrm>
                  <a:off x="2677" y="2001"/>
                  <a:ext cx="611" cy="308"/>
                  <a:chOff x="2676" y="1752"/>
                  <a:chExt cx="611" cy="308"/>
                </a:xfrm>
              </p:grpSpPr>
              <p:grpSp>
                <p:nvGrpSpPr>
                  <p:cNvPr id="121166" name="Group 72"/>
                  <p:cNvGrpSpPr>
                    <a:grpSpLocks/>
                  </p:cNvGrpSpPr>
                  <p:nvPr/>
                </p:nvGrpSpPr>
                <p:grpSpPr bwMode="auto">
                  <a:xfrm>
                    <a:off x="2676" y="1775"/>
                    <a:ext cx="611" cy="204"/>
                    <a:chOff x="2677" y="1774"/>
                    <a:chExt cx="611" cy="204"/>
                  </a:xfrm>
                </p:grpSpPr>
                <p:sp>
                  <p:nvSpPr>
                    <p:cNvPr id="121168" name="Rectangle 73"/>
                    <p:cNvSpPr>
                      <a:spLocks noChangeArrowheads="1"/>
                    </p:cNvSpPr>
                    <p:nvPr/>
                  </p:nvSpPr>
                  <p:spPr bwMode="auto">
                    <a:xfrm>
                      <a:off x="2677" y="1774"/>
                      <a:ext cx="135" cy="204"/>
                    </a:xfrm>
                    <a:prstGeom prst="rect">
                      <a:avLst/>
                    </a:prstGeom>
                    <a:solidFill>
                      <a:srgbClr val="660033"/>
                    </a:solidFill>
                    <a:ln w="38100" algn="ctr">
                      <a:solidFill>
                        <a:srgbClr val="660033"/>
                      </a:solidFill>
                      <a:miter lim="800000"/>
                      <a:headEnd/>
                      <a:tailEnd/>
                    </a:ln>
                  </p:spPr>
                  <p:txBody>
                    <a:bodyPr wrap="none" anchor="ctr"/>
                    <a:lstStyle/>
                    <a:p>
                      <a:pPr algn="ctr"/>
                      <a:endParaRPr lang="zh-CN" altLang="en-US"/>
                    </a:p>
                  </p:txBody>
                </p:sp>
                <p:sp>
                  <p:nvSpPr>
                    <p:cNvPr id="121169" name="Rectangle 74"/>
                    <p:cNvSpPr>
                      <a:spLocks noChangeArrowheads="1"/>
                    </p:cNvSpPr>
                    <p:nvPr/>
                  </p:nvSpPr>
                  <p:spPr bwMode="auto">
                    <a:xfrm>
                      <a:off x="2835" y="1774"/>
                      <a:ext cx="453" cy="204"/>
                    </a:xfrm>
                    <a:prstGeom prst="rect">
                      <a:avLst/>
                    </a:prstGeom>
                    <a:solidFill>
                      <a:srgbClr val="660033"/>
                    </a:solidFill>
                    <a:ln w="38100" algn="ctr">
                      <a:solidFill>
                        <a:srgbClr val="660033"/>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167" name="Text Box 75"/>
                  <p:cNvSpPr txBox="1">
                    <a:spLocks noChangeArrowheads="1"/>
                  </p:cNvSpPr>
                  <p:nvPr/>
                </p:nvSpPr>
                <p:spPr bwMode="auto">
                  <a:xfrm>
                    <a:off x="2699" y="1752"/>
                    <a:ext cx="498" cy="308"/>
                  </a:xfrm>
                  <a:prstGeom prst="rect">
                    <a:avLst/>
                  </a:prstGeom>
                  <a:noFill/>
                  <a:ln w="38100" algn="ctr">
                    <a:noFill/>
                    <a:miter lim="800000"/>
                    <a:headEnd/>
                    <a:tailEnd/>
                  </a:ln>
                </p:spPr>
                <p:txBody>
                  <a:bodyPr>
                    <a:spAutoFit/>
                  </a:bodyPr>
                  <a:lstStyle/>
                  <a:p>
                    <a:pPr algn="ctr">
                      <a:spcBef>
                        <a:spcPct val="50000"/>
                      </a:spcBef>
                    </a:pPr>
                    <a:endParaRPr kumimoji="1" lang="zh-CN" altLang="en-US" sz="1800" u="none">
                      <a:solidFill>
                        <a:schemeClr val="bg1"/>
                      </a:solidFill>
                      <a:latin typeface="Arial" charset="0"/>
                      <a:ea typeface="华文中宋" pitchFamily="2" charset="-122"/>
                    </a:endParaRPr>
                  </a:p>
                </p:txBody>
              </p:sp>
            </p:grpSp>
          </p:grpSp>
        </p:grpSp>
      </p:grpSp>
      <p:grpSp>
        <p:nvGrpSpPr>
          <p:cNvPr id="139340" name="Group 76"/>
          <p:cNvGrpSpPr>
            <a:grpSpLocks/>
          </p:cNvGrpSpPr>
          <p:nvPr/>
        </p:nvGrpSpPr>
        <p:grpSpPr bwMode="auto">
          <a:xfrm>
            <a:off x="792163" y="2900363"/>
            <a:ext cx="1727200" cy="366712"/>
            <a:chOff x="2200" y="2523"/>
            <a:chExt cx="1088" cy="308"/>
          </a:xfrm>
        </p:grpSpPr>
        <p:sp>
          <p:nvSpPr>
            <p:cNvPr id="121150" name="Rectangle 77"/>
            <p:cNvSpPr>
              <a:spLocks noChangeArrowheads="1"/>
            </p:cNvSpPr>
            <p:nvPr/>
          </p:nvSpPr>
          <p:spPr bwMode="auto">
            <a:xfrm>
              <a:off x="2200" y="2546"/>
              <a:ext cx="136"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grpSp>
          <p:nvGrpSpPr>
            <p:cNvPr id="121151" name="Group 78"/>
            <p:cNvGrpSpPr>
              <a:grpSpLocks/>
            </p:cNvGrpSpPr>
            <p:nvPr/>
          </p:nvGrpSpPr>
          <p:grpSpPr bwMode="auto">
            <a:xfrm>
              <a:off x="2358" y="2523"/>
              <a:ext cx="930" cy="308"/>
              <a:chOff x="2358" y="2273"/>
              <a:chExt cx="930" cy="308"/>
            </a:xfrm>
          </p:grpSpPr>
          <p:sp>
            <p:nvSpPr>
              <p:cNvPr id="121152" name="Rectangle 79"/>
              <p:cNvSpPr>
                <a:spLocks noChangeArrowheads="1"/>
              </p:cNvSpPr>
              <p:nvPr/>
            </p:nvSpPr>
            <p:spPr bwMode="auto">
              <a:xfrm>
                <a:off x="2358" y="2296"/>
                <a:ext cx="136"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grpSp>
            <p:nvGrpSpPr>
              <p:cNvPr id="121153" name="Group 80"/>
              <p:cNvGrpSpPr>
                <a:grpSpLocks/>
              </p:cNvGrpSpPr>
              <p:nvPr/>
            </p:nvGrpSpPr>
            <p:grpSpPr bwMode="auto">
              <a:xfrm>
                <a:off x="2517" y="2273"/>
                <a:ext cx="771" cy="308"/>
                <a:chOff x="2517" y="2001"/>
                <a:chExt cx="771" cy="308"/>
              </a:xfrm>
            </p:grpSpPr>
            <p:sp>
              <p:nvSpPr>
                <p:cNvPr id="121154" name="Rectangle 81"/>
                <p:cNvSpPr>
                  <a:spLocks noChangeArrowheads="1"/>
                </p:cNvSpPr>
                <p:nvPr/>
              </p:nvSpPr>
              <p:spPr bwMode="auto">
                <a:xfrm>
                  <a:off x="2517" y="2024"/>
                  <a:ext cx="136"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grpSp>
              <p:nvGrpSpPr>
                <p:cNvPr id="121155" name="Group 82"/>
                <p:cNvGrpSpPr>
                  <a:grpSpLocks/>
                </p:cNvGrpSpPr>
                <p:nvPr/>
              </p:nvGrpSpPr>
              <p:grpSpPr bwMode="auto">
                <a:xfrm>
                  <a:off x="2677" y="2001"/>
                  <a:ext cx="611" cy="308"/>
                  <a:chOff x="2676" y="1752"/>
                  <a:chExt cx="611" cy="308"/>
                </a:xfrm>
              </p:grpSpPr>
              <p:grpSp>
                <p:nvGrpSpPr>
                  <p:cNvPr id="121156" name="Group 83"/>
                  <p:cNvGrpSpPr>
                    <a:grpSpLocks/>
                  </p:cNvGrpSpPr>
                  <p:nvPr/>
                </p:nvGrpSpPr>
                <p:grpSpPr bwMode="auto">
                  <a:xfrm>
                    <a:off x="2676" y="1775"/>
                    <a:ext cx="611" cy="204"/>
                    <a:chOff x="2677" y="1774"/>
                    <a:chExt cx="611" cy="204"/>
                  </a:xfrm>
                </p:grpSpPr>
                <p:sp>
                  <p:nvSpPr>
                    <p:cNvPr id="121158" name="Rectangle 84"/>
                    <p:cNvSpPr>
                      <a:spLocks noChangeArrowheads="1"/>
                    </p:cNvSpPr>
                    <p:nvPr/>
                  </p:nvSpPr>
                  <p:spPr bwMode="auto">
                    <a:xfrm>
                      <a:off x="2677" y="1774"/>
                      <a:ext cx="135"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sp>
                  <p:nvSpPr>
                    <p:cNvPr id="121159" name="Rectangle 85"/>
                    <p:cNvSpPr>
                      <a:spLocks noChangeArrowheads="1"/>
                    </p:cNvSpPr>
                    <p:nvPr/>
                  </p:nvSpPr>
                  <p:spPr bwMode="auto">
                    <a:xfrm>
                      <a:off x="2835" y="1774"/>
                      <a:ext cx="453" cy="204"/>
                    </a:xfrm>
                    <a:prstGeom prst="rect">
                      <a:avLst/>
                    </a:prstGeom>
                    <a:solidFill>
                      <a:srgbClr val="666633"/>
                    </a:solidFill>
                    <a:ln w="38100" algn="ctr">
                      <a:solidFill>
                        <a:srgbClr val="666633"/>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157" name="Text Box 86"/>
                  <p:cNvSpPr txBox="1">
                    <a:spLocks noChangeArrowheads="1"/>
                  </p:cNvSpPr>
                  <p:nvPr/>
                </p:nvSpPr>
                <p:spPr bwMode="auto">
                  <a:xfrm>
                    <a:off x="2699" y="1752"/>
                    <a:ext cx="498" cy="308"/>
                  </a:xfrm>
                  <a:prstGeom prst="rect">
                    <a:avLst/>
                  </a:prstGeom>
                  <a:noFill/>
                  <a:ln w="38100" algn="ctr">
                    <a:noFill/>
                    <a:miter lim="800000"/>
                    <a:headEnd/>
                    <a:tailEnd/>
                  </a:ln>
                </p:spPr>
                <p:txBody>
                  <a:bodyPr>
                    <a:spAutoFit/>
                  </a:bodyPr>
                  <a:lstStyle/>
                  <a:p>
                    <a:pPr algn="ctr">
                      <a:spcBef>
                        <a:spcPct val="50000"/>
                      </a:spcBef>
                    </a:pPr>
                    <a:r>
                      <a:rPr kumimoji="1" lang="zh-CN" altLang="en-US" sz="1800" u="none">
                        <a:solidFill>
                          <a:schemeClr val="bg1"/>
                        </a:solidFill>
                        <a:latin typeface="Arial" charset="0"/>
                        <a:ea typeface="华文中宋" pitchFamily="2" charset="-122"/>
                      </a:rPr>
                      <a:t>报文</a:t>
                    </a:r>
                  </a:p>
                </p:txBody>
              </p:sp>
            </p:grpSp>
          </p:grpSp>
        </p:grpSp>
      </p:grpSp>
      <p:grpSp>
        <p:nvGrpSpPr>
          <p:cNvPr id="139351" name="Group 87"/>
          <p:cNvGrpSpPr>
            <a:grpSpLocks/>
          </p:cNvGrpSpPr>
          <p:nvPr/>
        </p:nvGrpSpPr>
        <p:grpSpPr bwMode="auto">
          <a:xfrm>
            <a:off x="581025" y="3292475"/>
            <a:ext cx="1941513" cy="366713"/>
            <a:chOff x="2065" y="2768"/>
            <a:chExt cx="1223" cy="308"/>
          </a:xfrm>
        </p:grpSpPr>
        <p:sp>
          <p:nvSpPr>
            <p:cNvPr id="121138" name="Rectangle 88"/>
            <p:cNvSpPr>
              <a:spLocks noChangeArrowheads="1"/>
            </p:cNvSpPr>
            <p:nvPr/>
          </p:nvSpPr>
          <p:spPr bwMode="auto">
            <a:xfrm>
              <a:off x="2065" y="2795"/>
              <a:ext cx="136" cy="204"/>
            </a:xfrm>
            <a:prstGeom prst="rect">
              <a:avLst/>
            </a:prstGeom>
            <a:solidFill>
              <a:schemeClr val="hlink"/>
            </a:solidFill>
            <a:ln w="38100" algn="ctr">
              <a:solidFill>
                <a:schemeClr val="hlink"/>
              </a:solidFill>
              <a:miter lim="800000"/>
              <a:headEnd/>
              <a:tailEnd/>
            </a:ln>
          </p:spPr>
          <p:txBody>
            <a:bodyPr wrap="none" anchor="ctr"/>
            <a:lstStyle/>
            <a:p>
              <a:pPr algn="ctr"/>
              <a:endParaRPr lang="zh-CN" altLang="en-US"/>
            </a:p>
          </p:txBody>
        </p:sp>
        <p:grpSp>
          <p:nvGrpSpPr>
            <p:cNvPr id="121139" name="Group 89"/>
            <p:cNvGrpSpPr>
              <a:grpSpLocks/>
            </p:cNvGrpSpPr>
            <p:nvPr/>
          </p:nvGrpSpPr>
          <p:grpSpPr bwMode="auto">
            <a:xfrm>
              <a:off x="2200" y="2768"/>
              <a:ext cx="1088" cy="308"/>
              <a:chOff x="2200" y="2523"/>
              <a:chExt cx="1088" cy="308"/>
            </a:xfrm>
          </p:grpSpPr>
          <p:sp>
            <p:nvSpPr>
              <p:cNvPr id="121140" name="Rectangle 90"/>
              <p:cNvSpPr>
                <a:spLocks noChangeArrowheads="1"/>
              </p:cNvSpPr>
              <p:nvPr/>
            </p:nvSpPr>
            <p:spPr bwMode="auto">
              <a:xfrm>
                <a:off x="2200" y="2546"/>
                <a:ext cx="136"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grpSp>
            <p:nvGrpSpPr>
              <p:cNvPr id="121141" name="Group 91"/>
              <p:cNvGrpSpPr>
                <a:grpSpLocks/>
              </p:cNvGrpSpPr>
              <p:nvPr/>
            </p:nvGrpSpPr>
            <p:grpSpPr bwMode="auto">
              <a:xfrm>
                <a:off x="2358" y="2523"/>
                <a:ext cx="930" cy="308"/>
                <a:chOff x="2358" y="2273"/>
                <a:chExt cx="930" cy="308"/>
              </a:xfrm>
            </p:grpSpPr>
            <p:sp>
              <p:nvSpPr>
                <p:cNvPr id="121142" name="Rectangle 92"/>
                <p:cNvSpPr>
                  <a:spLocks noChangeArrowheads="1"/>
                </p:cNvSpPr>
                <p:nvPr/>
              </p:nvSpPr>
              <p:spPr bwMode="auto">
                <a:xfrm>
                  <a:off x="2358" y="2296"/>
                  <a:ext cx="136"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grpSp>
              <p:nvGrpSpPr>
                <p:cNvPr id="121143" name="Group 93"/>
                <p:cNvGrpSpPr>
                  <a:grpSpLocks/>
                </p:cNvGrpSpPr>
                <p:nvPr/>
              </p:nvGrpSpPr>
              <p:grpSpPr bwMode="auto">
                <a:xfrm>
                  <a:off x="2517" y="2273"/>
                  <a:ext cx="771" cy="308"/>
                  <a:chOff x="2517" y="2001"/>
                  <a:chExt cx="771" cy="308"/>
                </a:xfrm>
              </p:grpSpPr>
              <p:sp>
                <p:nvSpPr>
                  <p:cNvPr id="121144" name="Rectangle 94"/>
                  <p:cNvSpPr>
                    <a:spLocks noChangeArrowheads="1"/>
                  </p:cNvSpPr>
                  <p:nvPr/>
                </p:nvSpPr>
                <p:spPr bwMode="auto">
                  <a:xfrm>
                    <a:off x="2517" y="2024"/>
                    <a:ext cx="136"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grpSp>
                <p:nvGrpSpPr>
                  <p:cNvPr id="121145" name="Group 95"/>
                  <p:cNvGrpSpPr>
                    <a:grpSpLocks/>
                  </p:cNvGrpSpPr>
                  <p:nvPr/>
                </p:nvGrpSpPr>
                <p:grpSpPr bwMode="auto">
                  <a:xfrm>
                    <a:off x="2677" y="2001"/>
                    <a:ext cx="611" cy="308"/>
                    <a:chOff x="2676" y="1752"/>
                    <a:chExt cx="611" cy="308"/>
                  </a:xfrm>
                </p:grpSpPr>
                <p:grpSp>
                  <p:nvGrpSpPr>
                    <p:cNvPr id="121146" name="Group 96"/>
                    <p:cNvGrpSpPr>
                      <a:grpSpLocks/>
                    </p:cNvGrpSpPr>
                    <p:nvPr/>
                  </p:nvGrpSpPr>
                  <p:grpSpPr bwMode="auto">
                    <a:xfrm>
                      <a:off x="2676" y="1775"/>
                      <a:ext cx="611" cy="204"/>
                      <a:chOff x="2677" y="1774"/>
                      <a:chExt cx="611" cy="204"/>
                    </a:xfrm>
                  </p:grpSpPr>
                  <p:sp>
                    <p:nvSpPr>
                      <p:cNvPr id="121148" name="Rectangle 97"/>
                      <p:cNvSpPr>
                        <a:spLocks noChangeArrowheads="1"/>
                      </p:cNvSpPr>
                      <p:nvPr/>
                    </p:nvSpPr>
                    <p:spPr bwMode="auto">
                      <a:xfrm>
                        <a:off x="2677" y="1774"/>
                        <a:ext cx="135"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sp>
                    <p:nvSpPr>
                      <p:cNvPr id="121149" name="Rectangle 98"/>
                      <p:cNvSpPr>
                        <a:spLocks noChangeArrowheads="1"/>
                      </p:cNvSpPr>
                      <p:nvPr/>
                    </p:nvSpPr>
                    <p:spPr bwMode="auto">
                      <a:xfrm>
                        <a:off x="2835" y="1774"/>
                        <a:ext cx="453" cy="204"/>
                      </a:xfrm>
                      <a:prstGeom prst="rect">
                        <a:avLst/>
                      </a:prstGeom>
                      <a:solidFill>
                        <a:srgbClr val="666633"/>
                      </a:solidFill>
                      <a:ln w="38100" algn="ctr">
                        <a:solidFill>
                          <a:srgbClr val="666633"/>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147" name="Text Box 99"/>
                    <p:cNvSpPr txBox="1">
                      <a:spLocks noChangeArrowheads="1"/>
                    </p:cNvSpPr>
                    <p:nvPr/>
                  </p:nvSpPr>
                  <p:spPr bwMode="auto">
                    <a:xfrm>
                      <a:off x="2699" y="1752"/>
                      <a:ext cx="498" cy="308"/>
                    </a:xfrm>
                    <a:prstGeom prst="rect">
                      <a:avLst/>
                    </a:prstGeom>
                    <a:noFill/>
                    <a:ln w="38100" algn="ctr">
                      <a:noFill/>
                      <a:miter lim="800000"/>
                      <a:headEnd/>
                      <a:tailEnd/>
                    </a:ln>
                  </p:spPr>
                  <p:txBody>
                    <a:bodyPr>
                      <a:spAutoFit/>
                    </a:bodyPr>
                    <a:lstStyle/>
                    <a:p>
                      <a:pPr algn="ctr">
                        <a:spcBef>
                          <a:spcPct val="50000"/>
                        </a:spcBef>
                      </a:pPr>
                      <a:endParaRPr kumimoji="1" lang="zh-CN" altLang="en-US" sz="1800" u="none">
                        <a:solidFill>
                          <a:schemeClr val="bg1"/>
                        </a:solidFill>
                        <a:latin typeface="Arial" charset="0"/>
                        <a:ea typeface="华文中宋" pitchFamily="2" charset="-122"/>
                      </a:endParaRPr>
                    </a:p>
                  </p:txBody>
                </p:sp>
              </p:grpSp>
            </p:grpSp>
          </p:grpSp>
        </p:grpSp>
      </p:grpSp>
      <p:grpSp>
        <p:nvGrpSpPr>
          <p:cNvPr id="139364" name="Group 100"/>
          <p:cNvGrpSpPr>
            <a:grpSpLocks/>
          </p:cNvGrpSpPr>
          <p:nvPr/>
        </p:nvGrpSpPr>
        <p:grpSpPr bwMode="auto">
          <a:xfrm>
            <a:off x="577850" y="3286125"/>
            <a:ext cx="1941513" cy="366713"/>
            <a:chOff x="2065" y="2768"/>
            <a:chExt cx="1223" cy="307"/>
          </a:xfrm>
        </p:grpSpPr>
        <p:sp>
          <p:nvSpPr>
            <p:cNvPr id="121126" name="Rectangle 101"/>
            <p:cNvSpPr>
              <a:spLocks noChangeArrowheads="1"/>
            </p:cNvSpPr>
            <p:nvPr/>
          </p:nvSpPr>
          <p:spPr bwMode="auto">
            <a:xfrm>
              <a:off x="2065" y="2795"/>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grpSp>
          <p:nvGrpSpPr>
            <p:cNvPr id="121127" name="Group 102"/>
            <p:cNvGrpSpPr>
              <a:grpSpLocks/>
            </p:cNvGrpSpPr>
            <p:nvPr/>
          </p:nvGrpSpPr>
          <p:grpSpPr bwMode="auto">
            <a:xfrm>
              <a:off x="2200" y="2768"/>
              <a:ext cx="1088" cy="307"/>
              <a:chOff x="2200" y="2523"/>
              <a:chExt cx="1088" cy="307"/>
            </a:xfrm>
          </p:grpSpPr>
          <p:sp>
            <p:nvSpPr>
              <p:cNvPr id="121128" name="Rectangle 103"/>
              <p:cNvSpPr>
                <a:spLocks noChangeArrowheads="1"/>
              </p:cNvSpPr>
              <p:nvPr/>
            </p:nvSpPr>
            <p:spPr bwMode="auto">
              <a:xfrm>
                <a:off x="2200" y="2546"/>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grpSp>
            <p:nvGrpSpPr>
              <p:cNvPr id="121129" name="Group 104"/>
              <p:cNvGrpSpPr>
                <a:grpSpLocks/>
              </p:cNvGrpSpPr>
              <p:nvPr/>
            </p:nvGrpSpPr>
            <p:grpSpPr bwMode="auto">
              <a:xfrm>
                <a:off x="2358" y="2523"/>
                <a:ext cx="930" cy="307"/>
                <a:chOff x="2358" y="2273"/>
                <a:chExt cx="930" cy="307"/>
              </a:xfrm>
            </p:grpSpPr>
            <p:sp>
              <p:nvSpPr>
                <p:cNvPr id="121130" name="Rectangle 105"/>
                <p:cNvSpPr>
                  <a:spLocks noChangeArrowheads="1"/>
                </p:cNvSpPr>
                <p:nvPr/>
              </p:nvSpPr>
              <p:spPr bwMode="auto">
                <a:xfrm>
                  <a:off x="2358" y="2296"/>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grpSp>
              <p:nvGrpSpPr>
                <p:cNvPr id="121131" name="Group 106"/>
                <p:cNvGrpSpPr>
                  <a:grpSpLocks/>
                </p:cNvGrpSpPr>
                <p:nvPr/>
              </p:nvGrpSpPr>
              <p:grpSpPr bwMode="auto">
                <a:xfrm>
                  <a:off x="2517" y="2273"/>
                  <a:ext cx="771" cy="307"/>
                  <a:chOff x="2517" y="2001"/>
                  <a:chExt cx="771" cy="307"/>
                </a:xfrm>
              </p:grpSpPr>
              <p:sp>
                <p:nvSpPr>
                  <p:cNvPr id="121132" name="Rectangle 107"/>
                  <p:cNvSpPr>
                    <a:spLocks noChangeArrowheads="1"/>
                  </p:cNvSpPr>
                  <p:nvPr/>
                </p:nvSpPr>
                <p:spPr bwMode="auto">
                  <a:xfrm>
                    <a:off x="2517" y="2024"/>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grpSp>
                <p:nvGrpSpPr>
                  <p:cNvPr id="121133" name="Group 108"/>
                  <p:cNvGrpSpPr>
                    <a:grpSpLocks/>
                  </p:cNvGrpSpPr>
                  <p:nvPr/>
                </p:nvGrpSpPr>
                <p:grpSpPr bwMode="auto">
                  <a:xfrm>
                    <a:off x="2677" y="2001"/>
                    <a:ext cx="611" cy="307"/>
                    <a:chOff x="2676" y="1752"/>
                    <a:chExt cx="611" cy="307"/>
                  </a:xfrm>
                </p:grpSpPr>
                <p:grpSp>
                  <p:nvGrpSpPr>
                    <p:cNvPr id="121134" name="Group 109"/>
                    <p:cNvGrpSpPr>
                      <a:grpSpLocks/>
                    </p:cNvGrpSpPr>
                    <p:nvPr/>
                  </p:nvGrpSpPr>
                  <p:grpSpPr bwMode="auto">
                    <a:xfrm>
                      <a:off x="2676" y="1775"/>
                      <a:ext cx="611" cy="204"/>
                      <a:chOff x="2677" y="1774"/>
                      <a:chExt cx="611" cy="204"/>
                    </a:xfrm>
                  </p:grpSpPr>
                  <p:sp>
                    <p:nvSpPr>
                      <p:cNvPr id="121136" name="Rectangle 110"/>
                      <p:cNvSpPr>
                        <a:spLocks noChangeArrowheads="1"/>
                      </p:cNvSpPr>
                      <p:nvPr/>
                    </p:nvSpPr>
                    <p:spPr bwMode="auto">
                      <a:xfrm>
                        <a:off x="2677" y="1774"/>
                        <a:ext cx="135"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sp>
                    <p:nvSpPr>
                      <p:cNvPr id="121137" name="Rectangle 111"/>
                      <p:cNvSpPr>
                        <a:spLocks noChangeArrowheads="1"/>
                      </p:cNvSpPr>
                      <p:nvPr/>
                    </p:nvSpPr>
                    <p:spPr bwMode="auto">
                      <a:xfrm>
                        <a:off x="2835" y="1774"/>
                        <a:ext cx="453" cy="204"/>
                      </a:xfrm>
                      <a:prstGeom prst="rect">
                        <a:avLst/>
                      </a:prstGeom>
                      <a:solidFill>
                        <a:srgbClr val="993300"/>
                      </a:solidFill>
                      <a:ln w="38100" algn="ctr">
                        <a:solidFill>
                          <a:srgbClr val="993300"/>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135" name="Text Box 112"/>
                    <p:cNvSpPr txBox="1">
                      <a:spLocks noChangeArrowheads="1"/>
                    </p:cNvSpPr>
                    <p:nvPr/>
                  </p:nvSpPr>
                  <p:spPr bwMode="auto">
                    <a:xfrm>
                      <a:off x="2699" y="1752"/>
                      <a:ext cx="498" cy="307"/>
                    </a:xfrm>
                    <a:prstGeom prst="rect">
                      <a:avLst/>
                    </a:prstGeom>
                    <a:noFill/>
                    <a:ln w="38100" algn="ctr">
                      <a:noFill/>
                      <a:miter lim="800000"/>
                      <a:headEnd/>
                      <a:tailEnd/>
                    </a:ln>
                  </p:spPr>
                  <p:txBody>
                    <a:bodyPr>
                      <a:spAutoFit/>
                    </a:bodyPr>
                    <a:lstStyle/>
                    <a:p>
                      <a:pPr algn="ctr">
                        <a:spcBef>
                          <a:spcPct val="50000"/>
                        </a:spcBef>
                      </a:pPr>
                      <a:r>
                        <a:rPr kumimoji="1" lang="zh-CN" altLang="en-US" sz="1800" u="none">
                          <a:solidFill>
                            <a:schemeClr val="bg1"/>
                          </a:solidFill>
                          <a:latin typeface="Arial" charset="0"/>
                          <a:ea typeface="华文中宋" pitchFamily="2" charset="-122"/>
                        </a:rPr>
                        <a:t>分组</a:t>
                      </a:r>
                    </a:p>
                  </p:txBody>
                </p:sp>
              </p:grpSp>
            </p:grpSp>
          </p:grpSp>
        </p:grpSp>
      </p:grpSp>
      <p:grpSp>
        <p:nvGrpSpPr>
          <p:cNvPr id="139377" name="Group 113"/>
          <p:cNvGrpSpPr>
            <a:grpSpLocks/>
          </p:cNvGrpSpPr>
          <p:nvPr/>
        </p:nvGrpSpPr>
        <p:grpSpPr bwMode="auto">
          <a:xfrm>
            <a:off x="322263" y="3670300"/>
            <a:ext cx="2376487" cy="366713"/>
            <a:chOff x="2154" y="3952"/>
            <a:chExt cx="1497" cy="308"/>
          </a:xfrm>
        </p:grpSpPr>
        <p:sp>
          <p:nvSpPr>
            <p:cNvPr id="121117" name="Rectangle 114"/>
            <p:cNvSpPr>
              <a:spLocks noChangeArrowheads="1"/>
            </p:cNvSpPr>
            <p:nvPr/>
          </p:nvSpPr>
          <p:spPr bwMode="auto">
            <a:xfrm>
              <a:off x="2154" y="3979"/>
              <a:ext cx="136" cy="204"/>
            </a:xfrm>
            <a:prstGeom prst="rect">
              <a:avLst/>
            </a:prstGeom>
            <a:solidFill>
              <a:srgbClr val="9900FF"/>
            </a:solidFill>
            <a:ln w="38100" algn="ctr">
              <a:solidFill>
                <a:srgbClr val="9900FF"/>
              </a:solidFill>
              <a:miter lim="800000"/>
              <a:headEnd/>
              <a:tailEnd/>
            </a:ln>
          </p:spPr>
          <p:txBody>
            <a:bodyPr wrap="none" anchor="ctr"/>
            <a:lstStyle/>
            <a:p>
              <a:pPr algn="ctr"/>
              <a:endParaRPr lang="zh-CN" altLang="en-US"/>
            </a:p>
          </p:txBody>
        </p:sp>
        <p:sp>
          <p:nvSpPr>
            <p:cNvPr id="121118" name="Rectangle 115"/>
            <p:cNvSpPr>
              <a:spLocks noChangeArrowheads="1"/>
            </p:cNvSpPr>
            <p:nvPr/>
          </p:nvSpPr>
          <p:spPr bwMode="auto">
            <a:xfrm>
              <a:off x="3515" y="3979"/>
              <a:ext cx="136" cy="204"/>
            </a:xfrm>
            <a:prstGeom prst="rect">
              <a:avLst/>
            </a:prstGeom>
            <a:solidFill>
              <a:srgbClr val="9900FF"/>
            </a:solidFill>
            <a:ln w="38100" algn="ctr">
              <a:solidFill>
                <a:srgbClr val="9900FF"/>
              </a:solidFill>
              <a:miter lim="800000"/>
              <a:headEnd/>
              <a:tailEnd/>
            </a:ln>
          </p:spPr>
          <p:txBody>
            <a:bodyPr wrap="none" anchor="ctr"/>
            <a:lstStyle/>
            <a:p>
              <a:pPr algn="ctr"/>
              <a:endParaRPr lang="zh-CN" altLang="en-US"/>
            </a:p>
          </p:txBody>
        </p:sp>
        <p:sp>
          <p:nvSpPr>
            <p:cNvPr id="121119" name="Rectangle 116"/>
            <p:cNvSpPr>
              <a:spLocks noChangeArrowheads="1"/>
            </p:cNvSpPr>
            <p:nvPr/>
          </p:nvSpPr>
          <p:spPr bwMode="auto">
            <a:xfrm>
              <a:off x="2292" y="3979"/>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sp>
          <p:nvSpPr>
            <p:cNvPr id="121120" name="Rectangle 117"/>
            <p:cNvSpPr>
              <a:spLocks noChangeArrowheads="1"/>
            </p:cNvSpPr>
            <p:nvPr/>
          </p:nvSpPr>
          <p:spPr bwMode="auto">
            <a:xfrm>
              <a:off x="2427" y="3979"/>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sp>
          <p:nvSpPr>
            <p:cNvPr id="121121" name="Rectangle 118"/>
            <p:cNvSpPr>
              <a:spLocks noChangeArrowheads="1"/>
            </p:cNvSpPr>
            <p:nvPr/>
          </p:nvSpPr>
          <p:spPr bwMode="auto">
            <a:xfrm>
              <a:off x="2585" y="3979"/>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sp>
          <p:nvSpPr>
            <p:cNvPr id="121122" name="Rectangle 119"/>
            <p:cNvSpPr>
              <a:spLocks noChangeArrowheads="1"/>
            </p:cNvSpPr>
            <p:nvPr/>
          </p:nvSpPr>
          <p:spPr bwMode="auto">
            <a:xfrm>
              <a:off x="2744" y="3979"/>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sp>
          <p:nvSpPr>
            <p:cNvPr id="121123" name="Rectangle 120"/>
            <p:cNvSpPr>
              <a:spLocks noChangeArrowheads="1"/>
            </p:cNvSpPr>
            <p:nvPr/>
          </p:nvSpPr>
          <p:spPr bwMode="auto">
            <a:xfrm>
              <a:off x="2904" y="3979"/>
              <a:ext cx="135"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sp>
          <p:nvSpPr>
            <p:cNvPr id="121124" name="Rectangle 121"/>
            <p:cNvSpPr>
              <a:spLocks noChangeArrowheads="1"/>
            </p:cNvSpPr>
            <p:nvPr/>
          </p:nvSpPr>
          <p:spPr bwMode="auto">
            <a:xfrm>
              <a:off x="3062" y="3979"/>
              <a:ext cx="453" cy="204"/>
            </a:xfrm>
            <a:prstGeom prst="rect">
              <a:avLst/>
            </a:prstGeom>
            <a:solidFill>
              <a:srgbClr val="993300"/>
            </a:solidFill>
            <a:ln w="38100" algn="ctr">
              <a:solidFill>
                <a:srgbClr val="993300"/>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sp>
          <p:nvSpPr>
            <p:cNvPr id="121125" name="Text Box 122"/>
            <p:cNvSpPr txBox="1">
              <a:spLocks noChangeArrowheads="1"/>
            </p:cNvSpPr>
            <p:nvPr/>
          </p:nvSpPr>
          <p:spPr bwMode="auto">
            <a:xfrm>
              <a:off x="2927" y="3952"/>
              <a:ext cx="498" cy="308"/>
            </a:xfrm>
            <a:prstGeom prst="rect">
              <a:avLst/>
            </a:prstGeom>
            <a:noFill/>
            <a:ln w="38100" algn="ctr">
              <a:noFill/>
              <a:miter lim="800000"/>
              <a:headEnd/>
              <a:tailEnd/>
            </a:ln>
          </p:spPr>
          <p:txBody>
            <a:bodyPr>
              <a:spAutoFit/>
            </a:bodyPr>
            <a:lstStyle/>
            <a:p>
              <a:pPr algn="ctr">
                <a:spcBef>
                  <a:spcPct val="50000"/>
                </a:spcBef>
              </a:pPr>
              <a:endParaRPr kumimoji="1" lang="zh-CN" altLang="en-US" sz="1800" u="none">
                <a:solidFill>
                  <a:schemeClr val="bg1"/>
                </a:solidFill>
                <a:latin typeface="Arial" charset="0"/>
                <a:ea typeface="华文中宋" pitchFamily="2" charset="-122"/>
              </a:endParaRPr>
            </a:p>
          </p:txBody>
        </p:sp>
      </p:grpSp>
      <p:grpSp>
        <p:nvGrpSpPr>
          <p:cNvPr id="139387" name="Group 123"/>
          <p:cNvGrpSpPr>
            <a:grpSpLocks/>
          </p:cNvGrpSpPr>
          <p:nvPr/>
        </p:nvGrpSpPr>
        <p:grpSpPr bwMode="auto">
          <a:xfrm>
            <a:off x="322263" y="3670300"/>
            <a:ext cx="2376487" cy="366713"/>
            <a:chOff x="340" y="3884"/>
            <a:chExt cx="1497" cy="308"/>
          </a:xfrm>
        </p:grpSpPr>
        <p:sp>
          <p:nvSpPr>
            <p:cNvPr id="121107" name="Rectangle 124"/>
            <p:cNvSpPr>
              <a:spLocks noChangeArrowheads="1"/>
            </p:cNvSpPr>
            <p:nvPr/>
          </p:nvSpPr>
          <p:spPr bwMode="auto">
            <a:xfrm>
              <a:off x="340" y="3911"/>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sp>
          <p:nvSpPr>
            <p:cNvPr id="121108" name="Rectangle 125"/>
            <p:cNvSpPr>
              <a:spLocks noChangeArrowheads="1"/>
            </p:cNvSpPr>
            <p:nvPr/>
          </p:nvSpPr>
          <p:spPr bwMode="auto">
            <a:xfrm>
              <a:off x="1701" y="3911"/>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sp>
          <p:nvSpPr>
            <p:cNvPr id="121109" name="Rectangle 126"/>
            <p:cNvSpPr>
              <a:spLocks noChangeArrowheads="1"/>
            </p:cNvSpPr>
            <p:nvPr/>
          </p:nvSpPr>
          <p:spPr bwMode="auto">
            <a:xfrm>
              <a:off x="478" y="3911"/>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sp>
          <p:nvSpPr>
            <p:cNvPr id="121110" name="Rectangle 127"/>
            <p:cNvSpPr>
              <a:spLocks noChangeArrowheads="1"/>
            </p:cNvSpPr>
            <p:nvPr/>
          </p:nvSpPr>
          <p:spPr bwMode="auto">
            <a:xfrm>
              <a:off x="613" y="3911"/>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sp>
          <p:nvSpPr>
            <p:cNvPr id="121111" name="Rectangle 128"/>
            <p:cNvSpPr>
              <a:spLocks noChangeArrowheads="1"/>
            </p:cNvSpPr>
            <p:nvPr/>
          </p:nvSpPr>
          <p:spPr bwMode="auto">
            <a:xfrm>
              <a:off x="771" y="3911"/>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sp>
          <p:nvSpPr>
            <p:cNvPr id="121112" name="Rectangle 129"/>
            <p:cNvSpPr>
              <a:spLocks noChangeArrowheads="1"/>
            </p:cNvSpPr>
            <p:nvPr/>
          </p:nvSpPr>
          <p:spPr bwMode="auto">
            <a:xfrm>
              <a:off x="930" y="3911"/>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grpSp>
          <p:nvGrpSpPr>
            <p:cNvPr id="121113" name="Group 130"/>
            <p:cNvGrpSpPr>
              <a:grpSpLocks/>
            </p:cNvGrpSpPr>
            <p:nvPr/>
          </p:nvGrpSpPr>
          <p:grpSpPr bwMode="auto">
            <a:xfrm>
              <a:off x="1090" y="3911"/>
              <a:ext cx="611" cy="204"/>
              <a:chOff x="2677" y="1774"/>
              <a:chExt cx="611" cy="204"/>
            </a:xfrm>
          </p:grpSpPr>
          <p:sp>
            <p:nvSpPr>
              <p:cNvPr id="121115" name="Rectangle 131"/>
              <p:cNvSpPr>
                <a:spLocks noChangeArrowheads="1"/>
              </p:cNvSpPr>
              <p:nvPr/>
            </p:nvSpPr>
            <p:spPr bwMode="auto">
              <a:xfrm>
                <a:off x="2677" y="1774"/>
                <a:ext cx="135"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sp>
            <p:nvSpPr>
              <p:cNvPr id="121116" name="Rectangle 132"/>
              <p:cNvSpPr>
                <a:spLocks noChangeArrowheads="1"/>
              </p:cNvSpPr>
              <p:nvPr/>
            </p:nvSpPr>
            <p:spPr bwMode="auto">
              <a:xfrm>
                <a:off x="2835" y="1774"/>
                <a:ext cx="453" cy="204"/>
              </a:xfrm>
              <a:prstGeom prst="rect">
                <a:avLst/>
              </a:prstGeom>
              <a:solidFill>
                <a:srgbClr val="FF9966"/>
              </a:solidFill>
              <a:ln w="38100" algn="ctr">
                <a:solidFill>
                  <a:srgbClr val="FF9966"/>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114" name="Text Box 133"/>
            <p:cNvSpPr txBox="1">
              <a:spLocks noChangeArrowheads="1"/>
            </p:cNvSpPr>
            <p:nvPr/>
          </p:nvSpPr>
          <p:spPr bwMode="auto">
            <a:xfrm>
              <a:off x="1113" y="3884"/>
              <a:ext cx="498" cy="308"/>
            </a:xfrm>
            <a:prstGeom prst="rect">
              <a:avLst/>
            </a:prstGeom>
            <a:noFill/>
            <a:ln w="38100" algn="ctr">
              <a:noFill/>
              <a:miter lim="800000"/>
              <a:headEnd/>
              <a:tailEnd/>
            </a:ln>
          </p:spPr>
          <p:txBody>
            <a:bodyPr>
              <a:spAutoFit/>
            </a:bodyPr>
            <a:lstStyle/>
            <a:p>
              <a:pPr algn="ctr">
                <a:spcBef>
                  <a:spcPct val="50000"/>
                </a:spcBef>
              </a:pPr>
              <a:r>
                <a:rPr kumimoji="1" lang="zh-CN" altLang="en-US" sz="1800" u="none">
                  <a:solidFill>
                    <a:schemeClr val="folHlink"/>
                  </a:solidFill>
                  <a:latin typeface="Arial" charset="0"/>
                  <a:ea typeface="华文中宋" pitchFamily="2" charset="-122"/>
                </a:rPr>
                <a:t>帧</a:t>
              </a:r>
            </a:p>
          </p:txBody>
        </p:sp>
      </p:grpSp>
      <p:grpSp>
        <p:nvGrpSpPr>
          <p:cNvPr id="120866" name="Group 308"/>
          <p:cNvGrpSpPr>
            <a:grpSpLocks/>
          </p:cNvGrpSpPr>
          <p:nvPr/>
        </p:nvGrpSpPr>
        <p:grpSpPr bwMode="auto">
          <a:xfrm>
            <a:off x="106363" y="4084712"/>
            <a:ext cx="2628901" cy="382587"/>
            <a:chOff x="362" y="2393"/>
            <a:chExt cx="1656" cy="241"/>
          </a:xfrm>
        </p:grpSpPr>
        <p:sp>
          <p:nvSpPr>
            <p:cNvPr id="121079" name="Rectangle 8"/>
            <p:cNvSpPr>
              <a:spLocks noChangeArrowheads="1"/>
            </p:cNvSpPr>
            <p:nvPr/>
          </p:nvSpPr>
          <p:spPr bwMode="auto">
            <a:xfrm>
              <a:off x="362" y="2420"/>
              <a:ext cx="1656" cy="153"/>
            </a:xfrm>
            <a:prstGeom prst="rect">
              <a:avLst/>
            </a:prstGeom>
            <a:solidFill>
              <a:srgbClr val="FFFFFF"/>
            </a:solidFill>
            <a:ln w="38100" algn="ctr">
              <a:solidFill>
                <a:srgbClr val="FF0066"/>
              </a:solidFill>
              <a:miter lim="800000"/>
              <a:headEnd/>
              <a:tailEnd/>
            </a:ln>
          </p:spPr>
          <p:txBody>
            <a:bodyPr wrap="none" anchor="ctr"/>
            <a:lstStyle/>
            <a:p>
              <a:pPr algn="ctr"/>
              <a:r>
                <a:rPr kumimoji="1" lang="zh-CN" altLang="en-US" sz="1800" u="none">
                  <a:solidFill>
                    <a:schemeClr val="accent2"/>
                  </a:solidFill>
                  <a:latin typeface="Arial" charset="0"/>
                  <a:ea typeface="华文中宋" pitchFamily="2" charset="-122"/>
                </a:rPr>
                <a:t>物理层</a:t>
              </a:r>
            </a:p>
          </p:txBody>
        </p:sp>
        <p:grpSp>
          <p:nvGrpSpPr>
            <p:cNvPr id="121080" name="Group 134"/>
            <p:cNvGrpSpPr>
              <a:grpSpLocks/>
            </p:cNvGrpSpPr>
            <p:nvPr/>
          </p:nvGrpSpPr>
          <p:grpSpPr bwMode="auto">
            <a:xfrm>
              <a:off x="498" y="2403"/>
              <a:ext cx="1497" cy="231"/>
              <a:chOff x="1927" y="3022"/>
              <a:chExt cx="1497" cy="308"/>
            </a:xfrm>
          </p:grpSpPr>
          <p:sp>
            <p:nvSpPr>
              <p:cNvPr id="121092" name="Rectangle 135"/>
              <p:cNvSpPr>
                <a:spLocks noChangeArrowheads="1"/>
              </p:cNvSpPr>
              <p:nvPr/>
            </p:nvSpPr>
            <p:spPr bwMode="auto">
              <a:xfrm>
                <a:off x="1927" y="3045"/>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sp>
            <p:nvSpPr>
              <p:cNvPr id="121093" name="Rectangle 136"/>
              <p:cNvSpPr>
                <a:spLocks noChangeArrowheads="1"/>
              </p:cNvSpPr>
              <p:nvPr/>
            </p:nvSpPr>
            <p:spPr bwMode="auto">
              <a:xfrm>
                <a:off x="3288" y="3045"/>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grpSp>
            <p:nvGrpSpPr>
              <p:cNvPr id="121094" name="Group 137"/>
              <p:cNvGrpSpPr>
                <a:grpSpLocks/>
              </p:cNvGrpSpPr>
              <p:nvPr/>
            </p:nvGrpSpPr>
            <p:grpSpPr bwMode="auto">
              <a:xfrm>
                <a:off x="2065" y="3022"/>
                <a:ext cx="1223" cy="308"/>
                <a:chOff x="2065" y="2768"/>
                <a:chExt cx="1223" cy="308"/>
              </a:xfrm>
            </p:grpSpPr>
            <p:sp>
              <p:nvSpPr>
                <p:cNvPr id="121095" name="Rectangle 138"/>
                <p:cNvSpPr>
                  <a:spLocks noChangeArrowheads="1"/>
                </p:cNvSpPr>
                <p:nvPr/>
              </p:nvSpPr>
              <p:spPr bwMode="auto">
                <a:xfrm>
                  <a:off x="2065" y="2795"/>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grpSp>
              <p:nvGrpSpPr>
                <p:cNvPr id="121096" name="Group 139"/>
                <p:cNvGrpSpPr>
                  <a:grpSpLocks/>
                </p:cNvGrpSpPr>
                <p:nvPr/>
              </p:nvGrpSpPr>
              <p:grpSpPr bwMode="auto">
                <a:xfrm>
                  <a:off x="2200" y="2768"/>
                  <a:ext cx="1088" cy="308"/>
                  <a:chOff x="2200" y="2523"/>
                  <a:chExt cx="1088" cy="308"/>
                </a:xfrm>
              </p:grpSpPr>
              <p:sp>
                <p:nvSpPr>
                  <p:cNvPr id="121097" name="Rectangle 140"/>
                  <p:cNvSpPr>
                    <a:spLocks noChangeArrowheads="1"/>
                  </p:cNvSpPr>
                  <p:nvPr/>
                </p:nvSpPr>
                <p:spPr bwMode="auto">
                  <a:xfrm>
                    <a:off x="2200" y="2546"/>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grpSp>
                <p:nvGrpSpPr>
                  <p:cNvPr id="121098" name="Group 141"/>
                  <p:cNvGrpSpPr>
                    <a:grpSpLocks/>
                  </p:cNvGrpSpPr>
                  <p:nvPr/>
                </p:nvGrpSpPr>
                <p:grpSpPr bwMode="auto">
                  <a:xfrm>
                    <a:off x="2358" y="2523"/>
                    <a:ext cx="930" cy="308"/>
                    <a:chOff x="2358" y="2273"/>
                    <a:chExt cx="930" cy="308"/>
                  </a:xfrm>
                </p:grpSpPr>
                <p:sp>
                  <p:nvSpPr>
                    <p:cNvPr id="121099" name="Rectangle 142"/>
                    <p:cNvSpPr>
                      <a:spLocks noChangeArrowheads="1"/>
                    </p:cNvSpPr>
                    <p:nvPr/>
                  </p:nvSpPr>
                  <p:spPr bwMode="auto">
                    <a:xfrm>
                      <a:off x="2358" y="2296"/>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grpSp>
                  <p:nvGrpSpPr>
                    <p:cNvPr id="121100" name="Group 143"/>
                    <p:cNvGrpSpPr>
                      <a:grpSpLocks/>
                    </p:cNvGrpSpPr>
                    <p:nvPr/>
                  </p:nvGrpSpPr>
                  <p:grpSpPr bwMode="auto">
                    <a:xfrm>
                      <a:off x="2517" y="2273"/>
                      <a:ext cx="771" cy="308"/>
                      <a:chOff x="2517" y="2001"/>
                      <a:chExt cx="771" cy="308"/>
                    </a:xfrm>
                  </p:grpSpPr>
                  <p:sp>
                    <p:nvSpPr>
                      <p:cNvPr id="121101" name="Rectangle 144"/>
                      <p:cNvSpPr>
                        <a:spLocks noChangeArrowheads="1"/>
                      </p:cNvSpPr>
                      <p:nvPr/>
                    </p:nvSpPr>
                    <p:spPr bwMode="auto">
                      <a:xfrm>
                        <a:off x="2517" y="2024"/>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grpSp>
                    <p:nvGrpSpPr>
                      <p:cNvPr id="121102" name="Group 145"/>
                      <p:cNvGrpSpPr>
                        <a:grpSpLocks/>
                      </p:cNvGrpSpPr>
                      <p:nvPr/>
                    </p:nvGrpSpPr>
                    <p:grpSpPr bwMode="auto">
                      <a:xfrm>
                        <a:off x="2677" y="2001"/>
                        <a:ext cx="611" cy="308"/>
                        <a:chOff x="2676" y="1752"/>
                        <a:chExt cx="611" cy="308"/>
                      </a:xfrm>
                    </p:grpSpPr>
                    <p:grpSp>
                      <p:nvGrpSpPr>
                        <p:cNvPr id="121103" name="Group 146"/>
                        <p:cNvGrpSpPr>
                          <a:grpSpLocks/>
                        </p:cNvGrpSpPr>
                        <p:nvPr/>
                      </p:nvGrpSpPr>
                      <p:grpSpPr bwMode="auto">
                        <a:xfrm>
                          <a:off x="2676" y="1775"/>
                          <a:ext cx="611" cy="204"/>
                          <a:chOff x="2677" y="1774"/>
                          <a:chExt cx="611" cy="204"/>
                        </a:xfrm>
                      </p:grpSpPr>
                      <p:sp>
                        <p:nvSpPr>
                          <p:cNvPr id="121105" name="Rectangle 147"/>
                          <p:cNvSpPr>
                            <a:spLocks noChangeArrowheads="1"/>
                          </p:cNvSpPr>
                          <p:nvPr/>
                        </p:nvSpPr>
                        <p:spPr bwMode="auto">
                          <a:xfrm>
                            <a:off x="2677" y="1774"/>
                            <a:ext cx="135"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sp>
                        <p:nvSpPr>
                          <p:cNvPr id="121106" name="Rectangle 148"/>
                          <p:cNvSpPr>
                            <a:spLocks noChangeArrowheads="1"/>
                          </p:cNvSpPr>
                          <p:nvPr/>
                        </p:nvSpPr>
                        <p:spPr bwMode="auto">
                          <a:xfrm>
                            <a:off x="2835" y="1774"/>
                            <a:ext cx="453" cy="204"/>
                          </a:xfrm>
                          <a:prstGeom prst="rect">
                            <a:avLst/>
                          </a:prstGeom>
                          <a:solidFill>
                            <a:srgbClr val="FF9966"/>
                          </a:solidFill>
                          <a:ln w="38100" algn="ctr">
                            <a:solidFill>
                              <a:srgbClr val="FF9966"/>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104" name="Text Box 149"/>
                        <p:cNvSpPr txBox="1">
                          <a:spLocks noChangeArrowheads="1"/>
                        </p:cNvSpPr>
                        <p:nvPr/>
                      </p:nvSpPr>
                      <p:spPr bwMode="auto">
                        <a:xfrm>
                          <a:off x="2699" y="1752"/>
                          <a:ext cx="498" cy="308"/>
                        </a:xfrm>
                        <a:prstGeom prst="rect">
                          <a:avLst/>
                        </a:prstGeom>
                        <a:noFill/>
                        <a:ln w="38100" algn="ctr">
                          <a:noFill/>
                          <a:miter lim="800000"/>
                          <a:headEnd/>
                          <a:tailEnd/>
                        </a:ln>
                      </p:spPr>
                      <p:txBody>
                        <a:bodyPr>
                          <a:spAutoFit/>
                        </a:bodyPr>
                        <a:lstStyle/>
                        <a:p>
                          <a:pPr algn="ctr">
                            <a:spcBef>
                              <a:spcPct val="50000"/>
                            </a:spcBef>
                          </a:pPr>
                          <a:endParaRPr kumimoji="1" lang="zh-CN" altLang="en-US" sz="1800" u="none">
                            <a:solidFill>
                              <a:schemeClr val="folHlink"/>
                            </a:solidFill>
                            <a:latin typeface="Arial" charset="0"/>
                            <a:ea typeface="华文中宋" pitchFamily="2" charset="-122"/>
                          </a:endParaRPr>
                        </a:p>
                      </p:txBody>
                    </p:sp>
                  </p:grpSp>
                </p:grpSp>
              </p:grpSp>
            </p:grpSp>
          </p:grpSp>
        </p:grpSp>
        <p:grpSp>
          <p:nvGrpSpPr>
            <p:cNvPr id="121081" name="Group 151"/>
            <p:cNvGrpSpPr>
              <a:grpSpLocks/>
            </p:cNvGrpSpPr>
            <p:nvPr/>
          </p:nvGrpSpPr>
          <p:grpSpPr bwMode="auto">
            <a:xfrm>
              <a:off x="498" y="2417"/>
              <a:ext cx="1497" cy="153"/>
              <a:chOff x="2040" y="3407"/>
              <a:chExt cx="1497" cy="204"/>
            </a:xfrm>
          </p:grpSpPr>
          <p:sp>
            <p:nvSpPr>
              <p:cNvPr id="121090" name="Rectangle 152"/>
              <p:cNvSpPr>
                <a:spLocks noChangeArrowheads="1"/>
              </p:cNvSpPr>
              <p:nvPr/>
            </p:nvSpPr>
            <p:spPr bwMode="auto">
              <a:xfrm>
                <a:off x="2040" y="3407"/>
                <a:ext cx="136" cy="204"/>
              </a:xfrm>
              <a:prstGeom prst="rect">
                <a:avLst/>
              </a:prstGeom>
              <a:solidFill>
                <a:srgbClr val="FF3300"/>
              </a:solidFill>
              <a:ln w="38100" algn="ctr">
                <a:solidFill>
                  <a:srgbClr val="FF3300"/>
                </a:solidFill>
                <a:miter lim="800000"/>
                <a:headEnd/>
                <a:tailEnd/>
              </a:ln>
            </p:spPr>
            <p:txBody>
              <a:bodyPr wrap="none" anchor="ctr"/>
              <a:lstStyle/>
              <a:p>
                <a:pPr algn="ctr"/>
                <a:endParaRPr lang="zh-CN" altLang="en-US"/>
              </a:p>
            </p:txBody>
          </p:sp>
          <p:sp>
            <p:nvSpPr>
              <p:cNvPr id="121091" name="Rectangle 153"/>
              <p:cNvSpPr>
                <a:spLocks noChangeArrowheads="1"/>
              </p:cNvSpPr>
              <p:nvPr/>
            </p:nvSpPr>
            <p:spPr bwMode="auto">
              <a:xfrm>
                <a:off x="3401" y="3407"/>
                <a:ext cx="136" cy="204"/>
              </a:xfrm>
              <a:prstGeom prst="rect">
                <a:avLst/>
              </a:prstGeom>
              <a:solidFill>
                <a:srgbClr val="FF3300"/>
              </a:solidFill>
              <a:ln w="38100" algn="ctr">
                <a:solidFill>
                  <a:srgbClr val="FF3300"/>
                </a:solidFill>
                <a:miter lim="800000"/>
                <a:headEnd/>
                <a:tailEnd/>
              </a:ln>
            </p:spPr>
            <p:txBody>
              <a:bodyPr wrap="none" anchor="ctr"/>
              <a:lstStyle/>
              <a:p>
                <a:pPr algn="ctr"/>
                <a:endParaRPr lang="zh-CN" altLang="en-US"/>
              </a:p>
            </p:txBody>
          </p:sp>
        </p:grpSp>
        <p:sp>
          <p:nvSpPr>
            <p:cNvPr id="121082" name="Rectangle 154"/>
            <p:cNvSpPr>
              <a:spLocks noChangeArrowheads="1"/>
            </p:cNvSpPr>
            <p:nvPr/>
          </p:nvSpPr>
          <p:spPr bwMode="auto">
            <a:xfrm>
              <a:off x="635" y="2417"/>
              <a:ext cx="136" cy="153"/>
            </a:xfrm>
            <a:prstGeom prst="rect">
              <a:avLst/>
            </a:prstGeom>
            <a:solidFill>
              <a:srgbClr val="FF3300"/>
            </a:solidFill>
            <a:ln w="38100" algn="ctr">
              <a:solidFill>
                <a:srgbClr val="FF3300"/>
              </a:solidFill>
              <a:miter lim="800000"/>
              <a:headEnd/>
              <a:tailEnd/>
            </a:ln>
          </p:spPr>
          <p:txBody>
            <a:bodyPr wrap="none" anchor="ctr"/>
            <a:lstStyle/>
            <a:p>
              <a:pPr algn="ctr"/>
              <a:endParaRPr lang="zh-CN" altLang="en-US"/>
            </a:p>
          </p:txBody>
        </p:sp>
        <p:sp>
          <p:nvSpPr>
            <p:cNvPr id="121083" name="Rectangle 155"/>
            <p:cNvSpPr>
              <a:spLocks noChangeArrowheads="1"/>
            </p:cNvSpPr>
            <p:nvPr/>
          </p:nvSpPr>
          <p:spPr bwMode="auto">
            <a:xfrm>
              <a:off x="770" y="2417"/>
              <a:ext cx="136" cy="153"/>
            </a:xfrm>
            <a:prstGeom prst="rect">
              <a:avLst/>
            </a:prstGeom>
            <a:solidFill>
              <a:srgbClr val="FF3300"/>
            </a:solidFill>
            <a:ln w="38100" algn="ctr">
              <a:solidFill>
                <a:srgbClr val="FF3300"/>
              </a:solidFill>
              <a:miter lim="800000"/>
              <a:headEnd/>
              <a:tailEnd/>
            </a:ln>
          </p:spPr>
          <p:txBody>
            <a:bodyPr wrap="none" anchor="ctr"/>
            <a:lstStyle/>
            <a:p>
              <a:pPr algn="ctr"/>
              <a:endParaRPr lang="zh-CN" altLang="en-US"/>
            </a:p>
          </p:txBody>
        </p:sp>
        <p:sp>
          <p:nvSpPr>
            <p:cNvPr id="121084" name="Rectangle 156"/>
            <p:cNvSpPr>
              <a:spLocks noChangeArrowheads="1"/>
            </p:cNvSpPr>
            <p:nvPr/>
          </p:nvSpPr>
          <p:spPr bwMode="auto">
            <a:xfrm>
              <a:off x="928" y="2417"/>
              <a:ext cx="136" cy="153"/>
            </a:xfrm>
            <a:prstGeom prst="rect">
              <a:avLst/>
            </a:prstGeom>
            <a:solidFill>
              <a:srgbClr val="FF3300"/>
            </a:solidFill>
            <a:ln w="38100" algn="ctr">
              <a:solidFill>
                <a:srgbClr val="FF3300"/>
              </a:solidFill>
              <a:miter lim="800000"/>
              <a:headEnd/>
              <a:tailEnd/>
            </a:ln>
          </p:spPr>
          <p:txBody>
            <a:bodyPr wrap="none" anchor="ctr"/>
            <a:lstStyle/>
            <a:p>
              <a:pPr algn="ctr"/>
              <a:endParaRPr lang="zh-CN" altLang="en-US"/>
            </a:p>
          </p:txBody>
        </p:sp>
        <p:sp>
          <p:nvSpPr>
            <p:cNvPr id="121085" name="Rectangle 157"/>
            <p:cNvSpPr>
              <a:spLocks noChangeArrowheads="1"/>
            </p:cNvSpPr>
            <p:nvPr/>
          </p:nvSpPr>
          <p:spPr bwMode="auto">
            <a:xfrm>
              <a:off x="1087" y="2417"/>
              <a:ext cx="136" cy="153"/>
            </a:xfrm>
            <a:prstGeom prst="rect">
              <a:avLst/>
            </a:prstGeom>
            <a:solidFill>
              <a:srgbClr val="FF3300"/>
            </a:solidFill>
            <a:ln w="38100" algn="ctr">
              <a:solidFill>
                <a:srgbClr val="FF3300"/>
              </a:solidFill>
              <a:miter lim="800000"/>
              <a:headEnd/>
              <a:tailEnd/>
            </a:ln>
          </p:spPr>
          <p:txBody>
            <a:bodyPr wrap="none" anchor="ctr"/>
            <a:lstStyle/>
            <a:p>
              <a:pPr algn="ctr"/>
              <a:endParaRPr lang="zh-CN" altLang="en-US"/>
            </a:p>
          </p:txBody>
        </p:sp>
        <p:grpSp>
          <p:nvGrpSpPr>
            <p:cNvPr id="121086" name="Group 158"/>
            <p:cNvGrpSpPr>
              <a:grpSpLocks/>
            </p:cNvGrpSpPr>
            <p:nvPr/>
          </p:nvGrpSpPr>
          <p:grpSpPr bwMode="auto">
            <a:xfrm>
              <a:off x="1247" y="2417"/>
              <a:ext cx="611" cy="153"/>
              <a:chOff x="2677" y="1774"/>
              <a:chExt cx="611" cy="204"/>
            </a:xfrm>
          </p:grpSpPr>
          <p:sp>
            <p:nvSpPr>
              <p:cNvPr id="121088" name="Rectangle 159"/>
              <p:cNvSpPr>
                <a:spLocks noChangeArrowheads="1"/>
              </p:cNvSpPr>
              <p:nvPr/>
            </p:nvSpPr>
            <p:spPr bwMode="auto">
              <a:xfrm>
                <a:off x="2677" y="1774"/>
                <a:ext cx="135" cy="204"/>
              </a:xfrm>
              <a:prstGeom prst="rect">
                <a:avLst/>
              </a:prstGeom>
              <a:solidFill>
                <a:srgbClr val="FF3300"/>
              </a:solidFill>
              <a:ln w="38100" algn="ctr">
                <a:solidFill>
                  <a:srgbClr val="FF3300"/>
                </a:solidFill>
                <a:miter lim="800000"/>
                <a:headEnd/>
                <a:tailEnd/>
              </a:ln>
            </p:spPr>
            <p:txBody>
              <a:bodyPr wrap="none" anchor="ctr"/>
              <a:lstStyle/>
              <a:p>
                <a:pPr algn="ctr"/>
                <a:endParaRPr lang="zh-CN" altLang="en-US"/>
              </a:p>
            </p:txBody>
          </p:sp>
          <p:sp>
            <p:nvSpPr>
              <p:cNvPr id="121089" name="Rectangle 160"/>
              <p:cNvSpPr>
                <a:spLocks noChangeArrowheads="1"/>
              </p:cNvSpPr>
              <p:nvPr/>
            </p:nvSpPr>
            <p:spPr bwMode="auto">
              <a:xfrm>
                <a:off x="2835" y="1774"/>
                <a:ext cx="453" cy="204"/>
              </a:xfrm>
              <a:prstGeom prst="rect">
                <a:avLst/>
              </a:prstGeom>
              <a:solidFill>
                <a:srgbClr val="FF3300"/>
              </a:solidFill>
              <a:ln w="38100" algn="ctr">
                <a:solidFill>
                  <a:srgbClr val="FF3300"/>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087" name="Text Box 161"/>
            <p:cNvSpPr txBox="1">
              <a:spLocks noChangeArrowheads="1"/>
            </p:cNvSpPr>
            <p:nvPr/>
          </p:nvSpPr>
          <p:spPr bwMode="auto">
            <a:xfrm>
              <a:off x="816" y="2393"/>
              <a:ext cx="952" cy="231"/>
            </a:xfrm>
            <a:prstGeom prst="rect">
              <a:avLst/>
            </a:prstGeom>
            <a:noFill/>
            <a:ln w="38100" algn="ctr">
              <a:noFill/>
              <a:miter lim="800000"/>
              <a:headEnd/>
              <a:tailEnd/>
            </a:ln>
          </p:spPr>
          <p:txBody>
            <a:bodyPr>
              <a:spAutoFit/>
            </a:bodyPr>
            <a:lstStyle/>
            <a:p>
              <a:pPr algn="ctr"/>
              <a:r>
                <a:rPr kumimoji="1" lang="zh-CN" altLang="en-US" sz="1800" u="none">
                  <a:solidFill>
                    <a:schemeClr val="folHlink"/>
                  </a:solidFill>
                  <a:latin typeface="Arial" charset="0"/>
                  <a:ea typeface="华文中宋" pitchFamily="2" charset="-122"/>
                </a:rPr>
                <a:t>比特序列</a:t>
              </a:r>
            </a:p>
          </p:txBody>
        </p:sp>
      </p:grpSp>
      <p:grpSp>
        <p:nvGrpSpPr>
          <p:cNvPr id="139438" name="Group 174"/>
          <p:cNvGrpSpPr>
            <a:grpSpLocks/>
          </p:cNvGrpSpPr>
          <p:nvPr/>
        </p:nvGrpSpPr>
        <p:grpSpPr bwMode="auto">
          <a:xfrm>
            <a:off x="4283075" y="3670300"/>
            <a:ext cx="2376488" cy="366713"/>
            <a:chOff x="340" y="3884"/>
            <a:chExt cx="1497" cy="308"/>
          </a:xfrm>
        </p:grpSpPr>
        <p:sp>
          <p:nvSpPr>
            <p:cNvPr id="121069" name="Rectangle 175"/>
            <p:cNvSpPr>
              <a:spLocks noChangeArrowheads="1"/>
            </p:cNvSpPr>
            <p:nvPr/>
          </p:nvSpPr>
          <p:spPr bwMode="auto">
            <a:xfrm>
              <a:off x="340" y="3911"/>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sp>
          <p:nvSpPr>
            <p:cNvPr id="121070" name="Rectangle 176"/>
            <p:cNvSpPr>
              <a:spLocks noChangeArrowheads="1"/>
            </p:cNvSpPr>
            <p:nvPr/>
          </p:nvSpPr>
          <p:spPr bwMode="auto">
            <a:xfrm>
              <a:off x="1701" y="3911"/>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sp>
          <p:nvSpPr>
            <p:cNvPr id="121071" name="Rectangle 177"/>
            <p:cNvSpPr>
              <a:spLocks noChangeArrowheads="1"/>
            </p:cNvSpPr>
            <p:nvPr/>
          </p:nvSpPr>
          <p:spPr bwMode="auto">
            <a:xfrm>
              <a:off x="478" y="3911"/>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sp>
          <p:nvSpPr>
            <p:cNvPr id="121072" name="Rectangle 178"/>
            <p:cNvSpPr>
              <a:spLocks noChangeArrowheads="1"/>
            </p:cNvSpPr>
            <p:nvPr/>
          </p:nvSpPr>
          <p:spPr bwMode="auto">
            <a:xfrm>
              <a:off x="613" y="3911"/>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sp>
          <p:nvSpPr>
            <p:cNvPr id="121073" name="Rectangle 179"/>
            <p:cNvSpPr>
              <a:spLocks noChangeArrowheads="1"/>
            </p:cNvSpPr>
            <p:nvPr/>
          </p:nvSpPr>
          <p:spPr bwMode="auto">
            <a:xfrm>
              <a:off x="771" y="3911"/>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sp>
          <p:nvSpPr>
            <p:cNvPr id="121074" name="Rectangle 180"/>
            <p:cNvSpPr>
              <a:spLocks noChangeArrowheads="1"/>
            </p:cNvSpPr>
            <p:nvPr/>
          </p:nvSpPr>
          <p:spPr bwMode="auto">
            <a:xfrm>
              <a:off x="930" y="3911"/>
              <a:ext cx="136"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grpSp>
          <p:nvGrpSpPr>
            <p:cNvPr id="121075" name="Group 181"/>
            <p:cNvGrpSpPr>
              <a:grpSpLocks/>
            </p:cNvGrpSpPr>
            <p:nvPr/>
          </p:nvGrpSpPr>
          <p:grpSpPr bwMode="auto">
            <a:xfrm>
              <a:off x="1090" y="3911"/>
              <a:ext cx="611" cy="204"/>
              <a:chOff x="2677" y="1774"/>
              <a:chExt cx="611" cy="204"/>
            </a:xfrm>
          </p:grpSpPr>
          <p:sp>
            <p:nvSpPr>
              <p:cNvPr id="121077" name="Rectangle 182"/>
              <p:cNvSpPr>
                <a:spLocks noChangeArrowheads="1"/>
              </p:cNvSpPr>
              <p:nvPr/>
            </p:nvSpPr>
            <p:spPr bwMode="auto">
              <a:xfrm>
                <a:off x="2677" y="1774"/>
                <a:ext cx="135" cy="204"/>
              </a:xfrm>
              <a:prstGeom prst="rect">
                <a:avLst/>
              </a:prstGeom>
              <a:solidFill>
                <a:srgbClr val="FF9966"/>
              </a:solidFill>
              <a:ln w="38100" algn="ctr">
                <a:solidFill>
                  <a:srgbClr val="FF9966"/>
                </a:solidFill>
                <a:miter lim="800000"/>
                <a:headEnd/>
                <a:tailEnd/>
              </a:ln>
            </p:spPr>
            <p:txBody>
              <a:bodyPr wrap="none" anchor="ctr"/>
              <a:lstStyle/>
              <a:p>
                <a:pPr algn="ctr"/>
                <a:endParaRPr lang="zh-CN" altLang="en-US"/>
              </a:p>
            </p:txBody>
          </p:sp>
          <p:sp>
            <p:nvSpPr>
              <p:cNvPr id="121078" name="Rectangle 183"/>
              <p:cNvSpPr>
                <a:spLocks noChangeArrowheads="1"/>
              </p:cNvSpPr>
              <p:nvPr/>
            </p:nvSpPr>
            <p:spPr bwMode="auto">
              <a:xfrm>
                <a:off x="2835" y="1774"/>
                <a:ext cx="453" cy="204"/>
              </a:xfrm>
              <a:prstGeom prst="rect">
                <a:avLst/>
              </a:prstGeom>
              <a:solidFill>
                <a:srgbClr val="FF9966"/>
              </a:solidFill>
              <a:ln w="38100" algn="ctr">
                <a:solidFill>
                  <a:srgbClr val="FF9966"/>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076" name="Text Box 184"/>
            <p:cNvSpPr txBox="1">
              <a:spLocks noChangeArrowheads="1"/>
            </p:cNvSpPr>
            <p:nvPr/>
          </p:nvSpPr>
          <p:spPr bwMode="auto">
            <a:xfrm>
              <a:off x="1113" y="3884"/>
              <a:ext cx="498" cy="308"/>
            </a:xfrm>
            <a:prstGeom prst="rect">
              <a:avLst/>
            </a:prstGeom>
            <a:noFill/>
            <a:ln w="38100" algn="ctr">
              <a:noFill/>
              <a:miter lim="800000"/>
              <a:headEnd/>
              <a:tailEnd/>
            </a:ln>
          </p:spPr>
          <p:txBody>
            <a:bodyPr>
              <a:spAutoFit/>
            </a:bodyPr>
            <a:lstStyle/>
            <a:p>
              <a:pPr algn="ctr">
                <a:spcBef>
                  <a:spcPct val="50000"/>
                </a:spcBef>
              </a:pPr>
              <a:r>
                <a:rPr kumimoji="1" lang="zh-CN" altLang="en-US" sz="1800" u="none">
                  <a:solidFill>
                    <a:schemeClr val="folHlink"/>
                  </a:solidFill>
                  <a:latin typeface="Arial" charset="0"/>
                  <a:ea typeface="华文中宋" pitchFamily="2" charset="-122"/>
                </a:rPr>
                <a:t>帧</a:t>
              </a:r>
            </a:p>
          </p:txBody>
        </p:sp>
      </p:grpSp>
      <p:grpSp>
        <p:nvGrpSpPr>
          <p:cNvPr id="139449" name="Group 185"/>
          <p:cNvGrpSpPr>
            <a:grpSpLocks/>
          </p:cNvGrpSpPr>
          <p:nvPr/>
        </p:nvGrpSpPr>
        <p:grpSpPr bwMode="auto">
          <a:xfrm>
            <a:off x="5473700" y="1725613"/>
            <a:ext cx="969963" cy="366712"/>
            <a:chOff x="1271" y="1230"/>
            <a:chExt cx="611" cy="308"/>
          </a:xfrm>
        </p:grpSpPr>
        <p:grpSp>
          <p:nvGrpSpPr>
            <p:cNvPr id="121065" name="Group 186"/>
            <p:cNvGrpSpPr>
              <a:grpSpLocks/>
            </p:cNvGrpSpPr>
            <p:nvPr/>
          </p:nvGrpSpPr>
          <p:grpSpPr bwMode="auto">
            <a:xfrm>
              <a:off x="1271" y="1257"/>
              <a:ext cx="611" cy="204"/>
              <a:chOff x="2677" y="1774"/>
              <a:chExt cx="611" cy="204"/>
            </a:xfrm>
          </p:grpSpPr>
          <p:sp>
            <p:nvSpPr>
              <p:cNvPr id="121067" name="Rectangle 187"/>
              <p:cNvSpPr>
                <a:spLocks noChangeArrowheads="1"/>
              </p:cNvSpPr>
              <p:nvPr/>
            </p:nvSpPr>
            <p:spPr bwMode="auto">
              <a:xfrm>
                <a:off x="2677" y="1774"/>
                <a:ext cx="135" cy="204"/>
              </a:xfrm>
              <a:prstGeom prst="rect">
                <a:avLst/>
              </a:prstGeom>
              <a:solidFill>
                <a:srgbClr val="99FF66"/>
              </a:solidFill>
              <a:ln w="38100" algn="ctr">
                <a:solidFill>
                  <a:srgbClr val="99FF66"/>
                </a:solidFill>
                <a:miter lim="800000"/>
                <a:headEnd/>
                <a:tailEnd/>
              </a:ln>
            </p:spPr>
            <p:txBody>
              <a:bodyPr wrap="none" anchor="ctr"/>
              <a:lstStyle/>
              <a:p>
                <a:pPr algn="ctr"/>
                <a:endParaRPr lang="zh-CN" altLang="en-US"/>
              </a:p>
            </p:txBody>
          </p:sp>
          <p:sp>
            <p:nvSpPr>
              <p:cNvPr id="121068" name="Rectangle 188"/>
              <p:cNvSpPr>
                <a:spLocks noChangeArrowheads="1"/>
              </p:cNvSpPr>
              <p:nvPr/>
            </p:nvSpPr>
            <p:spPr bwMode="auto">
              <a:xfrm>
                <a:off x="2835" y="1774"/>
                <a:ext cx="453" cy="204"/>
              </a:xfrm>
              <a:prstGeom prst="rect">
                <a:avLst/>
              </a:prstGeom>
              <a:solidFill>
                <a:srgbClr val="99FF66"/>
              </a:solidFill>
              <a:ln w="38100" algn="ctr">
                <a:solidFill>
                  <a:srgbClr val="99FF66"/>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066" name="Text Box 189"/>
            <p:cNvSpPr txBox="1">
              <a:spLocks noChangeArrowheads="1"/>
            </p:cNvSpPr>
            <p:nvPr/>
          </p:nvSpPr>
          <p:spPr bwMode="auto">
            <a:xfrm>
              <a:off x="1294" y="1230"/>
              <a:ext cx="498" cy="308"/>
            </a:xfrm>
            <a:prstGeom prst="rect">
              <a:avLst/>
            </a:prstGeom>
            <a:noFill/>
            <a:ln w="38100" algn="ctr">
              <a:noFill/>
              <a:miter lim="800000"/>
              <a:headEnd/>
              <a:tailEnd/>
            </a:ln>
          </p:spPr>
          <p:txBody>
            <a:bodyPr>
              <a:spAutoFit/>
            </a:bodyPr>
            <a:lstStyle/>
            <a:p>
              <a:pPr algn="ctr">
                <a:spcBef>
                  <a:spcPct val="50000"/>
                </a:spcBef>
              </a:pPr>
              <a:r>
                <a:rPr kumimoji="1" lang="zh-CN" altLang="en-US" sz="1800" u="none">
                  <a:solidFill>
                    <a:schemeClr val="folHlink"/>
                  </a:solidFill>
                  <a:latin typeface="Arial" charset="0"/>
                  <a:ea typeface="华文中宋" pitchFamily="2" charset="-122"/>
                </a:rPr>
                <a:t>报文</a:t>
              </a:r>
            </a:p>
          </p:txBody>
        </p:sp>
      </p:grpSp>
      <p:grpSp>
        <p:nvGrpSpPr>
          <p:cNvPr id="139454" name="Group 190"/>
          <p:cNvGrpSpPr>
            <a:grpSpLocks/>
          </p:cNvGrpSpPr>
          <p:nvPr/>
        </p:nvGrpSpPr>
        <p:grpSpPr bwMode="auto">
          <a:xfrm>
            <a:off x="5219700" y="2125663"/>
            <a:ext cx="1223963" cy="366712"/>
            <a:chOff x="2517" y="2001"/>
            <a:chExt cx="771" cy="308"/>
          </a:xfrm>
        </p:grpSpPr>
        <p:sp>
          <p:nvSpPr>
            <p:cNvPr id="121059" name="Rectangle 191"/>
            <p:cNvSpPr>
              <a:spLocks noChangeArrowheads="1"/>
            </p:cNvSpPr>
            <p:nvPr/>
          </p:nvSpPr>
          <p:spPr bwMode="auto">
            <a:xfrm>
              <a:off x="2517" y="2024"/>
              <a:ext cx="136" cy="204"/>
            </a:xfrm>
            <a:prstGeom prst="rect">
              <a:avLst/>
            </a:prstGeom>
            <a:solidFill>
              <a:srgbClr val="666699"/>
            </a:solidFill>
            <a:ln w="38100" algn="ctr">
              <a:solidFill>
                <a:srgbClr val="666699"/>
              </a:solidFill>
              <a:miter lim="800000"/>
              <a:headEnd/>
              <a:tailEnd/>
            </a:ln>
          </p:spPr>
          <p:txBody>
            <a:bodyPr wrap="none" anchor="ctr"/>
            <a:lstStyle/>
            <a:p>
              <a:pPr algn="ctr"/>
              <a:endParaRPr lang="zh-CN" altLang="en-US"/>
            </a:p>
          </p:txBody>
        </p:sp>
        <p:grpSp>
          <p:nvGrpSpPr>
            <p:cNvPr id="121060" name="Group 192"/>
            <p:cNvGrpSpPr>
              <a:grpSpLocks/>
            </p:cNvGrpSpPr>
            <p:nvPr/>
          </p:nvGrpSpPr>
          <p:grpSpPr bwMode="auto">
            <a:xfrm>
              <a:off x="2677" y="2001"/>
              <a:ext cx="611" cy="308"/>
              <a:chOff x="2676" y="1752"/>
              <a:chExt cx="611" cy="308"/>
            </a:xfrm>
          </p:grpSpPr>
          <p:grpSp>
            <p:nvGrpSpPr>
              <p:cNvPr id="121061" name="Group 193"/>
              <p:cNvGrpSpPr>
                <a:grpSpLocks/>
              </p:cNvGrpSpPr>
              <p:nvPr/>
            </p:nvGrpSpPr>
            <p:grpSpPr bwMode="auto">
              <a:xfrm>
                <a:off x="2676" y="1775"/>
                <a:ext cx="611" cy="204"/>
                <a:chOff x="2677" y="1774"/>
                <a:chExt cx="611" cy="204"/>
              </a:xfrm>
            </p:grpSpPr>
            <p:sp>
              <p:nvSpPr>
                <p:cNvPr id="121063" name="Rectangle 194"/>
                <p:cNvSpPr>
                  <a:spLocks noChangeArrowheads="1"/>
                </p:cNvSpPr>
                <p:nvPr/>
              </p:nvSpPr>
              <p:spPr bwMode="auto">
                <a:xfrm>
                  <a:off x="2677" y="1774"/>
                  <a:ext cx="135" cy="204"/>
                </a:xfrm>
                <a:prstGeom prst="rect">
                  <a:avLst/>
                </a:prstGeom>
                <a:solidFill>
                  <a:srgbClr val="666699"/>
                </a:solidFill>
                <a:ln w="38100" algn="ctr">
                  <a:solidFill>
                    <a:srgbClr val="666699"/>
                  </a:solidFill>
                  <a:miter lim="800000"/>
                  <a:headEnd/>
                  <a:tailEnd/>
                </a:ln>
              </p:spPr>
              <p:txBody>
                <a:bodyPr wrap="none" anchor="ctr"/>
                <a:lstStyle/>
                <a:p>
                  <a:pPr algn="ctr"/>
                  <a:endParaRPr lang="zh-CN" altLang="en-US"/>
                </a:p>
              </p:txBody>
            </p:sp>
            <p:sp>
              <p:nvSpPr>
                <p:cNvPr id="121064" name="Rectangle 195"/>
                <p:cNvSpPr>
                  <a:spLocks noChangeArrowheads="1"/>
                </p:cNvSpPr>
                <p:nvPr/>
              </p:nvSpPr>
              <p:spPr bwMode="auto">
                <a:xfrm>
                  <a:off x="2835" y="1774"/>
                  <a:ext cx="453" cy="204"/>
                </a:xfrm>
                <a:prstGeom prst="rect">
                  <a:avLst/>
                </a:prstGeom>
                <a:solidFill>
                  <a:srgbClr val="666699"/>
                </a:solidFill>
                <a:ln w="38100" algn="ctr">
                  <a:solidFill>
                    <a:srgbClr val="666699"/>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062" name="Text Box 196"/>
              <p:cNvSpPr txBox="1">
                <a:spLocks noChangeArrowheads="1"/>
              </p:cNvSpPr>
              <p:nvPr/>
            </p:nvSpPr>
            <p:spPr bwMode="auto">
              <a:xfrm>
                <a:off x="2699" y="1752"/>
                <a:ext cx="498" cy="308"/>
              </a:xfrm>
              <a:prstGeom prst="rect">
                <a:avLst/>
              </a:prstGeom>
              <a:noFill/>
              <a:ln w="38100" algn="ctr">
                <a:noFill/>
                <a:miter lim="800000"/>
                <a:headEnd/>
                <a:tailEnd/>
              </a:ln>
            </p:spPr>
            <p:txBody>
              <a:bodyPr>
                <a:spAutoFit/>
              </a:bodyPr>
              <a:lstStyle/>
              <a:p>
                <a:pPr algn="ctr">
                  <a:spcBef>
                    <a:spcPct val="50000"/>
                  </a:spcBef>
                </a:pPr>
                <a:r>
                  <a:rPr kumimoji="1" lang="zh-CN" altLang="en-US" sz="1800" u="none">
                    <a:solidFill>
                      <a:schemeClr val="bg1"/>
                    </a:solidFill>
                    <a:latin typeface="Arial" charset="0"/>
                    <a:ea typeface="华文中宋" pitchFamily="2" charset="-122"/>
                  </a:rPr>
                  <a:t>报文</a:t>
                </a:r>
              </a:p>
            </p:txBody>
          </p:sp>
        </p:grpSp>
      </p:grpSp>
      <p:grpSp>
        <p:nvGrpSpPr>
          <p:cNvPr id="139461" name="Group 197"/>
          <p:cNvGrpSpPr>
            <a:grpSpLocks/>
          </p:cNvGrpSpPr>
          <p:nvPr/>
        </p:nvGrpSpPr>
        <p:grpSpPr bwMode="auto">
          <a:xfrm>
            <a:off x="4967288" y="2508250"/>
            <a:ext cx="1476375" cy="366713"/>
            <a:chOff x="2358" y="2273"/>
            <a:chExt cx="930" cy="307"/>
          </a:xfrm>
        </p:grpSpPr>
        <p:sp>
          <p:nvSpPr>
            <p:cNvPr id="121051" name="Rectangle 198"/>
            <p:cNvSpPr>
              <a:spLocks noChangeArrowheads="1"/>
            </p:cNvSpPr>
            <p:nvPr/>
          </p:nvSpPr>
          <p:spPr bwMode="auto">
            <a:xfrm>
              <a:off x="2358" y="2296"/>
              <a:ext cx="136" cy="204"/>
            </a:xfrm>
            <a:prstGeom prst="rect">
              <a:avLst/>
            </a:prstGeom>
            <a:solidFill>
              <a:srgbClr val="660033"/>
            </a:solidFill>
            <a:ln w="38100" algn="ctr">
              <a:solidFill>
                <a:srgbClr val="660033"/>
              </a:solidFill>
              <a:miter lim="800000"/>
              <a:headEnd/>
              <a:tailEnd/>
            </a:ln>
          </p:spPr>
          <p:txBody>
            <a:bodyPr wrap="none" anchor="ctr"/>
            <a:lstStyle/>
            <a:p>
              <a:pPr algn="ctr"/>
              <a:endParaRPr lang="zh-CN" altLang="en-US"/>
            </a:p>
          </p:txBody>
        </p:sp>
        <p:grpSp>
          <p:nvGrpSpPr>
            <p:cNvPr id="121052" name="Group 199"/>
            <p:cNvGrpSpPr>
              <a:grpSpLocks/>
            </p:cNvGrpSpPr>
            <p:nvPr/>
          </p:nvGrpSpPr>
          <p:grpSpPr bwMode="auto">
            <a:xfrm>
              <a:off x="2517" y="2273"/>
              <a:ext cx="771" cy="307"/>
              <a:chOff x="2517" y="2001"/>
              <a:chExt cx="771" cy="307"/>
            </a:xfrm>
          </p:grpSpPr>
          <p:sp>
            <p:nvSpPr>
              <p:cNvPr id="121053" name="Rectangle 200"/>
              <p:cNvSpPr>
                <a:spLocks noChangeArrowheads="1"/>
              </p:cNvSpPr>
              <p:nvPr/>
            </p:nvSpPr>
            <p:spPr bwMode="auto">
              <a:xfrm>
                <a:off x="2517" y="2024"/>
                <a:ext cx="136" cy="204"/>
              </a:xfrm>
              <a:prstGeom prst="rect">
                <a:avLst/>
              </a:prstGeom>
              <a:solidFill>
                <a:srgbClr val="660033"/>
              </a:solidFill>
              <a:ln w="38100" algn="ctr">
                <a:solidFill>
                  <a:srgbClr val="660033"/>
                </a:solidFill>
                <a:miter lim="800000"/>
                <a:headEnd/>
                <a:tailEnd/>
              </a:ln>
            </p:spPr>
            <p:txBody>
              <a:bodyPr wrap="none" anchor="ctr"/>
              <a:lstStyle/>
              <a:p>
                <a:pPr algn="ctr"/>
                <a:endParaRPr lang="zh-CN" altLang="en-US"/>
              </a:p>
            </p:txBody>
          </p:sp>
          <p:grpSp>
            <p:nvGrpSpPr>
              <p:cNvPr id="121054" name="Group 201"/>
              <p:cNvGrpSpPr>
                <a:grpSpLocks/>
              </p:cNvGrpSpPr>
              <p:nvPr/>
            </p:nvGrpSpPr>
            <p:grpSpPr bwMode="auto">
              <a:xfrm>
                <a:off x="2677" y="2001"/>
                <a:ext cx="611" cy="307"/>
                <a:chOff x="2676" y="1752"/>
                <a:chExt cx="611" cy="307"/>
              </a:xfrm>
            </p:grpSpPr>
            <p:grpSp>
              <p:nvGrpSpPr>
                <p:cNvPr id="121055" name="Group 202"/>
                <p:cNvGrpSpPr>
                  <a:grpSpLocks/>
                </p:cNvGrpSpPr>
                <p:nvPr/>
              </p:nvGrpSpPr>
              <p:grpSpPr bwMode="auto">
                <a:xfrm>
                  <a:off x="2676" y="1775"/>
                  <a:ext cx="611" cy="204"/>
                  <a:chOff x="2677" y="1774"/>
                  <a:chExt cx="611" cy="204"/>
                </a:xfrm>
              </p:grpSpPr>
              <p:sp>
                <p:nvSpPr>
                  <p:cNvPr id="121057" name="Rectangle 203"/>
                  <p:cNvSpPr>
                    <a:spLocks noChangeArrowheads="1"/>
                  </p:cNvSpPr>
                  <p:nvPr/>
                </p:nvSpPr>
                <p:spPr bwMode="auto">
                  <a:xfrm>
                    <a:off x="2677" y="1774"/>
                    <a:ext cx="135" cy="204"/>
                  </a:xfrm>
                  <a:prstGeom prst="rect">
                    <a:avLst/>
                  </a:prstGeom>
                  <a:solidFill>
                    <a:srgbClr val="660033"/>
                  </a:solidFill>
                  <a:ln w="38100" algn="ctr">
                    <a:solidFill>
                      <a:srgbClr val="660033"/>
                    </a:solidFill>
                    <a:miter lim="800000"/>
                    <a:headEnd/>
                    <a:tailEnd/>
                  </a:ln>
                </p:spPr>
                <p:txBody>
                  <a:bodyPr wrap="none" anchor="ctr"/>
                  <a:lstStyle/>
                  <a:p>
                    <a:pPr algn="ctr"/>
                    <a:endParaRPr lang="zh-CN" altLang="en-US"/>
                  </a:p>
                </p:txBody>
              </p:sp>
              <p:sp>
                <p:nvSpPr>
                  <p:cNvPr id="121058" name="Rectangle 204"/>
                  <p:cNvSpPr>
                    <a:spLocks noChangeArrowheads="1"/>
                  </p:cNvSpPr>
                  <p:nvPr/>
                </p:nvSpPr>
                <p:spPr bwMode="auto">
                  <a:xfrm>
                    <a:off x="2835" y="1774"/>
                    <a:ext cx="453" cy="204"/>
                  </a:xfrm>
                  <a:prstGeom prst="rect">
                    <a:avLst/>
                  </a:prstGeom>
                  <a:solidFill>
                    <a:srgbClr val="660033"/>
                  </a:solidFill>
                  <a:ln w="38100" algn="ctr">
                    <a:solidFill>
                      <a:srgbClr val="660033"/>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056" name="Text Box 205"/>
                <p:cNvSpPr txBox="1">
                  <a:spLocks noChangeArrowheads="1"/>
                </p:cNvSpPr>
                <p:nvPr/>
              </p:nvSpPr>
              <p:spPr bwMode="auto">
                <a:xfrm>
                  <a:off x="2699" y="1752"/>
                  <a:ext cx="498" cy="307"/>
                </a:xfrm>
                <a:prstGeom prst="rect">
                  <a:avLst/>
                </a:prstGeom>
                <a:noFill/>
                <a:ln w="38100" algn="ctr">
                  <a:noFill/>
                  <a:miter lim="800000"/>
                  <a:headEnd/>
                  <a:tailEnd/>
                </a:ln>
              </p:spPr>
              <p:txBody>
                <a:bodyPr>
                  <a:spAutoFit/>
                </a:bodyPr>
                <a:lstStyle/>
                <a:p>
                  <a:pPr algn="ctr">
                    <a:spcBef>
                      <a:spcPct val="50000"/>
                    </a:spcBef>
                  </a:pPr>
                  <a:r>
                    <a:rPr kumimoji="1" lang="zh-CN" altLang="en-US" sz="1800" u="none">
                      <a:solidFill>
                        <a:schemeClr val="bg1"/>
                      </a:solidFill>
                      <a:latin typeface="Arial" charset="0"/>
                      <a:ea typeface="华文中宋" pitchFamily="2" charset="-122"/>
                    </a:rPr>
                    <a:t>报文</a:t>
                  </a:r>
                </a:p>
              </p:txBody>
            </p:sp>
          </p:grpSp>
        </p:grpSp>
      </p:grpSp>
      <p:grpSp>
        <p:nvGrpSpPr>
          <p:cNvPr id="139470" name="Group 206"/>
          <p:cNvGrpSpPr>
            <a:grpSpLocks/>
          </p:cNvGrpSpPr>
          <p:nvPr/>
        </p:nvGrpSpPr>
        <p:grpSpPr bwMode="auto">
          <a:xfrm>
            <a:off x="4716463" y="2900363"/>
            <a:ext cx="1727200" cy="366712"/>
            <a:chOff x="2200" y="2523"/>
            <a:chExt cx="1088" cy="308"/>
          </a:xfrm>
        </p:grpSpPr>
        <p:sp>
          <p:nvSpPr>
            <p:cNvPr id="121041" name="Rectangle 207"/>
            <p:cNvSpPr>
              <a:spLocks noChangeArrowheads="1"/>
            </p:cNvSpPr>
            <p:nvPr/>
          </p:nvSpPr>
          <p:spPr bwMode="auto">
            <a:xfrm>
              <a:off x="2200" y="2546"/>
              <a:ext cx="136"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grpSp>
          <p:nvGrpSpPr>
            <p:cNvPr id="121042" name="Group 208"/>
            <p:cNvGrpSpPr>
              <a:grpSpLocks/>
            </p:cNvGrpSpPr>
            <p:nvPr/>
          </p:nvGrpSpPr>
          <p:grpSpPr bwMode="auto">
            <a:xfrm>
              <a:off x="2358" y="2523"/>
              <a:ext cx="930" cy="308"/>
              <a:chOff x="2358" y="2273"/>
              <a:chExt cx="930" cy="308"/>
            </a:xfrm>
          </p:grpSpPr>
          <p:sp>
            <p:nvSpPr>
              <p:cNvPr id="121043" name="Rectangle 209"/>
              <p:cNvSpPr>
                <a:spLocks noChangeArrowheads="1"/>
              </p:cNvSpPr>
              <p:nvPr/>
            </p:nvSpPr>
            <p:spPr bwMode="auto">
              <a:xfrm>
                <a:off x="2358" y="2296"/>
                <a:ext cx="136"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grpSp>
            <p:nvGrpSpPr>
              <p:cNvPr id="121044" name="Group 210"/>
              <p:cNvGrpSpPr>
                <a:grpSpLocks/>
              </p:cNvGrpSpPr>
              <p:nvPr/>
            </p:nvGrpSpPr>
            <p:grpSpPr bwMode="auto">
              <a:xfrm>
                <a:off x="2517" y="2273"/>
                <a:ext cx="771" cy="308"/>
                <a:chOff x="2517" y="2001"/>
                <a:chExt cx="771" cy="308"/>
              </a:xfrm>
            </p:grpSpPr>
            <p:sp>
              <p:nvSpPr>
                <p:cNvPr id="121045" name="Rectangle 211"/>
                <p:cNvSpPr>
                  <a:spLocks noChangeArrowheads="1"/>
                </p:cNvSpPr>
                <p:nvPr/>
              </p:nvSpPr>
              <p:spPr bwMode="auto">
                <a:xfrm>
                  <a:off x="2517" y="2024"/>
                  <a:ext cx="136"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grpSp>
              <p:nvGrpSpPr>
                <p:cNvPr id="121046" name="Group 212"/>
                <p:cNvGrpSpPr>
                  <a:grpSpLocks/>
                </p:cNvGrpSpPr>
                <p:nvPr/>
              </p:nvGrpSpPr>
              <p:grpSpPr bwMode="auto">
                <a:xfrm>
                  <a:off x="2677" y="2001"/>
                  <a:ext cx="611" cy="308"/>
                  <a:chOff x="2676" y="1752"/>
                  <a:chExt cx="611" cy="308"/>
                </a:xfrm>
              </p:grpSpPr>
              <p:grpSp>
                <p:nvGrpSpPr>
                  <p:cNvPr id="121047" name="Group 213"/>
                  <p:cNvGrpSpPr>
                    <a:grpSpLocks/>
                  </p:cNvGrpSpPr>
                  <p:nvPr/>
                </p:nvGrpSpPr>
                <p:grpSpPr bwMode="auto">
                  <a:xfrm>
                    <a:off x="2676" y="1775"/>
                    <a:ext cx="611" cy="204"/>
                    <a:chOff x="2677" y="1774"/>
                    <a:chExt cx="611" cy="204"/>
                  </a:xfrm>
                </p:grpSpPr>
                <p:sp>
                  <p:nvSpPr>
                    <p:cNvPr id="121049" name="Rectangle 214"/>
                    <p:cNvSpPr>
                      <a:spLocks noChangeArrowheads="1"/>
                    </p:cNvSpPr>
                    <p:nvPr/>
                  </p:nvSpPr>
                  <p:spPr bwMode="auto">
                    <a:xfrm>
                      <a:off x="2677" y="1774"/>
                      <a:ext cx="135"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sp>
                  <p:nvSpPr>
                    <p:cNvPr id="121050" name="Rectangle 215"/>
                    <p:cNvSpPr>
                      <a:spLocks noChangeArrowheads="1"/>
                    </p:cNvSpPr>
                    <p:nvPr/>
                  </p:nvSpPr>
                  <p:spPr bwMode="auto">
                    <a:xfrm>
                      <a:off x="2835" y="1774"/>
                      <a:ext cx="453" cy="204"/>
                    </a:xfrm>
                    <a:prstGeom prst="rect">
                      <a:avLst/>
                    </a:prstGeom>
                    <a:solidFill>
                      <a:srgbClr val="666633"/>
                    </a:solidFill>
                    <a:ln w="38100" algn="ctr">
                      <a:solidFill>
                        <a:srgbClr val="666633"/>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048" name="Text Box 216"/>
                  <p:cNvSpPr txBox="1">
                    <a:spLocks noChangeArrowheads="1"/>
                  </p:cNvSpPr>
                  <p:nvPr/>
                </p:nvSpPr>
                <p:spPr bwMode="auto">
                  <a:xfrm>
                    <a:off x="2699" y="1752"/>
                    <a:ext cx="498" cy="308"/>
                  </a:xfrm>
                  <a:prstGeom prst="rect">
                    <a:avLst/>
                  </a:prstGeom>
                  <a:noFill/>
                  <a:ln w="38100" algn="ctr">
                    <a:noFill/>
                    <a:miter lim="800000"/>
                    <a:headEnd/>
                    <a:tailEnd/>
                  </a:ln>
                </p:spPr>
                <p:txBody>
                  <a:bodyPr>
                    <a:spAutoFit/>
                  </a:bodyPr>
                  <a:lstStyle/>
                  <a:p>
                    <a:pPr algn="ctr">
                      <a:spcBef>
                        <a:spcPct val="50000"/>
                      </a:spcBef>
                    </a:pPr>
                    <a:r>
                      <a:rPr kumimoji="1" lang="zh-CN" altLang="en-US" sz="1800" u="none">
                        <a:solidFill>
                          <a:schemeClr val="bg1"/>
                        </a:solidFill>
                        <a:latin typeface="Arial" charset="0"/>
                        <a:ea typeface="华文中宋" pitchFamily="2" charset="-122"/>
                      </a:rPr>
                      <a:t>报文</a:t>
                    </a:r>
                  </a:p>
                </p:txBody>
              </p:sp>
            </p:grpSp>
          </p:grpSp>
        </p:grpSp>
      </p:grpSp>
      <p:grpSp>
        <p:nvGrpSpPr>
          <p:cNvPr id="139481" name="Group 217"/>
          <p:cNvGrpSpPr>
            <a:grpSpLocks/>
          </p:cNvGrpSpPr>
          <p:nvPr/>
        </p:nvGrpSpPr>
        <p:grpSpPr bwMode="auto">
          <a:xfrm>
            <a:off x="4502150" y="3292475"/>
            <a:ext cx="1941513" cy="366713"/>
            <a:chOff x="2065" y="2768"/>
            <a:chExt cx="1223" cy="308"/>
          </a:xfrm>
        </p:grpSpPr>
        <p:sp>
          <p:nvSpPr>
            <p:cNvPr id="121029" name="Rectangle 218"/>
            <p:cNvSpPr>
              <a:spLocks noChangeArrowheads="1"/>
            </p:cNvSpPr>
            <p:nvPr/>
          </p:nvSpPr>
          <p:spPr bwMode="auto">
            <a:xfrm>
              <a:off x="2065" y="2795"/>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grpSp>
          <p:nvGrpSpPr>
            <p:cNvPr id="121030" name="Group 219"/>
            <p:cNvGrpSpPr>
              <a:grpSpLocks/>
            </p:cNvGrpSpPr>
            <p:nvPr/>
          </p:nvGrpSpPr>
          <p:grpSpPr bwMode="auto">
            <a:xfrm>
              <a:off x="2200" y="2768"/>
              <a:ext cx="1088" cy="308"/>
              <a:chOff x="2200" y="2523"/>
              <a:chExt cx="1088" cy="308"/>
            </a:xfrm>
          </p:grpSpPr>
          <p:sp>
            <p:nvSpPr>
              <p:cNvPr id="121031" name="Rectangle 220"/>
              <p:cNvSpPr>
                <a:spLocks noChangeArrowheads="1"/>
              </p:cNvSpPr>
              <p:nvPr/>
            </p:nvSpPr>
            <p:spPr bwMode="auto">
              <a:xfrm>
                <a:off x="2200" y="2546"/>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grpSp>
            <p:nvGrpSpPr>
              <p:cNvPr id="121032" name="Group 221"/>
              <p:cNvGrpSpPr>
                <a:grpSpLocks/>
              </p:cNvGrpSpPr>
              <p:nvPr/>
            </p:nvGrpSpPr>
            <p:grpSpPr bwMode="auto">
              <a:xfrm>
                <a:off x="2358" y="2523"/>
                <a:ext cx="930" cy="308"/>
                <a:chOff x="2358" y="2273"/>
                <a:chExt cx="930" cy="308"/>
              </a:xfrm>
            </p:grpSpPr>
            <p:sp>
              <p:nvSpPr>
                <p:cNvPr id="121033" name="Rectangle 222"/>
                <p:cNvSpPr>
                  <a:spLocks noChangeArrowheads="1"/>
                </p:cNvSpPr>
                <p:nvPr/>
              </p:nvSpPr>
              <p:spPr bwMode="auto">
                <a:xfrm>
                  <a:off x="2358" y="2296"/>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grpSp>
              <p:nvGrpSpPr>
                <p:cNvPr id="121034" name="Group 223"/>
                <p:cNvGrpSpPr>
                  <a:grpSpLocks/>
                </p:cNvGrpSpPr>
                <p:nvPr/>
              </p:nvGrpSpPr>
              <p:grpSpPr bwMode="auto">
                <a:xfrm>
                  <a:off x="2517" y="2273"/>
                  <a:ext cx="771" cy="308"/>
                  <a:chOff x="2517" y="2001"/>
                  <a:chExt cx="771" cy="308"/>
                </a:xfrm>
              </p:grpSpPr>
              <p:sp>
                <p:nvSpPr>
                  <p:cNvPr id="121035" name="Rectangle 224"/>
                  <p:cNvSpPr>
                    <a:spLocks noChangeArrowheads="1"/>
                  </p:cNvSpPr>
                  <p:nvPr/>
                </p:nvSpPr>
                <p:spPr bwMode="auto">
                  <a:xfrm>
                    <a:off x="2517" y="2024"/>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grpSp>
                <p:nvGrpSpPr>
                  <p:cNvPr id="121036" name="Group 225"/>
                  <p:cNvGrpSpPr>
                    <a:grpSpLocks/>
                  </p:cNvGrpSpPr>
                  <p:nvPr/>
                </p:nvGrpSpPr>
                <p:grpSpPr bwMode="auto">
                  <a:xfrm>
                    <a:off x="2677" y="2001"/>
                    <a:ext cx="611" cy="308"/>
                    <a:chOff x="2676" y="1752"/>
                    <a:chExt cx="611" cy="308"/>
                  </a:xfrm>
                </p:grpSpPr>
                <p:grpSp>
                  <p:nvGrpSpPr>
                    <p:cNvPr id="121037" name="Group 226"/>
                    <p:cNvGrpSpPr>
                      <a:grpSpLocks/>
                    </p:cNvGrpSpPr>
                    <p:nvPr/>
                  </p:nvGrpSpPr>
                  <p:grpSpPr bwMode="auto">
                    <a:xfrm>
                      <a:off x="2676" y="1775"/>
                      <a:ext cx="611" cy="204"/>
                      <a:chOff x="2677" y="1774"/>
                      <a:chExt cx="611" cy="204"/>
                    </a:xfrm>
                  </p:grpSpPr>
                  <p:sp>
                    <p:nvSpPr>
                      <p:cNvPr id="121039" name="Rectangle 227"/>
                      <p:cNvSpPr>
                        <a:spLocks noChangeArrowheads="1"/>
                      </p:cNvSpPr>
                      <p:nvPr/>
                    </p:nvSpPr>
                    <p:spPr bwMode="auto">
                      <a:xfrm>
                        <a:off x="2677" y="1774"/>
                        <a:ext cx="135"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sp>
                    <p:nvSpPr>
                      <p:cNvPr id="121040" name="Rectangle 228"/>
                      <p:cNvSpPr>
                        <a:spLocks noChangeArrowheads="1"/>
                      </p:cNvSpPr>
                      <p:nvPr/>
                    </p:nvSpPr>
                    <p:spPr bwMode="auto">
                      <a:xfrm>
                        <a:off x="2835" y="1774"/>
                        <a:ext cx="453" cy="204"/>
                      </a:xfrm>
                      <a:prstGeom prst="rect">
                        <a:avLst/>
                      </a:prstGeom>
                      <a:solidFill>
                        <a:srgbClr val="993300"/>
                      </a:solidFill>
                      <a:ln w="38100" algn="ctr">
                        <a:solidFill>
                          <a:srgbClr val="993300"/>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038" name="Text Box 229"/>
                    <p:cNvSpPr txBox="1">
                      <a:spLocks noChangeArrowheads="1"/>
                    </p:cNvSpPr>
                    <p:nvPr/>
                  </p:nvSpPr>
                  <p:spPr bwMode="auto">
                    <a:xfrm>
                      <a:off x="2699" y="1752"/>
                      <a:ext cx="498" cy="308"/>
                    </a:xfrm>
                    <a:prstGeom prst="rect">
                      <a:avLst/>
                    </a:prstGeom>
                    <a:noFill/>
                    <a:ln w="38100" algn="ctr">
                      <a:noFill/>
                      <a:miter lim="800000"/>
                      <a:headEnd/>
                      <a:tailEnd/>
                    </a:ln>
                  </p:spPr>
                  <p:txBody>
                    <a:bodyPr>
                      <a:spAutoFit/>
                    </a:bodyPr>
                    <a:lstStyle/>
                    <a:p>
                      <a:pPr algn="ctr">
                        <a:spcBef>
                          <a:spcPct val="50000"/>
                        </a:spcBef>
                      </a:pPr>
                      <a:r>
                        <a:rPr kumimoji="1" lang="zh-CN" altLang="en-US" sz="1800" u="none">
                          <a:solidFill>
                            <a:schemeClr val="bg1"/>
                          </a:solidFill>
                          <a:latin typeface="Arial" charset="0"/>
                          <a:ea typeface="华文中宋" pitchFamily="2" charset="-122"/>
                        </a:rPr>
                        <a:t>分组</a:t>
                      </a:r>
                    </a:p>
                  </p:txBody>
                </p:sp>
              </p:grpSp>
            </p:grpSp>
          </p:grpSp>
        </p:grpSp>
      </p:grpSp>
      <p:sp>
        <p:nvSpPr>
          <p:cNvPr id="139494" name="Rectangle 230"/>
          <p:cNvSpPr>
            <a:spLocks noChangeArrowheads="1"/>
          </p:cNvSpPr>
          <p:nvPr/>
        </p:nvSpPr>
        <p:spPr bwMode="auto">
          <a:xfrm>
            <a:off x="5724525" y="1401763"/>
            <a:ext cx="719138" cy="242887"/>
          </a:xfrm>
          <a:prstGeom prst="rect">
            <a:avLst/>
          </a:prstGeom>
          <a:solidFill>
            <a:srgbClr val="99CCFF"/>
          </a:solidFill>
          <a:ln w="38100" algn="ctr">
            <a:solidFill>
              <a:srgbClr val="99CCFF"/>
            </a:solidFill>
            <a:miter lim="800000"/>
            <a:headEnd/>
            <a:tailEnd/>
          </a:ln>
        </p:spPr>
        <p:txBody>
          <a:bodyPr wrap="none" anchor="ctr"/>
          <a:lstStyle/>
          <a:p>
            <a:pPr algn="ctr"/>
            <a:r>
              <a:rPr kumimoji="1" lang="zh-CN" altLang="en-US" sz="1800" u="none">
                <a:solidFill>
                  <a:schemeClr val="tx1"/>
                </a:solidFill>
                <a:latin typeface="Arial" charset="0"/>
                <a:ea typeface="华文中宋" pitchFamily="2" charset="-122"/>
              </a:rPr>
              <a:t>数据</a:t>
            </a:r>
          </a:p>
        </p:txBody>
      </p:sp>
      <p:sp>
        <p:nvSpPr>
          <p:cNvPr id="139495" name="AutoShape 231"/>
          <p:cNvSpPr>
            <a:spLocks noChangeArrowheads="1"/>
          </p:cNvSpPr>
          <p:nvPr/>
        </p:nvSpPr>
        <p:spPr bwMode="auto">
          <a:xfrm>
            <a:off x="2052638" y="1644650"/>
            <a:ext cx="179387" cy="107950"/>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39496" name="AutoShape 232"/>
          <p:cNvSpPr>
            <a:spLocks noChangeArrowheads="1"/>
          </p:cNvSpPr>
          <p:nvPr/>
        </p:nvSpPr>
        <p:spPr bwMode="auto">
          <a:xfrm>
            <a:off x="2052638" y="2022475"/>
            <a:ext cx="179387" cy="107950"/>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39497" name="AutoShape 233"/>
          <p:cNvSpPr>
            <a:spLocks noChangeArrowheads="1"/>
          </p:cNvSpPr>
          <p:nvPr/>
        </p:nvSpPr>
        <p:spPr bwMode="auto">
          <a:xfrm>
            <a:off x="2016125" y="2400300"/>
            <a:ext cx="179388" cy="107950"/>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39498" name="AutoShape 234"/>
          <p:cNvSpPr>
            <a:spLocks noChangeArrowheads="1"/>
          </p:cNvSpPr>
          <p:nvPr/>
        </p:nvSpPr>
        <p:spPr bwMode="auto">
          <a:xfrm>
            <a:off x="2016125" y="2805113"/>
            <a:ext cx="179388" cy="109537"/>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39499" name="AutoShape 235"/>
          <p:cNvSpPr>
            <a:spLocks noChangeArrowheads="1"/>
          </p:cNvSpPr>
          <p:nvPr/>
        </p:nvSpPr>
        <p:spPr bwMode="auto">
          <a:xfrm>
            <a:off x="2016125" y="3184525"/>
            <a:ext cx="179388" cy="107950"/>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39500" name="AutoShape 236"/>
          <p:cNvSpPr>
            <a:spLocks noChangeArrowheads="1"/>
          </p:cNvSpPr>
          <p:nvPr/>
        </p:nvSpPr>
        <p:spPr bwMode="auto">
          <a:xfrm>
            <a:off x="2016125" y="3589338"/>
            <a:ext cx="179388" cy="107950"/>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39501" name="AutoShape 237"/>
          <p:cNvSpPr>
            <a:spLocks noChangeArrowheads="1"/>
          </p:cNvSpPr>
          <p:nvPr/>
        </p:nvSpPr>
        <p:spPr bwMode="auto">
          <a:xfrm>
            <a:off x="2016125" y="3967163"/>
            <a:ext cx="179388" cy="107950"/>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39502" name="AutoShape 238"/>
          <p:cNvSpPr>
            <a:spLocks noChangeArrowheads="1"/>
          </p:cNvSpPr>
          <p:nvPr/>
        </p:nvSpPr>
        <p:spPr bwMode="auto">
          <a:xfrm flipV="1">
            <a:off x="5938838" y="1644650"/>
            <a:ext cx="179387" cy="107950"/>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39503" name="AutoShape 239"/>
          <p:cNvSpPr>
            <a:spLocks noChangeArrowheads="1"/>
          </p:cNvSpPr>
          <p:nvPr/>
        </p:nvSpPr>
        <p:spPr bwMode="auto">
          <a:xfrm flipV="1">
            <a:off x="5938838" y="2022475"/>
            <a:ext cx="179387" cy="107950"/>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39504" name="AutoShape 240"/>
          <p:cNvSpPr>
            <a:spLocks noChangeArrowheads="1"/>
          </p:cNvSpPr>
          <p:nvPr/>
        </p:nvSpPr>
        <p:spPr bwMode="auto">
          <a:xfrm flipV="1">
            <a:off x="5902325" y="2400300"/>
            <a:ext cx="179388" cy="107950"/>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39505" name="AutoShape 241"/>
          <p:cNvSpPr>
            <a:spLocks noChangeArrowheads="1"/>
          </p:cNvSpPr>
          <p:nvPr/>
        </p:nvSpPr>
        <p:spPr bwMode="auto">
          <a:xfrm flipV="1">
            <a:off x="5902325" y="2805113"/>
            <a:ext cx="179388" cy="109537"/>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39506" name="AutoShape 242"/>
          <p:cNvSpPr>
            <a:spLocks noChangeArrowheads="1"/>
          </p:cNvSpPr>
          <p:nvPr/>
        </p:nvSpPr>
        <p:spPr bwMode="auto">
          <a:xfrm flipV="1">
            <a:off x="5902325" y="3184525"/>
            <a:ext cx="179388" cy="107950"/>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39507" name="AutoShape 243"/>
          <p:cNvSpPr>
            <a:spLocks noChangeArrowheads="1"/>
          </p:cNvSpPr>
          <p:nvPr/>
        </p:nvSpPr>
        <p:spPr bwMode="auto">
          <a:xfrm flipV="1">
            <a:off x="5903913" y="3589338"/>
            <a:ext cx="179387" cy="107950"/>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grpSp>
        <p:nvGrpSpPr>
          <p:cNvPr id="120887" name="Group 307"/>
          <p:cNvGrpSpPr>
            <a:grpSpLocks/>
          </p:cNvGrpSpPr>
          <p:nvPr/>
        </p:nvGrpSpPr>
        <p:grpSpPr bwMode="auto">
          <a:xfrm>
            <a:off x="4065588" y="3967163"/>
            <a:ext cx="2628900" cy="449262"/>
            <a:chOff x="3537" y="2335"/>
            <a:chExt cx="1656" cy="283"/>
          </a:xfrm>
        </p:grpSpPr>
        <p:sp>
          <p:nvSpPr>
            <p:cNvPr id="121016" name="Rectangle 15"/>
            <p:cNvSpPr>
              <a:spLocks noChangeArrowheads="1"/>
            </p:cNvSpPr>
            <p:nvPr/>
          </p:nvSpPr>
          <p:spPr bwMode="auto">
            <a:xfrm>
              <a:off x="3537" y="2420"/>
              <a:ext cx="1656" cy="153"/>
            </a:xfrm>
            <a:prstGeom prst="rect">
              <a:avLst/>
            </a:prstGeom>
            <a:solidFill>
              <a:srgbClr val="FFFFFF"/>
            </a:solidFill>
            <a:ln w="38100" algn="ctr">
              <a:solidFill>
                <a:srgbClr val="FF0066"/>
              </a:solidFill>
              <a:miter lim="800000"/>
              <a:headEnd/>
              <a:tailEnd/>
            </a:ln>
          </p:spPr>
          <p:txBody>
            <a:bodyPr wrap="none" anchor="ctr"/>
            <a:lstStyle/>
            <a:p>
              <a:pPr algn="ctr"/>
              <a:r>
                <a:rPr kumimoji="1" lang="zh-CN" altLang="en-US" sz="1800" u="none">
                  <a:solidFill>
                    <a:schemeClr val="accent2"/>
                  </a:solidFill>
                  <a:latin typeface="Arial" charset="0"/>
                  <a:ea typeface="华文中宋" pitchFamily="2" charset="-122"/>
                </a:rPr>
                <a:t>物理层</a:t>
              </a:r>
            </a:p>
          </p:txBody>
        </p:sp>
        <p:grpSp>
          <p:nvGrpSpPr>
            <p:cNvPr id="121017" name="Group 163"/>
            <p:cNvGrpSpPr>
              <a:grpSpLocks/>
            </p:cNvGrpSpPr>
            <p:nvPr/>
          </p:nvGrpSpPr>
          <p:grpSpPr bwMode="auto">
            <a:xfrm>
              <a:off x="3674" y="2417"/>
              <a:ext cx="1497" cy="154"/>
              <a:chOff x="2040" y="3407"/>
              <a:chExt cx="1497" cy="204"/>
            </a:xfrm>
          </p:grpSpPr>
          <p:sp>
            <p:nvSpPr>
              <p:cNvPr id="121027" name="Rectangle 164"/>
              <p:cNvSpPr>
                <a:spLocks noChangeArrowheads="1"/>
              </p:cNvSpPr>
              <p:nvPr/>
            </p:nvSpPr>
            <p:spPr bwMode="auto">
              <a:xfrm>
                <a:off x="2040" y="3407"/>
                <a:ext cx="136" cy="204"/>
              </a:xfrm>
              <a:prstGeom prst="rect">
                <a:avLst/>
              </a:prstGeom>
              <a:solidFill>
                <a:srgbClr val="FF3300"/>
              </a:solidFill>
              <a:ln w="38100" algn="ctr">
                <a:solidFill>
                  <a:srgbClr val="FF3300"/>
                </a:solidFill>
                <a:miter lim="800000"/>
                <a:headEnd/>
                <a:tailEnd/>
              </a:ln>
            </p:spPr>
            <p:txBody>
              <a:bodyPr wrap="none" anchor="ctr"/>
              <a:lstStyle/>
              <a:p>
                <a:pPr algn="ctr"/>
                <a:endParaRPr lang="zh-CN" altLang="en-US"/>
              </a:p>
            </p:txBody>
          </p:sp>
          <p:sp>
            <p:nvSpPr>
              <p:cNvPr id="121028" name="Rectangle 165"/>
              <p:cNvSpPr>
                <a:spLocks noChangeArrowheads="1"/>
              </p:cNvSpPr>
              <p:nvPr/>
            </p:nvSpPr>
            <p:spPr bwMode="auto">
              <a:xfrm>
                <a:off x="3401" y="3407"/>
                <a:ext cx="136" cy="204"/>
              </a:xfrm>
              <a:prstGeom prst="rect">
                <a:avLst/>
              </a:prstGeom>
              <a:solidFill>
                <a:srgbClr val="FF3300"/>
              </a:solidFill>
              <a:ln w="38100" algn="ctr">
                <a:solidFill>
                  <a:srgbClr val="FF3300"/>
                </a:solidFill>
                <a:miter lim="800000"/>
                <a:headEnd/>
                <a:tailEnd/>
              </a:ln>
            </p:spPr>
            <p:txBody>
              <a:bodyPr wrap="none" anchor="ctr"/>
              <a:lstStyle/>
              <a:p>
                <a:pPr algn="ctr"/>
                <a:endParaRPr lang="zh-CN" altLang="en-US"/>
              </a:p>
            </p:txBody>
          </p:sp>
        </p:grpSp>
        <p:sp>
          <p:nvSpPr>
            <p:cNvPr id="121018" name="Rectangle 166"/>
            <p:cNvSpPr>
              <a:spLocks noChangeArrowheads="1"/>
            </p:cNvSpPr>
            <p:nvPr/>
          </p:nvSpPr>
          <p:spPr bwMode="auto">
            <a:xfrm>
              <a:off x="3811" y="2417"/>
              <a:ext cx="136" cy="154"/>
            </a:xfrm>
            <a:prstGeom prst="rect">
              <a:avLst/>
            </a:prstGeom>
            <a:solidFill>
              <a:srgbClr val="FF3300"/>
            </a:solidFill>
            <a:ln w="38100" algn="ctr">
              <a:solidFill>
                <a:srgbClr val="FF3300"/>
              </a:solidFill>
              <a:miter lim="800000"/>
              <a:headEnd/>
              <a:tailEnd/>
            </a:ln>
          </p:spPr>
          <p:txBody>
            <a:bodyPr wrap="none" anchor="ctr"/>
            <a:lstStyle/>
            <a:p>
              <a:pPr algn="ctr"/>
              <a:endParaRPr lang="zh-CN" altLang="en-US"/>
            </a:p>
          </p:txBody>
        </p:sp>
        <p:sp>
          <p:nvSpPr>
            <p:cNvPr id="121019" name="Rectangle 167"/>
            <p:cNvSpPr>
              <a:spLocks noChangeArrowheads="1"/>
            </p:cNvSpPr>
            <p:nvPr/>
          </p:nvSpPr>
          <p:spPr bwMode="auto">
            <a:xfrm>
              <a:off x="3946" y="2417"/>
              <a:ext cx="136" cy="154"/>
            </a:xfrm>
            <a:prstGeom prst="rect">
              <a:avLst/>
            </a:prstGeom>
            <a:solidFill>
              <a:srgbClr val="FF3300"/>
            </a:solidFill>
            <a:ln w="38100" algn="ctr">
              <a:solidFill>
                <a:srgbClr val="FF3300"/>
              </a:solidFill>
              <a:miter lim="800000"/>
              <a:headEnd/>
              <a:tailEnd/>
            </a:ln>
          </p:spPr>
          <p:txBody>
            <a:bodyPr wrap="none" anchor="ctr"/>
            <a:lstStyle/>
            <a:p>
              <a:pPr algn="ctr"/>
              <a:endParaRPr lang="zh-CN" altLang="en-US"/>
            </a:p>
          </p:txBody>
        </p:sp>
        <p:sp>
          <p:nvSpPr>
            <p:cNvPr id="121020" name="Rectangle 168"/>
            <p:cNvSpPr>
              <a:spLocks noChangeArrowheads="1"/>
            </p:cNvSpPr>
            <p:nvPr/>
          </p:nvSpPr>
          <p:spPr bwMode="auto">
            <a:xfrm>
              <a:off x="4104" y="2417"/>
              <a:ext cx="136" cy="154"/>
            </a:xfrm>
            <a:prstGeom prst="rect">
              <a:avLst/>
            </a:prstGeom>
            <a:solidFill>
              <a:srgbClr val="FF3300"/>
            </a:solidFill>
            <a:ln w="38100" algn="ctr">
              <a:solidFill>
                <a:srgbClr val="FF3300"/>
              </a:solidFill>
              <a:miter lim="800000"/>
              <a:headEnd/>
              <a:tailEnd/>
            </a:ln>
          </p:spPr>
          <p:txBody>
            <a:bodyPr wrap="none" anchor="ctr"/>
            <a:lstStyle/>
            <a:p>
              <a:pPr algn="ctr"/>
              <a:endParaRPr lang="zh-CN" altLang="en-US"/>
            </a:p>
          </p:txBody>
        </p:sp>
        <p:sp>
          <p:nvSpPr>
            <p:cNvPr id="121021" name="Rectangle 169"/>
            <p:cNvSpPr>
              <a:spLocks noChangeArrowheads="1"/>
            </p:cNvSpPr>
            <p:nvPr/>
          </p:nvSpPr>
          <p:spPr bwMode="auto">
            <a:xfrm>
              <a:off x="4263" y="2417"/>
              <a:ext cx="136" cy="154"/>
            </a:xfrm>
            <a:prstGeom prst="rect">
              <a:avLst/>
            </a:prstGeom>
            <a:solidFill>
              <a:srgbClr val="FF3300"/>
            </a:solidFill>
            <a:ln w="38100" algn="ctr">
              <a:solidFill>
                <a:srgbClr val="FF3300"/>
              </a:solidFill>
              <a:miter lim="800000"/>
              <a:headEnd/>
              <a:tailEnd/>
            </a:ln>
          </p:spPr>
          <p:txBody>
            <a:bodyPr wrap="none" anchor="ctr"/>
            <a:lstStyle/>
            <a:p>
              <a:pPr algn="ctr"/>
              <a:endParaRPr lang="zh-CN" altLang="en-US"/>
            </a:p>
          </p:txBody>
        </p:sp>
        <p:grpSp>
          <p:nvGrpSpPr>
            <p:cNvPr id="121022" name="Group 170"/>
            <p:cNvGrpSpPr>
              <a:grpSpLocks/>
            </p:cNvGrpSpPr>
            <p:nvPr/>
          </p:nvGrpSpPr>
          <p:grpSpPr bwMode="auto">
            <a:xfrm>
              <a:off x="4423" y="2417"/>
              <a:ext cx="611" cy="154"/>
              <a:chOff x="2677" y="1774"/>
              <a:chExt cx="611" cy="204"/>
            </a:xfrm>
          </p:grpSpPr>
          <p:sp>
            <p:nvSpPr>
              <p:cNvPr id="121025" name="Rectangle 171"/>
              <p:cNvSpPr>
                <a:spLocks noChangeArrowheads="1"/>
              </p:cNvSpPr>
              <p:nvPr/>
            </p:nvSpPr>
            <p:spPr bwMode="auto">
              <a:xfrm>
                <a:off x="2677" y="1774"/>
                <a:ext cx="135" cy="204"/>
              </a:xfrm>
              <a:prstGeom prst="rect">
                <a:avLst/>
              </a:prstGeom>
              <a:solidFill>
                <a:srgbClr val="FF3300"/>
              </a:solidFill>
              <a:ln w="38100" algn="ctr">
                <a:solidFill>
                  <a:srgbClr val="FF3300"/>
                </a:solidFill>
                <a:miter lim="800000"/>
                <a:headEnd/>
                <a:tailEnd/>
              </a:ln>
            </p:spPr>
            <p:txBody>
              <a:bodyPr wrap="none" anchor="ctr"/>
              <a:lstStyle/>
              <a:p>
                <a:pPr algn="ctr"/>
                <a:endParaRPr lang="zh-CN" altLang="en-US"/>
              </a:p>
            </p:txBody>
          </p:sp>
          <p:sp>
            <p:nvSpPr>
              <p:cNvPr id="121026" name="Rectangle 172"/>
              <p:cNvSpPr>
                <a:spLocks noChangeArrowheads="1"/>
              </p:cNvSpPr>
              <p:nvPr/>
            </p:nvSpPr>
            <p:spPr bwMode="auto">
              <a:xfrm>
                <a:off x="2835" y="1774"/>
                <a:ext cx="453" cy="204"/>
              </a:xfrm>
              <a:prstGeom prst="rect">
                <a:avLst/>
              </a:prstGeom>
              <a:solidFill>
                <a:srgbClr val="FF3300"/>
              </a:solidFill>
              <a:ln w="38100" algn="ctr">
                <a:solidFill>
                  <a:srgbClr val="FF3300"/>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023" name="Text Box 173"/>
            <p:cNvSpPr txBox="1">
              <a:spLocks noChangeArrowheads="1"/>
            </p:cNvSpPr>
            <p:nvPr/>
          </p:nvSpPr>
          <p:spPr bwMode="auto">
            <a:xfrm>
              <a:off x="3992" y="2387"/>
              <a:ext cx="952" cy="231"/>
            </a:xfrm>
            <a:prstGeom prst="rect">
              <a:avLst/>
            </a:prstGeom>
            <a:noFill/>
            <a:ln w="38100" algn="ctr">
              <a:noFill/>
              <a:miter lim="800000"/>
              <a:headEnd/>
              <a:tailEnd/>
            </a:ln>
          </p:spPr>
          <p:txBody>
            <a:bodyPr>
              <a:spAutoFit/>
            </a:bodyPr>
            <a:lstStyle/>
            <a:p>
              <a:pPr algn="ctr">
                <a:spcBef>
                  <a:spcPct val="50000"/>
                </a:spcBef>
              </a:pPr>
              <a:r>
                <a:rPr kumimoji="1" lang="zh-CN" altLang="en-US" sz="1800" u="none">
                  <a:solidFill>
                    <a:schemeClr val="folHlink"/>
                  </a:solidFill>
                  <a:latin typeface="Arial" charset="0"/>
                  <a:ea typeface="华文中宋" pitchFamily="2" charset="-122"/>
                </a:rPr>
                <a:t>比特序列</a:t>
              </a:r>
            </a:p>
          </p:txBody>
        </p:sp>
        <p:sp>
          <p:nvSpPr>
            <p:cNvPr id="121024" name="AutoShape 244"/>
            <p:cNvSpPr>
              <a:spLocks noChangeArrowheads="1"/>
            </p:cNvSpPr>
            <p:nvPr/>
          </p:nvSpPr>
          <p:spPr bwMode="auto">
            <a:xfrm flipV="1">
              <a:off x="4694" y="2335"/>
              <a:ext cx="113" cy="68"/>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grpSp>
      <p:sp>
        <p:nvSpPr>
          <p:cNvPr id="139509" name="AutoShape 245"/>
          <p:cNvSpPr>
            <a:spLocks noChangeArrowheads="1"/>
          </p:cNvSpPr>
          <p:nvPr/>
        </p:nvSpPr>
        <p:spPr bwMode="auto">
          <a:xfrm>
            <a:off x="2051050" y="1265238"/>
            <a:ext cx="179388" cy="107950"/>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39510" name="AutoShape 246"/>
          <p:cNvSpPr>
            <a:spLocks noChangeArrowheads="1"/>
          </p:cNvSpPr>
          <p:nvPr/>
        </p:nvSpPr>
        <p:spPr bwMode="auto">
          <a:xfrm flipV="1">
            <a:off x="5938838" y="1265238"/>
            <a:ext cx="179387" cy="107950"/>
          </a:xfrm>
          <a:prstGeom prst="downArrow">
            <a:avLst>
              <a:gd name="adj1" fmla="val 50000"/>
              <a:gd name="adj2" fmla="val 25000"/>
            </a:avLst>
          </a:prstGeom>
          <a:solidFill>
            <a:srgbClr val="FF0066"/>
          </a:solidFill>
          <a:ln w="38100" algn="ctr">
            <a:solidFill>
              <a:srgbClr val="FF0066"/>
            </a:solidFill>
            <a:miter lim="800000"/>
            <a:headEnd/>
            <a:tailEnd/>
          </a:ln>
        </p:spPr>
        <p:txBody>
          <a:bodyPr wrap="none" anchor="ctr"/>
          <a:lstStyle/>
          <a:p>
            <a:pPr algn="ctr"/>
            <a:endParaRPr lang="zh-CN" altLang="en-US"/>
          </a:p>
        </p:txBody>
      </p:sp>
      <p:grpSp>
        <p:nvGrpSpPr>
          <p:cNvPr id="139511" name="Group 247"/>
          <p:cNvGrpSpPr>
            <a:grpSpLocks/>
          </p:cNvGrpSpPr>
          <p:nvPr/>
        </p:nvGrpSpPr>
        <p:grpSpPr bwMode="auto">
          <a:xfrm>
            <a:off x="5470525" y="1752600"/>
            <a:ext cx="969963" cy="242888"/>
            <a:chOff x="2677" y="1774"/>
            <a:chExt cx="611" cy="204"/>
          </a:xfrm>
        </p:grpSpPr>
        <p:sp>
          <p:nvSpPr>
            <p:cNvPr id="121014" name="Rectangle 248"/>
            <p:cNvSpPr>
              <a:spLocks noChangeArrowheads="1"/>
            </p:cNvSpPr>
            <p:nvPr/>
          </p:nvSpPr>
          <p:spPr bwMode="auto">
            <a:xfrm>
              <a:off x="2677" y="1774"/>
              <a:ext cx="135" cy="204"/>
            </a:xfrm>
            <a:prstGeom prst="rect">
              <a:avLst/>
            </a:prstGeom>
            <a:solidFill>
              <a:srgbClr val="FF0066"/>
            </a:solidFill>
            <a:ln w="38100" algn="ctr">
              <a:solidFill>
                <a:srgbClr val="FF0066"/>
              </a:solidFill>
              <a:miter lim="800000"/>
              <a:headEnd/>
              <a:tailEnd/>
            </a:ln>
          </p:spPr>
          <p:txBody>
            <a:bodyPr wrap="none" anchor="ctr"/>
            <a:lstStyle/>
            <a:p>
              <a:pPr algn="ctr"/>
              <a:endParaRPr lang="zh-CN" altLang="en-US"/>
            </a:p>
          </p:txBody>
        </p:sp>
        <p:sp>
          <p:nvSpPr>
            <p:cNvPr id="121015" name="Rectangle 249"/>
            <p:cNvSpPr>
              <a:spLocks noChangeArrowheads="1"/>
            </p:cNvSpPr>
            <p:nvPr/>
          </p:nvSpPr>
          <p:spPr bwMode="auto">
            <a:xfrm>
              <a:off x="2835" y="1774"/>
              <a:ext cx="453" cy="204"/>
            </a:xfrm>
            <a:prstGeom prst="rect">
              <a:avLst/>
            </a:prstGeom>
            <a:solidFill>
              <a:srgbClr val="99CCFF"/>
            </a:solidFill>
            <a:ln w="38100" algn="ctr">
              <a:solidFill>
                <a:srgbClr val="99CCFF"/>
              </a:solidFill>
              <a:miter lim="800000"/>
              <a:headEnd/>
              <a:tailEnd/>
            </a:ln>
          </p:spPr>
          <p:txBody>
            <a:bodyPr wrap="none" anchor="ctr"/>
            <a:lstStyle/>
            <a:p>
              <a:pPr algn="ctr"/>
              <a:endParaRPr kumimoji="1" lang="zh-CN" altLang="en-US" sz="1800" u="none">
                <a:solidFill>
                  <a:schemeClr val="tx1"/>
                </a:solidFill>
                <a:latin typeface="Arial" charset="0"/>
                <a:ea typeface="华文中宋" pitchFamily="2" charset="-122"/>
              </a:endParaRPr>
            </a:p>
          </p:txBody>
        </p:sp>
      </p:grpSp>
      <p:grpSp>
        <p:nvGrpSpPr>
          <p:cNvPr id="139514" name="Group 250"/>
          <p:cNvGrpSpPr>
            <a:grpSpLocks/>
          </p:cNvGrpSpPr>
          <p:nvPr/>
        </p:nvGrpSpPr>
        <p:grpSpPr bwMode="auto">
          <a:xfrm>
            <a:off x="5218113" y="2125663"/>
            <a:ext cx="1223962" cy="366712"/>
            <a:chOff x="2517" y="2001"/>
            <a:chExt cx="771" cy="308"/>
          </a:xfrm>
        </p:grpSpPr>
        <p:sp>
          <p:nvSpPr>
            <p:cNvPr id="121008" name="Rectangle 251"/>
            <p:cNvSpPr>
              <a:spLocks noChangeArrowheads="1"/>
            </p:cNvSpPr>
            <p:nvPr/>
          </p:nvSpPr>
          <p:spPr bwMode="auto">
            <a:xfrm>
              <a:off x="2517" y="2024"/>
              <a:ext cx="136" cy="204"/>
            </a:xfrm>
            <a:prstGeom prst="rect">
              <a:avLst/>
            </a:prstGeom>
            <a:solidFill>
              <a:srgbClr val="FF6600"/>
            </a:solidFill>
            <a:ln w="38100" algn="ctr">
              <a:solidFill>
                <a:srgbClr val="FF6600"/>
              </a:solidFill>
              <a:miter lim="800000"/>
              <a:headEnd/>
              <a:tailEnd/>
            </a:ln>
          </p:spPr>
          <p:txBody>
            <a:bodyPr wrap="none" anchor="ctr"/>
            <a:lstStyle/>
            <a:p>
              <a:pPr algn="ctr"/>
              <a:endParaRPr lang="zh-CN" altLang="en-US"/>
            </a:p>
          </p:txBody>
        </p:sp>
        <p:grpSp>
          <p:nvGrpSpPr>
            <p:cNvPr id="121009" name="Group 252"/>
            <p:cNvGrpSpPr>
              <a:grpSpLocks/>
            </p:cNvGrpSpPr>
            <p:nvPr/>
          </p:nvGrpSpPr>
          <p:grpSpPr bwMode="auto">
            <a:xfrm>
              <a:off x="2677" y="2001"/>
              <a:ext cx="611" cy="308"/>
              <a:chOff x="2676" y="1752"/>
              <a:chExt cx="611" cy="308"/>
            </a:xfrm>
          </p:grpSpPr>
          <p:grpSp>
            <p:nvGrpSpPr>
              <p:cNvPr id="121010" name="Group 253"/>
              <p:cNvGrpSpPr>
                <a:grpSpLocks/>
              </p:cNvGrpSpPr>
              <p:nvPr/>
            </p:nvGrpSpPr>
            <p:grpSpPr bwMode="auto">
              <a:xfrm>
                <a:off x="2676" y="1775"/>
                <a:ext cx="611" cy="204"/>
                <a:chOff x="2677" y="1774"/>
                <a:chExt cx="611" cy="204"/>
              </a:xfrm>
            </p:grpSpPr>
            <p:sp>
              <p:nvSpPr>
                <p:cNvPr id="121012" name="Rectangle 254"/>
                <p:cNvSpPr>
                  <a:spLocks noChangeArrowheads="1"/>
                </p:cNvSpPr>
                <p:nvPr/>
              </p:nvSpPr>
              <p:spPr bwMode="auto">
                <a:xfrm>
                  <a:off x="2677" y="1774"/>
                  <a:ext cx="135" cy="204"/>
                </a:xfrm>
                <a:prstGeom prst="rect">
                  <a:avLst/>
                </a:prstGeom>
                <a:solidFill>
                  <a:srgbClr val="99FF66"/>
                </a:solidFill>
                <a:ln w="38100" algn="ctr">
                  <a:solidFill>
                    <a:srgbClr val="99FF66"/>
                  </a:solidFill>
                  <a:miter lim="800000"/>
                  <a:headEnd/>
                  <a:tailEnd/>
                </a:ln>
              </p:spPr>
              <p:txBody>
                <a:bodyPr wrap="none" anchor="ctr"/>
                <a:lstStyle/>
                <a:p>
                  <a:pPr algn="ctr"/>
                  <a:endParaRPr lang="zh-CN" altLang="en-US"/>
                </a:p>
              </p:txBody>
            </p:sp>
            <p:sp>
              <p:nvSpPr>
                <p:cNvPr id="121013" name="Rectangle 255"/>
                <p:cNvSpPr>
                  <a:spLocks noChangeArrowheads="1"/>
                </p:cNvSpPr>
                <p:nvPr/>
              </p:nvSpPr>
              <p:spPr bwMode="auto">
                <a:xfrm>
                  <a:off x="2835" y="1774"/>
                  <a:ext cx="453" cy="204"/>
                </a:xfrm>
                <a:prstGeom prst="rect">
                  <a:avLst/>
                </a:prstGeom>
                <a:solidFill>
                  <a:srgbClr val="99FF66"/>
                </a:solidFill>
                <a:ln w="38100" algn="ctr">
                  <a:solidFill>
                    <a:srgbClr val="99FF66"/>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011" name="Text Box 256"/>
              <p:cNvSpPr txBox="1">
                <a:spLocks noChangeArrowheads="1"/>
              </p:cNvSpPr>
              <p:nvPr/>
            </p:nvSpPr>
            <p:spPr bwMode="auto">
              <a:xfrm>
                <a:off x="2699" y="1752"/>
                <a:ext cx="498" cy="308"/>
              </a:xfrm>
              <a:prstGeom prst="rect">
                <a:avLst/>
              </a:prstGeom>
              <a:noFill/>
              <a:ln w="38100" algn="ctr">
                <a:noFill/>
                <a:miter lim="800000"/>
                <a:headEnd/>
                <a:tailEnd/>
              </a:ln>
            </p:spPr>
            <p:txBody>
              <a:bodyPr>
                <a:spAutoFit/>
              </a:bodyPr>
              <a:lstStyle/>
              <a:p>
                <a:pPr algn="ctr">
                  <a:spcBef>
                    <a:spcPct val="50000"/>
                  </a:spcBef>
                </a:pPr>
                <a:endParaRPr kumimoji="1" lang="zh-CN" altLang="en-US" sz="1800" u="none">
                  <a:solidFill>
                    <a:schemeClr val="folHlink"/>
                  </a:solidFill>
                  <a:latin typeface="Arial" charset="0"/>
                  <a:ea typeface="华文中宋" pitchFamily="2" charset="-122"/>
                </a:endParaRPr>
              </a:p>
            </p:txBody>
          </p:sp>
        </p:grpSp>
      </p:grpSp>
      <p:grpSp>
        <p:nvGrpSpPr>
          <p:cNvPr id="139521" name="Group 257"/>
          <p:cNvGrpSpPr>
            <a:grpSpLocks/>
          </p:cNvGrpSpPr>
          <p:nvPr/>
        </p:nvGrpSpPr>
        <p:grpSpPr bwMode="auto">
          <a:xfrm>
            <a:off x="4967288" y="2508250"/>
            <a:ext cx="1476375" cy="366713"/>
            <a:chOff x="2358" y="2273"/>
            <a:chExt cx="930" cy="307"/>
          </a:xfrm>
        </p:grpSpPr>
        <p:sp>
          <p:nvSpPr>
            <p:cNvPr id="121000" name="Rectangle 258"/>
            <p:cNvSpPr>
              <a:spLocks noChangeArrowheads="1"/>
            </p:cNvSpPr>
            <p:nvPr/>
          </p:nvSpPr>
          <p:spPr bwMode="auto">
            <a:xfrm>
              <a:off x="2358" y="2296"/>
              <a:ext cx="136" cy="204"/>
            </a:xfrm>
            <a:prstGeom prst="rect">
              <a:avLst/>
            </a:prstGeom>
            <a:solidFill>
              <a:srgbClr val="FFFF00"/>
            </a:solidFill>
            <a:ln w="38100" algn="ctr">
              <a:solidFill>
                <a:srgbClr val="FFFF00"/>
              </a:solidFill>
              <a:miter lim="800000"/>
              <a:headEnd/>
              <a:tailEnd/>
            </a:ln>
          </p:spPr>
          <p:txBody>
            <a:bodyPr wrap="none" anchor="ctr"/>
            <a:lstStyle/>
            <a:p>
              <a:pPr algn="ctr"/>
              <a:endParaRPr lang="zh-CN" altLang="en-US"/>
            </a:p>
          </p:txBody>
        </p:sp>
        <p:grpSp>
          <p:nvGrpSpPr>
            <p:cNvPr id="121001" name="Group 259"/>
            <p:cNvGrpSpPr>
              <a:grpSpLocks/>
            </p:cNvGrpSpPr>
            <p:nvPr/>
          </p:nvGrpSpPr>
          <p:grpSpPr bwMode="auto">
            <a:xfrm>
              <a:off x="2517" y="2273"/>
              <a:ext cx="771" cy="307"/>
              <a:chOff x="2517" y="2001"/>
              <a:chExt cx="771" cy="307"/>
            </a:xfrm>
          </p:grpSpPr>
          <p:sp>
            <p:nvSpPr>
              <p:cNvPr id="121002" name="Rectangle 260"/>
              <p:cNvSpPr>
                <a:spLocks noChangeArrowheads="1"/>
              </p:cNvSpPr>
              <p:nvPr/>
            </p:nvSpPr>
            <p:spPr bwMode="auto">
              <a:xfrm>
                <a:off x="2517" y="2024"/>
                <a:ext cx="136" cy="204"/>
              </a:xfrm>
              <a:prstGeom prst="rect">
                <a:avLst/>
              </a:prstGeom>
              <a:solidFill>
                <a:srgbClr val="666699"/>
              </a:solidFill>
              <a:ln w="38100" algn="ctr">
                <a:solidFill>
                  <a:srgbClr val="666699"/>
                </a:solidFill>
                <a:miter lim="800000"/>
                <a:headEnd/>
                <a:tailEnd/>
              </a:ln>
            </p:spPr>
            <p:txBody>
              <a:bodyPr wrap="none" anchor="ctr"/>
              <a:lstStyle/>
              <a:p>
                <a:pPr algn="ctr"/>
                <a:endParaRPr lang="zh-CN" altLang="en-US"/>
              </a:p>
            </p:txBody>
          </p:sp>
          <p:grpSp>
            <p:nvGrpSpPr>
              <p:cNvPr id="121003" name="Group 261"/>
              <p:cNvGrpSpPr>
                <a:grpSpLocks/>
              </p:cNvGrpSpPr>
              <p:nvPr/>
            </p:nvGrpSpPr>
            <p:grpSpPr bwMode="auto">
              <a:xfrm>
                <a:off x="2677" y="2001"/>
                <a:ext cx="611" cy="307"/>
                <a:chOff x="2676" y="1752"/>
                <a:chExt cx="611" cy="307"/>
              </a:xfrm>
            </p:grpSpPr>
            <p:grpSp>
              <p:nvGrpSpPr>
                <p:cNvPr id="121004" name="Group 262"/>
                <p:cNvGrpSpPr>
                  <a:grpSpLocks/>
                </p:cNvGrpSpPr>
                <p:nvPr/>
              </p:nvGrpSpPr>
              <p:grpSpPr bwMode="auto">
                <a:xfrm>
                  <a:off x="2676" y="1775"/>
                  <a:ext cx="611" cy="204"/>
                  <a:chOff x="2677" y="1774"/>
                  <a:chExt cx="611" cy="204"/>
                </a:xfrm>
              </p:grpSpPr>
              <p:sp>
                <p:nvSpPr>
                  <p:cNvPr id="121006" name="Rectangle 263"/>
                  <p:cNvSpPr>
                    <a:spLocks noChangeArrowheads="1"/>
                  </p:cNvSpPr>
                  <p:nvPr/>
                </p:nvSpPr>
                <p:spPr bwMode="auto">
                  <a:xfrm>
                    <a:off x="2677" y="1774"/>
                    <a:ext cx="135" cy="204"/>
                  </a:xfrm>
                  <a:prstGeom prst="rect">
                    <a:avLst/>
                  </a:prstGeom>
                  <a:solidFill>
                    <a:srgbClr val="666699"/>
                  </a:solidFill>
                  <a:ln w="38100" algn="ctr">
                    <a:solidFill>
                      <a:srgbClr val="666699"/>
                    </a:solidFill>
                    <a:miter lim="800000"/>
                    <a:headEnd/>
                    <a:tailEnd/>
                  </a:ln>
                </p:spPr>
                <p:txBody>
                  <a:bodyPr wrap="none" anchor="ctr"/>
                  <a:lstStyle/>
                  <a:p>
                    <a:pPr algn="ctr"/>
                    <a:endParaRPr lang="zh-CN" altLang="en-US"/>
                  </a:p>
                </p:txBody>
              </p:sp>
              <p:sp>
                <p:nvSpPr>
                  <p:cNvPr id="121007" name="Rectangle 264"/>
                  <p:cNvSpPr>
                    <a:spLocks noChangeArrowheads="1"/>
                  </p:cNvSpPr>
                  <p:nvPr/>
                </p:nvSpPr>
                <p:spPr bwMode="auto">
                  <a:xfrm>
                    <a:off x="2835" y="1774"/>
                    <a:ext cx="453" cy="204"/>
                  </a:xfrm>
                  <a:prstGeom prst="rect">
                    <a:avLst/>
                  </a:prstGeom>
                  <a:solidFill>
                    <a:srgbClr val="666699"/>
                  </a:solidFill>
                  <a:ln w="38100" algn="ctr">
                    <a:solidFill>
                      <a:srgbClr val="666699"/>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1005" name="Text Box 265"/>
                <p:cNvSpPr txBox="1">
                  <a:spLocks noChangeArrowheads="1"/>
                </p:cNvSpPr>
                <p:nvPr/>
              </p:nvSpPr>
              <p:spPr bwMode="auto">
                <a:xfrm>
                  <a:off x="2699" y="1752"/>
                  <a:ext cx="498" cy="307"/>
                </a:xfrm>
                <a:prstGeom prst="rect">
                  <a:avLst/>
                </a:prstGeom>
                <a:noFill/>
                <a:ln w="38100" algn="ctr">
                  <a:noFill/>
                  <a:miter lim="800000"/>
                  <a:headEnd/>
                  <a:tailEnd/>
                </a:ln>
              </p:spPr>
              <p:txBody>
                <a:bodyPr>
                  <a:spAutoFit/>
                </a:bodyPr>
                <a:lstStyle/>
                <a:p>
                  <a:pPr algn="ctr">
                    <a:spcBef>
                      <a:spcPct val="50000"/>
                    </a:spcBef>
                  </a:pPr>
                  <a:endParaRPr kumimoji="1" lang="zh-CN" altLang="en-US" sz="1800" u="none">
                    <a:solidFill>
                      <a:schemeClr val="folHlink"/>
                    </a:solidFill>
                    <a:latin typeface="Arial" charset="0"/>
                    <a:ea typeface="华文中宋" pitchFamily="2" charset="-122"/>
                  </a:endParaRPr>
                </a:p>
              </p:txBody>
            </p:sp>
          </p:grpSp>
        </p:grpSp>
      </p:grpSp>
      <p:grpSp>
        <p:nvGrpSpPr>
          <p:cNvPr id="139530" name="Group 266"/>
          <p:cNvGrpSpPr>
            <a:grpSpLocks/>
          </p:cNvGrpSpPr>
          <p:nvPr/>
        </p:nvGrpSpPr>
        <p:grpSpPr bwMode="auto">
          <a:xfrm>
            <a:off x="4714875" y="2909888"/>
            <a:ext cx="1727200" cy="366712"/>
            <a:chOff x="2200" y="2523"/>
            <a:chExt cx="1088" cy="308"/>
          </a:xfrm>
        </p:grpSpPr>
        <p:sp>
          <p:nvSpPr>
            <p:cNvPr id="120990" name="Rectangle 267"/>
            <p:cNvSpPr>
              <a:spLocks noChangeArrowheads="1"/>
            </p:cNvSpPr>
            <p:nvPr/>
          </p:nvSpPr>
          <p:spPr bwMode="auto">
            <a:xfrm>
              <a:off x="2200" y="2546"/>
              <a:ext cx="136" cy="204"/>
            </a:xfrm>
            <a:prstGeom prst="rect">
              <a:avLst/>
            </a:prstGeom>
            <a:solidFill>
              <a:srgbClr val="009900"/>
            </a:solidFill>
            <a:ln w="38100" algn="ctr">
              <a:solidFill>
                <a:srgbClr val="009900"/>
              </a:solidFill>
              <a:miter lim="800000"/>
              <a:headEnd/>
              <a:tailEnd/>
            </a:ln>
          </p:spPr>
          <p:txBody>
            <a:bodyPr wrap="none" anchor="ctr"/>
            <a:lstStyle/>
            <a:p>
              <a:pPr algn="ctr"/>
              <a:endParaRPr lang="zh-CN" altLang="en-US"/>
            </a:p>
          </p:txBody>
        </p:sp>
        <p:grpSp>
          <p:nvGrpSpPr>
            <p:cNvPr id="120991" name="Group 268"/>
            <p:cNvGrpSpPr>
              <a:grpSpLocks/>
            </p:cNvGrpSpPr>
            <p:nvPr/>
          </p:nvGrpSpPr>
          <p:grpSpPr bwMode="auto">
            <a:xfrm>
              <a:off x="2358" y="2523"/>
              <a:ext cx="930" cy="308"/>
              <a:chOff x="2358" y="2273"/>
              <a:chExt cx="930" cy="308"/>
            </a:xfrm>
          </p:grpSpPr>
          <p:sp>
            <p:nvSpPr>
              <p:cNvPr id="120992" name="Rectangle 269"/>
              <p:cNvSpPr>
                <a:spLocks noChangeArrowheads="1"/>
              </p:cNvSpPr>
              <p:nvPr/>
            </p:nvSpPr>
            <p:spPr bwMode="auto">
              <a:xfrm>
                <a:off x="2358" y="2296"/>
                <a:ext cx="136" cy="204"/>
              </a:xfrm>
              <a:prstGeom prst="rect">
                <a:avLst/>
              </a:prstGeom>
              <a:solidFill>
                <a:srgbClr val="660033"/>
              </a:solidFill>
              <a:ln w="38100" algn="ctr">
                <a:solidFill>
                  <a:srgbClr val="660033"/>
                </a:solidFill>
                <a:miter lim="800000"/>
                <a:headEnd/>
                <a:tailEnd/>
              </a:ln>
            </p:spPr>
            <p:txBody>
              <a:bodyPr wrap="none" anchor="ctr"/>
              <a:lstStyle/>
              <a:p>
                <a:pPr algn="ctr"/>
                <a:endParaRPr lang="zh-CN" altLang="en-US"/>
              </a:p>
            </p:txBody>
          </p:sp>
          <p:grpSp>
            <p:nvGrpSpPr>
              <p:cNvPr id="120993" name="Group 270"/>
              <p:cNvGrpSpPr>
                <a:grpSpLocks/>
              </p:cNvGrpSpPr>
              <p:nvPr/>
            </p:nvGrpSpPr>
            <p:grpSpPr bwMode="auto">
              <a:xfrm>
                <a:off x="2517" y="2273"/>
                <a:ext cx="771" cy="308"/>
                <a:chOff x="2517" y="2001"/>
                <a:chExt cx="771" cy="308"/>
              </a:xfrm>
            </p:grpSpPr>
            <p:sp>
              <p:nvSpPr>
                <p:cNvPr id="120994" name="Rectangle 271"/>
                <p:cNvSpPr>
                  <a:spLocks noChangeArrowheads="1"/>
                </p:cNvSpPr>
                <p:nvPr/>
              </p:nvSpPr>
              <p:spPr bwMode="auto">
                <a:xfrm>
                  <a:off x="2517" y="2024"/>
                  <a:ext cx="136" cy="204"/>
                </a:xfrm>
                <a:prstGeom prst="rect">
                  <a:avLst/>
                </a:prstGeom>
                <a:solidFill>
                  <a:srgbClr val="660033"/>
                </a:solidFill>
                <a:ln w="38100" algn="ctr">
                  <a:solidFill>
                    <a:srgbClr val="660033"/>
                  </a:solidFill>
                  <a:miter lim="800000"/>
                  <a:headEnd/>
                  <a:tailEnd/>
                </a:ln>
              </p:spPr>
              <p:txBody>
                <a:bodyPr wrap="none" anchor="ctr"/>
                <a:lstStyle/>
                <a:p>
                  <a:pPr algn="ctr"/>
                  <a:endParaRPr lang="zh-CN" altLang="en-US"/>
                </a:p>
              </p:txBody>
            </p:sp>
            <p:grpSp>
              <p:nvGrpSpPr>
                <p:cNvPr id="120995" name="Group 272"/>
                <p:cNvGrpSpPr>
                  <a:grpSpLocks/>
                </p:cNvGrpSpPr>
                <p:nvPr/>
              </p:nvGrpSpPr>
              <p:grpSpPr bwMode="auto">
                <a:xfrm>
                  <a:off x="2677" y="2001"/>
                  <a:ext cx="611" cy="308"/>
                  <a:chOff x="2676" y="1752"/>
                  <a:chExt cx="611" cy="308"/>
                </a:xfrm>
              </p:grpSpPr>
              <p:grpSp>
                <p:nvGrpSpPr>
                  <p:cNvPr id="120996" name="Group 273"/>
                  <p:cNvGrpSpPr>
                    <a:grpSpLocks/>
                  </p:cNvGrpSpPr>
                  <p:nvPr/>
                </p:nvGrpSpPr>
                <p:grpSpPr bwMode="auto">
                  <a:xfrm>
                    <a:off x="2676" y="1775"/>
                    <a:ext cx="611" cy="204"/>
                    <a:chOff x="2677" y="1774"/>
                    <a:chExt cx="611" cy="204"/>
                  </a:xfrm>
                </p:grpSpPr>
                <p:sp>
                  <p:nvSpPr>
                    <p:cNvPr id="120998" name="Rectangle 274"/>
                    <p:cNvSpPr>
                      <a:spLocks noChangeArrowheads="1"/>
                    </p:cNvSpPr>
                    <p:nvPr/>
                  </p:nvSpPr>
                  <p:spPr bwMode="auto">
                    <a:xfrm>
                      <a:off x="2677" y="1774"/>
                      <a:ext cx="135" cy="204"/>
                    </a:xfrm>
                    <a:prstGeom prst="rect">
                      <a:avLst/>
                    </a:prstGeom>
                    <a:solidFill>
                      <a:srgbClr val="660033"/>
                    </a:solidFill>
                    <a:ln w="38100" algn="ctr">
                      <a:solidFill>
                        <a:srgbClr val="660033"/>
                      </a:solidFill>
                      <a:miter lim="800000"/>
                      <a:headEnd/>
                      <a:tailEnd/>
                    </a:ln>
                  </p:spPr>
                  <p:txBody>
                    <a:bodyPr wrap="none" anchor="ctr"/>
                    <a:lstStyle/>
                    <a:p>
                      <a:pPr algn="ctr"/>
                      <a:endParaRPr lang="zh-CN" altLang="en-US"/>
                    </a:p>
                  </p:txBody>
                </p:sp>
                <p:sp>
                  <p:nvSpPr>
                    <p:cNvPr id="120999" name="Rectangle 275"/>
                    <p:cNvSpPr>
                      <a:spLocks noChangeArrowheads="1"/>
                    </p:cNvSpPr>
                    <p:nvPr/>
                  </p:nvSpPr>
                  <p:spPr bwMode="auto">
                    <a:xfrm>
                      <a:off x="2835" y="1774"/>
                      <a:ext cx="453" cy="204"/>
                    </a:xfrm>
                    <a:prstGeom prst="rect">
                      <a:avLst/>
                    </a:prstGeom>
                    <a:solidFill>
                      <a:srgbClr val="660033"/>
                    </a:solidFill>
                    <a:ln w="38100" algn="ctr">
                      <a:solidFill>
                        <a:srgbClr val="660033"/>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0997" name="Text Box 276"/>
                  <p:cNvSpPr txBox="1">
                    <a:spLocks noChangeArrowheads="1"/>
                  </p:cNvSpPr>
                  <p:nvPr/>
                </p:nvSpPr>
                <p:spPr bwMode="auto">
                  <a:xfrm>
                    <a:off x="2699" y="1752"/>
                    <a:ext cx="498" cy="308"/>
                  </a:xfrm>
                  <a:prstGeom prst="rect">
                    <a:avLst/>
                  </a:prstGeom>
                  <a:noFill/>
                  <a:ln w="38100" algn="ctr">
                    <a:noFill/>
                    <a:miter lim="800000"/>
                    <a:headEnd/>
                    <a:tailEnd/>
                  </a:ln>
                </p:spPr>
                <p:txBody>
                  <a:bodyPr>
                    <a:spAutoFit/>
                  </a:bodyPr>
                  <a:lstStyle/>
                  <a:p>
                    <a:pPr algn="ctr">
                      <a:spcBef>
                        <a:spcPct val="50000"/>
                      </a:spcBef>
                    </a:pPr>
                    <a:endParaRPr kumimoji="1" lang="zh-CN" altLang="en-US" sz="1800" u="none">
                      <a:solidFill>
                        <a:schemeClr val="bg1"/>
                      </a:solidFill>
                      <a:latin typeface="Arial" charset="0"/>
                      <a:ea typeface="华文中宋" pitchFamily="2" charset="-122"/>
                    </a:endParaRPr>
                  </a:p>
                </p:txBody>
              </p:sp>
            </p:grpSp>
          </p:grpSp>
        </p:grpSp>
      </p:grpSp>
      <p:grpSp>
        <p:nvGrpSpPr>
          <p:cNvPr id="139541" name="Group 277"/>
          <p:cNvGrpSpPr>
            <a:grpSpLocks/>
          </p:cNvGrpSpPr>
          <p:nvPr/>
        </p:nvGrpSpPr>
        <p:grpSpPr bwMode="auto">
          <a:xfrm>
            <a:off x="4502150" y="3286125"/>
            <a:ext cx="1941513" cy="366713"/>
            <a:chOff x="2065" y="2768"/>
            <a:chExt cx="1223" cy="307"/>
          </a:xfrm>
        </p:grpSpPr>
        <p:sp>
          <p:nvSpPr>
            <p:cNvPr id="120978" name="Rectangle 278"/>
            <p:cNvSpPr>
              <a:spLocks noChangeArrowheads="1"/>
            </p:cNvSpPr>
            <p:nvPr/>
          </p:nvSpPr>
          <p:spPr bwMode="auto">
            <a:xfrm>
              <a:off x="2065" y="2795"/>
              <a:ext cx="136" cy="204"/>
            </a:xfrm>
            <a:prstGeom prst="rect">
              <a:avLst/>
            </a:prstGeom>
            <a:solidFill>
              <a:schemeClr val="hlink"/>
            </a:solidFill>
            <a:ln w="38100" algn="ctr">
              <a:solidFill>
                <a:schemeClr val="hlink"/>
              </a:solidFill>
              <a:miter lim="800000"/>
              <a:headEnd/>
              <a:tailEnd/>
            </a:ln>
          </p:spPr>
          <p:txBody>
            <a:bodyPr wrap="none" anchor="ctr"/>
            <a:lstStyle/>
            <a:p>
              <a:pPr algn="ctr"/>
              <a:endParaRPr lang="zh-CN" altLang="en-US"/>
            </a:p>
          </p:txBody>
        </p:sp>
        <p:grpSp>
          <p:nvGrpSpPr>
            <p:cNvPr id="120979" name="Group 279"/>
            <p:cNvGrpSpPr>
              <a:grpSpLocks/>
            </p:cNvGrpSpPr>
            <p:nvPr/>
          </p:nvGrpSpPr>
          <p:grpSpPr bwMode="auto">
            <a:xfrm>
              <a:off x="2200" y="2768"/>
              <a:ext cx="1088" cy="307"/>
              <a:chOff x="2200" y="2523"/>
              <a:chExt cx="1088" cy="307"/>
            </a:xfrm>
          </p:grpSpPr>
          <p:sp>
            <p:nvSpPr>
              <p:cNvPr id="120980" name="Rectangle 280"/>
              <p:cNvSpPr>
                <a:spLocks noChangeArrowheads="1"/>
              </p:cNvSpPr>
              <p:nvPr/>
            </p:nvSpPr>
            <p:spPr bwMode="auto">
              <a:xfrm>
                <a:off x="2200" y="2546"/>
                <a:ext cx="136"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grpSp>
            <p:nvGrpSpPr>
              <p:cNvPr id="120981" name="Group 281"/>
              <p:cNvGrpSpPr>
                <a:grpSpLocks/>
              </p:cNvGrpSpPr>
              <p:nvPr/>
            </p:nvGrpSpPr>
            <p:grpSpPr bwMode="auto">
              <a:xfrm>
                <a:off x="2358" y="2523"/>
                <a:ext cx="930" cy="307"/>
                <a:chOff x="2358" y="2273"/>
                <a:chExt cx="930" cy="307"/>
              </a:xfrm>
            </p:grpSpPr>
            <p:sp>
              <p:nvSpPr>
                <p:cNvPr id="120982" name="Rectangle 282"/>
                <p:cNvSpPr>
                  <a:spLocks noChangeArrowheads="1"/>
                </p:cNvSpPr>
                <p:nvPr/>
              </p:nvSpPr>
              <p:spPr bwMode="auto">
                <a:xfrm>
                  <a:off x="2358" y="2296"/>
                  <a:ext cx="136"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grpSp>
              <p:nvGrpSpPr>
                <p:cNvPr id="120983" name="Group 283"/>
                <p:cNvGrpSpPr>
                  <a:grpSpLocks/>
                </p:cNvGrpSpPr>
                <p:nvPr/>
              </p:nvGrpSpPr>
              <p:grpSpPr bwMode="auto">
                <a:xfrm>
                  <a:off x="2517" y="2273"/>
                  <a:ext cx="771" cy="307"/>
                  <a:chOff x="2517" y="2001"/>
                  <a:chExt cx="771" cy="307"/>
                </a:xfrm>
              </p:grpSpPr>
              <p:sp>
                <p:nvSpPr>
                  <p:cNvPr id="120984" name="Rectangle 284"/>
                  <p:cNvSpPr>
                    <a:spLocks noChangeArrowheads="1"/>
                  </p:cNvSpPr>
                  <p:nvPr/>
                </p:nvSpPr>
                <p:spPr bwMode="auto">
                  <a:xfrm>
                    <a:off x="2517" y="2024"/>
                    <a:ext cx="136"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grpSp>
                <p:nvGrpSpPr>
                  <p:cNvPr id="120985" name="Group 285"/>
                  <p:cNvGrpSpPr>
                    <a:grpSpLocks/>
                  </p:cNvGrpSpPr>
                  <p:nvPr/>
                </p:nvGrpSpPr>
                <p:grpSpPr bwMode="auto">
                  <a:xfrm>
                    <a:off x="2677" y="2001"/>
                    <a:ext cx="611" cy="307"/>
                    <a:chOff x="2676" y="1752"/>
                    <a:chExt cx="611" cy="307"/>
                  </a:xfrm>
                </p:grpSpPr>
                <p:grpSp>
                  <p:nvGrpSpPr>
                    <p:cNvPr id="120986" name="Group 286"/>
                    <p:cNvGrpSpPr>
                      <a:grpSpLocks/>
                    </p:cNvGrpSpPr>
                    <p:nvPr/>
                  </p:nvGrpSpPr>
                  <p:grpSpPr bwMode="auto">
                    <a:xfrm>
                      <a:off x="2676" y="1775"/>
                      <a:ext cx="611" cy="204"/>
                      <a:chOff x="2677" y="1774"/>
                      <a:chExt cx="611" cy="204"/>
                    </a:xfrm>
                  </p:grpSpPr>
                  <p:sp>
                    <p:nvSpPr>
                      <p:cNvPr id="120988" name="Rectangle 287"/>
                      <p:cNvSpPr>
                        <a:spLocks noChangeArrowheads="1"/>
                      </p:cNvSpPr>
                      <p:nvPr/>
                    </p:nvSpPr>
                    <p:spPr bwMode="auto">
                      <a:xfrm>
                        <a:off x="2677" y="1774"/>
                        <a:ext cx="135" cy="204"/>
                      </a:xfrm>
                      <a:prstGeom prst="rect">
                        <a:avLst/>
                      </a:prstGeom>
                      <a:solidFill>
                        <a:srgbClr val="666633"/>
                      </a:solidFill>
                      <a:ln w="38100" algn="ctr">
                        <a:solidFill>
                          <a:srgbClr val="666633"/>
                        </a:solidFill>
                        <a:miter lim="800000"/>
                        <a:headEnd/>
                        <a:tailEnd/>
                      </a:ln>
                    </p:spPr>
                    <p:txBody>
                      <a:bodyPr wrap="none" anchor="ctr"/>
                      <a:lstStyle/>
                      <a:p>
                        <a:pPr algn="ctr"/>
                        <a:endParaRPr lang="zh-CN" altLang="en-US"/>
                      </a:p>
                    </p:txBody>
                  </p:sp>
                  <p:sp>
                    <p:nvSpPr>
                      <p:cNvPr id="120989" name="Rectangle 288"/>
                      <p:cNvSpPr>
                        <a:spLocks noChangeArrowheads="1"/>
                      </p:cNvSpPr>
                      <p:nvPr/>
                    </p:nvSpPr>
                    <p:spPr bwMode="auto">
                      <a:xfrm>
                        <a:off x="2835" y="1774"/>
                        <a:ext cx="453" cy="204"/>
                      </a:xfrm>
                      <a:prstGeom prst="rect">
                        <a:avLst/>
                      </a:prstGeom>
                      <a:solidFill>
                        <a:srgbClr val="666633"/>
                      </a:solidFill>
                      <a:ln w="38100" algn="ctr">
                        <a:solidFill>
                          <a:srgbClr val="666633"/>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grpSp>
                <p:sp>
                  <p:nvSpPr>
                    <p:cNvPr id="120987" name="Text Box 289"/>
                    <p:cNvSpPr txBox="1">
                      <a:spLocks noChangeArrowheads="1"/>
                    </p:cNvSpPr>
                    <p:nvPr/>
                  </p:nvSpPr>
                  <p:spPr bwMode="auto">
                    <a:xfrm>
                      <a:off x="2699" y="1752"/>
                      <a:ext cx="498" cy="307"/>
                    </a:xfrm>
                    <a:prstGeom prst="rect">
                      <a:avLst/>
                    </a:prstGeom>
                    <a:noFill/>
                    <a:ln w="38100" algn="ctr">
                      <a:noFill/>
                      <a:miter lim="800000"/>
                      <a:headEnd/>
                      <a:tailEnd/>
                    </a:ln>
                  </p:spPr>
                  <p:txBody>
                    <a:bodyPr>
                      <a:spAutoFit/>
                    </a:bodyPr>
                    <a:lstStyle/>
                    <a:p>
                      <a:pPr algn="ctr">
                        <a:spcBef>
                          <a:spcPct val="50000"/>
                        </a:spcBef>
                      </a:pPr>
                      <a:endParaRPr kumimoji="1" lang="zh-CN" altLang="en-US" sz="1800" u="none">
                        <a:solidFill>
                          <a:schemeClr val="bg1"/>
                        </a:solidFill>
                        <a:latin typeface="Arial" charset="0"/>
                        <a:ea typeface="华文中宋" pitchFamily="2" charset="-122"/>
                      </a:endParaRPr>
                    </a:p>
                  </p:txBody>
                </p:sp>
              </p:grpSp>
            </p:grpSp>
          </p:grpSp>
        </p:grpSp>
      </p:grpSp>
      <p:grpSp>
        <p:nvGrpSpPr>
          <p:cNvPr id="139554" name="Group 290"/>
          <p:cNvGrpSpPr>
            <a:grpSpLocks/>
          </p:cNvGrpSpPr>
          <p:nvPr/>
        </p:nvGrpSpPr>
        <p:grpSpPr bwMode="auto">
          <a:xfrm>
            <a:off x="4283075" y="3670300"/>
            <a:ext cx="2376488" cy="366713"/>
            <a:chOff x="2154" y="3952"/>
            <a:chExt cx="1497" cy="308"/>
          </a:xfrm>
        </p:grpSpPr>
        <p:sp>
          <p:nvSpPr>
            <p:cNvPr id="120969" name="Rectangle 291"/>
            <p:cNvSpPr>
              <a:spLocks noChangeArrowheads="1"/>
            </p:cNvSpPr>
            <p:nvPr/>
          </p:nvSpPr>
          <p:spPr bwMode="auto">
            <a:xfrm>
              <a:off x="2154" y="3979"/>
              <a:ext cx="136" cy="204"/>
            </a:xfrm>
            <a:prstGeom prst="rect">
              <a:avLst/>
            </a:prstGeom>
            <a:solidFill>
              <a:srgbClr val="9900FF"/>
            </a:solidFill>
            <a:ln w="38100" algn="ctr">
              <a:solidFill>
                <a:srgbClr val="9900FF"/>
              </a:solidFill>
              <a:miter lim="800000"/>
              <a:headEnd/>
              <a:tailEnd/>
            </a:ln>
          </p:spPr>
          <p:txBody>
            <a:bodyPr wrap="none" anchor="ctr"/>
            <a:lstStyle/>
            <a:p>
              <a:pPr algn="ctr"/>
              <a:endParaRPr lang="zh-CN" altLang="en-US"/>
            </a:p>
          </p:txBody>
        </p:sp>
        <p:sp>
          <p:nvSpPr>
            <p:cNvPr id="120970" name="Rectangle 292"/>
            <p:cNvSpPr>
              <a:spLocks noChangeArrowheads="1"/>
            </p:cNvSpPr>
            <p:nvPr/>
          </p:nvSpPr>
          <p:spPr bwMode="auto">
            <a:xfrm>
              <a:off x="3515" y="3979"/>
              <a:ext cx="136" cy="204"/>
            </a:xfrm>
            <a:prstGeom prst="rect">
              <a:avLst/>
            </a:prstGeom>
            <a:solidFill>
              <a:srgbClr val="9900FF"/>
            </a:solidFill>
            <a:ln w="38100" algn="ctr">
              <a:solidFill>
                <a:srgbClr val="9900FF"/>
              </a:solidFill>
              <a:miter lim="800000"/>
              <a:headEnd/>
              <a:tailEnd/>
            </a:ln>
          </p:spPr>
          <p:txBody>
            <a:bodyPr wrap="none" anchor="ctr"/>
            <a:lstStyle/>
            <a:p>
              <a:pPr algn="ctr"/>
              <a:endParaRPr lang="zh-CN" altLang="en-US"/>
            </a:p>
          </p:txBody>
        </p:sp>
        <p:sp>
          <p:nvSpPr>
            <p:cNvPr id="120971" name="Rectangle 293"/>
            <p:cNvSpPr>
              <a:spLocks noChangeArrowheads="1"/>
            </p:cNvSpPr>
            <p:nvPr/>
          </p:nvSpPr>
          <p:spPr bwMode="auto">
            <a:xfrm>
              <a:off x="2292" y="3979"/>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sp>
          <p:nvSpPr>
            <p:cNvPr id="120972" name="Rectangle 294"/>
            <p:cNvSpPr>
              <a:spLocks noChangeArrowheads="1"/>
            </p:cNvSpPr>
            <p:nvPr/>
          </p:nvSpPr>
          <p:spPr bwMode="auto">
            <a:xfrm>
              <a:off x="2427" y="3979"/>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sp>
          <p:nvSpPr>
            <p:cNvPr id="120973" name="Rectangle 295"/>
            <p:cNvSpPr>
              <a:spLocks noChangeArrowheads="1"/>
            </p:cNvSpPr>
            <p:nvPr/>
          </p:nvSpPr>
          <p:spPr bwMode="auto">
            <a:xfrm>
              <a:off x="2585" y="3979"/>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sp>
          <p:nvSpPr>
            <p:cNvPr id="120974" name="Rectangle 296"/>
            <p:cNvSpPr>
              <a:spLocks noChangeArrowheads="1"/>
            </p:cNvSpPr>
            <p:nvPr/>
          </p:nvSpPr>
          <p:spPr bwMode="auto">
            <a:xfrm>
              <a:off x="2744" y="3979"/>
              <a:ext cx="136"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sp>
          <p:nvSpPr>
            <p:cNvPr id="120975" name="Rectangle 297"/>
            <p:cNvSpPr>
              <a:spLocks noChangeArrowheads="1"/>
            </p:cNvSpPr>
            <p:nvPr/>
          </p:nvSpPr>
          <p:spPr bwMode="auto">
            <a:xfrm>
              <a:off x="2904" y="3979"/>
              <a:ext cx="135" cy="204"/>
            </a:xfrm>
            <a:prstGeom prst="rect">
              <a:avLst/>
            </a:prstGeom>
            <a:solidFill>
              <a:srgbClr val="993300"/>
            </a:solidFill>
            <a:ln w="38100" algn="ctr">
              <a:solidFill>
                <a:srgbClr val="993300"/>
              </a:solidFill>
              <a:miter lim="800000"/>
              <a:headEnd/>
              <a:tailEnd/>
            </a:ln>
          </p:spPr>
          <p:txBody>
            <a:bodyPr wrap="none" anchor="ctr"/>
            <a:lstStyle/>
            <a:p>
              <a:pPr algn="ctr"/>
              <a:endParaRPr lang="zh-CN" altLang="en-US"/>
            </a:p>
          </p:txBody>
        </p:sp>
        <p:sp>
          <p:nvSpPr>
            <p:cNvPr id="120976" name="Rectangle 298"/>
            <p:cNvSpPr>
              <a:spLocks noChangeArrowheads="1"/>
            </p:cNvSpPr>
            <p:nvPr/>
          </p:nvSpPr>
          <p:spPr bwMode="auto">
            <a:xfrm>
              <a:off x="3062" y="3979"/>
              <a:ext cx="453" cy="204"/>
            </a:xfrm>
            <a:prstGeom prst="rect">
              <a:avLst/>
            </a:prstGeom>
            <a:solidFill>
              <a:srgbClr val="993300"/>
            </a:solidFill>
            <a:ln w="38100" algn="ctr">
              <a:solidFill>
                <a:srgbClr val="993300"/>
              </a:solidFill>
              <a:miter lim="800000"/>
              <a:headEnd/>
              <a:tailEnd/>
            </a:ln>
          </p:spPr>
          <p:txBody>
            <a:bodyPr wrap="none" anchor="ctr"/>
            <a:lstStyle/>
            <a:p>
              <a:pPr algn="ctr"/>
              <a:endParaRPr kumimoji="1" lang="zh-CN" altLang="en-US" sz="1800" u="none">
                <a:solidFill>
                  <a:schemeClr val="folHlink"/>
                </a:solidFill>
                <a:latin typeface="Arial" charset="0"/>
                <a:ea typeface="华文中宋" pitchFamily="2" charset="-122"/>
              </a:endParaRPr>
            </a:p>
          </p:txBody>
        </p:sp>
        <p:sp>
          <p:nvSpPr>
            <p:cNvPr id="120977" name="Text Box 299"/>
            <p:cNvSpPr txBox="1">
              <a:spLocks noChangeArrowheads="1"/>
            </p:cNvSpPr>
            <p:nvPr/>
          </p:nvSpPr>
          <p:spPr bwMode="auto">
            <a:xfrm>
              <a:off x="2927" y="3952"/>
              <a:ext cx="498" cy="308"/>
            </a:xfrm>
            <a:prstGeom prst="rect">
              <a:avLst/>
            </a:prstGeom>
            <a:noFill/>
            <a:ln w="38100" algn="ctr">
              <a:noFill/>
              <a:miter lim="800000"/>
              <a:headEnd/>
              <a:tailEnd/>
            </a:ln>
          </p:spPr>
          <p:txBody>
            <a:bodyPr>
              <a:spAutoFit/>
            </a:bodyPr>
            <a:lstStyle/>
            <a:p>
              <a:pPr algn="ctr">
                <a:spcBef>
                  <a:spcPct val="50000"/>
                </a:spcBef>
              </a:pPr>
              <a:endParaRPr kumimoji="1" lang="zh-CN" altLang="en-US" sz="1800" u="none">
                <a:solidFill>
                  <a:schemeClr val="bg1"/>
                </a:solidFill>
                <a:latin typeface="Arial" charset="0"/>
                <a:ea typeface="华文中宋" pitchFamily="2" charset="-122"/>
              </a:endParaRPr>
            </a:p>
          </p:txBody>
        </p:sp>
      </p:grpSp>
      <p:sp>
        <p:nvSpPr>
          <p:cNvPr id="139564" name="Rectangle 300"/>
          <p:cNvSpPr>
            <a:spLocks noChangeArrowheads="1"/>
          </p:cNvSpPr>
          <p:nvPr/>
        </p:nvSpPr>
        <p:spPr bwMode="auto">
          <a:xfrm>
            <a:off x="1871663" y="915988"/>
            <a:ext cx="404812" cy="268287"/>
          </a:xfrm>
          <a:prstGeom prst="rect">
            <a:avLst/>
          </a:prstGeom>
          <a:solidFill>
            <a:srgbClr val="FF0000"/>
          </a:solidFill>
          <a:ln w="12700">
            <a:solidFill>
              <a:schemeClr val="tx1"/>
            </a:solidFill>
            <a:miter lim="800000"/>
            <a:headEnd/>
            <a:tailEnd/>
          </a:ln>
        </p:spPr>
        <p:txBody>
          <a:bodyPr wrap="none" anchor="ctr">
            <a:spAutoFit/>
          </a:bodyPr>
          <a:lstStyle/>
          <a:p>
            <a:pPr algn="ctr"/>
            <a:endParaRPr lang="zh-CN" altLang="en-US"/>
          </a:p>
        </p:txBody>
      </p:sp>
      <p:sp>
        <p:nvSpPr>
          <p:cNvPr id="120897" name="Line 301"/>
          <p:cNvSpPr>
            <a:spLocks noChangeShapeType="1"/>
          </p:cNvSpPr>
          <p:nvPr/>
        </p:nvSpPr>
        <p:spPr bwMode="auto">
          <a:xfrm>
            <a:off x="2771775" y="1887538"/>
            <a:ext cx="1258888" cy="0"/>
          </a:xfrm>
          <a:prstGeom prst="line">
            <a:avLst/>
          </a:prstGeom>
          <a:noFill/>
          <a:ln w="38100">
            <a:solidFill>
              <a:srgbClr val="FF0066"/>
            </a:solidFill>
            <a:prstDash val="dash"/>
            <a:round/>
            <a:headEnd type="triangle" w="med" len="med"/>
            <a:tailEnd type="triangle" w="med" len="med"/>
          </a:ln>
        </p:spPr>
        <p:txBody>
          <a:bodyPr anchor="ctr"/>
          <a:lstStyle/>
          <a:p>
            <a:endParaRPr lang="zh-CN" altLang="en-US"/>
          </a:p>
        </p:txBody>
      </p:sp>
      <p:sp>
        <p:nvSpPr>
          <p:cNvPr id="120898" name="Line 302"/>
          <p:cNvSpPr>
            <a:spLocks noChangeShapeType="1"/>
          </p:cNvSpPr>
          <p:nvPr/>
        </p:nvSpPr>
        <p:spPr bwMode="auto">
          <a:xfrm>
            <a:off x="2771775" y="2265363"/>
            <a:ext cx="1258888" cy="0"/>
          </a:xfrm>
          <a:prstGeom prst="line">
            <a:avLst/>
          </a:prstGeom>
          <a:noFill/>
          <a:ln w="38100">
            <a:solidFill>
              <a:srgbClr val="FF0066"/>
            </a:solidFill>
            <a:prstDash val="dash"/>
            <a:round/>
            <a:headEnd type="triangle" w="med" len="med"/>
            <a:tailEnd type="triangle" w="med" len="med"/>
          </a:ln>
        </p:spPr>
        <p:txBody>
          <a:bodyPr anchor="ctr"/>
          <a:lstStyle/>
          <a:p>
            <a:endParaRPr lang="zh-CN" altLang="en-US"/>
          </a:p>
        </p:txBody>
      </p:sp>
      <p:sp>
        <p:nvSpPr>
          <p:cNvPr id="120899" name="Line 303"/>
          <p:cNvSpPr>
            <a:spLocks noChangeShapeType="1"/>
          </p:cNvSpPr>
          <p:nvPr/>
        </p:nvSpPr>
        <p:spPr bwMode="auto">
          <a:xfrm>
            <a:off x="2771775" y="2670175"/>
            <a:ext cx="1258888" cy="0"/>
          </a:xfrm>
          <a:prstGeom prst="line">
            <a:avLst/>
          </a:prstGeom>
          <a:noFill/>
          <a:ln w="38100">
            <a:solidFill>
              <a:srgbClr val="FF0066"/>
            </a:solidFill>
            <a:prstDash val="dash"/>
            <a:round/>
            <a:headEnd type="triangle" w="med" len="med"/>
            <a:tailEnd type="triangle" w="med" len="med"/>
          </a:ln>
        </p:spPr>
        <p:txBody>
          <a:bodyPr anchor="ctr"/>
          <a:lstStyle/>
          <a:p>
            <a:endParaRPr lang="zh-CN" altLang="en-US"/>
          </a:p>
        </p:txBody>
      </p:sp>
      <p:sp>
        <p:nvSpPr>
          <p:cNvPr id="120900" name="Line 304"/>
          <p:cNvSpPr>
            <a:spLocks noChangeShapeType="1"/>
          </p:cNvSpPr>
          <p:nvPr/>
        </p:nvSpPr>
        <p:spPr bwMode="auto">
          <a:xfrm>
            <a:off x="2771775" y="3048000"/>
            <a:ext cx="1258888" cy="0"/>
          </a:xfrm>
          <a:prstGeom prst="line">
            <a:avLst/>
          </a:prstGeom>
          <a:noFill/>
          <a:ln w="38100">
            <a:solidFill>
              <a:srgbClr val="FF0066"/>
            </a:solidFill>
            <a:prstDash val="dash"/>
            <a:round/>
            <a:headEnd type="triangle" w="med" len="med"/>
            <a:tailEnd type="triangle" w="med" len="med"/>
          </a:ln>
        </p:spPr>
        <p:txBody>
          <a:bodyPr anchor="ctr"/>
          <a:lstStyle/>
          <a:p>
            <a:endParaRPr lang="zh-CN" altLang="en-US"/>
          </a:p>
        </p:txBody>
      </p:sp>
      <p:sp>
        <p:nvSpPr>
          <p:cNvPr id="120901" name="Line 305"/>
          <p:cNvSpPr>
            <a:spLocks noChangeShapeType="1"/>
          </p:cNvSpPr>
          <p:nvPr/>
        </p:nvSpPr>
        <p:spPr bwMode="auto">
          <a:xfrm>
            <a:off x="2771775" y="3452813"/>
            <a:ext cx="1258888" cy="0"/>
          </a:xfrm>
          <a:prstGeom prst="line">
            <a:avLst/>
          </a:prstGeom>
          <a:noFill/>
          <a:ln w="38100">
            <a:solidFill>
              <a:srgbClr val="FF0066"/>
            </a:solidFill>
            <a:prstDash val="dash"/>
            <a:round/>
            <a:headEnd type="triangle" w="med" len="med"/>
            <a:tailEnd type="triangle" w="med" len="med"/>
          </a:ln>
        </p:spPr>
        <p:txBody>
          <a:bodyPr anchor="ctr"/>
          <a:lstStyle/>
          <a:p>
            <a:endParaRPr lang="zh-CN" altLang="en-US"/>
          </a:p>
        </p:txBody>
      </p:sp>
      <p:sp>
        <p:nvSpPr>
          <p:cNvPr id="120902" name="Line 306"/>
          <p:cNvSpPr>
            <a:spLocks noChangeShapeType="1"/>
          </p:cNvSpPr>
          <p:nvPr/>
        </p:nvSpPr>
        <p:spPr bwMode="auto">
          <a:xfrm>
            <a:off x="2771775" y="3832225"/>
            <a:ext cx="1258888" cy="0"/>
          </a:xfrm>
          <a:prstGeom prst="line">
            <a:avLst/>
          </a:prstGeom>
          <a:noFill/>
          <a:ln w="38100">
            <a:solidFill>
              <a:srgbClr val="FF0066"/>
            </a:solidFill>
            <a:prstDash val="dash"/>
            <a:round/>
            <a:headEnd type="triangle" w="med" len="med"/>
            <a:tailEnd type="triangle" w="med" len="med"/>
          </a:ln>
        </p:spPr>
        <p:txBody>
          <a:bodyPr anchor="ctr"/>
          <a:lstStyle/>
          <a:p>
            <a:endParaRPr lang="zh-CN" altLang="en-US"/>
          </a:p>
        </p:txBody>
      </p:sp>
      <p:grpSp>
        <p:nvGrpSpPr>
          <p:cNvPr id="120903" name="Group 1168"/>
          <p:cNvGrpSpPr>
            <a:grpSpLocks/>
          </p:cNvGrpSpPr>
          <p:nvPr/>
        </p:nvGrpSpPr>
        <p:grpSpPr bwMode="auto">
          <a:xfrm>
            <a:off x="1357313" y="857250"/>
            <a:ext cx="249237" cy="406400"/>
            <a:chOff x="4140" y="429"/>
            <a:chExt cx="1425" cy="2396"/>
          </a:xfrm>
        </p:grpSpPr>
        <p:sp>
          <p:nvSpPr>
            <p:cNvPr id="120937" name="Freeform 1169"/>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20938" name="Rectangle 1170"/>
            <p:cNvSpPr>
              <a:spLocks noChangeArrowheads="1"/>
            </p:cNvSpPr>
            <p:nvPr/>
          </p:nvSpPr>
          <p:spPr bwMode="auto">
            <a:xfrm>
              <a:off x="4204" y="429"/>
              <a:ext cx="1053"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20939" name="Freeform 1171"/>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20940" name="Freeform 1172"/>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0941" name="Rectangle 1173"/>
            <p:cNvSpPr>
              <a:spLocks noChangeArrowheads="1"/>
            </p:cNvSpPr>
            <p:nvPr/>
          </p:nvSpPr>
          <p:spPr bwMode="auto">
            <a:xfrm>
              <a:off x="4213" y="691"/>
              <a:ext cx="599"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0942" name="Group 1174"/>
            <p:cNvGrpSpPr>
              <a:grpSpLocks/>
            </p:cNvGrpSpPr>
            <p:nvPr/>
          </p:nvGrpSpPr>
          <p:grpSpPr bwMode="auto">
            <a:xfrm>
              <a:off x="4748" y="675"/>
              <a:ext cx="581" cy="141"/>
              <a:chOff x="613" y="2572"/>
              <a:chExt cx="725" cy="135"/>
            </a:xfrm>
          </p:grpSpPr>
          <p:sp>
            <p:nvSpPr>
              <p:cNvPr id="120967" name="AutoShape 1175"/>
              <p:cNvSpPr>
                <a:spLocks noChangeArrowheads="1"/>
              </p:cNvSpPr>
              <p:nvPr/>
            </p:nvSpPr>
            <p:spPr bwMode="auto">
              <a:xfrm>
                <a:off x="613" y="2572"/>
                <a:ext cx="725" cy="135"/>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0968" name="AutoShape 1176"/>
              <p:cNvSpPr>
                <a:spLocks noChangeArrowheads="1"/>
              </p:cNvSpPr>
              <p:nvPr/>
            </p:nvSpPr>
            <p:spPr bwMode="auto">
              <a:xfrm>
                <a:off x="624" y="2590"/>
                <a:ext cx="691" cy="9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20943" name="Rectangle 1177"/>
            <p:cNvSpPr>
              <a:spLocks noChangeArrowheads="1"/>
            </p:cNvSpPr>
            <p:nvPr/>
          </p:nvSpPr>
          <p:spPr bwMode="auto">
            <a:xfrm>
              <a:off x="4222" y="1019"/>
              <a:ext cx="599"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0944" name="Group 1178"/>
            <p:cNvGrpSpPr>
              <a:grpSpLocks/>
            </p:cNvGrpSpPr>
            <p:nvPr/>
          </p:nvGrpSpPr>
          <p:grpSpPr bwMode="auto">
            <a:xfrm>
              <a:off x="4748" y="995"/>
              <a:ext cx="581" cy="141"/>
              <a:chOff x="615" y="2564"/>
              <a:chExt cx="725" cy="146"/>
            </a:xfrm>
          </p:grpSpPr>
          <p:sp>
            <p:nvSpPr>
              <p:cNvPr id="120965" name="AutoShape 1179"/>
              <p:cNvSpPr>
                <a:spLocks noChangeArrowheads="1"/>
              </p:cNvSpPr>
              <p:nvPr/>
            </p:nvSpPr>
            <p:spPr bwMode="auto">
              <a:xfrm>
                <a:off x="615" y="2564"/>
                <a:ext cx="725" cy="146"/>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0966" name="AutoShape 1180"/>
              <p:cNvSpPr>
                <a:spLocks noChangeArrowheads="1"/>
              </p:cNvSpPr>
              <p:nvPr/>
            </p:nvSpPr>
            <p:spPr bwMode="auto">
              <a:xfrm>
                <a:off x="627" y="2584"/>
                <a:ext cx="691"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20945" name="Rectangle 1181"/>
            <p:cNvSpPr>
              <a:spLocks noChangeArrowheads="1"/>
            </p:cNvSpPr>
            <p:nvPr/>
          </p:nvSpPr>
          <p:spPr bwMode="auto">
            <a:xfrm>
              <a:off x="4213" y="1356"/>
              <a:ext cx="599"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20946" name="Rectangle 1182"/>
            <p:cNvSpPr>
              <a:spLocks noChangeArrowheads="1"/>
            </p:cNvSpPr>
            <p:nvPr/>
          </p:nvSpPr>
          <p:spPr bwMode="auto">
            <a:xfrm>
              <a:off x="4231" y="1655"/>
              <a:ext cx="590"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0947" name="Group 1183"/>
            <p:cNvGrpSpPr>
              <a:grpSpLocks/>
            </p:cNvGrpSpPr>
            <p:nvPr/>
          </p:nvGrpSpPr>
          <p:grpSpPr bwMode="auto">
            <a:xfrm>
              <a:off x="4739" y="1629"/>
              <a:ext cx="581" cy="150"/>
              <a:chOff x="619" y="2568"/>
              <a:chExt cx="724" cy="138"/>
            </a:xfrm>
          </p:grpSpPr>
          <p:sp>
            <p:nvSpPr>
              <p:cNvPr id="120963" name="AutoShape 1184"/>
              <p:cNvSpPr>
                <a:spLocks noChangeArrowheads="1"/>
              </p:cNvSpPr>
              <p:nvPr/>
            </p:nvSpPr>
            <p:spPr bwMode="auto">
              <a:xfrm>
                <a:off x="619" y="2568"/>
                <a:ext cx="724"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0964" name="AutoShape 1185"/>
              <p:cNvSpPr>
                <a:spLocks noChangeArrowheads="1"/>
              </p:cNvSpPr>
              <p:nvPr/>
            </p:nvSpPr>
            <p:spPr bwMode="auto">
              <a:xfrm>
                <a:off x="630" y="2585"/>
                <a:ext cx="69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20948" name="Freeform 1186"/>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20949" name="Group 1187"/>
            <p:cNvGrpSpPr>
              <a:grpSpLocks/>
            </p:cNvGrpSpPr>
            <p:nvPr/>
          </p:nvGrpSpPr>
          <p:grpSpPr bwMode="auto">
            <a:xfrm>
              <a:off x="4739" y="1328"/>
              <a:ext cx="581" cy="140"/>
              <a:chOff x="614" y="2569"/>
              <a:chExt cx="724" cy="140"/>
            </a:xfrm>
          </p:grpSpPr>
          <p:sp>
            <p:nvSpPr>
              <p:cNvPr id="120961" name="AutoShape 1188"/>
              <p:cNvSpPr>
                <a:spLocks noChangeArrowheads="1"/>
              </p:cNvSpPr>
              <p:nvPr/>
            </p:nvSpPr>
            <p:spPr bwMode="auto">
              <a:xfrm>
                <a:off x="614" y="2569"/>
                <a:ext cx="724" cy="140"/>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0962" name="AutoShape 1189"/>
              <p:cNvSpPr>
                <a:spLocks noChangeArrowheads="1"/>
              </p:cNvSpPr>
              <p:nvPr/>
            </p:nvSpPr>
            <p:spPr bwMode="auto">
              <a:xfrm>
                <a:off x="625" y="2587"/>
                <a:ext cx="69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20950" name="Rectangle 1190"/>
            <p:cNvSpPr>
              <a:spLocks noChangeArrowheads="1"/>
            </p:cNvSpPr>
            <p:nvPr/>
          </p:nvSpPr>
          <p:spPr bwMode="auto">
            <a:xfrm>
              <a:off x="5247" y="429"/>
              <a:ext cx="73"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20951" name="Freeform 1191"/>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0952" name="Freeform 1192"/>
            <p:cNvSpPr>
              <a:spLocks/>
            </p:cNvSpPr>
            <p:nvPr/>
          </p:nvSpPr>
          <p:spPr bwMode="auto">
            <a:xfrm>
              <a:off x="5315" y="680"/>
              <a:ext cx="244" cy="240"/>
            </a:xfrm>
            <a:custGeom>
              <a:avLst/>
              <a:gdLst>
                <a:gd name="T0" fmla="*/ 0 w 304"/>
                <a:gd name="T1" fmla="*/ 0 h 288"/>
                <a:gd name="T2" fmla="*/ 14 w 304"/>
                <a:gd name="T3" fmla="*/ 12 h 288"/>
                <a:gd name="T4" fmla="*/ 13 w 304"/>
                <a:gd name="T5" fmla="*/ 22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0953" name="Oval 1193"/>
            <p:cNvSpPr>
              <a:spLocks noChangeArrowheads="1"/>
            </p:cNvSpPr>
            <p:nvPr/>
          </p:nvSpPr>
          <p:spPr bwMode="auto">
            <a:xfrm>
              <a:off x="5520" y="2610"/>
              <a:ext cx="45" cy="94"/>
            </a:xfrm>
            <a:prstGeom prst="ellipse">
              <a:avLst/>
            </a:prstGeom>
            <a:solidFill>
              <a:srgbClr val="333333"/>
            </a:solidFill>
            <a:ln w="9525">
              <a:noFill/>
              <a:round/>
              <a:headEnd/>
              <a:tailEnd/>
            </a:ln>
          </p:spPr>
          <p:txBody>
            <a:bodyPr wrap="none" anchor="ctr"/>
            <a:lstStyle/>
            <a:p>
              <a:endParaRPr lang="zh-CN" altLang="zh-CN"/>
            </a:p>
          </p:txBody>
        </p:sp>
        <p:sp>
          <p:nvSpPr>
            <p:cNvPr id="120954" name="Freeform 1194"/>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20955" name="AutoShape 1195"/>
            <p:cNvSpPr>
              <a:spLocks noChangeArrowheads="1"/>
            </p:cNvSpPr>
            <p:nvPr/>
          </p:nvSpPr>
          <p:spPr bwMode="auto">
            <a:xfrm>
              <a:off x="4140" y="2675"/>
              <a:ext cx="1198"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20956" name="AutoShape 1196"/>
            <p:cNvSpPr>
              <a:spLocks noChangeArrowheads="1"/>
            </p:cNvSpPr>
            <p:nvPr/>
          </p:nvSpPr>
          <p:spPr bwMode="auto">
            <a:xfrm>
              <a:off x="4204" y="2713"/>
              <a:ext cx="1071"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20957" name="Oval 1197"/>
            <p:cNvSpPr>
              <a:spLocks noChangeArrowheads="1"/>
            </p:cNvSpPr>
            <p:nvPr/>
          </p:nvSpPr>
          <p:spPr bwMode="auto">
            <a:xfrm>
              <a:off x="4312" y="2385"/>
              <a:ext cx="154" cy="140"/>
            </a:xfrm>
            <a:prstGeom prst="ellipse">
              <a:avLst/>
            </a:prstGeom>
            <a:solidFill>
              <a:srgbClr val="33CC33"/>
            </a:solidFill>
            <a:ln w="9525">
              <a:noFill/>
              <a:round/>
              <a:headEnd/>
              <a:tailEnd/>
            </a:ln>
          </p:spPr>
          <p:txBody>
            <a:bodyPr wrap="none" anchor="ctr"/>
            <a:lstStyle/>
            <a:p>
              <a:endParaRPr lang="zh-CN" altLang="zh-CN"/>
            </a:p>
          </p:txBody>
        </p:sp>
        <p:sp>
          <p:nvSpPr>
            <p:cNvPr id="120958" name="Oval 1198"/>
            <p:cNvSpPr>
              <a:spLocks noChangeArrowheads="1"/>
            </p:cNvSpPr>
            <p:nvPr/>
          </p:nvSpPr>
          <p:spPr bwMode="auto">
            <a:xfrm>
              <a:off x="4485" y="2385"/>
              <a:ext cx="163" cy="140"/>
            </a:xfrm>
            <a:prstGeom prst="ellipse">
              <a:avLst/>
            </a:prstGeom>
            <a:solidFill>
              <a:srgbClr val="FF0000"/>
            </a:solidFill>
            <a:ln w="9525">
              <a:noFill/>
              <a:round/>
              <a:headEnd/>
              <a:tailEnd/>
            </a:ln>
          </p:spPr>
          <p:txBody>
            <a:bodyPr wrap="none" anchor="ctr"/>
            <a:lstStyle/>
            <a:p>
              <a:pPr algn="ctr"/>
              <a:endParaRPr lang="zh-CN" altLang="zh-CN" sz="1800">
                <a:solidFill>
                  <a:srgbClr val="FF0000"/>
                </a:solidFill>
              </a:endParaRPr>
            </a:p>
          </p:txBody>
        </p:sp>
        <p:sp>
          <p:nvSpPr>
            <p:cNvPr id="120959" name="Oval 1199"/>
            <p:cNvSpPr>
              <a:spLocks noChangeArrowheads="1"/>
            </p:cNvSpPr>
            <p:nvPr/>
          </p:nvSpPr>
          <p:spPr bwMode="auto">
            <a:xfrm>
              <a:off x="4666" y="2385"/>
              <a:ext cx="154" cy="140"/>
            </a:xfrm>
            <a:prstGeom prst="ellipse">
              <a:avLst/>
            </a:prstGeom>
            <a:solidFill>
              <a:srgbClr val="33CC33"/>
            </a:solidFill>
            <a:ln w="9525">
              <a:noFill/>
              <a:round/>
              <a:headEnd/>
              <a:tailEnd/>
            </a:ln>
          </p:spPr>
          <p:txBody>
            <a:bodyPr wrap="none" anchor="ctr"/>
            <a:lstStyle/>
            <a:p>
              <a:endParaRPr lang="zh-CN" altLang="zh-CN"/>
            </a:p>
          </p:txBody>
        </p:sp>
        <p:sp>
          <p:nvSpPr>
            <p:cNvPr id="120960" name="Rectangle 1200"/>
            <p:cNvSpPr>
              <a:spLocks noChangeArrowheads="1"/>
            </p:cNvSpPr>
            <p:nvPr/>
          </p:nvSpPr>
          <p:spPr bwMode="auto">
            <a:xfrm>
              <a:off x="5066" y="1833"/>
              <a:ext cx="82" cy="767"/>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120904" name="Group 1168"/>
          <p:cNvGrpSpPr>
            <a:grpSpLocks/>
          </p:cNvGrpSpPr>
          <p:nvPr/>
        </p:nvGrpSpPr>
        <p:grpSpPr bwMode="auto">
          <a:xfrm>
            <a:off x="5286375" y="857250"/>
            <a:ext cx="249238" cy="406400"/>
            <a:chOff x="4140" y="429"/>
            <a:chExt cx="1425" cy="2396"/>
          </a:xfrm>
        </p:grpSpPr>
        <p:sp>
          <p:nvSpPr>
            <p:cNvPr id="120905" name="Freeform 1169"/>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20906" name="Rectangle 1170"/>
            <p:cNvSpPr>
              <a:spLocks noChangeArrowheads="1"/>
            </p:cNvSpPr>
            <p:nvPr/>
          </p:nvSpPr>
          <p:spPr bwMode="auto">
            <a:xfrm>
              <a:off x="4204" y="429"/>
              <a:ext cx="1053"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20907" name="Freeform 1171"/>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20908" name="Freeform 1172"/>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0909" name="Rectangle 1173"/>
            <p:cNvSpPr>
              <a:spLocks noChangeArrowheads="1"/>
            </p:cNvSpPr>
            <p:nvPr/>
          </p:nvSpPr>
          <p:spPr bwMode="auto">
            <a:xfrm>
              <a:off x="4213" y="691"/>
              <a:ext cx="599"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0910" name="Group 1174"/>
            <p:cNvGrpSpPr>
              <a:grpSpLocks/>
            </p:cNvGrpSpPr>
            <p:nvPr/>
          </p:nvGrpSpPr>
          <p:grpSpPr bwMode="auto">
            <a:xfrm>
              <a:off x="4748" y="675"/>
              <a:ext cx="581" cy="141"/>
              <a:chOff x="613" y="2572"/>
              <a:chExt cx="725" cy="135"/>
            </a:xfrm>
          </p:grpSpPr>
          <p:sp>
            <p:nvSpPr>
              <p:cNvPr id="120935" name="AutoShape 1175"/>
              <p:cNvSpPr>
                <a:spLocks noChangeArrowheads="1"/>
              </p:cNvSpPr>
              <p:nvPr/>
            </p:nvSpPr>
            <p:spPr bwMode="auto">
              <a:xfrm>
                <a:off x="613" y="2572"/>
                <a:ext cx="725" cy="135"/>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0936" name="AutoShape 1176"/>
              <p:cNvSpPr>
                <a:spLocks noChangeArrowheads="1"/>
              </p:cNvSpPr>
              <p:nvPr/>
            </p:nvSpPr>
            <p:spPr bwMode="auto">
              <a:xfrm>
                <a:off x="624" y="2590"/>
                <a:ext cx="691" cy="9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20911" name="Rectangle 1177"/>
            <p:cNvSpPr>
              <a:spLocks noChangeArrowheads="1"/>
            </p:cNvSpPr>
            <p:nvPr/>
          </p:nvSpPr>
          <p:spPr bwMode="auto">
            <a:xfrm>
              <a:off x="4222" y="1019"/>
              <a:ext cx="599"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0912" name="Group 1178"/>
            <p:cNvGrpSpPr>
              <a:grpSpLocks/>
            </p:cNvGrpSpPr>
            <p:nvPr/>
          </p:nvGrpSpPr>
          <p:grpSpPr bwMode="auto">
            <a:xfrm>
              <a:off x="4748" y="995"/>
              <a:ext cx="581" cy="141"/>
              <a:chOff x="615" y="2564"/>
              <a:chExt cx="725" cy="146"/>
            </a:xfrm>
          </p:grpSpPr>
          <p:sp>
            <p:nvSpPr>
              <p:cNvPr id="120933" name="AutoShape 1179"/>
              <p:cNvSpPr>
                <a:spLocks noChangeArrowheads="1"/>
              </p:cNvSpPr>
              <p:nvPr/>
            </p:nvSpPr>
            <p:spPr bwMode="auto">
              <a:xfrm>
                <a:off x="615" y="2564"/>
                <a:ext cx="725" cy="146"/>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0934" name="AutoShape 1180"/>
              <p:cNvSpPr>
                <a:spLocks noChangeArrowheads="1"/>
              </p:cNvSpPr>
              <p:nvPr/>
            </p:nvSpPr>
            <p:spPr bwMode="auto">
              <a:xfrm>
                <a:off x="627" y="2584"/>
                <a:ext cx="691"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20913" name="Rectangle 1181"/>
            <p:cNvSpPr>
              <a:spLocks noChangeArrowheads="1"/>
            </p:cNvSpPr>
            <p:nvPr/>
          </p:nvSpPr>
          <p:spPr bwMode="auto">
            <a:xfrm>
              <a:off x="4213" y="1356"/>
              <a:ext cx="599"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20914" name="Rectangle 1182"/>
            <p:cNvSpPr>
              <a:spLocks noChangeArrowheads="1"/>
            </p:cNvSpPr>
            <p:nvPr/>
          </p:nvSpPr>
          <p:spPr bwMode="auto">
            <a:xfrm>
              <a:off x="4231" y="1655"/>
              <a:ext cx="590"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0915" name="Group 1183"/>
            <p:cNvGrpSpPr>
              <a:grpSpLocks/>
            </p:cNvGrpSpPr>
            <p:nvPr/>
          </p:nvGrpSpPr>
          <p:grpSpPr bwMode="auto">
            <a:xfrm>
              <a:off x="4739" y="1629"/>
              <a:ext cx="581" cy="150"/>
              <a:chOff x="619" y="2568"/>
              <a:chExt cx="724" cy="138"/>
            </a:xfrm>
          </p:grpSpPr>
          <p:sp>
            <p:nvSpPr>
              <p:cNvPr id="120931" name="AutoShape 1184"/>
              <p:cNvSpPr>
                <a:spLocks noChangeArrowheads="1"/>
              </p:cNvSpPr>
              <p:nvPr/>
            </p:nvSpPr>
            <p:spPr bwMode="auto">
              <a:xfrm>
                <a:off x="619" y="2568"/>
                <a:ext cx="724"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0932" name="AutoShape 1185"/>
              <p:cNvSpPr>
                <a:spLocks noChangeArrowheads="1"/>
              </p:cNvSpPr>
              <p:nvPr/>
            </p:nvSpPr>
            <p:spPr bwMode="auto">
              <a:xfrm>
                <a:off x="630" y="2585"/>
                <a:ext cx="69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20916" name="Freeform 1186"/>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20917" name="Group 1187"/>
            <p:cNvGrpSpPr>
              <a:grpSpLocks/>
            </p:cNvGrpSpPr>
            <p:nvPr/>
          </p:nvGrpSpPr>
          <p:grpSpPr bwMode="auto">
            <a:xfrm>
              <a:off x="4739" y="1328"/>
              <a:ext cx="581" cy="140"/>
              <a:chOff x="614" y="2569"/>
              <a:chExt cx="724" cy="140"/>
            </a:xfrm>
          </p:grpSpPr>
          <p:sp>
            <p:nvSpPr>
              <p:cNvPr id="120929" name="AutoShape 1188"/>
              <p:cNvSpPr>
                <a:spLocks noChangeArrowheads="1"/>
              </p:cNvSpPr>
              <p:nvPr/>
            </p:nvSpPr>
            <p:spPr bwMode="auto">
              <a:xfrm>
                <a:off x="614" y="2569"/>
                <a:ext cx="724" cy="140"/>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0930" name="AutoShape 1189"/>
              <p:cNvSpPr>
                <a:spLocks noChangeArrowheads="1"/>
              </p:cNvSpPr>
              <p:nvPr/>
            </p:nvSpPr>
            <p:spPr bwMode="auto">
              <a:xfrm>
                <a:off x="625" y="2587"/>
                <a:ext cx="69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20918" name="Rectangle 1190"/>
            <p:cNvSpPr>
              <a:spLocks noChangeArrowheads="1"/>
            </p:cNvSpPr>
            <p:nvPr/>
          </p:nvSpPr>
          <p:spPr bwMode="auto">
            <a:xfrm>
              <a:off x="5247" y="429"/>
              <a:ext cx="73"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20919" name="Freeform 1191"/>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0920" name="Freeform 1192"/>
            <p:cNvSpPr>
              <a:spLocks/>
            </p:cNvSpPr>
            <p:nvPr/>
          </p:nvSpPr>
          <p:spPr bwMode="auto">
            <a:xfrm>
              <a:off x="5315" y="680"/>
              <a:ext cx="244" cy="240"/>
            </a:xfrm>
            <a:custGeom>
              <a:avLst/>
              <a:gdLst>
                <a:gd name="T0" fmla="*/ 0 w 304"/>
                <a:gd name="T1" fmla="*/ 0 h 288"/>
                <a:gd name="T2" fmla="*/ 14 w 304"/>
                <a:gd name="T3" fmla="*/ 12 h 288"/>
                <a:gd name="T4" fmla="*/ 13 w 304"/>
                <a:gd name="T5" fmla="*/ 22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0921" name="Oval 1193"/>
            <p:cNvSpPr>
              <a:spLocks noChangeArrowheads="1"/>
            </p:cNvSpPr>
            <p:nvPr/>
          </p:nvSpPr>
          <p:spPr bwMode="auto">
            <a:xfrm>
              <a:off x="5520" y="2610"/>
              <a:ext cx="45" cy="94"/>
            </a:xfrm>
            <a:prstGeom prst="ellipse">
              <a:avLst/>
            </a:prstGeom>
            <a:solidFill>
              <a:srgbClr val="333333"/>
            </a:solidFill>
            <a:ln w="9525">
              <a:noFill/>
              <a:round/>
              <a:headEnd/>
              <a:tailEnd/>
            </a:ln>
          </p:spPr>
          <p:txBody>
            <a:bodyPr wrap="none" anchor="ctr"/>
            <a:lstStyle/>
            <a:p>
              <a:endParaRPr lang="zh-CN" altLang="zh-CN"/>
            </a:p>
          </p:txBody>
        </p:sp>
        <p:sp>
          <p:nvSpPr>
            <p:cNvPr id="120922" name="Freeform 1194"/>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20923" name="AutoShape 1195"/>
            <p:cNvSpPr>
              <a:spLocks noChangeArrowheads="1"/>
            </p:cNvSpPr>
            <p:nvPr/>
          </p:nvSpPr>
          <p:spPr bwMode="auto">
            <a:xfrm>
              <a:off x="4140" y="2675"/>
              <a:ext cx="1198"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20924" name="AutoShape 1196"/>
            <p:cNvSpPr>
              <a:spLocks noChangeArrowheads="1"/>
            </p:cNvSpPr>
            <p:nvPr/>
          </p:nvSpPr>
          <p:spPr bwMode="auto">
            <a:xfrm>
              <a:off x="4204" y="2713"/>
              <a:ext cx="1071"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20925" name="Oval 1197"/>
            <p:cNvSpPr>
              <a:spLocks noChangeArrowheads="1"/>
            </p:cNvSpPr>
            <p:nvPr/>
          </p:nvSpPr>
          <p:spPr bwMode="auto">
            <a:xfrm>
              <a:off x="4312" y="2385"/>
              <a:ext cx="154" cy="140"/>
            </a:xfrm>
            <a:prstGeom prst="ellipse">
              <a:avLst/>
            </a:prstGeom>
            <a:solidFill>
              <a:srgbClr val="33CC33"/>
            </a:solidFill>
            <a:ln w="9525">
              <a:noFill/>
              <a:round/>
              <a:headEnd/>
              <a:tailEnd/>
            </a:ln>
          </p:spPr>
          <p:txBody>
            <a:bodyPr wrap="none" anchor="ctr"/>
            <a:lstStyle/>
            <a:p>
              <a:endParaRPr lang="zh-CN" altLang="zh-CN"/>
            </a:p>
          </p:txBody>
        </p:sp>
        <p:sp>
          <p:nvSpPr>
            <p:cNvPr id="120926" name="Oval 1198"/>
            <p:cNvSpPr>
              <a:spLocks noChangeArrowheads="1"/>
            </p:cNvSpPr>
            <p:nvPr/>
          </p:nvSpPr>
          <p:spPr bwMode="auto">
            <a:xfrm>
              <a:off x="4485" y="2385"/>
              <a:ext cx="163" cy="140"/>
            </a:xfrm>
            <a:prstGeom prst="ellipse">
              <a:avLst/>
            </a:prstGeom>
            <a:solidFill>
              <a:srgbClr val="FF0000"/>
            </a:solidFill>
            <a:ln w="9525">
              <a:noFill/>
              <a:round/>
              <a:headEnd/>
              <a:tailEnd/>
            </a:ln>
          </p:spPr>
          <p:txBody>
            <a:bodyPr wrap="none" anchor="ctr"/>
            <a:lstStyle/>
            <a:p>
              <a:pPr algn="ctr"/>
              <a:endParaRPr lang="zh-CN" altLang="zh-CN" sz="1800">
                <a:solidFill>
                  <a:srgbClr val="FF0000"/>
                </a:solidFill>
              </a:endParaRPr>
            </a:p>
          </p:txBody>
        </p:sp>
        <p:sp>
          <p:nvSpPr>
            <p:cNvPr id="120927" name="Oval 1199"/>
            <p:cNvSpPr>
              <a:spLocks noChangeArrowheads="1"/>
            </p:cNvSpPr>
            <p:nvPr/>
          </p:nvSpPr>
          <p:spPr bwMode="auto">
            <a:xfrm>
              <a:off x="4666" y="2385"/>
              <a:ext cx="154" cy="140"/>
            </a:xfrm>
            <a:prstGeom prst="ellipse">
              <a:avLst/>
            </a:prstGeom>
            <a:solidFill>
              <a:srgbClr val="33CC33"/>
            </a:solidFill>
            <a:ln w="9525">
              <a:noFill/>
              <a:round/>
              <a:headEnd/>
              <a:tailEnd/>
            </a:ln>
          </p:spPr>
          <p:txBody>
            <a:bodyPr wrap="none" anchor="ctr"/>
            <a:lstStyle/>
            <a:p>
              <a:endParaRPr lang="zh-CN" altLang="zh-CN"/>
            </a:p>
          </p:txBody>
        </p:sp>
        <p:sp>
          <p:nvSpPr>
            <p:cNvPr id="120928" name="Rectangle 1200"/>
            <p:cNvSpPr>
              <a:spLocks noChangeArrowheads="1"/>
            </p:cNvSpPr>
            <p:nvPr/>
          </p:nvSpPr>
          <p:spPr bwMode="auto">
            <a:xfrm>
              <a:off x="5066" y="1833"/>
              <a:ext cx="82" cy="767"/>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1.11111E-6 4.3219E-6 C -0.00104 0.17794 -0.00208 0.35619 -0.00208 0.45258 C -0.00208 0.54896 -0.00104 0.55174 -1.11111E-6 0.57862 C 0.00104 0.60519 -0.00139 0.60457 0.00399 0.61136 C 0.00938 0.61816 -0.02917 0.61723 0.03264 0.61847 C 0.09462 0.61971 0.31111 0.6194 0.37587 0.61847 C 0.4408 0.61785 0.41094 0.61631 0.42188 0.61322 C 0.43281 0.60982 0.43837 0.60827 0.44236 0.59839 C 0.44636 0.5885 0.44566 0.56564 0.44636 0.55452 C 0.44722 0.54371 0.44896 0.62465 0.4474 0.5329 C 0.44601 0.44084 0.43976 0.09175 0.43837 0.00339 " pathEditMode="relative" rAng="0" ptsTypes="aaaaaaaaaaA">
                                      <p:cBhvr>
                                        <p:cTn id="10" dur="3000" fill="hold"/>
                                        <p:tgtEl>
                                          <p:spTgt spid="139564"/>
                                        </p:tgtEl>
                                        <p:attrNameLst>
                                          <p:attrName>ppt_x</p:attrName>
                                          <p:attrName>ppt_y</p:attrName>
                                        </p:attrNameLst>
                                      </p:cBhvr>
                                      <p:rCtr x="21000" y="31200"/>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9509"/>
                                        </p:tgtEl>
                                        <p:attrNameLst>
                                          <p:attrName>style.visibility</p:attrName>
                                        </p:attrNameLst>
                                      </p:cBhvr>
                                      <p:to>
                                        <p:strVal val="visible"/>
                                      </p:to>
                                    </p:set>
                                    <p:animEffect transition="in" filter="wipe(up)">
                                      <p:cBhvr>
                                        <p:cTn id="15" dur="1000"/>
                                        <p:tgtEl>
                                          <p:spTgt spid="139509"/>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39288"/>
                                        </p:tgtEl>
                                        <p:attrNameLst>
                                          <p:attrName>style.visibility</p:attrName>
                                        </p:attrNameLst>
                                      </p:cBhvr>
                                      <p:to>
                                        <p:strVal val="visible"/>
                                      </p:to>
                                    </p:set>
                                    <p:animEffect transition="in" filter="wipe(up)">
                                      <p:cBhvr>
                                        <p:cTn id="19" dur="1000"/>
                                        <p:tgtEl>
                                          <p:spTgt spid="139288"/>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39495"/>
                                        </p:tgtEl>
                                        <p:attrNameLst>
                                          <p:attrName>style.visibility</p:attrName>
                                        </p:attrNameLst>
                                      </p:cBhvr>
                                      <p:to>
                                        <p:strVal val="visible"/>
                                      </p:to>
                                    </p:set>
                                    <p:animEffect transition="in" filter="wipe(up)">
                                      <p:cBhvr>
                                        <p:cTn id="23" dur="1000"/>
                                        <p:tgtEl>
                                          <p:spTgt spid="139495"/>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139289"/>
                                        </p:tgtEl>
                                        <p:attrNameLst>
                                          <p:attrName>style.visibility</p:attrName>
                                        </p:attrNameLst>
                                      </p:cBhvr>
                                      <p:to>
                                        <p:strVal val="visible"/>
                                      </p:to>
                                    </p:set>
                                    <p:animEffect transition="in" filter="wipe(up)">
                                      <p:cBhvr>
                                        <p:cTn id="27" dur="1000"/>
                                        <p:tgtEl>
                                          <p:spTgt spid="139289"/>
                                        </p:tgtEl>
                                      </p:cBhvr>
                                    </p:animEffect>
                                  </p:childTnLst>
                                </p:cTn>
                              </p:par>
                            </p:childTnLst>
                          </p:cTn>
                        </p:par>
                        <p:par>
                          <p:cTn id="28" fill="hold">
                            <p:stCondLst>
                              <p:cond delay="4000"/>
                            </p:stCondLst>
                            <p:childTnLst>
                              <p:par>
                                <p:cTn id="29" presetID="9" presetClass="entr" presetSubtype="0" fill="hold" nodeType="afterEffect">
                                  <p:stCondLst>
                                    <p:cond delay="0"/>
                                  </p:stCondLst>
                                  <p:childTnLst>
                                    <p:set>
                                      <p:cBhvr>
                                        <p:cTn id="30" dur="1" fill="hold">
                                          <p:stCondLst>
                                            <p:cond delay="0"/>
                                          </p:stCondLst>
                                        </p:cTn>
                                        <p:tgtEl>
                                          <p:spTgt spid="139292"/>
                                        </p:tgtEl>
                                        <p:attrNameLst>
                                          <p:attrName>style.visibility</p:attrName>
                                        </p:attrNameLst>
                                      </p:cBhvr>
                                      <p:to>
                                        <p:strVal val="visible"/>
                                      </p:to>
                                    </p:set>
                                    <p:animEffect transition="in" filter="dissolve">
                                      <p:cBhvr>
                                        <p:cTn id="31" dur="1000"/>
                                        <p:tgtEl>
                                          <p:spTgt spid="139292"/>
                                        </p:tgtEl>
                                      </p:cBhvr>
                                    </p:animEffect>
                                  </p:childTnLst>
                                </p:cTn>
                              </p:par>
                            </p:childTnLst>
                          </p:cTn>
                        </p:par>
                        <p:par>
                          <p:cTn id="32" fill="hold">
                            <p:stCondLst>
                              <p:cond delay="5000"/>
                            </p:stCondLst>
                            <p:childTnLst>
                              <p:par>
                                <p:cTn id="33" presetID="22" presetClass="entr" presetSubtype="1" fill="hold" grpId="0" nodeType="afterEffect">
                                  <p:stCondLst>
                                    <p:cond delay="0"/>
                                  </p:stCondLst>
                                  <p:childTnLst>
                                    <p:set>
                                      <p:cBhvr>
                                        <p:cTn id="34" dur="1" fill="hold">
                                          <p:stCondLst>
                                            <p:cond delay="0"/>
                                          </p:stCondLst>
                                        </p:cTn>
                                        <p:tgtEl>
                                          <p:spTgt spid="139496"/>
                                        </p:tgtEl>
                                        <p:attrNameLst>
                                          <p:attrName>style.visibility</p:attrName>
                                        </p:attrNameLst>
                                      </p:cBhvr>
                                      <p:to>
                                        <p:strVal val="visible"/>
                                      </p:to>
                                    </p:set>
                                    <p:animEffect transition="in" filter="wipe(up)">
                                      <p:cBhvr>
                                        <p:cTn id="35" dur="1000"/>
                                        <p:tgtEl>
                                          <p:spTgt spid="139496"/>
                                        </p:tgtEl>
                                      </p:cBhvr>
                                    </p:animEffect>
                                  </p:childTnLst>
                                </p:cTn>
                              </p:par>
                            </p:childTnLst>
                          </p:cTn>
                        </p:par>
                        <p:par>
                          <p:cTn id="36" fill="hold">
                            <p:stCondLst>
                              <p:cond delay="6000"/>
                            </p:stCondLst>
                            <p:childTnLst>
                              <p:par>
                                <p:cTn id="37" presetID="22" presetClass="entr" presetSubtype="1" fill="hold" nodeType="afterEffect">
                                  <p:stCondLst>
                                    <p:cond delay="0"/>
                                  </p:stCondLst>
                                  <p:childTnLst>
                                    <p:set>
                                      <p:cBhvr>
                                        <p:cTn id="38" dur="1" fill="hold">
                                          <p:stCondLst>
                                            <p:cond delay="0"/>
                                          </p:stCondLst>
                                        </p:cTn>
                                        <p:tgtEl>
                                          <p:spTgt spid="139297"/>
                                        </p:tgtEl>
                                        <p:attrNameLst>
                                          <p:attrName>style.visibility</p:attrName>
                                        </p:attrNameLst>
                                      </p:cBhvr>
                                      <p:to>
                                        <p:strVal val="visible"/>
                                      </p:to>
                                    </p:set>
                                    <p:animEffect transition="in" filter="wipe(up)">
                                      <p:cBhvr>
                                        <p:cTn id="39" dur="1000"/>
                                        <p:tgtEl>
                                          <p:spTgt spid="139297"/>
                                        </p:tgtEl>
                                      </p:cBhvr>
                                    </p:animEffect>
                                  </p:childTnLst>
                                </p:cTn>
                              </p:par>
                            </p:childTnLst>
                          </p:cTn>
                        </p:par>
                        <p:par>
                          <p:cTn id="40" fill="hold">
                            <p:stCondLst>
                              <p:cond delay="7000"/>
                            </p:stCondLst>
                            <p:childTnLst>
                              <p:par>
                                <p:cTn id="41" presetID="9" presetClass="entr" presetSubtype="0" fill="hold" nodeType="afterEffect">
                                  <p:stCondLst>
                                    <p:cond delay="0"/>
                                  </p:stCondLst>
                                  <p:childTnLst>
                                    <p:set>
                                      <p:cBhvr>
                                        <p:cTn id="42" dur="1" fill="hold">
                                          <p:stCondLst>
                                            <p:cond delay="0"/>
                                          </p:stCondLst>
                                        </p:cTn>
                                        <p:tgtEl>
                                          <p:spTgt spid="139304"/>
                                        </p:tgtEl>
                                        <p:attrNameLst>
                                          <p:attrName>style.visibility</p:attrName>
                                        </p:attrNameLst>
                                      </p:cBhvr>
                                      <p:to>
                                        <p:strVal val="visible"/>
                                      </p:to>
                                    </p:set>
                                    <p:animEffect transition="in" filter="dissolve">
                                      <p:cBhvr>
                                        <p:cTn id="43" dur="1000"/>
                                        <p:tgtEl>
                                          <p:spTgt spid="139304"/>
                                        </p:tgtEl>
                                      </p:cBhvr>
                                    </p:animEffect>
                                  </p:childTnLst>
                                </p:cTn>
                              </p:par>
                            </p:childTnLst>
                          </p:cTn>
                        </p:par>
                        <p:par>
                          <p:cTn id="44" fill="hold">
                            <p:stCondLst>
                              <p:cond delay="8000"/>
                            </p:stCondLst>
                            <p:childTnLst>
                              <p:par>
                                <p:cTn id="45" presetID="22" presetClass="entr" presetSubtype="1" fill="hold" grpId="0" nodeType="afterEffect">
                                  <p:stCondLst>
                                    <p:cond delay="0"/>
                                  </p:stCondLst>
                                  <p:childTnLst>
                                    <p:set>
                                      <p:cBhvr>
                                        <p:cTn id="46" dur="1" fill="hold">
                                          <p:stCondLst>
                                            <p:cond delay="0"/>
                                          </p:stCondLst>
                                        </p:cTn>
                                        <p:tgtEl>
                                          <p:spTgt spid="139497"/>
                                        </p:tgtEl>
                                        <p:attrNameLst>
                                          <p:attrName>style.visibility</p:attrName>
                                        </p:attrNameLst>
                                      </p:cBhvr>
                                      <p:to>
                                        <p:strVal val="visible"/>
                                      </p:to>
                                    </p:set>
                                    <p:animEffect transition="in" filter="wipe(up)">
                                      <p:cBhvr>
                                        <p:cTn id="47" dur="1000"/>
                                        <p:tgtEl>
                                          <p:spTgt spid="139497"/>
                                        </p:tgtEl>
                                      </p:cBhvr>
                                    </p:animEffect>
                                  </p:childTnLst>
                                </p:cTn>
                              </p:par>
                            </p:childTnLst>
                          </p:cTn>
                        </p:par>
                        <p:par>
                          <p:cTn id="48" fill="hold">
                            <p:stCondLst>
                              <p:cond delay="9000"/>
                            </p:stCondLst>
                            <p:childTnLst>
                              <p:par>
                                <p:cTn id="49" presetID="22" presetClass="entr" presetSubtype="1" fill="hold" nodeType="afterEffect">
                                  <p:stCondLst>
                                    <p:cond delay="0"/>
                                  </p:stCondLst>
                                  <p:childTnLst>
                                    <p:set>
                                      <p:cBhvr>
                                        <p:cTn id="50" dur="1" fill="hold">
                                          <p:stCondLst>
                                            <p:cond delay="0"/>
                                          </p:stCondLst>
                                        </p:cTn>
                                        <p:tgtEl>
                                          <p:spTgt spid="139311"/>
                                        </p:tgtEl>
                                        <p:attrNameLst>
                                          <p:attrName>style.visibility</p:attrName>
                                        </p:attrNameLst>
                                      </p:cBhvr>
                                      <p:to>
                                        <p:strVal val="visible"/>
                                      </p:to>
                                    </p:set>
                                    <p:animEffect transition="in" filter="wipe(up)">
                                      <p:cBhvr>
                                        <p:cTn id="51" dur="1000"/>
                                        <p:tgtEl>
                                          <p:spTgt spid="139311"/>
                                        </p:tgtEl>
                                      </p:cBhvr>
                                    </p:animEffect>
                                  </p:childTnLst>
                                </p:cTn>
                              </p:par>
                            </p:childTnLst>
                          </p:cTn>
                        </p:par>
                        <p:par>
                          <p:cTn id="52" fill="hold">
                            <p:stCondLst>
                              <p:cond delay="10000"/>
                            </p:stCondLst>
                            <p:childTnLst>
                              <p:par>
                                <p:cTn id="53" presetID="9" presetClass="entr" presetSubtype="0" fill="hold" nodeType="afterEffect">
                                  <p:stCondLst>
                                    <p:cond delay="0"/>
                                  </p:stCondLst>
                                  <p:childTnLst>
                                    <p:set>
                                      <p:cBhvr>
                                        <p:cTn id="54" dur="1" fill="hold">
                                          <p:stCondLst>
                                            <p:cond delay="0"/>
                                          </p:stCondLst>
                                        </p:cTn>
                                        <p:tgtEl>
                                          <p:spTgt spid="139320"/>
                                        </p:tgtEl>
                                        <p:attrNameLst>
                                          <p:attrName>style.visibility</p:attrName>
                                        </p:attrNameLst>
                                      </p:cBhvr>
                                      <p:to>
                                        <p:strVal val="visible"/>
                                      </p:to>
                                    </p:set>
                                    <p:animEffect transition="in" filter="dissolve">
                                      <p:cBhvr>
                                        <p:cTn id="55" dur="1000"/>
                                        <p:tgtEl>
                                          <p:spTgt spid="139320"/>
                                        </p:tgtEl>
                                      </p:cBhvr>
                                    </p:animEffect>
                                  </p:childTnLst>
                                </p:cTn>
                              </p:par>
                            </p:childTnLst>
                          </p:cTn>
                        </p:par>
                        <p:par>
                          <p:cTn id="56" fill="hold">
                            <p:stCondLst>
                              <p:cond delay="11000"/>
                            </p:stCondLst>
                            <p:childTnLst>
                              <p:par>
                                <p:cTn id="57" presetID="22" presetClass="entr" presetSubtype="1" fill="hold" grpId="0" nodeType="afterEffect">
                                  <p:stCondLst>
                                    <p:cond delay="0"/>
                                  </p:stCondLst>
                                  <p:childTnLst>
                                    <p:set>
                                      <p:cBhvr>
                                        <p:cTn id="58" dur="1" fill="hold">
                                          <p:stCondLst>
                                            <p:cond delay="0"/>
                                          </p:stCondLst>
                                        </p:cTn>
                                        <p:tgtEl>
                                          <p:spTgt spid="139498"/>
                                        </p:tgtEl>
                                        <p:attrNameLst>
                                          <p:attrName>style.visibility</p:attrName>
                                        </p:attrNameLst>
                                      </p:cBhvr>
                                      <p:to>
                                        <p:strVal val="visible"/>
                                      </p:to>
                                    </p:set>
                                    <p:animEffect transition="in" filter="wipe(up)">
                                      <p:cBhvr>
                                        <p:cTn id="59" dur="1000"/>
                                        <p:tgtEl>
                                          <p:spTgt spid="139498"/>
                                        </p:tgtEl>
                                      </p:cBhvr>
                                    </p:animEffect>
                                  </p:childTnLst>
                                </p:cTn>
                              </p:par>
                            </p:childTnLst>
                          </p:cTn>
                        </p:par>
                        <p:par>
                          <p:cTn id="60" fill="hold">
                            <p:stCondLst>
                              <p:cond delay="12000"/>
                            </p:stCondLst>
                            <p:childTnLst>
                              <p:par>
                                <p:cTn id="61" presetID="22" presetClass="entr" presetSubtype="1" fill="hold" nodeType="afterEffect">
                                  <p:stCondLst>
                                    <p:cond delay="0"/>
                                  </p:stCondLst>
                                  <p:childTnLst>
                                    <p:set>
                                      <p:cBhvr>
                                        <p:cTn id="62" dur="1" fill="hold">
                                          <p:stCondLst>
                                            <p:cond delay="0"/>
                                          </p:stCondLst>
                                        </p:cTn>
                                        <p:tgtEl>
                                          <p:spTgt spid="139329"/>
                                        </p:tgtEl>
                                        <p:attrNameLst>
                                          <p:attrName>style.visibility</p:attrName>
                                        </p:attrNameLst>
                                      </p:cBhvr>
                                      <p:to>
                                        <p:strVal val="visible"/>
                                      </p:to>
                                    </p:set>
                                    <p:animEffect transition="in" filter="wipe(up)">
                                      <p:cBhvr>
                                        <p:cTn id="63" dur="1000"/>
                                        <p:tgtEl>
                                          <p:spTgt spid="139329"/>
                                        </p:tgtEl>
                                      </p:cBhvr>
                                    </p:animEffect>
                                  </p:childTnLst>
                                </p:cTn>
                              </p:par>
                            </p:childTnLst>
                          </p:cTn>
                        </p:par>
                        <p:par>
                          <p:cTn id="64" fill="hold">
                            <p:stCondLst>
                              <p:cond delay="13000"/>
                            </p:stCondLst>
                            <p:childTnLst>
                              <p:par>
                                <p:cTn id="65" presetID="9" presetClass="entr" presetSubtype="0" fill="hold" nodeType="afterEffect">
                                  <p:stCondLst>
                                    <p:cond delay="0"/>
                                  </p:stCondLst>
                                  <p:childTnLst>
                                    <p:set>
                                      <p:cBhvr>
                                        <p:cTn id="66" dur="1" fill="hold">
                                          <p:stCondLst>
                                            <p:cond delay="0"/>
                                          </p:stCondLst>
                                        </p:cTn>
                                        <p:tgtEl>
                                          <p:spTgt spid="139340"/>
                                        </p:tgtEl>
                                        <p:attrNameLst>
                                          <p:attrName>style.visibility</p:attrName>
                                        </p:attrNameLst>
                                      </p:cBhvr>
                                      <p:to>
                                        <p:strVal val="visible"/>
                                      </p:to>
                                    </p:set>
                                    <p:animEffect transition="in" filter="dissolve">
                                      <p:cBhvr>
                                        <p:cTn id="67" dur="1000"/>
                                        <p:tgtEl>
                                          <p:spTgt spid="139340"/>
                                        </p:tgtEl>
                                      </p:cBhvr>
                                    </p:animEffect>
                                  </p:childTnLst>
                                </p:cTn>
                              </p:par>
                            </p:childTnLst>
                          </p:cTn>
                        </p:par>
                        <p:par>
                          <p:cTn id="68" fill="hold">
                            <p:stCondLst>
                              <p:cond delay="14000"/>
                            </p:stCondLst>
                            <p:childTnLst>
                              <p:par>
                                <p:cTn id="69" presetID="22" presetClass="entr" presetSubtype="1" fill="hold" grpId="0" nodeType="afterEffect">
                                  <p:stCondLst>
                                    <p:cond delay="0"/>
                                  </p:stCondLst>
                                  <p:childTnLst>
                                    <p:set>
                                      <p:cBhvr>
                                        <p:cTn id="70" dur="1" fill="hold">
                                          <p:stCondLst>
                                            <p:cond delay="0"/>
                                          </p:stCondLst>
                                        </p:cTn>
                                        <p:tgtEl>
                                          <p:spTgt spid="139499"/>
                                        </p:tgtEl>
                                        <p:attrNameLst>
                                          <p:attrName>style.visibility</p:attrName>
                                        </p:attrNameLst>
                                      </p:cBhvr>
                                      <p:to>
                                        <p:strVal val="visible"/>
                                      </p:to>
                                    </p:set>
                                    <p:animEffect transition="in" filter="wipe(up)">
                                      <p:cBhvr>
                                        <p:cTn id="71" dur="1000"/>
                                        <p:tgtEl>
                                          <p:spTgt spid="139499"/>
                                        </p:tgtEl>
                                      </p:cBhvr>
                                    </p:animEffect>
                                  </p:childTnLst>
                                </p:cTn>
                              </p:par>
                            </p:childTnLst>
                          </p:cTn>
                        </p:par>
                        <p:par>
                          <p:cTn id="72" fill="hold">
                            <p:stCondLst>
                              <p:cond delay="15000"/>
                            </p:stCondLst>
                            <p:childTnLst>
                              <p:par>
                                <p:cTn id="73" presetID="22" presetClass="entr" presetSubtype="1" fill="hold" nodeType="afterEffect">
                                  <p:stCondLst>
                                    <p:cond delay="0"/>
                                  </p:stCondLst>
                                  <p:childTnLst>
                                    <p:set>
                                      <p:cBhvr>
                                        <p:cTn id="74" dur="1" fill="hold">
                                          <p:stCondLst>
                                            <p:cond delay="0"/>
                                          </p:stCondLst>
                                        </p:cTn>
                                        <p:tgtEl>
                                          <p:spTgt spid="139351"/>
                                        </p:tgtEl>
                                        <p:attrNameLst>
                                          <p:attrName>style.visibility</p:attrName>
                                        </p:attrNameLst>
                                      </p:cBhvr>
                                      <p:to>
                                        <p:strVal val="visible"/>
                                      </p:to>
                                    </p:set>
                                    <p:animEffect transition="in" filter="wipe(up)">
                                      <p:cBhvr>
                                        <p:cTn id="75" dur="1000"/>
                                        <p:tgtEl>
                                          <p:spTgt spid="139351"/>
                                        </p:tgtEl>
                                      </p:cBhvr>
                                    </p:animEffect>
                                  </p:childTnLst>
                                </p:cTn>
                              </p:par>
                            </p:childTnLst>
                          </p:cTn>
                        </p:par>
                        <p:par>
                          <p:cTn id="76" fill="hold">
                            <p:stCondLst>
                              <p:cond delay="16000"/>
                            </p:stCondLst>
                            <p:childTnLst>
                              <p:par>
                                <p:cTn id="77" presetID="9" presetClass="entr" presetSubtype="0" fill="hold" nodeType="afterEffect">
                                  <p:stCondLst>
                                    <p:cond delay="0"/>
                                  </p:stCondLst>
                                  <p:childTnLst>
                                    <p:set>
                                      <p:cBhvr>
                                        <p:cTn id="78" dur="1" fill="hold">
                                          <p:stCondLst>
                                            <p:cond delay="0"/>
                                          </p:stCondLst>
                                        </p:cTn>
                                        <p:tgtEl>
                                          <p:spTgt spid="139364"/>
                                        </p:tgtEl>
                                        <p:attrNameLst>
                                          <p:attrName>style.visibility</p:attrName>
                                        </p:attrNameLst>
                                      </p:cBhvr>
                                      <p:to>
                                        <p:strVal val="visible"/>
                                      </p:to>
                                    </p:set>
                                    <p:animEffect transition="in" filter="dissolve">
                                      <p:cBhvr>
                                        <p:cTn id="79" dur="1000"/>
                                        <p:tgtEl>
                                          <p:spTgt spid="139364"/>
                                        </p:tgtEl>
                                      </p:cBhvr>
                                    </p:animEffect>
                                  </p:childTnLst>
                                </p:cTn>
                              </p:par>
                            </p:childTnLst>
                          </p:cTn>
                        </p:par>
                        <p:par>
                          <p:cTn id="80" fill="hold">
                            <p:stCondLst>
                              <p:cond delay="17000"/>
                            </p:stCondLst>
                            <p:childTnLst>
                              <p:par>
                                <p:cTn id="81" presetID="22" presetClass="entr" presetSubtype="1" fill="hold" grpId="0" nodeType="afterEffect">
                                  <p:stCondLst>
                                    <p:cond delay="0"/>
                                  </p:stCondLst>
                                  <p:childTnLst>
                                    <p:set>
                                      <p:cBhvr>
                                        <p:cTn id="82" dur="1" fill="hold">
                                          <p:stCondLst>
                                            <p:cond delay="0"/>
                                          </p:stCondLst>
                                        </p:cTn>
                                        <p:tgtEl>
                                          <p:spTgt spid="139500"/>
                                        </p:tgtEl>
                                        <p:attrNameLst>
                                          <p:attrName>style.visibility</p:attrName>
                                        </p:attrNameLst>
                                      </p:cBhvr>
                                      <p:to>
                                        <p:strVal val="visible"/>
                                      </p:to>
                                    </p:set>
                                    <p:animEffect transition="in" filter="wipe(up)">
                                      <p:cBhvr>
                                        <p:cTn id="83" dur="1000"/>
                                        <p:tgtEl>
                                          <p:spTgt spid="139500"/>
                                        </p:tgtEl>
                                      </p:cBhvr>
                                    </p:animEffect>
                                  </p:childTnLst>
                                </p:cTn>
                              </p:par>
                            </p:childTnLst>
                          </p:cTn>
                        </p:par>
                        <p:par>
                          <p:cTn id="84" fill="hold">
                            <p:stCondLst>
                              <p:cond delay="18000"/>
                            </p:stCondLst>
                            <p:childTnLst>
                              <p:par>
                                <p:cTn id="85" presetID="22" presetClass="entr" presetSubtype="1" fill="hold" nodeType="afterEffect">
                                  <p:stCondLst>
                                    <p:cond delay="0"/>
                                  </p:stCondLst>
                                  <p:childTnLst>
                                    <p:set>
                                      <p:cBhvr>
                                        <p:cTn id="86" dur="1" fill="hold">
                                          <p:stCondLst>
                                            <p:cond delay="0"/>
                                          </p:stCondLst>
                                        </p:cTn>
                                        <p:tgtEl>
                                          <p:spTgt spid="139377"/>
                                        </p:tgtEl>
                                        <p:attrNameLst>
                                          <p:attrName>style.visibility</p:attrName>
                                        </p:attrNameLst>
                                      </p:cBhvr>
                                      <p:to>
                                        <p:strVal val="visible"/>
                                      </p:to>
                                    </p:set>
                                    <p:animEffect transition="in" filter="wipe(up)">
                                      <p:cBhvr>
                                        <p:cTn id="87" dur="1000"/>
                                        <p:tgtEl>
                                          <p:spTgt spid="139377"/>
                                        </p:tgtEl>
                                      </p:cBhvr>
                                    </p:animEffect>
                                  </p:childTnLst>
                                </p:cTn>
                              </p:par>
                            </p:childTnLst>
                          </p:cTn>
                        </p:par>
                        <p:par>
                          <p:cTn id="88" fill="hold">
                            <p:stCondLst>
                              <p:cond delay="19000"/>
                            </p:stCondLst>
                            <p:childTnLst>
                              <p:par>
                                <p:cTn id="89" presetID="9" presetClass="entr" presetSubtype="0" fill="hold" nodeType="afterEffect">
                                  <p:stCondLst>
                                    <p:cond delay="0"/>
                                  </p:stCondLst>
                                  <p:childTnLst>
                                    <p:set>
                                      <p:cBhvr>
                                        <p:cTn id="90" dur="1" fill="hold">
                                          <p:stCondLst>
                                            <p:cond delay="0"/>
                                          </p:stCondLst>
                                        </p:cTn>
                                        <p:tgtEl>
                                          <p:spTgt spid="139387"/>
                                        </p:tgtEl>
                                        <p:attrNameLst>
                                          <p:attrName>style.visibility</p:attrName>
                                        </p:attrNameLst>
                                      </p:cBhvr>
                                      <p:to>
                                        <p:strVal val="visible"/>
                                      </p:to>
                                    </p:set>
                                    <p:animEffect transition="in" filter="dissolve">
                                      <p:cBhvr>
                                        <p:cTn id="91" dur="1000"/>
                                        <p:tgtEl>
                                          <p:spTgt spid="139387"/>
                                        </p:tgtEl>
                                      </p:cBhvr>
                                    </p:animEffect>
                                  </p:childTnLst>
                                </p:cTn>
                              </p:par>
                            </p:childTnLst>
                          </p:cTn>
                        </p:par>
                        <p:par>
                          <p:cTn id="92" fill="hold">
                            <p:stCondLst>
                              <p:cond delay="20000"/>
                            </p:stCondLst>
                            <p:childTnLst>
                              <p:par>
                                <p:cTn id="93" presetID="22" presetClass="entr" presetSubtype="1" fill="hold" grpId="0" nodeType="afterEffect">
                                  <p:stCondLst>
                                    <p:cond delay="0"/>
                                  </p:stCondLst>
                                  <p:childTnLst>
                                    <p:set>
                                      <p:cBhvr>
                                        <p:cTn id="94" dur="1" fill="hold">
                                          <p:stCondLst>
                                            <p:cond delay="0"/>
                                          </p:stCondLst>
                                        </p:cTn>
                                        <p:tgtEl>
                                          <p:spTgt spid="139501"/>
                                        </p:tgtEl>
                                        <p:attrNameLst>
                                          <p:attrName>style.visibility</p:attrName>
                                        </p:attrNameLst>
                                      </p:cBhvr>
                                      <p:to>
                                        <p:strVal val="visible"/>
                                      </p:to>
                                    </p:set>
                                    <p:animEffect transition="in" filter="wipe(up)">
                                      <p:cBhvr>
                                        <p:cTn id="95" dur="1000"/>
                                        <p:tgtEl>
                                          <p:spTgt spid="139501"/>
                                        </p:tgtEl>
                                      </p:cBhvr>
                                    </p:animEffect>
                                  </p:childTnLst>
                                </p:cTn>
                              </p:par>
                            </p:childTnLst>
                          </p:cTn>
                        </p:par>
                        <p:par>
                          <p:cTn id="96" fill="hold">
                            <p:stCondLst>
                              <p:cond delay="21000"/>
                            </p:stCondLst>
                            <p:childTnLst>
                              <p:par>
                                <p:cTn id="97" presetID="22" presetClass="entr" presetSubtype="8" fill="hold" grpId="0" nodeType="afterEffect">
                                  <p:stCondLst>
                                    <p:cond delay="0"/>
                                  </p:stCondLst>
                                  <p:childTnLst>
                                    <p:set>
                                      <p:cBhvr>
                                        <p:cTn id="98" dur="1" fill="hold">
                                          <p:stCondLst>
                                            <p:cond delay="0"/>
                                          </p:stCondLst>
                                        </p:cTn>
                                        <p:tgtEl>
                                          <p:spTgt spid="139281"/>
                                        </p:tgtEl>
                                        <p:attrNameLst>
                                          <p:attrName>style.visibility</p:attrName>
                                        </p:attrNameLst>
                                      </p:cBhvr>
                                      <p:to>
                                        <p:strVal val="visible"/>
                                      </p:to>
                                    </p:set>
                                    <p:animEffect transition="in" filter="wipe(left)">
                                      <p:cBhvr>
                                        <p:cTn id="99" dur="1000"/>
                                        <p:tgtEl>
                                          <p:spTgt spid="139281"/>
                                        </p:tgtEl>
                                      </p:cBhvr>
                                    </p:animEffect>
                                  </p:childTnLst>
                                </p:cTn>
                              </p:par>
                            </p:childTnLst>
                          </p:cTn>
                        </p:par>
                        <p:par>
                          <p:cTn id="100" fill="hold">
                            <p:stCondLst>
                              <p:cond delay="22000"/>
                            </p:stCondLst>
                            <p:childTnLst>
                              <p:par>
                                <p:cTn id="101" presetID="22" presetClass="entr" presetSubtype="4" fill="hold" nodeType="afterEffect">
                                  <p:stCondLst>
                                    <p:cond delay="0"/>
                                  </p:stCondLst>
                                  <p:childTnLst>
                                    <p:set>
                                      <p:cBhvr>
                                        <p:cTn id="102" dur="1" fill="hold">
                                          <p:stCondLst>
                                            <p:cond delay="0"/>
                                          </p:stCondLst>
                                        </p:cTn>
                                        <p:tgtEl>
                                          <p:spTgt spid="139438"/>
                                        </p:tgtEl>
                                        <p:attrNameLst>
                                          <p:attrName>style.visibility</p:attrName>
                                        </p:attrNameLst>
                                      </p:cBhvr>
                                      <p:to>
                                        <p:strVal val="visible"/>
                                      </p:to>
                                    </p:set>
                                    <p:animEffect transition="in" filter="wipe(down)">
                                      <p:cBhvr>
                                        <p:cTn id="103" dur="1000"/>
                                        <p:tgtEl>
                                          <p:spTgt spid="139438"/>
                                        </p:tgtEl>
                                      </p:cBhvr>
                                    </p:animEffect>
                                  </p:childTnLst>
                                </p:cTn>
                              </p:par>
                            </p:childTnLst>
                          </p:cTn>
                        </p:par>
                        <p:par>
                          <p:cTn id="104" fill="hold">
                            <p:stCondLst>
                              <p:cond delay="23000"/>
                            </p:stCondLst>
                            <p:childTnLst>
                              <p:par>
                                <p:cTn id="105" presetID="9" presetClass="entr" presetSubtype="0" fill="hold" nodeType="afterEffect">
                                  <p:stCondLst>
                                    <p:cond delay="0"/>
                                  </p:stCondLst>
                                  <p:childTnLst>
                                    <p:set>
                                      <p:cBhvr>
                                        <p:cTn id="106" dur="1" fill="hold">
                                          <p:stCondLst>
                                            <p:cond delay="0"/>
                                          </p:stCondLst>
                                        </p:cTn>
                                        <p:tgtEl>
                                          <p:spTgt spid="139554"/>
                                        </p:tgtEl>
                                        <p:attrNameLst>
                                          <p:attrName>style.visibility</p:attrName>
                                        </p:attrNameLst>
                                      </p:cBhvr>
                                      <p:to>
                                        <p:strVal val="visible"/>
                                      </p:to>
                                    </p:set>
                                    <p:animEffect transition="in" filter="dissolve">
                                      <p:cBhvr>
                                        <p:cTn id="107" dur="1000"/>
                                        <p:tgtEl>
                                          <p:spTgt spid="139554"/>
                                        </p:tgtEl>
                                      </p:cBhvr>
                                    </p:animEffect>
                                  </p:childTnLst>
                                </p:cTn>
                              </p:par>
                            </p:childTnLst>
                          </p:cTn>
                        </p:par>
                        <p:par>
                          <p:cTn id="108" fill="hold">
                            <p:stCondLst>
                              <p:cond delay="24000"/>
                            </p:stCondLst>
                            <p:childTnLst>
                              <p:par>
                                <p:cTn id="109" presetID="22" presetClass="entr" presetSubtype="4" fill="hold" grpId="0" nodeType="afterEffect">
                                  <p:stCondLst>
                                    <p:cond delay="0"/>
                                  </p:stCondLst>
                                  <p:childTnLst>
                                    <p:set>
                                      <p:cBhvr>
                                        <p:cTn id="110" dur="1" fill="hold">
                                          <p:stCondLst>
                                            <p:cond delay="0"/>
                                          </p:stCondLst>
                                        </p:cTn>
                                        <p:tgtEl>
                                          <p:spTgt spid="139507"/>
                                        </p:tgtEl>
                                        <p:attrNameLst>
                                          <p:attrName>style.visibility</p:attrName>
                                        </p:attrNameLst>
                                      </p:cBhvr>
                                      <p:to>
                                        <p:strVal val="visible"/>
                                      </p:to>
                                    </p:set>
                                    <p:animEffect transition="in" filter="wipe(down)">
                                      <p:cBhvr>
                                        <p:cTn id="111" dur="1000"/>
                                        <p:tgtEl>
                                          <p:spTgt spid="139507"/>
                                        </p:tgtEl>
                                      </p:cBhvr>
                                    </p:animEffect>
                                  </p:childTnLst>
                                </p:cTn>
                              </p:par>
                            </p:childTnLst>
                          </p:cTn>
                        </p:par>
                        <p:par>
                          <p:cTn id="112" fill="hold">
                            <p:stCondLst>
                              <p:cond delay="25000"/>
                            </p:stCondLst>
                            <p:childTnLst>
                              <p:par>
                                <p:cTn id="113" presetID="22" presetClass="entr" presetSubtype="4" fill="hold" nodeType="afterEffect">
                                  <p:stCondLst>
                                    <p:cond delay="0"/>
                                  </p:stCondLst>
                                  <p:childTnLst>
                                    <p:set>
                                      <p:cBhvr>
                                        <p:cTn id="114" dur="1" fill="hold">
                                          <p:stCondLst>
                                            <p:cond delay="0"/>
                                          </p:stCondLst>
                                        </p:cTn>
                                        <p:tgtEl>
                                          <p:spTgt spid="139481"/>
                                        </p:tgtEl>
                                        <p:attrNameLst>
                                          <p:attrName>style.visibility</p:attrName>
                                        </p:attrNameLst>
                                      </p:cBhvr>
                                      <p:to>
                                        <p:strVal val="visible"/>
                                      </p:to>
                                    </p:set>
                                    <p:animEffect transition="in" filter="wipe(down)">
                                      <p:cBhvr>
                                        <p:cTn id="115" dur="1000"/>
                                        <p:tgtEl>
                                          <p:spTgt spid="139481"/>
                                        </p:tgtEl>
                                      </p:cBhvr>
                                    </p:animEffect>
                                  </p:childTnLst>
                                </p:cTn>
                              </p:par>
                            </p:childTnLst>
                          </p:cTn>
                        </p:par>
                        <p:par>
                          <p:cTn id="116" fill="hold">
                            <p:stCondLst>
                              <p:cond delay="26000"/>
                            </p:stCondLst>
                            <p:childTnLst>
                              <p:par>
                                <p:cTn id="117" presetID="9" presetClass="entr" presetSubtype="0" fill="hold" nodeType="afterEffect">
                                  <p:stCondLst>
                                    <p:cond delay="0"/>
                                  </p:stCondLst>
                                  <p:childTnLst>
                                    <p:set>
                                      <p:cBhvr>
                                        <p:cTn id="118" dur="1" fill="hold">
                                          <p:stCondLst>
                                            <p:cond delay="0"/>
                                          </p:stCondLst>
                                        </p:cTn>
                                        <p:tgtEl>
                                          <p:spTgt spid="139541"/>
                                        </p:tgtEl>
                                        <p:attrNameLst>
                                          <p:attrName>style.visibility</p:attrName>
                                        </p:attrNameLst>
                                      </p:cBhvr>
                                      <p:to>
                                        <p:strVal val="visible"/>
                                      </p:to>
                                    </p:set>
                                    <p:animEffect transition="in" filter="dissolve">
                                      <p:cBhvr>
                                        <p:cTn id="119" dur="1000"/>
                                        <p:tgtEl>
                                          <p:spTgt spid="139541"/>
                                        </p:tgtEl>
                                      </p:cBhvr>
                                    </p:animEffect>
                                  </p:childTnLst>
                                </p:cTn>
                              </p:par>
                            </p:childTnLst>
                          </p:cTn>
                        </p:par>
                        <p:par>
                          <p:cTn id="120" fill="hold">
                            <p:stCondLst>
                              <p:cond delay="27000"/>
                            </p:stCondLst>
                            <p:childTnLst>
                              <p:par>
                                <p:cTn id="121" presetID="22" presetClass="entr" presetSubtype="4" fill="hold" grpId="0" nodeType="afterEffect">
                                  <p:stCondLst>
                                    <p:cond delay="0"/>
                                  </p:stCondLst>
                                  <p:childTnLst>
                                    <p:set>
                                      <p:cBhvr>
                                        <p:cTn id="122" dur="1" fill="hold">
                                          <p:stCondLst>
                                            <p:cond delay="0"/>
                                          </p:stCondLst>
                                        </p:cTn>
                                        <p:tgtEl>
                                          <p:spTgt spid="139506"/>
                                        </p:tgtEl>
                                        <p:attrNameLst>
                                          <p:attrName>style.visibility</p:attrName>
                                        </p:attrNameLst>
                                      </p:cBhvr>
                                      <p:to>
                                        <p:strVal val="visible"/>
                                      </p:to>
                                    </p:set>
                                    <p:animEffect transition="in" filter="wipe(down)">
                                      <p:cBhvr>
                                        <p:cTn id="123" dur="1000"/>
                                        <p:tgtEl>
                                          <p:spTgt spid="139506"/>
                                        </p:tgtEl>
                                      </p:cBhvr>
                                    </p:animEffect>
                                  </p:childTnLst>
                                </p:cTn>
                              </p:par>
                            </p:childTnLst>
                          </p:cTn>
                        </p:par>
                        <p:par>
                          <p:cTn id="124" fill="hold">
                            <p:stCondLst>
                              <p:cond delay="28000"/>
                            </p:stCondLst>
                            <p:childTnLst>
                              <p:par>
                                <p:cTn id="125" presetID="22" presetClass="entr" presetSubtype="4" fill="hold" nodeType="afterEffect">
                                  <p:stCondLst>
                                    <p:cond delay="0"/>
                                  </p:stCondLst>
                                  <p:childTnLst>
                                    <p:set>
                                      <p:cBhvr>
                                        <p:cTn id="126" dur="1" fill="hold">
                                          <p:stCondLst>
                                            <p:cond delay="0"/>
                                          </p:stCondLst>
                                        </p:cTn>
                                        <p:tgtEl>
                                          <p:spTgt spid="139470"/>
                                        </p:tgtEl>
                                        <p:attrNameLst>
                                          <p:attrName>style.visibility</p:attrName>
                                        </p:attrNameLst>
                                      </p:cBhvr>
                                      <p:to>
                                        <p:strVal val="visible"/>
                                      </p:to>
                                    </p:set>
                                    <p:animEffect transition="in" filter="wipe(down)">
                                      <p:cBhvr>
                                        <p:cTn id="127" dur="1000"/>
                                        <p:tgtEl>
                                          <p:spTgt spid="139470"/>
                                        </p:tgtEl>
                                      </p:cBhvr>
                                    </p:animEffect>
                                  </p:childTnLst>
                                </p:cTn>
                              </p:par>
                            </p:childTnLst>
                          </p:cTn>
                        </p:par>
                        <p:par>
                          <p:cTn id="128" fill="hold">
                            <p:stCondLst>
                              <p:cond delay="29000"/>
                            </p:stCondLst>
                            <p:childTnLst>
                              <p:par>
                                <p:cTn id="129" presetID="9" presetClass="entr" presetSubtype="0" fill="hold" nodeType="afterEffect">
                                  <p:stCondLst>
                                    <p:cond delay="0"/>
                                  </p:stCondLst>
                                  <p:childTnLst>
                                    <p:set>
                                      <p:cBhvr>
                                        <p:cTn id="130" dur="1" fill="hold">
                                          <p:stCondLst>
                                            <p:cond delay="0"/>
                                          </p:stCondLst>
                                        </p:cTn>
                                        <p:tgtEl>
                                          <p:spTgt spid="139530"/>
                                        </p:tgtEl>
                                        <p:attrNameLst>
                                          <p:attrName>style.visibility</p:attrName>
                                        </p:attrNameLst>
                                      </p:cBhvr>
                                      <p:to>
                                        <p:strVal val="visible"/>
                                      </p:to>
                                    </p:set>
                                    <p:animEffect transition="in" filter="dissolve">
                                      <p:cBhvr>
                                        <p:cTn id="131" dur="1000"/>
                                        <p:tgtEl>
                                          <p:spTgt spid="139530"/>
                                        </p:tgtEl>
                                      </p:cBhvr>
                                    </p:animEffect>
                                  </p:childTnLst>
                                </p:cTn>
                              </p:par>
                            </p:childTnLst>
                          </p:cTn>
                        </p:par>
                        <p:par>
                          <p:cTn id="132" fill="hold">
                            <p:stCondLst>
                              <p:cond delay="30000"/>
                            </p:stCondLst>
                            <p:childTnLst>
                              <p:par>
                                <p:cTn id="133" presetID="22" presetClass="entr" presetSubtype="4" fill="hold" grpId="0" nodeType="afterEffect">
                                  <p:stCondLst>
                                    <p:cond delay="0"/>
                                  </p:stCondLst>
                                  <p:childTnLst>
                                    <p:set>
                                      <p:cBhvr>
                                        <p:cTn id="134" dur="1" fill="hold">
                                          <p:stCondLst>
                                            <p:cond delay="0"/>
                                          </p:stCondLst>
                                        </p:cTn>
                                        <p:tgtEl>
                                          <p:spTgt spid="139505"/>
                                        </p:tgtEl>
                                        <p:attrNameLst>
                                          <p:attrName>style.visibility</p:attrName>
                                        </p:attrNameLst>
                                      </p:cBhvr>
                                      <p:to>
                                        <p:strVal val="visible"/>
                                      </p:to>
                                    </p:set>
                                    <p:animEffect transition="in" filter="wipe(down)">
                                      <p:cBhvr>
                                        <p:cTn id="135" dur="1000"/>
                                        <p:tgtEl>
                                          <p:spTgt spid="139505"/>
                                        </p:tgtEl>
                                      </p:cBhvr>
                                    </p:animEffect>
                                  </p:childTnLst>
                                </p:cTn>
                              </p:par>
                            </p:childTnLst>
                          </p:cTn>
                        </p:par>
                        <p:par>
                          <p:cTn id="136" fill="hold">
                            <p:stCondLst>
                              <p:cond delay="31000"/>
                            </p:stCondLst>
                            <p:childTnLst>
                              <p:par>
                                <p:cTn id="137" presetID="22" presetClass="entr" presetSubtype="4" fill="hold" nodeType="afterEffect">
                                  <p:stCondLst>
                                    <p:cond delay="0"/>
                                  </p:stCondLst>
                                  <p:childTnLst>
                                    <p:set>
                                      <p:cBhvr>
                                        <p:cTn id="138" dur="1" fill="hold">
                                          <p:stCondLst>
                                            <p:cond delay="0"/>
                                          </p:stCondLst>
                                        </p:cTn>
                                        <p:tgtEl>
                                          <p:spTgt spid="139461"/>
                                        </p:tgtEl>
                                        <p:attrNameLst>
                                          <p:attrName>style.visibility</p:attrName>
                                        </p:attrNameLst>
                                      </p:cBhvr>
                                      <p:to>
                                        <p:strVal val="visible"/>
                                      </p:to>
                                    </p:set>
                                    <p:animEffect transition="in" filter="wipe(down)">
                                      <p:cBhvr>
                                        <p:cTn id="139" dur="1000"/>
                                        <p:tgtEl>
                                          <p:spTgt spid="139461"/>
                                        </p:tgtEl>
                                      </p:cBhvr>
                                    </p:animEffect>
                                  </p:childTnLst>
                                </p:cTn>
                              </p:par>
                            </p:childTnLst>
                          </p:cTn>
                        </p:par>
                        <p:par>
                          <p:cTn id="140" fill="hold">
                            <p:stCondLst>
                              <p:cond delay="32000"/>
                            </p:stCondLst>
                            <p:childTnLst>
                              <p:par>
                                <p:cTn id="141" presetID="9" presetClass="entr" presetSubtype="0" fill="hold" nodeType="afterEffect">
                                  <p:stCondLst>
                                    <p:cond delay="0"/>
                                  </p:stCondLst>
                                  <p:childTnLst>
                                    <p:set>
                                      <p:cBhvr>
                                        <p:cTn id="142" dur="1" fill="hold">
                                          <p:stCondLst>
                                            <p:cond delay="0"/>
                                          </p:stCondLst>
                                        </p:cTn>
                                        <p:tgtEl>
                                          <p:spTgt spid="139521"/>
                                        </p:tgtEl>
                                        <p:attrNameLst>
                                          <p:attrName>style.visibility</p:attrName>
                                        </p:attrNameLst>
                                      </p:cBhvr>
                                      <p:to>
                                        <p:strVal val="visible"/>
                                      </p:to>
                                    </p:set>
                                    <p:animEffect transition="in" filter="dissolve">
                                      <p:cBhvr>
                                        <p:cTn id="143" dur="1000"/>
                                        <p:tgtEl>
                                          <p:spTgt spid="139521"/>
                                        </p:tgtEl>
                                      </p:cBhvr>
                                    </p:animEffect>
                                  </p:childTnLst>
                                </p:cTn>
                              </p:par>
                            </p:childTnLst>
                          </p:cTn>
                        </p:par>
                        <p:par>
                          <p:cTn id="144" fill="hold">
                            <p:stCondLst>
                              <p:cond delay="33000"/>
                            </p:stCondLst>
                            <p:childTnLst>
                              <p:par>
                                <p:cTn id="145" presetID="22" presetClass="entr" presetSubtype="4" fill="hold" grpId="0" nodeType="afterEffect">
                                  <p:stCondLst>
                                    <p:cond delay="0"/>
                                  </p:stCondLst>
                                  <p:childTnLst>
                                    <p:set>
                                      <p:cBhvr>
                                        <p:cTn id="146" dur="1" fill="hold">
                                          <p:stCondLst>
                                            <p:cond delay="0"/>
                                          </p:stCondLst>
                                        </p:cTn>
                                        <p:tgtEl>
                                          <p:spTgt spid="139504"/>
                                        </p:tgtEl>
                                        <p:attrNameLst>
                                          <p:attrName>style.visibility</p:attrName>
                                        </p:attrNameLst>
                                      </p:cBhvr>
                                      <p:to>
                                        <p:strVal val="visible"/>
                                      </p:to>
                                    </p:set>
                                    <p:animEffect transition="in" filter="wipe(down)">
                                      <p:cBhvr>
                                        <p:cTn id="147" dur="1000"/>
                                        <p:tgtEl>
                                          <p:spTgt spid="139504"/>
                                        </p:tgtEl>
                                      </p:cBhvr>
                                    </p:animEffect>
                                  </p:childTnLst>
                                </p:cTn>
                              </p:par>
                            </p:childTnLst>
                          </p:cTn>
                        </p:par>
                        <p:par>
                          <p:cTn id="148" fill="hold">
                            <p:stCondLst>
                              <p:cond delay="34000"/>
                            </p:stCondLst>
                            <p:childTnLst>
                              <p:par>
                                <p:cTn id="149" presetID="22" presetClass="entr" presetSubtype="4" fill="hold" nodeType="afterEffect">
                                  <p:stCondLst>
                                    <p:cond delay="0"/>
                                  </p:stCondLst>
                                  <p:childTnLst>
                                    <p:set>
                                      <p:cBhvr>
                                        <p:cTn id="150" dur="1" fill="hold">
                                          <p:stCondLst>
                                            <p:cond delay="0"/>
                                          </p:stCondLst>
                                        </p:cTn>
                                        <p:tgtEl>
                                          <p:spTgt spid="139454"/>
                                        </p:tgtEl>
                                        <p:attrNameLst>
                                          <p:attrName>style.visibility</p:attrName>
                                        </p:attrNameLst>
                                      </p:cBhvr>
                                      <p:to>
                                        <p:strVal val="visible"/>
                                      </p:to>
                                    </p:set>
                                    <p:animEffect transition="in" filter="wipe(down)">
                                      <p:cBhvr>
                                        <p:cTn id="151" dur="1000"/>
                                        <p:tgtEl>
                                          <p:spTgt spid="139454"/>
                                        </p:tgtEl>
                                      </p:cBhvr>
                                    </p:animEffect>
                                  </p:childTnLst>
                                </p:cTn>
                              </p:par>
                            </p:childTnLst>
                          </p:cTn>
                        </p:par>
                        <p:par>
                          <p:cTn id="152" fill="hold">
                            <p:stCondLst>
                              <p:cond delay="35000"/>
                            </p:stCondLst>
                            <p:childTnLst>
                              <p:par>
                                <p:cTn id="153" presetID="9" presetClass="entr" presetSubtype="0" fill="hold" nodeType="afterEffect">
                                  <p:stCondLst>
                                    <p:cond delay="0"/>
                                  </p:stCondLst>
                                  <p:childTnLst>
                                    <p:set>
                                      <p:cBhvr>
                                        <p:cTn id="154" dur="1" fill="hold">
                                          <p:stCondLst>
                                            <p:cond delay="0"/>
                                          </p:stCondLst>
                                        </p:cTn>
                                        <p:tgtEl>
                                          <p:spTgt spid="139514"/>
                                        </p:tgtEl>
                                        <p:attrNameLst>
                                          <p:attrName>style.visibility</p:attrName>
                                        </p:attrNameLst>
                                      </p:cBhvr>
                                      <p:to>
                                        <p:strVal val="visible"/>
                                      </p:to>
                                    </p:set>
                                    <p:animEffect transition="in" filter="dissolve">
                                      <p:cBhvr>
                                        <p:cTn id="155" dur="1000"/>
                                        <p:tgtEl>
                                          <p:spTgt spid="139514"/>
                                        </p:tgtEl>
                                      </p:cBhvr>
                                    </p:animEffect>
                                  </p:childTnLst>
                                </p:cTn>
                              </p:par>
                            </p:childTnLst>
                          </p:cTn>
                        </p:par>
                        <p:par>
                          <p:cTn id="156" fill="hold">
                            <p:stCondLst>
                              <p:cond delay="36000"/>
                            </p:stCondLst>
                            <p:childTnLst>
                              <p:par>
                                <p:cTn id="157" presetID="22" presetClass="entr" presetSubtype="4" fill="hold" grpId="0" nodeType="afterEffect">
                                  <p:stCondLst>
                                    <p:cond delay="0"/>
                                  </p:stCondLst>
                                  <p:childTnLst>
                                    <p:set>
                                      <p:cBhvr>
                                        <p:cTn id="158" dur="1" fill="hold">
                                          <p:stCondLst>
                                            <p:cond delay="0"/>
                                          </p:stCondLst>
                                        </p:cTn>
                                        <p:tgtEl>
                                          <p:spTgt spid="139503"/>
                                        </p:tgtEl>
                                        <p:attrNameLst>
                                          <p:attrName>style.visibility</p:attrName>
                                        </p:attrNameLst>
                                      </p:cBhvr>
                                      <p:to>
                                        <p:strVal val="visible"/>
                                      </p:to>
                                    </p:set>
                                    <p:animEffect transition="in" filter="wipe(down)">
                                      <p:cBhvr>
                                        <p:cTn id="159" dur="1000"/>
                                        <p:tgtEl>
                                          <p:spTgt spid="139503"/>
                                        </p:tgtEl>
                                      </p:cBhvr>
                                    </p:animEffect>
                                  </p:childTnLst>
                                </p:cTn>
                              </p:par>
                            </p:childTnLst>
                          </p:cTn>
                        </p:par>
                        <p:par>
                          <p:cTn id="160" fill="hold">
                            <p:stCondLst>
                              <p:cond delay="37000"/>
                            </p:stCondLst>
                            <p:childTnLst>
                              <p:par>
                                <p:cTn id="161" presetID="22" presetClass="entr" presetSubtype="4" fill="hold" nodeType="afterEffect">
                                  <p:stCondLst>
                                    <p:cond delay="0"/>
                                  </p:stCondLst>
                                  <p:childTnLst>
                                    <p:set>
                                      <p:cBhvr>
                                        <p:cTn id="162" dur="1" fill="hold">
                                          <p:stCondLst>
                                            <p:cond delay="0"/>
                                          </p:stCondLst>
                                        </p:cTn>
                                        <p:tgtEl>
                                          <p:spTgt spid="139449"/>
                                        </p:tgtEl>
                                        <p:attrNameLst>
                                          <p:attrName>style.visibility</p:attrName>
                                        </p:attrNameLst>
                                      </p:cBhvr>
                                      <p:to>
                                        <p:strVal val="visible"/>
                                      </p:to>
                                    </p:set>
                                    <p:animEffect transition="in" filter="wipe(down)">
                                      <p:cBhvr>
                                        <p:cTn id="163" dur="1000"/>
                                        <p:tgtEl>
                                          <p:spTgt spid="139449"/>
                                        </p:tgtEl>
                                      </p:cBhvr>
                                    </p:animEffect>
                                  </p:childTnLst>
                                </p:cTn>
                              </p:par>
                            </p:childTnLst>
                          </p:cTn>
                        </p:par>
                        <p:par>
                          <p:cTn id="164" fill="hold">
                            <p:stCondLst>
                              <p:cond delay="38000"/>
                            </p:stCondLst>
                            <p:childTnLst>
                              <p:par>
                                <p:cTn id="165" presetID="9" presetClass="entr" presetSubtype="0" fill="hold" nodeType="afterEffect">
                                  <p:stCondLst>
                                    <p:cond delay="0"/>
                                  </p:stCondLst>
                                  <p:childTnLst>
                                    <p:set>
                                      <p:cBhvr>
                                        <p:cTn id="166" dur="1" fill="hold">
                                          <p:stCondLst>
                                            <p:cond delay="0"/>
                                          </p:stCondLst>
                                        </p:cTn>
                                        <p:tgtEl>
                                          <p:spTgt spid="139511"/>
                                        </p:tgtEl>
                                        <p:attrNameLst>
                                          <p:attrName>style.visibility</p:attrName>
                                        </p:attrNameLst>
                                      </p:cBhvr>
                                      <p:to>
                                        <p:strVal val="visible"/>
                                      </p:to>
                                    </p:set>
                                    <p:animEffect transition="in" filter="dissolve">
                                      <p:cBhvr>
                                        <p:cTn id="167" dur="1000"/>
                                        <p:tgtEl>
                                          <p:spTgt spid="139511"/>
                                        </p:tgtEl>
                                      </p:cBhvr>
                                    </p:animEffect>
                                  </p:childTnLst>
                                </p:cTn>
                              </p:par>
                            </p:childTnLst>
                          </p:cTn>
                        </p:par>
                        <p:par>
                          <p:cTn id="168" fill="hold">
                            <p:stCondLst>
                              <p:cond delay="39000"/>
                            </p:stCondLst>
                            <p:childTnLst>
                              <p:par>
                                <p:cTn id="169" presetID="22" presetClass="entr" presetSubtype="4" fill="hold" grpId="0" nodeType="afterEffect">
                                  <p:stCondLst>
                                    <p:cond delay="0"/>
                                  </p:stCondLst>
                                  <p:childTnLst>
                                    <p:set>
                                      <p:cBhvr>
                                        <p:cTn id="170" dur="1" fill="hold">
                                          <p:stCondLst>
                                            <p:cond delay="0"/>
                                          </p:stCondLst>
                                        </p:cTn>
                                        <p:tgtEl>
                                          <p:spTgt spid="139502"/>
                                        </p:tgtEl>
                                        <p:attrNameLst>
                                          <p:attrName>style.visibility</p:attrName>
                                        </p:attrNameLst>
                                      </p:cBhvr>
                                      <p:to>
                                        <p:strVal val="visible"/>
                                      </p:to>
                                    </p:set>
                                    <p:animEffect transition="in" filter="wipe(down)">
                                      <p:cBhvr>
                                        <p:cTn id="171" dur="1000"/>
                                        <p:tgtEl>
                                          <p:spTgt spid="139502"/>
                                        </p:tgtEl>
                                      </p:cBhvr>
                                    </p:animEffect>
                                  </p:childTnLst>
                                </p:cTn>
                              </p:par>
                            </p:childTnLst>
                          </p:cTn>
                        </p:par>
                        <p:par>
                          <p:cTn id="172" fill="hold">
                            <p:stCondLst>
                              <p:cond delay="40000"/>
                            </p:stCondLst>
                            <p:childTnLst>
                              <p:par>
                                <p:cTn id="173" presetID="22" presetClass="entr" presetSubtype="4" fill="hold" grpId="0" nodeType="afterEffect">
                                  <p:stCondLst>
                                    <p:cond delay="0"/>
                                  </p:stCondLst>
                                  <p:childTnLst>
                                    <p:set>
                                      <p:cBhvr>
                                        <p:cTn id="174" dur="1" fill="hold">
                                          <p:stCondLst>
                                            <p:cond delay="0"/>
                                          </p:stCondLst>
                                        </p:cTn>
                                        <p:tgtEl>
                                          <p:spTgt spid="139494"/>
                                        </p:tgtEl>
                                        <p:attrNameLst>
                                          <p:attrName>style.visibility</p:attrName>
                                        </p:attrNameLst>
                                      </p:cBhvr>
                                      <p:to>
                                        <p:strVal val="visible"/>
                                      </p:to>
                                    </p:set>
                                    <p:animEffect transition="in" filter="wipe(down)">
                                      <p:cBhvr>
                                        <p:cTn id="175" dur="1000"/>
                                        <p:tgtEl>
                                          <p:spTgt spid="139494"/>
                                        </p:tgtEl>
                                      </p:cBhvr>
                                    </p:animEffect>
                                  </p:childTnLst>
                                </p:cTn>
                              </p:par>
                            </p:childTnLst>
                          </p:cTn>
                        </p:par>
                        <p:par>
                          <p:cTn id="176" fill="hold">
                            <p:stCondLst>
                              <p:cond delay="41000"/>
                            </p:stCondLst>
                            <p:childTnLst>
                              <p:par>
                                <p:cTn id="177" presetID="22" presetClass="entr" presetSubtype="4" fill="hold" grpId="0" nodeType="afterEffect">
                                  <p:stCondLst>
                                    <p:cond delay="0"/>
                                  </p:stCondLst>
                                  <p:childTnLst>
                                    <p:set>
                                      <p:cBhvr>
                                        <p:cTn id="178" dur="1" fill="hold">
                                          <p:stCondLst>
                                            <p:cond delay="0"/>
                                          </p:stCondLst>
                                        </p:cTn>
                                        <p:tgtEl>
                                          <p:spTgt spid="139510"/>
                                        </p:tgtEl>
                                        <p:attrNameLst>
                                          <p:attrName>style.visibility</p:attrName>
                                        </p:attrNameLst>
                                      </p:cBhvr>
                                      <p:to>
                                        <p:strVal val="visible"/>
                                      </p:to>
                                    </p:set>
                                    <p:animEffect transition="in" filter="wipe(down)">
                                      <p:cBhvr>
                                        <p:cTn id="179" dur="1000"/>
                                        <p:tgtEl>
                                          <p:spTgt spid="139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1" grpId="0" animBg="1"/>
      <p:bldP spid="139288" grpId="0" animBg="1"/>
      <p:bldP spid="139494" grpId="0" animBg="1"/>
      <p:bldP spid="139495" grpId="0" animBg="1"/>
      <p:bldP spid="139496" grpId="0" animBg="1"/>
      <p:bldP spid="139497" grpId="0" animBg="1"/>
      <p:bldP spid="139498" grpId="0" animBg="1"/>
      <p:bldP spid="139499" grpId="0" animBg="1"/>
      <p:bldP spid="139500" grpId="0" animBg="1"/>
      <p:bldP spid="139501" grpId="0" animBg="1"/>
      <p:bldP spid="139502" grpId="0" animBg="1"/>
      <p:bldP spid="139503" grpId="0" animBg="1"/>
      <p:bldP spid="139504" grpId="0" animBg="1"/>
      <p:bldP spid="139505" grpId="0" animBg="1"/>
      <p:bldP spid="139506" grpId="0" animBg="1"/>
      <p:bldP spid="139507" grpId="0" animBg="1"/>
      <p:bldP spid="139509" grpId="0" animBg="1"/>
      <p:bldP spid="139510" grpId="0" animBg="1"/>
      <p:bldP spid="139564" grpId="0" animBg="1"/>
      <p:bldP spid="13956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fld id="{A72A8E8E-54A9-42EB-BA56-D4AD692EC8AB}" type="slidenum">
              <a:rPr lang="zh-CN" altLang="en-US"/>
              <a:pPr>
                <a:defRPr/>
              </a:pPr>
              <a:t>27</a:t>
            </a:fld>
            <a:endParaRPr lang="en-US" altLang="zh-CN"/>
          </a:p>
        </p:txBody>
      </p:sp>
      <p:sp>
        <p:nvSpPr>
          <p:cNvPr id="121857" name="标题 1"/>
          <p:cNvSpPr>
            <a:spLocks noGrp="1"/>
          </p:cNvSpPr>
          <p:nvPr>
            <p:ph type="title" idx="4294967295"/>
          </p:nvPr>
        </p:nvSpPr>
        <p:spPr>
          <a:xfrm>
            <a:off x="395288" y="635000"/>
            <a:ext cx="7772400" cy="857250"/>
          </a:xfrm>
        </p:spPr>
        <p:txBody>
          <a:bodyPr/>
          <a:lstStyle/>
          <a:p>
            <a:pPr algn="l"/>
            <a:r>
              <a:rPr lang="en-US" altLang="zh-CN" u="sng" dirty="0" smtClean="0">
                <a:latin typeface="Times New Roman" pitchFamily="18" charset="0"/>
                <a:cs typeface="Times New Roman" pitchFamily="18" charset="0"/>
              </a:rPr>
              <a:t>2.3  </a:t>
            </a:r>
            <a:r>
              <a:rPr lang="en-US" altLang="zh-CN" u="sng" dirty="0">
                <a:latin typeface="Times New Roman" pitchFamily="18" charset="0"/>
                <a:cs typeface="Times New Roman" pitchFamily="18" charset="0"/>
              </a:rPr>
              <a:t>TCP/IP</a:t>
            </a:r>
            <a:r>
              <a:rPr lang="zh-CN" altLang="en-US" u="sng" dirty="0">
                <a:latin typeface="Times New Roman" pitchFamily="18" charset="0"/>
                <a:cs typeface="Times New Roman" pitchFamily="18" charset="0"/>
              </a:rPr>
              <a:t>参考模型的基本概念</a:t>
            </a:r>
          </a:p>
        </p:txBody>
      </p:sp>
      <p:sp>
        <p:nvSpPr>
          <p:cNvPr id="121858" name="Rectangle 5"/>
          <p:cNvSpPr>
            <a:spLocks noChangeArrowheads="1"/>
          </p:cNvSpPr>
          <p:nvPr/>
        </p:nvSpPr>
        <p:spPr bwMode="auto">
          <a:xfrm>
            <a:off x="323528" y="1515043"/>
            <a:ext cx="5832475" cy="3097213"/>
          </a:xfrm>
          <a:prstGeom prst="rect">
            <a:avLst/>
          </a:prstGeom>
          <a:noFill/>
          <a:ln w="9525">
            <a:noFill/>
            <a:miter lim="800000"/>
            <a:headEnd/>
            <a:tailEnd/>
          </a:ln>
        </p:spPr>
        <p:txBody>
          <a:bodyPr/>
          <a:lstStyle/>
          <a:p>
            <a:pPr marL="342900" indent="-342900" eaLnBrk="0" hangingPunct="0">
              <a:lnSpc>
                <a:spcPct val="110000"/>
              </a:lnSpc>
              <a:spcBef>
                <a:spcPct val="40000"/>
              </a:spcBef>
              <a:spcAft>
                <a:spcPct val="20000"/>
              </a:spcAft>
            </a:pPr>
            <a:r>
              <a:rPr lang="en-US" altLang="zh-CN" sz="2200" dirty="0">
                <a:solidFill>
                  <a:srgbClr val="2D2DB9"/>
                </a:solidFill>
              </a:rPr>
              <a:t>TCP/IP</a:t>
            </a:r>
            <a:r>
              <a:rPr lang="zh-CN" altLang="en-US" sz="2200" dirty="0">
                <a:solidFill>
                  <a:srgbClr val="2D2DB9"/>
                </a:solidFill>
              </a:rPr>
              <a:t>参考模型的发展</a:t>
            </a:r>
          </a:p>
          <a:p>
            <a:pPr marL="342900" indent="-342900" eaLnBrk="0" hangingPunct="0">
              <a:lnSpc>
                <a:spcPct val="110000"/>
              </a:lnSpc>
              <a:spcBef>
                <a:spcPct val="40000"/>
              </a:spcBef>
              <a:buFontTx/>
              <a:buChar char="•"/>
            </a:pPr>
            <a:r>
              <a:rPr lang="zh-CN" altLang="en-US" sz="2200" u="none" dirty="0">
                <a:solidFill>
                  <a:srgbClr val="2D2DB9"/>
                </a:solidFill>
              </a:rPr>
              <a:t>1974年</a:t>
            </a:r>
            <a:r>
              <a:rPr lang="en-US" altLang="zh-CN" sz="2200" u="none" dirty="0">
                <a:solidFill>
                  <a:srgbClr val="2D2DB9"/>
                </a:solidFill>
              </a:rPr>
              <a:t>Kahn(Arpanet</a:t>
            </a:r>
            <a:r>
              <a:rPr lang="zh-CN" altLang="en-US" sz="2200" u="none" dirty="0">
                <a:solidFill>
                  <a:srgbClr val="2D2DB9"/>
                </a:solidFill>
              </a:rPr>
              <a:t>网络系统设计者 </a:t>
            </a:r>
            <a:r>
              <a:rPr lang="en-US" altLang="zh-CN" sz="2200" u="none" dirty="0">
                <a:solidFill>
                  <a:srgbClr val="2D2DB9"/>
                </a:solidFill>
              </a:rPr>
              <a:t>)</a:t>
            </a:r>
            <a:r>
              <a:rPr lang="zh-CN" altLang="en-US" sz="2200" u="none" dirty="0" smtClean="0">
                <a:solidFill>
                  <a:srgbClr val="2D2DB9"/>
                </a:solidFill>
              </a:rPr>
              <a:t>定义</a:t>
            </a:r>
            <a:r>
              <a:rPr lang="zh-CN" altLang="en-US" sz="2200" u="none" dirty="0">
                <a:solidFill>
                  <a:srgbClr val="2D2DB9"/>
                </a:solidFill>
              </a:rPr>
              <a:t>最早的</a:t>
            </a:r>
            <a:r>
              <a:rPr lang="en-US" altLang="zh-CN" sz="2200" u="none" dirty="0">
                <a:solidFill>
                  <a:srgbClr val="2D2DB9"/>
                </a:solidFill>
              </a:rPr>
              <a:t>TCP/IP</a:t>
            </a:r>
            <a:r>
              <a:rPr lang="zh-CN" altLang="en-US" sz="2200" u="none" dirty="0">
                <a:solidFill>
                  <a:srgbClr val="2D2DB9"/>
                </a:solidFill>
              </a:rPr>
              <a:t>参考模型；</a:t>
            </a:r>
          </a:p>
          <a:p>
            <a:pPr marL="342900" indent="-342900" eaLnBrk="0" hangingPunct="0">
              <a:lnSpc>
                <a:spcPct val="110000"/>
              </a:lnSpc>
              <a:spcBef>
                <a:spcPct val="40000"/>
              </a:spcBef>
              <a:buFontTx/>
              <a:buChar char="•"/>
            </a:pPr>
            <a:r>
              <a:rPr lang="en-US" altLang="zh-CN" sz="2200" u="none" dirty="0">
                <a:solidFill>
                  <a:srgbClr val="2D2DB9"/>
                </a:solidFill>
              </a:rPr>
              <a:t>TCP/IP</a:t>
            </a:r>
            <a:r>
              <a:rPr lang="zh-CN" altLang="en-US" sz="2200" u="none" dirty="0">
                <a:solidFill>
                  <a:srgbClr val="2D2DB9"/>
                </a:solidFill>
              </a:rPr>
              <a:t>协议一共出现了6个版本，目前使用版本4，网络层</a:t>
            </a:r>
            <a:r>
              <a:rPr lang="en-US" altLang="zh-CN" sz="2200" u="none" dirty="0">
                <a:solidFill>
                  <a:srgbClr val="2D2DB9"/>
                </a:solidFill>
              </a:rPr>
              <a:t>IP</a:t>
            </a:r>
            <a:r>
              <a:rPr lang="zh-CN" altLang="en-US" sz="2200" u="none" dirty="0">
                <a:solidFill>
                  <a:srgbClr val="2D2DB9"/>
                </a:solidFill>
              </a:rPr>
              <a:t>协议一般记作</a:t>
            </a:r>
            <a:r>
              <a:rPr lang="en-US" altLang="zh-CN" sz="2200" u="none" dirty="0">
                <a:solidFill>
                  <a:srgbClr val="FF0000"/>
                </a:solidFill>
              </a:rPr>
              <a:t>IPv4 </a:t>
            </a:r>
            <a:r>
              <a:rPr lang="en-US" altLang="zh-CN" sz="2200" u="none" dirty="0">
                <a:solidFill>
                  <a:srgbClr val="2D2DB9"/>
                </a:solidFill>
              </a:rPr>
              <a:t>；</a:t>
            </a:r>
          </a:p>
          <a:p>
            <a:pPr marL="342900" indent="-342900" eaLnBrk="0" hangingPunct="0">
              <a:lnSpc>
                <a:spcPct val="110000"/>
              </a:lnSpc>
              <a:spcBef>
                <a:spcPct val="40000"/>
              </a:spcBef>
              <a:buFontTx/>
              <a:buChar char="•"/>
            </a:pPr>
            <a:r>
              <a:rPr lang="zh-CN" altLang="en-US" sz="2200" u="none" dirty="0">
                <a:solidFill>
                  <a:srgbClr val="2D2DB9"/>
                </a:solidFill>
              </a:rPr>
              <a:t>版本6的网络层</a:t>
            </a:r>
            <a:r>
              <a:rPr lang="en-US" altLang="zh-CN" sz="2200" u="none" dirty="0">
                <a:solidFill>
                  <a:srgbClr val="2D2DB9"/>
                </a:solidFill>
              </a:rPr>
              <a:t>IP</a:t>
            </a:r>
            <a:r>
              <a:rPr lang="zh-CN" altLang="en-US" sz="2200" u="none" dirty="0">
                <a:solidFill>
                  <a:srgbClr val="2D2DB9"/>
                </a:solidFill>
              </a:rPr>
              <a:t>协议记作</a:t>
            </a:r>
            <a:r>
              <a:rPr lang="en-US" altLang="zh-CN" sz="2200" u="none" dirty="0">
                <a:solidFill>
                  <a:srgbClr val="FF0000"/>
                </a:solidFill>
              </a:rPr>
              <a:t>IPv6</a:t>
            </a:r>
            <a:r>
              <a:rPr lang="zh-CN" altLang="en-US" sz="2200" u="none" dirty="0">
                <a:solidFill>
                  <a:srgbClr val="2D2DB9"/>
                </a:solidFill>
              </a:rPr>
              <a:t>，被称为</a:t>
            </a:r>
            <a:r>
              <a:rPr lang="zh-CN" altLang="en-US" sz="2200" u="none" dirty="0">
                <a:solidFill>
                  <a:srgbClr val="FF0000"/>
                </a:solidFill>
              </a:rPr>
              <a:t>下一代的</a:t>
            </a:r>
            <a:r>
              <a:rPr lang="en-US" altLang="zh-CN" sz="2200" u="none" dirty="0">
                <a:solidFill>
                  <a:srgbClr val="FF0000"/>
                </a:solidFill>
              </a:rPr>
              <a:t>IP</a:t>
            </a:r>
            <a:r>
              <a:rPr lang="zh-CN" altLang="en-US" sz="2200" u="none" dirty="0">
                <a:solidFill>
                  <a:srgbClr val="FF0000"/>
                </a:solidFill>
              </a:rPr>
              <a:t>协议</a:t>
            </a:r>
            <a:r>
              <a:rPr lang="en-US" altLang="zh-CN" sz="2200" u="none" dirty="0">
                <a:solidFill>
                  <a:srgbClr val="2D2DB9"/>
                </a:solidFill>
              </a:rPr>
              <a:t>(IP next generation)</a:t>
            </a:r>
            <a:r>
              <a:rPr lang="zh-CN" altLang="en-US" sz="2200" u="none" dirty="0">
                <a:solidFill>
                  <a:srgbClr val="2D2DB9"/>
                </a:solidFill>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1"/>
          <p:cNvSpPr>
            <a:spLocks noGrp="1"/>
          </p:cNvSpPr>
          <p:nvPr>
            <p:ph type="ftr" sz="quarter" idx="10"/>
          </p:nvPr>
        </p:nvSpPr>
        <p:spPr/>
        <p:txBody>
          <a:bodyPr/>
          <a:lstStyle/>
          <a:p>
            <a:pPr>
              <a:defRPr/>
            </a:pPr>
            <a:fld id="{E93CDCFD-1E41-4794-A355-85CC53D9FD31}" type="slidenum">
              <a:rPr lang="zh-CN" altLang="en-US"/>
              <a:pPr>
                <a:defRPr/>
              </a:pPr>
              <a:t>28</a:t>
            </a:fld>
            <a:endParaRPr lang="en-US" altLang="zh-CN"/>
          </a:p>
        </p:txBody>
      </p:sp>
      <p:sp>
        <p:nvSpPr>
          <p:cNvPr id="124929" name="内容占位符 2"/>
          <p:cNvSpPr>
            <a:spLocks noGrp="1"/>
          </p:cNvSpPr>
          <p:nvPr>
            <p:ph idx="4294967295"/>
          </p:nvPr>
        </p:nvSpPr>
        <p:spPr>
          <a:xfrm>
            <a:off x="250825" y="917575"/>
            <a:ext cx="5545138" cy="3887788"/>
          </a:xfrm>
        </p:spPr>
        <p:txBody>
          <a:bodyPr/>
          <a:lstStyle/>
          <a:p>
            <a:pPr marL="182563" indent="-182563">
              <a:spcAft>
                <a:spcPct val="20000"/>
              </a:spcAft>
              <a:buFontTx/>
              <a:buNone/>
            </a:pPr>
            <a:r>
              <a:rPr lang="en-US" altLang="zh-CN" sz="2800" b="1" u="sng">
                <a:solidFill>
                  <a:srgbClr val="194D19"/>
                </a:solidFill>
                <a:latin typeface="Times New Roman" pitchFamily="18" charset="0"/>
                <a:cs typeface="Times New Roman" pitchFamily="18" charset="0"/>
              </a:rPr>
              <a:t>TCP/IP </a:t>
            </a:r>
            <a:r>
              <a:rPr lang="zh-CN" altLang="en-US" sz="2800" b="1" u="sng">
                <a:solidFill>
                  <a:srgbClr val="194D19"/>
                </a:solidFill>
                <a:latin typeface="Times New Roman" pitchFamily="18" charset="0"/>
                <a:cs typeface="Times New Roman" pitchFamily="18" charset="0"/>
              </a:rPr>
              <a:t>协议的主要特点</a:t>
            </a:r>
          </a:p>
          <a:p>
            <a:pPr marL="182563" indent="-182563">
              <a:spcAft>
                <a:spcPct val="20000"/>
              </a:spcAft>
              <a:buFontTx/>
              <a:buNone/>
            </a:pPr>
            <a:endParaRPr lang="zh-CN" altLang="en-US" sz="700" b="1" u="sng">
              <a:solidFill>
                <a:srgbClr val="194D19"/>
              </a:solidFill>
              <a:latin typeface="Times New Roman" pitchFamily="18" charset="0"/>
              <a:cs typeface="Times New Roman" pitchFamily="18" charset="0"/>
            </a:endParaRPr>
          </a:p>
          <a:p>
            <a:pPr marL="182563" indent="-182563">
              <a:spcBef>
                <a:spcPct val="40000"/>
              </a:spcBef>
            </a:pPr>
            <a:r>
              <a:rPr lang="zh-CN" altLang="en-US" sz="2000" b="1">
                <a:solidFill>
                  <a:srgbClr val="FF0000"/>
                </a:solidFill>
              </a:rPr>
              <a:t>开放的协议标准</a:t>
            </a:r>
            <a:r>
              <a:rPr lang="zh-CN" altLang="en-US" sz="2000" b="1">
                <a:solidFill>
                  <a:srgbClr val="2D2DB9"/>
                </a:solidFill>
              </a:rPr>
              <a:t>；</a:t>
            </a:r>
            <a:endParaRPr lang="en-US" altLang="zh-CN" sz="2000" b="1">
              <a:solidFill>
                <a:srgbClr val="2D2DB9"/>
              </a:solidFill>
            </a:endParaRPr>
          </a:p>
          <a:p>
            <a:pPr marL="182563" indent="-182563">
              <a:spcBef>
                <a:spcPct val="40000"/>
              </a:spcBef>
            </a:pPr>
            <a:r>
              <a:rPr lang="zh-CN" altLang="en-US" sz="2000" b="1">
                <a:solidFill>
                  <a:srgbClr val="2D2DB9"/>
                </a:solidFill>
              </a:rPr>
              <a:t>独立于特定的计算机硬件、特定的网络硬件、操作系统；可以运行在局域网、城域网与广域网，</a:t>
            </a:r>
            <a:r>
              <a:rPr lang="zh-CN" altLang="en-US" sz="2000" b="1">
                <a:solidFill>
                  <a:srgbClr val="FF0000"/>
                </a:solidFill>
              </a:rPr>
              <a:t>适用于网络互联</a:t>
            </a:r>
            <a:r>
              <a:rPr lang="zh-CN" altLang="en-US" sz="2000" b="1">
                <a:solidFill>
                  <a:srgbClr val="2D2DB9"/>
                </a:solidFill>
              </a:rPr>
              <a:t>；</a:t>
            </a:r>
            <a:endParaRPr lang="en-US" altLang="zh-CN" sz="2000" b="1">
              <a:solidFill>
                <a:srgbClr val="2D2DB9"/>
              </a:solidFill>
            </a:endParaRPr>
          </a:p>
          <a:p>
            <a:pPr marL="182563" indent="-182563">
              <a:spcBef>
                <a:spcPct val="40000"/>
              </a:spcBef>
            </a:pPr>
            <a:r>
              <a:rPr lang="zh-CN" altLang="en-US" sz="2000" b="1">
                <a:solidFill>
                  <a:srgbClr val="FF0000"/>
                </a:solidFill>
              </a:rPr>
              <a:t>统一的网络地址分配方案</a:t>
            </a:r>
            <a:r>
              <a:rPr lang="zh-CN" altLang="en-US" sz="2000" b="1">
                <a:solidFill>
                  <a:srgbClr val="2D2DB9"/>
                </a:solidFill>
              </a:rPr>
              <a:t>，所有运行</a:t>
            </a:r>
            <a:r>
              <a:rPr lang="en-US" altLang="zh-CN" sz="2000" b="1">
                <a:solidFill>
                  <a:srgbClr val="2D2DB9"/>
                </a:solidFill>
              </a:rPr>
              <a:t>TCP/IP</a:t>
            </a:r>
            <a:r>
              <a:rPr lang="zh-CN" altLang="en-US" sz="2000" b="1">
                <a:solidFill>
                  <a:srgbClr val="2D2DB9"/>
                </a:solidFill>
              </a:rPr>
              <a:t>协议的设备都具有唯一的网络地址；</a:t>
            </a:r>
            <a:endParaRPr lang="en-US" altLang="zh-CN" sz="2000" b="1">
              <a:solidFill>
                <a:srgbClr val="2D2DB9"/>
              </a:solidFill>
            </a:endParaRPr>
          </a:p>
          <a:p>
            <a:pPr marL="182563" indent="-182563">
              <a:spcBef>
                <a:spcPct val="40000"/>
              </a:spcBef>
            </a:pPr>
            <a:r>
              <a:rPr lang="zh-CN" altLang="en-US" sz="2000" b="1">
                <a:solidFill>
                  <a:srgbClr val="FF0000"/>
                </a:solidFill>
              </a:rPr>
              <a:t>标准化的应用层协议</a:t>
            </a:r>
            <a:r>
              <a:rPr lang="zh-CN" altLang="en-US" sz="2000" b="1">
                <a:solidFill>
                  <a:srgbClr val="2D2DB9"/>
                </a:solidFill>
              </a:rPr>
              <a:t>，可以提供多种可靠的网络服务。</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1"/>
          <p:cNvSpPr>
            <a:spLocks noGrp="1"/>
          </p:cNvSpPr>
          <p:nvPr>
            <p:ph type="ftr" sz="quarter" idx="10"/>
          </p:nvPr>
        </p:nvSpPr>
        <p:spPr/>
        <p:txBody>
          <a:bodyPr/>
          <a:lstStyle/>
          <a:p>
            <a:pPr>
              <a:defRPr/>
            </a:pPr>
            <a:fld id="{412DFC96-5FB9-4252-A7FD-767561222792}" type="slidenum">
              <a:rPr lang="zh-CN" altLang="en-US"/>
              <a:pPr>
                <a:defRPr/>
              </a:pPr>
              <a:t>29</a:t>
            </a:fld>
            <a:endParaRPr lang="en-US" altLang="zh-CN"/>
          </a:p>
        </p:txBody>
      </p:sp>
      <p:sp>
        <p:nvSpPr>
          <p:cNvPr id="122887" name="标题 1"/>
          <p:cNvSpPr>
            <a:spLocks noGrp="1"/>
          </p:cNvSpPr>
          <p:nvPr>
            <p:ph type="title" idx="4294967295"/>
          </p:nvPr>
        </p:nvSpPr>
        <p:spPr>
          <a:xfrm>
            <a:off x="546100" y="700088"/>
            <a:ext cx="6169025" cy="647700"/>
          </a:xfrm>
        </p:spPr>
        <p:txBody>
          <a:bodyPr/>
          <a:lstStyle/>
          <a:p>
            <a:pPr algn="l"/>
            <a:r>
              <a:rPr lang="en-US" altLang="zh-CN" u="sng">
                <a:latin typeface="Times New Roman" pitchFamily="18" charset="0"/>
                <a:cs typeface="Times New Roman" pitchFamily="18" charset="0"/>
              </a:rPr>
              <a:t>TCP/IP</a:t>
            </a:r>
            <a:r>
              <a:rPr lang="zh-CN" altLang="en-US" u="sng">
                <a:latin typeface="Times New Roman" pitchFamily="18" charset="0"/>
                <a:cs typeface="Times New Roman" pitchFamily="18" charset="0"/>
              </a:rPr>
              <a:t>参考模型的层次结构</a:t>
            </a:r>
          </a:p>
        </p:txBody>
      </p:sp>
      <p:sp>
        <p:nvSpPr>
          <p:cNvPr id="122888" name="内容占位符 2"/>
          <p:cNvSpPr>
            <a:spLocks noGrp="1"/>
          </p:cNvSpPr>
          <p:nvPr>
            <p:ph idx="4294967295"/>
          </p:nvPr>
        </p:nvSpPr>
        <p:spPr/>
        <p:txBody>
          <a:bodyPr/>
          <a:lstStyle/>
          <a:p>
            <a:pPr>
              <a:buFontTx/>
              <a:buNone/>
            </a:pPr>
            <a:endParaRPr lang="zh-CN" altLang="en-US">
              <a:solidFill>
                <a:srgbClr val="2D2DB9"/>
              </a:solidFill>
            </a:endParaRPr>
          </a:p>
        </p:txBody>
      </p:sp>
      <p:sp>
        <p:nvSpPr>
          <p:cNvPr id="12288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122886" name="Object 5"/>
          <p:cNvGraphicFramePr>
            <a:graphicFrameLocks noChangeAspect="1"/>
          </p:cNvGraphicFramePr>
          <p:nvPr/>
        </p:nvGraphicFramePr>
        <p:xfrm>
          <a:off x="1071563" y="1460500"/>
          <a:ext cx="4868862" cy="3132138"/>
        </p:xfrm>
        <a:graphic>
          <a:graphicData uri="http://schemas.openxmlformats.org/presentationml/2006/ole">
            <mc:AlternateContent xmlns:mc="http://schemas.openxmlformats.org/markup-compatibility/2006">
              <mc:Choice xmlns:v="urn:schemas-microsoft-com:vml" Requires="v">
                <p:oleObj spid="_x0000_s122895" name="Visio" r:id="rId4" imgW="2561463" imgH="1647063" progId="Visio.Drawing.11">
                  <p:embed/>
                </p:oleObj>
              </mc:Choice>
              <mc:Fallback>
                <p:oleObj name="Visio" r:id="rId4" imgW="2561463" imgH="1647063"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1460500"/>
                        <a:ext cx="4868862" cy="313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90" name="Rectangle 7"/>
          <p:cNvSpPr>
            <a:spLocks noChangeArrowheads="1"/>
          </p:cNvSpPr>
          <p:nvPr/>
        </p:nvSpPr>
        <p:spPr bwMode="auto">
          <a:xfrm>
            <a:off x="611188" y="4660900"/>
            <a:ext cx="5518150" cy="396875"/>
          </a:xfrm>
          <a:prstGeom prst="rect">
            <a:avLst/>
          </a:prstGeom>
          <a:noFill/>
          <a:ln w="12700" algn="ctr">
            <a:noFill/>
            <a:miter lim="800000"/>
            <a:headEnd/>
            <a:tailEnd/>
          </a:ln>
        </p:spPr>
        <p:txBody>
          <a:bodyPr wrap="none">
            <a:spAutoFit/>
          </a:bodyPr>
          <a:lstStyle/>
          <a:p>
            <a:pPr algn="ctr"/>
            <a:r>
              <a:rPr lang="en-US" altLang="zh-CN" sz="2000">
                <a:solidFill>
                  <a:srgbClr val="194D19"/>
                </a:solidFill>
              </a:rPr>
              <a:t>TCP/IP</a:t>
            </a:r>
            <a:r>
              <a:rPr lang="zh-CN" altLang="en-US" sz="2000">
                <a:solidFill>
                  <a:srgbClr val="194D19"/>
                </a:solidFill>
              </a:rPr>
              <a:t>参考模型与</a:t>
            </a:r>
            <a:r>
              <a:rPr lang="en-US" altLang="zh-CN" sz="2000">
                <a:solidFill>
                  <a:srgbClr val="194D19"/>
                </a:solidFill>
              </a:rPr>
              <a:t>OSI</a:t>
            </a:r>
            <a:r>
              <a:rPr lang="zh-CN" altLang="en-US" sz="2000">
                <a:solidFill>
                  <a:srgbClr val="194D19"/>
                </a:solidFill>
              </a:rPr>
              <a:t>参考模型的层次对应关系</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a:spLocks noGrp="1"/>
          </p:cNvSpPr>
          <p:nvPr>
            <p:ph type="ftr" sz="quarter" idx="10"/>
          </p:nvPr>
        </p:nvSpPr>
        <p:spPr/>
        <p:txBody>
          <a:bodyPr/>
          <a:lstStyle/>
          <a:p>
            <a:pPr>
              <a:defRPr/>
            </a:pPr>
            <a:fld id="{8EA44F6C-7E85-4599-9044-CBC66207ADBB}" type="slidenum">
              <a:rPr lang="zh-CN" altLang="en-US"/>
              <a:pPr>
                <a:defRPr/>
              </a:pPr>
              <a:t>3</a:t>
            </a:fld>
            <a:endParaRPr lang="en-US" altLang="zh-CN"/>
          </a:p>
        </p:txBody>
      </p:sp>
      <p:sp>
        <p:nvSpPr>
          <p:cNvPr id="17409" name="Rectangle 2"/>
          <p:cNvSpPr>
            <a:spLocks noGrp="1" noChangeArrowheads="1"/>
          </p:cNvSpPr>
          <p:nvPr>
            <p:ph type="title" idx="4294967295"/>
          </p:nvPr>
        </p:nvSpPr>
        <p:spPr>
          <a:xfrm>
            <a:off x="447675" y="706438"/>
            <a:ext cx="6429375" cy="857250"/>
          </a:xfrm>
        </p:spPr>
        <p:txBody>
          <a:bodyPr/>
          <a:lstStyle/>
          <a:p>
            <a:r>
              <a:rPr lang="zh-CN" altLang="en-US"/>
              <a:t>基本要求</a:t>
            </a:r>
          </a:p>
        </p:txBody>
      </p:sp>
      <p:grpSp>
        <p:nvGrpSpPr>
          <p:cNvPr id="17410" name="Group 3"/>
          <p:cNvGrpSpPr>
            <a:grpSpLocks/>
          </p:cNvGrpSpPr>
          <p:nvPr/>
        </p:nvGrpSpPr>
        <p:grpSpPr bwMode="auto">
          <a:xfrm>
            <a:off x="288925" y="1520825"/>
            <a:ext cx="762000" cy="665163"/>
            <a:chOff x="1110" y="2656"/>
            <a:chExt cx="1549" cy="1351"/>
          </a:xfrm>
        </p:grpSpPr>
        <p:sp>
          <p:nvSpPr>
            <p:cNvPr id="1743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743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2"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17411" name="Line 7"/>
          <p:cNvSpPr>
            <a:spLocks noChangeShapeType="1"/>
          </p:cNvSpPr>
          <p:nvPr/>
        </p:nvSpPr>
        <p:spPr bwMode="auto">
          <a:xfrm>
            <a:off x="920750" y="2130425"/>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7412" name="Text Box 8"/>
          <p:cNvSpPr txBox="1">
            <a:spLocks noChangeArrowheads="1"/>
          </p:cNvSpPr>
          <p:nvPr/>
        </p:nvSpPr>
        <p:spPr bwMode="auto">
          <a:xfrm>
            <a:off x="1176338" y="1579563"/>
            <a:ext cx="5000625" cy="427037"/>
          </a:xfrm>
          <a:prstGeom prst="rect">
            <a:avLst/>
          </a:prstGeom>
          <a:noFill/>
          <a:ln w="9525" algn="ctr">
            <a:noFill/>
            <a:miter lim="800000"/>
            <a:headEnd/>
            <a:tailEnd/>
          </a:ln>
        </p:spPr>
        <p:txBody>
          <a:bodyPr wrap="none">
            <a:spAutoFit/>
          </a:bodyPr>
          <a:lstStyle/>
          <a:p>
            <a:pPr eaLnBrk="0" hangingPunct="0"/>
            <a:r>
              <a:rPr lang="en-US" altLang="zh-CN" sz="2200" u="none">
                <a:solidFill>
                  <a:srgbClr val="008000"/>
                </a:solidFill>
                <a:latin typeface="Constantia" pitchFamily="18" charset="0"/>
              </a:rPr>
              <a:t> </a:t>
            </a:r>
            <a:r>
              <a:rPr lang="zh-CN" altLang="en-US" sz="2200" u="none">
                <a:solidFill>
                  <a:schemeClr val="accent2"/>
                </a:solidFill>
              </a:rPr>
              <a:t>理解</a:t>
            </a:r>
            <a:r>
              <a:rPr lang="zh-CN" altLang="en-US" sz="2200" u="none">
                <a:solidFill>
                  <a:srgbClr val="303000"/>
                </a:solidFill>
              </a:rPr>
              <a:t>网络体系结构的基本概念与含义；</a:t>
            </a:r>
          </a:p>
        </p:txBody>
      </p:sp>
      <p:sp>
        <p:nvSpPr>
          <p:cNvPr id="17413" name="Text Box 9"/>
          <p:cNvSpPr txBox="1">
            <a:spLocks noChangeArrowheads="1"/>
          </p:cNvSpPr>
          <p:nvPr/>
        </p:nvSpPr>
        <p:spPr bwMode="gray">
          <a:xfrm>
            <a:off x="508000" y="1619250"/>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1</a:t>
            </a:r>
          </a:p>
        </p:txBody>
      </p:sp>
      <p:grpSp>
        <p:nvGrpSpPr>
          <p:cNvPr id="17414" name="Group 10"/>
          <p:cNvGrpSpPr>
            <a:grpSpLocks/>
          </p:cNvGrpSpPr>
          <p:nvPr/>
        </p:nvGrpSpPr>
        <p:grpSpPr bwMode="auto">
          <a:xfrm>
            <a:off x="311150" y="2290763"/>
            <a:ext cx="762000" cy="665162"/>
            <a:chOff x="3174" y="2656"/>
            <a:chExt cx="1549" cy="1351"/>
          </a:xfrm>
        </p:grpSpPr>
        <p:sp>
          <p:nvSpPr>
            <p:cNvPr id="17432" name="AutoShape 11"/>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7433" name="AutoShape 1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19821" name="AutoShape 13"/>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17415" name="Line 14"/>
          <p:cNvSpPr>
            <a:spLocks noChangeShapeType="1"/>
          </p:cNvSpPr>
          <p:nvPr/>
        </p:nvSpPr>
        <p:spPr bwMode="auto">
          <a:xfrm>
            <a:off x="920750" y="2900363"/>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7416" name="Text Box 15"/>
          <p:cNvSpPr txBox="1">
            <a:spLocks noChangeArrowheads="1"/>
          </p:cNvSpPr>
          <p:nvPr/>
        </p:nvSpPr>
        <p:spPr bwMode="auto">
          <a:xfrm>
            <a:off x="1174750" y="2362200"/>
            <a:ext cx="3538538" cy="427038"/>
          </a:xfrm>
          <a:prstGeom prst="rect">
            <a:avLst/>
          </a:prstGeom>
          <a:noFill/>
          <a:ln w="9525" algn="ctr">
            <a:noFill/>
            <a:miter lim="800000"/>
            <a:headEnd/>
            <a:tailEnd/>
          </a:ln>
        </p:spPr>
        <p:txBody>
          <a:bodyPr wrap="none">
            <a:spAutoFit/>
          </a:bodyPr>
          <a:lstStyle/>
          <a:p>
            <a:pPr eaLnBrk="0" hangingPunct="0"/>
            <a:r>
              <a:rPr lang="zh-CN" altLang="en-US" sz="2200" u="none" dirty="0">
                <a:solidFill>
                  <a:schemeClr val="accent2"/>
                </a:solidFill>
              </a:rPr>
              <a:t> 理解</a:t>
            </a:r>
            <a:r>
              <a:rPr lang="zh-CN" altLang="en-US" sz="2200" u="none" dirty="0">
                <a:solidFill>
                  <a:srgbClr val="303000"/>
                </a:solidFill>
              </a:rPr>
              <a:t>协议、层次与接口</a:t>
            </a:r>
            <a:r>
              <a:rPr lang="zh-CN" altLang="en-US" sz="2200" u="none" dirty="0" smtClean="0">
                <a:solidFill>
                  <a:srgbClr val="303000"/>
                </a:solidFill>
              </a:rPr>
              <a:t>；</a:t>
            </a:r>
            <a:r>
              <a:rPr lang="zh-CN" altLang="en-US" sz="2200" u="none" dirty="0" smtClean="0">
                <a:solidFill>
                  <a:schemeClr val="tx1"/>
                </a:solidFill>
                <a:latin typeface="黑体" pitchFamily="2" charset="-122"/>
                <a:ea typeface="黑体" pitchFamily="2" charset="-122"/>
              </a:rPr>
              <a:t> </a:t>
            </a:r>
            <a:endParaRPr lang="en-US" altLang="zh-CN" sz="2200" u="none" dirty="0">
              <a:solidFill>
                <a:schemeClr val="tx1"/>
              </a:solidFill>
              <a:latin typeface="黑体" pitchFamily="2" charset="-122"/>
              <a:ea typeface="黑体" pitchFamily="2" charset="-122"/>
            </a:endParaRPr>
          </a:p>
        </p:txBody>
      </p:sp>
      <p:sp>
        <p:nvSpPr>
          <p:cNvPr id="17417" name="Text Box 16"/>
          <p:cNvSpPr txBox="1">
            <a:spLocks noChangeArrowheads="1"/>
          </p:cNvSpPr>
          <p:nvPr/>
        </p:nvSpPr>
        <p:spPr bwMode="gray">
          <a:xfrm>
            <a:off x="508000" y="2389188"/>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2</a:t>
            </a:r>
          </a:p>
        </p:txBody>
      </p:sp>
      <p:grpSp>
        <p:nvGrpSpPr>
          <p:cNvPr id="17418" name="Group 17"/>
          <p:cNvGrpSpPr>
            <a:grpSpLocks/>
          </p:cNvGrpSpPr>
          <p:nvPr/>
        </p:nvGrpSpPr>
        <p:grpSpPr bwMode="auto">
          <a:xfrm>
            <a:off x="323850" y="3070225"/>
            <a:ext cx="762000" cy="665163"/>
            <a:chOff x="1110" y="2656"/>
            <a:chExt cx="1549" cy="1351"/>
          </a:xfrm>
        </p:grpSpPr>
        <p:sp>
          <p:nvSpPr>
            <p:cNvPr id="1742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743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19828"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17419" name="Line 21"/>
          <p:cNvSpPr>
            <a:spLocks noChangeShapeType="1"/>
          </p:cNvSpPr>
          <p:nvPr/>
        </p:nvSpPr>
        <p:spPr bwMode="auto">
          <a:xfrm>
            <a:off x="933450" y="3679825"/>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7420" name="Text Box 22"/>
          <p:cNvSpPr txBox="1">
            <a:spLocks noChangeArrowheads="1"/>
          </p:cNvSpPr>
          <p:nvPr/>
        </p:nvSpPr>
        <p:spPr bwMode="auto">
          <a:xfrm>
            <a:off x="1195388" y="3154363"/>
            <a:ext cx="3736975" cy="427037"/>
          </a:xfrm>
          <a:prstGeom prst="rect">
            <a:avLst/>
          </a:prstGeom>
          <a:noFill/>
          <a:ln w="9525" algn="ctr">
            <a:noFill/>
            <a:miter lim="800000"/>
            <a:headEnd/>
            <a:tailEnd/>
          </a:ln>
        </p:spPr>
        <p:txBody>
          <a:bodyPr>
            <a:spAutoFit/>
          </a:bodyPr>
          <a:lstStyle/>
          <a:p>
            <a:pPr eaLnBrk="0" hangingPunct="0"/>
            <a:r>
              <a:rPr lang="zh-CN" altLang="en-US" sz="2200" u="none">
                <a:solidFill>
                  <a:schemeClr val="accent2"/>
                </a:solidFill>
              </a:rPr>
              <a:t> 掌握</a:t>
            </a:r>
            <a:r>
              <a:rPr lang="en-US" altLang="zh-CN" sz="2200" u="none">
                <a:solidFill>
                  <a:srgbClr val="303000"/>
                </a:solidFill>
              </a:rPr>
              <a:t>OSI</a:t>
            </a:r>
            <a:r>
              <a:rPr lang="zh-CN" altLang="en-US" sz="2200" u="none">
                <a:solidFill>
                  <a:srgbClr val="303000"/>
                </a:solidFill>
              </a:rPr>
              <a:t>参考模型</a:t>
            </a:r>
            <a:r>
              <a:rPr lang="zh-CN" altLang="en-US" sz="2200" u="none"/>
              <a:t> </a:t>
            </a:r>
            <a:r>
              <a:rPr lang="zh-CN" altLang="en-US" sz="2200" u="none">
                <a:solidFill>
                  <a:srgbClr val="303000"/>
                </a:solidFill>
              </a:rPr>
              <a:t>；</a:t>
            </a:r>
            <a:r>
              <a:rPr lang="zh-CN" altLang="en-US" sz="2200"/>
              <a:t> </a:t>
            </a:r>
            <a:endParaRPr lang="en-US" altLang="zh-CN" sz="2200"/>
          </a:p>
        </p:txBody>
      </p:sp>
      <p:sp>
        <p:nvSpPr>
          <p:cNvPr id="17421" name="Text Box 23"/>
          <p:cNvSpPr txBox="1">
            <a:spLocks noChangeArrowheads="1"/>
          </p:cNvSpPr>
          <p:nvPr/>
        </p:nvSpPr>
        <p:spPr bwMode="gray">
          <a:xfrm>
            <a:off x="520700" y="3168650"/>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3</a:t>
            </a:r>
          </a:p>
        </p:txBody>
      </p:sp>
      <p:grpSp>
        <p:nvGrpSpPr>
          <p:cNvPr id="17422" name="Group 24"/>
          <p:cNvGrpSpPr>
            <a:grpSpLocks/>
          </p:cNvGrpSpPr>
          <p:nvPr/>
        </p:nvGrpSpPr>
        <p:grpSpPr bwMode="auto">
          <a:xfrm>
            <a:off x="323850" y="3851275"/>
            <a:ext cx="762000" cy="665163"/>
            <a:chOff x="3174" y="2656"/>
            <a:chExt cx="1549" cy="1351"/>
          </a:xfrm>
        </p:grpSpPr>
        <p:sp>
          <p:nvSpPr>
            <p:cNvPr id="17426" name="AutoShape 25"/>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7427" name="AutoShape 26"/>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19835" name="AutoShape 27"/>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17423" name="Line 28"/>
          <p:cNvSpPr>
            <a:spLocks noChangeShapeType="1"/>
          </p:cNvSpPr>
          <p:nvPr/>
        </p:nvSpPr>
        <p:spPr bwMode="auto">
          <a:xfrm>
            <a:off x="933450" y="4460875"/>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7424" name="Text Box 30"/>
          <p:cNvSpPr txBox="1">
            <a:spLocks noChangeArrowheads="1"/>
          </p:cNvSpPr>
          <p:nvPr/>
        </p:nvSpPr>
        <p:spPr bwMode="gray">
          <a:xfrm>
            <a:off x="520700" y="3949700"/>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4</a:t>
            </a:r>
          </a:p>
        </p:txBody>
      </p:sp>
      <p:sp>
        <p:nvSpPr>
          <p:cNvPr id="17425" name="Text Box 38"/>
          <p:cNvSpPr txBox="1">
            <a:spLocks noChangeArrowheads="1"/>
          </p:cNvSpPr>
          <p:nvPr/>
        </p:nvSpPr>
        <p:spPr bwMode="auto">
          <a:xfrm>
            <a:off x="1187450" y="3944938"/>
            <a:ext cx="3587750" cy="427037"/>
          </a:xfrm>
          <a:prstGeom prst="rect">
            <a:avLst/>
          </a:prstGeom>
          <a:noFill/>
          <a:ln w="9525" algn="ctr">
            <a:noFill/>
            <a:miter lim="800000"/>
            <a:headEnd/>
            <a:tailEnd/>
          </a:ln>
        </p:spPr>
        <p:txBody>
          <a:bodyPr>
            <a:spAutoFit/>
          </a:bodyPr>
          <a:lstStyle/>
          <a:p>
            <a:pPr eaLnBrk="0" hangingPunct="0"/>
            <a:r>
              <a:rPr lang="zh-CN" altLang="en-US" sz="2200" u="none">
                <a:solidFill>
                  <a:schemeClr val="accent2"/>
                </a:solidFill>
              </a:rPr>
              <a:t> 掌握</a:t>
            </a:r>
            <a:r>
              <a:rPr lang="en-US" altLang="zh-CN" sz="2200" u="none">
                <a:solidFill>
                  <a:srgbClr val="303000"/>
                </a:solidFill>
              </a:rPr>
              <a:t>TCP/IP</a:t>
            </a:r>
            <a:r>
              <a:rPr lang="zh-CN" altLang="en-US" sz="2200" u="none">
                <a:solidFill>
                  <a:srgbClr val="303000"/>
                </a:solidFill>
              </a:rPr>
              <a:t>参考模型</a:t>
            </a:r>
            <a:r>
              <a:rPr lang="zh-CN" altLang="en-US" sz="2200" u="none"/>
              <a:t> </a:t>
            </a:r>
            <a:r>
              <a:rPr lang="zh-CN" altLang="en-US" sz="2200" u="none">
                <a:solidFill>
                  <a:srgbClr val="303000"/>
                </a:solidFill>
              </a:rPr>
              <a:t>；</a:t>
            </a:r>
            <a:r>
              <a:rPr lang="zh-CN" altLang="en-US" sz="220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fld id="{99EA2892-8E9A-401F-B115-ABAB9C9B560F}" type="slidenum">
              <a:rPr lang="zh-CN" altLang="en-US"/>
              <a:pPr>
                <a:defRPr/>
              </a:pPr>
              <a:t>30</a:t>
            </a:fld>
            <a:endParaRPr lang="en-US" altLang="zh-CN"/>
          </a:p>
        </p:txBody>
      </p:sp>
      <p:sp>
        <p:nvSpPr>
          <p:cNvPr id="126977" name="标题 1"/>
          <p:cNvSpPr>
            <a:spLocks noGrp="1"/>
          </p:cNvSpPr>
          <p:nvPr>
            <p:ph type="title" idx="4294967295"/>
          </p:nvPr>
        </p:nvSpPr>
        <p:spPr>
          <a:xfrm>
            <a:off x="285750" y="706438"/>
            <a:ext cx="6429375" cy="857250"/>
          </a:xfrm>
        </p:spPr>
        <p:txBody>
          <a:bodyPr/>
          <a:lstStyle/>
          <a:p>
            <a:pPr algn="l"/>
            <a:r>
              <a:rPr lang="en-US" altLang="zh-CN" u="sng">
                <a:latin typeface="Times New Roman" pitchFamily="18" charset="0"/>
                <a:cs typeface="Times New Roman" pitchFamily="18" charset="0"/>
              </a:rPr>
              <a:t>TCP/IP</a:t>
            </a:r>
            <a:r>
              <a:rPr lang="zh-CN" altLang="en-US" u="sng">
                <a:latin typeface="Times New Roman" pitchFamily="18" charset="0"/>
                <a:cs typeface="Times New Roman" pitchFamily="18" charset="0"/>
              </a:rPr>
              <a:t>参考模型各层的主要功能</a:t>
            </a:r>
          </a:p>
        </p:txBody>
      </p:sp>
      <p:sp>
        <p:nvSpPr>
          <p:cNvPr id="126978" name="内容占位符 2"/>
          <p:cNvSpPr>
            <a:spLocks noGrp="1"/>
          </p:cNvSpPr>
          <p:nvPr>
            <p:ph idx="4294967295"/>
          </p:nvPr>
        </p:nvSpPr>
        <p:spPr>
          <a:xfrm>
            <a:off x="323850" y="1606550"/>
            <a:ext cx="5761038" cy="2765425"/>
          </a:xfrm>
        </p:spPr>
        <p:txBody>
          <a:bodyPr/>
          <a:lstStyle/>
          <a:p>
            <a:pPr marL="182563" indent="-182563">
              <a:spcAft>
                <a:spcPct val="20000"/>
              </a:spcAft>
              <a:buFontTx/>
              <a:buNone/>
            </a:pPr>
            <a:r>
              <a:rPr lang="zh-CN" altLang="en-US" b="1" u="sng" dirty="0">
                <a:solidFill>
                  <a:schemeClr val="accent2"/>
                </a:solidFill>
                <a:latin typeface="华文新魏" pitchFamily="2" charset="-122"/>
              </a:rPr>
              <a:t>主机</a:t>
            </a:r>
            <a:r>
              <a:rPr lang="en-US" altLang="zh-CN" b="1" u="sng" dirty="0">
                <a:solidFill>
                  <a:schemeClr val="accent2"/>
                </a:solidFill>
                <a:latin typeface="华文新魏" pitchFamily="2" charset="-122"/>
              </a:rPr>
              <a:t>-</a:t>
            </a:r>
            <a:r>
              <a:rPr lang="zh-CN" altLang="en-US" b="1" u="sng" dirty="0">
                <a:solidFill>
                  <a:schemeClr val="accent2"/>
                </a:solidFill>
                <a:latin typeface="华文新魏" pitchFamily="2" charset="-122"/>
              </a:rPr>
              <a:t>网络层</a:t>
            </a:r>
          </a:p>
          <a:p>
            <a:pPr marL="182563" indent="-182563">
              <a:lnSpc>
                <a:spcPct val="110000"/>
              </a:lnSpc>
              <a:spcBef>
                <a:spcPct val="30000"/>
              </a:spcBef>
            </a:pPr>
            <a:r>
              <a:rPr lang="en-US" altLang="zh-CN" sz="2000" b="1" dirty="0">
                <a:solidFill>
                  <a:srgbClr val="2D2DB9"/>
                </a:solidFill>
                <a:latin typeface="Times New Roman" pitchFamily="18" charset="0"/>
                <a:cs typeface="Times New Roman" pitchFamily="18" charset="0"/>
              </a:rPr>
              <a:t>TCP/IP</a:t>
            </a:r>
            <a:r>
              <a:rPr lang="zh-CN" altLang="en-US" sz="2000" b="1" dirty="0">
                <a:solidFill>
                  <a:srgbClr val="2D2DB9"/>
                </a:solidFill>
                <a:latin typeface="Times New Roman" pitchFamily="18" charset="0"/>
                <a:cs typeface="Times New Roman" pitchFamily="18" charset="0"/>
              </a:rPr>
              <a:t>参考模型的最低层，负责通过网络</a:t>
            </a:r>
            <a:r>
              <a:rPr lang="zh-CN" altLang="en-US" sz="2000" b="1" dirty="0">
                <a:solidFill>
                  <a:srgbClr val="FF0000"/>
                </a:solidFill>
                <a:latin typeface="Times New Roman" pitchFamily="18" charset="0"/>
                <a:cs typeface="Times New Roman" pitchFamily="18" charset="0"/>
              </a:rPr>
              <a:t>发送和接收</a:t>
            </a:r>
            <a:r>
              <a:rPr lang="en-US" altLang="zh-CN" sz="2000" b="1" dirty="0">
                <a:solidFill>
                  <a:srgbClr val="FF0000"/>
                </a:solidFill>
                <a:latin typeface="Times New Roman" pitchFamily="18" charset="0"/>
                <a:cs typeface="Times New Roman" pitchFamily="18" charset="0"/>
              </a:rPr>
              <a:t>IP</a:t>
            </a:r>
            <a:r>
              <a:rPr lang="zh-CN" altLang="en-US" sz="2000" b="1" dirty="0">
                <a:solidFill>
                  <a:srgbClr val="FF0000"/>
                </a:solidFill>
                <a:latin typeface="Times New Roman" pitchFamily="18" charset="0"/>
                <a:cs typeface="Times New Roman" pitchFamily="18" charset="0"/>
              </a:rPr>
              <a:t>数据报</a:t>
            </a:r>
            <a:r>
              <a:rPr lang="zh-CN" altLang="en-US" sz="2000" b="1" dirty="0">
                <a:solidFill>
                  <a:srgbClr val="2D2DB9"/>
                </a:solidFill>
                <a:latin typeface="Times New Roman" pitchFamily="18" charset="0"/>
                <a:cs typeface="Times New Roman" pitchFamily="18" charset="0"/>
              </a:rPr>
              <a:t>；</a:t>
            </a:r>
            <a:endParaRPr lang="en-US" altLang="zh-CN" sz="2000" b="1" dirty="0">
              <a:solidFill>
                <a:srgbClr val="2D2DB9"/>
              </a:solidFill>
              <a:latin typeface="Times New Roman" pitchFamily="18" charset="0"/>
              <a:cs typeface="Times New Roman" pitchFamily="18" charset="0"/>
            </a:endParaRPr>
          </a:p>
          <a:p>
            <a:pPr marL="182563" indent="-182563">
              <a:lnSpc>
                <a:spcPct val="110000"/>
              </a:lnSpc>
              <a:spcBef>
                <a:spcPct val="30000"/>
              </a:spcBef>
            </a:pPr>
            <a:r>
              <a:rPr lang="zh-CN" altLang="en-US" sz="2000" b="1" dirty="0">
                <a:solidFill>
                  <a:srgbClr val="2D2DB9"/>
                </a:solidFill>
                <a:latin typeface="Times New Roman" pitchFamily="18" charset="0"/>
                <a:cs typeface="Times New Roman" pitchFamily="18" charset="0"/>
              </a:rPr>
              <a:t>采取</a:t>
            </a:r>
            <a:r>
              <a:rPr lang="zh-CN" altLang="en-US" sz="2000" b="1" dirty="0">
                <a:solidFill>
                  <a:srgbClr val="FF0000"/>
                </a:solidFill>
                <a:latin typeface="Times New Roman" pitchFamily="18" charset="0"/>
                <a:cs typeface="Times New Roman" pitchFamily="18" charset="0"/>
              </a:rPr>
              <a:t>开放的策略</a:t>
            </a:r>
            <a:r>
              <a:rPr lang="zh-CN" altLang="en-US" sz="2000" b="1" dirty="0">
                <a:solidFill>
                  <a:srgbClr val="2D2DB9"/>
                </a:solidFill>
                <a:latin typeface="Times New Roman" pitchFamily="18" charset="0"/>
                <a:cs typeface="Times New Roman" pitchFamily="18" charset="0"/>
              </a:rPr>
              <a:t>，不规定使用哪种协议</a:t>
            </a:r>
            <a:r>
              <a:rPr lang="zh-CN" altLang="en-US" sz="2000" b="1" dirty="0" smtClean="0">
                <a:solidFill>
                  <a:srgbClr val="2D2DB9"/>
                </a:solidFill>
                <a:latin typeface="Times New Roman" pitchFamily="18" charset="0"/>
                <a:cs typeface="Times New Roman" pitchFamily="18" charset="0"/>
              </a:rPr>
              <a:t>；</a:t>
            </a:r>
            <a:endParaRPr lang="en-US" altLang="zh-CN" sz="2000" b="1" dirty="0" smtClean="0">
              <a:solidFill>
                <a:srgbClr val="2D2DB9"/>
              </a:solidFill>
              <a:latin typeface="Times New Roman" pitchFamily="18" charset="0"/>
              <a:cs typeface="Times New Roman" pitchFamily="18" charset="0"/>
            </a:endParaRPr>
          </a:p>
          <a:p>
            <a:pPr marL="685800">
              <a:buFont typeface="Wingdings" panose="05000000000000000000" pitchFamily="2" charset="2"/>
              <a:buChar char="ü"/>
            </a:pPr>
            <a:r>
              <a:rPr lang="en-US" altLang="zh-CN" sz="2000" b="1" dirty="0">
                <a:solidFill>
                  <a:srgbClr val="2D2DB9"/>
                </a:solidFill>
                <a:latin typeface="Times New Roman" pitchFamily="18" charset="0"/>
                <a:cs typeface="Times New Roman" pitchFamily="18" charset="0"/>
              </a:rPr>
              <a:t>如局域网的Ethernet、令牌网、</a:t>
            </a:r>
            <a:r>
              <a:rPr lang="en-US" altLang="zh-CN" sz="2000" b="1" dirty="0" smtClean="0">
                <a:solidFill>
                  <a:srgbClr val="2D2DB9"/>
                </a:solidFill>
                <a:latin typeface="Times New Roman" pitchFamily="18" charset="0"/>
                <a:cs typeface="Times New Roman" pitchFamily="18" charset="0"/>
              </a:rPr>
              <a:t>分组交换网的</a:t>
            </a:r>
            <a:r>
              <a:rPr lang="en-US" altLang="zh-CN" sz="2000" b="1" dirty="0">
                <a:solidFill>
                  <a:srgbClr val="2D2DB9"/>
                </a:solidFill>
                <a:latin typeface="Times New Roman" pitchFamily="18" charset="0"/>
                <a:cs typeface="Times New Roman" pitchFamily="18" charset="0"/>
              </a:rPr>
              <a:t>X.25</a:t>
            </a:r>
            <a:r>
              <a:rPr lang="zh-CN" altLang="en-US" sz="2000" b="1" dirty="0">
                <a:solidFill>
                  <a:srgbClr val="2D2DB9"/>
                </a:solidFill>
                <a:latin typeface="Times New Roman" pitchFamily="18" charset="0"/>
                <a:cs typeface="Times New Roman" pitchFamily="18" charset="0"/>
              </a:rPr>
              <a:t>、帧中继、</a:t>
            </a:r>
            <a:r>
              <a:rPr lang="en-US" altLang="zh-CN" sz="2000" b="1" dirty="0">
                <a:solidFill>
                  <a:srgbClr val="2D2DB9"/>
                </a:solidFill>
                <a:latin typeface="Times New Roman" pitchFamily="18" charset="0"/>
                <a:cs typeface="Times New Roman" pitchFamily="18" charset="0"/>
              </a:rPr>
              <a:t>ATM</a:t>
            </a:r>
            <a:r>
              <a:rPr lang="zh-CN" altLang="en-US" sz="2000" b="1" dirty="0">
                <a:solidFill>
                  <a:srgbClr val="2D2DB9"/>
                </a:solidFill>
                <a:latin typeface="Times New Roman" pitchFamily="18" charset="0"/>
                <a:cs typeface="Times New Roman" pitchFamily="18" charset="0"/>
              </a:rPr>
              <a:t>协议等</a:t>
            </a:r>
            <a:endParaRPr lang="en-US" altLang="zh-CN" sz="2000" b="1" dirty="0">
              <a:solidFill>
                <a:srgbClr val="2D2DB9"/>
              </a:solidFill>
              <a:latin typeface="Times New Roman" pitchFamily="18" charset="0"/>
              <a:cs typeface="Times New Roman" pitchFamily="18" charset="0"/>
            </a:endParaRPr>
          </a:p>
          <a:p>
            <a:pPr marL="182563" indent="-182563">
              <a:lnSpc>
                <a:spcPct val="110000"/>
              </a:lnSpc>
              <a:spcBef>
                <a:spcPct val="30000"/>
              </a:spcBef>
            </a:pPr>
            <a:r>
              <a:rPr lang="zh-CN" altLang="en-US" sz="2000" b="1" dirty="0">
                <a:solidFill>
                  <a:srgbClr val="2D2DB9"/>
                </a:solidFill>
                <a:latin typeface="Times New Roman" pitchFamily="18" charset="0"/>
                <a:cs typeface="Times New Roman" pitchFamily="18" charset="0"/>
              </a:rPr>
              <a:t>体现</a:t>
            </a:r>
            <a:r>
              <a:rPr lang="en-US" altLang="zh-CN" sz="2000" b="1" dirty="0">
                <a:solidFill>
                  <a:srgbClr val="2D2DB9"/>
                </a:solidFill>
                <a:latin typeface="Times New Roman" pitchFamily="18" charset="0"/>
                <a:cs typeface="Times New Roman" pitchFamily="18" charset="0"/>
              </a:rPr>
              <a:t>TCP/IP</a:t>
            </a:r>
            <a:r>
              <a:rPr lang="zh-CN" altLang="en-US" sz="2000" b="1" dirty="0">
                <a:solidFill>
                  <a:srgbClr val="2D2DB9"/>
                </a:solidFill>
                <a:latin typeface="Times New Roman" pitchFamily="18" charset="0"/>
                <a:cs typeface="Times New Roman" pitchFamily="18" charset="0"/>
              </a:rPr>
              <a:t>协议体系的开放性、兼容性。</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pPr>
              <a:defRPr/>
            </a:pPr>
            <a:fld id="{45EBD71D-6F6C-4C0A-B728-9C0F5CE54ECA}" type="slidenum">
              <a:rPr lang="zh-CN" altLang="en-US"/>
              <a:pPr>
                <a:defRPr/>
              </a:pPr>
              <a:t>31</a:t>
            </a:fld>
            <a:endParaRPr lang="en-US" altLang="zh-CN"/>
          </a:p>
        </p:txBody>
      </p:sp>
      <p:sp>
        <p:nvSpPr>
          <p:cNvPr id="128001" name="标题 1"/>
          <p:cNvSpPr>
            <a:spLocks noGrp="1"/>
          </p:cNvSpPr>
          <p:nvPr>
            <p:ph type="title" idx="4294967295"/>
          </p:nvPr>
        </p:nvSpPr>
        <p:spPr>
          <a:xfrm>
            <a:off x="312738" y="771525"/>
            <a:ext cx="5668962" cy="560388"/>
          </a:xfrm>
        </p:spPr>
        <p:txBody>
          <a:bodyPr/>
          <a:lstStyle/>
          <a:p>
            <a:pPr algn="l">
              <a:spcBef>
                <a:spcPct val="20000"/>
              </a:spcBef>
              <a:spcAft>
                <a:spcPct val="20000"/>
              </a:spcAft>
            </a:pPr>
            <a:r>
              <a:rPr lang="zh-CN" altLang="en-US" sz="2600" u="sng">
                <a:solidFill>
                  <a:schemeClr val="accent2"/>
                </a:solidFill>
                <a:latin typeface="华文新魏" pitchFamily="2" charset="-122"/>
              </a:rPr>
              <a:t>互联网络层</a:t>
            </a:r>
          </a:p>
        </p:txBody>
      </p:sp>
      <p:sp>
        <p:nvSpPr>
          <p:cNvPr id="128002" name="内容占位符 2"/>
          <p:cNvSpPr>
            <a:spLocks noGrp="1"/>
          </p:cNvSpPr>
          <p:nvPr>
            <p:ph idx="4294967295"/>
          </p:nvPr>
        </p:nvSpPr>
        <p:spPr>
          <a:xfrm>
            <a:off x="238125" y="2573338"/>
            <a:ext cx="5918200" cy="2168525"/>
          </a:xfrm>
        </p:spPr>
        <p:txBody>
          <a:bodyPr/>
          <a:lstStyle/>
          <a:p>
            <a:pPr marL="182563" indent="-182563">
              <a:lnSpc>
                <a:spcPct val="110000"/>
              </a:lnSpc>
              <a:spcBef>
                <a:spcPct val="35000"/>
              </a:spcBef>
            </a:pPr>
            <a:r>
              <a:rPr lang="zh-CN" altLang="en-US" sz="2200" b="1">
                <a:solidFill>
                  <a:srgbClr val="2D2DB9"/>
                </a:solidFill>
                <a:latin typeface="Times New Roman" pitchFamily="18" charset="0"/>
                <a:cs typeface="Times New Roman" pitchFamily="18" charset="0"/>
              </a:rPr>
              <a:t>处理来自</a:t>
            </a:r>
            <a:r>
              <a:rPr lang="zh-CN" altLang="en-US" sz="2200" b="1">
                <a:solidFill>
                  <a:srgbClr val="FF0000"/>
                </a:solidFill>
                <a:latin typeface="Times New Roman" pitchFamily="18" charset="0"/>
                <a:cs typeface="Times New Roman" pitchFamily="18" charset="0"/>
              </a:rPr>
              <a:t>传输层的数据发送请求</a:t>
            </a:r>
            <a:r>
              <a:rPr lang="zh-CN" altLang="en-US" sz="2200" b="1">
                <a:solidFill>
                  <a:srgbClr val="2D2DB9"/>
                </a:solidFill>
                <a:latin typeface="Times New Roman" pitchFamily="18" charset="0"/>
                <a:cs typeface="Times New Roman" pitchFamily="18" charset="0"/>
              </a:rPr>
              <a:t>；</a:t>
            </a:r>
            <a:endParaRPr lang="en-US" altLang="zh-CN" sz="2200" b="1">
              <a:solidFill>
                <a:srgbClr val="2D2DB9"/>
              </a:solidFill>
              <a:latin typeface="Times New Roman" pitchFamily="18" charset="0"/>
              <a:cs typeface="Times New Roman" pitchFamily="18" charset="0"/>
            </a:endParaRPr>
          </a:p>
          <a:p>
            <a:pPr marL="182563" indent="-182563">
              <a:lnSpc>
                <a:spcPct val="110000"/>
              </a:lnSpc>
              <a:spcBef>
                <a:spcPct val="35000"/>
              </a:spcBef>
            </a:pPr>
            <a:r>
              <a:rPr lang="zh-CN" altLang="en-US" sz="2200" b="1">
                <a:solidFill>
                  <a:srgbClr val="2D2DB9"/>
                </a:solidFill>
                <a:latin typeface="Times New Roman" pitchFamily="18" charset="0"/>
                <a:cs typeface="Times New Roman" pitchFamily="18" charset="0"/>
              </a:rPr>
              <a:t>根据分组目的</a:t>
            </a:r>
            <a:r>
              <a:rPr lang="en-US" altLang="zh-CN" sz="2200" b="1">
                <a:solidFill>
                  <a:srgbClr val="2D2DB9"/>
                </a:solidFill>
                <a:latin typeface="Times New Roman" pitchFamily="18" charset="0"/>
                <a:cs typeface="Times New Roman" pitchFamily="18" charset="0"/>
              </a:rPr>
              <a:t>IP</a:t>
            </a:r>
            <a:r>
              <a:rPr lang="zh-CN" altLang="en-US" sz="2200" b="1">
                <a:solidFill>
                  <a:srgbClr val="2D2DB9"/>
                </a:solidFill>
                <a:latin typeface="Times New Roman" pitchFamily="18" charset="0"/>
                <a:cs typeface="Times New Roman" pitchFamily="18" charset="0"/>
              </a:rPr>
              <a:t>地址处理</a:t>
            </a:r>
            <a:r>
              <a:rPr lang="zh-CN" altLang="en-US" sz="2200" b="1">
                <a:solidFill>
                  <a:srgbClr val="FF0000"/>
                </a:solidFill>
                <a:latin typeface="Times New Roman" pitchFamily="18" charset="0"/>
                <a:cs typeface="Times New Roman" pitchFamily="18" charset="0"/>
              </a:rPr>
              <a:t>接收的数据报</a:t>
            </a:r>
            <a:r>
              <a:rPr lang="zh-CN" altLang="en-US" sz="2200" b="1">
                <a:solidFill>
                  <a:srgbClr val="2D2DB9"/>
                </a:solidFill>
                <a:latin typeface="Times New Roman" pitchFamily="18" charset="0"/>
                <a:cs typeface="Times New Roman" pitchFamily="18" charset="0"/>
              </a:rPr>
              <a:t>；</a:t>
            </a:r>
          </a:p>
          <a:p>
            <a:pPr marL="182563" indent="-182563">
              <a:lnSpc>
                <a:spcPct val="110000"/>
              </a:lnSpc>
              <a:spcBef>
                <a:spcPct val="35000"/>
              </a:spcBef>
            </a:pPr>
            <a:r>
              <a:rPr lang="zh-CN" altLang="en-US" sz="2200" b="1">
                <a:solidFill>
                  <a:srgbClr val="2D2DB9"/>
                </a:solidFill>
                <a:latin typeface="Times New Roman" pitchFamily="18" charset="0"/>
                <a:cs typeface="Times New Roman" pitchFamily="18" charset="0"/>
              </a:rPr>
              <a:t>处理互联网络的</a:t>
            </a:r>
            <a:r>
              <a:rPr lang="zh-CN" altLang="en-US" sz="2200" b="1">
                <a:solidFill>
                  <a:srgbClr val="FF0000"/>
                </a:solidFill>
                <a:latin typeface="Times New Roman" pitchFamily="18" charset="0"/>
                <a:cs typeface="Times New Roman" pitchFamily="18" charset="0"/>
              </a:rPr>
              <a:t>路由选择、流量控制与拥塞控制</a:t>
            </a:r>
            <a:r>
              <a:rPr lang="zh-CN" altLang="en-US" sz="2200" b="1">
                <a:solidFill>
                  <a:srgbClr val="2D2DB9"/>
                </a:solidFill>
                <a:latin typeface="Times New Roman" pitchFamily="18" charset="0"/>
                <a:cs typeface="Times New Roman" pitchFamily="18" charset="0"/>
              </a:rPr>
              <a:t>。</a:t>
            </a:r>
          </a:p>
        </p:txBody>
      </p:sp>
      <p:sp>
        <p:nvSpPr>
          <p:cNvPr id="128003" name="Rectangle 5"/>
          <p:cNvSpPr>
            <a:spLocks noChangeArrowheads="1"/>
          </p:cNvSpPr>
          <p:nvPr/>
        </p:nvSpPr>
        <p:spPr bwMode="auto">
          <a:xfrm>
            <a:off x="323850" y="1593850"/>
            <a:ext cx="6030913" cy="762000"/>
          </a:xfrm>
          <a:prstGeom prst="rect">
            <a:avLst/>
          </a:prstGeom>
          <a:noFill/>
          <a:ln w="12700" algn="ctr">
            <a:noFill/>
            <a:miter lim="800000"/>
            <a:headEnd/>
            <a:tailEnd/>
          </a:ln>
        </p:spPr>
        <p:txBody>
          <a:bodyPr>
            <a:spAutoFit/>
          </a:bodyPr>
          <a:lstStyle/>
          <a:p>
            <a:r>
              <a:rPr lang="en-US" altLang="zh-CN" sz="2200" u="none">
                <a:solidFill>
                  <a:srgbClr val="FF0000"/>
                </a:solidFill>
              </a:rPr>
              <a:t>IP</a:t>
            </a:r>
            <a:r>
              <a:rPr lang="zh-CN" altLang="en-US" sz="2200" u="none">
                <a:solidFill>
                  <a:srgbClr val="FF0000"/>
                </a:solidFill>
              </a:rPr>
              <a:t>协议</a:t>
            </a:r>
            <a:r>
              <a:rPr lang="zh-CN" altLang="en-US" sz="2200" u="none">
                <a:solidFill>
                  <a:srgbClr val="2D2DB9"/>
                </a:solidFill>
              </a:rPr>
              <a:t>是无连接的，提供</a:t>
            </a:r>
            <a:r>
              <a:rPr lang="en-US" sz="2200" u="none">
                <a:solidFill>
                  <a:srgbClr val="2D2DB9"/>
                </a:solidFill>
              </a:rPr>
              <a:t>“</a:t>
            </a:r>
            <a:r>
              <a:rPr lang="zh-CN" altLang="en-US" sz="2200" u="none">
                <a:solidFill>
                  <a:srgbClr val="2D2DB9"/>
                </a:solidFill>
              </a:rPr>
              <a:t>尽力而为</a:t>
            </a:r>
            <a:r>
              <a:rPr lang="en-US" altLang="zh-CN" sz="2200" u="none">
                <a:solidFill>
                  <a:srgbClr val="2D2DB9"/>
                </a:solidFill>
              </a:rPr>
              <a:t>(best effort)”</a:t>
            </a:r>
            <a:r>
              <a:rPr lang="zh-CN" altLang="en-US" sz="2200" u="none">
                <a:solidFill>
                  <a:srgbClr val="2D2DB9"/>
                </a:solidFill>
              </a:rPr>
              <a:t>的网络分组传输服务；主要功能包括：</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fld id="{B93A52D8-0B36-4CBB-9B43-2601D86BFA9C}" type="slidenum">
              <a:rPr lang="zh-CN" altLang="en-US"/>
              <a:pPr>
                <a:defRPr/>
              </a:pPr>
              <a:t>32</a:t>
            </a:fld>
            <a:endParaRPr lang="en-US" altLang="zh-CN"/>
          </a:p>
        </p:txBody>
      </p:sp>
      <p:sp>
        <p:nvSpPr>
          <p:cNvPr id="130049" name="标题 1"/>
          <p:cNvSpPr>
            <a:spLocks noGrp="1"/>
          </p:cNvSpPr>
          <p:nvPr>
            <p:ph type="title" idx="4294967295"/>
          </p:nvPr>
        </p:nvSpPr>
        <p:spPr>
          <a:xfrm>
            <a:off x="539750" y="681038"/>
            <a:ext cx="4649788" cy="882650"/>
          </a:xfrm>
        </p:spPr>
        <p:txBody>
          <a:bodyPr/>
          <a:lstStyle/>
          <a:p>
            <a:pPr algn="l"/>
            <a:r>
              <a:rPr lang="zh-CN" altLang="en-US" sz="2600" u="sng">
                <a:solidFill>
                  <a:schemeClr val="accent2"/>
                </a:solidFill>
                <a:latin typeface="华文新魏" pitchFamily="2" charset="-122"/>
              </a:rPr>
              <a:t>传输层</a:t>
            </a:r>
          </a:p>
        </p:txBody>
      </p:sp>
      <p:sp>
        <p:nvSpPr>
          <p:cNvPr id="130050" name="内容占位符 2"/>
          <p:cNvSpPr>
            <a:spLocks noGrp="1"/>
          </p:cNvSpPr>
          <p:nvPr>
            <p:ph idx="4294967295"/>
          </p:nvPr>
        </p:nvSpPr>
        <p:spPr>
          <a:xfrm>
            <a:off x="395288" y="1501775"/>
            <a:ext cx="5832475" cy="3014663"/>
          </a:xfrm>
        </p:spPr>
        <p:txBody>
          <a:bodyPr/>
          <a:lstStyle/>
          <a:p>
            <a:pPr marL="179388" indent="-179388">
              <a:lnSpc>
                <a:spcPct val="110000"/>
              </a:lnSpc>
              <a:spcBef>
                <a:spcPct val="40000"/>
              </a:spcBef>
            </a:pPr>
            <a:r>
              <a:rPr lang="zh-CN" altLang="en-US" sz="2000" b="1">
                <a:solidFill>
                  <a:srgbClr val="2D2DB9"/>
                </a:solidFill>
                <a:latin typeface="Times New Roman" pitchFamily="18" charset="0"/>
                <a:cs typeface="Times New Roman" pitchFamily="18" charset="0"/>
              </a:rPr>
              <a:t>负责在会话的进程之间建立和维护</a:t>
            </a:r>
            <a:r>
              <a:rPr lang="zh-CN" altLang="en-US" sz="2000" b="1">
                <a:solidFill>
                  <a:srgbClr val="FF0000"/>
                </a:solidFill>
                <a:latin typeface="Times New Roman" pitchFamily="18" charset="0"/>
                <a:cs typeface="Times New Roman" pitchFamily="18" charset="0"/>
              </a:rPr>
              <a:t>端</a:t>
            </a:r>
            <a:r>
              <a:rPr lang="en-US" altLang="zh-CN" sz="2000" b="1">
                <a:solidFill>
                  <a:srgbClr val="FF0000"/>
                </a:solidFill>
                <a:latin typeface="Times New Roman" pitchFamily="18" charset="0"/>
                <a:cs typeface="Times New Roman" pitchFamily="18" charset="0"/>
              </a:rPr>
              <a:t>-</a:t>
            </a:r>
            <a:r>
              <a:rPr lang="zh-CN" altLang="en-US" sz="2000" b="1">
                <a:solidFill>
                  <a:srgbClr val="FF0000"/>
                </a:solidFill>
                <a:latin typeface="Times New Roman" pitchFamily="18" charset="0"/>
                <a:cs typeface="Times New Roman" pitchFamily="18" charset="0"/>
              </a:rPr>
              <a:t>端的连接</a:t>
            </a:r>
            <a:r>
              <a:rPr lang="zh-CN" altLang="en-US" sz="2000" b="1">
                <a:solidFill>
                  <a:srgbClr val="2D2DB9"/>
                </a:solidFill>
                <a:latin typeface="Times New Roman" pitchFamily="18" charset="0"/>
                <a:cs typeface="Times New Roman" pitchFamily="18" charset="0"/>
              </a:rPr>
              <a:t>，实现网络环境中</a:t>
            </a:r>
            <a:r>
              <a:rPr lang="zh-CN" altLang="en-US" sz="2000" b="1">
                <a:solidFill>
                  <a:srgbClr val="FF0000"/>
                </a:solidFill>
                <a:latin typeface="Times New Roman" pitchFamily="18" charset="0"/>
                <a:cs typeface="Times New Roman" pitchFamily="18" charset="0"/>
              </a:rPr>
              <a:t>分布式进程通信</a:t>
            </a:r>
            <a:r>
              <a:rPr lang="zh-CN" altLang="en-US" sz="2000" b="1">
                <a:solidFill>
                  <a:srgbClr val="2D2DB9"/>
                </a:solidFill>
                <a:latin typeface="Times New Roman" pitchFamily="18" charset="0"/>
                <a:cs typeface="Times New Roman" pitchFamily="18" charset="0"/>
              </a:rPr>
              <a:t>；</a:t>
            </a:r>
            <a:endParaRPr lang="en-US" altLang="zh-CN" sz="2000" b="1">
              <a:solidFill>
                <a:srgbClr val="2D2DB9"/>
              </a:solidFill>
              <a:latin typeface="Times New Roman" pitchFamily="18" charset="0"/>
              <a:cs typeface="Times New Roman" pitchFamily="18" charset="0"/>
            </a:endParaRPr>
          </a:p>
          <a:p>
            <a:pPr marL="179388" indent="-179388">
              <a:lnSpc>
                <a:spcPct val="110000"/>
              </a:lnSpc>
              <a:spcBef>
                <a:spcPct val="40000"/>
              </a:spcBef>
            </a:pPr>
            <a:r>
              <a:rPr lang="zh-CN" altLang="en-US" sz="2000" b="1">
                <a:solidFill>
                  <a:srgbClr val="2D2DB9"/>
                </a:solidFill>
                <a:latin typeface="Times New Roman" pitchFamily="18" charset="0"/>
                <a:cs typeface="Times New Roman" pitchFamily="18" charset="0"/>
              </a:rPr>
              <a:t>两种不同的协议：</a:t>
            </a:r>
          </a:p>
          <a:p>
            <a:pPr marL="536575" lvl="1" indent="-177800">
              <a:lnSpc>
                <a:spcPct val="110000"/>
              </a:lnSpc>
              <a:spcBef>
                <a:spcPct val="40000"/>
              </a:spcBef>
            </a:pPr>
            <a:r>
              <a:rPr lang="zh-CN" altLang="en-US" b="1">
                <a:solidFill>
                  <a:srgbClr val="FF0000"/>
                </a:solidFill>
                <a:latin typeface="Times New Roman" pitchFamily="18" charset="0"/>
                <a:cs typeface="Times New Roman" pitchFamily="18" charset="0"/>
              </a:rPr>
              <a:t>传输控制协议（</a:t>
            </a:r>
            <a:r>
              <a:rPr lang="en-US" altLang="zh-CN" b="1">
                <a:solidFill>
                  <a:srgbClr val="FF0000"/>
                </a:solidFill>
                <a:latin typeface="Times New Roman" pitchFamily="18" charset="0"/>
                <a:cs typeface="Times New Roman" pitchFamily="18" charset="0"/>
              </a:rPr>
              <a:t>TCP</a:t>
            </a:r>
            <a:r>
              <a:rPr lang="zh-CN" altLang="en-US" b="1">
                <a:solidFill>
                  <a:srgbClr val="FF0000"/>
                </a:solidFill>
                <a:latin typeface="Times New Roman" pitchFamily="18" charset="0"/>
                <a:cs typeface="Times New Roman" pitchFamily="18" charset="0"/>
              </a:rPr>
              <a:t>）：</a:t>
            </a:r>
            <a:r>
              <a:rPr lang="zh-CN" altLang="en-US" b="1">
                <a:solidFill>
                  <a:srgbClr val="2D2DB9"/>
                </a:solidFill>
                <a:latin typeface="Times New Roman" pitchFamily="18" charset="0"/>
                <a:cs typeface="Times New Roman" pitchFamily="18" charset="0"/>
              </a:rPr>
              <a:t>一种可靠的、面向连接、面向字节流的传输层协议；</a:t>
            </a:r>
            <a:endParaRPr lang="en-US" altLang="zh-CN" b="1">
              <a:solidFill>
                <a:srgbClr val="2D2DB9"/>
              </a:solidFill>
              <a:latin typeface="Times New Roman" pitchFamily="18" charset="0"/>
              <a:cs typeface="Times New Roman" pitchFamily="18" charset="0"/>
            </a:endParaRPr>
          </a:p>
          <a:p>
            <a:pPr marL="536575" lvl="1" indent="-177800">
              <a:lnSpc>
                <a:spcPct val="110000"/>
              </a:lnSpc>
              <a:spcBef>
                <a:spcPct val="40000"/>
              </a:spcBef>
            </a:pPr>
            <a:r>
              <a:rPr lang="zh-CN" altLang="en-US" b="1">
                <a:solidFill>
                  <a:srgbClr val="FF0000"/>
                </a:solidFill>
                <a:latin typeface="Times New Roman" pitchFamily="18" charset="0"/>
                <a:cs typeface="Times New Roman" pitchFamily="18" charset="0"/>
              </a:rPr>
              <a:t>用户数据报协议（</a:t>
            </a:r>
            <a:r>
              <a:rPr lang="en-US" altLang="zh-CN" b="1">
                <a:solidFill>
                  <a:srgbClr val="FF0000"/>
                </a:solidFill>
                <a:latin typeface="Times New Roman" pitchFamily="18" charset="0"/>
                <a:cs typeface="Times New Roman" pitchFamily="18" charset="0"/>
              </a:rPr>
              <a:t>UDP</a:t>
            </a:r>
            <a:r>
              <a:rPr lang="zh-CN" altLang="en-US" b="1">
                <a:solidFill>
                  <a:srgbClr val="FF0000"/>
                </a:solidFill>
                <a:latin typeface="Times New Roman" pitchFamily="18" charset="0"/>
                <a:cs typeface="Times New Roman" pitchFamily="18" charset="0"/>
              </a:rPr>
              <a:t>）：</a:t>
            </a:r>
            <a:r>
              <a:rPr lang="zh-CN" altLang="en-US" b="1">
                <a:solidFill>
                  <a:srgbClr val="2D2DB9"/>
                </a:solidFill>
                <a:latin typeface="Times New Roman" pitchFamily="18" charset="0"/>
                <a:cs typeface="Times New Roman" pitchFamily="18" charset="0"/>
              </a:rPr>
              <a:t>一种不可靠的无连接传输层协议。</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fld id="{7D12D267-6241-44AE-989A-D0048A658D17}" type="slidenum">
              <a:rPr lang="zh-CN" altLang="en-US"/>
              <a:pPr>
                <a:defRPr/>
              </a:pPr>
              <a:t>33</a:t>
            </a:fld>
            <a:endParaRPr lang="en-US" altLang="zh-CN"/>
          </a:p>
        </p:txBody>
      </p:sp>
      <p:sp>
        <p:nvSpPr>
          <p:cNvPr id="131073" name="标题 1"/>
          <p:cNvSpPr>
            <a:spLocks noGrp="1"/>
          </p:cNvSpPr>
          <p:nvPr>
            <p:ph type="title" idx="4294967295"/>
          </p:nvPr>
        </p:nvSpPr>
        <p:spPr>
          <a:xfrm>
            <a:off x="395288" y="706438"/>
            <a:ext cx="5040312" cy="857250"/>
          </a:xfrm>
        </p:spPr>
        <p:txBody>
          <a:bodyPr/>
          <a:lstStyle/>
          <a:p>
            <a:pPr algn="l"/>
            <a:r>
              <a:rPr lang="zh-CN" altLang="en-US" sz="2600" u="sng">
                <a:solidFill>
                  <a:schemeClr val="accent2"/>
                </a:solidFill>
                <a:latin typeface="华文新魏" pitchFamily="2" charset="-122"/>
              </a:rPr>
              <a:t>应用层</a:t>
            </a:r>
          </a:p>
        </p:txBody>
      </p:sp>
      <p:sp>
        <p:nvSpPr>
          <p:cNvPr id="131074" name="内容占位符 2"/>
          <p:cNvSpPr>
            <a:spLocks noGrp="1"/>
          </p:cNvSpPr>
          <p:nvPr>
            <p:ph idx="4294967295"/>
          </p:nvPr>
        </p:nvSpPr>
        <p:spPr>
          <a:xfrm>
            <a:off x="395288" y="1492250"/>
            <a:ext cx="5976937" cy="3240088"/>
          </a:xfrm>
        </p:spPr>
        <p:txBody>
          <a:bodyPr/>
          <a:lstStyle/>
          <a:p>
            <a:pPr marL="182563" indent="-182563">
              <a:spcAft>
                <a:spcPct val="20000"/>
              </a:spcAft>
              <a:buFontTx/>
              <a:buNone/>
            </a:pPr>
            <a:r>
              <a:rPr lang="en-US" altLang="zh-CN" sz="2000" b="1" u="sng">
                <a:solidFill>
                  <a:srgbClr val="2D2DB9"/>
                </a:solidFill>
              </a:rPr>
              <a:t>TCP/IP</a:t>
            </a:r>
            <a:r>
              <a:rPr lang="zh-CN" altLang="en-US" sz="2000" b="1" u="sng">
                <a:solidFill>
                  <a:srgbClr val="2D2DB9"/>
                </a:solidFill>
              </a:rPr>
              <a:t>应用层基本的协议为</a:t>
            </a:r>
            <a:r>
              <a:rPr lang="zh-CN" altLang="en-US" sz="2000" b="1">
                <a:solidFill>
                  <a:srgbClr val="2D2DB9"/>
                </a:solidFill>
              </a:rPr>
              <a:t>：</a:t>
            </a:r>
            <a:endParaRPr lang="en-US" altLang="zh-CN" sz="2000" b="1">
              <a:solidFill>
                <a:srgbClr val="2D2DB9"/>
              </a:solidFill>
            </a:endParaRPr>
          </a:p>
          <a:p>
            <a:pPr marL="182563" indent="-182563"/>
            <a:r>
              <a:rPr lang="zh-CN" altLang="en-US" sz="2000" b="1">
                <a:solidFill>
                  <a:srgbClr val="2D2DB9"/>
                </a:solidFill>
              </a:rPr>
              <a:t>远程登录协议（</a:t>
            </a:r>
            <a:r>
              <a:rPr lang="en-US" altLang="zh-CN" sz="2000" b="1">
                <a:solidFill>
                  <a:srgbClr val="2D2DB9"/>
                </a:solidFill>
              </a:rPr>
              <a:t>TELNET</a:t>
            </a:r>
            <a:r>
              <a:rPr lang="zh-CN" altLang="en-US" sz="2000" b="1">
                <a:solidFill>
                  <a:srgbClr val="2D2DB9"/>
                </a:solidFill>
              </a:rPr>
              <a:t>）</a:t>
            </a:r>
            <a:r>
              <a:rPr lang="en-US" altLang="zh-CN" sz="2000" b="1">
                <a:solidFill>
                  <a:srgbClr val="2D2DB9"/>
                </a:solidFill>
              </a:rPr>
              <a:t>;</a:t>
            </a:r>
          </a:p>
          <a:p>
            <a:pPr marL="182563" indent="-182563"/>
            <a:r>
              <a:rPr lang="zh-CN" altLang="en-US" sz="2000" b="1">
                <a:solidFill>
                  <a:srgbClr val="2D2DB9"/>
                </a:solidFill>
              </a:rPr>
              <a:t>文件传输协议（</a:t>
            </a:r>
            <a:r>
              <a:rPr lang="en-US" altLang="zh-CN" sz="2000" b="1">
                <a:solidFill>
                  <a:srgbClr val="2D2DB9"/>
                </a:solidFill>
              </a:rPr>
              <a:t>FTP</a:t>
            </a:r>
            <a:r>
              <a:rPr lang="zh-CN" altLang="en-US" sz="2000" b="1">
                <a:solidFill>
                  <a:srgbClr val="2D2DB9"/>
                </a:solidFill>
              </a:rPr>
              <a:t>）</a:t>
            </a:r>
            <a:r>
              <a:rPr lang="en-US" altLang="zh-CN" sz="2000" b="1">
                <a:solidFill>
                  <a:srgbClr val="2D2DB9"/>
                </a:solidFill>
              </a:rPr>
              <a:t>;</a:t>
            </a:r>
          </a:p>
          <a:p>
            <a:pPr marL="182563" indent="-182563"/>
            <a:r>
              <a:rPr lang="zh-CN" altLang="en-US" sz="2000" b="1">
                <a:solidFill>
                  <a:srgbClr val="2D2DB9"/>
                </a:solidFill>
              </a:rPr>
              <a:t>简单邮件传输协议（</a:t>
            </a:r>
            <a:r>
              <a:rPr lang="en-US" altLang="zh-CN" sz="2000" b="1">
                <a:solidFill>
                  <a:srgbClr val="2D2DB9"/>
                </a:solidFill>
              </a:rPr>
              <a:t>SMTP</a:t>
            </a:r>
            <a:r>
              <a:rPr lang="zh-CN" altLang="en-US" sz="2000" b="1">
                <a:solidFill>
                  <a:srgbClr val="2D2DB9"/>
                </a:solidFill>
              </a:rPr>
              <a:t>）</a:t>
            </a:r>
            <a:r>
              <a:rPr lang="en-US" altLang="zh-CN" sz="2000" b="1">
                <a:solidFill>
                  <a:srgbClr val="2D2DB9"/>
                </a:solidFill>
              </a:rPr>
              <a:t>;</a:t>
            </a:r>
          </a:p>
          <a:p>
            <a:pPr marL="182563" indent="-182563"/>
            <a:r>
              <a:rPr lang="zh-CN" altLang="en-US" sz="2000" b="1">
                <a:solidFill>
                  <a:srgbClr val="2D2DB9"/>
                </a:solidFill>
              </a:rPr>
              <a:t>域名系统（</a:t>
            </a:r>
            <a:r>
              <a:rPr lang="en-US" altLang="zh-CN" sz="2000" b="1">
                <a:solidFill>
                  <a:srgbClr val="2D2DB9"/>
                </a:solidFill>
              </a:rPr>
              <a:t>DNS</a:t>
            </a:r>
            <a:r>
              <a:rPr lang="zh-CN" altLang="en-US" sz="2000" b="1">
                <a:solidFill>
                  <a:srgbClr val="2D2DB9"/>
                </a:solidFill>
              </a:rPr>
              <a:t>）实现网络设备名字到</a:t>
            </a:r>
            <a:r>
              <a:rPr lang="en-US" altLang="zh-CN" sz="2000" b="1">
                <a:solidFill>
                  <a:srgbClr val="2D2DB9"/>
                </a:solidFill>
              </a:rPr>
              <a:t>IP</a:t>
            </a:r>
            <a:r>
              <a:rPr lang="zh-CN" altLang="en-US" sz="2000" b="1">
                <a:solidFill>
                  <a:srgbClr val="2D2DB9"/>
                </a:solidFill>
              </a:rPr>
              <a:t>地址映射服务功能</a:t>
            </a:r>
            <a:r>
              <a:rPr lang="en-US" altLang="zh-CN" sz="2000" b="1">
                <a:solidFill>
                  <a:srgbClr val="2D2DB9"/>
                </a:solidFill>
              </a:rPr>
              <a:t>;</a:t>
            </a:r>
          </a:p>
          <a:p>
            <a:pPr marL="182563" indent="-182563"/>
            <a:r>
              <a:rPr lang="zh-CN" altLang="en-US" sz="2000" b="1">
                <a:solidFill>
                  <a:srgbClr val="2D2DB9"/>
                </a:solidFill>
              </a:rPr>
              <a:t>简单网络管理协议（</a:t>
            </a:r>
            <a:r>
              <a:rPr lang="en-US" altLang="zh-CN" sz="2000" b="1">
                <a:solidFill>
                  <a:srgbClr val="2D2DB9"/>
                </a:solidFill>
              </a:rPr>
              <a:t>SNMP</a:t>
            </a:r>
            <a:r>
              <a:rPr lang="zh-CN" altLang="en-US" sz="2000" b="1">
                <a:solidFill>
                  <a:srgbClr val="2D2DB9"/>
                </a:solidFill>
              </a:rPr>
              <a:t>）实现网络设备的监控与管理功能</a:t>
            </a:r>
            <a:r>
              <a:rPr lang="en-US" altLang="zh-CN" sz="2000" b="1">
                <a:solidFill>
                  <a:srgbClr val="2D2DB9"/>
                </a:solidFill>
              </a:rPr>
              <a:t>;</a:t>
            </a:r>
          </a:p>
          <a:p>
            <a:pPr marL="182563" indent="-182563"/>
            <a:r>
              <a:rPr lang="zh-CN" altLang="en-US" sz="2000" b="1">
                <a:solidFill>
                  <a:srgbClr val="2D2DB9"/>
                </a:solidFill>
              </a:rPr>
              <a:t>超文本传输协议（</a:t>
            </a:r>
            <a:r>
              <a:rPr lang="en-US" altLang="zh-CN" sz="2000" b="1">
                <a:solidFill>
                  <a:srgbClr val="2D2DB9"/>
                </a:solidFill>
              </a:rPr>
              <a:t>HTTP</a:t>
            </a:r>
            <a:r>
              <a:rPr lang="zh-CN" altLang="en-US" sz="2000" b="1">
                <a:solidFill>
                  <a:srgbClr val="2D2DB9"/>
                </a:solidFill>
              </a:rPr>
              <a:t>）实现</a:t>
            </a:r>
            <a:r>
              <a:rPr lang="en-US" altLang="zh-CN" sz="2000" b="1">
                <a:solidFill>
                  <a:srgbClr val="2D2DB9"/>
                </a:solidFill>
              </a:rPr>
              <a:t>Web</a:t>
            </a:r>
            <a:r>
              <a:rPr lang="zh-CN" altLang="en-US" sz="2000" b="1">
                <a:solidFill>
                  <a:srgbClr val="2D2DB9"/>
                </a:solidFill>
              </a:rPr>
              <a:t>服务功能。</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fld id="{E16492BB-4BE4-4F2F-9368-D5940EEBF1B2}" type="slidenum">
              <a:rPr lang="zh-CN" altLang="en-US"/>
              <a:pPr>
                <a:defRPr/>
              </a:pPr>
              <a:t>34</a:t>
            </a:fld>
            <a:endParaRPr lang="en-US" altLang="zh-CN"/>
          </a:p>
        </p:txBody>
      </p:sp>
      <p:sp>
        <p:nvSpPr>
          <p:cNvPr id="132097" name="标题 1"/>
          <p:cNvSpPr>
            <a:spLocks noGrp="1"/>
          </p:cNvSpPr>
          <p:nvPr>
            <p:ph type="title" idx="4294967295"/>
          </p:nvPr>
        </p:nvSpPr>
        <p:spPr>
          <a:xfrm>
            <a:off x="285750" y="779463"/>
            <a:ext cx="6429375" cy="857250"/>
          </a:xfrm>
        </p:spPr>
        <p:txBody>
          <a:bodyPr/>
          <a:lstStyle/>
          <a:p>
            <a:pPr algn="l"/>
            <a:r>
              <a:rPr lang="zh-CN" altLang="en-US" u="sng">
                <a:latin typeface="Times New Roman" pitchFamily="18" charset="0"/>
                <a:cs typeface="Times New Roman" pitchFamily="18" charset="0"/>
              </a:rPr>
              <a:t>应用层协议与传输层协议的关系</a:t>
            </a:r>
          </a:p>
        </p:txBody>
      </p:sp>
      <p:sp>
        <p:nvSpPr>
          <p:cNvPr id="132098" name="内容占位符 2"/>
          <p:cNvSpPr>
            <a:spLocks noGrp="1"/>
          </p:cNvSpPr>
          <p:nvPr>
            <p:ph idx="4294967295"/>
          </p:nvPr>
        </p:nvSpPr>
        <p:spPr>
          <a:xfrm>
            <a:off x="323850" y="1852613"/>
            <a:ext cx="5543550" cy="2578100"/>
          </a:xfrm>
        </p:spPr>
        <p:txBody>
          <a:bodyPr/>
          <a:lstStyle/>
          <a:p>
            <a:pPr>
              <a:buFontTx/>
              <a:buNone/>
            </a:pPr>
            <a:r>
              <a:rPr lang="zh-CN" altLang="en-US" sz="2200" b="1" u="sng">
                <a:solidFill>
                  <a:srgbClr val="2D2DB9"/>
                </a:solidFill>
                <a:latin typeface="Times New Roman" pitchFamily="18" charset="0"/>
                <a:cs typeface="Times New Roman" pitchFamily="18" charset="0"/>
              </a:rPr>
              <a:t>应用层协议可以分为</a:t>
            </a:r>
            <a:r>
              <a:rPr lang="en-US" altLang="zh-CN" sz="2200" b="1" u="sng">
                <a:solidFill>
                  <a:srgbClr val="2D2DB9"/>
                </a:solidFill>
                <a:latin typeface="Times New Roman" pitchFamily="18" charset="0"/>
                <a:cs typeface="Times New Roman" pitchFamily="18" charset="0"/>
              </a:rPr>
              <a:t>3</a:t>
            </a:r>
            <a:r>
              <a:rPr lang="zh-CN" altLang="en-US" sz="2200" b="1" u="sng">
                <a:solidFill>
                  <a:srgbClr val="2D2DB9"/>
                </a:solidFill>
                <a:latin typeface="Times New Roman" pitchFamily="18" charset="0"/>
                <a:cs typeface="Times New Roman" pitchFamily="18" charset="0"/>
              </a:rPr>
              <a:t>类</a:t>
            </a:r>
            <a:r>
              <a:rPr lang="zh-CN" altLang="en-US" sz="2200" b="1">
                <a:solidFill>
                  <a:srgbClr val="2D2DB9"/>
                </a:solidFill>
                <a:latin typeface="Times New Roman" pitchFamily="18" charset="0"/>
                <a:cs typeface="Times New Roman" pitchFamily="18" charset="0"/>
              </a:rPr>
              <a:t>：</a:t>
            </a:r>
            <a:endParaRPr lang="en-US" altLang="zh-CN" sz="2200" b="1">
              <a:solidFill>
                <a:srgbClr val="2D2DB9"/>
              </a:solidFill>
              <a:latin typeface="Times New Roman" pitchFamily="18" charset="0"/>
              <a:cs typeface="Times New Roman" pitchFamily="18" charset="0"/>
            </a:endParaRPr>
          </a:p>
          <a:p>
            <a:pPr>
              <a:spcBef>
                <a:spcPct val="50000"/>
              </a:spcBef>
            </a:pPr>
            <a:r>
              <a:rPr lang="zh-CN" altLang="en-US" sz="2000" b="1">
                <a:solidFill>
                  <a:srgbClr val="2D2DB9"/>
                </a:solidFill>
                <a:latin typeface="Times New Roman" pitchFamily="18" charset="0"/>
                <a:cs typeface="Times New Roman" pitchFamily="18" charset="0"/>
              </a:rPr>
              <a:t>依赖</a:t>
            </a:r>
            <a:r>
              <a:rPr lang="en-US" altLang="zh-CN" sz="2000" b="1">
                <a:solidFill>
                  <a:srgbClr val="2D2DB9"/>
                </a:solidFill>
                <a:latin typeface="Times New Roman" pitchFamily="18" charset="0"/>
                <a:cs typeface="Times New Roman" pitchFamily="18" charset="0"/>
              </a:rPr>
              <a:t>TCP</a:t>
            </a:r>
            <a:r>
              <a:rPr lang="zh-CN" altLang="en-US" sz="2000" b="1">
                <a:solidFill>
                  <a:srgbClr val="2D2DB9"/>
                </a:solidFill>
                <a:latin typeface="Times New Roman" pitchFamily="18" charset="0"/>
                <a:cs typeface="Times New Roman" pitchFamily="18" charset="0"/>
              </a:rPr>
              <a:t>协议的主要有</a:t>
            </a:r>
            <a:r>
              <a:rPr lang="en-US" altLang="zh-CN" sz="2000" b="1">
                <a:solidFill>
                  <a:srgbClr val="2D2DB9"/>
                </a:solidFill>
                <a:latin typeface="Times New Roman" pitchFamily="18" charset="0"/>
                <a:cs typeface="Times New Roman" pitchFamily="18" charset="0"/>
              </a:rPr>
              <a:t>TELNET</a:t>
            </a:r>
            <a:r>
              <a:rPr lang="zh-CN" altLang="en-US" sz="2000" b="1">
                <a:solidFill>
                  <a:srgbClr val="2D2DB9"/>
                </a:solidFill>
                <a:latin typeface="Times New Roman" pitchFamily="18" charset="0"/>
                <a:cs typeface="Times New Roman" pitchFamily="18" charset="0"/>
              </a:rPr>
              <a:t>、</a:t>
            </a:r>
            <a:r>
              <a:rPr lang="en-US" altLang="zh-CN" sz="2000" b="1">
                <a:solidFill>
                  <a:srgbClr val="2D2DB9"/>
                </a:solidFill>
                <a:latin typeface="Times New Roman" pitchFamily="18" charset="0"/>
                <a:cs typeface="Times New Roman" pitchFamily="18" charset="0"/>
              </a:rPr>
              <a:t>SMTP</a:t>
            </a:r>
            <a:r>
              <a:rPr lang="zh-CN" altLang="en-US" sz="2000" b="1">
                <a:solidFill>
                  <a:srgbClr val="2D2DB9"/>
                </a:solidFill>
                <a:latin typeface="Times New Roman" pitchFamily="18" charset="0"/>
                <a:cs typeface="Times New Roman" pitchFamily="18" charset="0"/>
              </a:rPr>
              <a:t>、</a:t>
            </a:r>
            <a:r>
              <a:rPr lang="en-US" altLang="zh-CN" sz="2000" b="1">
                <a:solidFill>
                  <a:srgbClr val="2D2DB9"/>
                </a:solidFill>
                <a:latin typeface="Times New Roman" pitchFamily="18" charset="0"/>
                <a:cs typeface="Times New Roman" pitchFamily="18" charset="0"/>
              </a:rPr>
              <a:t>FTP</a:t>
            </a:r>
            <a:r>
              <a:rPr lang="zh-CN" altLang="en-US" sz="2000" b="1">
                <a:solidFill>
                  <a:srgbClr val="2D2DB9"/>
                </a:solidFill>
                <a:latin typeface="Times New Roman" pitchFamily="18" charset="0"/>
                <a:cs typeface="Times New Roman" pitchFamily="18" charset="0"/>
              </a:rPr>
              <a:t>等；</a:t>
            </a:r>
            <a:endParaRPr lang="en-US" altLang="zh-CN" sz="2000" b="1">
              <a:solidFill>
                <a:srgbClr val="2D2DB9"/>
              </a:solidFill>
              <a:latin typeface="Times New Roman" pitchFamily="18" charset="0"/>
              <a:cs typeface="Times New Roman" pitchFamily="18" charset="0"/>
            </a:endParaRPr>
          </a:p>
          <a:p>
            <a:pPr>
              <a:spcBef>
                <a:spcPct val="50000"/>
              </a:spcBef>
            </a:pPr>
            <a:r>
              <a:rPr lang="zh-CN" altLang="en-US" sz="2000" b="1">
                <a:solidFill>
                  <a:srgbClr val="2D2DB9"/>
                </a:solidFill>
                <a:latin typeface="Times New Roman" pitchFamily="18" charset="0"/>
                <a:cs typeface="Times New Roman" pitchFamily="18" charset="0"/>
              </a:rPr>
              <a:t>依赖</a:t>
            </a:r>
            <a:r>
              <a:rPr lang="en-US" altLang="zh-CN" sz="2000" b="1">
                <a:solidFill>
                  <a:srgbClr val="2D2DB9"/>
                </a:solidFill>
                <a:latin typeface="Times New Roman" pitchFamily="18" charset="0"/>
                <a:cs typeface="Times New Roman" pitchFamily="18" charset="0"/>
              </a:rPr>
              <a:t>UDP</a:t>
            </a:r>
            <a:r>
              <a:rPr lang="zh-CN" altLang="en-US" sz="2000" b="1">
                <a:solidFill>
                  <a:srgbClr val="2D2DB9"/>
                </a:solidFill>
                <a:latin typeface="Times New Roman" pitchFamily="18" charset="0"/>
                <a:cs typeface="Times New Roman" pitchFamily="18" charset="0"/>
              </a:rPr>
              <a:t>协议的主要有</a:t>
            </a:r>
            <a:r>
              <a:rPr lang="en-US" altLang="zh-CN" sz="2000" b="1">
                <a:solidFill>
                  <a:srgbClr val="2D2DB9"/>
                </a:solidFill>
                <a:latin typeface="Times New Roman" pitchFamily="18" charset="0"/>
                <a:cs typeface="Times New Roman" pitchFamily="18" charset="0"/>
              </a:rPr>
              <a:t>SNMP</a:t>
            </a:r>
            <a:r>
              <a:rPr lang="zh-CN" altLang="en-US" sz="2000" b="1">
                <a:solidFill>
                  <a:srgbClr val="2D2DB9"/>
                </a:solidFill>
                <a:latin typeface="Times New Roman" pitchFamily="18" charset="0"/>
                <a:cs typeface="Times New Roman" pitchFamily="18" charset="0"/>
              </a:rPr>
              <a:t>、</a:t>
            </a:r>
            <a:r>
              <a:rPr lang="en-US" altLang="zh-CN" sz="2000" b="1">
                <a:solidFill>
                  <a:srgbClr val="2D2DB9"/>
                </a:solidFill>
                <a:latin typeface="Times New Roman" pitchFamily="18" charset="0"/>
                <a:cs typeface="Times New Roman" pitchFamily="18" charset="0"/>
              </a:rPr>
              <a:t>TFTP</a:t>
            </a:r>
            <a:r>
              <a:rPr lang="zh-CN" altLang="en-US" sz="2000" b="1">
                <a:solidFill>
                  <a:srgbClr val="2D2DB9"/>
                </a:solidFill>
                <a:latin typeface="Times New Roman" pitchFamily="18" charset="0"/>
                <a:cs typeface="Times New Roman" pitchFamily="18" charset="0"/>
              </a:rPr>
              <a:t>等；</a:t>
            </a:r>
            <a:endParaRPr lang="en-US" altLang="zh-CN" sz="2000" b="1">
              <a:solidFill>
                <a:srgbClr val="2D2DB9"/>
              </a:solidFill>
              <a:latin typeface="Times New Roman" pitchFamily="18" charset="0"/>
              <a:cs typeface="Times New Roman" pitchFamily="18" charset="0"/>
            </a:endParaRPr>
          </a:p>
          <a:p>
            <a:pPr>
              <a:spcBef>
                <a:spcPct val="50000"/>
              </a:spcBef>
            </a:pPr>
            <a:r>
              <a:rPr lang="zh-CN" altLang="en-US" sz="2000" b="1">
                <a:solidFill>
                  <a:srgbClr val="2D2DB9"/>
                </a:solidFill>
                <a:latin typeface="Times New Roman" pitchFamily="18" charset="0"/>
                <a:cs typeface="Times New Roman" pitchFamily="18" charset="0"/>
              </a:rPr>
              <a:t>既依赖</a:t>
            </a:r>
            <a:r>
              <a:rPr lang="en-US" altLang="zh-CN" sz="2000" b="1">
                <a:solidFill>
                  <a:srgbClr val="2D2DB9"/>
                </a:solidFill>
                <a:latin typeface="Times New Roman" pitchFamily="18" charset="0"/>
                <a:cs typeface="Times New Roman" pitchFamily="18" charset="0"/>
              </a:rPr>
              <a:t>TCP</a:t>
            </a:r>
            <a:r>
              <a:rPr lang="zh-CN" altLang="en-US" sz="2000" b="1">
                <a:solidFill>
                  <a:srgbClr val="2D2DB9"/>
                </a:solidFill>
                <a:latin typeface="Times New Roman" pitchFamily="18" charset="0"/>
                <a:cs typeface="Times New Roman" pitchFamily="18" charset="0"/>
              </a:rPr>
              <a:t>又依赖</a:t>
            </a:r>
            <a:r>
              <a:rPr lang="en-US" altLang="zh-CN" sz="2000" b="1">
                <a:solidFill>
                  <a:srgbClr val="2D2DB9"/>
                </a:solidFill>
                <a:latin typeface="Times New Roman" pitchFamily="18" charset="0"/>
                <a:cs typeface="Times New Roman" pitchFamily="18" charset="0"/>
              </a:rPr>
              <a:t>UDP</a:t>
            </a:r>
            <a:r>
              <a:rPr lang="zh-CN" altLang="en-US" sz="2000" b="1">
                <a:solidFill>
                  <a:srgbClr val="2D2DB9"/>
                </a:solidFill>
                <a:latin typeface="Times New Roman" pitchFamily="18" charset="0"/>
                <a:cs typeface="Times New Roman" pitchFamily="18" charset="0"/>
              </a:rPr>
              <a:t>协议的主要有</a:t>
            </a:r>
            <a:r>
              <a:rPr lang="en-US" altLang="zh-CN" sz="2000" b="1">
                <a:solidFill>
                  <a:srgbClr val="2D2DB9"/>
                </a:solidFill>
                <a:latin typeface="Times New Roman" pitchFamily="18" charset="0"/>
                <a:cs typeface="Times New Roman" pitchFamily="18" charset="0"/>
              </a:rPr>
              <a:t>DNS</a:t>
            </a:r>
            <a:r>
              <a:rPr lang="zh-CN" altLang="en-US" sz="2000" b="1">
                <a:solidFill>
                  <a:srgbClr val="2D2DB9"/>
                </a:solidFill>
                <a:latin typeface="Times New Roman" pitchFamily="18" charset="0"/>
                <a:cs typeface="Times New Roman" pitchFamily="18" charset="0"/>
              </a:rPr>
              <a:t>。</a:t>
            </a:r>
            <a:endParaRPr lang="zh-CN" altLang="en-US" sz="2000">
              <a:solidFill>
                <a:srgbClr val="2D2DB9"/>
              </a:solidFill>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页脚占位符 1"/>
          <p:cNvSpPr>
            <a:spLocks noGrp="1"/>
          </p:cNvSpPr>
          <p:nvPr>
            <p:ph type="ftr" sz="quarter" idx="10"/>
          </p:nvPr>
        </p:nvSpPr>
        <p:spPr/>
        <p:txBody>
          <a:bodyPr/>
          <a:lstStyle/>
          <a:p>
            <a:pPr>
              <a:defRPr/>
            </a:pPr>
            <a:fld id="{AC9339EF-C976-413F-A2D0-B783B44EBDFC}" type="slidenum">
              <a:rPr lang="zh-CN" altLang="en-US"/>
              <a:pPr>
                <a:defRPr/>
              </a:pPr>
              <a:t>35</a:t>
            </a:fld>
            <a:endParaRPr lang="en-US" altLang="zh-CN"/>
          </a:p>
        </p:txBody>
      </p:sp>
      <p:sp>
        <p:nvSpPr>
          <p:cNvPr id="133121" name="标题 1"/>
          <p:cNvSpPr>
            <a:spLocks noGrp="1"/>
          </p:cNvSpPr>
          <p:nvPr>
            <p:ph type="title" idx="4294967295"/>
          </p:nvPr>
        </p:nvSpPr>
        <p:spPr>
          <a:xfrm>
            <a:off x="374650" y="490538"/>
            <a:ext cx="6429375" cy="857250"/>
          </a:xfrm>
        </p:spPr>
        <p:txBody>
          <a:bodyPr/>
          <a:lstStyle/>
          <a:p>
            <a:pPr algn="l"/>
            <a:r>
              <a:rPr lang="zh-CN" altLang="en-US" sz="2400" u="sng">
                <a:latin typeface="华文新魏" pitchFamily="2" charset="-122"/>
              </a:rPr>
              <a:t>一种建议的参考模型（实际网络）</a:t>
            </a:r>
          </a:p>
        </p:txBody>
      </p:sp>
      <p:sp>
        <p:nvSpPr>
          <p:cNvPr id="133122" name="内容占位符 2"/>
          <p:cNvSpPr>
            <a:spLocks noGrp="1"/>
          </p:cNvSpPr>
          <p:nvPr>
            <p:ph idx="4294967295"/>
          </p:nvPr>
        </p:nvSpPr>
        <p:spPr>
          <a:xfrm>
            <a:off x="179388" y="1347788"/>
            <a:ext cx="3240087" cy="3341687"/>
          </a:xfrm>
        </p:spPr>
        <p:txBody>
          <a:bodyPr/>
          <a:lstStyle/>
          <a:p>
            <a:pPr>
              <a:lnSpc>
                <a:spcPct val="120000"/>
              </a:lnSpc>
              <a:spcBef>
                <a:spcPct val="30000"/>
              </a:spcBef>
            </a:pPr>
            <a:r>
              <a:rPr lang="zh-CN" altLang="en-US" sz="2000" b="1">
                <a:solidFill>
                  <a:srgbClr val="2D2DB9"/>
                </a:solidFill>
                <a:latin typeface="Times New Roman" pitchFamily="18" charset="0"/>
                <a:cs typeface="Times New Roman" pitchFamily="18" charset="0"/>
              </a:rPr>
              <a:t>本教材采纳一种简化的层次参考模型；</a:t>
            </a:r>
            <a:endParaRPr lang="en-US" altLang="zh-CN" sz="2000" b="1">
              <a:solidFill>
                <a:srgbClr val="2D2DB9"/>
              </a:solidFill>
              <a:latin typeface="Times New Roman" pitchFamily="18" charset="0"/>
              <a:cs typeface="Times New Roman" pitchFamily="18" charset="0"/>
            </a:endParaRPr>
          </a:p>
          <a:p>
            <a:pPr>
              <a:lnSpc>
                <a:spcPct val="120000"/>
              </a:lnSpc>
              <a:spcBef>
                <a:spcPct val="30000"/>
              </a:spcBef>
            </a:pPr>
            <a:r>
              <a:rPr lang="zh-CN" altLang="en-US" sz="2000" b="1">
                <a:solidFill>
                  <a:srgbClr val="2D2DB9"/>
                </a:solidFill>
                <a:latin typeface="Times New Roman" pitchFamily="18" charset="0"/>
                <a:cs typeface="Times New Roman" pitchFamily="18" charset="0"/>
              </a:rPr>
              <a:t>这种参考模型包括</a:t>
            </a:r>
            <a:r>
              <a:rPr lang="en-US" altLang="zh-CN" sz="2000" b="1">
                <a:solidFill>
                  <a:srgbClr val="2D2DB9"/>
                </a:solidFill>
                <a:latin typeface="Times New Roman" pitchFamily="18" charset="0"/>
                <a:cs typeface="Times New Roman" pitchFamily="18" charset="0"/>
              </a:rPr>
              <a:t>5</a:t>
            </a:r>
            <a:r>
              <a:rPr lang="zh-CN" altLang="en-US" sz="2000" b="1">
                <a:solidFill>
                  <a:srgbClr val="2D2DB9"/>
                </a:solidFill>
                <a:latin typeface="Times New Roman" pitchFamily="18" charset="0"/>
                <a:cs typeface="Times New Roman" pitchFamily="18" charset="0"/>
              </a:rPr>
              <a:t>层，它比</a:t>
            </a:r>
            <a:r>
              <a:rPr lang="en-US" altLang="zh-CN" sz="2000" b="1">
                <a:solidFill>
                  <a:srgbClr val="2D2DB9"/>
                </a:solidFill>
                <a:latin typeface="Times New Roman" pitchFamily="18" charset="0"/>
                <a:cs typeface="Times New Roman" pitchFamily="18" charset="0"/>
              </a:rPr>
              <a:t>OSI</a:t>
            </a:r>
            <a:r>
              <a:rPr lang="zh-CN" altLang="en-US" sz="2000" b="1">
                <a:solidFill>
                  <a:srgbClr val="2D2DB9"/>
                </a:solidFill>
                <a:latin typeface="Times New Roman" pitchFamily="18" charset="0"/>
                <a:cs typeface="Times New Roman" pitchFamily="18" charset="0"/>
              </a:rPr>
              <a:t>参考模型减少表示层与会话层，用数据链路层与物理层代替</a:t>
            </a:r>
            <a:r>
              <a:rPr lang="en-US" altLang="zh-CN" sz="2000" b="1">
                <a:solidFill>
                  <a:srgbClr val="2D2DB9"/>
                </a:solidFill>
                <a:latin typeface="Times New Roman" pitchFamily="18" charset="0"/>
                <a:cs typeface="Times New Roman" pitchFamily="18" charset="0"/>
              </a:rPr>
              <a:t>TCP/IP</a:t>
            </a:r>
            <a:r>
              <a:rPr lang="zh-CN" altLang="en-US" sz="2000" b="1">
                <a:solidFill>
                  <a:srgbClr val="2D2DB9"/>
                </a:solidFill>
                <a:latin typeface="Times New Roman" pitchFamily="18" charset="0"/>
                <a:cs typeface="Times New Roman" pitchFamily="18" charset="0"/>
              </a:rPr>
              <a:t>参考模型的主机</a:t>
            </a:r>
            <a:r>
              <a:rPr lang="en-US" altLang="zh-CN" sz="2000" b="1">
                <a:solidFill>
                  <a:srgbClr val="2D2DB9"/>
                </a:solidFill>
                <a:latin typeface="Times New Roman" pitchFamily="18" charset="0"/>
                <a:cs typeface="Times New Roman" pitchFamily="18" charset="0"/>
              </a:rPr>
              <a:t>-</a:t>
            </a:r>
            <a:r>
              <a:rPr lang="zh-CN" altLang="en-US" sz="2000" b="1">
                <a:solidFill>
                  <a:srgbClr val="2D2DB9"/>
                </a:solidFill>
                <a:latin typeface="Times New Roman" pitchFamily="18" charset="0"/>
                <a:cs typeface="Times New Roman" pitchFamily="18" charset="0"/>
              </a:rPr>
              <a:t>网络层。</a:t>
            </a:r>
          </a:p>
        </p:txBody>
      </p:sp>
      <p:sp>
        <p:nvSpPr>
          <p:cNvPr id="13312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pSp>
        <p:nvGrpSpPr>
          <p:cNvPr id="133124" name="Group 19"/>
          <p:cNvGrpSpPr>
            <a:grpSpLocks/>
          </p:cNvGrpSpPr>
          <p:nvPr/>
        </p:nvGrpSpPr>
        <p:grpSpPr bwMode="auto">
          <a:xfrm>
            <a:off x="3348038" y="1347788"/>
            <a:ext cx="2209800" cy="3240087"/>
            <a:chOff x="2742" y="849"/>
            <a:chExt cx="1392" cy="2041"/>
          </a:xfrm>
        </p:grpSpPr>
        <p:sp>
          <p:nvSpPr>
            <p:cNvPr id="133125" name="Text Box 4"/>
            <p:cNvSpPr txBox="1">
              <a:spLocks noChangeArrowheads="1"/>
            </p:cNvSpPr>
            <p:nvPr/>
          </p:nvSpPr>
          <p:spPr bwMode="auto">
            <a:xfrm>
              <a:off x="3099" y="2180"/>
              <a:ext cx="761" cy="212"/>
            </a:xfrm>
            <a:prstGeom prst="rect">
              <a:avLst/>
            </a:prstGeom>
            <a:noFill/>
            <a:ln w="9525">
              <a:noFill/>
              <a:miter lim="800000"/>
              <a:headEnd/>
              <a:tailEnd/>
            </a:ln>
          </p:spPr>
          <p:txBody>
            <a:bodyPr wrap="none">
              <a:spAutoFit/>
            </a:bodyPr>
            <a:lstStyle/>
            <a:p>
              <a:r>
                <a:rPr kumimoji="1" lang="zh-CN" altLang="en-US" sz="1600" u="none">
                  <a:solidFill>
                    <a:srgbClr val="CC0000"/>
                  </a:solidFill>
                  <a:ea typeface="宋体" charset="-122"/>
                </a:rPr>
                <a:t>数据链路层</a:t>
              </a:r>
            </a:p>
          </p:txBody>
        </p:sp>
        <p:grpSp>
          <p:nvGrpSpPr>
            <p:cNvPr id="133126" name="Group 5"/>
            <p:cNvGrpSpPr>
              <a:grpSpLocks/>
            </p:cNvGrpSpPr>
            <p:nvPr/>
          </p:nvGrpSpPr>
          <p:grpSpPr bwMode="auto">
            <a:xfrm>
              <a:off x="2925" y="849"/>
              <a:ext cx="1209" cy="2041"/>
              <a:chOff x="673" y="1389"/>
              <a:chExt cx="1535" cy="2041"/>
            </a:xfrm>
          </p:grpSpPr>
          <p:sp>
            <p:nvSpPr>
              <p:cNvPr id="133132"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p:spPr>
            <p:txBody>
              <a:bodyPr wrap="none" anchor="ctr"/>
              <a:lstStyle/>
              <a:p>
                <a:endParaRPr lang="zh-CN" altLang="en-US" sz="1800" u="none">
                  <a:solidFill>
                    <a:srgbClr val="CC0000"/>
                  </a:solidFill>
                  <a:latin typeface="Arial" charset="0"/>
                  <a:ea typeface="宋体" charset="-122"/>
                </a:endParaRPr>
              </a:p>
            </p:txBody>
          </p:sp>
          <p:sp>
            <p:nvSpPr>
              <p:cNvPr id="133133" name="Freeform 7"/>
              <p:cNvSpPr>
                <a:spLocks/>
              </p:cNvSpPr>
              <p:nvPr/>
            </p:nvSpPr>
            <p:spPr bwMode="auto">
              <a:xfrm>
                <a:off x="673" y="2920"/>
                <a:ext cx="1535" cy="134"/>
              </a:xfrm>
              <a:custGeom>
                <a:avLst/>
                <a:gdLst>
                  <a:gd name="T0" fmla="*/ 0 w 1200"/>
                  <a:gd name="T1" fmla="*/ 210 h 120"/>
                  <a:gd name="T2" fmla="*/ 3701 w 1200"/>
                  <a:gd name="T3" fmla="*/ 210 h 120"/>
                  <a:gd name="T4" fmla="*/ 411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133134" name="Freeform 8"/>
              <p:cNvSpPr>
                <a:spLocks/>
              </p:cNvSpPr>
              <p:nvPr/>
            </p:nvSpPr>
            <p:spPr bwMode="auto">
              <a:xfrm>
                <a:off x="673" y="2530"/>
                <a:ext cx="1535" cy="134"/>
              </a:xfrm>
              <a:custGeom>
                <a:avLst/>
                <a:gdLst>
                  <a:gd name="T0" fmla="*/ 0 w 1200"/>
                  <a:gd name="T1" fmla="*/ 210 h 120"/>
                  <a:gd name="T2" fmla="*/ 3701 w 1200"/>
                  <a:gd name="T3" fmla="*/ 210 h 120"/>
                  <a:gd name="T4" fmla="*/ 411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133135" name="Freeform 9"/>
              <p:cNvSpPr>
                <a:spLocks/>
              </p:cNvSpPr>
              <p:nvPr/>
            </p:nvSpPr>
            <p:spPr bwMode="auto">
              <a:xfrm>
                <a:off x="673" y="2147"/>
                <a:ext cx="1535" cy="135"/>
              </a:xfrm>
              <a:custGeom>
                <a:avLst/>
                <a:gdLst>
                  <a:gd name="T0" fmla="*/ 0 w 1200"/>
                  <a:gd name="T1" fmla="*/ 216 h 120"/>
                  <a:gd name="T2" fmla="*/ 3701 w 1200"/>
                  <a:gd name="T3" fmla="*/ 216 h 120"/>
                  <a:gd name="T4" fmla="*/ 411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sp>
            <p:nvSpPr>
              <p:cNvPr id="133136" name="Freeform 10"/>
              <p:cNvSpPr>
                <a:spLocks/>
              </p:cNvSpPr>
              <p:nvPr/>
            </p:nvSpPr>
            <p:spPr bwMode="auto">
              <a:xfrm>
                <a:off x="673" y="1765"/>
                <a:ext cx="1535" cy="134"/>
              </a:xfrm>
              <a:custGeom>
                <a:avLst/>
                <a:gdLst>
                  <a:gd name="T0" fmla="*/ 0 w 1200"/>
                  <a:gd name="T1" fmla="*/ 210 h 120"/>
                  <a:gd name="T2" fmla="*/ 3701 w 1200"/>
                  <a:gd name="T3" fmla="*/ 210 h 120"/>
                  <a:gd name="T4" fmla="*/ 411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p>
            </p:txBody>
          </p:sp>
        </p:grpSp>
        <p:sp>
          <p:nvSpPr>
            <p:cNvPr id="133127" name="Text Box 11"/>
            <p:cNvSpPr txBox="1">
              <a:spLocks noChangeArrowheads="1"/>
            </p:cNvSpPr>
            <p:nvPr/>
          </p:nvSpPr>
          <p:spPr bwMode="auto">
            <a:xfrm>
              <a:off x="2742" y="1030"/>
              <a:ext cx="1040" cy="250"/>
            </a:xfrm>
            <a:prstGeom prst="rect">
              <a:avLst/>
            </a:prstGeom>
            <a:noFill/>
            <a:ln w="9525">
              <a:noFill/>
              <a:miter lim="800000"/>
              <a:headEnd/>
              <a:tailEnd/>
            </a:ln>
          </p:spPr>
          <p:txBody>
            <a:bodyPr wrap="none">
              <a:spAutoFit/>
            </a:bodyPr>
            <a:lstStyle/>
            <a:p>
              <a:r>
                <a:rPr kumimoji="1" lang="en-US" altLang="zh-CN" sz="2000" u="none">
                  <a:solidFill>
                    <a:srgbClr val="CC0000"/>
                  </a:solidFill>
                  <a:latin typeface="Arial" charset="0"/>
                  <a:ea typeface="黑体" pitchFamily="2" charset="-122"/>
                </a:rPr>
                <a:t>5        </a:t>
              </a:r>
              <a:r>
                <a:rPr kumimoji="1" lang="zh-CN" altLang="en-US" sz="2000" u="none">
                  <a:solidFill>
                    <a:srgbClr val="CC0000"/>
                  </a:solidFill>
                  <a:ea typeface="黑体" pitchFamily="2" charset="-122"/>
                </a:rPr>
                <a:t>应用层</a:t>
              </a:r>
            </a:p>
          </p:txBody>
        </p:sp>
        <p:sp>
          <p:nvSpPr>
            <p:cNvPr id="133128" name="Text Box 12"/>
            <p:cNvSpPr txBox="1">
              <a:spLocks noChangeArrowheads="1"/>
            </p:cNvSpPr>
            <p:nvPr/>
          </p:nvSpPr>
          <p:spPr bwMode="auto">
            <a:xfrm>
              <a:off x="2742" y="1415"/>
              <a:ext cx="1040" cy="250"/>
            </a:xfrm>
            <a:prstGeom prst="rect">
              <a:avLst/>
            </a:prstGeom>
            <a:noFill/>
            <a:ln w="9525">
              <a:noFill/>
              <a:miter lim="800000"/>
              <a:headEnd/>
              <a:tailEnd/>
            </a:ln>
          </p:spPr>
          <p:txBody>
            <a:bodyPr wrap="none">
              <a:spAutoFit/>
            </a:bodyPr>
            <a:lstStyle/>
            <a:p>
              <a:r>
                <a:rPr kumimoji="1" lang="en-US" altLang="zh-CN" sz="2000" u="none">
                  <a:solidFill>
                    <a:srgbClr val="CC0000"/>
                  </a:solidFill>
                  <a:latin typeface="Arial" charset="0"/>
                  <a:ea typeface="黑体" pitchFamily="2" charset="-122"/>
                </a:rPr>
                <a:t>4        </a:t>
              </a:r>
              <a:r>
                <a:rPr kumimoji="1" lang="zh-CN" altLang="en-US" sz="2000" u="none">
                  <a:solidFill>
                    <a:srgbClr val="CC0000"/>
                  </a:solidFill>
                  <a:ea typeface="黑体" pitchFamily="2" charset="-122"/>
                </a:rPr>
                <a:t>传输层</a:t>
              </a:r>
            </a:p>
          </p:txBody>
        </p:sp>
        <p:sp>
          <p:nvSpPr>
            <p:cNvPr id="133129" name="Text Box 13"/>
            <p:cNvSpPr txBox="1">
              <a:spLocks noChangeArrowheads="1"/>
            </p:cNvSpPr>
            <p:nvPr/>
          </p:nvSpPr>
          <p:spPr bwMode="auto">
            <a:xfrm>
              <a:off x="2742" y="1801"/>
              <a:ext cx="1040" cy="250"/>
            </a:xfrm>
            <a:prstGeom prst="rect">
              <a:avLst/>
            </a:prstGeom>
            <a:noFill/>
            <a:ln w="9525">
              <a:noFill/>
              <a:miter lim="800000"/>
              <a:headEnd/>
              <a:tailEnd/>
            </a:ln>
          </p:spPr>
          <p:txBody>
            <a:bodyPr wrap="none">
              <a:spAutoFit/>
            </a:bodyPr>
            <a:lstStyle/>
            <a:p>
              <a:r>
                <a:rPr kumimoji="1" lang="en-US" altLang="zh-CN" sz="2000" u="none">
                  <a:solidFill>
                    <a:srgbClr val="CC0000"/>
                  </a:solidFill>
                  <a:latin typeface="Arial" charset="0"/>
                  <a:ea typeface="黑体" pitchFamily="2" charset="-122"/>
                </a:rPr>
                <a:t>3        </a:t>
              </a:r>
              <a:r>
                <a:rPr kumimoji="1" lang="zh-CN" altLang="en-US" sz="2000" u="none">
                  <a:solidFill>
                    <a:srgbClr val="CC0000"/>
                  </a:solidFill>
                  <a:ea typeface="黑体" pitchFamily="2" charset="-122"/>
                </a:rPr>
                <a:t>网络层</a:t>
              </a:r>
            </a:p>
          </p:txBody>
        </p:sp>
        <p:sp>
          <p:nvSpPr>
            <p:cNvPr id="133130" name="Text Box 14"/>
            <p:cNvSpPr txBox="1">
              <a:spLocks noChangeArrowheads="1"/>
            </p:cNvSpPr>
            <p:nvPr/>
          </p:nvSpPr>
          <p:spPr bwMode="auto">
            <a:xfrm>
              <a:off x="2742" y="2187"/>
              <a:ext cx="1186" cy="250"/>
            </a:xfrm>
            <a:prstGeom prst="rect">
              <a:avLst/>
            </a:prstGeom>
            <a:noFill/>
            <a:ln w="9525">
              <a:noFill/>
              <a:miter lim="800000"/>
              <a:headEnd/>
              <a:tailEnd/>
            </a:ln>
          </p:spPr>
          <p:txBody>
            <a:bodyPr wrap="none">
              <a:spAutoFit/>
            </a:bodyPr>
            <a:lstStyle/>
            <a:p>
              <a:r>
                <a:rPr kumimoji="1" lang="en-US" altLang="zh-CN" sz="2000" u="none">
                  <a:solidFill>
                    <a:srgbClr val="CC0000"/>
                  </a:solidFill>
                  <a:latin typeface="Arial" charset="0"/>
                  <a:ea typeface="黑体" pitchFamily="2" charset="-122"/>
                </a:rPr>
                <a:t>2    </a:t>
              </a:r>
              <a:r>
                <a:rPr kumimoji="1" lang="zh-CN" altLang="en-US" sz="2000" u="none">
                  <a:solidFill>
                    <a:srgbClr val="CC0000"/>
                  </a:solidFill>
                  <a:ea typeface="黑体" pitchFamily="2" charset="-122"/>
                </a:rPr>
                <a:t>数据链路层</a:t>
              </a:r>
            </a:p>
          </p:txBody>
        </p:sp>
        <p:sp>
          <p:nvSpPr>
            <p:cNvPr id="133131" name="Text Box 15"/>
            <p:cNvSpPr txBox="1">
              <a:spLocks noChangeArrowheads="1"/>
            </p:cNvSpPr>
            <p:nvPr/>
          </p:nvSpPr>
          <p:spPr bwMode="auto">
            <a:xfrm>
              <a:off x="2742" y="2573"/>
              <a:ext cx="1040" cy="250"/>
            </a:xfrm>
            <a:prstGeom prst="rect">
              <a:avLst/>
            </a:prstGeom>
            <a:noFill/>
            <a:ln w="9525">
              <a:noFill/>
              <a:miter lim="800000"/>
              <a:headEnd/>
              <a:tailEnd/>
            </a:ln>
          </p:spPr>
          <p:txBody>
            <a:bodyPr wrap="none">
              <a:spAutoFit/>
            </a:bodyPr>
            <a:lstStyle/>
            <a:p>
              <a:r>
                <a:rPr kumimoji="1" lang="en-US" altLang="zh-CN" sz="2000" u="none">
                  <a:solidFill>
                    <a:srgbClr val="CC0000"/>
                  </a:solidFill>
                  <a:latin typeface="Arial" charset="0"/>
                  <a:ea typeface="黑体" pitchFamily="2" charset="-122"/>
                </a:rPr>
                <a:t>1        </a:t>
              </a:r>
              <a:r>
                <a:rPr kumimoji="1" lang="zh-CN" altLang="en-US" sz="2000" u="none">
                  <a:solidFill>
                    <a:srgbClr val="CC0000"/>
                  </a:solidFill>
                  <a:ea typeface="黑体" pitchFamily="2" charset="-122"/>
                </a:rPr>
                <a:t>物理层</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sp>
        <p:nvSpPr>
          <p:cNvPr id="2" name="TextBox 1"/>
          <p:cNvSpPr txBox="1"/>
          <p:nvPr/>
        </p:nvSpPr>
        <p:spPr>
          <a:xfrm>
            <a:off x="585106" y="827753"/>
            <a:ext cx="3879267" cy="520655"/>
          </a:xfrm>
          <a:prstGeom prst="rect">
            <a:avLst/>
          </a:prstGeom>
          <a:noFill/>
        </p:spPr>
        <p:txBody>
          <a:bodyPr wrap="none" lIns="0" tIns="0" rIns="0" rtlCol="0">
            <a:spAutoFit/>
          </a:bodyPr>
          <a:lstStyle/>
          <a:p>
            <a:pPr>
              <a:lnSpc>
                <a:spcPts val="3697"/>
              </a:lnSpc>
            </a:pPr>
            <a:r>
              <a:rPr lang="en-US" altLang="zh-CN" sz="3019" dirty="0">
                <a:solidFill>
                  <a:srgbClr val="FF0000"/>
                </a:solidFill>
                <a:latin typeface="华文新魏" pitchFamily="18" charset="0"/>
                <a:cs typeface="华文新魏" pitchFamily="18" charset="0"/>
              </a:rPr>
              <a:t>主机</a:t>
            </a:r>
            <a:r>
              <a:rPr lang="en-US" altLang="zh-CN" sz="3019" dirty="0">
                <a:solidFill>
                  <a:srgbClr val="FF0000"/>
                </a:solidFill>
              </a:rPr>
              <a:t>1</a:t>
            </a:r>
            <a:r>
              <a:rPr lang="en-US" altLang="zh-CN" sz="3019" dirty="0">
                <a:solidFill>
                  <a:srgbClr val="FF0000"/>
                </a:solidFill>
                <a:latin typeface="华文新魏" pitchFamily="18" charset="0"/>
                <a:cs typeface="华文新魏" pitchFamily="18" charset="0"/>
              </a:rPr>
              <a:t>向主机</a:t>
            </a:r>
            <a:r>
              <a:rPr lang="en-US" altLang="zh-CN" sz="3019" dirty="0">
                <a:solidFill>
                  <a:srgbClr val="FF0000"/>
                </a:solidFill>
              </a:rPr>
              <a:t>2</a:t>
            </a:r>
            <a:r>
              <a:rPr lang="en-US" altLang="zh-CN" sz="3019" dirty="0">
                <a:solidFill>
                  <a:srgbClr val="FF0000"/>
                </a:solidFill>
                <a:latin typeface="华文新魏" pitchFamily="18" charset="0"/>
                <a:cs typeface="华文新魏" pitchFamily="18" charset="0"/>
              </a:rPr>
              <a:t>发送数据</a:t>
            </a:r>
          </a:p>
        </p:txBody>
      </p:sp>
      <p:pic>
        <p:nvPicPr>
          <p:cNvPr id="8194" name="Picture 2"/>
          <p:cNvPicPr>
            <a:picLocks noChangeAspect="1" noChangeArrowheads="1"/>
          </p:cNvPicPr>
          <p:nvPr/>
        </p:nvPicPr>
        <p:blipFill>
          <a:blip r:embed="rId4" cstate="print"/>
          <a:srcRect/>
          <a:stretch>
            <a:fillRect/>
          </a:stretch>
        </p:blipFill>
        <p:spPr bwMode="auto">
          <a:xfrm>
            <a:off x="539552" y="1535367"/>
            <a:ext cx="6570330" cy="3341433"/>
          </a:xfrm>
          <a:prstGeom prst="rect">
            <a:avLst/>
          </a:prstGeom>
          <a:noFill/>
          <a:ln w="9525">
            <a:noFill/>
            <a:miter lim="800000"/>
            <a:headEnd/>
            <a:tailEnd/>
          </a:ln>
        </p:spPr>
      </p:pic>
    </p:spTree>
    <p:extLst>
      <p:ext uri="{BB962C8B-B14F-4D97-AF65-F5344CB8AC3E}">
        <p14:creationId xmlns:p14="http://schemas.microsoft.com/office/powerpoint/2010/main" val="4717154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pic>
        <p:nvPicPr>
          <p:cNvPr id="9218" name="Picture 2"/>
          <p:cNvPicPr>
            <a:picLocks noChangeAspect="1" noChangeArrowheads="1"/>
          </p:cNvPicPr>
          <p:nvPr/>
        </p:nvPicPr>
        <p:blipFill>
          <a:blip r:embed="rId4" cstate="print"/>
          <a:srcRect/>
          <a:stretch>
            <a:fillRect/>
          </a:stretch>
        </p:blipFill>
        <p:spPr bwMode="auto">
          <a:xfrm>
            <a:off x="585106" y="1437104"/>
            <a:ext cx="6522030" cy="3269574"/>
          </a:xfrm>
          <a:prstGeom prst="rect">
            <a:avLst/>
          </a:prstGeom>
          <a:noFill/>
          <a:ln w="9525">
            <a:noFill/>
            <a:miter lim="800000"/>
            <a:headEnd/>
            <a:tailEnd/>
          </a:ln>
        </p:spPr>
      </p:pic>
      <p:sp>
        <p:nvSpPr>
          <p:cNvPr id="8" name="TextBox 1"/>
          <p:cNvSpPr txBox="1"/>
          <p:nvPr/>
        </p:nvSpPr>
        <p:spPr>
          <a:xfrm>
            <a:off x="585106" y="827753"/>
            <a:ext cx="3879267" cy="520655"/>
          </a:xfrm>
          <a:prstGeom prst="rect">
            <a:avLst/>
          </a:prstGeom>
          <a:noFill/>
        </p:spPr>
        <p:txBody>
          <a:bodyPr wrap="none" lIns="0" tIns="0" rIns="0" rtlCol="0">
            <a:spAutoFit/>
          </a:bodyPr>
          <a:lstStyle/>
          <a:p>
            <a:pPr>
              <a:lnSpc>
                <a:spcPts val="3697"/>
              </a:lnSpc>
            </a:pPr>
            <a:r>
              <a:rPr lang="en-US" altLang="zh-CN" sz="3019" dirty="0">
                <a:solidFill>
                  <a:srgbClr val="FF0000"/>
                </a:solidFill>
                <a:latin typeface="华文新魏" pitchFamily="18" charset="0"/>
                <a:cs typeface="华文新魏" pitchFamily="18" charset="0"/>
              </a:rPr>
              <a:t>主机</a:t>
            </a:r>
            <a:r>
              <a:rPr lang="en-US" altLang="zh-CN" sz="3019" dirty="0">
                <a:solidFill>
                  <a:srgbClr val="FF0000"/>
                </a:solidFill>
              </a:rPr>
              <a:t>1</a:t>
            </a:r>
            <a:r>
              <a:rPr lang="en-US" altLang="zh-CN" sz="3019" dirty="0">
                <a:solidFill>
                  <a:srgbClr val="FF0000"/>
                </a:solidFill>
                <a:latin typeface="华文新魏" pitchFamily="18" charset="0"/>
                <a:cs typeface="华文新魏" pitchFamily="18" charset="0"/>
              </a:rPr>
              <a:t>向主机</a:t>
            </a:r>
            <a:r>
              <a:rPr lang="en-US" altLang="zh-CN" sz="3019" dirty="0">
                <a:solidFill>
                  <a:srgbClr val="FF0000"/>
                </a:solidFill>
              </a:rPr>
              <a:t>2</a:t>
            </a:r>
            <a:r>
              <a:rPr lang="en-US" altLang="zh-CN" sz="3019" dirty="0">
                <a:solidFill>
                  <a:srgbClr val="FF0000"/>
                </a:solidFill>
                <a:latin typeface="华文新魏" pitchFamily="18" charset="0"/>
                <a:cs typeface="华文新魏" pitchFamily="18" charset="0"/>
              </a:rPr>
              <a:t>发送数据</a:t>
            </a:r>
          </a:p>
        </p:txBody>
      </p:sp>
    </p:spTree>
    <p:extLst>
      <p:ext uri="{BB962C8B-B14F-4D97-AF65-F5344CB8AC3E}">
        <p14:creationId xmlns:p14="http://schemas.microsoft.com/office/powerpoint/2010/main" val="26238950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pic>
        <p:nvPicPr>
          <p:cNvPr id="10242" name="Picture 2"/>
          <p:cNvPicPr>
            <a:picLocks noChangeAspect="1" noChangeArrowheads="1"/>
          </p:cNvPicPr>
          <p:nvPr/>
        </p:nvPicPr>
        <p:blipFill>
          <a:blip r:embed="rId4" cstate="print"/>
          <a:srcRect/>
          <a:stretch>
            <a:fillRect/>
          </a:stretch>
        </p:blipFill>
        <p:spPr bwMode="auto">
          <a:xfrm>
            <a:off x="323528" y="1636440"/>
            <a:ext cx="6529775" cy="3161786"/>
          </a:xfrm>
          <a:prstGeom prst="rect">
            <a:avLst/>
          </a:prstGeom>
          <a:noFill/>
          <a:ln w="9525">
            <a:noFill/>
            <a:miter lim="800000"/>
            <a:headEnd/>
            <a:tailEnd/>
          </a:ln>
        </p:spPr>
      </p:pic>
      <p:sp>
        <p:nvSpPr>
          <p:cNvPr id="8" name="TextBox 1"/>
          <p:cNvSpPr txBox="1"/>
          <p:nvPr/>
        </p:nvSpPr>
        <p:spPr>
          <a:xfrm>
            <a:off x="585106" y="827753"/>
            <a:ext cx="3879267" cy="520655"/>
          </a:xfrm>
          <a:prstGeom prst="rect">
            <a:avLst/>
          </a:prstGeom>
          <a:noFill/>
        </p:spPr>
        <p:txBody>
          <a:bodyPr wrap="none" lIns="0" tIns="0" rIns="0" rtlCol="0">
            <a:spAutoFit/>
          </a:bodyPr>
          <a:lstStyle/>
          <a:p>
            <a:pPr>
              <a:lnSpc>
                <a:spcPts val="3697"/>
              </a:lnSpc>
            </a:pPr>
            <a:r>
              <a:rPr lang="en-US" altLang="zh-CN" sz="3019" dirty="0">
                <a:solidFill>
                  <a:srgbClr val="FF0000"/>
                </a:solidFill>
                <a:latin typeface="华文新魏" pitchFamily="18" charset="0"/>
                <a:cs typeface="华文新魏" pitchFamily="18" charset="0"/>
              </a:rPr>
              <a:t>主机</a:t>
            </a:r>
            <a:r>
              <a:rPr lang="en-US" altLang="zh-CN" sz="3019" dirty="0">
                <a:solidFill>
                  <a:srgbClr val="FF0000"/>
                </a:solidFill>
              </a:rPr>
              <a:t>1</a:t>
            </a:r>
            <a:r>
              <a:rPr lang="en-US" altLang="zh-CN" sz="3019" dirty="0">
                <a:solidFill>
                  <a:srgbClr val="FF0000"/>
                </a:solidFill>
                <a:latin typeface="华文新魏" pitchFamily="18" charset="0"/>
                <a:cs typeface="华文新魏" pitchFamily="18" charset="0"/>
              </a:rPr>
              <a:t>向主机</a:t>
            </a:r>
            <a:r>
              <a:rPr lang="en-US" altLang="zh-CN" sz="3019" dirty="0">
                <a:solidFill>
                  <a:srgbClr val="FF0000"/>
                </a:solidFill>
              </a:rPr>
              <a:t>2</a:t>
            </a:r>
            <a:r>
              <a:rPr lang="en-US" altLang="zh-CN" sz="3019" dirty="0">
                <a:solidFill>
                  <a:srgbClr val="FF0000"/>
                </a:solidFill>
                <a:latin typeface="华文新魏" pitchFamily="18" charset="0"/>
                <a:cs typeface="华文新魏" pitchFamily="18" charset="0"/>
              </a:rPr>
              <a:t>发送数据</a:t>
            </a:r>
          </a:p>
        </p:txBody>
      </p:sp>
    </p:spTree>
    <p:extLst>
      <p:ext uri="{BB962C8B-B14F-4D97-AF65-F5344CB8AC3E}">
        <p14:creationId xmlns:p14="http://schemas.microsoft.com/office/powerpoint/2010/main" val="31964502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pic>
        <p:nvPicPr>
          <p:cNvPr id="11266" name="Picture 2"/>
          <p:cNvPicPr>
            <a:picLocks noChangeAspect="1" noChangeArrowheads="1"/>
          </p:cNvPicPr>
          <p:nvPr/>
        </p:nvPicPr>
        <p:blipFill>
          <a:blip r:embed="rId4" cstate="print"/>
          <a:srcRect/>
          <a:stretch>
            <a:fillRect/>
          </a:stretch>
        </p:blipFill>
        <p:spPr bwMode="auto">
          <a:xfrm>
            <a:off x="395536" y="1564432"/>
            <a:ext cx="6328233" cy="3122263"/>
          </a:xfrm>
          <a:prstGeom prst="rect">
            <a:avLst/>
          </a:prstGeom>
          <a:noFill/>
          <a:ln w="9525">
            <a:noFill/>
            <a:miter lim="800000"/>
            <a:headEnd/>
            <a:tailEnd/>
          </a:ln>
        </p:spPr>
      </p:pic>
      <p:sp>
        <p:nvSpPr>
          <p:cNvPr id="8" name="TextBox 1"/>
          <p:cNvSpPr txBox="1"/>
          <p:nvPr/>
        </p:nvSpPr>
        <p:spPr>
          <a:xfrm>
            <a:off x="585106" y="827753"/>
            <a:ext cx="3879267" cy="520655"/>
          </a:xfrm>
          <a:prstGeom prst="rect">
            <a:avLst/>
          </a:prstGeom>
          <a:noFill/>
        </p:spPr>
        <p:txBody>
          <a:bodyPr wrap="none" lIns="0" tIns="0" rIns="0" rtlCol="0">
            <a:spAutoFit/>
          </a:bodyPr>
          <a:lstStyle/>
          <a:p>
            <a:pPr>
              <a:lnSpc>
                <a:spcPts val="3697"/>
              </a:lnSpc>
            </a:pPr>
            <a:r>
              <a:rPr lang="en-US" altLang="zh-CN" sz="3019" dirty="0">
                <a:solidFill>
                  <a:srgbClr val="FF0000"/>
                </a:solidFill>
                <a:latin typeface="华文新魏" pitchFamily="18" charset="0"/>
                <a:cs typeface="华文新魏" pitchFamily="18" charset="0"/>
              </a:rPr>
              <a:t>主机</a:t>
            </a:r>
            <a:r>
              <a:rPr lang="en-US" altLang="zh-CN" sz="3019" dirty="0">
                <a:solidFill>
                  <a:srgbClr val="FF0000"/>
                </a:solidFill>
              </a:rPr>
              <a:t>1</a:t>
            </a:r>
            <a:r>
              <a:rPr lang="en-US" altLang="zh-CN" sz="3019" dirty="0">
                <a:solidFill>
                  <a:srgbClr val="FF0000"/>
                </a:solidFill>
                <a:latin typeface="华文新魏" pitchFamily="18" charset="0"/>
                <a:cs typeface="华文新魏" pitchFamily="18" charset="0"/>
              </a:rPr>
              <a:t>向主机</a:t>
            </a:r>
            <a:r>
              <a:rPr lang="en-US" altLang="zh-CN" sz="3019" dirty="0">
                <a:solidFill>
                  <a:srgbClr val="FF0000"/>
                </a:solidFill>
              </a:rPr>
              <a:t>2</a:t>
            </a:r>
            <a:r>
              <a:rPr lang="en-US" altLang="zh-CN" sz="3019" dirty="0">
                <a:solidFill>
                  <a:srgbClr val="FF0000"/>
                </a:solidFill>
                <a:latin typeface="华文新魏" pitchFamily="18" charset="0"/>
                <a:cs typeface="华文新魏" pitchFamily="18" charset="0"/>
              </a:rPr>
              <a:t>发送数据</a:t>
            </a:r>
          </a:p>
        </p:txBody>
      </p:sp>
    </p:spTree>
    <p:extLst>
      <p:ext uri="{BB962C8B-B14F-4D97-AF65-F5344CB8AC3E}">
        <p14:creationId xmlns:p14="http://schemas.microsoft.com/office/powerpoint/2010/main" val="559973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1"/>
          <p:cNvSpPr>
            <a:spLocks noGrp="1"/>
          </p:cNvSpPr>
          <p:nvPr>
            <p:ph type="ftr" sz="quarter" idx="10"/>
          </p:nvPr>
        </p:nvSpPr>
        <p:spPr/>
        <p:txBody>
          <a:bodyPr/>
          <a:lstStyle/>
          <a:p>
            <a:pPr>
              <a:defRPr/>
            </a:pPr>
            <a:fld id="{140947E2-F50B-4679-B6EE-EF0F82B716F1}" type="slidenum">
              <a:rPr lang="zh-CN" altLang="en-US"/>
              <a:pPr>
                <a:defRPr/>
              </a:pPr>
              <a:t>4</a:t>
            </a:fld>
            <a:endParaRPr lang="en-US" altLang="zh-CN"/>
          </a:p>
        </p:txBody>
      </p:sp>
      <p:sp>
        <p:nvSpPr>
          <p:cNvPr id="92167" name="标题 1"/>
          <p:cNvSpPr>
            <a:spLocks noGrp="1"/>
          </p:cNvSpPr>
          <p:nvPr>
            <p:ph type="title" idx="4294967295"/>
          </p:nvPr>
        </p:nvSpPr>
        <p:spPr>
          <a:xfrm>
            <a:off x="331073" y="772344"/>
            <a:ext cx="5905500" cy="857250"/>
          </a:xfrm>
        </p:spPr>
        <p:txBody>
          <a:bodyPr/>
          <a:lstStyle/>
          <a:p>
            <a:pPr algn="l"/>
            <a:r>
              <a:rPr lang="en-US" altLang="zh-CN" sz="2600" u="sng" dirty="0" smtClean="0">
                <a:latin typeface="Times New Roman" pitchFamily="18" charset="0"/>
                <a:cs typeface="Times New Roman" pitchFamily="18" charset="0"/>
              </a:rPr>
              <a:t>2.1  </a:t>
            </a:r>
            <a:r>
              <a:rPr lang="zh-CN" altLang="en-US" sz="2600" u="sng" dirty="0" smtClean="0">
                <a:latin typeface="Times New Roman" pitchFamily="18" charset="0"/>
                <a:cs typeface="Times New Roman" pitchFamily="18" charset="0"/>
              </a:rPr>
              <a:t>网络体系结构与网络协议</a:t>
            </a:r>
            <a:endParaRPr lang="zh-CN" altLang="en-US" sz="2600" u="sng" dirty="0">
              <a:latin typeface="Times New Roman" pitchFamily="18" charset="0"/>
              <a:cs typeface="Times New Roman" pitchFamily="18" charset="0"/>
            </a:endParaRPr>
          </a:p>
        </p:txBody>
      </p:sp>
      <p:sp>
        <p:nvSpPr>
          <p:cNvPr id="9216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92166" name="Object 6"/>
          <p:cNvGraphicFramePr>
            <a:graphicFrameLocks noChangeAspect="1"/>
          </p:cNvGraphicFramePr>
          <p:nvPr>
            <p:extLst>
              <p:ext uri="{D42A27DB-BD31-4B8C-83A1-F6EECF244321}">
                <p14:modId xmlns:p14="http://schemas.microsoft.com/office/powerpoint/2010/main" val="4017966386"/>
              </p:ext>
            </p:extLst>
          </p:nvPr>
        </p:nvGraphicFramePr>
        <p:xfrm>
          <a:off x="323850" y="1737545"/>
          <a:ext cx="5912177" cy="2778894"/>
        </p:xfrm>
        <a:graphic>
          <a:graphicData uri="http://schemas.openxmlformats.org/presentationml/2006/ole">
            <mc:AlternateContent xmlns:mc="http://schemas.openxmlformats.org/markup-compatibility/2006">
              <mc:Choice xmlns:v="urn:schemas-microsoft-com:vml" Requires="v">
                <p:oleObj spid="_x0000_s92176" name="Visio" r:id="rId3" imgW="4816602" imgH="2263140" progId="Visio.Drawing.11">
                  <p:embed/>
                </p:oleObj>
              </mc:Choice>
              <mc:Fallback>
                <p:oleObj name="Visio" r:id="rId3" imgW="4816602" imgH="2263140" progId="Visio.Drawing.1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737545"/>
                        <a:ext cx="5912177" cy="2778894"/>
                      </a:xfrm>
                      <a:prstGeom prst="rect">
                        <a:avLst/>
                      </a:prstGeom>
                      <a:noFill/>
                      <a:ln>
                        <a:noFill/>
                      </a:ln>
                      <a:effectLst/>
                      <a:extLst/>
                    </p:spPr>
                  </p:pic>
                </p:oleObj>
              </mc:Fallback>
            </mc:AlternateContent>
          </a:graphicData>
        </a:graphic>
      </p:graphicFrame>
      <p:sp>
        <p:nvSpPr>
          <p:cNvPr id="92170" name="Rectangle 7"/>
          <p:cNvSpPr>
            <a:spLocks noChangeArrowheads="1"/>
          </p:cNvSpPr>
          <p:nvPr/>
        </p:nvSpPr>
        <p:spPr bwMode="auto">
          <a:xfrm>
            <a:off x="971550" y="4624388"/>
            <a:ext cx="3960813" cy="396875"/>
          </a:xfrm>
          <a:prstGeom prst="rect">
            <a:avLst/>
          </a:prstGeom>
          <a:noFill/>
          <a:ln w="9525">
            <a:noFill/>
            <a:miter lim="800000"/>
            <a:headEnd/>
            <a:tailEnd/>
          </a:ln>
        </p:spPr>
        <p:txBody>
          <a:bodyPr>
            <a:spAutoFit/>
          </a:bodyPr>
          <a:lstStyle/>
          <a:p>
            <a:pPr algn="ctr" eaLnBrk="0" hangingPunct="0"/>
            <a:r>
              <a:rPr lang="zh-CN" altLang="en-US" sz="2000">
                <a:solidFill>
                  <a:srgbClr val="2D2DB9"/>
                </a:solidFill>
                <a:latin typeface="Copperplate Gothic Bold"/>
                <a:ea typeface="黑体" pitchFamily="2" charset="-122"/>
              </a:rPr>
              <a:t>邮政系统的信件处理过程</a:t>
            </a:r>
          </a:p>
        </p:txBody>
      </p:sp>
      <p:sp>
        <p:nvSpPr>
          <p:cNvPr id="2" name="AutoShape 9"/>
          <p:cNvSpPr>
            <a:spLocks noChangeArrowheads="1"/>
          </p:cNvSpPr>
          <p:nvPr/>
        </p:nvSpPr>
        <p:spPr bwMode="auto">
          <a:xfrm>
            <a:off x="1185863" y="1997075"/>
            <a:ext cx="4033837" cy="2519363"/>
          </a:xfrm>
          <a:prstGeom prst="roundRect">
            <a:avLst>
              <a:gd name="adj" fmla="val 16667"/>
            </a:avLst>
          </a:prstGeom>
          <a:solidFill>
            <a:schemeClr val="accent1"/>
          </a:solidFill>
          <a:ln w="9525">
            <a:solidFill>
              <a:schemeClr val="tx1"/>
            </a:solidFill>
            <a:round/>
            <a:headEnd/>
            <a:tailEnd/>
          </a:ln>
        </p:spPr>
        <p:txBody>
          <a:bodyPr wrap="none" anchor="ctr"/>
          <a:lstStyle/>
          <a:p>
            <a:pPr marL="265113" indent="-265113">
              <a:spcBef>
                <a:spcPct val="30000"/>
              </a:spcBef>
              <a:spcAft>
                <a:spcPct val="50000"/>
              </a:spcAft>
              <a:buFontTx/>
              <a:buChar char="•"/>
            </a:pPr>
            <a:r>
              <a:rPr lang="zh-CN" altLang="en-US" sz="2400" u="none">
                <a:solidFill>
                  <a:srgbClr val="FFFF00"/>
                </a:solidFill>
                <a:ea typeface="仿宋_GB2312" pitchFamily="49" charset="-122"/>
              </a:rPr>
              <a:t>目的：通信</a:t>
            </a:r>
          </a:p>
          <a:p>
            <a:pPr marL="265113" indent="-265113">
              <a:spcBef>
                <a:spcPct val="30000"/>
              </a:spcBef>
              <a:spcAft>
                <a:spcPct val="50000"/>
              </a:spcAft>
              <a:buFontTx/>
              <a:buChar char="•"/>
            </a:pPr>
            <a:r>
              <a:rPr lang="zh-CN" altLang="en-US" sz="2400" u="none">
                <a:solidFill>
                  <a:srgbClr val="FFFF00"/>
                </a:solidFill>
                <a:ea typeface="仿宋_GB2312" pitchFamily="49" charset="-122"/>
              </a:rPr>
              <a:t>工作方式：分工（分层）</a:t>
            </a:r>
          </a:p>
          <a:p>
            <a:pPr marL="265113" indent="-265113">
              <a:spcBef>
                <a:spcPct val="30000"/>
              </a:spcBef>
              <a:spcAft>
                <a:spcPct val="50000"/>
              </a:spcAft>
              <a:buFontTx/>
              <a:buChar char="•"/>
            </a:pPr>
            <a:r>
              <a:rPr lang="zh-CN" altLang="en-US" sz="2400" u="none">
                <a:solidFill>
                  <a:srgbClr val="FFFF00"/>
                </a:solidFill>
                <a:ea typeface="仿宋_GB2312" pitchFamily="49" charset="-122"/>
              </a:rPr>
              <a:t>协同：各司其职（规则）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pic>
        <p:nvPicPr>
          <p:cNvPr id="12290" name="Picture 2"/>
          <p:cNvPicPr>
            <a:picLocks noChangeAspect="1" noChangeArrowheads="1"/>
          </p:cNvPicPr>
          <p:nvPr/>
        </p:nvPicPr>
        <p:blipFill>
          <a:blip r:embed="rId4" cstate="print"/>
          <a:srcRect/>
          <a:stretch>
            <a:fillRect/>
          </a:stretch>
        </p:blipFill>
        <p:spPr bwMode="auto">
          <a:xfrm>
            <a:off x="432975" y="1559158"/>
            <a:ext cx="6448087" cy="3097113"/>
          </a:xfrm>
          <a:prstGeom prst="rect">
            <a:avLst/>
          </a:prstGeom>
          <a:noFill/>
          <a:ln w="9525">
            <a:noFill/>
            <a:miter lim="800000"/>
            <a:headEnd/>
            <a:tailEnd/>
          </a:ln>
        </p:spPr>
      </p:pic>
      <p:sp>
        <p:nvSpPr>
          <p:cNvPr id="8" name="TextBox 1"/>
          <p:cNvSpPr txBox="1"/>
          <p:nvPr/>
        </p:nvSpPr>
        <p:spPr>
          <a:xfrm>
            <a:off x="585106" y="827753"/>
            <a:ext cx="3879267" cy="520655"/>
          </a:xfrm>
          <a:prstGeom prst="rect">
            <a:avLst/>
          </a:prstGeom>
          <a:noFill/>
        </p:spPr>
        <p:txBody>
          <a:bodyPr wrap="none" lIns="0" tIns="0" rIns="0" rtlCol="0">
            <a:spAutoFit/>
          </a:bodyPr>
          <a:lstStyle/>
          <a:p>
            <a:pPr>
              <a:lnSpc>
                <a:spcPts val="3697"/>
              </a:lnSpc>
            </a:pPr>
            <a:r>
              <a:rPr lang="en-US" altLang="zh-CN" sz="3019" dirty="0">
                <a:solidFill>
                  <a:srgbClr val="FF0000"/>
                </a:solidFill>
                <a:latin typeface="华文新魏" pitchFamily="18" charset="0"/>
                <a:cs typeface="华文新魏" pitchFamily="18" charset="0"/>
              </a:rPr>
              <a:t>主机</a:t>
            </a:r>
            <a:r>
              <a:rPr lang="en-US" altLang="zh-CN" sz="3019" dirty="0">
                <a:solidFill>
                  <a:srgbClr val="FF0000"/>
                </a:solidFill>
              </a:rPr>
              <a:t>1</a:t>
            </a:r>
            <a:r>
              <a:rPr lang="en-US" altLang="zh-CN" sz="3019" dirty="0">
                <a:solidFill>
                  <a:srgbClr val="FF0000"/>
                </a:solidFill>
                <a:latin typeface="华文新魏" pitchFamily="18" charset="0"/>
                <a:cs typeface="华文新魏" pitchFamily="18" charset="0"/>
              </a:rPr>
              <a:t>向主机</a:t>
            </a:r>
            <a:r>
              <a:rPr lang="en-US" altLang="zh-CN" sz="3019" dirty="0">
                <a:solidFill>
                  <a:srgbClr val="FF0000"/>
                </a:solidFill>
              </a:rPr>
              <a:t>2</a:t>
            </a:r>
            <a:r>
              <a:rPr lang="en-US" altLang="zh-CN" sz="3019" dirty="0">
                <a:solidFill>
                  <a:srgbClr val="FF0000"/>
                </a:solidFill>
                <a:latin typeface="华文新魏" pitchFamily="18" charset="0"/>
                <a:cs typeface="华文新魏" pitchFamily="18" charset="0"/>
              </a:rPr>
              <a:t>发送数据</a:t>
            </a:r>
          </a:p>
        </p:txBody>
      </p:sp>
    </p:spTree>
    <p:extLst>
      <p:ext uri="{BB962C8B-B14F-4D97-AF65-F5344CB8AC3E}">
        <p14:creationId xmlns:p14="http://schemas.microsoft.com/office/powerpoint/2010/main" val="3841285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pic>
        <p:nvPicPr>
          <p:cNvPr id="13314" name="Picture 2"/>
          <p:cNvPicPr>
            <a:picLocks noChangeAspect="1" noChangeArrowheads="1"/>
          </p:cNvPicPr>
          <p:nvPr/>
        </p:nvPicPr>
        <p:blipFill>
          <a:blip r:embed="rId4" cstate="print"/>
          <a:srcRect/>
          <a:stretch>
            <a:fillRect/>
          </a:stretch>
        </p:blipFill>
        <p:spPr bwMode="auto">
          <a:xfrm>
            <a:off x="585106" y="1425199"/>
            <a:ext cx="6749268" cy="3370176"/>
          </a:xfrm>
          <a:prstGeom prst="rect">
            <a:avLst/>
          </a:prstGeom>
          <a:noFill/>
          <a:ln w="9525">
            <a:noFill/>
            <a:miter lim="800000"/>
            <a:headEnd/>
            <a:tailEnd/>
          </a:ln>
        </p:spPr>
      </p:pic>
      <p:sp>
        <p:nvSpPr>
          <p:cNvPr id="8" name="TextBox 1"/>
          <p:cNvSpPr txBox="1"/>
          <p:nvPr/>
        </p:nvSpPr>
        <p:spPr>
          <a:xfrm>
            <a:off x="585106" y="827753"/>
            <a:ext cx="3879267" cy="520655"/>
          </a:xfrm>
          <a:prstGeom prst="rect">
            <a:avLst/>
          </a:prstGeom>
          <a:noFill/>
        </p:spPr>
        <p:txBody>
          <a:bodyPr wrap="none" lIns="0" tIns="0" rIns="0" rtlCol="0">
            <a:spAutoFit/>
          </a:bodyPr>
          <a:lstStyle/>
          <a:p>
            <a:pPr>
              <a:lnSpc>
                <a:spcPts val="3697"/>
              </a:lnSpc>
            </a:pPr>
            <a:r>
              <a:rPr lang="en-US" altLang="zh-CN" sz="3019" dirty="0">
                <a:solidFill>
                  <a:srgbClr val="FF0000"/>
                </a:solidFill>
                <a:latin typeface="华文新魏" pitchFamily="18" charset="0"/>
                <a:cs typeface="华文新魏" pitchFamily="18" charset="0"/>
              </a:rPr>
              <a:t>主机</a:t>
            </a:r>
            <a:r>
              <a:rPr lang="en-US" altLang="zh-CN" sz="3019" dirty="0">
                <a:solidFill>
                  <a:srgbClr val="FF0000"/>
                </a:solidFill>
              </a:rPr>
              <a:t>1</a:t>
            </a:r>
            <a:r>
              <a:rPr lang="en-US" altLang="zh-CN" sz="3019" dirty="0">
                <a:solidFill>
                  <a:srgbClr val="FF0000"/>
                </a:solidFill>
                <a:latin typeface="华文新魏" pitchFamily="18" charset="0"/>
                <a:cs typeface="华文新魏" pitchFamily="18" charset="0"/>
              </a:rPr>
              <a:t>向主机</a:t>
            </a:r>
            <a:r>
              <a:rPr lang="en-US" altLang="zh-CN" sz="3019" dirty="0">
                <a:solidFill>
                  <a:srgbClr val="FF0000"/>
                </a:solidFill>
              </a:rPr>
              <a:t>2</a:t>
            </a:r>
            <a:r>
              <a:rPr lang="en-US" altLang="zh-CN" sz="3019" dirty="0">
                <a:solidFill>
                  <a:srgbClr val="FF0000"/>
                </a:solidFill>
                <a:latin typeface="华文新魏" pitchFamily="18" charset="0"/>
                <a:cs typeface="华文新魏" pitchFamily="18" charset="0"/>
              </a:rPr>
              <a:t>发送数据</a:t>
            </a:r>
          </a:p>
        </p:txBody>
      </p:sp>
    </p:spTree>
    <p:extLst>
      <p:ext uri="{BB962C8B-B14F-4D97-AF65-F5344CB8AC3E}">
        <p14:creationId xmlns:p14="http://schemas.microsoft.com/office/powerpoint/2010/main" val="29323647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sp>
        <p:nvSpPr>
          <p:cNvPr id="2" name="TextBox 1"/>
          <p:cNvSpPr txBox="1"/>
          <p:nvPr/>
        </p:nvSpPr>
        <p:spPr>
          <a:xfrm>
            <a:off x="816442" y="797168"/>
            <a:ext cx="4786567" cy="582211"/>
          </a:xfrm>
          <a:prstGeom prst="rect">
            <a:avLst/>
          </a:prstGeom>
          <a:noFill/>
        </p:spPr>
        <p:txBody>
          <a:bodyPr wrap="none" lIns="0" tIns="0" rIns="0" rtlCol="0">
            <a:spAutoFit/>
          </a:bodyPr>
          <a:lstStyle/>
          <a:p>
            <a:pPr>
              <a:lnSpc>
                <a:spcPts val="4451"/>
              </a:lnSpc>
            </a:pPr>
            <a:r>
              <a:rPr lang="en-US" altLang="zh-CN" sz="3621" u="none" dirty="0">
                <a:solidFill>
                  <a:srgbClr val="FF0000"/>
                </a:solidFill>
                <a:ea typeface="黑体" pitchFamily="2" charset="-122"/>
                <a:cs typeface="华文新魏" pitchFamily="18" charset="0"/>
              </a:rPr>
              <a:t>TCP/IP体系结构的运行</a:t>
            </a:r>
          </a:p>
        </p:txBody>
      </p:sp>
      <p:sp>
        <p:nvSpPr>
          <p:cNvPr id="13" name="TextBox 1"/>
          <p:cNvSpPr txBox="1"/>
          <p:nvPr/>
        </p:nvSpPr>
        <p:spPr>
          <a:xfrm>
            <a:off x="1403648" y="4372744"/>
            <a:ext cx="4416274" cy="533479"/>
          </a:xfrm>
          <a:prstGeom prst="rect">
            <a:avLst/>
          </a:prstGeom>
          <a:noFill/>
        </p:spPr>
        <p:txBody>
          <a:bodyPr wrap="none" lIns="0" tIns="0" rIns="0" rtlCol="0">
            <a:spAutoFit/>
          </a:bodyPr>
          <a:lstStyle/>
          <a:p>
            <a:pPr>
              <a:lnSpc>
                <a:spcPts val="1735"/>
              </a:lnSpc>
              <a:tabLst>
                <a:tab pos="402397" algn="l"/>
              </a:tabLst>
            </a:pPr>
            <a:r>
              <a:rPr lang="en-US" altLang="zh-CN" sz="1811" u="none" dirty="0" err="1" smtClean="0">
                <a:latin typeface="+mn-ea"/>
                <a:cs typeface="黑体" pitchFamily="18" charset="0"/>
              </a:rPr>
              <a:t>路由器在转发分组时最高只用到</a:t>
            </a:r>
            <a:r>
              <a:rPr lang="zh-CN" altLang="en-US" sz="1811" u="none" dirty="0" smtClean="0">
                <a:latin typeface="+mn-ea"/>
                <a:cs typeface="黑体" pitchFamily="18" charset="0"/>
              </a:rPr>
              <a:t>互联</a:t>
            </a:r>
            <a:r>
              <a:rPr lang="en-US" altLang="zh-CN" sz="1811" u="none" dirty="0" err="1" smtClean="0">
                <a:latin typeface="+mn-ea"/>
                <a:cs typeface="黑体" pitchFamily="18" charset="0"/>
              </a:rPr>
              <a:t>网络层</a:t>
            </a:r>
            <a:endParaRPr lang="en-US" altLang="zh-CN" sz="1811" u="none" dirty="0">
              <a:latin typeface="+mn-ea"/>
              <a:cs typeface="黑体" pitchFamily="18" charset="0"/>
            </a:endParaRPr>
          </a:p>
          <a:p>
            <a:pPr>
              <a:lnSpc>
                <a:spcPts val="2112"/>
              </a:lnSpc>
              <a:tabLst>
                <a:tab pos="402397" algn="l"/>
              </a:tabLst>
            </a:pPr>
            <a:r>
              <a:rPr lang="en-US" altLang="zh-CN" sz="1811" u="none" dirty="0">
                <a:latin typeface="+mn-ea"/>
              </a:rPr>
              <a:t>	</a:t>
            </a:r>
            <a:r>
              <a:rPr lang="en-US" altLang="zh-CN" sz="1811" u="none" dirty="0">
                <a:latin typeface="+mn-ea"/>
                <a:cs typeface="黑体" pitchFamily="18" charset="0"/>
              </a:rPr>
              <a:t>而没有使用传输层和应用层。</a:t>
            </a:r>
          </a:p>
        </p:txBody>
      </p:sp>
      <p:pic>
        <p:nvPicPr>
          <p:cNvPr id="14338" name="Picture 2"/>
          <p:cNvPicPr>
            <a:picLocks noChangeAspect="1" noChangeArrowheads="1"/>
          </p:cNvPicPr>
          <p:nvPr/>
        </p:nvPicPr>
        <p:blipFill>
          <a:blip r:embed="rId4" cstate="print"/>
          <a:srcRect/>
          <a:stretch>
            <a:fillRect/>
          </a:stretch>
        </p:blipFill>
        <p:spPr bwMode="auto">
          <a:xfrm>
            <a:off x="539552" y="1420416"/>
            <a:ext cx="5340349" cy="2662367"/>
          </a:xfrm>
          <a:prstGeom prst="rect">
            <a:avLst/>
          </a:prstGeom>
          <a:noFill/>
          <a:ln w="9525">
            <a:noFill/>
            <a:miter lim="800000"/>
            <a:headEnd/>
            <a:tailEnd/>
          </a:ln>
        </p:spPr>
      </p:pic>
    </p:spTree>
    <p:extLst>
      <p:ext uri="{BB962C8B-B14F-4D97-AF65-F5344CB8AC3E}">
        <p14:creationId xmlns:p14="http://schemas.microsoft.com/office/powerpoint/2010/main" val="38986080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sp>
        <p:nvSpPr>
          <p:cNvPr id="2" name="TextBox 1"/>
          <p:cNvSpPr txBox="1"/>
          <p:nvPr/>
        </p:nvSpPr>
        <p:spPr>
          <a:xfrm>
            <a:off x="755576" y="933681"/>
            <a:ext cx="5144037" cy="558743"/>
          </a:xfrm>
          <a:prstGeom prst="rect">
            <a:avLst/>
          </a:prstGeom>
          <a:noFill/>
        </p:spPr>
        <p:txBody>
          <a:bodyPr wrap="none" lIns="0" tIns="0" rIns="0" rtlCol="0">
            <a:spAutoFit/>
          </a:bodyPr>
          <a:lstStyle/>
          <a:p>
            <a:pPr>
              <a:lnSpc>
                <a:spcPts val="4451"/>
              </a:lnSpc>
            </a:pPr>
            <a:r>
              <a:rPr lang="en-US" altLang="zh-CN" dirty="0">
                <a:solidFill>
                  <a:srgbClr val="FF0000"/>
                </a:solidFill>
                <a:ea typeface="黑体" pitchFamily="2" charset="-122"/>
                <a:cs typeface="华文新魏" pitchFamily="18" charset="0"/>
              </a:rPr>
              <a:t>沙漏计时器形状的TCP/IP协议族</a:t>
            </a:r>
          </a:p>
        </p:txBody>
      </p:sp>
      <p:pic>
        <p:nvPicPr>
          <p:cNvPr id="93187" name="Picture 3"/>
          <p:cNvPicPr>
            <a:picLocks noChangeAspect="1" noChangeArrowheads="1"/>
          </p:cNvPicPr>
          <p:nvPr/>
        </p:nvPicPr>
        <p:blipFill>
          <a:blip r:embed="rId4" cstate="print"/>
          <a:srcRect/>
          <a:stretch>
            <a:fillRect/>
          </a:stretch>
        </p:blipFill>
        <p:spPr bwMode="auto">
          <a:xfrm>
            <a:off x="179512" y="1492424"/>
            <a:ext cx="6200794" cy="3294724"/>
          </a:xfrm>
          <a:prstGeom prst="rect">
            <a:avLst/>
          </a:prstGeom>
          <a:noFill/>
          <a:ln w="9525">
            <a:noFill/>
            <a:miter lim="800000"/>
            <a:headEnd/>
            <a:tailEnd/>
          </a:ln>
        </p:spPr>
      </p:pic>
    </p:spTree>
    <p:extLst>
      <p:ext uri="{BB962C8B-B14F-4D97-AF65-F5344CB8AC3E}">
        <p14:creationId xmlns:p14="http://schemas.microsoft.com/office/powerpoint/2010/main" val="41097021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sp>
        <p:nvSpPr>
          <p:cNvPr id="2" name="TextBox 1"/>
          <p:cNvSpPr txBox="1"/>
          <p:nvPr/>
        </p:nvSpPr>
        <p:spPr>
          <a:xfrm>
            <a:off x="1748717" y="758696"/>
            <a:ext cx="3095399" cy="661720"/>
          </a:xfrm>
          <a:prstGeom prst="rect">
            <a:avLst/>
          </a:prstGeom>
          <a:noFill/>
        </p:spPr>
        <p:txBody>
          <a:bodyPr wrap="none" lIns="0" tIns="0" rIns="0" rtlCol="0">
            <a:spAutoFit/>
          </a:bodyPr>
          <a:lstStyle>
            <a:defPPr>
              <a:defRPr lang="zh-CN"/>
            </a:defPPr>
            <a:lvl1pPr>
              <a:lnSpc>
                <a:spcPts val="4451"/>
              </a:lnSpc>
              <a:defRPr>
                <a:solidFill>
                  <a:srgbClr val="FF0000"/>
                </a:solidFill>
                <a:ea typeface="黑体" pitchFamily="2" charset="-122"/>
                <a:cs typeface="华文新魏" pitchFamily="18" charset="0"/>
              </a:defRPr>
            </a:lvl1pPr>
          </a:lstStyle>
          <a:p>
            <a:pPr algn="ctr">
              <a:lnSpc>
                <a:spcPct val="100000"/>
              </a:lnSpc>
            </a:pPr>
            <a:r>
              <a:rPr lang="en-US" altLang="zh-CN" sz="2000" u="none" dirty="0" smtClean="0"/>
              <a:t>Everything over </a:t>
            </a:r>
            <a:r>
              <a:rPr lang="en-US" altLang="zh-CN" sz="2000" u="none" dirty="0"/>
              <a:t>IP</a:t>
            </a:r>
          </a:p>
          <a:p>
            <a:pPr algn="ctr">
              <a:lnSpc>
                <a:spcPct val="100000"/>
              </a:lnSpc>
            </a:pPr>
            <a:r>
              <a:rPr lang="en-US" altLang="zh-CN" sz="2000" u="none" dirty="0" smtClean="0"/>
              <a:t>IP</a:t>
            </a:r>
            <a:r>
              <a:rPr lang="zh-CN" altLang="en-US" sz="2000" u="none" dirty="0" smtClean="0"/>
              <a:t>层上可以有很多应用程序</a:t>
            </a:r>
            <a:endParaRPr lang="en-US" altLang="zh-CN" sz="2000" u="none" dirty="0"/>
          </a:p>
        </p:txBody>
      </p:sp>
      <p:pic>
        <p:nvPicPr>
          <p:cNvPr id="22" name="Picture 3"/>
          <p:cNvPicPr>
            <a:picLocks noChangeAspect="1" noChangeArrowheads="1"/>
          </p:cNvPicPr>
          <p:nvPr/>
        </p:nvPicPr>
        <p:blipFill>
          <a:blip r:embed="rId4" cstate="print"/>
          <a:srcRect/>
          <a:stretch>
            <a:fillRect/>
          </a:stretch>
        </p:blipFill>
        <p:spPr bwMode="auto">
          <a:xfrm>
            <a:off x="611560" y="1420416"/>
            <a:ext cx="5184576" cy="2754768"/>
          </a:xfrm>
          <a:prstGeom prst="rect">
            <a:avLst/>
          </a:prstGeom>
          <a:noFill/>
          <a:ln w="9525">
            <a:noFill/>
            <a:miter lim="800000"/>
            <a:headEnd/>
            <a:tailEnd/>
          </a:ln>
        </p:spPr>
      </p:pic>
      <p:sp>
        <p:nvSpPr>
          <p:cNvPr id="7" name="TextBox 1"/>
          <p:cNvSpPr txBox="1"/>
          <p:nvPr/>
        </p:nvSpPr>
        <p:spPr>
          <a:xfrm>
            <a:off x="1527106" y="4300736"/>
            <a:ext cx="3353483" cy="661720"/>
          </a:xfrm>
          <a:prstGeom prst="rect">
            <a:avLst/>
          </a:prstGeom>
          <a:noFill/>
        </p:spPr>
        <p:txBody>
          <a:bodyPr wrap="none" lIns="0" tIns="0" rIns="0" rtlCol="0">
            <a:spAutoFit/>
          </a:bodyPr>
          <a:lstStyle>
            <a:defPPr>
              <a:defRPr lang="zh-CN"/>
            </a:defPPr>
            <a:lvl1pPr>
              <a:lnSpc>
                <a:spcPts val="4451"/>
              </a:lnSpc>
              <a:defRPr>
                <a:solidFill>
                  <a:srgbClr val="FF0000"/>
                </a:solidFill>
                <a:ea typeface="黑体" pitchFamily="2" charset="-122"/>
                <a:cs typeface="华文新魏" pitchFamily="18" charset="0"/>
              </a:defRPr>
            </a:lvl1pPr>
          </a:lstStyle>
          <a:p>
            <a:pPr algn="ctr">
              <a:lnSpc>
                <a:spcPct val="100000"/>
              </a:lnSpc>
            </a:pPr>
            <a:r>
              <a:rPr lang="en-US" altLang="zh-CN" sz="2000" u="none" dirty="0" smtClean="0"/>
              <a:t>IP </a:t>
            </a:r>
            <a:r>
              <a:rPr lang="en-US" altLang="zh-CN" sz="2000" u="none" dirty="0"/>
              <a:t>over Everything</a:t>
            </a:r>
          </a:p>
          <a:p>
            <a:pPr algn="ctr">
              <a:lnSpc>
                <a:spcPct val="100000"/>
              </a:lnSpc>
            </a:pPr>
            <a:r>
              <a:rPr lang="en-US" altLang="zh-CN" sz="2000" u="none" dirty="0" err="1"/>
              <a:t>IP可应用到各式各样的网络上</a:t>
            </a:r>
            <a:endParaRPr lang="en-US" altLang="zh-CN" sz="2000" u="none" dirty="0"/>
          </a:p>
        </p:txBody>
      </p:sp>
    </p:spTree>
    <p:extLst>
      <p:ext uri="{BB962C8B-B14F-4D97-AF65-F5344CB8AC3E}">
        <p14:creationId xmlns:p14="http://schemas.microsoft.com/office/powerpoint/2010/main" val="17466002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sp>
        <p:nvSpPr>
          <p:cNvPr id="2" name="TextBox 1"/>
          <p:cNvSpPr txBox="1"/>
          <p:nvPr/>
        </p:nvSpPr>
        <p:spPr>
          <a:xfrm>
            <a:off x="323528" y="884217"/>
            <a:ext cx="5770811" cy="366767"/>
          </a:xfrm>
          <a:prstGeom prst="rect">
            <a:avLst/>
          </a:prstGeom>
          <a:noFill/>
        </p:spPr>
        <p:txBody>
          <a:bodyPr wrap="none" lIns="0" tIns="0" rIns="0" rtlCol="0">
            <a:spAutoFit/>
          </a:bodyPr>
          <a:lstStyle/>
          <a:p>
            <a:pPr eaLnBrk="0" hangingPunct="0">
              <a:lnSpc>
                <a:spcPts val="2490"/>
              </a:lnSpc>
            </a:pPr>
            <a:r>
              <a:rPr lang="en-US" altLang="zh-CN" sz="2400" dirty="0">
                <a:solidFill>
                  <a:srgbClr val="194D19"/>
                </a:solidFill>
                <a:ea typeface="+mj-ea"/>
              </a:rPr>
              <a:t>2.4  OSI参考模型与TCP/IP参考模型的比较</a:t>
            </a:r>
          </a:p>
        </p:txBody>
      </p:sp>
      <p:sp>
        <p:nvSpPr>
          <p:cNvPr id="5" name="TextBox 1"/>
          <p:cNvSpPr txBox="1"/>
          <p:nvPr/>
        </p:nvSpPr>
        <p:spPr>
          <a:xfrm>
            <a:off x="399471" y="1348408"/>
            <a:ext cx="2492670" cy="353943"/>
          </a:xfrm>
          <a:prstGeom prst="rect">
            <a:avLst/>
          </a:prstGeom>
          <a:noFill/>
        </p:spPr>
        <p:txBody>
          <a:bodyPr wrap="none" lIns="0" tIns="0" rIns="0" rtlCol="0">
            <a:spAutoFit/>
          </a:bodyPr>
          <a:lstStyle/>
          <a:p>
            <a:pPr>
              <a:lnSpc>
                <a:spcPts val="2640"/>
              </a:lnSpc>
            </a:pPr>
            <a:r>
              <a:rPr lang="en-US" altLang="zh-CN" sz="2000" dirty="0" err="1" smtClean="0">
                <a:solidFill>
                  <a:srgbClr val="C00000"/>
                </a:solidFill>
                <a:latin typeface="黑体" pitchFamily="2" charset="-122"/>
                <a:cs typeface="楷体_GB2312" pitchFamily="18" charset="0"/>
              </a:rPr>
              <a:t>对</a:t>
            </a:r>
            <a:r>
              <a:rPr lang="en-US" altLang="zh-CN" sz="2000" dirty="0" err="1">
                <a:solidFill>
                  <a:srgbClr val="C00000"/>
                </a:solidFill>
              </a:rPr>
              <a:t>OSI</a:t>
            </a:r>
            <a:r>
              <a:rPr lang="en-US" altLang="zh-CN" sz="2000" dirty="0" err="1">
                <a:solidFill>
                  <a:srgbClr val="C00000"/>
                </a:solidFill>
                <a:latin typeface="黑体" pitchFamily="2" charset="-122"/>
                <a:cs typeface="楷体_GB2312" pitchFamily="18" charset="0"/>
              </a:rPr>
              <a:t>参考模型的评价</a:t>
            </a:r>
            <a:endParaRPr lang="en-US" altLang="zh-CN" sz="2000" dirty="0">
              <a:solidFill>
                <a:srgbClr val="C00000"/>
              </a:solidFill>
              <a:latin typeface="黑体" pitchFamily="2" charset="-122"/>
              <a:cs typeface="楷体_GB2312" pitchFamily="18" charset="0"/>
            </a:endParaRPr>
          </a:p>
        </p:txBody>
      </p:sp>
      <p:sp>
        <p:nvSpPr>
          <p:cNvPr id="6" name="TextBox 1"/>
          <p:cNvSpPr txBox="1"/>
          <p:nvPr/>
        </p:nvSpPr>
        <p:spPr>
          <a:xfrm>
            <a:off x="323528" y="1799775"/>
            <a:ext cx="6380693" cy="3123932"/>
          </a:xfrm>
          <a:prstGeom prst="rect">
            <a:avLst/>
          </a:prstGeom>
          <a:noFill/>
        </p:spPr>
        <p:txBody>
          <a:bodyPr wrap="square" lIns="0" tIns="0" rIns="0" rtlCol="0">
            <a:spAutoFit/>
          </a:bodyPr>
          <a:lstStyle/>
          <a:p>
            <a:pPr marL="342900" indent="-342900">
              <a:spcBef>
                <a:spcPts val="600"/>
              </a:spcBef>
              <a:buFont typeface="Arial" panose="020B0604020202020204" pitchFamily="34" charset="0"/>
              <a:buChar char="•"/>
            </a:pPr>
            <a:r>
              <a:rPr lang="en-US" altLang="zh-CN" sz="2000" u="none" dirty="0" err="1">
                <a:latin typeface="黑体" pitchFamily="2" charset="-122"/>
                <a:cs typeface="楷体_GB2312" pitchFamily="18" charset="0"/>
              </a:rPr>
              <a:t>层次数量不是最佳选择，会话层很少用到，</a:t>
            </a:r>
            <a:r>
              <a:rPr lang="en-US" altLang="zh-CN" sz="2000" u="none" dirty="0" err="1" smtClean="0">
                <a:latin typeface="黑体" pitchFamily="2" charset="-122"/>
                <a:cs typeface="楷体_GB2312" pitchFamily="18" charset="0"/>
              </a:rPr>
              <a:t>表示层几乎是空的</a:t>
            </a:r>
            <a:r>
              <a:rPr lang="en-US" altLang="zh-CN" sz="2000" u="none" dirty="0" err="1">
                <a:latin typeface="黑体" pitchFamily="2" charset="-122"/>
                <a:cs typeface="楷体_GB2312" pitchFamily="18" charset="0"/>
              </a:rPr>
              <a:t>，数据链路层与网络层有很多的子层插入</a:t>
            </a:r>
            <a:r>
              <a:rPr lang="en-US" altLang="zh-CN" sz="2000" u="none" dirty="0">
                <a:latin typeface="黑体" pitchFamily="2" charset="-122"/>
                <a:cs typeface="楷体_GB2312" pitchFamily="18" charset="0"/>
              </a:rPr>
              <a:t>；</a:t>
            </a:r>
          </a:p>
          <a:p>
            <a:pPr marL="342900" indent="-342900">
              <a:spcBef>
                <a:spcPts val="600"/>
              </a:spcBef>
              <a:buFont typeface="Arial" panose="020B0604020202020204" pitchFamily="34" charset="0"/>
              <a:buChar char="•"/>
            </a:pPr>
            <a:r>
              <a:rPr lang="en-US" altLang="zh-CN" sz="2000" u="none" dirty="0" err="1">
                <a:latin typeface="黑体" pitchFamily="2" charset="-122"/>
                <a:cs typeface="楷体_GB2312" pitchFamily="18" charset="0"/>
              </a:rPr>
              <a:t>寻址、流控与差错控制在每一层里都重复出现，</a:t>
            </a:r>
            <a:r>
              <a:rPr lang="en-US" altLang="zh-CN" sz="2000" u="none" dirty="0" err="1" smtClean="0">
                <a:latin typeface="黑体" pitchFamily="2" charset="-122"/>
                <a:cs typeface="楷体_GB2312" pitchFamily="18" charset="0"/>
              </a:rPr>
              <a:t>降低系统效率</a:t>
            </a:r>
            <a:r>
              <a:rPr lang="en-US" altLang="zh-CN" sz="2000" u="none" dirty="0">
                <a:latin typeface="黑体" pitchFamily="2" charset="-122"/>
                <a:cs typeface="楷体_GB2312" pitchFamily="18" charset="0"/>
              </a:rPr>
              <a:t>；</a:t>
            </a:r>
          </a:p>
          <a:p>
            <a:pPr marL="342900" indent="-342900">
              <a:spcBef>
                <a:spcPts val="600"/>
              </a:spcBef>
              <a:buFont typeface="Arial" panose="020B0604020202020204" pitchFamily="34" charset="0"/>
              <a:buChar char="•"/>
            </a:pPr>
            <a:r>
              <a:rPr lang="en-US" altLang="zh-CN" sz="2000" u="none" dirty="0" err="1">
                <a:latin typeface="黑体" pitchFamily="2" charset="-122"/>
                <a:cs typeface="楷体_GB2312" pitchFamily="18" charset="0"/>
              </a:rPr>
              <a:t>数据安全性、</a:t>
            </a:r>
            <a:r>
              <a:rPr lang="en-US" altLang="zh-CN" sz="2000" u="none" dirty="0" err="1" smtClean="0">
                <a:latin typeface="黑体" pitchFamily="2" charset="-122"/>
                <a:cs typeface="楷体_GB2312" pitchFamily="18" charset="0"/>
              </a:rPr>
              <a:t>加密与网络管理在参考模型的设计初期被忽略了</a:t>
            </a:r>
            <a:r>
              <a:rPr lang="en-US" altLang="zh-CN" sz="2000" u="none" dirty="0">
                <a:latin typeface="黑体" pitchFamily="2" charset="-122"/>
                <a:cs typeface="楷体_GB2312" pitchFamily="18" charset="0"/>
              </a:rPr>
              <a:t>；</a:t>
            </a:r>
          </a:p>
          <a:p>
            <a:pPr marL="342900" indent="-342900">
              <a:spcBef>
                <a:spcPts val="600"/>
              </a:spcBef>
              <a:buFont typeface="Arial" panose="020B0604020202020204" pitchFamily="34" charset="0"/>
              <a:buChar char="•"/>
            </a:pPr>
            <a:r>
              <a:rPr lang="en-US" altLang="zh-CN" sz="2000" u="none" dirty="0" err="1">
                <a:latin typeface="黑体" pitchFamily="2" charset="-122"/>
                <a:cs typeface="楷体_GB2312" pitchFamily="18" charset="0"/>
              </a:rPr>
              <a:t>参考模型的设计更多是被通信的思想所支配，</a:t>
            </a:r>
            <a:r>
              <a:rPr lang="en-US" altLang="zh-CN" sz="2000" u="none" dirty="0" err="1" smtClean="0">
                <a:latin typeface="黑体" pitchFamily="2" charset="-122"/>
                <a:cs typeface="楷体_GB2312" pitchFamily="18" charset="0"/>
              </a:rPr>
              <a:t>不适合于计算机与软件的工作方式</a:t>
            </a:r>
            <a:r>
              <a:rPr lang="en-US" altLang="zh-CN" sz="2000" u="none" dirty="0">
                <a:latin typeface="黑体" pitchFamily="2" charset="-122"/>
                <a:cs typeface="楷体_GB2312" pitchFamily="18" charset="0"/>
              </a:rPr>
              <a:t>；</a:t>
            </a:r>
          </a:p>
          <a:p>
            <a:pPr marL="342900" indent="-342900">
              <a:spcBef>
                <a:spcPts val="600"/>
              </a:spcBef>
              <a:buFont typeface="Arial" panose="020B0604020202020204" pitchFamily="34" charset="0"/>
              <a:buChar char="•"/>
            </a:pPr>
            <a:r>
              <a:rPr lang="en-US" altLang="zh-CN" sz="2000" u="none" dirty="0" err="1">
                <a:latin typeface="黑体" pitchFamily="2" charset="-122"/>
                <a:cs typeface="楷体_GB2312" pitchFamily="18" charset="0"/>
              </a:rPr>
              <a:t>严格按照层次模型编程的软件效率很低</a:t>
            </a:r>
            <a:r>
              <a:rPr lang="en-US" altLang="zh-CN" sz="2000" u="none" dirty="0" smtClean="0">
                <a:latin typeface="黑体" pitchFamily="2" charset="-122"/>
                <a:cs typeface="楷体_GB2312" pitchFamily="18" charset="0"/>
              </a:rPr>
              <a:t>。</a:t>
            </a:r>
            <a:endParaRPr lang="en-US" altLang="zh-CN" sz="2000" u="none" dirty="0">
              <a:solidFill>
                <a:srgbClr val="33659A"/>
              </a:solidFill>
              <a:latin typeface="黑体" pitchFamily="2" charset="-122"/>
              <a:cs typeface="楷体_GB2312" pitchFamily="18" charset="0"/>
            </a:endParaRPr>
          </a:p>
        </p:txBody>
      </p:sp>
    </p:spTree>
    <p:extLst>
      <p:ext uri="{BB962C8B-B14F-4D97-AF65-F5344CB8AC3E}">
        <p14:creationId xmlns:p14="http://schemas.microsoft.com/office/powerpoint/2010/main" val="18013935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sp>
        <p:nvSpPr>
          <p:cNvPr id="2" name="TextBox 1"/>
          <p:cNvSpPr txBox="1"/>
          <p:nvPr/>
        </p:nvSpPr>
        <p:spPr>
          <a:xfrm>
            <a:off x="657545" y="1060376"/>
            <a:ext cx="3087384" cy="379591"/>
          </a:xfrm>
          <a:prstGeom prst="rect">
            <a:avLst/>
          </a:prstGeom>
          <a:noFill/>
        </p:spPr>
        <p:txBody>
          <a:bodyPr wrap="none" lIns="0" tIns="0" rIns="0" rtlCol="0">
            <a:spAutoFit/>
          </a:bodyPr>
          <a:lstStyle/>
          <a:p>
            <a:pPr>
              <a:lnSpc>
                <a:spcPts val="2640"/>
              </a:lnSpc>
            </a:pPr>
            <a:r>
              <a:rPr lang="en-US" altLang="zh-CN" sz="2400" dirty="0" err="1" smtClean="0">
                <a:solidFill>
                  <a:srgbClr val="C00000"/>
                </a:solidFill>
                <a:latin typeface="黑体" pitchFamily="2" charset="-122"/>
                <a:cs typeface="楷体_GB2312" pitchFamily="18" charset="0"/>
              </a:rPr>
              <a:t>对</a:t>
            </a:r>
            <a:r>
              <a:rPr lang="en-US" altLang="zh-CN" sz="2400" dirty="0" err="1">
                <a:solidFill>
                  <a:srgbClr val="C00000"/>
                </a:solidFill>
                <a:latin typeface="黑体" pitchFamily="2" charset="-122"/>
                <a:cs typeface="楷体_GB2312" pitchFamily="18" charset="0"/>
              </a:rPr>
              <a:t>TCP</a:t>
            </a:r>
            <a:r>
              <a:rPr lang="en-US" altLang="zh-CN" sz="2400" dirty="0">
                <a:solidFill>
                  <a:srgbClr val="C00000"/>
                </a:solidFill>
                <a:latin typeface="黑体" pitchFamily="2" charset="-122"/>
                <a:cs typeface="楷体_GB2312" pitchFamily="18" charset="0"/>
              </a:rPr>
              <a:t>/IP参考模型评价</a:t>
            </a:r>
          </a:p>
        </p:txBody>
      </p:sp>
      <p:sp>
        <p:nvSpPr>
          <p:cNvPr id="5" name="TextBox 1"/>
          <p:cNvSpPr txBox="1"/>
          <p:nvPr/>
        </p:nvSpPr>
        <p:spPr>
          <a:xfrm>
            <a:off x="657545" y="1780456"/>
            <a:ext cx="5472608" cy="2631490"/>
          </a:xfrm>
          <a:prstGeom prst="rect">
            <a:avLst/>
          </a:prstGeom>
          <a:noFill/>
        </p:spPr>
        <p:txBody>
          <a:bodyPr wrap="square" lIns="0" tIns="0" rIns="0" rtlCol="0">
            <a:spAutoFit/>
          </a:bodyPr>
          <a:lstStyle/>
          <a:p>
            <a:pPr marL="342900" indent="-342900">
              <a:buFont typeface="Arial" panose="020B0604020202020204" pitchFamily="34" charset="0"/>
              <a:buChar char="•"/>
            </a:pPr>
            <a:r>
              <a:rPr lang="en-US" altLang="zh-CN" sz="2400" u="none" dirty="0" err="1">
                <a:latin typeface="黑体" pitchFamily="2" charset="-122"/>
                <a:cs typeface="楷体_GB2312" pitchFamily="18" charset="0"/>
              </a:rPr>
              <a:t>在服务、接口与协议的区别上不很清楚，</a:t>
            </a:r>
            <a:r>
              <a:rPr lang="en-US" altLang="zh-CN" sz="2400" u="none" dirty="0" err="1" smtClean="0">
                <a:latin typeface="黑体" pitchFamily="2" charset="-122"/>
                <a:cs typeface="楷体_GB2312" pitchFamily="18" charset="0"/>
              </a:rPr>
              <a:t>参考模型不适合于其它非</a:t>
            </a:r>
            <a:r>
              <a:rPr lang="en-US" altLang="zh-CN" sz="2400" u="none" dirty="0" err="1">
                <a:latin typeface="黑体" pitchFamily="2" charset="-122"/>
                <a:cs typeface="楷体_GB2312" pitchFamily="18" charset="0"/>
              </a:rPr>
              <a:t>TCP</a:t>
            </a:r>
            <a:r>
              <a:rPr lang="en-US" altLang="zh-CN" sz="2400" u="none" dirty="0">
                <a:latin typeface="黑体" pitchFamily="2" charset="-122"/>
                <a:cs typeface="楷体_GB2312" pitchFamily="18" charset="0"/>
              </a:rPr>
              <a:t>/</a:t>
            </a:r>
            <a:r>
              <a:rPr lang="en-US" altLang="zh-CN" sz="2400" u="none" dirty="0" err="1">
                <a:latin typeface="黑体" pitchFamily="2" charset="-122"/>
                <a:cs typeface="楷体_GB2312" pitchFamily="18" charset="0"/>
              </a:rPr>
              <a:t>IP协议族</a:t>
            </a:r>
            <a:r>
              <a:rPr lang="en-US" altLang="zh-CN" sz="2400" u="none" dirty="0">
                <a:latin typeface="黑体" pitchFamily="2" charset="-122"/>
                <a:cs typeface="楷体_GB2312" pitchFamily="18" charset="0"/>
              </a:rPr>
              <a:t>；</a:t>
            </a:r>
          </a:p>
          <a:p>
            <a:pPr marL="342900" indent="-342900">
              <a:buFont typeface="Arial" panose="020B0604020202020204" pitchFamily="34" charset="0"/>
              <a:buChar char="•"/>
            </a:pPr>
            <a:r>
              <a:rPr lang="en-US" altLang="zh-CN" sz="2400" u="none" dirty="0">
                <a:latin typeface="黑体" pitchFamily="2" charset="-122"/>
                <a:cs typeface="楷体_GB2312" pitchFamily="18" charset="0"/>
              </a:rPr>
              <a:t>TCP/</a:t>
            </a:r>
            <a:r>
              <a:rPr lang="en-US" altLang="zh-CN" sz="2400" u="none" dirty="0" err="1">
                <a:latin typeface="黑体" pitchFamily="2" charset="-122"/>
                <a:cs typeface="楷体_GB2312" pitchFamily="18" charset="0"/>
              </a:rPr>
              <a:t>IP参考模型的主机-</a:t>
            </a:r>
            <a:r>
              <a:rPr lang="en-US" altLang="zh-CN" sz="2400" u="none" dirty="0" err="1" smtClean="0">
                <a:latin typeface="黑体" pitchFamily="2" charset="-122"/>
                <a:cs typeface="楷体_GB2312" pitchFamily="18" charset="0"/>
              </a:rPr>
              <a:t>网络层本身并不是实际的一层</a:t>
            </a:r>
            <a:r>
              <a:rPr lang="zh-CN" altLang="en-US" sz="2400" u="none" dirty="0">
                <a:latin typeface="黑体" pitchFamily="2" charset="-122"/>
                <a:cs typeface="楷体_GB2312" pitchFamily="18" charset="0"/>
              </a:rPr>
              <a:t>，</a:t>
            </a:r>
            <a:r>
              <a:rPr lang="en-US" altLang="zh-CN" sz="2400" u="none" dirty="0" err="1" smtClean="0">
                <a:latin typeface="黑体" pitchFamily="2" charset="-122"/>
                <a:cs typeface="楷体_GB2312" pitchFamily="18" charset="0"/>
              </a:rPr>
              <a:t>物理层与数据链路层的划分是必要和合理的</a:t>
            </a:r>
            <a:r>
              <a:rPr lang="zh-CN" altLang="en-US" sz="2400" u="none" dirty="0">
                <a:latin typeface="黑体" pitchFamily="2" charset="-122"/>
                <a:cs typeface="楷体_GB2312" pitchFamily="18" charset="0"/>
              </a:rPr>
              <a:t>，</a:t>
            </a:r>
            <a:r>
              <a:rPr lang="en-US" altLang="zh-CN" sz="2400" u="none" dirty="0" err="1" smtClean="0">
                <a:latin typeface="黑体" pitchFamily="2" charset="-122"/>
                <a:cs typeface="楷体_GB2312" pitchFamily="18" charset="0"/>
              </a:rPr>
              <a:t>而TCP</a:t>
            </a:r>
            <a:r>
              <a:rPr lang="en-US" altLang="zh-CN" sz="2400" u="none" dirty="0" smtClean="0">
                <a:latin typeface="黑体" pitchFamily="2" charset="-122"/>
                <a:cs typeface="楷体_GB2312" pitchFamily="18" charset="0"/>
              </a:rPr>
              <a:t>/</a:t>
            </a:r>
            <a:r>
              <a:rPr lang="en-US" altLang="zh-CN" sz="2400" u="none" dirty="0" err="1" smtClean="0">
                <a:latin typeface="黑体" pitchFamily="2" charset="-122"/>
                <a:cs typeface="楷体_GB2312" pitchFamily="18" charset="0"/>
              </a:rPr>
              <a:t>IP</a:t>
            </a:r>
            <a:r>
              <a:rPr lang="en-US" altLang="zh-CN" sz="2400" u="none" dirty="0" err="1">
                <a:latin typeface="黑体" pitchFamily="2" charset="-122"/>
                <a:cs typeface="楷体_GB2312" pitchFamily="18" charset="0"/>
              </a:rPr>
              <a:t>参考模型却没有做到这点</a:t>
            </a:r>
            <a:r>
              <a:rPr lang="zh-CN" altLang="en-US" sz="2400" u="none" dirty="0" smtClean="0">
                <a:latin typeface="黑体" pitchFamily="2" charset="-122"/>
                <a:cs typeface="楷体_GB2312" pitchFamily="18" charset="0"/>
              </a:rPr>
              <a:t>。</a:t>
            </a:r>
            <a:endParaRPr lang="en-US" altLang="zh-CN" sz="2000" dirty="0">
              <a:solidFill>
                <a:srgbClr val="33659A"/>
              </a:solidFill>
              <a:latin typeface="黑体" pitchFamily="2" charset="-122"/>
              <a:cs typeface="楷体_GB2312" pitchFamily="18" charset="0"/>
            </a:endParaRPr>
          </a:p>
        </p:txBody>
      </p:sp>
    </p:spTree>
    <p:extLst>
      <p:ext uri="{BB962C8B-B14F-4D97-AF65-F5344CB8AC3E}">
        <p14:creationId xmlns:p14="http://schemas.microsoft.com/office/powerpoint/2010/main" val="4699993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1"/>
          <p:cNvSpPr>
            <a:spLocks noGrp="1"/>
          </p:cNvSpPr>
          <p:nvPr>
            <p:ph type="ftr" sz="quarter" idx="10"/>
          </p:nvPr>
        </p:nvSpPr>
        <p:spPr/>
        <p:txBody>
          <a:bodyPr/>
          <a:lstStyle/>
          <a:p>
            <a:pPr>
              <a:defRPr/>
            </a:pPr>
            <a:fld id="{15B8EE1A-7B52-4DF4-BF21-9E184E0629D4}" type="slidenum">
              <a:rPr lang="zh-CN" altLang="en-US"/>
              <a:pPr>
                <a:defRPr/>
              </a:pPr>
              <a:t>47</a:t>
            </a:fld>
            <a:endParaRPr lang="en-US" altLang="zh-CN"/>
          </a:p>
        </p:txBody>
      </p:sp>
      <p:sp>
        <p:nvSpPr>
          <p:cNvPr id="134145" name="Rectangle 2"/>
          <p:cNvSpPr>
            <a:spLocks noGrp="1" noChangeArrowheads="1"/>
          </p:cNvSpPr>
          <p:nvPr>
            <p:ph type="title" idx="4294967295"/>
          </p:nvPr>
        </p:nvSpPr>
        <p:spPr>
          <a:xfrm>
            <a:off x="179388" y="635000"/>
            <a:ext cx="6429375" cy="857250"/>
          </a:xfrm>
        </p:spPr>
        <p:txBody>
          <a:bodyPr/>
          <a:lstStyle/>
          <a:p>
            <a:r>
              <a:rPr lang="zh-CN" altLang="en-US"/>
              <a:t>小结</a:t>
            </a:r>
          </a:p>
        </p:txBody>
      </p:sp>
      <p:grpSp>
        <p:nvGrpSpPr>
          <p:cNvPr id="134146" name="Group 3"/>
          <p:cNvGrpSpPr>
            <a:grpSpLocks/>
          </p:cNvGrpSpPr>
          <p:nvPr/>
        </p:nvGrpSpPr>
        <p:grpSpPr bwMode="auto">
          <a:xfrm>
            <a:off x="288925" y="1492250"/>
            <a:ext cx="762000" cy="665163"/>
            <a:chOff x="1110" y="2656"/>
            <a:chExt cx="1549" cy="1351"/>
          </a:xfrm>
        </p:grpSpPr>
        <p:sp>
          <p:nvSpPr>
            <p:cNvPr id="13417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3417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2"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134147" name="Line 7"/>
          <p:cNvSpPr>
            <a:spLocks noChangeShapeType="1"/>
          </p:cNvSpPr>
          <p:nvPr/>
        </p:nvSpPr>
        <p:spPr bwMode="auto">
          <a:xfrm>
            <a:off x="920750" y="2101850"/>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34148" name="Text Box 8"/>
          <p:cNvSpPr txBox="1">
            <a:spLocks noChangeArrowheads="1"/>
          </p:cNvSpPr>
          <p:nvPr/>
        </p:nvSpPr>
        <p:spPr bwMode="auto">
          <a:xfrm>
            <a:off x="1404938" y="1649413"/>
            <a:ext cx="4375150" cy="427037"/>
          </a:xfrm>
          <a:prstGeom prst="rect">
            <a:avLst/>
          </a:prstGeom>
          <a:noFill/>
          <a:ln w="9525" algn="ctr">
            <a:noFill/>
            <a:miter lim="800000"/>
            <a:headEnd/>
            <a:tailEnd/>
          </a:ln>
        </p:spPr>
        <p:txBody>
          <a:bodyPr wrap="none">
            <a:spAutoFit/>
          </a:bodyPr>
          <a:lstStyle/>
          <a:p>
            <a:pPr eaLnBrk="0" hangingPunct="0"/>
            <a:r>
              <a:rPr lang="zh-CN" altLang="en-US" sz="2200" u="none">
                <a:solidFill>
                  <a:srgbClr val="303000"/>
                </a:solidFill>
              </a:rPr>
              <a:t>网络体系结构的基本概念与含义；</a:t>
            </a:r>
          </a:p>
        </p:txBody>
      </p:sp>
      <p:sp>
        <p:nvSpPr>
          <p:cNvPr id="134149" name="Text Box 9"/>
          <p:cNvSpPr txBox="1">
            <a:spLocks noChangeArrowheads="1"/>
          </p:cNvSpPr>
          <p:nvPr/>
        </p:nvSpPr>
        <p:spPr bwMode="gray">
          <a:xfrm>
            <a:off x="508000" y="1590675"/>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1</a:t>
            </a:r>
          </a:p>
        </p:txBody>
      </p:sp>
      <p:grpSp>
        <p:nvGrpSpPr>
          <p:cNvPr id="134150" name="Group 10"/>
          <p:cNvGrpSpPr>
            <a:grpSpLocks/>
          </p:cNvGrpSpPr>
          <p:nvPr/>
        </p:nvGrpSpPr>
        <p:grpSpPr bwMode="auto">
          <a:xfrm>
            <a:off x="311150" y="2262188"/>
            <a:ext cx="762000" cy="665162"/>
            <a:chOff x="3174" y="2656"/>
            <a:chExt cx="1549" cy="1351"/>
          </a:xfrm>
        </p:grpSpPr>
        <p:sp>
          <p:nvSpPr>
            <p:cNvPr id="134168" name="AutoShape 11"/>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34169" name="AutoShape 1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19821" name="AutoShape 13"/>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134151" name="Line 14"/>
          <p:cNvSpPr>
            <a:spLocks noChangeShapeType="1"/>
          </p:cNvSpPr>
          <p:nvPr/>
        </p:nvSpPr>
        <p:spPr bwMode="auto">
          <a:xfrm>
            <a:off x="920750" y="2871788"/>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34152" name="Text Box 15"/>
          <p:cNvSpPr txBox="1">
            <a:spLocks noChangeArrowheads="1"/>
          </p:cNvSpPr>
          <p:nvPr/>
        </p:nvSpPr>
        <p:spPr bwMode="auto">
          <a:xfrm>
            <a:off x="1403350" y="2312988"/>
            <a:ext cx="2954338" cy="519112"/>
          </a:xfrm>
          <a:prstGeom prst="rect">
            <a:avLst/>
          </a:prstGeom>
          <a:noFill/>
          <a:ln w="9525" algn="ctr">
            <a:noFill/>
            <a:miter lim="800000"/>
            <a:headEnd/>
            <a:tailEnd/>
          </a:ln>
        </p:spPr>
        <p:txBody>
          <a:bodyPr wrap="none">
            <a:spAutoFit/>
          </a:bodyPr>
          <a:lstStyle/>
          <a:p>
            <a:pPr eaLnBrk="0" hangingPunct="0"/>
            <a:r>
              <a:rPr lang="zh-CN" altLang="en-US" sz="2200" u="none" dirty="0">
                <a:solidFill>
                  <a:srgbClr val="303000"/>
                </a:solidFill>
              </a:rPr>
              <a:t>协议、层次与接口</a:t>
            </a:r>
            <a:r>
              <a:rPr lang="zh-CN" altLang="en-US" sz="2200" u="none" dirty="0" smtClean="0">
                <a:solidFill>
                  <a:srgbClr val="303000"/>
                </a:solidFill>
              </a:rPr>
              <a:t>；</a:t>
            </a:r>
            <a:r>
              <a:rPr lang="zh-CN" altLang="en-US" u="none" dirty="0" smtClean="0">
                <a:solidFill>
                  <a:schemeClr val="tx1"/>
                </a:solidFill>
                <a:latin typeface="黑体" pitchFamily="2" charset="-122"/>
                <a:ea typeface="黑体" pitchFamily="2" charset="-122"/>
              </a:rPr>
              <a:t> </a:t>
            </a:r>
            <a:endParaRPr lang="en-US" altLang="zh-CN" u="none" dirty="0">
              <a:solidFill>
                <a:schemeClr val="tx1"/>
              </a:solidFill>
              <a:latin typeface="黑体" pitchFamily="2" charset="-122"/>
              <a:ea typeface="黑体" pitchFamily="2" charset="-122"/>
            </a:endParaRPr>
          </a:p>
        </p:txBody>
      </p:sp>
      <p:sp>
        <p:nvSpPr>
          <p:cNvPr id="134153" name="Text Box 16"/>
          <p:cNvSpPr txBox="1">
            <a:spLocks noChangeArrowheads="1"/>
          </p:cNvSpPr>
          <p:nvPr/>
        </p:nvSpPr>
        <p:spPr bwMode="gray">
          <a:xfrm>
            <a:off x="508000" y="2360613"/>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2</a:t>
            </a:r>
          </a:p>
        </p:txBody>
      </p:sp>
      <p:grpSp>
        <p:nvGrpSpPr>
          <p:cNvPr id="134154" name="Group 17"/>
          <p:cNvGrpSpPr>
            <a:grpSpLocks/>
          </p:cNvGrpSpPr>
          <p:nvPr/>
        </p:nvGrpSpPr>
        <p:grpSpPr bwMode="auto">
          <a:xfrm>
            <a:off x="323850" y="3041650"/>
            <a:ext cx="762000" cy="665163"/>
            <a:chOff x="1110" y="2656"/>
            <a:chExt cx="1549" cy="1351"/>
          </a:xfrm>
        </p:grpSpPr>
        <p:sp>
          <p:nvSpPr>
            <p:cNvPr id="13416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3416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19828"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134155" name="Line 21"/>
          <p:cNvSpPr>
            <a:spLocks noChangeShapeType="1"/>
          </p:cNvSpPr>
          <p:nvPr/>
        </p:nvSpPr>
        <p:spPr bwMode="auto">
          <a:xfrm>
            <a:off x="933450" y="3651250"/>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34156" name="Text Box 22"/>
          <p:cNvSpPr txBox="1">
            <a:spLocks noChangeArrowheads="1"/>
          </p:cNvSpPr>
          <p:nvPr/>
        </p:nvSpPr>
        <p:spPr bwMode="auto">
          <a:xfrm>
            <a:off x="1423988" y="3136900"/>
            <a:ext cx="3879850" cy="457200"/>
          </a:xfrm>
          <a:prstGeom prst="rect">
            <a:avLst/>
          </a:prstGeom>
          <a:noFill/>
          <a:ln w="9525" algn="ctr">
            <a:noFill/>
            <a:miter lim="800000"/>
            <a:headEnd/>
            <a:tailEnd/>
          </a:ln>
        </p:spPr>
        <p:txBody>
          <a:bodyPr>
            <a:spAutoFit/>
          </a:bodyPr>
          <a:lstStyle/>
          <a:p>
            <a:pPr eaLnBrk="0" hangingPunct="0"/>
            <a:r>
              <a:rPr lang="en-US" altLang="zh-CN" sz="2200" u="none">
                <a:solidFill>
                  <a:srgbClr val="303000"/>
                </a:solidFill>
              </a:rPr>
              <a:t>OSI</a:t>
            </a:r>
            <a:r>
              <a:rPr lang="zh-CN" altLang="en-US" sz="2200" u="none">
                <a:solidFill>
                  <a:srgbClr val="303000"/>
                </a:solidFill>
              </a:rPr>
              <a:t>参考模型</a:t>
            </a:r>
            <a:r>
              <a:rPr lang="zh-CN" altLang="en-US" sz="2400" u="none"/>
              <a:t> </a:t>
            </a:r>
            <a:r>
              <a:rPr lang="zh-CN" altLang="en-US" sz="2200" u="none">
                <a:solidFill>
                  <a:srgbClr val="303000"/>
                </a:solidFill>
              </a:rPr>
              <a:t>；</a:t>
            </a:r>
            <a:r>
              <a:rPr lang="zh-CN" altLang="en-US" sz="2400"/>
              <a:t> </a:t>
            </a:r>
            <a:endParaRPr lang="en-US" altLang="zh-CN" sz="2400"/>
          </a:p>
        </p:txBody>
      </p:sp>
      <p:sp>
        <p:nvSpPr>
          <p:cNvPr id="134157" name="Text Box 23"/>
          <p:cNvSpPr txBox="1">
            <a:spLocks noChangeArrowheads="1"/>
          </p:cNvSpPr>
          <p:nvPr/>
        </p:nvSpPr>
        <p:spPr bwMode="gray">
          <a:xfrm>
            <a:off x="520700" y="3140075"/>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3</a:t>
            </a:r>
          </a:p>
        </p:txBody>
      </p:sp>
      <p:grpSp>
        <p:nvGrpSpPr>
          <p:cNvPr id="134158" name="Group 24"/>
          <p:cNvGrpSpPr>
            <a:grpSpLocks/>
          </p:cNvGrpSpPr>
          <p:nvPr/>
        </p:nvGrpSpPr>
        <p:grpSpPr bwMode="auto">
          <a:xfrm>
            <a:off x="323850" y="3822700"/>
            <a:ext cx="762000" cy="665163"/>
            <a:chOff x="3174" y="2656"/>
            <a:chExt cx="1549" cy="1351"/>
          </a:xfrm>
        </p:grpSpPr>
        <p:sp>
          <p:nvSpPr>
            <p:cNvPr id="134162" name="AutoShape 25"/>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34163" name="AutoShape 26"/>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19835" name="AutoShape 27"/>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134159" name="Line 28"/>
          <p:cNvSpPr>
            <a:spLocks noChangeShapeType="1"/>
          </p:cNvSpPr>
          <p:nvPr/>
        </p:nvSpPr>
        <p:spPr bwMode="auto">
          <a:xfrm>
            <a:off x="933450" y="4432300"/>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34160" name="Text Box 30"/>
          <p:cNvSpPr txBox="1">
            <a:spLocks noChangeArrowheads="1"/>
          </p:cNvSpPr>
          <p:nvPr/>
        </p:nvSpPr>
        <p:spPr bwMode="gray">
          <a:xfrm>
            <a:off x="520700" y="3921125"/>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4</a:t>
            </a:r>
          </a:p>
        </p:txBody>
      </p:sp>
      <p:sp>
        <p:nvSpPr>
          <p:cNvPr id="134161" name="Text Box 38"/>
          <p:cNvSpPr txBox="1">
            <a:spLocks noChangeArrowheads="1"/>
          </p:cNvSpPr>
          <p:nvPr/>
        </p:nvSpPr>
        <p:spPr bwMode="auto">
          <a:xfrm>
            <a:off x="1416050" y="3959225"/>
            <a:ext cx="3600450" cy="457200"/>
          </a:xfrm>
          <a:prstGeom prst="rect">
            <a:avLst/>
          </a:prstGeom>
          <a:noFill/>
          <a:ln w="9525" algn="ctr">
            <a:noFill/>
            <a:miter lim="800000"/>
            <a:headEnd/>
            <a:tailEnd/>
          </a:ln>
        </p:spPr>
        <p:txBody>
          <a:bodyPr>
            <a:spAutoFit/>
          </a:bodyPr>
          <a:lstStyle/>
          <a:p>
            <a:pPr eaLnBrk="0" hangingPunct="0"/>
            <a:r>
              <a:rPr lang="en-US" altLang="zh-CN" sz="2200" u="none">
                <a:solidFill>
                  <a:srgbClr val="303000"/>
                </a:solidFill>
              </a:rPr>
              <a:t>TCP/IP</a:t>
            </a:r>
            <a:r>
              <a:rPr lang="zh-CN" altLang="en-US" sz="2200" u="none">
                <a:solidFill>
                  <a:srgbClr val="303000"/>
                </a:solidFill>
              </a:rPr>
              <a:t>参考模型</a:t>
            </a:r>
            <a:r>
              <a:rPr lang="zh-CN" altLang="en-US" sz="2400" u="none"/>
              <a:t> </a:t>
            </a:r>
            <a:r>
              <a:rPr lang="zh-CN" altLang="en-US" sz="2200" u="none">
                <a:solidFill>
                  <a:srgbClr val="303000"/>
                </a:solidFill>
              </a:rPr>
              <a:t>；</a:t>
            </a:r>
            <a:r>
              <a:rPr lang="zh-CN" altLang="en-US" sz="240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10"/>
          </p:nvPr>
        </p:nvSpPr>
        <p:spPr/>
        <p:txBody>
          <a:bodyPr/>
          <a:lstStyle/>
          <a:p>
            <a:pPr>
              <a:defRPr/>
            </a:pPr>
            <a:fld id="{CDBAD630-E871-4C2C-B688-80918177D3C2}" type="slidenum">
              <a:rPr lang="zh-CN" altLang="en-US"/>
              <a:pPr>
                <a:defRPr/>
              </a:pPr>
              <a:t>5</a:t>
            </a:fld>
            <a:endParaRPr lang="en-US" altLang="zh-CN"/>
          </a:p>
        </p:txBody>
      </p:sp>
      <p:sp>
        <p:nvSpPr>
          <p:cNvPr id="93185" name="标题 1"/>
          <p:cNvSpPr>
            <a:spLocks noGrp="1"/>
          </p:cNvSpPr>
          <p:nvPr>
            <p:ph type="title" idx="4294967295"/>
          </p:nvPr>
        </p:nvSpPr>
        <p:spPr>
          <a:xfrm>
            <a:off x="396875" y="555625"/>
            <a:ext cx="6696075" cy="1204913"/>
          </a:xfrm>
        </p:spPr>
        <p:txBody>
          <a:bodyPr/>
          <a:lstStyle/>
          <a:p>
            <a:pPr algn="l"/>
            <a:r>
              <a:rPr lang="zh-CN" altLang="en-US" sz="2400" u="sng">
                <a:latin typeface="华文新魏" pitchFamily="2" charset="-122"/>
              </a:rPr>
              <a:t>邮政系统和计算机网络系统相似之处</a:t>
            </a:r>
          </a:p>
        </p:txBody>
      </p:sp>
      <p:sp>
        <p:nvSpPr>
          <p:cNvPr id="93187" name="内容占位符 2"/>
          <p:cNvSpPr>
            <a:spLocks noGrp="1"/>
          </p:cNvSpPr>
          <p:nvPr>
            <p:ph idx="4294967295"/>
          </p:nvPr>
        </p:nvSpPr>
        <p:spPr>
          <a:xfrm>
            <a:off x="2195513" y="2932113"/>
            <a:ext cx="1152525" cy="1655762"/>
          </a:xfrm>
        </p:spPr>
        <p:txBody>
          <a:bodyPr/>
          <a:lstStyle/>
          <a:p>
            <a:pPr>
              <a:buFontTx/>
              <a:buNone/>
            </a:pPr>
            <a:r>
              <a:rPr lang="zh-CN" altLang="en-US" sz="2800" b="1">
                <a:solidFill>
                  <a:schemeClr val="accent2"/>
                </a:solidFill>
              </a:rPr>
              <a:t>层次</a:t>
            </a:r>
          </a:p>
          <a:p>
            <a:pPr>
              <a:buFontTx/>
              <a:buNone/>
            </a:pPr>
            <a:r>
              <a:rPr lang="zh-CN" altLang="en-US" sz="2800" b="1">
                <a:solidFill>
                  <a:schemeClr val="accent2"/>
                </a:solidFill>
              </a:rPr>
              <a:t>接口</a:t>
            </a:r>
          </a:p>
          <a:p>
            <a:pPr>
              <a:buFontTx/>
              <a:buNone/>
            </a:pPr>
            <a:r>
              <a:rPr lang="zh-CN" altLang="en-US" sz="2800" b="1">
                <a:solidFill>
                  <a:schemeClr val="accent2"/>
                </a:solidFill>
              </a:rPr>
              <a:t>协议</a:t>
            </a:r>
          </a:p>
        </p:txBody>
      </p:sp>
      <p:sp>
        <p:nvSpPr>
          <p:cNvPr id="2" name="Rectangle 5"/>
          <p:cNvSpPr>
            <a:spLocks noChangeArrowheads="1"/>
          </p:cNvSpPr>
          <p:nvPr/>
        </p:nvSpPr>
        <p:spPr bwMode="auto">
          <a:xfrm>
            <a:off x="539750" y="1636713"/>
            <a:ext cx="5616575" cy="931862"/>
          </a:xfrm>
          <a:prstGeom prst="rect">
            <a:avLst/>
          </a:prstGeom>
          <a:noFill/>
          <a:ln w="9525">
            <a:noFill/>
            <a:miter lim="800000"/>
            <a:headEnd/>
            <a:tailEnd/>
          </a:ln>
        </p:spPr>
        <p:txBody>
          <a:bodyPr>
            <a:spAutoFit/>
          </a:bodyPr>
          <a:lstStyle/>
          <a:p>
            <a:pPr marL="223838" indent="-223838" eaLnBrk="0" hangingPunct="0">
              <a:spcBef>
                <a:spcPct val="30000"/>
              </a:spcBef>
              <a:buFontTx/>
              <a:buChar char="•"/>
            </a:pPr>
            <a:r>
              <a:rPr lang="zh-CN" altLang="en-US" sz="2400" u="none">
                <a:solidFill>
                  <a:srgbClr val="2D2DB9"/>
                </a:solidFill>
              </a:rPr>
              <a:t>层次结构</a:t>
            </a:r>
          </a:p>
          <a:p>
            <a:pPr marL="223838" indent="-223838" eaLnBrk="0" hangingPunct="0">
              <a:spcBef>
                <a:spcPct val="30000"/>
              </a:spcBef>
              <a:buFontTx/>
              <a:buChar char="•"/>
            </a:pPr>
            <a:r>
              <a:rPr lang="zh-CN" altLang="en-US" sz="2400" u="none">
                <a:solidFill>
                  <a:srgbClr val="2D2DB9"/>
                </a:solidFill>
              </a:rPr>
              <a:t>完善的工作流程和接口标准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box(in)">
                                      <p:cBhvr>
                                        <p:cTn id="7" dur="500"/>
                                        <p:tgtEl>
                                          <p:spTgt spid="9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fld id="{10114EF7-FAD9-43A0-BBFE-89750FD3822F}" type="slidenum">
              <a:rPr lang="zh-CN" altLang="en-US"/>
              <a:pPr>
                <a:defRPr/>
              </a:pPr>
              <a:t>6</a:t>
            </a:fld>
            <a:endParaRPr lang="en-US" altLang="zh-CN"/>
          </a:p>
        </p:txBody>
      </p:sp>
      <p:sp>
        <p:nvSpPr>
          <p:cNvPr id="94209" name="标题 1"/>
          <p:cNvSpPr>
            <a:spLocks noGrp="1"/>
          </p:cNvSpPr>
          <p:nvPr>
            <p:ph type="title" idx="4294967295"/>
          </p:nvPr>
        </p:nvSpPr>
        <p:spPr>
          <a:xfrm>
            <a:off x="395288" y="788988"/>
            <a:ext cx="6429375" cy="631825"/>
          </a:xfrm>
        </p:spPr>
        <p:txBody>
          <a:bodyPr/>
          <a:lstStyle/>
          <a:p>
            <a:pPr algn="l"/>
            <a:r>
              <a:rPr lang="zh-CN" altLang="en-US" u="sng">
                <a:latin typeface="Times New Roman" pitchFamily="18" charset="0"/>
                <a:cs typeface="Times New Roman" pitchFamily="18" charset="0"/>
              </a:rPr>
              <a:t>层次（</a:t>
            </a:r>
            <a:r>
              <a:rPr lang="en-US" altLang="zh-CN" u="sng">
                <a:latin typeface="Times New Roman" pitchFamily="18" charset="0"/>
                <a:cs typeface="Times New Roman" pitchFamily="18" charset="0"/>
              </a:rPr>
              <a:t>layer</a:t>
            </a:r>
            <a:r>
              <a:rPr lang="zh-CN" altLang="en-US" u="sng">
                <a:latin typeface="Times New Roman" pitchFamily="18" charset="0"/>
                <a:cs typeface="Times New Roman" pitchFamily="18" charset="0"/>
              </a:rPr>
              <a:t>）</a:t>
            </a:r>
          </a:p>
        </p:txBody>
      </p:sp>
      <p:sp>
        <p:nvSpPr>
          <p:cNvPr id="94210" name="内容占位符 2"/>
          <p:cNvSpPr>
            <a:spLocks noGrp="1"/>
          </p:cNvSpPr>
          <p:nvPr>
            <p:ph idx="4294967295"/>
          </p:nvPr>
        </p:nvSpPr>
        <p:spPr>
          <a:xfrm>
            <a:off x="250824" y="1563688"/>
            <a:ext cx="6121375" cy="3311525"/>
          </a:xfrm>
        </p:spPr>
        <p:txBody>
          <a:bodyPr/>
          <a:lstStyle/>
          <a:p>
            <a:pPr marL="182563" indent="-182563">
              <a:lnSpc>
                <a:spcPct val="110000"/>
              </a:lnSpc>
              <a:spcBef>
                <a:spcPct val="30000"/>
              </a:spcBef>
            </a:pPr>
            <a:r>
              <a:rPr lang="zh-CN" altLang="en-US" sz="2000" b="1" dirty="0">
                <a:solidFill>
                  <a:srgbClr val="2D2DB9"/>
                </a:solidFill>
              </a:rPr>
              <a:t>处理复杂问题的基本方法：将</a:t>
            </a:r>
            <a:r>
              <a:rPr lang="zh-CN" altLang="en-US" sz="2000" b="1" dirty="0">
                <a:solidFill>
                  <a:srgbClr val="FF0000"/>
                </a:solidFill>
              </a:rPr>
              <a:t>很多功能分配在不同层次</a:t>
            </a:r>
            <a:r>
              <a:rPr lang="zh-CN" altLang="en-US" sz="2000" b="1" dirty="0">
                <a:solidFill>
                  <a:srgbClr val="2D2DB9"/>
                </a:solidFill>
              </a:rPr>
              <a:t>，对每个层次的服务及流程有明确规定；</a:t>
            </a:r>
          </a:p>
          <a:p>
            <a:pPr marL="182563" indent="-182563">
              <a:lnSpc>
                <a:spcPct val="110000"/>
              </a:lnSpc>
              <a:spcBef>
                <a:spcPct val="30000"/>
              </a:spcBef>
            </a:pPr>
            <a:r>
              <a:rPr lang="zh-CN" altLang="en-US" sz="2000" b="1" dirty="0">
                <a:solidFill>
                  <a:srgbClr val="2D2DB9"/>
                </a:solidFill>
              </a:rPr>
              <a:t>不同的系统具有相同的层次；不同系统的</a:t>
            </a:r>
            <a:r>
              <a:rPr lang="zh-CN" altLang="en-US" sz="2000" b="1" dirty="0">
                <a:solidFill>
                  <a:srgbClr val="FF0000"/>
                </a:solidFill>
              </a:rPr>
              <a:t>同等层具有相同的功能</a:t>
            </a:r>
            <a:r>
              <a:rPr lang="zh-CN" altLang="en-US" sz="2000" b="1" dirty="0">
                <a:solidFill>
                  <a:srgbClr val="2D2DB9"/>
                </a:solidFill>
              </a:rPr>
              <a:t>；</a:t>
            </a:r>
          </a:p>
          <a:p>
            <a:pPr marL="539750" lvl="1" indent="-177800">
              <a:lnSpc>
                <a:spcPct val="110000"/>
              </a:lnSpc>
              <a:spcBef>
                <a:spcPct val="30000"/>
              </a:spcBef>
            </a:pPr>
            <a:r>
              <a:rPr lang="zh-CN" altLang="en-US" b="1" dirty="0">
                <a:solidFill>
                  <a:srgbClr val="2D2DB9"/>
                </a:solidFill>
              </a:rPr>
              <a:t>不同系统的最低层之间存在着</a:t>
            </a:r>
            <a:r>
              <a:rPr lang="zh-CN" altLang="en-US" b="1" dirty="0">
                <a:solidFill>
                  <a:srgbClr val="FF0000"/>
                </a:solidFill>
              </a:rPr>
              <a:t>“物理”通信</a:t>
            </a:r>
            <a:r>
              <a:rPr lang="zh-CN" altLang="en-US" b="1" dirty="0">
                <a:solidFill>
                  <a:srgbClr val="2D2DB9"/>
                </a:solidFill>
              </a:rPr>
              <a:t>；</a:t>
            </a:r>
          </a:p>
          <a:p>
            <a:pPr marL="539750" lvl="1" indent="-177800">
              <a:lnSpc>
                <a:spcPct val="110000"/>
              </a:lnSpc>
              <a:spcBef>
                <a:spcPct val="30000"/>
              </a:spcBef>
            </a:pPr>
            <a:r>
              <a:rPr lang="zh-CN" altLang="en-US" b="1" dirty="0">
                <a:solidFill>
                  <a:srgbClr val="2D2DB9"/>
                </a:solidFill>
              </a:rPr>
              <a:t>不同系统的对等层次之间存在着</a:t>
            </a:r>
            <a:r>
              <a:rPr lang="zh-CN" altLang="en-US" b="1" dirty="0">
                <a:solidFill>
                  <a:srgbClr val="FF0000"/>
                </a:solidFill>
              </a:rPr>
              <a:t>“虚拟”通信</a:t>
            </a:r>
            <a:r>
              <a:rPr lang="zh-CN" altLang="en-US" b="1" dirty="0">
                <a:solidFill>
                  <a:srgbClr val="2D2DB9"/>
                </a:solidFill>
              </a:rPr>
              <a:t>；</a:t>
            </a:r>
          </a:p>
          <a:p>
            <a:pPr marL="182563" indent="-182563">
              <a:lnSpc>
                <a:spcPct val="110000"/>
              </a:lnSpc>
              <a:spcBef>
                <a:spcPct val="30000"/>
              </a:spcBef>
            </a:pPr>
            <a:r>
              <a:rPr lang="zh-CN" altLang="en-US" sz="2000" b="1" dirty="0">
                <a:solidFill>
                  <a:srgbClr val="2D2DB9"/>
                </a:solidFill>
              </a:rPr>
              <a:t>高层使用低层提供的服务时，不需要知道低层服务的具体实现方法。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10"/>
          </p:nvPr>
        </p:nvSpPr>
        <p:spPr/>
        <p:txBody>
          <a:bodyPr/>
          <a:lstStyle/>
          <a:p>
            <a:pPr>
              <a:defRPr/>
            </a:pPr>
            <a:fld id="{26AAA37C-761A-4B50-B013-EB7BCCBE5B65}" type="slidenum">
              <a:rPr lang="zh-CN" altLang="en-US"/>
              <a:pPr>
                <a:defRPr/>
              </a:pPr>
              <a:t>7</a:t>
            </a:fld>
            <a:endParaRPr lang="en-US" altLang="zh-CN"/>
          </a:p>
        </p:txBody>
      </p:sp>
      <p:sp>
        <p:nvSpPr>
          <p:cNvPr id="95233" name="标题 1"/>
          <p:cNvSpPr>
            <a:spLocks noGrp="1"/>
          </p:cNvSpPr>
          <p:nvPr>
            <p:ph type="title" idx="4294967295"/>
          </p:nvPr>
        </p:nvSpPr>
        <p:spPr>
          <a:xfrm>
            <a:off x="428625" y="706438"/>
            <a:ext cx="5438775" cy="857250"/>
          </a:xfrm>
        </p:spPr>
        <p:txBody>
          <a:bodyPr/>
          <a:lstStyle/>
          <a:p>
            <a:pPr algn="l"/>
            <a:r>
              <a:rPr lang="zh-CN" altLang="en-US" u="sng">
                <a:latin typeface="Times New Roman" pitchFamily="18" charset="0"/>
                <a:cs typeface="Times New Roman" pitchFamily="18" charset="0"/>
              </a:rPr>
              <a:t>接口（</a:t>
            </a:r>
            <a:r>
              <a:rPr lang="en-US" altLang="zh-CN" u="sng">
                <a:latin typeface="Times New Roman" pitchFamily="18" charset="0"/>
                <a:cs typeface="Times New Roman" pitchFamily="18" charset="0"/>
              </a:rPr>
              <a:t>interface</a:t>
            </a:r>
            <a:r>
              <a:rPr lang="zh-CN" altLang="en-US" u="sng">
                <a:latin typeface="Times New Roman" pitchFamily="18" charset="0"/>
                <a:cs typeface="Times New Roman" pitchFamily="18" charset="0"/>
              </a:rPr>
              <a:t>）</a:t>
            </a:r>
          </a:p>
        </p:txBody>
      </p:sp>
      <p:sp>
        <p:nvSpPr>
          <p:cNvPr id="95234" name="内容占位符 2"/>
          <p:cNvSpPr>
            <a:spLocks noGrp="1"/>
          </p:cNvSpPr>
          <p:nvPr>
            <p:ph idx="4294967295"/>
          </p:nvPr>
        </p:nvSpPr>
        <p:spPr>
          <a:xfrm>
            <a:off x="323850" y="1781175"/>
            <a:ext cx="5327650" cy="3000375"/>
          </a:xfrm>
        </p:spPr>
        <p:txBody>
          <a:bodyPr/>
          <a:lstStyle/>
          <a:p>
            <a:pPr>
              <a:lnSpc>
                <a:spcPct val="120000"/>
              </a:lnSpc>
              <a:spcBef>
                <a:spcPct val="30000"/>
              </a:spcBef>
            </a:pPr>
            <a:r>
              <a:rPr lang="zh-CN" altLang="en-US" sz="2000" b="1">
                <a:solidFill>
                  <a:srgbClr val="2D2DB9"/>
                </a:solidFill>
              </a:rPr>
              <a:t>接口是同一结点内</a:t>
            </a:r>
            <a:r>
              <a:rPr lang="zh-CN" altLang="en-US" sz="2000" b="1">
                <a:solidFill>
                  <a:srgbClr val="FF0000"/>
                </a:solidFill>
              </a:rPr>
              <a:t>相邻层之间交换信息的连接点</a:t>
            </a:r>
            <a:r>
              <a:rPr lang="zh-CN" altLang="en-US" sz="2000" b="1">
                <a:solidFill>
                  <a:srgbClr val="2D2DB9"/>
                </a:solidFill>
              </a:rPr>
              <a:t>；</a:t>
            </a:r>
            <a:endParaRPr lang="en-US" altLang="zh-CN" sz="2000" b="1">
              <a:solidFill>
                <a:srgbClr val="2D2DB9"/>
              </a:solidFill>
            </a:endParaRPr>
          </a:p>
          <a:p>
            <a:pPr>
              <a:lnSpc>
                <a:spcPct val="120000"/>
              </a:lnSpc>
              <a:spcBef>
                <a:spcPct val="30000"/>
              </a:spcBef>
            </a:pPr>
            <a:r>
              <a:rPr lang="zh-CN" altLang="en-US" sz="2000" b="1">
                <a:solidFill>
                  <a:srgbClr val="2D2DB9"/>
                </a:solidFill>
              </a:rPr>
              <a:t>同一结点的相邻层之间存在明确规定的接口，</a:t>
            </a:r>
            <a:r>
              <a:rPr lang="zh-CN" altLang="en-US" sz="2000" b="1">
                <a:solidFill>
                  <a:srgbClr val="FF0000"/>
                </a:solidFill>
              </a:rPr>
              <a:t>低层通过接口向高层提供服务</a:t>
            </a:r>
            <a:r>
              <a:rPr lang="zh-CN" altLang="en-US" sz="2000" b="1">
                <a:solidFill>
                  <a:srgbClr val="2D2DB9"/>
                </a:solidFill>
              </a:rPr>
              <a:t>；</a:t>
            </a:r>
          </a:p>
          <a:p>
            <a:pPr>
              <a:lnSpc>
                <a:spcPct val="120000"/>
              </a:lnSpc>
              <a:spcBef>
                <a:spcPct val="30000"/>
              </a:spcBef>
            </a:pPr>
            <a:r>
              <a:rPr lang="zh-CN" altLang="en-US" sz="2000" b="1">
                <a:solidFill>
                  <a:srgbClr val="2D2DB9"/>
                </a:solidFill>
              </a:rPr>
              <a:t>只要接口条件不变、低层功能不变，低层功能的具体实现方法与技术的变化不会影响整个系统的工作。</a:t>
            </a:r>
            <a:endParaRPr lang="zh-CN" altLang="en-US" sz="2000">
              <a:solidFill>
                <a:srgbClr val="2D2DB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1"/>
          <p:cNvSpPr>
            <a:spLocks noGrp="1"/>
          </p:cNvSpPr>
          <p:nvPr>
            <p:ph type="ftr" sz="quarter" idx="10"/>
          </p:nvPr>
        </p:nvSpPr>
        <p:spPr/>
        <p:txBody>
          <a:bodyPr/>
          <a:lstStyle/>
          <a:p>
            <a:pPr>
              <a:defRPr/>
            </a:pPr>
            <a:fld id="{B058D3CE-A190-49E7-8853-7C7925BCF843}" type="slidenum">
              <a:rPr lang="zh-CN" altLang="en-US"/>
              <a:pPr>
                <a:defRPr/>
              </a:pPr>
              <a:t>8</a:t>
            </a:fld>
            <a:endParaRPr lang="en-US" altLang="zh-CN"/>
          </a:p>
        </p:txBody>
      </p:sp>
      <p:sp>
        <p:nvSpPr>
          <p:cNvPr id="96257" name="标题 1"/>
          <p:cNvSpPr>
            <a:spLocks noGrp="1"/>
          </p:cNvSpPr>
          <p:nvPr>
            <p:ph type="title" idx="4294967295"/>
          </p:nvPr>
        </p:nvSpPr>
        <p:spPr>
          <a:xfrm>
            <a:off x="285750" y="779463"/>
            <a:ext cx="6429375" cy="857250"/>
          </a:xfrm>
        </p:spPr>
        <p:txBody>
          <a:bodyPr/>
          <a:lstStyle/>
          <a:p>
            <a:pPr algn="l"/>
            <a:r>
              <a:rPr lang="zh-CN" altLang="en-US" u="sng">
                <a:latin typeface="华文新魏" pitchFamily="2" charset="-122"/>
              </a:rPr>
              <a:t>网络协议</a:t>
            </a:r>
            <a:r>
              <a:rPr lang="zh-CN" altLang="en-US" u="sng">
                <a:latin typeface="Times New Roman" pitchFamily="18" charset="0"/>
                <a:cs typeface="Times New Roman" pitchFamily="18" charset="0"/>
              </a:rPr>
              <a:t>（</a:t>
            </a:r>
            <a:r>
              <a:rPr lang="en-US" altLang="zh-CN" u="sng">
                <a:latin typeface="Times New Roman" pitchFamily="18" charset="0"/>
                <a:cs typeface="Times New Roman" pitchFamily="18" charset="0"/>
              </a:rPr>
              <a:t>network  protocol</a:t>
            </a:r>
            <a:r>
              <a:rPr lang="zh-CN" altLang="en-US" u="sng">
                <a:latin typeface="Times New Roman" pitchFamily="18" charset="0"/>
                <a:cs typeface="Times New Roman" pitchFamily="18" charset="0"/>
              </a:rPr>
              <a:t>）</a:t>
            </a:r>
          </a:p>
        </p:txBody>
      </p:sp>
      <p:sp>
        <p:nvSpPr>
          <p:cNvPr id="96258" name="内容占位符 2"/>
          <p:cNvSpPr>
            <a:spLocks noGrp="1"/>
          </p:cNvSpPr>
          <p:nvPr>
            <p:ph idx="4294967295"/>
          </p:nvPr>
        </p:nvSpPr>
        <p:spPr>
          <a:xfrm>
            <a:off x="250825" y="1781175"/>
            <a:ext cx="5905500" cy="3240088"/>
          </a:xfrm>
        </p:spPr>
        <p:txBody>
          <a:bodyPr/>
          <a:lstStyle/>
          <a:p>
            <a:pPr>
              <a:lnSpc>
                <a:spcPct val="110000"/>
              </a:lnSpc>
            </a:pPr>
            <a:r>
              <a:rPr lang="zh-CN" altLang="en-US" sz="2000" b="1" dirty="0">
                <a:solidFill>
                  <a:srgbClr val="2D2DB9"/>
                </a:solidFill>
                <a:latin typeface="Times New Roman" pitchFamily="18" charset="0"/>
                <a:cs typeface="Times New Roman" pitchFamily="18" charset="0"/>
              </a:rPr>
              <a:t>为网络中数据交换而制定的</a:t>
            </a:r>
            <a:r>
              <a:rPr lang="zh-CN" altLang="en-US" sz="2000" b="1" dirty="0">
                <a:solidFill>
                  <a:srgbClr val="FF0000"/>
                </a:solidFill>
                <a:latin typeface="Times New Roman" pitchFamily="18" charset="0"/>
                <a:cs typeface="Times New Roman" pitchFamily="18" charset="0"/>
              </a:rPr>
              <a:t>规则、约定与标准</a:t>
            </a:r>
            <a:r>
              <a:rPr lang="en-US" altLang="zh-CN" sz="2000" b="1" dirty="0">
                <a:solidFill>
                  <a:srgbClr val="2D2DB9"/>
                </a:solidFill>
                <a:latin typeface="Times New Roman" pitchFamily="18" charset="0"/>
                <a:cs typeface="Times New Roman" pitchFamily="18" charset="0"/>
              </a:rPr>
              <a:t>;</a:t>
            </a:r>
          </a:p>
          <a:p>
            <a:pPr>
              <a:lnSpc>
                <a:spcPct val="110000"/>
              </a:lnSpc>
            </a:pPr>
            <a:r>
              <a:rPr lang="zh-CN" altLang="en-US" sz="2000" b="1" dirty="0">
                <a:solidFill>
                  <a:srgbClr val="2D2DB9"/>
                </a:solidFill>
                <a:latin typeface="Times New Roman" pitchFamily="18" charset="0"/>
                <a:cs typeface="Times New Roman" pitchFamily="18" charset="0"/>
              </a:rPr>
              <a:t>网络协议的</a:t>
            </a:r>
            <a:r>
              <a:rPr lang="en-US" altLang="zh-CN" sz="2000" b="1" dirty="0">
                <a:solidFill>
                  <a:srgbClr val="2D2DB9"/>
                </a:solidFill>
                <a:latin typeface="Times New Roman" pitchFamily="18" charset="0"/>
                <a:cs typeface="Times New Roman" pitchFamily="18" charset="0"/>
              </a:rPr>
              <a:t>3</a:t>
            </a:r>
            <a:r>
              <a:rPr lang="zh-CN" altLang="en-US" sz="2000" b="1" dirty="0">
                <a:solidFill>
                  <a:srgbClr val="2D2DB9"/>
                </a:solidFill>
                <a:latin typeface="Times New Roman" pitchFamily="18" charset="0"/>
                <a:cs typeface="Times New Roman" pitchFamily="18" charset="0"/>
              </a:rPr>
              <a:t>要素：</a:t>
            </a:r>
          </a:p>
          <a:p>
            <a:pPr lvl="1">
              <a:lnSpc>
                <a:spcPct val="110000"/>
              </a:lnSpc>
            </a:pPr>
            <a:r>
              <a:rPr lang="zh-CN" altLang="en-US" b="1" dirty="0">
                <a:solidFill>
                  <a:srgbClr val="FF0000"/>
                </a:solidFill>
                <a:latin typeface="Times New Roman" pitchFamily="18" charset="0"/>
                <a:cs typeface="Times New Roman" pitchFamily="18" charset="0"/>
              </a:rPr>
              <a:t>语义</a:t>
            </a:r>
            <a:r>
              <a:rPr lang="zh-CN" altLang="en-US" b="1" dirty="0">
                <a:solidFill>
                  <a:srgbClr val="2D2DB9"/>
                </a:solidFill>
                <a:latin typeface="Times New Roman" pitchFamily="18" charset="0"/>
                <a:cs typeface="Times New Roman" pitchFamily="18" charset="0"/>
              </a:rPr>
              <a:t>：控制信息的意义、动作</a:t>
            </a:r>
            <a:r>
              <a:rPr lang="zh-CN" altLang="en-US" b="1" dirty="0" smtClean="0">
                <a:solidFill>
                  <a:srgbClr val="2D2DB9"/>
                </a:solidFill>
                <a:latin typeface="Times New Roman" pitchFamily="18" charset="0"/>
                <a:cs typeface="Times New Roman" pitchFamily="18" charset="0"/>
              </a:rPr>
              <a:t>与响应；</a:t>
            </a:r>
            <a:endParaRPr lang="zh-CN" altLang="en-US" b="1" dirty="0">
              <a:solidFill>
                <a:srgbClr val="2D2DB9"/>
              </a:solidFill>
              <a:latin typeface="Times New Roman" pitchFamily="18" charset="0"/>
              <a:cs typeface="Times New Roman" pitchFamily="18" charset="0"/>
            </a:endParaRPr>
          </a:p>
          <a:p>
            <a:pPr lvl="1">
              <a:lnSpc>
                <a:spcPct val="110000"/>
              </a:lnSpc>
            </a:pPr>
            <a:r>
              <a:rPr lang="zh-CN" altLang="en-US" b="1" dirty="0">
                <a:solidFill>
                  <a:srgbClr val="FF0000"/>
                </a:solidFill>
                <a:latin typeface="Times New Roman" pitchFamily="18" charset="0"/>
                <a:cs typeface="Times New Roman" pitchFamily="18" charset="0"/>
              </a:rPr>
              <a:t>语法</a:t>
            </a:r>
            <a:r>
              <a:rPr lang="zh-CN" altLang="en-US" b="1" dirty="0">
                <a:solidFill>
                  <a:srgbClr val="2D2DB9"/>
                </a:solidFill>
                <a:latin typeface="Times New Roman" pitchFamily="18" charset="0"/>
                <a:cs typeface="Times New Roman" pitchFamily="18" charset="0"/>
              </a:rPr>
              <a:t>：数据、控制信息的结构与格式；</a:t>
            </a:r>
          </a:p>
          <a:p>
            <a:pPr lvl="1">
              <a:lnSpc>
                <a:spcPct val="110000"/>
              </a:lnSpc>
            </a:pPr>
            <a:r>
              <a:rPr lang="zh-CN" altLang="en-US" b="1" dirty="0">
                <a:solidFill>
                  <a:srgbClr val="FF0000"/>
                </a:solidFill>
                <a:latin typeface="Times New Roman" pitchFamily="18" charset="0"/>
                <a:cs typeface="Times New Roman" pitchFamily="18" charset="0"/>
              </a:rPr>
              <a:t>时序</a:t>
            </a:r>
            <a:r>
              <a:rPr lang="zh-CN" altLang="en-US" b="1" dirty="0">
                <a:solidFill>
                  <a:srgbClr val="2D2DB9"/>
                </a:solidFill>
                <a:latin typeface="Times New Roman" pitchFamily="18" charset="0"/>
                <a:cs typeface="Times New Roman" pitchFamily="18" charset="0"/>
              </a:rPr>
              <a:t>：事件的实现顺序；</a:t>
            </a:r>
          </a:p>
          <a:p>
            <a:pPr>
              <a:lnSpc>
                <a:spcPct val="110000"/>
              </a:lnSpc>
            </a:pPr>
            <a:r>
              <a:rPr lang="zh-CN" altLang="en-US" sz="2000" b="1" dirty="0">
                <a:solidFill>
                  <a:srgbClr val="2D2DB9"/>
                </a:solidFill>
                <a:latin typeface="Times New Roman" pitchFamily="18" charset="0"/>
                <a:cs typeface="Times New Roman" pitchFamily="18" charset="0"/>
              </a:rPr>
              <a:t>实现一种网络应用通常需要制定一组协议，称为</a:t>
            </a:r>
            <a:r>
              <a:rPr lang="zh-CN" altLang="en-US" sz="2000" b="1" dirty="0">
                <a:solidFill>
                  <a:srgbClr val="FF0000"/>
                </a:solidFill>
                <a:latin typeface="Times New Roman" pitchFamily="18" charset="0"/>
                <a:cs typeface="Times New Roman" pitchFamily="18" charset="0"/>
              </a:rPr>
              <a:t>协议栈或协议族</a:t>
            </a:r>
            <a:r>
              <a:rPr lang="zh-CN" altLang="en-US" sz="2000" b="1" dirty="0">
                <a:solidFill>
                  <a:srgbClr val="2D2DB9"/>
                </a:solidFill>
                <a:latin typeface="Times New Roman" pitchFamily="18" charset="0"/>
                <a:cs typeface="Times New Roman" pitchFamily="18" charset="0"/>
              </a:rPr>
              <a:t>（</a:t>
            </a:r>
            <a:r>
              <a:rPr lang="en-US" altLang="zh-CN" sz="2000" b="1" dirty="0">
                <a:solidFill>
                  <a:srgbClr val="2D2DB9"/>
                </a:solidFill>
                <a:latin typeface="Times New Roman" pitchFamily="18" charset="0"/>
                <a:cs typeface="Times New Roman" pitchFamily="18" charset="0"/>
              </a:rPr>
              <a:t>protocol suite</a:t>
            </a:r>
            <a:r>
              <a:rPr lang="zh-CN" altLang="en-US" sz="2000" b="1" dirty="0">
                <a:solidFill>
                  <a:srgbClr val="2D2DB9"/>
                </a:solidFill>
                <a:latin typeface="Times New Roman" pitchFamily="18" charset="0"/>
                <a:cs typeface="Times New Roman" pitchFamily="18" charset="0"/>
              </a:rPr>
              <a:t>）。</a:t>
            </a:r>
          </a:p>
        </p:txBody>
      </p:sp>
      <p:sp>
        <p:nvSpPr>
          <p:cNvPr id="94213" name="AutoShape 5"/>
          <p:cNvSpPr>
            <a:spLocks noChangeArrowheads="1"/>
          </p:cNvSpPr>
          <p:nvPr/>
        </p:nvSpPr>
        <p:spPr bwMode="auto">
          <a:xfrm>
            <a:off x="684213" y="663575"/>
            <a:ext cx="4679950" cy="684213"/>
          </a:xfrm>
          <a:prstGeom prst="cloudCallout">
            <a:avLst>
              <a:gd name="adj1" fmla="val -31444"/>
              <a:gd name="adj2" fmla="val 263690"/>
            </a:avLst>
          </a:prstGeom>
          <a:solidFill>
            <a:srgbClr val="FFFF99"/>
          </a:solidFill>
          <a:ln w="9525">
            <a:solidFill>
              <a:schemeClr val="accent2"/>
            </a:solidFill>
            <a:round/>
            <a:headEnd/>
            <a:tailEnd/>
          </a:ln>
        </p:spPr>
        <p:txBody>
          <a:bodyPr anchor="ctr"/>
          <a:lstStyle/>
          <a:p>
            <a:pPr algn="ctr"/>
            <a:r>
              <a:rPr kumimoji="1" lang="zh-CN" altLang="en-US" sz="2200" u="none">
                <a:solidFill>
                  <a:schemeClr val="accent2"/>
                </a:solidFill>
                <a:latin typeface="Arial" charset="0"/>
                <a:ea typeface="楷体_GB2312" pitchFamily="49" charset="-122"/>
              </a:rPr>
              <a:t>语义表示要做什么？</a:t>
            </a:r>
          </a:p>
        </p:txBody>
      </p:sp>
      <p:sp>
        <p:nvSpPr>
          <p:cNvPr id="94214" name="AutoShape 6"/>
          <p:cNvSpPr>
            <a:spLocks noChangeArrowheads="1"/>
          </p:cNvSpPr>
          <p:nvPr/>
        </p:nvSpPr>
        <p:spPr bwMode="auto">
          <a:xfrm>
            <a:off x="2268538" y="1492250"/>
            <a:ext cx="4319587" cy="611188"/>
          </a:xfrm>
          <a:prstGeom prst="cloudCallout">
            <a:avLst>
              <a:gd name="adj1" fmla="val -68449"/>
              <a:gd name="adj2" fmla="val 233116"/>
            </a:avLst>
          </a:prstGeom>
          <a:solidFill>
            <a:srgbClr val="FFFF99"/>
          </a:solidFill>
          <a:ln w="9525">
            <a:solidFill>
              <a:schemeClr val="accent2"/>
            </a:solidFill>
            <a:round/>
            <a:headEnd/>
            <a:tailEnd/>
          </a:ln>
        </p:spPr>
        <p:txBody>
          <a:bodyPr anchor="ctr"/>
          <a:lstStyle/>
          <a:p>
            <a:pPr algn="ctr"/>
            <a:r>
              <a:rPr kumimoji="1" lang="zh-CN" altLang="en-US" sz="2200" u="none">
                <a:solidFill>
                  <a:schemeClr val="accent2"/>
                </a:solidFill>
                <a:latin typeface="Arial" charset="0"/>
                <a:ea typeface="楷体_GB2312" pitchFamily="49" charset="-122"/>
              </a:rPr>
              <a:t>语法表示要怎么做？</a:t>
            </a:r>
          </a:p>
        </p:txBody>
      </p:sp>
      <p:sp>
        <p:nvSpPr>
          <p:cNvPr id="94215" name="AutoShape 7"/>
          <p:cNvSpPr>
            <a:spLocks noChangeArrowheads="1"/>
          </p:cNvSpPr>
          <p:nvPr/>
        </p:nvSpPr>
        <p:spPr bwMode="auto">
          <a:xfrm>
            <a:off x="2700338" y="2284413"/>
            <a:ext cx="5113337" cy="549275"/>
          </a:xfrm>
          <a:prstGeom prst="cloudCallout">
            <a:avLst>
              <a:gd name="adj1" fmla="val -76949"/>
              <a:gd name="adj2" fmla="val 191042"/>
            </a:avLst>
          </a:prstGeom>
          <a:solidFill>
            <a:srgbClr val="FFFF99"/>
          </a:solidFill>
          <a:ln w="9525">
            <a:solidFill>
              <a:schemeClr val="accent2"/>
            </a:solidFill>
            <a:round/>
            <a:headEnd/>
            <a:tailEnd/>
          </a:ln>
        </p:spPr>
        <p:txBody>
          <a:bodyPr anchor="ctr"/>
          <a:lstStyle/>
          <a:p>
            <a:pPr algn="ctr"/>
            <a:r>
              <a:rPr kumimoji="1" lang="zh-CN" altLang="en-US" sz="2200" u="none">
                <a:solidFill>
                  <a:schemeClr val="accent2"/>
                </a:solidFill>
                <a:latin typeface="Arial" charset="0"/>
                <a:ea typeface="楷体_GB2312" pitchFamily="49" charset="-122"/>
              </a:rPr>
              <a:t>时序表示要什么时候做？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fade">
                                      <p:cBhvr>
                                        <p:cTn id="7" dur="770" decel="100000"/>
                                        <p:tgtEl>
                                          <p:spTgt spid="94213"/>
                                        </p:tgtEl>
                                      </p:cBhvr>
                                    </p:animEffect>
                                    <p:animScale>
                                      <p:cBhvr>
                                        <p:cTn id="8" dur="770" decel="100000"/>
                                        <p:tgtEl>
                                          <p:spTgt spid="94213"/>
                                        </p:tgtEl>
                                      </p:cBhvr>
                                      <p:from x="10000" y="10000"/>
                                      <p:to x="200000" y="450000"/>
                                    </p:animScale>
                                    <p:animScale>
                                      <p:cBhvr>
                                        <p:cTn id="9" dur="1230" accel="100000" fill="hold">
                                          <p:stCondLst>
                                            <p:cond delay="770"/>
                                          </p:stCondLst>
                                        </p:cTn>
                                        <p:tgtEl>
                                          <p:spTgt spid="94213"/>
                                        </p:tgtEl>
                                      </p:cBhvr>
                                      <p:from x="200000" y="450000"/>
                                      <p:to x="100000" y="100000"/>
                                    </p:animScale>
                                    <p:set>
                                      <p:cBhvr>
                                        <p:cTn id="10" dur="770" fill="hold"/>
                                        <p:tgtEl>
                                          <p:spTgt spid="94213"/>
                                        </p:tgtEl>
                                        <p:attrNameLst>
                                          <p:attrName>ppt_x</p:attrName>
                                        </p:attrNameLst>
                                      </p:cBhvr>
                                      <p:to>
                                        <p:strVal val="(0.5)"/>
                                      </p:to>
                                    </p:set>
                                    <p:anim from="(0.5)" to="(#ppt_x)" calcmode="lin" valueType="num">
                                      <p:cBhvr>
                                        <p:cTn id="11" dur="1230" accel="100000" fill="hold">
                                          <p:stCondLst>
                                            <p:cond delay="770"/>
                                          </p:stCondLst>
                                        </p:cTn>
                                        <p:tgtEl>
                                          <p:spTgt spid="94213"/>
                                        </p:tgtEl>
                                        <p:attrNameLst>
                                          <p:attrName>ppt_x</p:attrName>
                                        </p:attrNameLst>
                                      </p:cBhvr>
                                    </p:anim>
                                    <p:set>
                                      <p:cBhvr>
                                        <p:cTn id="12" dur="770" fill="hold"/>
                                        <p:tgtEl>
                                          <p:spTgt spid="94213"/>
                                        </p:tgtEl>
                                        <p:attrNameLst>
                                          <p:attrName>ppt_y</p:attrName>
                                        </p:attrNameLst>
                                      </p:cBhvr>
                                      <p:to>
                                        <p:strVal val="(#ppt_y+0.4)"/>
                                      </p:to>
                                    </p:set>
                                    <p:anim from="(#ppt_y+0.4)" to="(#ppt_y)" calcmode="lin" valueType="num">
                                      <p:cBhvr>
                                        <p:cTn id="13" dur="1230" accel="100000" fill="hold">
                                          <p:stCondLst>
                                            <p:cond delay="770"/>
                                          </p:stCondLst>
                                        </p:cTn>
                                        <p:tgtEl>
                                          <p:spTgt spid="94213"/>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94214"/>
                                        </p:tgtEl>
                                        <p:attrNameLst>
                                          <p:attrName>style.visibility</p:attrName>
                                        </p:attrNameLst>
                                      </p:cBhvr>
                                      <p:to>
                                        <p:strVal val="visible"/>
                                      </p:to>
                                    </p:set>
                                    <p:animEffect transition="in" filter="fade">
                                      <p:cBhvr>
                                        <p:cTn id="18" dur="770" decel="100000"/>
                                        <p:tgtEl>
                                          <p:spTgt spid="94214"/>
                                        </p:tgtEl>
                                      </p:cBhvr>
                                    </p:animEffect>
                                    <p:animScale>
                                      <p:cBhvr>
                                        <p:cTn id="19" dur="770" decel="100000"/>
                                        <p:tgtEl>
                                          <p:spTgt spid="94214"/>
                                        </p:tgtEl>
                                      </p:cBhvr>
                                      <p:from x="10000" y="10000"/>
                                      <p:to x="200000" y="450000"/>
                                    </p:animScale>
                                    <p:animScale>
                                      <p:cBhvr>
                                        <p:cTn id="20" dur="1230" accel="100000" fill="hold">
                                          <p:stCondLst>
                                            <p:cond delay="770"/>
                                          </p:stCondLst>
                                        </p:cTn>
                                        <p:tgtEl>
                                          <p:spTgt spid="94214"/>
                                        </p:tgtEl>
                                      </p:cBhvr>
                                      <p:from x="200000" y="450000"/>
                                      <p:to x="100000" y="100000"/>
                                    </p:animScale>
                                    <p:set>
                                      <p:cBhvr>
                                        <p:cTn id="21" dur="770" fill="hold"/>
                                        <p:tgtEl>
                                          <p:spTgt spid="94214"/>
                                        </p:tgtEl>
                                        <p:attrNameLst>
                                          <p:attrName>ppt_x</p:attrName>
                                        </p:attrNameLst>
                                      </p:cBhvr>
                                      <p:to>
                                        <p:strVal val="(0.5)"/>
                                      </p:to>
                                    </p:set>
                                    <p:anim from="(0.5)" to="(#ppt_x)" calcmode="lin" valueType="num">
                                      <p:cBhvr>
                                        <p:cTn id="22" dur="1230" accel="100000" fill="hold">
                                          <p:stCondLst>
                                            <p:cond delay="770"/>
                                          </p:stCondLst>
                                        </p:cTn>
                                        <p:tgtEl>
                                          <p:spTgt spid="94214"/>
                                        </p:tgtEl>
                                        <p:attrNameLst>
                                          <p:attrName>ppt_x</p:attrName>
                                        </p:attrNameLst>
                                      </p:cBhvr>
                                    </p:anim>
                                    <p:set>
                                      <p:cBhvr>
                                        <p:cTn id="23" dur="770" fill="hold"/>
                                        <p:tgtEl>
                                          <p:spTgt spid="94214"/>
                                        </p:tgtEl>
                                        <p:attrNameLst>
                                          <p:attrName>ppt_y</p:attrName>
                                        </p:attrNameLst>
                                      </p:cBhvr>
                                      <p:to>
                                        <p:strVal val="(#ppt_y+0.4)"/>
                                      </p:to>
                                    </p:set>
                                    <p:anim from="(#ppt_y+0.4)" to="(#ppt_y)" calcmode="lin" valueType="num">
                                      <p:cBhvr>
                                        <p:cTn id="24" dur="1230" accel="100000" fill="hold">
                                          <p:stCondLst>
                                            <p:cond delay="770"/>
                                          </p:stCondLst>
                                        </p:cTn>
                                        <p:tgtEl>
                                          <p:spTgt spid="94214"/>
                                        </p:tgtEl>
                                        <p:attrNameLst>
                                          <p:attrName>ppt_y</p:attrName>
                                        </p:attrNameLst>
                                      </p:cBhvr>
                                    </p:anim>
                                  </p:childTnLst>
                                </p:cTn>
                              </p:par>
                            </p:childTnLst>
                          </p:cTn>
                        </p:par>
                      </p:childTnLst>
                    </p:cTn>
                  </p:par>
                  <p:par>
                    <p:cTn id="25" fill="hold">
                      <p:stCondLst>
                        <p:cond delay="indefinite"/>
                      </p:stCondLst>
                      <p:childTnLst>
                        <p:par>
                          <p:cTn id="26" fill="hold">
                            <p:stCondLst>
                              <p:cond delay="0"/>
                            </p:stCondLst>
                            <p:childTnLst>
                              <p:par>
                                <p:cTn id="27" presetID="51" presetClass="entr" presetSubtype="0" fill="hold" grpId="0" nodeType="clickEffect">
                                  <p:stCondLst>
                                    <p:cond delay="0"/>
                                  </p:stCondLst>
                                  <p:childTnLst>
                                    <p:set>
                                      <p:cBhvr>
                                        <p:cTn id="28" dur="1" fill="hold">
                                          <p:stCondLst>
                                            <p:cond delay="0"/>
                                          </p:stCondLst>
                                        </p:cTn>
                                        <p:tgtEl>
                                          <p:spTgt spid="94215"/>
                                        </p:tgtEl>
                                        <p:attrNameLst>
                                          <p:attrName>style.visibility</p:attrName>
                                        </p:attrNameLst>
                                      </p:cBhvr>
                                      <p:to>
                                        <p:strVal val="visible"/>
                                      </p:to>
                                    </p:set>
                                    <p:animEffect transition="in" filter="fade">
                                      <p:cBhvr>
                                        <p:cTn id="29" dur="770" decel="100000"/>
                                        <p:tgtEl>
                                          <p:spTgt spid="94215"/>
                                        </p:tgtEl>
                                      </p:cBhvr>
                                    </p:animEffect>
                                    <p:animScale>
                                      <p:cBhvr>
                                        <p:cTn id="30" dur="770" decel="100000"/>
                                        <p:tgtEl>
                                          <p:spTgt spid="94215"/>
                                        </p:tgtEl>
                                      </p:cBhvr>
                                      <p:from x="10000" y="10000"/>
                                      <p:to x="200000" y="450000"/>
                                    </p:animScale>
                                    <p:animScale>
                                      <p:cBhvr>
                                        <p:cTn id="31" dur="1230" accel="100000" fill="hold">
                                          <p:stCondLst>
                                            <p:cond delay="770"/>
                                          </p:stCondLst>
                                        </p:cTn>
                                        <p:tgtEl>
                                          <p:spTgt spid="94215"/>
                                        </p:tgtEl>
                                      </p:cBhvr>
                                      <p:from x="200000" y="450000"/>
                                      <p:to x="100000" y="100000"/>
                                    </p:animScale>
                                    <p:set>
                                      <p:cBhvr>
                                        <p:cTn id="32" dur="770" fill="hold"/>
                                        <p:tgtEl>
                                          <p:spTgt spid="94215"/>
                                        </p:tgtEl>
                                        <p:attrNameLst>
                                          <p:attrName>ppt_x</p:attrName>
                                        </p:attrNameLst>
                                      </p:cBhvr>
                                      <p:to>
                                        <p:strVal val="(0.5)"/>
                                      </p:to>
                                    </p:set>
                                    <p:anim from="(0.5)" to="(#ppt_x)" calcmode="lin" valueType="num">
                                      <p:cBhvr>
                                        <p:cTn id="33" dur="1230" accel="100000" fill="hold">
                                          <p:stCondLst>
                                            <p:cond delay="770"/>
                                          </p:stCondLst>
                                        </p:cTn>
                                        <p:tgtEl>
                                          <p:spTgt spid="94215"/>
                                        </p:tgtEl>
                                        <p:attrNameLst>
                                          <p:attrName>ppt_x</p:attrName>
                                        </p:attrNameLst>
                                      </p:cBhvr>
                                    </p:anim>
                                    <p:set>
                                      <p:cBhvr>
                                        <p:cTn id="34" dur="770" fill="hold"/>
                                        <p:tgtEl>
                                          <p:spTgt spid="94215"/>
                                        </p:tgtEl>
                                        <p:attrNameLst>
                                          <p:attrName>ppt_y</p:attrName>
                                        </p:attrNameLst>
                                      </p:cBhvr>
                                      <p:to>
                                        <p:strVal val="(#ppt_y+0.4)"/>
                                      </p:to>
                                    </p:set>
                                    <p:anim from="(#ppt_y+0.4)" to="(#ppt_y)" calcmode="lin" valueType="num">
                                      <p:cBhvr>
                                        <p:cTn id="35" dur="1230" accel="100000" fill="hold">
                                          <p:stCondLst>
                                            <p:cond delay="770"/>
                                          </p:stCondLst>
                                        </p:cTn>
                                        <p:tgtEl>
                                          <p:spTgt spid="9421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animBg="1"/>
      <p:bldP spid="94214" grpId="0" animBg="1"/>
      <p:bldP spid="942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页脚占位符 1"/>
          <p:cNvSpPr>
            <a:spLocks noGrp="1"/>
          </p:cNvSpPr>
          <p:nvPr>
            <p:ph type="ftr" sz="quarter" idx="10"/>
          </p:nvPr>
        </p:nvSpPr>
        <p:spPr/>
        <p:txBody>
          <a:bodyPr/>
          <a:lstStyle/>
          <a:p>
            <a:pPr>
              <a:defRPr/>
            </a:pPr>
            <a:fld id="{85989FCA-1F63-4E15-B03C-0993902FB085}" type="slidenum">
              <a:rPr lang="zh-CN" altLang="en-US"/>
              <a:pPr>
                <a:defRPr/>
              </a:pPr>
              <a:t>9</a:t>
            </a:fld>
            <a:endParaRPr lang="en-US" altLang="zh-CN"/>
          </a:p>
        </p:txBody>
      </p:sp>
      <p:sp>
        <p:nvSpPr>
          <p:cNvPr id="97281" name="Rectangle 2"/>
          <p:cNvSpPr>
            <a:spLocks noGrp="1" noChangeArrowheads="1"/>
          </p:cNvSpPr>
          <p:nvPr>
            <p:ph type="title" idx="4294967295"/>
          </p:nvPr>
        </p:nvSpPr>
        <p:spPr>
          <a:xfrm>
            <a:off x="409575" y="744538"/>
            <a:ext cx="5683250" cy="460375"/>
          </a:xfrm>
        </p:spPr>
        <p:txBody>
          <a:bodyPr/>
          <a:lstStyle/>
          <a:p>
            <a:r>
              <a:rPr lang="zh-CN" altLang="en-US" u="sng">
                <a:latin typeface="微软雅黑" pitchFamily="34" charset="-122"/>
              </a:rPr>
              <a:t>相邻两层之间的关系 </a:t>
            </a:r>
          </a:p>
        </p:txBody>
      </p:sp>
      <p:sp>
        <p:nvSpPr>
          <p:cNvPr id="97282" name="Rectangle 3"/>
          <p:cNvSpPr>
            <a:spLocks noChangeArrowheads="1"/>
          </p:cNvSpPr>
          <p:nvPr/>
        </p:nvSpPr>
        <p:spPr bwMode="auto">
          <a:xfrm>
            <a:off x="382588" y="2187575"/>
            <a:ext cx="1446212" cy="592138"/>
          </a:xfrm>
          <a:prstGeom prst="rect">
            <a:avLst/>
          </a:prstGeom>
          <a:solidFill>
            <a:srgbClr val="99FF66"/>
          </a:solidFill>
          <a:ln w="12700">
            <a:solidFill>
              <a:srgbClr val="99FF66"/>
            </a:solidFill>
            <a:miter lim="800000"/>
            <a:headEnd/>
            <a:tailEnd/>
          </a:ln>
        </p:spPr>
        <p:txBody>
          <a:bodyPr anchor="ctr">
            <a:spAutoFit/>
          </a:bodyPr>
          <a:lstStyle/>
          <a:p>
            <a:pPr algn="ctr"/>
            <a:r>
              <a:rPr kumimoji="1" lang="en-US" altLang="zh-CN" sz="3200" b="0" i="1" u="none">
                <a:solidFill>
                  <a:schemeClr val="tx1"/>
                </a:solidFill>
                <a:ea typeface="宋体" charset="-122"/>
              </a:rPr>
              <a:t>n</a:t>
            </a:r>
            <a:r>
              <a:rPr kumimoji="1" lang="en-US" altLang="zh-CN" sz="3200" b="0" u="none">
                <a:solidFill>
                  <a:schemeClr val="tx1"/>
                </a:solidFill>
                <a:ea typeface="宋体" charset="-122"/>
              </a:rPr>
              <a:t>+1</a:t>
            </a:r>
            <a:r>
              <a:rPr kumimoji="1" lang="zh-CN" altLang="en-US" sz="3200" b="0" u="none">
                <a:solidFill>
                  <a:schemeClr val="tx1"/>
                </a:solidFill>
                <a:ea typeface="宋体" charset="-122"/>
              </a:rPr>
              <a:t>层</a:t>
            </a:r>
          </a:p>
        </p:txBody>
      </p:sp>
      <p:sp>
        <p:nvSpPr>
          <p:cNvPr id="97283" name="Rectangle 4"/>
          <p:cNvSpPr>
            <a:spLocks noChangeArrowheads="1"/>
          </p:cNvSpPr>
          <p:nvPr/>
        </p:nvSpPr>
        <p:spPr bwMode="auto">
          <a:xfrm>
            <a:off x="382588" y="3246438"/>
            <a:ext cx="1446212" cy="592137"/>
          </a:xfrm>
          <a:prstGeom prst="rect">
            <a:avLst/>
          </a:prstGeom>
          <a:solidFill>
            <a:srgbClr val="FF9966"/>
          </a:solidFill>
          <a:ln w="12700">
            <a:solidFill>
              <a:srgbClr val="FF9966"/>
            </a:solidFill>
            <a:miter lim="800000"/>
            <a:headEnd/>
            <a:tailEnd/>
          </a:ln>
        </p:spPr>
        <p:txBody>
          <a:bodyPr anchor="ctr">
            <a:spAutoFit/>
          </a:bodyPr>
          <a:lstStyle/>
          <a:p>
            <a:pPr algn="ctr"/>
            <a:r>
              <a:rPr kumimoji="1" lang="en-US" altLang="zh-CN" sz="3200" b="0" i="1" u="none">
                <a:solidFill>
                  <a:schemeClr val="tx1"/>
                </a:solidFill>
                <a:ea typeface="宋体" charset="-122"/>
              </a:rPr>
              <a:t>n</a:t>
            </a:r>
            <a:r>
              <a:rPr kumimoji="1" lang="zh-CN" altLang="en-US" sz="3200" b="0" u="none">
                <a:solidFill>
                  <a:schemeClr val="tx1"/>
                </a:solidFill>
                <a:ea typeface="宋体" charset="-122"/>
              </a:rPr>
              <a:t>层</a:t>
            </a:r>
          </a:p>
        </p:txBody>
      </p:sp>
      <p:sp>
        <p:nvSpPr>
          <p:cNvPr id="97284" name="Rectangle 5"/>
          <p:cNvSpPr>
            <a:spLocks noChangeArrowheads="1"/>
          </p:cNvSpPr>
          <p:nvPr/>
        </p:nvSpPr>
        <p:spPr bwMode="auto">
          <a:xfrm>
            <a:off x="382588" y="4335463"/>
            <a:ext cx="1446212" cy="592137"/>
          </a:xfrm>
          <a:prstGeom prst="rect">
            <a:avLst/>
          </a:prstGeom>
          <a:solidFill>
            <a:schemeClr val="accent1"/>
          </a:solidFill>
          <a:ln w="12700">
            <a:solidFill>
              <a:schemeClr val="accent1"/>
            </a:solidFill>
            <a:miter lim="800000"/>
            <a:headEnd/>
            <a:tailEnd/>
          </a:ln>
        </p:spPr>
        <p:txBody>
          <a:bodyPr anchor="ctr">
            <a:spAutoFit/>
          </a:bodyPr>
          <a:lstStyle/>
          <a:p>
            <a:pPr algn="ctr"/>
            <a:r>
              <a:rPr kumimoji="1" lang="en-US" altLang="zh-CN" sz="3200" b="0" i="1" u="none">
                <a:solidFill>
                  <a:schemeClr val="tx1"/>
                </a:solidFill>
                <a:ea typeface="宋体" charset="-122"/>
              </a:rPr>
              <a:t>n</a:t>
            </a:r>
            <a:r>
              <a:rPr kumimoji="1" lang="en-US" altLang="zh-CN" sz="3200" b="0" u="none">
                <a:solidFill>
                  <a:schemeClr val="tx1"/>
                </a:solidFill>
                <a:ea typeface="宋体" charset="-122"/>
              </a:rPr>
              <a:t>-1</a:t>
            </a:r>
            <a:r>
              <a:rPr kumimoji="1" lang="zh-CN" altLang="en-US" sz="3200" b="0" u="none">
                <a:solidFill>
                  <a:schemeClr val="tx1"/>
                </a:solidFill>
                <a:ea typeface="宋体" charset="-122"/>
              </a:rPr>
              <a:t>层</a:t>
            </a:r>
          </a:p>
        </p:txBody>
      </p:sp>
      <p:sp>
        <p:nvSpPr>
          <p:cNvPr id="97285" name="Rectangle 6"/>
          <p:cNvSpPr>
            <a:spLocks noChangeArrowheads="1"/>
          </p:cNvSpPr>
          <p:nvPr/>
        </p:nvSpPr>
        <p:spPr bwMode="auto">
          <a:xfrm>
            <a:off x="974724" y="3122614"/>
            <a:ext cx="298452" cy="123824"/>
          </a:xfrm>
          <a:prstGeom prst="rect">
            <a:avLst/>
          </a:prstGeom>
          <a:noFill/>
          <a:ln w="28575">
            <a:solidFill>
              <a:srgbClr val="FF0000"/>
            </a:solidFill>
            <a:miter lim="800000"/>
            <a:headEnd/>
            <a:tailEnd/>
          </a:ln>
        </p:spPr>
        <p:txBody>
          <a:bodyPr wrap="square" anchor="ctr">
            <a:spAutoFit/>
          </a:bodyPr>
          <a:lstStyle/>
          <a:p>
            <a:endParaRPr lang="zh-CN" altLang="en-US"/>
          </a:p>
        </p:txBody>
      </p:sp>
      <p:sp>
        <p:nvSpPr>
          <p:cNvPr id="97286" name="Rectangle 7"/>
          <p:cNvSpPr>
            <a:spLocks noChangeArrowheads="1"/>
          </p:cNvSpPr>
          <p:nvPr/>
        </p:nvSpPr>
        <p:spPr bwMode="auto">
          <a:xfrm>
            <a:off x="974724" y="4211639"/>
            <a:ext cx="298452" cy="123824"/>
          </a:xfrm>
          <a:prstGeom prst="rect">
            <a:avLst/>
          </a:prstGeom>
          <a:noFill/>
          <a:ln w="28575">
            <a:solidFill>
              <a:srgbClr val="FF0000"/>
            </a:solidFill>
            <a:miter lim="800000"/>
            <a:headEnd/>
            <a:tailEnd/>
          </a:ln>
        </p:spPr>
        <p:txBody>
          <a:bodyPr wrap="square" anchor="ctr">
            <a:spAutoFit/>
          </a:bodyPr>
          <a:lstStyle/>
          <a:p>
            <a:endParaRPr lang="zh-CN" altLang="en-US"/>
          </a:p>
        </p:txBody>
      </p:sp>
      <p:sp>
        <p:nvSpPr>
          <p:cNvPr id="97287" name="Line 8"/>
          <p:cNvSpPr>
            <a:spLocks noChangeShapeType="1"/>
          </p:cNvSpPr>
          <p:nvPr/>
        </p:nvSpPr>
        <p:spPr bwMode="auto">
          <a:xfrm>
            <a:off x="1104900" y="2709863"/>
            <a:ext cx="0" cy="490537"/>
          </a:xfrm>
          <a:prstGeom prst="line">
            <a:avLst/>
          </a:prstGeom>
          <a:noFill/>
          <a:ln w="57150">
            <a:solidFill>
              <a:srgbClr val="0000FF"/>
            </a:solidFill>
            <a:round/>
            <a:headEnd type="triangle" w="med" len="med"/>
            <a:tailEnd type="triangle" w="med" len="med"/>
          </a:ln>
        </p:spPr>
        <p:txBody>
          <a:bodyPr>
            <a:spAutoFit/>
          </a:bodyPr>
          <a:lstStyle/>
          <a:p>
            <a:endParaRPr lang="zh-CN" altLang="en-US"/>
          </a:p>
        </p:txBody>
      </p:sp>
      <p:sp>
        <p:nvSpPr>
          <p:cNvPr id="97288" name="Line 9"/>
          <p:cNvSpPr>
            <a:spLocks noChangeShapeType="1"/>
          </p:cNvSpPr>
          <p:nvPr/>
        </p:nvSpPr>
        <p:spPr bwMode="auto">
          <a:xfrm>
            <a:off x="1104900" y="3798888"/>
            <a:ext cx="0" cy="490537"/>
          </a:xfrm>
          <a:prstGeom prst="line">
            <a:avLst/>
          </a:prstGeom>
          <a:noFill/>
          <a:ln w="57150">
            <a:solidFill>
              <a:srgbClr val="0000FF"/>
            </a:solidFill>
            <a:round/>
            <a:headEnd type="triangle" w="med" len="med"/>
            <a:tailEnd type="triangle" w="med" len="med"/>
          </a:ln>
        </p:spPr>
        <p:txBody>
          <a:bodyPr>
            <a:spAutoFit/>
          </a:bodyPr>
          <a:lstStyle/>
          <a:p>
            <a:endParaRPr lang="zh-CN" altLang="en-US"/>
          </a:p>
        </p:txBody>
      </p:sp>
      <p:sp>
        <p:nvSpPr>
          <p:cNvPr id="97289" name="Rectangle 10"/>
          <p:cNvSpPr>
            <a:spLocks noChangeArrowheads="1"/>
          </p:cNvSpPr>
          <p:nvPr/>
        </p:nvSpPr>
        <p:spPr bwMode="auto">
          <a:xfrm>
            <a:off x="4576763" y="2155825"/>
            <a:ext cx="1446212" cy="592138"/>
          </a:xfrm>
          <a:prstGeom prst="rect">
            <a:avLst/>
          </a:prstGeom>
          <a:solidFill>
            <a:srgbClr val="99FF66"/>
          </a:solidFill>
          <a:ln w="12700">
            <a:solidFill>
              <a:srgbClr val="99FF66"/>
            </a:solidFill>
            <a:miter lim="800000"/>
            <a:headEnd/>
            <a:tailEnd/>
          </a:ln>
        </p:spPr>
        <p:txBody>
          <a:bodyPr anchor="ctr">
            <a:spAutoFit/>
          </a:bodyPr>
          <a:lstStyle/>
          <a:p>
            <a:pPr algn="ctr"/>
            <a:r>
              <a:rPr kumimoji="1" lang="en-US" altLang="zh-CN" sz="3200" b="0" i="1" u="none">
                <a:solidFill>
                  <a:schemeClr val="tx1"/>
                </a:solidFill>
                <a:ea typeface="宋体" charset="-122"/>
              </a:rPr>
              <a:t>n</a:t>
            </a:r>
            <a:r>
              <a:rPr kumimoji="1" lang="en-US" altLang="zh-CN" sz="3200" b="0" u="none">
                <a:solidFill>
                  <a:schemeClr val="tx1"/>
                </a:solidFill>
                <a:ea typeface="宋体" charset="-122"/>
              </a:rPr>
              <a:t>+1</a:t>
            </a:r>
            <a:r>
              <a:rPr kumimoji="1" lang="zh-CN" altLang="en-US" sz="3200" b="0" u="none">
                <a:solidFill>
                  <a:schemeClr val="tx1"/>
                </a:solidFill>
                <a:ea typeface="宋体" charset="-122"/>
              </a:rPr>
              <a:t>层</a:t>
            </a:r>
          </a:p>
        </p:txBody>
      </p:sp>
      <p:sp>
        <p:nvSpPr>
          <p:cNvPr id="97290" name="Rectangle 11"/>
          <p:cNvSpPr>
            <a:spLocks noChangeArrowheads="1"/>
          </p:cNvSpPr>
          <p:nvPr/>
        </p:nvSpPr>
        <p:spPr bwMode="auto">
          <a:xfrm>
            <a:off x="4576763" y="3214688"/>
            <a:ext cx="1446212" cy="592137"/>
          </a:xfrm>
          <a:prstGeom prst="rect">
            <a:avLst/>
          </a:prstGeom>
          <a:solidFill>
            <a:srgbClr val="FF9966"/>
          </a:solidFill>
          <a:ln w="12700">
            <a:solidFill>
              <a:srgbClr val="FF9966"/>
            </a:solidFill>
            <a:miter lim="800000"/>
            <a:headEnd/>
            <a:tailEnd/>
          </a:ln>
        </p:spPr>
        <p:txBody>
          <a:bodyPr anchor="ctr">
            <a:spAutoFit/>
          </a:bodyPr>
          <a:lstStyle/>
          <a:p>
            <a:pPr algn="ctr"/>
            <a:r>
              <a:rPr kumimoji="1" lang="en-US" altLang="zh-CN" sz="3200" b="0" i="1" u="none">
                <a:solidFill>
                  <a:schemeClr val="tx1"/>
                </a:solidFill>
                <a:ea typeface="宋体" charset="-122"/>
              </a:rPr>
              <a:t>n</a:t>
            </a:r>
            <a:r>
              <a:rPr kumimoji="1" lang="zh-CN" altLang="en-US" sz="3200" b="0" u="none">
                <a:solidFill>
                  <a:schemeClr val="tx1"/>
                </a:solidFill>
                <a:ea typeface="宋体" charset="-122"/>
              </a:rPr>
              <a:t>层</a:t>
            </a:r>
          </a:p>
        </p:txBody>
      </p:sp>
      <p:sp>
        <p:nvSpPr>
          <p:cNvPr id="97291" name="Rectangle 12"/>
          <p:cNvSpPr>
            <a:spLocks noChangeArrowheads="1"/>
          </p:cNvSpPr>
          <p:nvPr/>
        </p:nvSpPr>
        <p:spPr bwMode="auto">
          <a:xfrm>
            <a:off x="4576763" y="4303713"/>
            <a:ext cx="1446212" cy="592137"/>
          </a:xfrm>
          <a:prstGeom prst="rect">
            <a:avLst/>
          </a:prstGeom>
          <a:solidFill>
            <a:schemeClr val="accent1"/>
          </a:solidFill>
          <a:ln w="12700">
            <a:solidFill>
              <a:schemeClr val="accent1"/>
            </a:solidFill>
            <a:miter lim="800000"/>
            <a:headEnd/>
            <a:tailEnd/>
          </a:ln>
        </p:spPr>
        <p:txBody>
          <a:bodyPr anchor="ctr">
            <a:spAutoFit/>
          </a:bodyPr>
          <a:lstStyle/>
          <a:p>
            <a:pPr algn="ctr"/>
            <a:r>
              <a:rPr kumimoji="1" lang="en-US" altLang="zh-CN" sz="3200" b="0" i="1" u="none">
                <a:solidFill>
                  <a:schemeClr val="tx1"/>
                </a:solidFill>
                <a:ea typeface="宋体" charset="-122"/>
              </a:rPr>
              <a:t>n</a:t>
            </a:r>
            <a:r>
              <a:rPr kumimoji="1" lang="en-US" altLang="zh-CN" sz="3200" b="0" u="none">
                <a:solidFill>
                  <a:schemeClr val="tx1"/>
                </a:solidFill>
                <a:ea typeface="宋体" charset="-122"/>
              </a:rPr>
              <a:t>-1</a:t>
            </a:r>
            <a:r>
              <a:rPr kumimoji="1" lang="zh-CN" altLang="en-US" sz="3200" b="0" u="none">
                <a:solidFill>
                  <a:schemeClr val="tx1"/>
                </a:solidFill>
                <a:ea typeface="宋体" charset="-122"/>
              </a:rPr>
              <a:t>层</a:t>
            </a:r>
          </a:p>
        </p:txBody>
      </p:sp>
      <p:sp>
        <p:nvSpPr>
          <p:cNvPr id="97292" name="Rectangle 13"/>
          <p:cNvSpPr>
            <a:spLocks noChangeArrowheads="1"/>
          </p:cNvSpPr>
          <p:nvPr/>
        </p:nvSpPr>
        <p:spPr bwMode="auto">
          <a:xfrm>
            <a:off x="5167313" y="3090864"/>
            <a:ext cx="300260" cy="123824"/>
          </a:xfrm>
          <a:prstGeom prst="rect">
            <a:avLst/>
          </a:prstGeom>
          <a:noFill/>
          <a:ln w="28575">
            <a:solidFill>
              <a:srgbClr val="FF0000"/>
            </a:solidFill>
            <a:miter lim="800000"/>
            <a:headEnd/>
            <a:tailEnd/>
          </a:ln>
        </p:spPr>
        <p:txBody>
          <a:bodyPr wrap="square" anchor="ctr">
            <a:spAutoFit/>
          </a:bodyPr>
          <a:lstStyle/>
          <a:p>
            <a:endParaRPr lang="zh-CN" altLang="en-US"/>
          </a:p>
        </p:txBody>
      </p:sp>
      <p:sp>
        <p:nvSpPr>
          <p:cNvPr id="97293" name="Rectangle 14"/>
          <p:cNvSpPr>
            <a:spLocks noChangeArrowheads="1"/>
          </p:cNvSpPr>
          <p:nvPr/>
        </p:nvSpPr>
        <p:spPr bwMode="auto">
          <a:xfrm>
            <a:off x="5167313" y="4179889"/>
            <a:ext cx="300260" cy="123824"/>
          </a:xfrm>
          <a:prstGeom prst="rect">
            <a:avLst/>
          </a:prstGeom>
          <a:noFill/>
          <a:ln w="28575">
            <a:solidFill>
              <a:srgbClr val="FF0000"/>
            </a:solidFill>
            <a:miter lim="800000"/>
            <a:headEnd/>
            <a:tailEnd/>
          </a:ln>
        </p:spPr>
        <p:txBody>
          <a:bodyPr wrap="square" anchor="ctr">
            <a:spAutoFit/>
          </a:bodyPr>
          <a:lstStyle/>
          <a:p>
            <a:endParaRPr lang="zh-CN" altLang="en-US"/>
          </a:p>
        </p:txBody>
      </p:sp>
      <p:sp>
        <p:nvSpPr>
          <p:cNvPr id="97294" name="Line 15"/>
          <p:cNvSpPr>
            <a:spLocks noChangeShapeType="1"/>
          </p:cNvSpPr>
          <p:nvPr/>
        </p:nvSpPr>
        <p:spPr bwMode="auto">
          <a:xfrm>
            <a:off x="5299075" y="2678113"/>
            <a:ext cx="0" cy="490537"/>
          </a:xfrm>
          <a:prstGeom prst="line">
            <a:avLst/>
          </a:prstGeom>
          <a:noFill/>
          <a:ln w="57150">
            <a:solidFill>
              <a:srgbClr val="0000FF"/>
            </a:solidFill>
            <a:round/>
            <a:headEnd type="triangle" w="med" len="med"/>
            <a:tailEnd type="triangle" w="med" len="med"/>
          </a:ln>
        </p:spPr>
        <p:txBody>
          <a:bodyPr>
            <a:spAutoFit/>
          </a:bodyPr>
          <a:lstStyle/>
          <a:p>
            <a:endParaRPr lang="zh-CN" altLang="en-US"/>
          </a:p>
        </p:txBody>
      </p:sp>
      <p:sp>
        <p:nvSpPr>
          <p:cNvPr id="97295" name="Line 16"/>
          <p:cNvSpPr>
            <a:spLocks noChangeShapeType="1"/>
          </p:cNvSpPr>
          <p:nvPr/>
        </p:nvSpPr>
        <p:spPr bwMode="auto">
          <a:xfrm>
            <a:off x="5299075" y="3767138"/>
            <a:ext cx="0" cy="490537"/>
          </a:xfrm>
          <a:prstGeom prst="line">
            <a:avLst/>
          </a:prstGeom>
          <a:noFill/>
          <a:ln w="57150">
            <a:solidFill>
              <a:srgbClr val="0000FF"/>
            </a:solidFill>
            <a:round/>
            <a:headEnd type="triangle" w="med" len="med"/>
            <a:tailEnd type="triangle" w="med" len="med"/>
          </a:ln>
        </p:spPr>
        <p:txBody>
          <a:bodyPr>
            <a:spAutoFit/>
          </a:bodyPr>
          <a:lstStyle/>
          <a:p>
            <a:endParaRPr lang="zh-CN" altLang="en-US"/>
          </a:p>
        </p:txBody>
      </p:sp>
      <p:sp>
        <p:nvSpPr>
          <p:cNvPr id="97296" name="Line 17"/>
          <p:cNvSpPr>
            <a:spLocks noChangeShapeType="1"/>
          </p:cNvSpPr>
          <p:nvPr/>
        </p:nvSpPr>
        <p:spPr bwMode="auto">
          <a:xfrm>
            <a:off x="2009775" y="2543175"/>
            <a:ext cx="2432050" cy="0"/>
          </a:xfrm>
          <a:prstGeom prst="line">
            <a:avLst/>
          </a:prstGeom>
          <a:noFill/>
          <a:ln w="12700">
            <a:solidFill>
              <a:schemeClr val="tx1"/>
            </a:solidFill>
            <a:prstDash val="dash"/>
            <a:round/>
            <a:headEnd type="triangle" w="med" len="med"/>
            <a:tailEnd type="triangle" w="med" len="med"/>
          </a:ln>
        </p:spPr>
        <p:txBody>
          <a:bodyPr>
            <a:spAutoFit/>
          </a:bodyPr>
          <a:lstStyle/>
          <a:p>
            <a:endParaRPr lang="zh-CN" altLang="en-US"/>
          </a:p>
        </p:txBody>
      </p:sp>
      <p:sp>
        <p:nvSpPr>
          <p:cNvPr id="97297" name="Line 18"/>
          <p:cNvSpPr>
            <a:spLocks noChangeShapeType="1"/>
          </p:cNvSpPr>
          <p:nvPr/>
        </p:nvSpPr>
        <p:spPr bwMode="auto">
          <a:xfrm>
            <a:off x="2009775" y="3576638"/>
            <a:ext cx="2432050" cy="0"/>
          </a:xfrm>
          <a:prstGeom prst="line">
            <a:avLst/>
          </a:prstGeom>
          <a:noFill/>
          <a:ln w="12700">
            <a:solidFill>
              <a:schemeClr val="tx1"/>
            </a:solidFill>
            <a:prstDash val="dash"/>
            <a:round/>
            <a:headEnd type="triangle" w="med" len="med"/>
            <a:tailEnd type="triangle" w="med" len="med"/>
          </a:ln>
        </p:spPr>
        <p:txBody>
          <a:bodyPr>
            <a:spAutoFit/>
          </a:bodyPr>
          <a:lstStyle/>
          <a:p>
            <a:endParaRPr lang="zh-CN" altLang="en-US"/>
          </a:p>
        </p:txBody>
      </p:sp>
      <p:sp>
        <p:nvSpPr>
          <p:cNvPr id="97298" name="Line 19"/>
          <p:cNvSpPr>
            <a:spLocks noChangeShapeType="1"/>
          </p:cNvSpPr>
          <p:nvPr/>
        </p:nvSpPr>
        <p:spPr bwMode="auto">
          <a:xfrm>
            <a:off x="2009775" y="4611688"/>
            <a:ext cx="2432050" cy="0"/>
          </a:xfrm>
          <a:prstGeom prst="line">
            <a:avLst/>
          </a:prstGeom>
          <a:noFill/>
          <a:ln w="12700">
            <a:solidFill>
              <a:schemeClr val="tx1"/>
            </a:solidFill>
            <a:prstDash val="dash"/>
            <a:round/>
            <a:headEnd type="triangle" w="med" len="med"/>
            <a:tailEnd type="triangle" w="med" len="med"/>
          </a:ln>
        </p:spPr>
        <p:txBody>
          <a:bodyPr>
            <a:spAutoFit/>
          </a:bodyPr>
          <a:lstStyle/>
          <a:p>
            <a:endParaRPr lang="zh-CN" altLang="en-US"/>
          </a:p>
        </p:txBody>
      </p:sp>
      <p:sp>
        <p:nvSpPr>
          <p:cNvPr id="97299" name="Text Box 20"/>
          <p:cNvSpPr txBox="1">
            <a:spLocks noChangeArrowheads="1"/>
          </p:cNvSpPr>
          <p:nvPr/>
        </p:nvSpPr>
        <p:spPr bwMode="auto">
          <a:xfrm>
            <a:off x="2470150" y="2162175"/>
            <a:ext cx="1446213" cy="396875"/>
          </a:xfrm>
          <a:prstGeom prst="rect">
            <a:avLst/>
          </a:prstGeom>
          <a:noFill/>
          <a:ln w="12700">
            <a:noFill/>
            <a:miter lim="800000"/>
            <a:headEnd/>
            <a:tailEnd/>
          </a:ln>
        </p:spPr>
        <p:txBody>
          <a:bodyPr>
            <a:spAutoFit/>
          </a:bodyPr>
          <a:lstStyle/>
          <a:p>
            <a:pPr>
              <a:spcBef>
                <a:spcPct val="50000"/>
              </a:spcBef>
            </a:pPr>
            <a:endParaRPr kumimoji="1" lang="zh-CN" altLang="en-US" sz="2000" b="0" u="none">
              <a:solidFill>
                <a:schemeClr val="tx1"/>
              </a:solidFill>
              <a:ea typeface="宋体" charset="-122"/>
            </a:endParaRPr>
          </a:p>
        </p:txBody>
      </p:sp>
      <p:sp>
        <p:nvSpPr>
          <p:cNvPr id="97300" name="Text Box 21"/>
          <p:cNvSpPr txBox="1">
            <a:spLocks noChangeArrowheads="1"/>
          </p:cNvSpPr>
          <p:nvPr/>
        </p:nvSpPr>
        <p:spPr bwMode="auto">
          <a:xfrm>
            <a:off x="2403475" y="2170113"/>
            <a:ext cx="1577975" cy="427037"/>
          </a:xfrm>
          <a:prstGeom prst="rect">
            <a:avLst/>
          </a:prstGeom>
          <a:noFill/>
          <a:ln w="12700">
            <a:noFill/>
            <a:miter lim="800000"/>
            <a:headEnd/>
            <a:tailEnd/>
          </a:ln>
        </p:spPr>
        <p:txBody>
          <a:bodyPr>
            <a:spAutoFit/>
          </a:bodyPr>
          <a:lstStyle/>
          <a:p>
            <a:pPr>
              <a:spcBef>
                <a:spcPct val="50000"/>
              </a:spcBef>
            </a:pPr>
            <a:r>
              <a:rPr kumimoji="1" lang="en-US" altLang="zh-CN" sz="2200" i="1" u="none">
                <a:solidFill>
                  <a:schemeClr val="tx1"/>
                </a:solidFill>
                <a:ea typeface="宋体" charset="-122"/>
              </a:rPr>
              <a:t>n</a:t>
            </a:r>
            <a:r>
              <a:rPr kumimoji="1" lang="en-US" altLang="zh-CN" sz="2200" u="none">
                <a:solidFill>
                  <a:schemeClr val="tx1"/>
                </a:solidFill>
                <a:ea typeface="宋体" charset="-122"/>
              </a:rPr>
              <a:t>+1</a:t>
            </a:r>
            <a:r>
              <a:rPr kumimoji="1" lang="zh-CN" altLang="en-US" sz="2200" u="none">
                <a:solidFill>
                  <a:schemeClr val="tx1"/>
                </a:solidFill>
                <a:ea typeface="宋体" charset="-122"/>
              </a:rPr>
              <a:t>层协议</a:t>
            </a:r>
          </a:p>
        </p:txBody>
      </p:sp>
      <p:sp>
        <p:nvSpPr>
          <p:cNvPr id="97301" name="Text Box 22"/>
          <p:cNvSpPr txBox="1">
            <a:spLocks noChangeArrowheads="1"/>
          </p:cNvSpPr>
          <p:nvPr/>
        </p:nvSpPr>
        <p:spPr bwMode="auto">
          <a:xfrm>
            <a:off x="2478088" y="3195638"/>
            <a:ext cx="1577975" cy="427037"/>
          </a:xfrm>
          <a:prstGeom prst="rect">
            <a:avLst/>
          </a:prstGeom>
          <a:noFill/>
          <a:ln w="12700">
            <a:noFill/>
            <a:miter lim="800000"/>
            <a:headEnd/>
            <a:tailEnd/>
          </a:ln>
        </p:spPr>
        <p:txBody>
          <a:bodyPr>
            <a:spAutoFit/>
          </a:bodyPr>
          <a:lstStyle/>
          <a:p>
            <a:pPr>
              <a:spcBef>
                <a:spcPct val="50000"/>
              </a:spcBef>
            </a:pPr>
            <a:r>
              <a:rPr kumimoji="1" lang="en-US" altLang="zh-CN" sz="2200" i="1" u="none">
                <a:solidFill>
                  <a:schemeClr val="tx1"/>
                </a:solidFill>
                <a:ea typeface="宋体" charset="-122"/>
              </a:rPr>
              <a:t>n</a:t>
            </a:r>
            <a:r>
              <a:rPr kumimoji="1" lang="zh-CN" altLang="en-US" sz="2200" u="none">
                <a:solidFill>
                  <a:schemeClr val="tx1"/>
                </a:solidFill>
                <a:ea typeface="宋体" charset="-122"/>
              </a:rPr>
              <a:t>层协议</a:t>
            </a:r>
          </a:p>
        </p:txBody>
      </p:sp>
      <p:sp>
        <p:nvSpPr>
          <p:cNvPr id="97302" name="Text Box 23"/>
          <p:cNvSpPr txBox="1">
            <a:spLocks noChangeArrowheads="1"/>
          </p:cNvSpPr>
          <p:nvPr/>
        </p:nvSpPr>
        <p:spPr bwMode="auto">
          <a:xfrm>
            <a:off x="2452688" y="4221163"/>
            <a:ext cx="1577975" cy="427037"/>
          </a:xfrm>
          <a:prstGeom prst="rect">
            <a:avLst/>
          </a:prstGeom>
          <a:noFill/>
          <a:ln w="12700">
            <a:noFill/>
            <a:miter lim="800000"/>
            <a:headEnd/>
            <a:tailEnd/>
          </a:ln>
        </p:spPr>
        <p:txBody>
          <a:bodyPr>
            <a:spAutoFit/>
          </a:bodyPr>
          <a:lstStyle/>
          <a:p>
            <a:pPr>
              <a:spcBef>
                <a:spcPct val="50000"/>
              </a:spcBef>
            </a:pPr>
            <a:r>
              <a:rPr kumimoji="1" lang="en-US" altLang="zh-CN" sz="2200" i="1" u="none">
                <a:solidFill>
                  <a:schemeClr val="tx1"/>
                </a:solidFill>
                <a:ea typeface="宋体" charset="-122"/>
              </a:rPr>
              <a:t>n</a:t>
            </a:r>
            <a:r>
              <a:rPr kumimoji="1" lang="en-US" altLang="zh-CN" sz="2200" u="none">
                <a:solidFill>
                  <a:schemeClr val="tx1"/>
                </a:solidFill>
                <a:ea typeface="宋体" charset="-122"/>
              </a:rPr>
              <a:t>-1</a:t>
            </a:r>
            <a:r>
              <a:rPr kumimoji="1" lang="zh-CN" altLang="en-US" sz="2200" u="none">
                <a:solidFill>
                  <a:schemeClr val="tx1"/>
                </a:solidFill>
                <a:ea typeface="宋体" charset="-122"/>
              </a:rPr>
              <a:t>层协议</a:t>
            </a:r>
          </a:p>
        </p:txBody>
      </p:sp>
      <p:sp>
        <p:nvSpPr>
          <p:cNvPr id="97303" name="Text Box 24"/>
          <p:cNvSpPr txBox="1">
            <a:spLocks noChangeArrowheads="1"/>
          </p:cNvSpPr>
          <p:nvPr/>
        </p:nvSpPr>
        <p:spPr bwMode="auto">
          <a:xfrm>
            <a:off x="2509838" y="1708150"/>
            <a:ext cx="1577975" cy="427038"/>
          </a:xfrm>
          <a:prstGeom prst="rect">
            <a:avLst/>
          </a:prstGeom>
          <a:noFill/>
          <a:ln w="12700">
            <a:noFill/>
            <a:miter lim="800000"/>
            <a:headEnd/>
            <a:tailEnd/>
          </a:ln>
        </p:spPr>
        <p:txBody>
          <a:bodyPr>
            <a:spAutoFit/>
          </a:bodyPr>
          <a:lstStyle/>
          <a:p>
            <a:pPr>
              <a:spcBef>
                <a:spcPct val="50000"/>
              </a:spcBef>
            </a:pPr>
            <a:r>
              <a:rPr kumimoji="1" lang="zh-CN" altLang="en-US" sz="2200" u="none">
                <a:solidFill>
                  <a:srgbClr val="0000FF"/>
                </a:solidFill>
                <a:ea typeface="宋体" charset="-122"/>
              </a:rPr>
              <a:t>对等实体</a:t>
            </a:r>
          </a:p>
        </p:txBody>
      </p:sp>
      <p:sp>
        <p:nvSpPr>
          <p:cNvPr id="97304" name="Line 25"/>
          <p:cNvSpPr>
            <a:spLocks noChangeShapeType="1"/>
          </p:cNvSpPr>
          <p:nvPr/>
        </p:nvSpPr>
        <p:spPr bwMode="auto">
          <a:xfrm flipH="1">
            <a:off x="1484313" y="1968500"/>
            <a:ext cx="900112" cy="138113"/>
          </a:xfrm>
          <a:prstGeom prst="line">
            <a:avLst/>
          </a:prstGeom>
          <a:noFill/>
          <a:ln w="12700">
            <a:solidFill>
              <a:schemeClr val="tx1"/>
            </a:solidFill>
            <a:round/>
            <a:headEnd/>
            <a:tailEnd type="triangle" w="med" len="med"/>
          </a:ln>
        </p:spPr>
        <p:txBody>
          <a:bodyPr>
            <a:spAutoFit/>
          </a:bodyPr>
          <a:lstStyle/>
          <a:p>
            <a:endParaRPr lang="zh-CN" altLang="en-US"/>
          </a:p>
        </p:txBody>
      </p:sp>
      <p:sp>
        <p:nvSpPr>
          <p:cNvPr id="97305" name="Line 26"/>
          <p:cNvSpPr>
            <a:spLocks noChangeShapeType="1"/>
          </p:cNvSpPr>
          <p:nvPr/>
        </p:nvSpPr>
        <p:spPr bwMode="auto">
          <a:xfrm>
            <a:off x="3814763" y="1968500"/>
            <a:ext cx="960437" cy="84138"/>
          </a:xfrm>
          <a:prstGeom prst="line">
            <a:avLst/>
          </a:prstGeom>
          <a:noFill/>
          <a:ln w="12700">
            <a:solidFill>
              <a:schemeClr val="tx1"/>
            </a:solidFill>
            <a:round/>
            <a:headEnd/>
            <a:tailEnd type="triangle" w="med" len="med"/>
          </a:ln>
        </p:spPr>
        <p:txBody>
          <a:bodyPr>
            <a:spAutoFit/>
          </a:bodyPr>
          <a:lstStyle/>
          <a:p>
            <a:endParaRPr lang="zh-CN" altLang="en-US"/>
          </a:p>
        </p:txBody>
      </p:sp>
      <p:sp>
        <p:nvSpPr>
          <p:cNvPr id="97306" name="Line 27"/>
          <p:cNvSpPr>
            <a:spLocks noChangeShapeType="1"/>
          </p:cNvSpPr>
          <p:nvPr/>
        </p:nvSpPr>
        <p:spPr bwMode="auto">
          <a:xfrm>
            <a:off x="250825" y="3076575"/>
            <a:ext cx="6329363" cy="0"/>
          </a:xfrm>
          <a:prstGeom prst="line">
            <a:avLst/>
          </a:prstGeom>
          <a:noFill/>
          <a:ln w="12700">
            <a:solidFill>
              <a:schemeClr val="tx1"/>
            </a:solidFill>
            <a:prstDash val="dash"/>
            <a:round/>
            <a:headEnd/>
            <a:tailEnd/>
          </a:ln>
        </p:spPr>
        <p:txBody>
          <a:bodyPr wrap="none">
            <a:spAutoFit/>
          </a:bodyPr>
          <a:lstStyle/>
          <a:p>
            <a:endParaRPr lang="zh-CN" altLang="en-US"/>
          </a:p>
        </p:txBody>
      </p:sp>
      <p:sp>
        <p:nvSpPr>
          <p:cNvPr id="97307" name="Text Box 28"/>
          <p:cNvSpPr txBox="1">
            <a:spLocks noChangeArrowheads="1"/>
          </p:cNvSpPr>
          <p:nvPr/>
        </p:nvSpPr>
        <p:spPr bwMode="auto">
          <a:xfrm>
            <a:off x="1135063" y="2765425"/>
            <a:ext cx="1536700" cy="336550"/>
          </a:xfrm>
          <a:prstGeom prst="rect">
            <a:avLst/>
          </a:prstGeom>
          <a:noFill/>
          <a:ln w="12700">
            <a:noFill/>
            <a:miter lim="800000"/>
            <a:headEnd/>
            <a:tailEnd/>
          </a:ln>
        </p:spPr>
        <p:txBody>
          <a:bodyPr>
            <a:spAutoFit/>
          </a:bodyPr>
          <a:lstStyle/>
          <a:p>
            <a:pPr>
              <a:spcBef>
                <a:spcPct val="50000"/>
              </a:spcBef>
            </a:pPr>
            <a:r>
              <a:rPr lang="zh-CN" altLang="en-US" sz="1600" u="none">
                <a:solidFill>
                  <a:srgbClr val="FF3300"/>
                </a:solidFill>
                <a:latin typeface="Comic Sans MS" pitchFamily="66" charset="0"/>
                <a:ea typeface="宋体" charset="-122"/>
              </a:rPr>
              <a:t>交换服务原语</a:t>
            </a:r>
          </a:p>
        </p:txBody>
      </p:sp>
      <p:sp>
        <p:nvSpPr>
          <p:cNvPr id="97308" name="Text Box 29"/>
          <p:cNvSpPr txBox="1">
            <a:spLocks noChangeArrowheads="1"/>
          </p:cNvSpPr>
          <p:nvPr/>
        </p:nvSpPr>
        <p:spPr bwMode="auto">
          <a:xfrm>
            <a:off x="3876675" y="2770188"/>
            <a:ext cx="1584325" cy="336550"/>
          </a:xfrm>
          <a:prstGeom prst="rect">
            <a:avLst/>
          </a:prstGeom>
          <a:noFill/>
          <a:ln w="12700">
            <a:noFill/>
            <a:miter lim="800000"/>
            <a:headEnd/>
            <a:tailEnd/>
          </a:ln>
        </p:spPr>
        <p:txBody>
          <a:bodyPr>
            <a:spAutoFit/>
          </a:bodyPr>
          <a:lstStyle/>
          <a:p>
            <a:pPr>
              <a:spcBef>
                <a:spcPct val="50000"/>
              </a:spcBef>
            </a:pPr>
            <a:r>
              <a:rPr lang="zh-CN" altLang="en-US" sz="1600" u="none">
                <a:solidFill>
                  <a:srgbClr val="FF3300"/>
                </a:solidFill>
                <a:latin typeface="Comic Sans MS" pitchFamily="66" charset="0"/>
                <a:ea typeface="宋体" charset="-122"/>
              </a:rPr>
              <a:t>交换服务原语</a:t>
            </a:r>
          </a:p>
        </p:txBody>
      </p:sp>
      <p:sp>
        <p:nvSpPr>
          <p:cNvPr id="97309" name="Text Box 30"/>
          <p:cNvSpPr txBox="1">
            <a:spLocks noChangeArrowheads="1"/>
          </p:cNvSpPr>
          <p:nvPr/>
        </p:nvSpPr>
        <p:spPr bwMode="auto">
          <a:xfrm>
            <a:off x="4687888" y="3913188"/>
            <a:ext cx="2160587" cy="336550"/>
          </a:xfrm>
          <a:prstGeom prst="rect">
            <a:avLst/>
          </a:prstGeom>
          <a:noFill/>
          <a:ln w="12700">
            <a:noFill/>
            <a:miter lim="800000"/>
            <a:headEnd/>
            <a:tailEnd/>
          </a:ln>
        </p:spPr>
        <p:txBody>
          <a:bodyPr>
            <a:spAutoFit/>
          </a:bodyPr>
          <a:lstStyle/>
          <a:p>
            <a:pPr>
              <a:spcBef>
                <a:spcPct val="50000"/>
              </a:spcBef>
            </a:pPr>
            <a:r>
              <a:rPr lang="en-US" altLang="zh-CN" sz="1600" u="none">
                <a:solidFill>
                  <a:schemeClr val="hlink"/>
                </a:solidFill>
                <a:latin typeface="Comic Sans MS" pitchFamily="66" charset="0"/>
                <a:ea typeface="宋体" charset="-122"/>
              </a:rPr>
              <a:t>SDU</a:t>
            </a:r>
            <a:r>
              <a:rPr lang="zh-CN" altLang="en-US" sz="1600" u="none">
                <a:solidFill>
                  <a:schemeClr val="hlink"/>
                </a:solidFill>
                <a:latin typeface="Comic Sans MS" pitchFamily="66" charset="0"/>
                <a:ea typeface="宋体" charset="-122"/>
              </a:rPr>
              <a:t>（服务数据单元）</a:t>
            </a:r>
          </a:p>
        </p:txBody>
      </p:sp>
      <p:sp>
        <p:nvSpPr>
          <p:cNvPr id="97310" name="Line 32"/>
          <p:cNvSpPr>
            <a:spLocks noChangeShapeType="1"/>
          </p:cNvSpPr>
          <p:nvPr/>
        </p:nvSpPr>
        <p:spPr bwMode="auto">
          <a:xfrm flipH="1">
            <a:off x="5419725" y="2949575"/>
            <a:ext cx="717549" cy="246063"/>
          </a:xfrm>
          <a:prstGeom prst="line">
            <a:avLst/>
          </a:prstGeom>
          <a:noFill/>
          <a:ln w="12700">
            <a:solidFill>
              <a:schemeClr val="tx1"/>
            </a:solidFill>
            <a:round/>
            <a:headEnd/>
            <a:tailEnd type="triangle" w="med" len="med"/>
          </a:ln>
        </p:spPr>
        <p:txBody>
          <a:bodyPr wrap="square">
            <a:spAutoFit/>
          </a:bodyPr>
          <a:lstStyle/>
          <a:p>
            <a:endParaRPr lang="zh-CN" altLang="en-US"/>
          </a:p>
        </p:txBody>
      </p:sp>
      <p:sp>
        <p:nvSpPr>
          <p:cNvPr id="97311" name="Text Box 34"/>
          <p:cNvSpPr txBox="1">
            <a:spLocks noChangeArrowheads="1"/>
          </p:cNvSpPr>
          <p:nvPr/>
        </p:nvSpPr>
        <p:spPr bwMode="auto">
          <a:xfrm>
            <a:off x="5480050" y="2616200"/>
            <a:ext cx="1800225" cy="396875"/>
          </a:xfrm>
          <a:prstGeom prst="rect">
            <a:avLst/>
          </a:prstGeom>
          <a:noFill/>
          <a:ln w="12700">
            <a:noFill/>
            <a:miter lim="800000"/>
            <a:headEnd/>
            <a:tailEnd/>
          </a:ln>
        </p:spPr>
        <p:txBody>
          <a:bodyPr>
            <a:spAutoFit/>
          </a:bodyPr>
          <a:lstStyle/>
          <a:p>
            <a:pPr algn="ctr">
              <a:spcBef>
                <a:spcPct val="50000"/>
              </a:spcBef>
            </a:pPr>
            <a:r>
              <a:rPr kumimoji="1" lang="zh-CN" altLang="en-US" sz="2000" b="0" u="none">
                <a:solidFill>
                  <a:schemeClr val="tx1"/>
                </a:solidFill>
                <a:ea typeface="宋体" charset="-122"/>
              </a:rPr>
              <a:t>（</a:t>
            </a:r>
            <a:r>
              <a:rPr kumimoji="1" lang="zh-CN" altLang="en-US" sz="1800" u="none">
                <a:solidFill>
                  <a:schemeClr val="tx1"/>
                </a:solidFill>
                <a:ea typeface="宋体" charset="-122"/>
              </a:rPr>
              <a:t>服务访问点</a:t>
            </a:r>
            <a:r>
              <a:rPr kumimoji="1" lang="zh-CN" altLang="en-US" sz="2000" b="0" u="none">
                <a:solidFill>
                  <a:schemeClr val="tx1"/>
                </a:solidFill>
                <a:ea typeface="宋体" charset="-122"/>
              </a:rPr>
              <a:t>）</a:t>
            </a:r>
          </a:p>
        </p:txBody>
      </p:sp>
      <p:sp>
        <p:nvSpPr>
          <p:cNvPr id="97312" name="Rectangle 35"/>
          <p:cNvSpPr>
            <a:spLocks noChangeArrowheads="1"/>
          </p:cNvSpPr>
          <p:nvPr/>
        </p:nvSpPr>
        <p:spPr bwMode="auto">
          <a:xfrm>
            <a:off x="6070600" y="2501900"/>
            <a:ext cx="600075" cy="336550"/>
          </a:xfrm>
          <a:prstGeom prst="rect">
            <a:avLst/>
          </a:prstGeom>
          <a:noFill/>
          <a:ln w="38100" algn="ctr">
            <a:noFill/>
            <a:miter lim="800000"/>
            <a:headEnd/>
            <a:tailEnd/>
          </a:ln>
        </p:spPr>
        <p:txBody>
          <a:bodyPr wrap="none">
            <a:spAutoFit/>
          </a:bodyPr>
          <a:lstStyle/>
          <a:p>
            <a:pPr algn="ctr"/>
            <a:r>
              <a:rPr kumimoji="1" lang="en-US" altLang="zh-CN" sz="1600" u="none">
                <a:solidFill>
                  <a:schemeClr val="tx1"/>
                </a:solidFill>
                <a:latin typeface="Arial" charset="0"/>
                <a:ea typeface="华文行楷" pitchFamily="2" charset="-122"/>
              </a:rPr>
              <a:t>SAP</a:t>
            </a:r>
            <a:endParaRPr kumimoji="1" lang="zh-CN" altLang="en-US" sz="1600" u="none">
              <a:solidFill>
                <a:schemeClr val="tx1"/>
              </a:solidFill>
              <a:latin typeface="Arial" charset="0"/>
              <a:ea typeface="华文行楷" pitchFamily="2" charset="-122"/>
            </a:endParaRPr>
          </a:p>
        </p:txBody>
      </p:sp>
      <p:sp>
        <p:nvSpPr>
          <p:cNvPr id="97313" name="Text Box 36"/>
          <p:cNvSpPr txBox="1">
            <a:spLocks noChangeArrowheads="1"/>
          </p:cNvSpPr>
          <p:nvPr/>
        </p:nvSpPr>
        <p:spPr bwMode="auto">
          <a:xfrm>
            <a:off x="2012950" y="4684713"/>
            <a:ext cx="2593975" cy="336550"/>
          </a:xfrm>
          <a:prstGeom prst="rect">
            <a:avLst/>
          </a:prstGeom>
          <a:noFill/>
          <a:ln w="12700">
            <a:noFill/>
            <a:miter lim="800000"/>
            <a:headEnd/>
            <a:tailEnd/>
          </a:ln>
        </p:spPr>
        <p:txBody>
          <a:bodyPr>
            <a:spAutoFit/>
          </a:bodyPr>
          <a:lstStyle/>
          <a:p>
            <a:pPr>
              <a:spcBef>
                <a:spcPct val="50000"/>
              </a:spcBef>
            </a:pPr>
            <a:r>
              <a:rPr lang="zh-CN" altLang="en-US" sz="1600" u="none">
                <a:solidFill>
                  <a:schemeClr val="tx1"/>
                </a:solidFill>
                <a:latin typeface="Comic Sans MS" pitchFamily="66" charset="0"/>
                <a:ea typeface="宋体" charset="-122"/>
              </a:rPr>
              <a:t>单位</a:t>
            </a:r>
            <a:r>
              <a:rPr lang="en-US" altLang="zh-CN" sz="1600" u="none">
                <a:solidFill>
                  <a:schemeClr val="tx1"/>
                </a:solidFill>
                <a:latin typeface="Comic Sans MS" pitchFamily="66" charset="0"/>
                <a:ea typeface="宋体" charset="-122"/>
              </a:rPr>
              <a:t>PDU</a:t>
            </a:r>
            <a:r>
              <a:rPr lang="zh-CN" altLang="en-US" sz="1600" u="none">
                <a:solidFill>
                  <a:schemeClr val="tx1"/>
                </a:solidFill>
                <a:latin typeface="Comic Sans MS" pitchFamily="66" charset="0"/>
                <a:ea typeface="宋体" charset="-122"/>
              </a:rPr>
              <a:t>（协议数据单元）</a:t>
            </a:r>
          </a:p>
        </p:txBody>
      </p:sp>
      <p:sp>
        <p:nvSpPr>
          <p:cNvPr id="97314" name="Text Box 37"/>
          <p:cNvSpPr txBox="1">
            <a:spLocks noChangeArrowheads="1"/>
          </p:cNvSpPr>
          <p:nvPr/>
        </p:nvSpPr>
        <p:spPr bwMode="auto">
          <a:xfrm>
            <a:off x="2012950" y="3656013"/>
            <a:ext cx="2593975" cy="338137"/>
          </a:xfrm>
          <a:prstGeom prst="rect">
            <a:avLst/>
          </a:prstGeom>
          <a:noFill/>
          <a:ln w="12700">
            <a:noFill/>
            <a:miter lim="800000"/>
            <a:headEnd/>
            <a:tailEnd/>
          </a:ln>
        </p:spPr>
        <p:txBody>
          <a:bodyPr>
            <a:spAutoFit/>
          </a:bodyPr>
          <a:lstStyle/>
          <a:p>
            <a:pPr>
              <a:spcBef>
                <a:spcPct val="50000"/>
              </a:spcBef>
            </a:pPr>
            <a:r>
              <a:rPr lang="zh-CN" altLang="en-US" sz="1600" u="none">
                <a:solidFill>
                  <a:schemeClr val="tx1"/>
                </a:solidFill>
                <a:latin typeface="Comic Sans MS" pitchFamily="66" charset="0"/>
                <a:ea typeface="宋体" charset="-122"/>
              </a:rPr>
              <a:t>单位</a:t>
            </a:r>
            <a:r>
              <a:rPr lang="en-US" altLang="zh-CN" sz="1600" u="none">
                <a:solidFill>
                  <a:schemeClr val="tx1"/>
                </a:solidFill>
                <a:latin typeface="Comic Sans MS" pitchFamily="66" charset="0"/>
                <a:ea typeface="宋体" charset="-122"/>
              </a:rPr>
              <a:t>PDU</a:t>
            </a:r>
            <a:r>
              <a:rPr lang="zh-CN" altLang="en-US" sz="1600" u="none">
                <a:solidFill>
                  <a:schemeClr val="tx1"/>
                </a:solidFill>
                <a:latin typeface="Comic Sans MS" pitchFamily="66" charset="0"/>
                <a:ea typeface="宋体" charset="-122"/>
              </a:rPr>
              <a:t>（协议数据单元）</a:t>
            </a:r>
          </a:p>
        </p:txBody>
      </p:sp>
      <p:sp>
        <p:nvSpPr>
          <p:cNvPr id="97315" name="Text Box 38"/>
          <p:cNvSpPr txBox="1">
            <a:spLocks noChangeArrowheads="1"/>
          </p:cNvSpPr>
          <p:nvPr/>
        </p:nvSpPr>
        <p:spPr bwMode="auto">
          <a:xfrm>
            <a:off x="2093913" y="2601913"/>
            <a:ext cx="2593975" cy="336550"/>
          </a:xfrm>
          <a:prstGeom prst="rect">
            <a:avLst/>
          </a:prstGeom>
          <a:noFill/>
          <a:ln w="12700">
            <a:noFill/>
            <a:miter lim="800000"/>
            <a:headEnd/>
            <a:tailEnd/>
          </a:ln>
        </p:spPr>
        <p:txBody>
          <a:bodyPr>
            <a:spAutoFit/>
          </a:bodyPr>
          <a:lstStyle/>
          <a:p>
            <a:pPr>
              <a:spcBef>
                <a:spcPct val="50000"/>
              </a:spcBef>
            </a:pPr>
            <a:r>
              <a:rPr lang="en-US" altLang="zh-CN" sz="1600" u="none">
                <a:solidFill>
                  <a:schemeClr val="hlink"/>
                </a:solidFill>
                <a:latin typeface="Comic Sans MS" pitchFamily="66" charset="0"/>
                <a:ea typeface="宋体" charset="-122"/>
              </a:rPr>
              <a:t>PDU</a:t>
            </a:r>
            <a:r>
              <a:rPr lang="zh-CN" altLang="en-US" sz="1600" u="none">
                <a:solidFill>
                  <a:schemeClr val="hlink"/>
                </a:solidFill>
                <a:latin typeface="Comic Sans MS" pitchFamily="66" charset="0"/>
                <a:ea typeface="宋体" charset="-122"/>
              </a:rPr>
              <a:t>（协议数据单元）</a:t>
            </a:r>
          </a:p>
        </p:txBody>
      </p:sp>
      <p:sp>
        <p:nvSpPr>
          <p:cNvPr id="97316" name="Text Box 39"/>
          <p:cNvSpPr txBox="1">
            <a:spLocks noChangeArrowheads="1"/>
          </p:cNvSpPr>
          <p:nvPr/>
        </p:nvSpPr>
        <p:spPr bwMode="auto">
          <a:xfrm>
            <a:off x="5554663" y="3116263"/>
            <a:ext cx="1303337" cy="368300"/>
          </a:xfrm>
          <a:prstGeom prst="rect">
            <a:avLst/>
          </a:prstGeom>
          <a:noFill/>
          <a:ln w="12700">
            <a:noFill/>
            <a:miter lim="800000"/>
            <a:headEnd/>
            <a:tailEnd/>
          </a:ln>
        </p:spPr>
        <p:txBody>
          <a:bodyPr>
            <a:spAutoFit/>
          </a:bodyPr>
          <a:lstStyle/>
          <a:p>
            <a:pPr>
              <a:spcBef>
                <a:spcPct val="50000"/>
              </a:spcBef>
            </a:pPr>
            <a:r>
              <a:rPr kumimoji="1" lang="zh-CN" altLang="en-US" sz="1800" u="none">
                <a:solidFill>
                  <a:schemeClr val="tx1"/>
                </a:solidFill>
                <a:ea typeface="华文中宋" pitchFamily="2" charset="-122"/>
              </a:rPr>
              <a:t>层间接口</a:t>
            </a:r>
          </a:p>
        </p:txBody>
      </p:sp>
      <p:sp>
        <p:nvSpPr>
          <p:cNvPr id="97317" name="Rectangle 40"/>
          <p:cNvSpPr>
            <a:spLocks noChangeArrowheads="1"/>
          </p:cNvSpPr>
          <p:nvPr/>
        </p:nvSpPr>
        <p:spPr bwMode="auto">
          <a:xfrm>
            <a:off x="527050" y="1384300"/>
            <a:ext cx="5772150" cy="396875"/>
          </a:xfrm>
          <a:prstGeom prst="rect">
            <a:avLst/>
          </a:prstGeom>
          <a:noFill/>
          <a:ln w="9525">
            <a:noFill/>
            <a:miter lim="800000"/>
            <a:headEnd/>
            <a:tailEnd/>
          </a:ln>
        </p:spPr>
        <p:txBody>
          <a:bodyPr wrap="none">
            <a:spAutoFit/>
          </a:bodyPr>
          <a:lstStyle/>
          <a:p>
            <a:pPr eaLnBrk="0" hangingPunct="0"/>
            <a:r>
              <a:rPr lang="zh-CN" altLang="en-US" sz="2000" u="none">
                <a:solidFill>
                  <a:schemeClr val="hlink"/>
                </a:solidFill>
                <a:latin typeface="Copperplate Gothic Bold"/>
              </a:rPr>
              <a:t>不同系统的对等层之间的通信有明确的通信规定；</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16比9模版">
  <a:themeElements>
    <a:clrScheme name="1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1_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_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16比9模版">
  <a:themeElements>
    <a:clrScheme name="2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2_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2_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16比9模版</Template>
  <TotalTime>8499</TotalTime>
  <Words>3121</Words>
  <Application>Microsoft Office PowerPoint</Application>
  <PresentationFormat>自定义</PresentationFormat>
  <Paragraphs>397</Paragraphs>
  <Slides>47</Slides>
  <Notes>26</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47</vt:i4>
      </vt:variant>
    </vt:vector>
  </HeadingPairs>
  <TitlesOfParts>
    <vt:vector size="65" baseType="lpstr">
      <vt:lpstr>Gulim</vt:lpstr>
      <vt:lpstr>仿宋_GB2312</vt:lpstr>
      <vt:lpstr>黑体</vt:lpstr>
      <vt:lpstr>华文行楷</vt:lpstr>
      <vt:lpstr>华文新魏</vt:lpstr>
      <vt:lpstr>华文中宋</vt:lpstr>
      <vt:lpstr>楷体_GB2312</vt:lpstr>
      <vt:lpstr>宋体</vt:lpstr>
      <vt:lpstr>微软雅黑</vt:lpstr>
      <vt:lpstr>Arial</vt:lpstr>
      <vt:lpstr>Comic Sans MS</vt:lpstr>
      <vt:lpstr>Constantia</vt:lpstr>
      <vt:lpstr>Copperplate Gothic Bold</vt:lpstr>
      <vt:lpstr>Times New Roman</vt:lpstr>
      <vt:lpstr>Wingdings</vt:lpstr>
      <vt:lpstr>1_16比9模版</vt:lpstr>
      <vt:lpstr>2_16比9模版</vt:lpstr>
      <vt:lpstr>Visio</vt:lpstr>
      <vt:lpstr>计算机网络</vt:lpstr>
      <vt:lpstr>第二章 网络体系结构 </vt:lpstr>
      <vt:lpstr>基本要求</vt:lpstr>
      <vt:lpstr>2.1  网络体系结构与网络协议</vt:lpstr>
      <vt:lpstr>邮政系统和计算机网络系统相似之处</vt:lpstr>
      <vt:lpstr>层次（layer）</vt:lpstr>
      <vt:lpstr>接口（interface）</vt:lpstr>
      <vt:lpstr>网络协议（network  protocol）</vt:lpstr>
      <vt:lpstr>相邻两层之间的关系 </vt:lpstr>
      <vt:lpstr>PowerPoint 演示文稿</vt:lpstr>
      <vt:lpstr>网络体系结构（network architecture）</vt:lpstr>
      <vt:lpstr>PowerPoint 演示文稿</vt:lpstr>
      <vt:lpstr>2.2  OSI参考模型的基本概念</vt:lpstr>
      <vt:lpstr>PowerPoint 演示文稿</vt:lpstr>
      <vt:lpstr>OSI参考模型七层结构</vt:lpstr>
      <vt:lpstr>广域网结构与OSI参考模型关系的示意图</vt:lpstr>
      <vt:lpstr>PowerPoint 演示文稿</vt:lpstr>
      <vt:lpstr>PowerPoint 演示文稿</vt:lpstr>
      <vt:lpstr>OSI参考模型各层的主要功能</vt:lpstr>
      <vt:lpstr>OSI参考模型各层的主要功能</vt:lpstr>
      <vt:lpstr>OSI参考模型各层的主要功能</vt:lpstr>
      <vt:lpstr>OSI参考模型各层的主要功能</vt:lpstr>
      <vt:lpstr>OSI参考模型各层的主要功能</vt:lpstr>
      <vt:lpstr>OSI环境的基本概念</vt:lpstr>
      <vt:lpstr>OSI 环境中的数据传输的过程</vt:lpstr>
      <vt:lpstr>使用OSI模型的传输过程 </vt:lpstr>
      <vt:lpstr>2.3  TCP/IP参考模型的基本概念</vt:lpstr>
      <vt:lpstr>PowerPoint 演示文稿</vt:lpstr>
      <vt:lpstr>TCP/IP参考模型的层次结构</vt:lpstr>
      <vt:lpstr>TCP/IP参考模型各层的主要功能</vt:lpstr>
      <vt:lpstr>互联网络层</vt:lpstr>
      <vt:lpstr>传输层</vt:lpstr>
      <vt:lpstr>应用层</vt:lpstr>
      <vt:lpstr>应用层协议与传输层协议的关系</vt:lpstr>
      <vt:lpstr>一种建议的参考模型（实际网络）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vector>
  </TitlesOfParts>
  <Company>tonecom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文件传输协议（一）</dc:title>
  <dc:creator>xjd</dc:creator>
  <cp:lastModifiedBy>WangYuxin</cp:lastModifiedBy>
  <cp:revision>1018</cp:revision>
  <cp:lastPrinted>1999-06-03T07:41:47Z</cp:lastPrinted>
  <dcterms:created xsi:type="dcterms:W3CDTF">1999-05-31T06:37:31Z</dcterms:created>
  <dcterms:modified xsi:type="dcterms:W3CDTF">2017-09-14T14:26:32Z</dcterms:modified>
</cp:coreProperties>
</file>