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65"/>
  </p:notesMasterIdLst>
  <p:handoutMasterIdLst>
    <p:handoutMasterId r:id="rId66"/>
  </p:handoutMasterIdLst>
  <p:sldIdLst>
    <p:sldId id="692" r:id="rId2"/>
    <p:sldId id="694" r:id="rId3"/>
    <p:sldId id="700" r:id="rId4"/>
    <p:sldId id="701" r:id="rId5"/>
    <p:sldId id="760" r:id="rId6"/>
    <p:sldId id="761" r:id="rId7"/>
    <p:sldId id="744" r:id="rId8"/>
    <p:sldId id="745" r:id="rId9"/>
    <p:sldId id="746" r:id="rId10"/>
    <p:sldId id="783" r:id="rId11"/>
    <p:sldId id="786" r:id="rId12"/>
    <p:sldId id="748" r:id="rId13"/>
    <p:sldId id="749" r:id="rId14"/>
    <p:sldId id="751" r:id="rId15"/>
    <p:sldId id="753" r:id="rId16"/>
    <p:sldId id="754" r:id="rId17"/>
    <p:sldId id="787" r:id="rId18"/>
    <p:sldId id="799" r:id="rId19"/>
    <p:sldId id="788" r:id="rId20"/>
    <p:sldId id="790" r:id="rId21"/>
    <p:sldId id="791" r:id="rId22"/>
    <p:sldId id="792" r:id="rId23"/>
    <p:sldId id="793" r:id="rId24"/>
    <p:sldId id="794" r:id="rId25"/>
    <p:sldId id="795" r:id="rId26"/>
    <p:sldId id="800" r:id="rId27"/>
    <p:sldId id="796" r:id="rId28"/>
    <p:sldId id="797" r:id="rId29"/>
    <p:sldId id="785" r:id="rId30"/>
    <p:sldId id="807" r:id="rId31"/>
    <p:sldId id="803" r:id="rId32"/>
    <p:sldId id="804" r:id="rId33"/>
    <p:sldId id="805" r:id="rId34"/>
    <p:sldId id="806" r:id="rId35"/>
    <p:sldId id="798" r:id="rId36"/>
    <p:sldId id="702" r:id="rId37"/>
    <p:sldId id="808" r:id="rId38"/>
    <p:sldId id="809" r:id="rId39"/>
    <p:sldId id="810" r:id="rId40"/>
    <p:sldId id="811" r:id="rId41"/>
    <p:sldId id="812" r:id="rId42"/>
    <p:sldId id="813" r:id="rId43"/>
    <p:sldId id="814" r:id="rId44"/>
    <p:sldId id="815" r:id="rId45"/>
    <p:sldId id="769" r:id="rId46"/>
    <p:sldId id="770" r:id="rId47"/>
    <p:sldId id="771" r:id="rId48"/>
    <p:sldId id="772" r:id="rId49"/>
    <p:sldId id="773" r:id="rId50"/>
    <p:sldId id="774" r:id="rId51"/>
    <p:sldId id="726" r:id="rId52"/>
    <p:sldId id="728" r:id="rId53"/>
    <p:sldId id="779" r:id="rId54"/>
    <p:sldId id="743" r:id="rId55"/>
    <p:sldId id="729" r:id="rId56"/>
    <p:sldId id="732" r:id="rId57"/>
    <p:sldId id="780" r:id="rId58"/>
    <p:sldId id="733" r:id="rId59"/>
    <p:sldId id="734" r:id="rId60"/>
    <p:sldId id="782" r:id="rId61"/>
    <p:sldId id="816" r:id="rId62"/>
    <p:sldId id="817" r:id="rId63"/>
    <p:sldId id="818" r:id="rId64"/>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A78"/>
    <a:srgbClr val="0099FF"/>
    <a:srgbClr val="FF0000"/>
    <a:srgbClr val="1A3868"/>
    <a:srgbClr val="FBFBFB"/>
    <a:srgbClr val="99CCFF"/>
    <a:srgbClr val="6699FF"/>
    <a:srgbClr val="3399FF"/>
    <a:srgbClr val="C0C0C0"/>
    <a:srgbClr val="EFF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87136" autoAdjust="0"/>
  </p:normalViewPr>
  <p:slideViewPr>
    <p:cSldViewPr>
      <p:cViewPr varScale="1">
        <p:scale>
          <a:sx n="113" d="100"/>
          <a:sy n="113" d="100"/>
        </p:scale>
        <p:origin x="331" y="67"/>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F4BA46ED-D681-4B04-8F38-6BE055B36E0D}" type="slidenum">
              <a:rPr lang="en-US" altLang="zh-CN"/>
              <a:pPr>
                <a:defRPr/>
              </a:pPr>
              <a:t>‹#›</a:t>
            </a:fld>
            <a:endParaRPr lang="en-US" altLang="zh-CN"/>
          </a:p>
        </p:txBody>
      </p:sp>
    </p:spTree>
    <p:extLst>
      <p:ext uri="{BB962C8B-B14F-4D97-AF65-F5344CB8AC3E}">
        <p14:creationId xmlns:p14="http://schemas.microsoft.com/office/powerpoint/2010/main" val="73866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9633CA5A-D3BE-4A52-BFDE-4D1F769D5861}" type="slidenum">
              <a:rPr lang="en-US" altLang="zh-CN"/>
              <a:pPr>
                <a:defRPr/>
              </a:pPr>
              <a:t>‹#›</a:t>
            </a:fld>
            <a:endParaRPr lang="en-US" altLang="zh-CN"/>
          </a:p>
        </p:txBody>
      </p:sp>
    </p:spTree>
    <p:extLst>
      <p:ext uri="{BB962C8B-B14F-4D97-AF65-F5344CB8AC3E}">
        <p14:creationId xmlns:p14="http://schemas.microsoft.com/office/powerpoint/2010/main" val="3080798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r>
              <a:rPr lang="zh-CN" altLang="en-US" b="1" smtClean="0">
                <a:ea typeface="楷体_GB2312" pitchFamily="49" charset="-122"/>
              </a:rPr>
              <a:t>计算机产生的信息一般是字母、数字、语音、图形或图像的组合。</a:t>
            </a:r>
          </a:p>
          <a:p>
            <a:r>
              <a:rPr lang="zh-CN" altLang="en-US" b="1" smtClean="0">
                <a:ea typeface="楷体_GB2312" pitchFamily="49" charset="-122"/>
              </a:rPr>
              <a:t>数据通信是指在不同计算机之间传送表示字母、数字、符号的二进制代码0、1比特序列的模拟或数字信号的过程。数据通信的任务是传输二进制代码比特序列，而不需要解释代码所表示的内容。</a:t>
            </a:r>
          </a:p>
        </p:txBody>
      </p:sp>
    </p:spTree>
    <p:extLst>
      <p:ext uri="{BB962C8B-B14F-4D97-AF65-F5344CB8AC3E}">
        <p14:creationId xmlns:p14="http://schemas.microsoft.com/office/powerpoint/2010/main" val="419394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2"/>
          <p:cNvSpPr>
            <a:spLocks noGrp="1" noRot="1" noChangeAspect="1" noChangeArrowheads="1" noTextEdit="1"/>
          </p:cNvSpPr>
          <p:nvPr>
            <p:ph type="sldImg"/>
          </p:nvPr>
        </p:nvSpPr>
        <p:spPr>
          <a:ln/>
        </p:spPr>
      </p:sp>
      <p:sp>
        <p:nvSpPr>
          <p:cNvPr id="322562" name="Rectangle 3"/>
          <p:cNvSpPr>
            <a:spLocks noGrp="1" noChangeArrowheads="1"/>
          </p:cNvSpPr>
          <p:nvPr>
            <p:ph type="body" idx="1"/>
          </p:nvPr>
        </p:nvSpPr>
        <p:spPr>
          <a:noFill/>
          <a:ln/>
        </p:spPr>
        <p:txBody>
          <a:bodyPr/>
          <a:lstStyle/>
          <a:p>
            <a:r>
              <a:rPr lang="zh-CN" altLang="en-US" sz="1600" b="1" u="sng" smtClean="0">
                <a:solidFill>
                  <a:srgbClr val="2D2DB9"/>
                </a:solidFill>
                <a:ea typeface="宋体" charset="-122"/>
                <a:cs typeface="Times New Roman" pitchFamily="18" charset="0"/>
              </a:rPr>
              <a:t>设计一个数据通信系统需要回答</a:t>
            </a:r>
            <a:r>
              <a:rPr lang="en-US" altLang="zh-CN" sz="1600" b="1" u="sng" smtClean="0">
                <a:solidFill>
                  <a:srgbClr val="2D2DB9"/>
                </a:solidFill>
                <a:ea typeface="宋体" charset="-122"/>
                <a:cs typeface="Times New Roman" pitchFamily="18" charset="0"/>
              </a:rPr>
              <a:t>3</a:t>
            </a:r>
            <a:r>
              <a:rPr lang="zh-CN" altLang="en-US" sz="1600" b="1" u="sng" smtClean="0">
                <a:solidFill>
                  <a:srgbClr val="2D2DB9"/>
                </a:solidFill>
                <a:ea typeface="宋体" charset="-122"/>
                <a:cs typeface="Times New Roman" pitchFamily="18" charset="0"/>
              </a:rPr>
              <a:t>个基本问题</a:t>
            </a:r>
            <a:r>
              <a:rPr lang="zh-CN" altLang="en-US" sz="1600" smtClean="0">
                <a:solidFill>
                  <a:srgbClr val="2D2DB9"/>
                </a:solidFill>
                <a:ea typeface="宋体" charset="-122"/>
                <a:cs typeface="Times New Roman" pitchFamily="18" charset="0"/>
              </a:rPr>
              <a:t>：</a:t>
            </a:r>
            <a:endParaRPr lang="en-US" altLang="zh-CN" sz="1600" smtClean="0">
              <a:solidFill>
                <a:srgbClr val="2D2DB9"/>
              </a:solidFill>
              <a:ea typeface="宋体" charset="-122"/>
              <a:cs typeface="Times New Roman" pitchFamily="18" charset="0"/>
            </a:endParaRPr>
          </a:p>
          <a:p>
            <a:r>
              <a:rPr lang="zh-CN" altLang="en-US" sz="1600" b="1" smtClean="0">
                <a:solidFill>
                  <a:srgbClr val="2D2DB9"/>
                </a:solidFill>
                <a:ea typeface="宋体" charset="-122"/>
                <a:cs typeface="Times New Roman" pitchFamily="18" charset="0"/>
              </a:rPr>
              <a:t>串行通信与并行通信；单工、半双工与全双工通信；同步技术</a:t>
            </a:r>
          </a:p>
          <a:p>
            <a:endParaRPr lang="zh-CN" altLang="en-US" smtClean="0">
              <a:ea typeface="宋体" charset="-122"/>
              <a:cs typeface="Times New Roman" pitchFamily="18" charset="0"/>
            </a:endParaRPr>
          </a:p>
        </p:txBody>
      </p:sp>
    </p:spTree>
    <p:extLst>
      <p:ext uri="{BB962C8B-B14F-4D97-AF65-F5344CB8AC3E}">
        <p14:creationId xmlns:p14="http://schemas.microsoft.com/office/powerpoint/2010/main" val="44866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Rectangle 2"/>
          <p:cNvSpPr>
            <a:spLocks noGrp="1" noRot="1" noChangeAspect="1" noChangeArrowheads="1" noTextEdit="1"/>
          </p:cNvSpPr>
          <p:nvPr>
            <p:ph type="sldImg"/>
          </p:nvPr>
        </p:nvSpPr>
        <p:spPr>
          <a:ln/>
        </p:spPr>
      </p:sp>
      <p:sp>
        <p:nvSpPr>
          <p:cNvPr id="325634" name="Rectangle 3"/>
          <p:cNvSpPr>
            <a:spLocks noGrp="1" noChangeArrowheads="1"/>
          </p:cNvSpPr>
          <p:nvPr>
            <p:ph type="body" idx="1"/>
          </p:nvPr>
        </p:nvSpPr>
        <p:spPr>
          <a:noFill/>
          <a:ln/>
        </p:spPr>
        <p:txBody>
          <a:bodyPr/>
          <a:lstStyle/>
          <a:p>
            <a:r>
              <a:rPr lang="zh-CN" altLang="en-US" sz="1600" b="1" u="sng" smtClean="0">
                <a:solidFill>
                  <a:srgbClr val="2D2DB9"/>
                </a:solidFill>
                <a:ea typeface="宋体" charset="-122"/>
                <a:cs typeface="Times New Roman" pitchFamily="18" charset="0"/>
              </a:rPr>
              <a:t>设计一个数据通信系统需要回答</a:t>
            </a:r>
            <a:r>
              <a:rPr lang="en-US" altLang="zh-CN" sz="1600" b="1" u="sng" smtClean="0">
                <a:solidFill>
                  <a:srgbClr val="2D2DB9"/>
                </a:solidFill>
                <a:ea typeface="宋体" charset="-122"/>
                <a:cs typeface="Times New Roman" pitchFamily="18" charset="0"/>
              </a:rPr>
              <a:t>3</a:t>
            </a:r>
            <a:r>
              <a:rPr lang="zh-CN" altLang="en-US" sz="1600" b="1" u="sng" smtClean="0">
                <a:solidFill>
                  <a:srgbClr val="2D2DB9"/>
                </a:solidFill>
                <a:ea typeface="宋体" charset="-122"/>
                <a:cs typeface="Times New Roman" pitchFamily="18" charset="0"/>
              </a:rPr>
              <a:t>个基本问题</a:t>
            </a:r>
            <a:r>
              <a:rPr lang="zh-CN" altLang="en-US" sz="1600" smtClean="0">
                <a:solidFill>
                  <a:srgbClr val="2D2DB9"/>
                </a:solidFill>
                <a:ea typeface="宋体" charset="-122"/>
                <a:cs typeface="Times New Roman" pitchFamily="18" charset="0"/>
              </a:rPr>
              <a:t>：</a:t>
            </a:r>
            <a:endParaRPr lang="en-US" altLang="zh-CN" sz="1600" smtClean="0">
              <a:solidFill>
                <a:srgbClr val="2D2DB9"/>
              </a:solidFill>
              <a:ea typeface="宋体" charset="-122"/>
              <a:cs typeface="Times New Roman" pitchFamily="18" charset="0"/>
            </a:endParaRPr>
          </a:p>
          <a:p>
            <a:r>
              <a:rPr lang="zh-CN" altLang="en-US" sz="1600" b="1" smtClean="0">
                <a:solidFill>
                  <a:srgbClr val="2D2DB9"/>
                </a:solidFill>
                <a:ea typeface="宋体" charset="-122"/>
                <a:cs typeface="Times New Roman" pitchFamily="18" charset="0"/>
              </a:rPr>
              <a:t>串行通信与并行通信；单工、半双工与全双工通信；同步技术</a:t>
            </a:r>
          </a:p>
          <a:p>
            <a:endParaRPr lang="zh-CN" altLang="en-US" smtClean="0">
              <a:ea typeface="宋体" charset="-122"/>
              <a:cs typeface="Times New Roman" pitchFamily="18" charset="0"/>
            </a:endParaRPr>
          </a:p>
        </p:txBody>
      </p:sp>
    </p:spTree>
    <p:extLst>
      <p:ext uri="{BB962C8B-B14F-4D97-AF65-F5344CB8AC3E}">
        <p14:creationId xmlns:p14="http://schemas.microsoft.com/office/powerpoint/2010/main" val="2700723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26</a:t>
            </a:fld>
            <a:endParaRPr lang="zh-CN" altLang="en-US"/>
          </a:p>
        </p:txBody>
      </p:sp>
    </p:spTree>
    <p:extLst>
      <p:ext uri="{BB962C8B-B14F-4D97-AF65-F5344CB8AC3E}">
        <p14:creationId xmlns:p14="http://schemas.microsoft.com/office/powerpoint/2010/main" val="2961417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2"/>
          <p:cNvSpPr>
            <a:spLocks noGrp="1" noRot="1" noChangeAspect="1" noChangeArrowheads="1" noTextEdit="1"/>
          </p:cNvSpPr>
          <p:nvPr>
            <p:ph type="sldImg"/>
          </p:nvPr>
        </p:nvSpPr>
        <p:spPr>
          <a:ln/>
        </p:spPr>
      </p:sp>
      <p:sp>
        <p:nvSpPr>
          <p:cNvPr id="328706" name="Rectangle 3"/>
          <p:cNvSpPr>
            <a:spLocks noGrp="1" noChangeArrowheads="1"/>
          </p:cNvSpPr>
          <p:nvPr>
            <p:ph type="body" idx="1"/>
          </p:nvPr>
        </p:nvSpPr>
        <p:spPr>
          <a:noFill/>
          <a:ln/>
        </p:spPr>
        <p:txBody>
          <a:bodyPr/>
          <a:lstStyle/>
          <a:p>
            <a:r>
              <a:rPr lang="zh-CN" altLang="en-US" sz="900" b="1" smtClean="0">
                <a:solidFill>
                  <a:srgbClr val="2D2DB9"/>
                </a:solidFill>
                <a:ea typeface="宋体" charset="-122"/>
                <a:cs typeface="Times New Roman" pitchFamily="18" charset="0"/>
              </a:rPr>
              <a:t>采用同步方式进行数据传输称为同步传输；比如数据链路层</a:t>
            </a:r>
            <a:r>
              <a:rPr lang="en-US" altLang="zh-CN" sz="900" b="1" smtClean="0">
                <a:solidFill>
                  <a:srgbClr val="2D2DB9"/>
                </a:solidFill>
                <a:ea typeface="宋体" charset="-122"/>
                <a:cs typeface="Times New Roman" pitchFamily="18" charset="0"/>
              </a:rPr>
              <a:t>BSC</a:t>
            </a:r>
            <a:r>
              <a:rPr lang="zh-CN" altLang="en-US" sz="900" b="1" smtClean="0">
                <a:solidFill>
                  <a:srgbClr val="2D2DB9"/>
                </a:solidFill>
                <a:ea typeface="宋体" charset="-122"/>
                <a:cs typeface="Times New Roman" pitchFamily="18" charset="0"/>
              </a:rPr>
              <a:t>协议。</a:t>
            </a:r>
          </a:p>
          <a:p>
            <a:endParaRPr lang="zh-CN" altLang="en-US" smtClean="0">
              <a:ea typeface="宋体" charset="-122"/>
              <a:cs typeface="Times New Roman" pitchFamily="18" charset="0"/>
            </a:endParaRPr>
          </a:p>
        </p:txBody>
      </p:sp>
    </p:spTree>
    <p:extLst>
      <p:ext uri="{BB962C8B-B14F-4D97-AF65-F5344CB8AC3E}">
        <p14:creationId xmlns:p14="http://schemas.microsoft.com/office/powerpoint/2010/main" val="3756713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noRot="1" noChangeAspect="1" noChangeArrowheads="1" noTextEdit="1"/>
          </p:cNvSpPr>
          <p:nvPr>
            <p:ph type="sldImg"/>
          </p:nvPr>
        </p:nvSpPr>
        <p:spPr>
          <a:ln/>
        </p:spPr>
      </p:sp>
      <p:sp>
        <p:nvSpPr>
          <p:cNvPr id="330754" name="Rectangle 3"/>
          <p:cNvSpPr>
            <a:spLocks noGrp="1" noChangeArrowheads="1"/>
          </p:cNvSpPr>
          <p:nvPr>
            <p:ph type="body" idx="1"/>
          </p:nvPr>
        </p:nvSpPr>
        <p:spPr>
          <a:noFill/>
          <a:ln/>
        </p:spPr>
        <p:txBody>
          <a:bodyPr/>
          <a:lstStyle/>
          <a:p>
            <a:r>
              <a:rPr lang="zh-CN" altLang="en-US" sz="1400" b="1" smtClean="0">
                <a:solidFill>
                  <a:srgbClr val="2D2DB9"/>
                </a:solidFill>
                <a:ea typeface="宋体" charset="-122"/>
              </a:rPr>
              <a:t>在实际问题中，人们也将同步传输称为同步通信，将异步传输成为异步通信</a:t>
            </a:r>
            <a:r>
              <a:rPr lang="en-US" altLang="zh-CN" sz="1400" b="1" smtClean="0">
                <a:solidFill>
                  <a:srgbClr val="2D2DB9"/>
                </a:solidFill>
                <a:ea typeface="宋体" charset="-122"/>
              </a:rPr>
              <a:t>; </a:t>
            </a:r>
            <a:r>
              <a:rPr lang="zh-CN" altLang="en-US" sz="1400" b="1" smtClean="0">
                <a:solidFill>
                  <a:srgbClr val="2D2DB9"/>
                </a:solidFill>
                <a:ea typeface="宋体" charset="-122"/>
              </a:rPr>
              <a:t>同步通信比异步通信的传输效率要高，因此同步通信更适用于高速数据传输。</a:t>
            </a:r>
          </a:p>
          <a:p>
            <a:endParaRPr lang="zh-CN" altLang="en-US" smtClean="0">
              <a:ea typeface="宋体" charset="-122"/>
            </a:endParaRPr>
          </a:p>
        </p:txBody>
      </p:sp>
    </p:spTree>
    <p:extLst>
      <p:ext uri="{BB962C8B-B14F-4D97-AF65-F5344CB8AC3E}">
        <p14:creationId xmlns:p14="http://schemas.microsoft.com/office/powerpoint/2010/main" val="3804968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29</a:t>
            </a:fld>
            <a:endParaRPr lang="zh-CN" altLang="en-US"/>
          </a:p>
        </p:txBody>
      </p:sp>
    </p:spTree>
    <p:extLst>
      <p:ext uri="{BB962C8B-B14F-4D97-AF65-F5344CB8AC3E}">
        <p14:creationId xmlns:p14="http://schemas.microsoft.com/office/powerpoint/2010/main" val="4077842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noRot="1" noChangeAspect="1" noChangeArrowheads="1" noTextEdit="1"/>
          </p:cNvSpPr>
          <p:nvPr>
            <p:ph type="sldImg"/>
          </p:nvPr>
        </p:nvSpPr>
        <p:spPr>
          <a:ln/>
        </p:spPr>
      </p:sp>
      <p:sp>
        <p:nvSpPr>
          <p:cNvPr id="314370" name="Rectangle 3"/>
          <p:cNvSpPr>
            <a:spLocks noGrp="1" noChangeArrowheads="1"/>
          </p:cNvSpPr>
          <p:nvPr>
            <p:ph type="body" idx="1"/>
          </p:nvPr>
        </p:nvSpPr>
        <p:spPr>
          <a:noFill/>
          <a:ln/>
        </p:spPr>
        <p:txBody>
          <a:bodyPr/>
          <a:lstStyle/>
          <a:p>
            <a:r>
              <a:rPr lang="zh-CN" altLang="en-US" smtClean="0">
                <a:ea typeface="宋体" charset="-122"/>
              </a:rPr>
              <a:t>数字信号传输失真小、误码率低、数据传输速率高，因此语音、图像信息的数字化已成为发展的必然趋势。</a:t>
            </a:r>
            <a:r>
              <a:rPr lang="zh-CN" altLang="en-US" sz="1000" b="1" smtClean="0">
                <a:solidFill>
                  <a:srgbClr val="2D2DB9"/>
                </a:solidFill>
                <a:ea typeface="宋体" charset="-122"/>
                <a:cs typeface="Times New Roman" pitchFamily="18" charset="0"/>
              </a:rPr>
              <a:t>脉冲编码调制（</a:t>
            </a:r>
            <a:r>
              <a:rPr lang="en-US" altLang="zh-CN" sz="1000" b="1" smtClean="0">
                <a:solidFill>
                  <a:srgbClr val="2D2DB9"/>
                </a:solidFill>
                <a:ea typeface="宋体" charset="-122"/>
                <a:cs typeface="Times New Roman" pitchFamily="18" charset="0"/>
              </a:rPr>
              <a:t>PCM</a:t>
            </a:r>
            <a:r>
              <a:rPr lang="zh-CN" altLang="en-US" sz="1000" b="1" smtClean="0">
                <a:solidFill>
                  <a:srgbClr val="2D2DB9"/>
                </a:solidFill>
                <a:ea typeface="宋体" charset="-122"/>
                <a:cs typeface="Times New Roman" pitchFamily="18" charset="0"/>
              </a:rPr>
              <a:t>）是模拟数据数字化的主要方法；</a:t>
            </a:r>
            <a:r>
              <a:rPr lang="en-US" altLang="zh-CN" b="1" smtClean="0">
                <a:solidFill>
                  <a:schemeClr val="accent2"/>
                </a:solidFill>
                <a:ea typeface="宋体" charset="-122"/>
              </a:rPr>
              <a:t>PCM</a:t>
            </a:r>
            <a:r>
              <a:rPr lang="zh-CN" altLang="en-US" b="1" smtClean="0">
                <a:solidFill>
                  <a:schemeClr val="accent2"/>
                </a:solidFill>
                <a:ea typeface="宋体" charset="-122"/>
              </a:rPr>
              <a:t>技术的典型应用就是语音数字化。</a:t>
            </a:r>
          </a:p>
          <a:p>
            <a:endParaRPr lang="zh-CN" altLang="en-US" sz="1000" b="1" smtClean="0">
              <a:solidFill>
                <a:srgbClr val="2D2DB9"/>
              </a:solidFill>
              <a:ea typeface="宋体" charset="-122"/>
              <a:cs typeface="Times New Roman" pitchFamily="18" charset="0"/>
            </a:endParaRPr>
          </a:p>
        </p:txBody>
      </p:sp>
    </p:spTree>
    <p:extLst>
      <p:ext uri="{BB962C8B-B14F-4D97-AF65-F5344CB8AC3E}">
        <p14:creationId xmlns:p14="http://schemas.microsoft.com/office/powerpoint/2010/main" val="996201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noRot="1" noChangeAspect="1" noChangeArrowheads="1" noTextEdit="1"/>
          </p:cNvSpPr>
          <p:nvPr>
            <p:ph type="sldImg"/>
          </p:nvPr>
        </p:nvSpPr>
        <p:spPr>
          <a:ln/>
        </p:spPr>
      </p:sp>
      <p:sp>
        <p:nvSpPr>
          <p:cNvPr id="324610" name="Rectangle 3"/>
          <p:cNvSpPr>
            <a:spLocks noGrp="1" noChangeArrowheads="1"/>
          </p:cNvSpPr>
          <p:nvPr>
            <p:ph type="body" idx="1"/>
          </p:nvPr>
        </p:nvSpPr>
        <p:spPr>
          <a:noFill/>
          <a:ln/>
        </p:spPr>
        <p:txBody>
          <a:bodyPr/>
          <a:lstStyle/>
          <a:p>
            <a:r>
              <a:rPr lang="zh-CN" altLang="en-US" sz="1000" b="1" dirty="0" smtClean="0">
                <a:solidFill>
                  <a:srgbClr val="2D2DB9"/>
                </a:solidFill>
                <a:ea typeface="宋体" charset="-122"/>
                <a:cs typeface="Times New Roman" pitchFamily="18" charset="0"/>
              </a:rPr>
              <a:t>采样频率</a:t>
            </a:r>
            <a:r>
              <a:rPr lang="en-US" altLang="zh-CN" sz="1000" b="1" dirty="0" smtClean="0">
                <a:solidFill>
                  <a:srgbClr val="2D2DB9"/>
                </a:solidFill>
                <a:ea typeface="宋体" charset="-122"/>
                <a:cs typeface="Times New Roman" pitchFamily="18" charset="0"/>
              </a:rPr>
              <a:t>f</a:t>
            </a:r>
            <a:r>
              <a:rPr lang="zh-CN" altLang="en-US" sz="1000" b="1" dirty="0" smtClean="0">
                <a:solidFill>
                  <a:srgbClr val="2D2DB9"/>
                </a:solidFill>
                <a:ea typeface="宋体" charset="-122"/>
                <a:cs typeface="Times New Roman" pitchFamily="18" charset="0"/>
              </a:rPr>
              <a:t>应为：</a:t>
            </a:r>
            <a:r>
              <a:rPr lang="en-US" altLang="zh-CN" sz="1000" b="1" dirty="0" smtClean="0">
                <a:solidFill>
                  <a:srgbClr val="2D2DB9"/>
                </a:solidFill>
                <a:ea typeface="宋体" charset="-122"/>
                <a:cs typeface="Times New Roman" pitchFamily="18" charset="0"/>
              </a:rPr>
              <a:t>f≥2B</a:t>
            </a:r>
            <a:r>
              <a:rPr lang="zh-CN" altLang="en-US" sz="1000" b="1" dirty="0" smtClean="0">
                <a:solidFill>
                  <a:srgbClr val="2D2DB9"/>
                </a:solidFill>
                <a:ea typeface="宋体" charset="-122"/>
                <a:cs typeface="Times New Roman" pitchFamily="18" charset="0"/>
              </a:rPr>
              <a:t>或</a:t>
            </a:r>
            <a:r>
              <a:rPr lang="en-US" altLang="zh-CN" sz="1000" b="1" dirty="0" smtClean="0">
                <a:solidFill>
                  <a:srgbClr val="2D2DB9"/>
                </a:solidFill>
                <a:ea typeface="宋体" charset="-122"/>
                <a:cs typeface="Times New Roman" pitchFamily="18" charset="0"/>
              </a:rPr>
              <a:t>f=1/T≥2·f</a:t>
            </a:r>
            <a:r>
              <a:rPr lang="en-US" altLang="zh-CN" sz="1000" b="1" baseline="-25000" dirty="0" smtClean="0">
                <a:solidFill>
                  <a:srgbClr val="2D2DB9"/>
                </a:solidFill>
                <a:ea typeface="宋体" charset="-122"/>
                <a:cs typeface="Times New Roman" pitchFamily="18" charset="0"/>
              </a:rPr>
              <a:t>max</a:t>
            </a:r>
            <a:r>
              <a:rPr lang="zh-CN" altLang="en-US" sz="1000" b="1" dirty="0" smtClean="0">
                <a:solidFill>
                  <a:srgbClr val="2D2DB9"/>
                </a:solidFill>
                <a:ea typeface="宋体" charset="-122"/>
                <a:cs typeface="Times New Roman" pitchFamily="18" charset="0"/>
              </a:rPr>
              <a:t>。其中，</a:t>
            </a:r>
            <a:r>
              <a:rPr lang="en-US" altLang="zh-CN" sz="1000" b="1" dirty="0" smtClean="0">
                <a:solidFill>
                  <a:srgbClr val="2D2DB9"/>
                </a:solidFill>
                <a:ea typeface="宋体" charset="-122"/>
                <a:cs typeface="Times New Roman" pitchFamily="18" charset="0"/>
              </a:rPr>
              <a:t>B</a:t>
            </a:r>
            <a:r>
              <a:rPr lang="zh-CN" altLang="en-US" sz="1000" b="1" dirty="0" smtClean="0">
                <a:solidFill>
                  <a:srgbClr val="2D2DB9"/>
                </a:solidFill>
                <a:ea typeface="宋体" charset="-122"/>
                <a:cs typeface="Times New Roman" pitchFamily="18" charset="0"/>
              </a:rPr>
              <a:t>为通信信道带宽，</a:t>
            </a:r>
            <a:r>
              <a:rPr lang="en-US" altLang="zh-CN" sz="1000" b="1" dirty="0" smtClean="0">
                <a:solidFill>
                  <a:srgbClr val="2D2DB9"/>
                </a:solidFill>
                <a:ea typeface="宋体" charset="-122"/>
                <a:cs typeface="Times New Roman" pitchFamily="18" charset="0"/>
              </a:rPr>
              <a:t>T</a:t>
            </a:r>
            <a:r>
              <a:rPr lang="zh-CN" altLang="en-US" sz="1000" b="1" dirty="0" smtClean="0">
                <a:solidFill>
                  <a:srgbClr val="2D2DB9"/>
                </a:solidFill>
                <a:ea typeface="宋体" charset="-122"/>
                <a:cs typeface="Times New Roman" pitchFamily="18" charset="0"/>
              </a:rPr>
              <a:t>为采样周期，</a:t>
            </a:r>
            <a:r>
              <a:rPr lang="en-US" altLang="zh-CN" sz="1000" b="1" dirty="0" err="1" smtClean="0">
                <a:solidFill>
                  <a:srgbClr val="2D2DB9"/>
                </a:solidFill>
                <a:ea typeface="宋体" charset="-122"/>
                <a:cs typeface="Times New Roman" pitchFamily="18" charset="0"/>
              </a:rPr>
              <a:t>f</a:t>
            </a:r>
            <a:r>
              <a:rPr lang="en-US" altLang="zh-CN" sz="1000" b="1" baseline="-25000" dirty="0" err="1" smtClean="0">
                <a:solidFill>
                  <a:srgbClr val="2D2DB9"/>
                </a:solidFill>
                <a:ea typeface="宋体" charset="-122"/>
                <a:cs typeface="Times New Roman" pitchFamily="18" charset="0"/>
              </a:rPr>
              <a:t>max</a:t>
            </a:r>
            <a:r>
              <a:rPr lang="zh-CN" altLang="en-US" sz="1000" b="1" dirty="0" smtClean="0">
                <a:solidFill>
                  <a:srgbClr val="2D2DB9"/>
                </a:solidFill>
                <a:ea typeface="宋体" charset="-122"/>
                <a:cs typeface="Times New Roman" pitchFamily="18" charset="0"/>
              </a:rPr>
              <a:t>为信道允许通过的信号最高频率；如果以大于或等于通信信道带宽</a:t>
            </a:r>
            <a:r>
              <a:rPr lang="en-US" altLang="zh-CN" sz="1000" b="1" dirty="0" smtClean="0">
                <a:solidFill>
                  <a:srgbClr val="2D2DB9"/>
                </a:solidFill>
                <a:ea typeface="宋体" charset="-122"/>
                <a:cs typeface="Times New Roman" pitchFamily="18" charset="0"/>
              </a:rPr>
              <a:t>2</a:t>
            </a:r>
            <a:r>
              <a:rPr lang="zh-CN" altLang="en-US" sz="1000" b="1" dirty="0" smtClean="0">
                <a:solidFill>
                  <a:srgbClr val="2D2DB9"/>
                </a:solidFill>
                <a:ea typeface="宋体" charset="-122"/>
                <a:cs typeface="Times New Roman" pitchFamily="18" charset="0"/>
              </a:rPr>
              <a:t>倍的速率对信号采样，其样本可以包含足以重构原模拟信号的所有信息。</a:t>
            </a:r>
            <a:r>
              <a:rPr lang="zh-CN" altLang="en-US" sz="1000" dirty="0" smtClean="0">
                <a:solidFill>
                  <a:srgbClr val="18386B"/>
                </a:solidFill>
                <a:latin typeface="微软雅黑" pitchFamily="34" charset="-122"/>
                <a:ea typeface="微软雅黑" pitchFamily="34" charset="-122"/>
                <a:cs typeface="Times New Roman" pitchFamily="18" charset="0"/>
              </a:rPr>
              <a:t>经过量化后的样本幅度为离散的量级值，已不是连续值；</a:t>
            </a:r>
            <a:endParaRPr lang="en-US" altLang="zh-CN" sz="1000" dirty="0" smtClean="0">
              <a:solidFill>
                <a:srgbClr val="18386B"/>
              </a:solidFill>
              <a:latin typeface="微软雅黑" pitchFamily="34" charset="-122"/>
              <a:ea typeface="微软雅黑" pitchFamily="34" charset="-122"/>
              <a:cs typeface="Times New Roman" pitchFamily="18" charset="0"/>
            </a:endParaRPr>
          </a:p>
          <a:p>
            <a:endParaRPr lang="zh-CN" altLang="en-US" sz="1000" b="1" dirty="0" smtClean="0">
              <a:solidFill>
                <a:srgbClr val="2D2DB9"/>
              </a:solidFill>
              <a:ea typeface="宋体" charset="-122"/>
              <a:cs typeface="Times New Roman" pitchFamily="18" charset="0"/>
            </a:endParaRPr>
          </a:p>
          <a:p>
            <a:endParaRPr lang="zh-CN" altLang="en-US" b="1" dirty="0" smtClean="0">
              <a:solidFill>
                <a:schemeClr val="accent2"/>
              </a:solidFill>
              <a:ea typeface="宋体" charset="-122"/>
            </a:endParaRPr>
          </a:p>
        </p:txBody>
      </p:sp>
    </p:spTree>
    <p:extLst>
      <p:ext uri="{BB962C8B-B14F-4D97-AF65-F5344CB8AC3E}">
        <p14:creationId xmlns:p14="http://schemas.microsoft.com/office/powerpoint/2010/main" val="1615166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Rectangle 2"/>
          <p:cNvSpPr>
            <a:spLocks noGrp="1" noRot="1" noChangeAspect="1" noChangeArrowheads="1" noTextEdit="1"/>
          </p:cNvSpPr>
          <p:nvPr>
            <p:ph type="sldImg"/>
          </p:nvPr>
        </p:nvSpPr>
        <p:spPr>
          <a:ln/>
        </p:spPr>
      </p:sp>
      <p:sp>
        <p:nvSpPr>
          <p:cNvPr id="318466" name="Rectangle 3"/>
          <p:cNvSpPr>
            <a:spLocks noGrp="1" noChangeArrowheads="1"/>
          </p:cNvSpPr>
          <p:nvPr>
            <p:ph type="body" idx="1"/>
          </p:nvPr>
        </p:nvSpPr>
        <p:spPr>
          <a:noFill/>
          <a:ln/>
        </p:spPr>
        <p:txBody>
          <a:bodyPr/>
          <a:lstStyle/>
          <a:p>
            <a:r>
              <a:rPr lang="zh-CN" altLang="en-US" sz="1600" smtClean="0">
                <a:solidFill>
                  <a:srgbClr val="18386B"/>
                </a:solidFill>
                <a:latin typeface="微软雅黑" pitchFamily="34" charset="-122"/>
                <a:ea typeface="微软雅黑" pitchFamily="34" charset="-122"/>
                <a:cs typeface="Times New Roman" pitchFamily="18" charset="0"/>
              </a:rPr>
              <a:t>如果每个量化级采用7+1=8位二进制编码表示;数据传输速率应达到8位×8000/秒 = 64</a:t>
            </a:r>
            <a:r>
              <a:rPr lang="en-US" altLang="zh-CN" sz="1600" smtClean="0">
                <a:solidFill>
                  <a:srgbClr val="18386B"/>
                </a:solidFill>
                <a:latin typeface="微软雅黑" pitchFamily="34" charset="-122"/>
                <a:ea typeface="微软雅黑" pitchFamily="34" charset="-122"/>
                <a:cs typeface="Times New Roman" pitchFamily="18" charset="0"/>
              </a:rPr>
              <a:t>kb/s</a:t>
            </a:r>
            <a:r>
              <a:rPr lang="en-US" altLang="zh-CN" sz="1100" b="1" smtClean="0">
                <a:ea typeface="楷体_GB2312" pitchFamily="49" charset="-122"/>
                <a:cs typeface="Times New Roman" pitchFamily="18" charset="0"/>
              </a:rPr>
              <a:t>。</a:t>
            </a:r>
          </a:p>
          <a:p>
            <a:r>
              <a:rPr lang="en-US" altLang="zh-CN" sz="1000" b="1" smtClean="0">
                <a:solidFill>
                  <a:srgbClr val="2D2DB9"/>
                </a:solidFill>
                <a:ea typeface="宋体" charset="-122"/>
                <a:cs typeface="Times New Roman" pitchFamily="18" charset="0"/>
              </a:rPr>
              <a:t> PCM</a:t>
            </a:r>
            <a:r>
              <a:rPr lang="zh-CN" altLang="en-US" sz="1000" b="1" smtClean="0">
                <a:solidFill>
                  <a:srgbClr val="2D2DB9"/>
                </a:solidFill>
                <a:ea typeface="宋体" charset="-122"/>
                <a:cs typeface="Times New Roman" pitchFamily="18" charset="0"/>
              </a:rPr>
              <a:t>可以用于计算机中的图形、图像数字化与传输处理中；</a:t>
            </a:r>
            <a:r>
              <a:rPr lang="en-US" altLang="zh-CN" sz="1000" b="1" smtClean="0">
                <a:solidFill>
                  <a:srgbClr val="2D2DB9"/>
                </a:solidFill>
                <a:ea typeface="宋体" charset="-122"/>
                <a:cs typeface="Times New Roman" pitchFamily="18" charset="0"/>
              </a:rPr>
              <a:t>PCM</a:t>
            </a:r>
            <a:r>
              <a:rPr lang="zh-CN" altLang="en-US" sz="1000" b="1" smtClean="0">
                <a:solidFill>
                  <a:srgbClr val="2D2DB9"/>
                </a:solidFill>
                <a:ea typeface="宋体" charset="-122"/>
                <a:cs typeface="Times New Roman" pitchFamily="18" charset="0"/>
              </a:rPr>
              <a:t>的缺点是采用二进制编码，由于使用的二进制位数较多，因此</a:t>
            </a:r>
            <a:r>
              <a:rPr lang="en-US" altLang="zh-CN" sz="1000" b="1" smtClean="0">
                <a:solidFill>
                  <a:srgbClr val="2D2DB9"/>
                </a:solidFill>
                <a:ea typeface="宋体" charset="-122"/>
                <a:cs typeface="Times New Roman" pitchFamily="18" charset="0"/>
              </a:rPr>
              <a:t>PCM</a:t>
            </a:r>
            <a:r>
              <a:rPr lang="zh-CN" altLang="en-US" sz="1000" b="1" smtClean="0">
                <a:solidFill>
                  <a:srgbClr val="2D2DB9"/>
                </a:solidFill>
                <a:ea typeface="宋体" charset="-122"/>
                <a:cs typeface="Times New Roman" pitchFamily="18" charset="0"/>
              </a:rPr>
              <a:t>的编码效率比较低。</a:t>
            </a:r>
          </a:p>
        </p:txBody>
      </p:sp>
    </p:spTree>
    <p:extLst>
      <p:ext uri="{BB962C8B-B14F-4D97-AF65-F5344CB8AC3E}">
        <p14:creationId xmlns:p14="http://schemas.microsoft.com/office/powerpoint/2010/main" val="1804761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
          <p:cNvSpPr>
            <a:spLocks noGrp="1" noRot="1" noChangeAspect="1" noChangeArrowheads="1" noTextEdit="1"/>
          </p:cNvSpPr>
          <p:nvPr>
            <p:ph type="sldImg"/>
          </p:nvPr>
        </p:nvSpPr>
        <p:spPr>
          <a:ln/>
        </p:spPr>
      </p:sp>
      <p:sp>
        <p:nvSpPr>
          <p:cNvPr id="320514" name="Rectangle 3"/>
          <p:cNvSpPr>
            <a:spLocks noGrp="1" noChangeArrowheads="1"/>
          </p:cNvSpPr>
          <p:nvPr>
            <p:ph type="body" idx="1"/>
          </p:nvPr>
        </p:nvSpPr>
        <p:spPr>
          <a:noFill/>
          <a:ln/>
        </p:spPr>
        <p:txBody>
          <a:bodyPr/>
          <a:lstStyle/>
          <a:p>
            <a:r>
              <a:rPr lang="zh-CN" altLang="en-US" smtClean="0">
                <a:ea typeface="宋体" charset="-122"/>
              </a:rPr>
              <a:t>数据通信系统由发送设备、通信线路与接收设备组成。发送设备由数据信号编码器与数据信号发送设备组成；接收设备由数据信号接收设备与数据信号解码器组成。</a:t>
            </a:r>
          </a:p>
          <a:p>
            <a:r>
              <a:rPr lang="zh-CN" altLang="en-US" smtClean="0">
                <a:ea typeface="宋体" charset="-122"/>
              </a:rPr>
              <a:t>信源包括发送方的设备及与发送设备，信宿包括接收方的计算机与接收设备。</a:t>
            </a:r>
          </a:p>
        </p:txBody>
      </p:sp>
    </p:spTree>
    <p:extLst>
      <p:ext uri="{BB962C8B-B14F-4D97-AF65-F5344CB8AC3E}">
        <p14:creationId xmlns:p14="http://schemas.microsoft.com/office/powerpoint/2010/main" val="232362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Rot="1" noChangeAspect="1" noChangeArrowheads="1" noTextEdit="1"/>
          </p:cNvSpPr>
          <p:nvPr>
            <p:ph type="sldImg"/>
          </p:nvPr>
        </p:nvSpPr>
        <p:spPr>
          <a:ln/>
        </p:spPr>
      </p:sp>
      <p:sp>
        <p:nvSpPr>
          <p:cNvPr id="223234" name="Rectangle 3"/>
          <p:cNvSpPr>
            <a:spLocks noGrp="1" noChangeArrowheads="1"/>
          </p:cNvSpPr>
          <p:nvPr>
            <p:ph type="body" idx="1"/>
          </p:nvPr>
        </p:nvSpPr>
        <p:spPr>
          <a:noFill/>
          <a:ln/>
        </p:spPr>
        <p:txBody>
          <a:bodyPr/>
          <a:lstStyle/>
          <a:p>
            <a:r>
              <a:rPr lang="zh-CN" altLang="en-US" sz="1000" b="1" u="sng" smtClean="0">
                <a:solidFill>
                  <a:srgbClr val="2D2DB9"/>
                </a:solidFill>
                <a:ea typeface="宋体" charset="-122"/>
              </a:rPr>
              <a:t>模拟信号与数字信号波形</a:t>
            </a:r>
          </a:p>
        </p:txBody>
      </p:sp>
    </p:spTree>
    <p:extLst>
      <p:ext uri="{BB962C8B-B14F-4D97-AF65-F5344CB8AC3E}">
        <p14:creationId xmlns:p14="http://schemas.microsoft.com/office/powerpoint/2010/main" val="3087743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Rot="1" noChangeAspect="1" noChangeArrowheads="1" noTextEdit="1"/>
          </p:cNvSpPr>
          <p:nvPr>
            <p:ph type="sldImg"/>
          </p:nvPr>
        </p:nvSpPr>
        <p:spPr>
          <a:ln/>
        </p:spPr>
      </p:sp>
      <p:sp>
        <p:nvSpPr>
          <p:cNvPr id="308226" name="Rectangle 3"/>
          <p:cNvSpPr>
            <a:spLocks noGrp="1" noChangeArrowheads="1"/>
          </p:cNvSpPr>
          <p:nvPr>
            <p:ph type="body" idx="1"/>
          </p:nvPr>
        </p:nvSpPr>
        <p:spPr>
          <a:noFill/>
          <a:ln/>
        </p:spPr>
        <p:txBody>
          <a:bodyPr/>
          <a:lstStyle/>
          <a:p>
            <a:r>
              <a:rPr lang="zh-CN" altLang="en-US" sz="1000" b="1" u="sng" smtClean="0">
                <a:solidFill>
                  <a:srgbClr val="2D2DB9"/>
                </a:solidFill>
                <a:ea typeface="宋体" charset="-122"/>
                <a:cs typeface="Times New Roman" pitchFamily="18" charset="0"/>
              </a:rPr>
              <a:t>数据编码类型。</a:t>
            </a:r>
            <a:r>
              <a:rPr lang="zh-CN" altLang="en-US" sz="1500" b="1" smtClean="0">
                <a:solidFill>
                  <a:srgbClr val="CC0000"/>
                </a:solidFill>
                <a:ea typeface="楷体_GB2312" pitchFamily="49" charset="-122"/>
                <a:cs typeface="Times New Roman" pitchFamily="18" charset="0"/>
              </a:rPr>
              <a:t>模拟数据</a:t>
            </a:r>
            <a:r>
              <a:rPr lang="zh-CN" altLang="en-US" sz="1500" b="1" smtClean="0">
                <a:solidFill>
                  <a:schemeClr val="folHlink"/>
                </a:solidFill>
                <a:ea typeface="楷体_GB2312" pitchFamily="49" charset="-122"/>
                <a:cs typeface="Times New Roman" pitchFamily="18" charset="0"/>
              </a:rPr>
              <a:t>：反映的是在某个区间内连续的值，如声音和图像等。</a:t>
            </a:r>
            <a:r>
              <a:rPr lang="zh-CN" altLang="en-US" sz="1500" b="1" smtClean="0">
                <a:solidFill>
                  <a:srgbClr val="CC0000"/>
                </a:solidFill>
                <a:ea typeface="楷体_GB2312" pitchFamily="49" charset="-122"/>
                <a:cs typeface="Times New Roman" pitchFamily="18" charset="0"/>
              </a:rPr>
              <a:t>数字数据</a:t>
            </a:r>
            <a:r>
              <a:rPr lang="zh-CN" altLang="en-US" sz="1500" b="1" smtClean="0">
                <a:solidFill>
                  <a:schemeClr val="folHlink"/>
                </a:solidFill>
                <a:ea typeface="楷体_GB2312" pitchFamily="49" charset="-122"/>
                <a:cs typeface="Times New Roman" pitchFamily="18" charset="0"/>
              </a:rPr>
              <a:t>：反映的是离散的值，如文本信息。</a:t>
            </a:r>
            <a:endParaRPr lang="zh-CN" altLang="en-US" sz="1000" b="1" u="sng" smtClean="0">
              <a:solidFill>
                <a:srgbClr val="2D2DB9"/>
              </a:solidFill>
              <a:ea typeface="宋体" charset="-122"/>
              <a:cs typeface="Times New Roman" pitchFamily="18" charset="0"/>
            </a:endParaRPr>
          </a:p>
          <a:p>
            <a:endParaRPr lang="zh-CN" altLang="en-US" smtClean="0">
              <a:ea typeface="宋体" charset="-122"/>
            </a:endParaRPr>
          </a:p>
        </p:txBody>
      </p:sp>
    </p:spTree>
    <p:extLst>
      <p:ext uri="{BB962C8B-B14F-4D97-AF65-F5344CB8AC3E}">
        <p14:creationId xmlns:p14="http://schemas.microsoft.com/office/powerpoint/2010/main" val="2188773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Rot="1" noChangeAspect="1" noChangeArrowheads="1" noTextEdit="1"/>
          </p:cNvSpPr>
          <p:nvPr>
            <p:ph type="sldImg"/>
          </p:nvPr>
        </p:nvSpPr>
        <p:spPr>
          <a:ln/>
        </p:spPr>
      </p:sp>
      <p:sp>
        <p:nvSpPr>
          <p:cNvPr id="308226" name="Rectangle 3"/>
          <p:cNvSpPr>
            <a:spLocks noGrp="1" noChangeArrowheads="1"/>
          </p:cNvSpPr>
          <p:nvPr>
            <p:ph type="body" idx="1"/>
          </p:nvPr>
        </p:nvSpPr>
        <p:spPr>
          <a:noFill/>
          <a:ln/>
        </p:spPr>
        <p:txBody>
          <a:bodyPr/>
          <a:lstStyle/>
          <a:p>
            <a:r>
              <a:rPr lang="zh-CN" altLang="en-US" sz="1000" b="1" u="sng" smtClean="0">
                <a:solidFill>
                  <a:srgbClr val="2D2DB9"/>
                </a:solidFill>
                <a:ea typeface="宋体" charset="-122"/>
                <a:cs typeface="Times New Roman" pitchFamily="18" charset="0"/>
              </a:rPr>
              <a:t>数据编码类型。</a:t>
            </a:r>
            <a:r>
              <a:rPr lang="zh-CN" altLang="en-US" sz="1500" b="1" smtClean="0">
                <a:solidFill>
                  <a:srgbClr val="CC0000"/>
                </a:solidFill>
                <a:ea typeface="楷体_GB2312" pitchFamily="49" charset="-122"/>
                <a:cs typeface="Times New Roman" pitchFamily="18" charset="0"/>
              </a:rPr>
              <a:t>模拟数据</a:t>
            </a:r>
            <a:r>
              <a:rPr lang="zh-CN" altLang="en-US" sz="1500" b="1" smtClean="0">
                <a:solidFill>
                  <a:schemeClr val="folHlink"/>
                </a:solidFill>
                <a:ea typeface="楷体_GB2312" pitchFamily="49" charset="-122"/>
                <a:cs typeface="Times New Roman" pitchFamily="18" charset="0"/>
              </a:rPr>
              <a:t>：反映的是在某个区间内连续的值，如声音和图像等。</a:t>
            </a:r>
            <a:r>
              <a:rPr lang="zh-CN" altLang="en-US" sz="1500" b="1" smtClean="0">
                <a:solidFill>
                  <a:srgbClr val="CC0000"/>
                </a:solidFill>
                <a:ea typeface="楷体_GB2312" pitchFamily="49" charset="-122"/>
                <a:cs typeface="Times New Roman" pitchFamily="18" charset="0"/>
              </a:rPr>
              <a:t>数字数据</a:t>
            </a:r>
            <a:r>
              <a:rPr lang="zh-CN" altLang="en-US" sz="1500" b="1" smtClean="0">
                <a:solidFill>
                  <a:schemeClr val="folHlink"/>
                </a:solidFill>
                <a:ea typeface="楷体_GB2312" pitchFamily="49" charset="-122"/>
                <a:cs typeface="Times New Roman" pitchFamily="18" charset="0"/>
              </a:rPr>
              <a:t>：反映的是离散的值，如文本信息。</a:t>
            </a:r>
            <a:endParaRPr lang="zh-CN" altLang="en-US" sz="1000" b="1" u="sng" smtClean="0">
              <a:solidFill>
                <a:srgbClr val="2D2DB9"/>
              </a:solidFill>
              <a:ea typeface="宋体" charset="-122"/>
              <a:cs typeface="Times New Roman" pitchFamily="18" charset="0"/>
            </a:endParaRPr>
          </a:p>
          <a:p>
            <a:endParaRPr lang="zh-CN" altLang="en-US" smtClean="0">
              <a:ea typeface="宋体" charset="-122"/>
            </a:endParaRPr>
          </a:p>
        </p:txBody>
      </p:sp>
    </p:spTree>
    <p:extLst>
      <p:ext uri="{BB962C8B-B14F-4D97-AF65-F5344CB8AC3E}">
        <p14:creationId xmlns:p14="http://schemas.microsoft.com/office/powerpoint/2010/main" val="593322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2"/>
          <p:cNvSpPr>
            <a:spLocks noGrp="1" noRot="1" noChangeAspect="1" noChangeArrowheads="1" noTextEdit="1"/>
          </p:cNvSpPr>
          <p:nvPr>
            <p:ph type="sldImg"/>
          </p:nvPr>
        </p:nvSpPr>
        <p:spPr>
          <a:ln/>
        </p:spPr>
      </p:sp>
      <p:sp>
        <p:nvSpPr>
          <p:cNvPr id="227330" name="Rectangle 3"/>
          <p:cNvSpPr>
            <a:spLocks noGrp="1" noChangeArrowheads="1"/>
          </p:cNvSpPr>
          <p:nvPr>
            <p:ph type="body" idx="1"/>
          </p:nvPr>
        </p:nvSpPr>
        <p:spPr>
          <a:noFill/>
          <a:ln/>
        </p:spPr>
        <p:txBody>
          <a:bodyPr/>
          <a:lstStyle/>
          <a:p>
            <a:pPr algn="just"/>
            <a:r>
              <a:rPr lang="zh-CN" altLang="en-US" b="1" smtClean="0">
                <a:ea typeface="楷体_GB2312" pitchFamily="49" charset="-122"/>
              </a:rPr>
              <a:t>传统的电话通信信道是为传输语音信号设计的，只适用于传输音频范围（300</a:t>
            </a:r>
            <a:r>
              <a:rPr lang="en-US" altLang="zh-CN" b="1" smtClean="0">
                <a:ea typeface="楷体_GB2312" pitchFamily="49" charset="-122"/>
              </a:rPr>
              <a:t>Hz～3400Hz）</a:t>
            </a:r>
            <a:r>
              <a:rPr lang="zh-CN" altLang="en-US" b="1" smtClean="0">
                <a:ea typeface="楷体_GB2312" pitchFamily="49" charset="-122"/>
              </a:rPr>
              <a:t>的模拟信号，无法直接传输计算机的数字信号；为了利用模拟语音通信的电话交换网实现计算机的数字数据信号的传输，必须首先将数字信号转换成模拟信号；</a:t>
            </a:r>
            <a:r>
              <a:rPr lang="zh-CN" altLang="en-US" b="1" smtClean="0">
                <a:solidFill>
                  <a:srgbClr val="CC0000"/>
                </a:solidFill>
                <a:ea typeface="楷体_GB2312" pitchFamily="49" charset="-122"/>
              </a:rPr>
              <a:t>将发送端数字数据信号变换成模拟数据信号的过程称为调制</a:t>
            </a:r>
            <a:r>
              <a:rPr lang="en-US" altLang="zh-CN" b="1" smtClean="0">
                <a:solidFill>
                  <a:srgbClr val="CC0000"/>
                </a:solidFill>
                <a:ea typeface="楷体_GB2312" pitchFamily="49" charset="-122"/>
              </a:rPr>
              <a:t>，</a:t>
            </a:r>
            <a:r>
              <a:rPr lang="zh-CN" altLang="en-US" b="1" smtClean="0">
                <a:solidFill>
                  <a:srgbClr val="CC0000"/>
                </a:solidFill>
                <a:ea typeface="楷体_GB2312" pitchFamily="49" charset="-122"/>
              </a:rPr>
              <a:t>将调制设备称为调制器（</a:t>
            </a:r>
            <a:r>
              <a:rPr lang="en-US" altLang="zh-CN" b="1" smtClean="0">
                <a:solidFill>
                  <a:srgbClr val="CC0000"/>
                </a:solidFill>
                <a:ea typeface="楷体_GB2312" pitchFamily="49" charset="-122"/>
              </a:rPr>
              <a:t>modulator）；</a:t>
            </a:r>
            <a:r>
              <a:rPr lang="zh-CN" altLang="en-US" b="1" smtClean="0">
                <a:solidFill>
                  <a:srgbClr val="009900"/>
                </a:solidFill>
                <a:ea typeface="楷体_GB2312" pitchFamily="49" charset="-122"/>
              </a:rPr>
              <a:t>将接收端模拟数据信号还原成数字数据信号的过程称为解调</a:t>
            </a:r>
            <a:r>
              <a:rPr lang="en-US" altLang="zh-CN" b="1" smtClean="0">
                <a:solidFill>
                  <a:srgbClr val="009900"/>
                </a:solidFill>
                <a:ea typeface="楷体_GB2312" pitchFamily="49" charset="-122"/>
              </a:rPr>
              <a:t>，</a:t>
            </a:r>
            <a:r>
              <a:rPr lang="zh-CN" altLang="en-US" b="1" smtClean="0">
                <a:solidFill>
                  <a:srgbClr val="009900"/>
                </a:solidFill>
                <a:ea typeface="楷体_GB2312" pitchFamily="49" charset="-122"/>
              </a:rPr>
              <a:t>将解调设备称为解调器（</a:t>
            </a:r>
            <a:r>
              <a:rPr lang="en-US" altLang="zh-CN" b="1" smtClean="0">
                <a:solidFill>
                  <a:srgbClr val="009900"/>
                </a:solidFill>
                <a:ea typeface="楷体_GB2312" pitchFamily="49" charset="-122"/>
              </a:rPr>
              <a:t>demodulator）；</a:t>
            </a:r>
            <a:r>
              <a:rPr lang="zh-CN" altLang="en-US" b="1" smtClean="0">
                <a:ea typeface="楷体_GB2312" pitchFamily="49" charset="-122"/>
              </a:rPr>
              <a:t>同时具备调制与解调功能的设备称为调制解调器（</a:t>
            </a:r>
            <a:r>
              <a:rPr lang="en-US" altLang="zh-CN" b="1" smtClean="0">
                <a:ea typeface="楷体_GB2312" pitchFamily="49" charset="-122"/>
              </a:rPr>
              <a:t>modem）</a:t>
            </a:r>
            <a:r>
              <a:rPr lang="en-US" altLang="zh-CN" sz="1400" smtClean="0">
                <a:ea typeface="宋体" charset="-122"/>
              </a:rPr>
              <a:t>。</a:t>
            </a:r>
            <a:endParaRPr lang="zh-CN" altLang="en-US" sz="1400" smtClean="0">
              <a:ea typeface="宋体" charset="-122"/>
            </a:endParaRPr>
          </a:p>
        </p:txBody>
      </p:sp>
    </p:spTree>
    <p:extLst>
      <p:ext uri="{BB962C8B-B14F-4D97-AF65-F5344CB8AC3E}">
        <p14:creationId xmlns:p14="http://schemas.microsoft.com/office/powerpoint/2010/main" val="2952658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p:cNvSpPr>
            <a:spLocks noGrp="1" noRot="1" noChangeAspect="1" noChangeArrowheads="1" noTextEdit="1"/>
          </p:cNvSpPr>
          <p:nvPr>
            <p:ph type="sldImg"/>
          </p:nvPr>
        </p:nvSpPr>
        <p:spPr>
          <a:ln/>
        </p:spPr>
      </p:sp>
      <p:sp>
        <p:nvSpPr>
          <p:cNvPr id="229378" name="Rectangle 3"/>
          <p:cNvSpPr>
            <a:spLocks noGrp="1" noChangeArrowheads="1"/>
          </p:cNvSpPr>
          <p:nvPr>
            <p:ph type="body" idx="1"/>
          </p:nvPr>
        </p:nvSpPr>
        <p:spPr>
          <a:noFill/>
          <a:ln/>
        </p:spPr>
        <p:txBody>
          <a:bodyPr/>
          <a:lstStyle/>
          <a:p>
            <a:r>
              <a:rPr lang="zh-CN" altLang="en-US" sz="1100" b="1" smtClean="0">
                <a:ea typeface="楷体_GB2312" pitchFamily="49" charset="-122"/>
              </a:rPr>
              <a:t>可以通过变化3个电参量，来实现数字数据以模拟信号传输时的编码，得出几种模拟数据信号的编码方法。</a:t>
            </a:r>
          </a:p>
        </p:txBody>
      </p:sp>
    </p:spTree>
    <p:extLst>
      <p:ext uri="{BB962C8B-B14F-4D97-AF65-F5344CB8AC3E}">
        <p14:creationId xmlns:p14="http://schemas.microsoft.com/office/powerpoint/2010/main" val="4055161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Rot="1" noChangeAspect="1" noChangeArrowheads="1" noTextEdit="1"/>
          </p:cNvSpPr>
          <p:nvPr>
            <p:ph type="sldImg"/>
          </p:nvPr>
        </p:nvSpPr>
        <p:spPr>
          <a:ln/>
        </p:spPr>
      </p:sp>
      <p:sp>
        <p:nvSpPr>
          <p:cNvPr id="265218" name="Rectangle 3"/>
          <p:cNvSpPr>
            <a:spLocks noGrp="1" noChangeArrowheads="1"/>
          </p:cNvSpPr>
          <p:nvPr>
            <p:ph type="body" idx="1"/>
          </p:nvPr>
        </p:nvSpPr>
        <p:spPr>
          <a:noFill/>
          <a:ln/>
        </p:spPr>
        <p:txBody>
          <a:bodyPr/>
          <a:lstStyle/>
          <a:p>
            <a:pPr algn="just"/>
            <a:endParaRPr lang="zh-CN" altLang="en-US" sz="1400" smtClean="0">
              <a:ea typeface="宋体" charset="-122"/>
            </a:endParaRPr>
          </a:p>
        </p:txBody>
      </p:sp>
    </p:spTree>
    <p:extLst>
      <p:ext uri="{BB962C8B-B14F-4D97-AF65-F5344CB8AC3E}">
        <p14:creationId xmlns:p14="http://schemas.microsoft.com/office/powerpoint/2010/main" val="2357078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noRot="1" noChangeAspect="1" noChangeArrowheads="1" noTextEdit="1"/>
          </p:cNvSpPr>
          <p:nvPr>
            <p:ph type="sldImg"/>
          </p:nvPr>
        </p:nvSpPr>
        <p:spPr>
          <a:ln/>
        </p:spPr>
      </p:sp>
      <p:sp>
        <p:nvSpPr>
          <p:cNvPr id="306178" name="Rectangle 3"/>
          <p:cNvSpPr>
            <a:spLocks noGrp="1" noChangeArrowheads="1"/>
          </p:cNvSpPr>
          <p:nvPr>
            <p:ph type="body" idx="1"/>
          </p:nvPr>
        </p:nvSpPr>
        <p:spPr>
          <a:noFill/>
          <a:ln/>
        </p:spPr>
        <p:txBody>
          <a:bodyPr/>
          <a:lstStyle/>
          <a:p>
            <a:r>
              <a:rPr lang="zh-CN" altLang="en-US" dirty="0" smtClean="0">
                <a:ea typeface="宋体" charset="-122"/>
              </a:rPr>
              <a:t>绝对调相：用相位的绝对值来表示所对应的数字信号。相对调相用载波在两位数字信号的交接处产生的相位偏移来表示载波所表示的数字信号。</a:t>
            </a:r>
          </a:p>
        </p:txBody>
      </p:sp>
    </p:spTree>
    <p:extLst>
      <p:ext uri="{BB962C8B-B14F-4D97-AF65-F5344CB8AC3E}">
        <p14:creationId xmlns:p14="http://schemas.microsoft.com/office/powerpoint/2010/main" val="3209270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Rot="1" noChangeAspect="1" noChangeArrowheads="1" noTextEdit="1"/>
          </p:cNvSpPr>
          <p:nvPr>
            <p:ph type="sldImg"/>
          </p:nvPr>
        </p:nvSpPr>
        <p:spPr>
          <a:ln/>
        </p:spPr>
      </p:sp>
      <p:sp>
        <p:nvSpPr>
          <p:cNvPr id="308226" name="Rectangle 3"/>
          <p:cNvSpPr>
            <a:spLocks noGrp="1" noChangeArrowheads="1"/>
          </p:cNvSpPr>
          <p:nvPr>
            <p:ph type="body" idx="1"/>
          </p:nvPr>
        </p:nvSpPr>
        <p:spPr>
          <a:noFill/>
          <a:ln/>
        </p:spPr>
        <p:txBody>
          <a:bodyPr/>
          <a:lstStyle/>
          <a:p>
            <a:r>
              <a:rPr lang="zh-CN" altLang="en-US" sz="1000" b="1" u="sng" smtClean="0">
                <a:solidFill>
                  <a:srgbClr val="2D2DB9"/>
                </a:solidFill>
                <a:ea typeface="宋体" charset="-122"/>
                <a:cs typeface="Times New Roman" pitchFamily="18" charset="0"/>
              </a:rPr>
              <a:t>数据编码类型。</a:t>
            </a:r>
            <a:r>
              <a:rPr lang="zh-CN" altLang="en-US" sz="1500" b="1" smtClean="0">
                <a:solidFill>
                  <a:srgbClr val="CC0000"/>
                </a:solidFill>
                <a:ea typeface="楷体_GB2312" pitchFamily="49" charset="-122"/>
                <a:cs typeface="Times New Roman" pitchFamily="18" charset="0"/>
              </a:rPr>
              <a:t>模拟数据</a:t>
            </a:r>
            <a:r>
              <a:rPr lang="zh-CN" altLang="en-US" sz="1500" b="1" smtClean="0">
                <a:solidFill>
                  <a:schemeClr val="folHlink"/>
                </a:solidFill>
                <a:ea typeface="楷体_GB2312" pitchFamily="49" charset="-122"/>
                <a:cs typeface="Times New Roman" pitchFamily="18" charset="0"/>
              </a:rPr>
              <a:t>：反映的是在某个区间内连续的值，如声音和图像等。</a:t>
            </a:r>
            <a:r>
              <a:rPr lang="zh-CN" altLang="en-US" sz="1500" b="1" smtClean="0">
                <a:solidFill>
                  <a:srgbClr val="CC0000"/>
                </a:solidFill>
                <a:ea typeface="楷体_GB2312" pitchFamily="49" charset="-122"/>
                <a:cs typeface="Times New Roman" pitchFamily="18" charset="0"/>
              </a:rPr>
              <a:t>数字数据</a:t>
            </a:r>
            <a:r>
              <a:rPr lang="zh-CN" altLang="en-US" sz="1500" b="1" smtClean="0">
                <a:solidFill>
                  <a:schemeClr val="folHlink"/>
                </a:solidFill>
                <a:ea typeface="楷体_GB2312" pitchFamily="49" charset="-122"/>
                <a:cs typeface="Times New Roman" pitchFamily="18" charset="0"/>
              </a:rPr>
              <a:t>：反映的是离散的值，如文本信息。</a:t>
            </a:r>
            <a:endParaRPr lang="zh-CN" altLang="en-US" sz="1000" b="1" u="sng" smtClean="0">
              <a:solidFill>
                <a:srgbClr val="2D2DB9"/>
              </a:solidFill>
              <a:ea typeface="宋体" charset="-122"/>
              <a:cs typeface="Times New Roman" pitchFamily="18" charset="0"/>
            </a:endParaRPr>
          </a:p>
          <a:p>
            <a:endParaRPr lang="zh-CN" altLang="en-US" smtClean="0">
              <a:ea typeface="宋体" charset="-122"/>
            </a:endParaRPr>
          </a:p>
        </p:txBody>
      </p:sp>
    </p:spTree>
    <p:extLst>
      <p:ext uri="{BB962C8B-B14F-4D97-AF65-F5344CB8AC3E}">
        <p14:creationId xmlns:p14="http://schemas.microsoft.com/office/powerpoint/2010/main" val="4176200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Rectangle 2"/>
          <p:cNvSpPr>
            <a:spLocks noGrp="1" noRot="1" noChangeAspect="1" noChangeArrowheads="1" noTextEdit="1"/>
          </p:cNvSpPr>
          <p:nvPr>
            <p:ph type="sldImg"/>
          </p:nvPr>
        </p:nvSpPr>
        <p:spPr>
          <a:ln/>
        </p:spPr>
      </p:sp>
      <p:sp>
        <p:nvSpPr>
          <p:cNvPr id="309250" name="Rectangle 3"/>
          <p:cNvSpPr>
            <a:spLocks noGrp="1" noChangeArrowheads="1"/>
          </p:cNvSpPr>
          <p:nvPr>
            <p:ph type="body" idx="1"/>
          </p:nvPr>
        </p:nvSpPr>
        <p:spPr>
          <a:noFill/>
          <a:ln/>
        </p:spPr>
        <p:txBody>
          <a:bodyPr/>
          <a:lstStyle/>
          <a:p>
            <a:r>
              <a:rPr lang="zh-CN" altLang="en-US" b="1" smtClean="0">
                <a:latin typeface="楷体_GB2312" pitchFamily="49" charset="-122"/>
                <a:ea typeface="楷体_GB2312" pitchFamily="49" charset="-122"/>
              </a:rPr>
              <a:t>频带传输是指利用模拟通道通过</a:t>
            </a:r>
            <a:r>
              <a:rPr lang="en-US" altLang="zh-CN" b="1" smtClean="0">
                <a:latin typeface="楷体_GB2312" pitchFamily="49" charset="-122"/>
                <a:ea typeface="楷体_GB2312" pitchFamily="49" charset="-122"/>
              </a:rPr>
              <a:t>modem</a:t>
            </a:r>
            <a:r>
              <a:rPr lang="zh-CN" altLang="en-US" b="1" smtClean="0">
                <a:latin typeface="楷体_GB2312" pitchFamily="49" charset="-122"/>
                <a:ea typeface="楷体_GB2312" pitchFamily="49" charset="-122"/>
              </a:rPr>
              <a:t>传输模拟信号的方法。基带传输在基本不改变数字数据信号频带（即波形）的情况下直接传输数字信号，可以达到很高的数据传 输速率与系统效率;   在基带传输数字数据的数字信号的编码方式主要有：</a:t>
            </a:r>
            <a:r>
              <a:rPr lang="zh-CN" altLang="en-US" b="1" smtClean="0">
                <a:ea typeface="楷体_GB2312" pitchFamily="49" charset="-122"/>
              </a:rPr>
              <a:t>非归零码</a:t>
            </a:r>
            <a:r>
              <a:rPr lang="en-US" altLang="zh-CN" b="1" smtClean="0">
                <a:ea typeface="楷体_GB2312" pitchFamily="49" charset="-122"/>
              </a:rPr>
              <a:t>NRZ</a:t>
            </a:r>
            <a:r>
              <a:rPr lang="zh-CN" altLang="en-US" b="1" smtClean="0">
                <a:ea typeface="楷体_GB2312" pitchFamily="49" charset="-122"/>
              </a:rPr>
              <a:t>、曼彻斯特（</a:t>
            </a:r>
            <a:r>
              <a:rPr lang="en-US" altLang="zh-CN" b="1" smtClean="0">
                <a:ea typeface="楷体_GB2312" pitchFamily="49" charset="-122"/>
              </a:rPr>
              <a:t>manchester）</a:t>
            </a:r>
            <a:r>
              <a:rPr lang="zh-CN" altLang="en-US" b="1" smtClean="0">
                <a:ea typeface="楷体_GB2312" pitchFamily="49" charset="-122"/>
              </a:rPr>
              <a:t>编码、差分曼彻斯特</a:t>
            </a:r>
            <a:r>
              <a:rPr lang="zh-CN" altLang="en-US" b="1" smtClean="0">
                <a:ea typeface="宋体" charset="-122"/>
                <a:cs typeface="Times New Roman" pitchFamily="18" charset="0"/>
              </a:rPr>
              <a:t>（</a:t>
            </a:r>
            <a:r>
              <a:rPr lang="en-US" altLang="zh-CN" b="1" smtClean="0">
                <a:ea typeface="宋体" charset="-122"/>
                <a:cs typeface="Times New Roman" pitchFamily="18" charset="0"/>
              </a:rPr>
              <a:t>difference manchester）</a:t>
            </a:r>
            <a:r>
              <a:rPr lang="zh-CN" altLang="en-US" b="1" smtClean="0">
                <a:ea typeface="楷体_GB2312" pitchFamily="49" charset="-122"/>
              </a:rPr>
              <a:t>编码。</a:t>
            </a:r>
            <a:r>
              <a:rPr lang="en-US" altLang="zh-CN" b="1" smtClean="0">
                <a:ea typeface="楷体_GB2312" pitchFamily="49" charset="-122"/>
              </a:rPr>
              <a:t>NRZ</a:t>
            </a:r>
            <a:r>
              <a:rPr lang="zh-CN" altLang="en-US" b="1" smtClean="0">
                <a:ea typeface="楷体_GB2312" pitchFamily="49" charset="-122"/>
              </a:rPr>
              <a:t>用低电平表示逻辑</a:t>
            </a:r>
            <a:r>
              <a:rPr lang="zh-CN" altLang="en-US" b="1" smtClean="0">
                <a:latin typeface="宋体" charset="-122"/>
                <a:ea typeface="楷体_GB2312" pitchFamily="49" charset="-122"/>
              </a:rPr>
              <a:t>“</a:t>
            </a:r>
            <a:r>
              <a:rPr lang="en-US" altLang="zh-CN" b="1" smtClean="0">
                <a:ea typeface="楷体_GB2312" pitchFamily="49" charset="-122"/>
              </a:rPr>
              <a:t>0</a:t>
            </a:r>
            <a:r>
              <a:rPr lang="en-US" altLang="zh-CN" b="1" smtClean="0">
                <a:latin typeface="宋体" charset="-122"/>
                <a:ea typeface="楷体_GB2312" pitchFamily="49" charset="-122"/>
              </a:rPr>
              <a:t>”</a:t>
            </a:r>
            <a:r>
              <a:rPr lang="zh-CN" altLang="en-US" b="1" smtClean="0">
                <a:ea typeface="楷体_GB2312" pitchFamily="49" charset="-122"/>
              </a:rPr>
              <a:t>，高电平表示逻辑</a:t>
            </a:r>
            <a:r>
              <a:rPr lang="zh-CN" altLang="en-US" b="1" smtClean="0">
                <a:latin typeface="宋体" charset="-122"/>
                <a:ea typeface="楷体_GB2312" pitchFamily="49" charset="-122"/>
              </a:rPr>
              <a:t>“</a:t>
            </a:r>
            <a:r>
              <a:rPr lang="en-US" altLang="zh-CN" b="1" smtClean="0">
                <a:ea typeface="楷体_GB2312" pitchFamily="49" charset="-122"/>
              </a:rPr>
              <a:t>1</a:t>
            </a:r>
            <a:r>
              <a:rPr lang="en-US" altLang="zh-CN" b="1" smtClean="0">
                <a:latin typeface="宋体" charset="-122"/>
                <a:ea typeface="楷体_GB2312" pitchFamily="49" charset="-122"/>
              </a:rPr>
              <a:t>”</a:t>
            </a:r>
            <a:r>
              <a:rPr lang="zh-CN" altLang="en-US" b="1" smtClean="0">
                <a:ea typeface="楷体_GB2312" pitchFamily="49" charset="-122"/>
              </a:rPr>
              <a:t>。但是它无法判断一位的开始与结束，所以必须在另一个信道同时传送同步信号。</a:t>
            </a:r>
          </a:p>
          <a:p>
            <a:pPr lvl="1"/>
            <a:endParaRPr lang="zh-CN" altLang="en-US" b="1" smtClean="0">
              <a:latin typeface="楷体_GB2312" pitchFamily="49" charset="-122"/>
              <a:ea typeface="楷体_GB2312" pitchFamily="49" charset="-122"/>
            </a:endParaRPr>
          </a:p>
        </p:txBody>
      </p:sp>
    </p:spTree>
    <p:extLst>
      <p:ext uri="{BB962C8B-B14F-4D97-AF65-F5344CB8AC3E}">
        <p14:creationId xmlns:p14="http://schemas.microsoft.com/office/powerpoint/2010/main" val="3980546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2"/>
          <p:cNvSpPr>
            <a:spLocks noGrp="1" noRot="1" noChangeAspect="1" noChangeArrowheads="1" noTextEdit="1"/>
          </p:cNvSpPr>
          <p:nvPr>
            <p:ph type="sldImg"/>
          </p:nvPr>
        </p:nvSpPr>
        <p:spPr>
          <a:ln/>
        </p:spPr>
      </p:sp>
      <p:sp>
        <p:nvSpPr>
          <p:cNvPr id="311298" name="Rectangle 3"/>
          <p:cNvSpPr>
            <a:spLocks noGrp="1" noChangeArrowheads="1"/>
          </p:cNvSpPr>
          <p:nvPr>
            <p:ph type="body" idx="1"/>
          </p:nvPr>
        </p:nvSpPr>
        <p:spPr>
          <a:noFill/>
          <a:ln/>
        </p:spPr>
        <p:txBody>
          <a:bodyPr/>
          <a:lstStyle/>
          <a:p>
            <a:r>
              <a:rPr lang="zh-CN" altLang="en-US" sz="1000" smtClean="0">
                <a:solidFill>
                  <a:srgbClr val="2D2DB9"/>
                </a:solidFill>
                <a:ea typeface="宋体" charset="-122"/>
                <a:cs typeface="Times New Roman" pitchFamily="18" charset="0"/>
              </a:rPr>
              <a:t>曼彻斯特编码是应用最广泛的编码方法之一；</a:t>
            </a:r>
            <a:r>
              <a:rPr lang="zh-CN" altLang="en-US" sz="1000" smtClean="0">
                <a:solidFill>
                  <a:srgbClr val="18386B"/>
                </a:solidFill>
                <a:latin typeface="微软雅黑" pitchFamily="34" charset="-122"/>
                <a:ea typeface="微软雅黑" pitchFamily="34" charset="-122"/>
                <a:cs typeface="Times New Roman" pitchFamily="18" charset="0"/>
              </a:rPr>
              <a:t>曼彻斯特编码的规则是：每比特的周期</a:t>
            </a:r>
            <a:r>
              <a:rPr lang="en-US" altLang="en-US" sz="1000" smtClean="0">
                <a:solidFill>
                  <a:srgbClr val="18386B"/>
                </a:solidFill>
                <a:latin typeface="微软雅黑" pitchFamily="34" charset="-122"/>
                <a:ea typeface="微软雅黑" pitchFamily="34" charset="-122"/>
                <a:cs typeface="Times New Roman" pitchFamily="18" charset="0"/>
              </a:rPr>
              <a:t>T</a:t>
            </a:r>
            <a:r>
              <a:rPr lang="zh-CN" altLang="en-US" sz="1000" smtClean="0">
                <a:solidFill>
                  <a:srgbClr val="18386B"/>
                </a:solidFill>
                <a:latin typeface="微软雅黑" pitchFamily="34" charset="-122"/>
                <a:ea typeface="微软雅黑" pitchFamily="34" charset="-122"/>
                <a:cs typeface="Times New Roman" pitchFamily="18" charset="0"/>
              </a:rPr>
              <a:t>分为前</a:t>
            </a:r>
            <a:r>
              <a:rPr lang="en-US" altLang="en-US" sz="1000" smtClean="0">
                <a:solidFill>
                  <a:srgbClr val="18386B"/>
                </a:solidFill>
                <a:latin typeface="微软雅黑" pitchFamily="34" charset="-122"/>
                <a:ea typeface="微软雅黑" pitchFamily="34" charset="-122"/>
                <a:cs typeface="Times New Roman" pitchFamily="18" charset="0"/>
              </a:rPr>
              <a:t>T/2</a:t>
            </a:r>
            <a:r>
              <a:rPr lang="zh-CN" altLang="en-US" sz="1000" smtClean="0">
                <a:solidFill>
                  <a:srgbClr val="18386B"/>
                </a:solidFill>
                <a:latin typeface="微软雅黑" pitchFamily="34" charset="-122"/>
                <a:ea typeface="微软雅黑" pitchFamily="34" charset="-122"/>
                <a:cs typeface="Times New Roman" pitchFamily="18" charset="0"/>
              </a:rPr>
              <a:t>与后</a:t>
            </a:r>
            <a:r>
              <a:rPr lang="en-US" altLang="en-US" sz="1000" smtClean="0">
                <a:solidFill>
                  <a:srgbClr val="18386B"/>
                </a:solidFill>
                <a:latin typeface="微软雅黑" pitchFamily="34" charset="-122"/>
                <a:ea typeface="微软雅黑" pitchFamily="34" charset="-122"/>
                <a:cs typeface="Times New Roman" pitchFamily="18" charset="0"/>
              </a:rPr>
              <a:t>T/2</a:t>
            </a:r>
            <a:r>
              <a:rPr lang="zh-CN" altLang="en-US" sz="1000" smtClean="0">
                <a:solidFill>
                  <a:srgbClr val="18386B"/>
                </a:solidFill>
                <a:latin typeface="微软雅黑" pitchFamily="34" charset="-122"/>
                <a:ea typeface="微软雅黑" pitchFamily="34" charset="-122"/>
                <a:cs typeface="Times New Roman" pitchFamily="18" charset="0"/>
              </a:rPr>
              <a:t>两部分；通过前</a:t>
            </a:r>
            <a:r>
              <a:rPr lang="en-US" altLang="en-US" sz="1000" smtClean="0">
                <a:solidFill>
                  <a:srgbClr val="18386B"/>
                </a:solidFill>
                <a:latin typeface="微软雅黑" pitchFamily="34" charset="-122"/>
                <a:ea typeface="微软雅黑" pitchFamily="34" charset="-122"/>
                <a:cs typeface="Times New Roman" pitchFamily="18" charset="0"/>
              </a:rPr>
              <a:t>T/2</a:t>
            </a:r>
            <a:r>
              <a:rPr lang="zh-CN" altLang="en-US" sz="1000" smtClean="0">
                <a:solidFill>
                  <a:srgbClr val="18386B"/>
                </a:solidFill>
                <a:latin typeface="微软雅黑" pitchFamily="34" charset="-122"/>
                <a:ea typeface="微软雅黑" pitchFamily="34" charset="-122"/>
                <a:cs typeface="Times New Roman" pitchFamily="18" charset="0"/>
              </a:rPr>
              <a:t>传送该比特的反码，通过后</a:t>
            </a:r>
            <a:r>
              <a:rPr lang="en-US" altLang="en-US" sz="1000" smtClean="0">
                <a:solidFill>
                  <a:srgbClr val="18386B"/>
                </a:solidFill>
                <a:latin typeface="微软雅黑" pitchFamily="34" charset="-122"/>
                <a:ea typeface="微软雅黑" pitchFamily="34" charset="-122"/>
                <a:cs typeface="Times New Roman" pitchFamily="18" charset="0"/>
              </a:rPr>
              <a:t>T/2</a:t>
            </a:r>
            <a:r>
              <a:rPr lang="zh-CN" altLang="en-US" sz="1000" smtClean="0">
                <a:solidFill>
                  <a:srgbClr val="18386B"/>
                </a:solidFill>
                <a:latin typeface="微软雅黑" pitchFamily="34" charset="-122"/>
                <a:ea typeface="微软雅黑" pitchFamily="34" charset="-122"/>
                <a:cs typeface="Times New Roman" pitchFamily="18" charset="0"/>
              </a:rPr>
              <a:t>传送该比特的原码；</a:t>
            </a:r>
          </a:p>
          <a:p>
            <a:r>
              <a:rPr lang="zh-CN" altLang="en-US" sz="1000" smtClean="0">
                <a:solidFill>
                  <a:srgbClr val="2D2DB9"/>
                </a:solidFill>
                <a:ea typeface="宋体" charset="-122"/>
                <a:cs typeface="Times New Roman" pitchFamily="18" charset="0"/>
              </a:rPr>
              <a:t>曼彻斯特编码的优点是：每个比特的中间有一次电平跳变，两次电平跳变的时间间隔可以是</a:t>
            </a:r>
            <a:r>
              <a:rPr lang="en-US" altLang="en-US" sz="1000" smtClean="0">
                <a:solidFill>
                  <a:srgbClr val="2D2DB9"/>
                </a:solidFill>
                <a:ea typeface="宋体" charset="-122"/>
                <a:cs typeface="Times New Roman" pitchFamily="18" charset="0"/>
              </a:rPr>
              <a:t>T/2</a:t>
            </a:r>
            <a:r>
              <a:rPr lang="zh-CN" altLang="en-US" sz="1000" smtClean="0">
                <a:solidFill>
                  <a:srgbClr val="2D2DB9"/>
                </a:solidFill>
                <a:ea typeface="宋体" charset="-122"/>
                <a:cs typeface="Times New Roman" pitchFamily="18" charset="0"/>
              </a:rPr>
              <a:t>或</a:t>
            </a:r>
            <a:r>
              <a:rPr lang="en-US" altLang="en-US" sz="1000" smtClean="0">
                <a:solidFill>
                  <a:srgbClr val="2D2DB9"/>
                </a:solidFill>
                <a:ea typeface="宋体" charset="-122"/>
                <a:cs typeface="Times New Roman" pitchFamily="18" charset="0"/>
              </a:rPr>
              <a:t>T</a:t>
            </a:r>
            <a:r>
              <a:rPr lang="zh-CN" altLang="en-US" sz="1000" smtClean="0">
                <a:solidFill>
                  <a:srgbClr val="2D2DB9"/>
                </a:solidFill>
                <a:ea typeface="宋体" charset="-122"/>
                <a:cs typeface="Times New Roman" pitchFamily="18" charset="0"/>
              </a:rPr>
              <a:t>，利用电平跳变可以产生收发双方的同步信号；曼彻斯特编码信号称为</a:t>
            </a:r>
            <a:r>
              <a:rPr lang="en-US" altLang="en-US" sz="1000" smtClean="0">
                <a:solidFill>
                  <a:srgbClr val="2D2DB9"/>
                </a:solidFill>
                <a:ea typeface="宋体" charset="-122"/>
                <a:cs typeface="Times New Roman" pitchFamily="18" charset="0"/>
              </a:rPr>
              <a:t>“</a:t>
            </a:r>
            <a:r>
              <a:rPr lang="zh-CN" altLang="en-US" sz="1000" smtClean="0">
                <a:solidFill>
                  <a:srgbClr val="2D2DB9"/>
                </a:solidFill>
                <a:ea typeface="宋体" charset="-122"/>
                <a:cs typeface="Times New Roman" pitchFamily="18" charset="0"/>
              </a:rPr>
              <a:t>自含钟编码</a:t>
            </a:r>
            <a:r>
              <a:rPr lang="en-US" altLang="en-US" sz="1000" smtClean="0">
                <a:solidFill>
                  <a:srgbClr val="2D2DB9"/>
                </a:solidFill>
                <a:ea typeface="宋体" charset="-122"/>
                <a:cs typeface="Times New Roman" pitchFamily="18" charset="0"/>
              </a:rPr>
              <a:t>”</a:t>
            </a:r>
            <a:r>
              <a:rPr lang="zh-CN" altLang="en-US" sz="1000" smtClean="0">
                <a:solidFill>
                  <a:srgbClr val="2D2DB9"/>
                </a:solidFill>
                <a:ea typeface="宋体" charset="-122"/>
                <a:cs typeface="Times New Roman" pitchFamily="18" charset="0"/>
              </a:rPr>
              <a:t>信号，发送曼彻斯特编码信号时无需另发同步信号。</a:t>
            </a:r>
            <a:r>
              <a:rPr lang="zh-CN" altLang="en-US" b="1" smtClean="0">
                <a:solidFill>
                  <a:srgbClr val="2D2DB9"/>
                </a:solidFill>
                <a:ea typeface="宋体" charset="-122"/>
                <a:cs typeface="Times New Roman" pitchFamily="18" charset="0"/>
              </a:rPr>
              <a:t>差分曼彻斯特编码是对曼彻斯特编码的改进；某个比特开始处发生电平跳变表示传输二进制</a:t>
            </a:r>
            <a:r>
              <a:rPr lang="en-US" b="1" smtClean="0">
                <a:solidFill>
                  <a:srgbClr val="2D2DB9"/>
                </a:solidFill>
                <a:ea typeface="宋体" charset="-122"/>
                <a:cs typeface="Times New Roman" pitchFamily="18" charset="0"/>
              </a:rPr>
              <a:t>“</a:t>
            </a:r>
            <a:r>
              <a:rPr lang="en-US" altLang="zh-CN" b="1" smtClean="0">
                <a:solidFill>
                  <a:srgbClr val="2D2DB9"/>
                </a:solidFill>
                <a:ea typeface="宋体" charset="-122"/>
                <a:cs typeface="Times New Roman" pitchFamily="18" charset="0"/>
              </a:rPr>
              <a:t>0”</a:t>
            </a:r>
            <a:r>
              <a:rPr lang="zh-CN" altLang="en-US" b="1" smtClean="0">
                <a:solidFill>
                  <a:srgbClr val="2D2DB9"/>
                </a:solidFill>
                <a:ea typeface="宋体" charset="-122"/>
                <a:cs typeface="Times New Roman" pitchFamily="18" charset="0"/>
              </a:rPr>
              <a:t>；不发生跳变表示传输二进制</a:t>
            </a:r>
            <a:r>
              <a:rPr lang="en-US" b="1" smtClean="0">
                <a:solidFill>
                  <a:srgbClr val="2D2DB9"/>
                </a:solidFill>
                <a:ea typeface="宋体" charset="-122"/>
                <a:cs typeface="Times New Roman" pitchFamily="18" charset="0"/>
              </a:rPr>
              <a:t>“</a:t>
            </a:r>
            <a:r>
              <a:rPr lang="en-US" altLang="zh-CN" b="1" smtClean="0">
                <a:solidFill>
                  <a:srgbClr val="2D2DB9"/>
                </a:solidFill>
                <a:ea typeface="宋体" charset="-122"/>
                <a:cs typeface="Times New Roman" pitchFamily="18" charset="0"/>
              </a:rPr>
              <a:t>1”</a:t>
            </a:r>
            <a:r>
              <a:rPr lang="zh-CN" altLang="en-US" b="1" smtClean="0">
                <a:solidFill>
                  <a:srgbClr val="2D2DB9"/>
                </a:solidFill>
                <a:ea typeface="宋体" charset="-122"/>
                <a:cs typeface="Times New Roman" pitchFamily="18" charset="0"/>
              </a:rPr>
              <a:t>。</a:t>
            </a:r>
          </a:p>
        </p:txBody>
      </p:sp>
    </p:spTree>
    <p:extLst>
      <p:ext uri="{BB962C8B-B14F-4D97-AF65-F5344CB8AC3E}">
        <p14:creationId xmlns:p14="http://schemas.microsoft.com/office/powerpoint/2010/main" val="1204496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Rectangle 2"/>
          <p:cNvSpPr>
            <a:spLocks noGrp="1" noRot="1" noChangeAspect="1" noChangeArrowheads="1" noTextEdit="1"/>
          </p:cNvSpPr>
          <p:nvPr>
            <p:ph type="sldImg"/>
          </p:nvPr>
        </p:nvSpPr>
        <p:spPr>
          <a:ln/>
        </p:spPr>
      </p:sp>
      <p:sp>
        <p:nvSpPr>
          <p:cNvPr id="311298" name="Rectangle 3"/>
          <p:cNvSpPr>
            <a:spLocks noGrp="1" noChangeArrowheads="1"/>
          </p:cNvSpPr>
          <p:nvPr>
            <p:ph type="body" idx="1"/>
          </p:nvPr>
        </p:nvSpPr>
        <p:spPr>
          <a:noFill/>
          <a:ln/>
        </p:spPr>
        <p:txBody>
          <a:bodyPr/>
          <a:lstStyle/>
          <a:p>
            <a:r>
              <a:rPr lang="zh-CN" altLang="en-US" sz="1000" dirty="0" smtClean="0">
                <a:solidFill>
                  <a:srgbClr val="2D2DB9"/>
                </a:solidFill>
                <a:ea typeface="宋体" charset="-122"/>
                <a:cs typeface="Times New Roman" pitchFamily="18" charset="0"/>
              </a:rPr>
              <a:t>曼彻斯特编码是应用最广泛的编码方法之一；</a:t>
            </a:r>
            <a:r>
              <a:rPr lang="zh-CN" altLang="en-US" sz="1000" dirty="0" smtClean="0">
                <a:solidFill>
                  <a:srgbClr val="18386B"/>
                </a:solidFill>
                <a:latin typeface="微软雅黑" pitchFamily="34" charset="-122"/>
                <a:ea typeface="微软雅黑" pitchFamily="34" charset="-122"/>
                <a:cs typeface="Times New Roman" pitchFamily="18" charset="0"/>
              </a:rPr>
              <a:t>曼彻斯特编码的规则是：每比特的周期</a:t>
            </a:r>
            <a:r>
              <a:rPr lang="en-US" altLang="en-US" sz="1000" dirty="0" smtClean="0">
                <a:solidFill>
                  <a:srgbClr val="18386B"/>
                </a:solidFill>
                <a:latin typeface="微软雅黑" pitchFamily="34" charset="-122"/>
                <a:ea typeface="微软雅黑" pitchFamily="34" charset="-122"/>
                <a:cs typeface="Times New Roman" pitchFamily="18" charset="0"/>
              </a:rPr>
              <a:t>T</a:t>
            </a:r>
            <a:r>
              <a:rPr lang="zh-CN" altLang="en-US" sz="1000" dirty="0" smtClean="0">
                <a:solidFill>
                  <a:srgbClr val="18386B"/>
                </a:solidFill>
                <a:latin typeface="微软雅黑" pitchFamily="34" charset="-122"/>
                <a:ea typeface="微软雅黑" pitchFamily="34" charset="-122"/>
                <a:cs typeface="Times New Roman" pitchFamily="18" charset="0"/>
              </a:rPr>
              <a:t>分为前</a:t>
            </a:r>
            <a:r>
              <a:rPr lang="en-US" altLang="en-US" sz="1000" dirty="0" smtClean="0">
                <a:solidFill>
                  <a:srgbClr val="18386B"/>
                </a:solidFill>
                <a:latin typeface="微软雅黑" pitchFamily="34" charset="-122"/>
                <a:ea typeface="微软雅黑" pitchFamily="34" charset="-122"/>
                <a:cs typeface="Times New Roman" pitchFamily="18" charset="0"/>
              </a:rPr>
              <a:t>T/2</a:t>
            </a:r>
            <a:r>
              <a:rPr lang="zh-CN" altLang="en-US" sz="1000" dirty="0" smtClean="0">
                <a:solidFill>
                  <a:srgbClr val="18386B"/>
                </a:solidFill>
                <a:latin typeface="微软雅黑" pitchFamily="34" charset="-122"/>
                <a:ea typeface="微软雅黑" pitchFamily="34" charset="-122"/>
                <a:cs typeface="Times New Roman" pitchFamily="18" charset="0"/>
              </a:rPr>
              <a:t>与后</a:t>
            </a:r>
            <a:r>
              <a:rPr lang="en-US" altLang="en-US" sz="1000" dirty="0" smtClean="0">
                <a:solidFill>
                  <a:srgbClr val="18386B"/>
                </a:solidFill>
                <a:latin typeface="微软雅黑" pitchFamily="34" charset="-122"/>
                <a:ea typeface="微软雅黑" pitchFamily="34" charset="-122"/>
                <a:cs typeface="Times New Roman" pitchFamily="18" charset="0"/>
              </a:rPr>
              <a:t>T/2</a:t>
            </a:r>
            <a:r>
              <a:rPr lang="zh-CN" altLang="en-US" sz="1000" dirty="0" smtClean="0">
                <a:solidFill>
                  <a:srgbClr val="18386B"/>
                </a:solidFill>
                <a:latin typeface="微软雅黑" pitchFamily="34" charset="-122"/>
                <a:ea typeface="微软雅黑" pitchFamily="34" charset="-122"/>
                <a:cs typeface="Times New Roman" pitchFamily="18" charset="0"/>
              </a:rPr>
              <a:t>两部分；通过前</a:t>
            </a:r>
            <a:r>
              <a:rPr lang="en-US" altLang="en-US" sz="1000" dirty="0" smtClean="0">
                <a:solidFill>
                  <a:srgbClr val="18386B"/>
                </a:solidFill>
                <a:latin typeface="微软雅黑" pitchFamily="34" charset="-122"/>
                <a:ea typeface="微软雅黑" pitchFamily="34" charset="-122"/>
                <a:cs typeface="Times New Roman" pitchFamily="18" charset="0"/>
              </a:rPr>
              <a:t>T/2</a:t>
            </a:r>
            <a:r>
              <a:rPr lang="zh-CN" altLang="en-US" sz="1000" dirty="0" smtClean="0">
                <a:solidFill>
                  <a:srgbClr val="18386B"/>
                </a:solidFill>
                <a:latin typeface="微软雅黑" pitchFamily="34" charset="-122"/>
                <a:ea typeface="微软雅黑" pitchFamily="34" charset="-122"/>
                <a:cs typeface="Times New Roman" pitchFamily="18" charset="0"/>
              </a:rPr>
              <a:t>传送该比特的反码，通过后</a:t>
            </a:r>
            <a:r>
              <a:rPr lang="en-US" altLang="en-US" sz="1000" dirty="0" smtClean="0">
                <a:solidFill>
                  <a:srgbClr val="18386B"/>
                </a:solidFill>
                <a:latin typeface="微软雅黑" pitchFamily="34" charset="-122"/>
                <a:ea typeface="微软雅黑" pitchFamily="34" charset="-122"/>
                <a:cs typeface="Times New Roman" pitchFamily="18" charset="0"/>
              </a:rPr>
              <a:t>T/2</a:t>
            </a:r>
            <a:r>
              <a:rPr lang="zh-CN" altLang="en-US" sz="1000" dirty="0" smtClean="0">
                <a:solidFill>
                  <a:srgbClr val="18386B"/>
                </a:solidFill>
                <a:latin typeface="微软雅黑" pitchFamily="34" charset="-122"/>
                <a:ea typeface="微软雅黑" pitchFamily="34" charset="-122"/>
                <a:cs typeface="Times New Roman" pitchFamily="18" charset="0"/>
              </a:rPr>
              <a:t>传送该比特的原码；</a:t>
            </a:r>
          </a:p>
          <a:p>
            <a:r>
              <a:rPr lang="zh-CN" altLang="en-US" sz="1000" dirty="0" smtClean="0">
                <a:solidFill>
                  <a:srgbClr val="2D2DB9"/>
                </a:solidFill>
                <a:ea typeface="宋体" charset="-122"/>
                <a:cs typeface="Times New Roman" pitchFamily="18" charset="0"/>
              </a:rPr>
              <a:t>曼彻斯特编码的优点是：每个比特的中间有一次电平跳变，两次电平跳变的时间间隔可以是</a:t>
            </a:r>
            <a:r>
              <a:rPr lang="en-US" altLang="en-US" sz="1000" dirty="0" smtClean="0">
                <a:solidFill>
                  <a:srgbClr val="2D2DB9"/>
                </a:solidFill>
                <a:ea typeface="宋体" charset="-122"/>
                <a:cs typeface="Times New Roman" pitchFamily="18" charset="0"/>
              </a:rPr>
              <a:t>T/2</a:t>
            </a:r>
            <a:r>
              <a:rPr lang="zh-CN" altLang="en-US" sz="1000" dirty="0" smtClean="0">
                <a:solidFill>
                  <a:srgbClr val="2D2DB9"/>
                </a:solidFill>
                <a:ea typeface="宋体" charset="-122"/>
                <a:cs typeface="Times New Roman" pitchFamily="18" charset="0"/>
              </a:rPr>
              <a:t>或</a:t>
            </a:r>
            <a:r>
              <a:rPr lang="en-US" altLang="en-US" sz="1000" dirty="0" smtClean="0">
                <a:solidFill>
                  <a:srgbClr val="2D2DB9"/>
                </a:solidFill>
                <a:ea typeface="宋体" charset="-122"/>
                <a:cs typeface="Times New Roman" pitchFamily="18" charset="0"/>
              </a:rPr>
              <a:t>T</a:t>
            </a:r>
            <a:r>
              <a:rPr lang="zh-CN" altLang="en-US" sz="1000" dirty="0" smtClean="0">
                <a:solidFill>
                  <a:srgbClr val="2D2DB9"/>
                </a:solidFill>
                <a:ea typeface="宋体" charset="-122"/>
                <a:cs typeface="Times New Roman" pitchFamily="18" charset="0"/>
              </a:rPr>
              <a:t>，利用电平跳变可以产生收发双方的同步信号；曼彻斯特编码信号称为</a:t>
            </a:r>
            <a:r>
              <a:rPr lang="en-US" altLang="en-US" sz="1000" dirty="0" smtClean="0">
                <a:solidFill>
                  <a:srgbClr val="2D2DB9"/>
                </a:solidFill>
                <a:ea typeface="宋体" charset="-122"/>
                <a:cs typeface="Times New Roman" pitchFamily="18" charset="0"/>
              </a:rPr>
              <a:t>“</a:t>
            </a:r>
            <a:r>
              <a:rPr lang="zh-CN" altLang="en-US" sz="1000" dirty="0" smtClean="0">
                <a:solidFill>
                  <a:srgbClr val="2D2DB9"/>
                </a:solidFill>
                <a:ea typeface="宋体" charset="-122"/>
                <a:cs typeface="Times New Roman" pitchFamily="18" charset="0"/>
              </a:rPr>
              <a:t>自含钟编码</a:t>
            </a:r>
            <a:r>
              <a:rPr lang="en-US" altLang="en-US" sz="1000" dirty="0" smtClean="0">
                <a:solidFill>
                  <a:srgbClr val="2D2DB9"/>
                </a:solidFill>
                <a:ea typeface="宋体" charset="-122"/>
                <a:cs typeface="Times New Roman" pitchFamily="18" charset="0"/>
              </a:rPr>
              <a:t>”</a:t>
            </a:r>
            <a:r>
              <a:rPr lang="zh-CN" altLang="en-US" sz="1000" dirty="0" smtClean="0">
                <a:solidFill>
                  <a:srgbClr val="2D2DB9"/>
                </a:solidFill>
                <a:ea typeface="宋体" charset="-122"/>
                <a:cs typeface="Times New Roman" pitchFamily="18" charset="0"/>
              </a:rPr>
              <a:t>信号，发送曼彻斯特编码信号时无需另发同步信号。</a:t>
            </a:r>
            <a:r>
              <a:rPr lang="zh-CN" altLang="en-US" b="1" dirty="0" smtClean="0">
                <a:solidFill>
                  <a:srgbClr val="2D2DB9"/>
                </a:solidFill>
                <a:ea typeface="宋体" charset="-122"/>
                <a:cs typeface="Times New Roman" pitchFamily="18" charset="0"/>
              </a:rPr>
              <a:t>差分曼彻斯特编码是对曼彻斯特编码的改进；某个比特开始处发生电平跳变表示传输二进制</a:t>
            </a:r>
            <a:r>
              <a:rPr lang="en-US" b="1" dirty="0" smtClean="0">
                <a:solidFill>
                  <a:srgbClr val="2D2DB9"/>
                </a:solidFill>
                <a:ea typeface="宋体" charset="-122"/>
                <a:cs typeface="Times New Roman" pitchFamily="18" charset="0"/>
              </a:rPr>
              <a:t>“</a:t>
            </a:r>
            <a:r>
              <a:rPr lang="en-US" altLang="zh-CN" b="1" dirty="0" smtClean="0">
                <a:solidFill>
                  <a:srgbClr val="2D2DB9"/>
                </a:solidFill>
                <a:ea typeface="宋体" charset="-122"/>
                <a:cs typeface="Times New Roman" pitchFamily="18" charset="0"/>
              </a:rPr>
              <a:t>0”</a:t>
            </a:r>
            <a:r>
              <a:rPr lang="zh-CN" altLang="en-US" b="1" dirty="0" smtClean="0">
                <a:solidFill>
                  <a:srgbClr val="2D2DB9"/>
                </a:solidFill>
                <a:ea typeface="宋体" charset="-122"/>
                <a:cs typeface="Times New Roman" pitchFamily="18" charset="0"/>
              </a:rPr>
              <a:t>；不发生跳变表示传输二进制</a:t>
            </a:r>
            <a:r>
              <a:rPr lang="en-US" b="1" dirty="0" smtClean="0">
                <a:solidFill>
                  <a:srgbClr val="2D2DB9"/>
                </a:solidFill>
                <a:ea typeface="宋体" charset="-122"/>
                <a:cs typeface="Times New Roman" pitchFamily="18" charset="0"/>
              </a:rPr>
              <a:t>“</a:t>
            </a:r>
            <a:r>
              <a:rPr lang="en-US" altLang="zh-CN" b="1" dirty="0" smtClean="0">
                <a:solidFill>
                  <a:srgbClr val="2D2DB9"/>
                </a:solidFill>
                <a:ea typeface="宋体" charset="-122"/>
                <a:cs typeface="Times New Roman" pitchFamily="18" charset="0"/>
              </a:rPr>
              <a:t>1”</a:t>
            </a:r>
            <a:r>
              <a:rPr lang="zh-CN" altLang="en-US" b="1" dirty="0" smtClean="0">
                <a:solidFill>
                  <a:srgbClr val="2D2DB9"/>
                </a:solidFill>
                <a:ea typeface="宋体" charset="-122"/>
                <a:cs typeface="Times New Roman" pitchFamily="18" charset="0"/>
              </a:rPr>
              <a:t>。</a:t>
            </a:r>
          </a:p>
        </p:txBody>
      </p:sp>
    </p:spTree>
    <p:extLst>
      <p:ext uri="{BB962C8B-B14F-4D97-AF65-F5344CB8AC3E}">
        <p14:creationId xmlns:p14="http://schemas.microsoft.com/office/powerpoint/2010/main" val="1702106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在复杂的周期性振荡中，包含基波和谐波。和该振荡最长周期相等的正弦波分量称为基波。相应于这个周期的频率称为基本频率。频率等于基本频率的整倍数的正弦波分量称为谐波</a:t>
            </a:r>
          </a:p>
          <a:p>
            <a:endParaRPr lang="zh-CN" altLang="en-US" b="1" dirty="0"/>
          </a:p>
        </p:txBody>
      </p:sp>
      <p:sp>
        <p:nvSpPr>
          <p:cNvPr id="4" name="灯片编号占位符 3"/>
          <p:cNvSpPr>
            <a:spLocks noGrp="1"/>
          </p:cNvSpPr>
          <p:nvPr>
            <p:ph type="sldNum" sz="quarter" idx="10"/>
          </p:nvPr>
        </p:nvSpPr>
        <p:spPr/>
        <p:txBody>
          <a:bodyPr/>
          <a:lstStyle/>
          <a:p>
            <a:pPr>
              <a:defRPr/>
            </a:pPr>
            <a:fld id="{9633CA5A-D3BE-4A52-BFDE-4D1F769D5861}" type="slidenum">
              <a:rPr lang="en-US" altLang="zh-CN" smtClean="0"/>
              <a:pPr>
                <a:defRPr/>
              </a:pPr>
              <a:t>8</a:t>
            </a:fld>
            <a:endParaRPr lang="en-US" altLang="zh-CN"/>
          </a:p>
        </p:txBody>
      </p:sp>
    </p:spTree>
    <p:extLst>
      <p:ext uri="{BB962C8B-B14F-4D97-AF65-F5344CB8AC3E}">
        <p14:creationId xmlns:p14="http://schemas.microsoft.com/office/powerpoint/2010/main" val="2867888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1" name="Rectangle 2"/>
          <p:cNvSpPr>
            <a:spLocks noGrp="1" noRot="1" noChangeAspect="1" noChangeArrowheads="1" noTextEdit="1"/>
          </p:cNvSpPr>
          <p:nvPr>
            <p:ph type="sldImg"/>
          </p:nvPr>
        </p:nvSpPr>
        <p:spPr>
          <a:ln/>
        </p:spPr>
      </p:sp>
      <p:sp>
        <p:nvSpPr>
          <p:cNvPr id="332802" name="Rectangle 3"/>
          <p:cNvSpPr>
            <a:spLocks noGrp="1" noChangeArrowheads="1"/>
          </p:cNvSpPr>
          <p:nvPr>
            <p:ph type="body" idx="1"/>
          </p:nvPr>
        </p:nvSpPr>
        <p:spPr>
          <a:noFill/>
          <a:ln/>
        </p:spPr>
        <p:txBody>
          <a:bodyPr/>
          <a:lstStyle/>
          <a:p>
            <a:r>
              <a:rPr lang="zh-CN" altLang="en-US" sz="1400" b="1" dirty="0" smtClean="0">
                <a:solidFill>
                  <a:srgbClr val="2D2DB9"/>
                </a:solidFill>
                <a:ea typeface="宋体" charset="-122"/>
              </a:rPr>
              <a:t>多路复用技术的实质是：发送方将多个用户的数据通过复用器汇集，并将汇集的数据通过一条物理线路传送到接收方；</a:t>
            </a:r>
            <a:endParaRPr lang="en-US" altLang="zh-CN" sz="1400" b="1" dirty="0" smtClean="0">
              <a:solidFill>
                <a:srgbClr val="2D2DB9"/>
              </a:solidFill>
              <a:ea typeface="宋体" charset="-122"/>
            </a:endParaRPr>
          </a:p>
          <a:p>
            <a:r>
              <a:rPr lang="zh-CN" altLang="en-US" sz="1400" b="1" dirty="0" smtClean="0">
                <a:solidFill>
                  <a:srgbClr val="2D2DB9"/>
                </a:solidFill>
                <a:ea typeface="宋体" charset="-122"/>
              </a:rPr>
              <a:t>接收方通过分用器将数据分离成各个单独的数据，然后分发给接收方的多个用户。</a:t>
            </a:r>
          </a:p>
        </p:txBody>
      </p:sp>
    </p:spTree>
    <p:extLst>
      <p:ext uri="{BB962C8B-B14F-4D97-AF65-F5344CB8AC3E}">
        <p14:creationId xmlns:p14="http://schemas.microsoft.com/office/powerpoint/2010/main" val="1712033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2"/>
          <p:cNvSpPr>
            <a:spLocks noGrp="1" noRot="1" noChangeAspect="1" noChangeArrowheads="1" noTextEdit="1"/>
          </p:cNvSpPr>
          <p:nvPr>
            <p:ph type="sldImg"/>
          </p:nvPr>
        </p:nvSpPr>
        <p:spPr>
          <a:ln/>
        </p:spPr>
      </p:sp>
      <p:sp>
        <p:nvSpPr>
          <p:cNvPr id="334850" name="Rectangle 3"/>
          <p:cNvSpPr>
            <a:spLocks noGrp="1" noChangeArrowheads="1"/>
          </p:cNvSpPr>
          <p:nvPr>
            <p:ph type="body" idx="1"/>
          </p:nvPr>
        </p:nvSpPr>
        <p:spPr>
          <a:noFill/>
          <a:ln/>
        </p:spPr>
        <p:txBody>
          <a:bodyPr/>
          <a:lstStyle/>
          <a:p>
            <a:r>
              <a:rPr lang="zh-CN" altLang="en-US" sz="900" b="1" u="sng" smtClean="0">
                <a:solidFill>
                  <a:srgbClr val="2D2DB9"/>
                </a:solidFill>
                <a:ea typeface="宋体" charset="-122"/>
                <a:cs typeface="Times New Roman" pitchFamily="18" charset="0"/>
              </a:rPr>
              <a:t>频分多路复用（</a:t>
            </a:r>
            <a:r>
              <a:rPr lang="en-US" altLang="zh-CN" sz="900" b="1" u="sng" smtClean="0">
                <a:solidFill>
                  <a:srgbClr val="2D2DB9"/>
                </a:solidFill>
                <a:ea typeface="宋体" charset="-122"/>
                <a:cs typeface="Times New Roman" pitchFamily="18" charset="0"/>
              </a:rPr>
              <a:t>FDM</a:t>
            </a:r>
            <a:r>
              <a:rPr lang="zh-CN" altLang="en-US" sz="900" b="1" u="sng" smtClean="0">
                <a:solidFill>
                  <a:srgbClr val="2D2DB9"/>
                </a:solidFill>
                <a:ea typeface="宋体" charset="-122"/>
                <a:cs typeface="Times New Roman" pitchFamily="18" charset="0"/>
              </a:rPr>
              <a:t>）</a:t>
            </a:r>
            <a:r>
              <a:rPr lang="zh-CN" altLang="en-US" sz="900" b="1" smtClean="0">
                <a:solidFill>
                  <a:srgbClr val="2D2DB9"/>
                </a:solidFill>
                <a:ea typeface="宋体" charset="-122"/>
                <a:cs typeface="Times New Roman" pitchFamily="18" charset="0"/>
              </a:rPr>
              <a:t>：以信道频率为对象，通过设置多个频率互不重叠的信道，达到同时传输多路信号的目的。</a:t>
            </a:r>
          </a:p>
          <a:p>
            <a:r>
              <a:rPr lang="zh-CN" altLang="en-US" sz="900" b="1" u="sng" smtClean="0">
                <a:solidFill>
                  <a:srgbClr val="2D2DB9"/>
                </a:solidFill>
                <a:ea typeface="宋体" charset="-122"/>
                <a:cs typeface="Times New Roman" pitchFamily="18" charset="0"/>
              </a:rPr>
              <a:t>波分多路复用（</a:t>
            </a:r>
            <a:r>
              <a:rPr lang="en-US" altLang="zh-CN" sz="900" b="1" u="sng" smtClean="0">
                <a:solidFill>
                  <a:srgbClr val="2D2DB9"/>
                </a:solidFill>
                <a:ea typeface="宋体" charset="-122"/>
                <a:cs typeface="Times New Roman" pitchFamily="18" charset="0"/>
              </a:rPr>
              <a:t>WDM</a:t>
            </a:r>
            <a:r>
              <a:rPr lang="zh-CN" altLang="en-US" sz="900" b="1" u="sng" smtClean="0">
                <a:solidFill>
                  <a:srgbClr val="2D2DB9"/>
                </a:solidFill>
                <a:ea typeface="宋体" charset="-122"/>
                <a:cs typeface="Times New Roman" pitchFamily="18" charset="0"/>
              </a:rPr>
              <a:t>）</a:t>
            </a:r>
            <a:r>
              <a:rPr lang="zh-CN" altLang="en-US" sz="900" b="1" smtClean="0">
                <a:solidFill>
                  <a:srgbClr val="2D2DB9"/>
                </a:solidFill>
                <a:ea typeface="宋体" charset="-122"/>
                <a:cs typeface="Times New Roman" pitchFamily="18" charset="0"/>
              </a:rPr>
              <a:t>：在一根光纤上复用多路光载波信号，是光频段的频分多路复用。</a:t>
            </a:r>
          </a:p>
          <a:p>
            <a:r>
              <a:rPr lang="zh-CN" altLang="en-US" sz="900" b="1" u="sng" smtClean="0">
                <a:solidFill>
                  <a:srgbClr val="2D2DB9"/>
                </a:solidFill>
                <a:ea typeface="宋体" charset="-122"/>
                <a:cs typeface="Times New Roman" pitchFamily="18" charset="0"/>
              </a:rPr>
              <a:t>时分多路复用（</a:t>
            </a:r>
            <a:r>
              <a:rPr lang="en-US" altLang="zh-CN" sz="900" b="1" u="sng" smtClean="0">
                <a:solidFill>
                  <a:srgbClr val="2D2DB9"/>
                </a:solidFill>
                <a:ea typeface="宋体" charset="-122"/>
                <a:cs typeface="Times New Roman" pitchFamily="18" charset="0"/>
              </a:rPr>
              <a:t>TDM</a:t>
            </a:r>
            <a:r>
              <a:rPr lang="zh-CN" altLang="en-US" sz="900" b="1" u="sng" smtClean="0">
                <a:solidFill>
                  <a:srgbClr val="2D2DB9"/>
                </a:solidFill>
                <a:ea typeface="宋体" charset="-122"/>
                <a:cs typeface="Times New Roman" pitchFamily="18" charset="0"/>
              </a:rPr>
              <a:t>）</a:t>
            </a:r>
            <a:r>
              <a:rPr lang="zh-CN" altLang="en-US" sz="900" b="1" smtClean="0">
                <a:solidFill>
                  <a:srgbClr val="2D2DB9"/>
                </a:solidFill>
                <a:ea typeface="宋体" charset="-122"/>
                <a:cs typeface="Times New Roman" pitchFamily="18" charset="0"/>
              </a:rPr>
              <a:t>：以信道传输时间为对象，通过为多个信道分配互不重叠的时间片，达到同时传输多路信号的目的。</a:t>
            </a:r>
          </a:p>
          <a:p>
            <a:r>
              <a:rPr lang="zh-CN" altLang="en-US" sz="900" b="1" u="sng" smtClean="0">
                <a:solidFill>
                  <a:srgbClr val="2D2DB9"/>
                </a:solidFill>
                <a:ea typeface="宋体" charset="-122"/>
                <a:cs typeface="Times New Roman" pitchFamily="18" charset="0"/>
              </a:rPr>
              <a:t>码分多路复用（</a:t>
            </a:r>
            <a:r>
              <a:rPr lang="en-US" altLang="zh-CN" sz="900" b="1" u="sng" smtClean="0">
                <a:solidFill>
                  <a:srgbClr val="2D2DB9"/>
                </a:solidFill>
                <a:ea typeface="宋体" charset="-122"/>
                <a:cs typeface="Times New Roman" pitchFamily="18" charset="0"/>
              </a:rPr>
              <a:t>CDM</a:t>
            </a:r>
            <a:r>
              <a:rPr lang="zh-CN" altLang="en-US" sz="900" b="1" u="sng" smtClean="0">
                <a:solidFill>
                  <a:srgbClr val="2D2DB9"/>
                </a:solidFill>
                <a:ea typeface="宋体" charset="-122"/>
                <a:cs typeface="Times New Roman" pitchFamily="18" charset="0"/>
              </a:rPr>
              <a:t>或</a:t>
            </a:r>
            <a:r>
              <a:rPr lang="en-US" altLang="zh-CN" sz="900" b="1" u="sng" smtClean="0">
                <a:solidFill>
                  <a:srgbClr val="2D2DB9"/>
                </a:solidFill>
                <a:ea typeface="宋体" charset="-122"/>
                <a:cs typeface="Times New Roman" pitchFamily="18" charset="0"/>
              </a:rPr>
              <a:t>CDMA</a:t>
            </a:r>
            <a:r>
              <a:rPr lang="zh-CN" altLang="en-US" sz="900" b="1" u="sng" smtClean="0">
                <a:solidFill>
                  <a:srgbClr val="2D2DB9"/>
                </a:solidFill>
                <a:ea typeface="宋体" charset="-122"/>
                <a:cs typeface="Times New Roman" pitchFamily="18" charset="0"/>
              </a:rPr>
              <a:t>）</a:t>
            </a:r>
            <a:r>
              <a:rPr lang="zh-CN" altLang="en-US" sz="900" b="1" smtClean="0">
                <a:solidFill>
                  <a:srgbClr val="2D2DB9"/>
                </a:solidFill>
                <a:ea typeface="宋体" charset="-122"/>
                <a:cs typeface="Times New Roman" pitchFamily="18" charset="0"/>
              </a:rPr>
              <a:t>：在同一频段的不同的信道采用经过特殊挑选的码型，使得在多个用户同时利用共享信道通信时相互之间不产生干扰。</a:t>
            </a:r>
          </a:p>
          <a:p>
            <a:endParaRPr lang="zh-CN" altLang="en-US" smtClean="0">
              <a:ea typeface="宋体" charset="-122"/>
              <a:cs typeface="Times New Roman" pitchFamily="18" charset="0"/>
            </a:endParaRPr>
          </a:p>
        </p:txBody>
      </p:sp>
    </p:spTree>
    <p:extLst>
      <p:ext uri="{BB962C8B-B14F-4D97-AF65-F5344CB8AC3E}">
        <p14:creationId xmlns:p14="http://schemas.microsoft.com/office/powerpoint/2010/main" val="220749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Rectangle 2"/>
          <p:cNvSpPr>
            <a:spLocks noGrp="1" noRot="1" noChangeAspect="1" noChangeArrowheads="1" noTextEdit="1"/>
          </p:cNvSpPr>
          <p:nvPr>
            <p:ph type="sldImg"/>
          </p:nvPr>
        </p:nvSpPr>
        <p:spPr>
          <a:ln/>
        </p:spPr>
      </p:sp>
      <p:sp>
        <p:nvSpPr>
          <p:cNvPr id="336898" name="Rectangle 3"/>
          <p:cNvSpPr>
            <a:spLocks noGrp="1" noChangeArrowheads="1"/>
          </p:cNvSpPr>
          <p:nvPr>
            <p:ph type="body" idx="1"/>
          </p:nvPr>
        </p:nvSpPr>
        <p:spPr>
          <a:noFill/>
          <a:ln/>
        </p:spPr>
        <p:txBody>
          <a:bodyPr/>
          <a:lstStyle/>
          <a:p>
            <a:r>
              <a:rPr lang="zh-CN" altLang="en-US" b="1" dirty="0" smtClean="0">
                <a:ea typeface="楷体_GB2312" pitchFamily="49" charset="-122"/>
              </a:rPr>
              <a:t>时分多路复用是将信道用于传输的时间划分为若干个时间片；每个用户分得一个时间片；在其占有的时间片内，用户使用通信信道的全部带宽</a:t>
            </a:r>
            <a:r>
              <a:rPr lang="en-US" altLang="zh-CN" b="1" dirty="0" smtClean="0">
                <a:ea typeface="楷体_GB2312" pitchFamily="49" charset="-122"/>
              </a:rPr>
              <a:t>.</a:t>
            </a:r>
          </a:p>
        </p:txBody>
      </p:sp>
    </p:spTree>
    <p:extLst>
      <p:ext uri="{BB962C8B-B14F-4D97-AF65-F5344CB8AC3E}">
        <p14:creationId xmlns:p14="http://schemas.microsoft.com/office/powerpoint/2010/main" val="3524673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2"/>
          <p:cNvSpPr>
            <a:spLocks noGrp="1" noRot="1" noChangeAspect="1" noChangeArrowheads="1" noTextEdit="1"/>
          </p:cNvSpPr>
          <p:nvPr>
            <p:ph type="sldImg"/>
          </p:nvPr>
        </p:nvSpPr>
        <p:spPr>
          <a:ln/>
        </p:spPr>
      </p:sp>
      <p:sp>
        <p:nvSpPr>
          <p:cNvPr id="338946" name="Rectangle 3"/>
          <p:cNvSpPr>
            <a:spLocks noGrp="1" noChangeArrowheads="1"/>
          </p:cNvSpPr>
          <p:nvPr>
            <p:ph type="body" idx="1"/>
          </p:nvPr>
        </p:nvSpPr>
        <p:spPr>
          <a:noFill/>
          <a:ln/>
        </p:spPr>
        <p:txBody>
          <a:bodyPr/>
          <a:lstStyle/>
          <a:p>
            <a:r>
              <a:rPr lang="zh-CN" altLang="en-US" smtClean="0">
                <a:ea typeface="宋体" charset="-122"/>
              </a:rPr>
              <a:t>贝尔系统的</a:t>
            </a:r>
            <a:r>
              <a:rPr lang="en-US" altLang="zh-CN" smtClean="0">
                <a:ea typeface="宋体" charset="-122"/>
              </a:rPr>
              <a:t>T1</a:t>
            </a:r>
            <a:r>
              <a:rPr lang="zh-CN" altLang="en-US" smtClean="0">
                <a:ea typeface="宋体" charset="-122"/>
              </a:rPr>
              <a:t>载波系统，</a:t>
            </a:r>
            <a:r>
              <a:rPr lang="zh-CN" altLang="en-US" b="1" smtClean="0">
                <a:ea typeface="楷体_GB2312" pitchFamily="49" charset="-122"/>
              </a:rPr>
              <a:t>每路音频模拟信号在送到多路复用器之前，要通过一个</a:t>
            </a:r>
            <a:r>
              <a:rPr lang="en-US" altLang="zh-CN" b="1" smtClean="0">
                <a:ea typeface="楷体_GB2312" pitchFamily="49" charset="-122"/>
              </a:rPr>
              <a:t>PCM</a:t>
            </a:r>
            <a:r>
              <a:rPr lang="zh-CN" altLang="en-US" b="1" smtClean="0">
                <a:ea typeface="楷体_GB2312" pitchFamily="49" charset="-122"/>
              </a:rPr>
              <a:t>编码器</a:t>
            </a:r>
            <a:r>
              <a:rPr lang="en-US" altLang="zh-CN" b="1" smtClean="0">
                <a:ea typeface="楷体_GB2312" pitchFamily="49" charset="-122"/>
              </a:rPr>
              <a:t>. </a:t>
            </a:r>
            <a:r>
              <a:rPr lang="zh-CN" altLang="en-US" b="1" smtClean="0">
                <a:ea typeface="楷体_GB2312" pitchFamily="49" charset="-122"/>
              </a:rPr>
              <a:t>编码器每秒取样8000次；（发送一帧</a:t>
            </a:r>
            <a:r>
              <a:rPr lang="en-US" altLang="zh-CN" b="1" smtClean="0">
                <a:ea typeface="楷体_GB2312" pitchFamily="49" charset="-122"/>
              </a:rPr>
              <a:t>125us</a:t>
            </a:r>
            <a:r>
              <a:rPr lang="zh-CN" altLang="en-US" b="1" smtClean="0">
                <a:ea typeface="楷体_GB2312" pitchFamily="49" charset="-122"/>
              </a:rPr>
              <a:t>）</a:t>
            </a:r>
            <a:r>
              <a:rPr lang="en-US" altLang="zh-CN" b="1" smtClean="0">
                <a:ea typeface="楷体_GB2312" pitchFamily="49" charset="-122"/>
              </a:rPr>
              <a:t>. </a:t>
            </a:r>
            <a:r>
              <a:rPr lang="en-US" altLang="zh-CN" sz="1000" smtClean="0">
                <a:solidFill>
                  <a:srgbClr val="1A3868"/>
                </a:solidFill>
                <a:ea typeface="微软雅黑" pitchFamily="34" charset="-122"/>
                <a:cs typeface="Times New Roman" pitchFamily="18" charset="0"/>
              </a:rPr>
              <a:t>24</a:t>
            </a:r>
            <a:r>
              <a:rPr lang="zh-CN" altLang="en-US" sz="1000" smtClean="0">
                <a:solidFill>
                  <a:srgbClr val="1A3868"/>
                </a:solidFill>
                <a:ea typeface="微软雅黑" pitchFamily="34" charset="-122"/>
                <a:cs typeface="Times New Roman" pitchFamily="18" charset="0"/>
              </a:rPr>
              <a:t>路</a:t>
            </a:r>
            <a:r>
              <a:rPr lang="en-US" altLang="zh-CN" sz="1000" smtClean="0">
                <a:solidFill>
                  <a:srgbClr val="1A3868"/>
                </a:solidFill>
                <a:ea typeface="微软雅黑" pitchFamily="34" charset="-122"/>
                <a:cs typeface="Times New Roman" pitchFamily="18" charset="0"/>
              </a:rPr>
              <a:t>PCM</a:t>
            </a:r>
            <a:r>
              <a:rPr lang="zh-CN" altLang="en-US" sz="1000" smtClean="0">
                <a:solidFill>
                  <a:srgbClr val="1A3868"/>
                </a:solidFill>
                <a:ea typeface="微软雅黑" pitchFamily="34" charset="-122"/>
                <a:cs typeface="Times New Roman" pitchFamily="18" charset="0"/>
              </a:rPr>
              <a:t>信号的每一路，轮流将一个字节插入到</a:t>
            </a:r>
            <a:r>
              <a:rPr lang="en-US" altLang="zh-CN" sz="1000" smtClean="0">
                <a:solidFill>
                  <a:srgbClr val="1A3868"/>
                </a:solidFill>
                <a:ea typeface="微软雅黑" pitchFamily="34" charset="-122"/>
                <a:cs typeface="Times New Roman" pitchFamily="18" charset="0"/>
              </a:rPr>
              <a:t>1</a:t>
            </a:r>
            <a:r>
              <a:rPr lang="zh-CN" altLang="en-US" sz="1000" smtClean="0">
                <a:solidFill>
                  <a:srgbClr val="1A3868"/>
                </a:solidFill>
                <a:ea typeface="微软雅黑" pitchFamily="34" charset="-122"/>
                <a:cs typeface="Times New Roman" pitchFamily="18" charset="0"/>
              </a:rPr>
              <a:t>帧中。</a:t>
            </a:r>
            <a:r>
              <a:rPr lang="en-US" altLang="zh-CN" b="1" smtClean="0">
                <a:ea typeface="楷体_GB2312" pitchFamily="49" charset="-122"/>
              </a:rPr>
              <a:t> </a:t>
            </a:r>
            <a:r>
              <a:rPr lang="zh-CN" altLang="en-US" sz="1000" smtClean="0">
                <a:solidFill>
                  <a:srgbClr val="1A3868"/>
                </a:solidFill>
                <a:ea typeface="微软雅黑" pitchFamily="34" charset="-122"/>
              </a:rPr>
              <a:t>每个字节为</a:t>
            </a:r>
            <a:r>
              <a:rPr lang="en-US" altLang="zh-CN" sz="1000" smtClean="0">
                <a:solidFill>
                  <a:srgbClr val="1A3868"/>
                </a:solidFill>
                <a:ea typeface="微软雅黑" pitchFamily="34" charset="-122"/>
              </a:rPr>
              <a:t>8</a:t>
            </a:r>
            <a:r>
              <a:rPr lang="zh-CN" altLang="en-US" sz="1000" smtClean="0">
                <a:solidFill>
                  <a:srgbClr val="1A3868"/>
                </a:solidFill>
                <a:ea typeface="微软雅黑" pitchFamily="34" charset="-122"/>
              </a:rPr>
              <a:t>位</a:t>
            </a:r>
            <a:r>
              <a:rPr lang="en-US" altLang="zh-CN" sz="1000" smtClean="0">
                <a:solidFill>
                  <a:srgbClr val="1A3868"/>
                </a:solidFill>
                <a:ea typeface="微软雅黑" pitchFamily="34" charset="-122"/>
              </a:rPr>
              <a:t>,</a:t>
            </a:r>
            <a:r>
              <a:rPr lang="zh-CN" altLang="en-US" b="1" smtClean="0">
                <a:ea typeface="楷体_GB2312" pitchFamily="49" charset="-122"/>
              </a:rPr>
              <a:t>其中7位是数据位，1位用于信道控制；</a:t>
            </a:r>
            <a:r>
              <a:rPr lang="zh-CN" altLang="en-US" sz="1000" smtClean="0">
                <a:solidFill>
                  <a:srgbClr val="1A3868"/>
                </a:solidFill>
                <a:ea typeface="微软雅黑" pitchFamily="34" charset="-122"/>
              </a:rPr>
              <a:t>每帧由</a:t>
            </a:r>
            <a:r>
              <a:rPr lang="en-US" altLang="zh-CN" sz="1000" smtClean="0">
                <a:solidFill>
                  <a:srgbClr val="1A3868"/>
                </a:solidFill>
                <a:ea typeface="微软雅黑" pitchFamily="34" charset="-122"/>
              </a:rPr>
              <a:t>24×8=192</a:t>
            </a:r>
            <a:r>
              <a:rPr lang="zh-CN" altLang="en-US" sz="1000" smtClean="0">
                <a:solidFill>
                  <a:srgbClr val="1A3868"/>
                </a:solidFill>
                <a:ea typeface="微软雅黑" pitchFamily="34" charset="-122"/>
              </a:rPr>
              <a:t>位组成，附加一位作为帧开始标志位，因此每帧共有</a:t>
            </a:r>
            <a:r>
              <a:rPr lang="en-US" altLang="zh-CN" sz="1000" smtClean="0">
                <a:solidFill>
                  <a:srgbClr val="1A3868"/>
                </a:solidFill>
                <a:ea typeface="微软雅黑" pitchFamily="34" charset="-122"/>
              </a:rPr>
              <a:t>193</a:t>
            </a:r>
            <a:r>
              <a:rPr lang="zh-CN" altLang="en-US" sz="1000" smtClean="0">
                <a:solidFill>
                  <a:srgbClr val="1A3868"/>
                </a:solidFill>
                <a:ea typeface="微软雅黑" pitchFamily="34" charset="-122"/>
              </a:rPr>
              <a:t>位；发送一帧需要</a:t>
            </a:r>
            <a:r>
              <a:rPr lang="en-US" altLang="zh-CN" sz="1000" smtClean="0">
                <a:solidFill>
                  <a:srgbClr val="1A3868"/>
                </a:solidFill>
                <a:ea typeface="微软雅黑" pitchFamily="34" charset="-122"/>
              </a:rPr>
              <a:t>125µs</a:t>
            </a:r>
            <a:r>
              <a:rPr lang="zh-CN" altLang="en-US" sz="1000" smtClean="0">
                <a:solidFill>
                  <a:srgbClr val="1A3868"/>
                </a:solidFill>
                <a:ea typeface="微软雅黑" pitchFamily="34" charset="-122"/>
              </a:rPr>
              <a:t>；</a:t>
            </a:r>
            <a:r>
              <a:rPr lang="en-US" altLang="zh-CN" sz="1000" smtClean="0">
                <a:solidFill>
                  <a:srgbClr val="1A3868"/>
                </a:solidFill>
                <a:ea typeface="微软雅黑" pitchFamily="34" charset="-122"/>
              </a:rPr>
              <a:t>T1</a:t>
            </a:r>
            <a:r>
              <a:rPr lang="zh-CN" altLang="en-US" sz="1000" smtClean="0">
                <a:solidFill>
                  <a:srgbClr val="1A3868"/>
                </a:solidFill>
                <a:ea typeface="微软雅黑" pitchFamily="34" charset="-122"/>
              </a:rPr>
              <a:t>载波的传输速率为</a:t>
            </a:r>
            <a:r>
              <a:rPr lang="en-US" altLang="zh-CN" sz="1000" smtClean="0">
                <a:solidFill>
                  <a:srgbClr val="1A3868"/>
                </a:solidFill>
                <a:ea typeface="微软雅黑" pitchFamily="34" charset="-122"/>
              </a:rPr>
              <a:t>1.544Mbps </a:t>
            </a:r>
            <a:r>
              <a:rPr lang="zh-CN" altLang="en-US" sz="1000" smtClean="0">
                <a:solidFill>
                  <a:srgbClr val="1A3868"/>
                </a:solidFill>
                <a:ea typeface="微软雅黑" pitchFamily="34" charset="-122"/>
              </a:rPr>
              <a:t>（</a:t>
            </a:r>
            <a:r>
              <a:rPr lang="en-US" altLang="zh-CN" sz="1000" smtClean="0">
                <a:solidFill>
                  <a:srgbClr val="1A3868"/>
                </a:solidFill>
                <a:ea typeface="微软雅黑" pitchFamily="34" charset="-122"/>
              </a:rPr>
              <a:t>193*8000</a:t>
            </a:r>
            <a:r>
              <a:rPr lang="zh-CN" altLang="en-US" sz="1000" smtClean="0">
                <a:solidFill>
                  <a:srgbClr val="1A3868"/>
                </a:solidFill>
                <a:ea typeface="微软雅黑" pitchFamily="34" charset="-122"/>
              </a:rPr>
              <a:t>） 。</a:t>
            </a:r>
            <a:endParaRPr lang="en-US" altLang="zh-CN" sz="1000" smtClean="0">
              <a:solidFill>
                <a:srgbClr val="1A3868"/>
              </a:solidFill>
              <a:ea typeface="微软雅黑" pitchFamily="34" charset="-122"/>
            </a:endParaRPr>
          </a:p>
        </p:txBody>
      </p:sp>
    </p:spTree>
    <p:extLst>
      <p:ext uri="{BB962C8B-B14F-4D97-AF65-F5344CB8AC3E}">
        <p14:creationId xmlns:p14="http://schemas.microsoft.com/office/powerpoint/2010/main" val="4016289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
          <p:cNvSpPr>
            <a:spLocks noGrp="1" noRot="1" noChangeAspect="1" noChangeArrowheads="1" noTextEdit="1"/>
          </p:cNvSpPr>
          <p:nvPr>
            <p:ph type="sldImg"/>
          </p:nvPr>
        </p:nvSpPr>
        <p:spPr>
          <a:ln/>
        </p:spPr>
      </p:sp>
      <p:sp>
        <p:nvSpPr>
          <p:cNvPr id="340994" name="Rectangle 3"/>
          <p:cNvSpPr>
            <a:spLocks noGrp="1" noChangeArrowheads="1"/>
          </p:cNvSpPr>
          <p:nvPr>
            <p:ph type="body" idx="1"/>
          </p:nvPr>
        </p:nvSpPr>
        <p:spPr>
          <a:noFill/>
          <a:ln/>
        </p:spPr>
        <p:txBody>
          <a:bodyPr/>
          <a:lstStyle/>
          <a:p>
            <a:r>
              <a:rPr lang="zh-CN" altLang="en-US" b="1" u="sng" dirty="0" smtClean="0">
                <a:solidFill>
                  <a:srgbClr val="2D2DB9"/>
                </a:solidFill>
                <a:ea typeface="宋体" charset="-122"/>
              </a:rPr>
              <a:t>时分多路复用分为</a:t>
            </a:r>
            <a:r>
              <a:rPr lang="zh-CN" altLang="en-US" b="1" dirty="0" smtClean="0">
                <a:solidFill>
                  <a:srgbClr val="2D2DB9"/>
                </a:solidFill>
                <a:ea typeface="宋体" charset="-122"/>
              </a:rPr>
              <a:t>：同步时分多路复用、统计时分多路复用</a:t>
            </a:r>
            <a:endParaRPr lang="en-US" altLang="zh-CN" b="1" dirty="0" smtClean="0">
              <a:solidFill>
                <a:srgbClr val="2D2DB9"/>
              </a:solidFill>
              <a:ea typeface="宋体" charset="-122"/>
            </a:endParaRPr>
          </a:p>
          <a:p>
            <a:r>
              <a:rPr lang="zh-CN" altLang="en-US" u="sng" dirty="0" smtClean="0">
                <a:solidFill>
                  <a:srgbClr val="2D2DB9"/>
                </a:solidFill>
                <a:ea typeface="宋体" charset="-122"/>
                <a:cs typeface="Times New Roman" pitchFamily="18" charset="0"/>
              </a:rPr>
              <a:t>同步时分多路复用</a:t>
            </a:r>
            <a:r>
              <a:rPr lang="zh-CN" altLang="en-US" dirty="0" smtClean="0">
                <a:solidFill>
                  <a:srgbClr val="2D2DB9"/>
                </a:solidFill>
                <a:ea typeface="宋体" charset="-122"/>
                <a:cs typeface="Times New Roman" pitchFamily="18" charset="0"/>
              </a:rPr>
              <a:t>：将时间片预先分配给各个信道，并且时间片固定不变；</a:t>
            </a:r>
            <a:endParaRPr lang="en-US" altLang="zh-CN" dirty="0" smtClean="0">
              <a:solidFill>
                <a:srgbClr val="2D2DB9"/>
              </a:solidFill>
              <a:ea typeface="宋体" charset="-122"/>
              <a:cs typeface="Times New Roman" pitchFamily="18" charset="0"/>
            </a:endParaRPr>
          </a:p>
          <a:p>
            <a:r>
              <a:rPr lang="zh-CN" altLang="en-US" u="sng" dirty="0" smtClean="0">
                <a:solidFill>
                  <a:srgbClr val="2D2DB9"/>
                </a:solidFill>
                <a:ea typeface="宋体" charset="-122"/>
              </a:rPr>
              <a:t>统计时分多路复用</a:t>
            </a:r>
            <a:r>
              <a:rPr lang="zh-CN" altLang="en-US" dirty="0" smtClean="0">
                <a:solidFill>
                  <a:srgbClr val="2D2DB9"/>
                </a:solidFill>
                <a:ea typeface="宋体" charset="-122"/>
              </a:rPr>
              <a:t>：动态地给信道分配时间片，</a:t>
            </a:r>
            <a:r>
              <a:rPr lang="zh-CN" altLang="en-US" dirty="0" smtClean="0">
                <a:ea typeface="宋体" charset="-122"/>
              </a:rPr>
              <a:t>也称动态时分多路复用，各信道发送的数据需带有双方地址，由多路复用设备识别地址，确定输出信道。</a:t>
            </a:r>
          </a:p>
          <a:p>
            <a:r>
              <a:rPr lang="zh-CN" altLang="en-US" dirty="0" smtClean="0">
                <a:ea typeface="宋体" charset="-122"/>
              </a:rPr>
              <a:t>这里的帧与数据链路层的帧不是同一概念。这里是用来将物理层传送的比特流组织成一个个的数据单元，以便在接收端能够被正常接收。</a:t>
            </a:r>
          </a:p>
        </p:txBody>
      </p:sp>
    </p:spTree>
    <p:extLst>
      <p:ext uri="{BB962C8B-B14F-4D97-AF65-F5344CB8AC3E}">
        <p14:creationId xmlns:p14="http://schemas.microsoft.com/office/powerpoint/2010/main" val="1508815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2"/>
          <p:cNvSpPr>
            <a:spLocks noGrp="1" noRot="1" noChangeAspect="1" noChangeArrowheads="1" noTextEdit="1"/>
          </p:cNvSpPr>
          <p:nvPr>
            <p:ph type="sldImg"/>
          </p:nvPr>
        </p:nvSpPr>
        <p:spPr>
          <a:ln/>
        </p:spPr>
      </p:sp>
      <p:sp>
        <p:nvSpPr>
          <p:cNvPr id="343042" name="Rectangle 3"/>
          <p:cNvSpPr>
            <a:spLocks noGrp="1" noChangeArrowheads="1"/>
          </p:cNvSpPr>
          <p:nvPr>
            <p:ph type="body" idx="1"/>
          </p:nvPr>
        </p:nvSpPr>
        <p:spPr>
          <a:noFill/>
          <a:ln/>
        </p:spPr>
        <p:txBody>
          <a:bodyPr/>
          <a:lstStyle/>
          <a:p>
            <a:r>
              <a:rPr lang="zh-CN" altLang="en-US" sz="900" b="1" smtClean="0">
                <a:solidFill>
                  <a:srgbClr val="2D2DB9"/>
                </a:solidFill>
                <a:ea typeface="宋体" charset="-122"/>
              </a:rPr>
              <a:t>频分多路复用是在一条通信线路上设置多个信道，每个信道的中心频率不相同，各个信道的频率范围互不重叠，这样一条通信线路就可以同时传输多路信号。</a:t>
            </a:r>
            <a:endParaRPr lang="en-US" altLang="zh-CN" sz="900" b="1" u="sng" smtClean="0">
              <a:solidFill>
                <a:srgbClr val="2D2DB9"/>
              </a:solidFill>
              <a:ea typeface="宋体" charset="-122"/>
            </a:endParaRPr>
          </a:p>
          <a:p>
            <a:endParaRPr lang="zh-CN" altLang="en-US" smtClean="0">
              <a:ea typeface="宋体" charset="-122"/>
            </a:endParaRPr>
          </a:p>
        </p:txBody>
      </p:sp>
    </p:spTree>
    <p:extLst>
      <p:ext uri="{BB962C8B-B14F-4D97-AF65-F5344CB8AC3E}">
        <p14:creationId xmlns:p14="http://schemas.microsoft.com/office/powerpoint/2010/main" val="741118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p:cNvSpPr>
            <a:spLocks noGrp="1" noRot="1" noChangeAspect="1" noChangeArrowheads="1" noTextEdit="1"/>
          </p:cNvSpPr>
          <p:nvPr>
            <p:ph type="sldImg"/>
          </p:nvPr>
        </p:nvSpPr>
        <p:spPr>
          <a:ln/>
        </p:spPr>
      </p:sp>
      <p:sp>
        <p:nvSpPr>
          <p:cNvPr id="345090" name="Rectangle 3"/>
          <p:cNvSpPr>
            <a:spLocks noGrp="1" noChangeArrowheads="1"/>
          </p:cNvSpPr>
          <p:nvPr>
            <p:ph type="body" idx="1"/>
          </p:nvPr>
        </p:nvSpPr>
        <p:spPr>
          <a:noFill/>
          <a:ln/>
        </p:spPr>
        <p:txBody>
          <a:bodyPr/>
          <a:lstStyle/>
          <a:p>
            <a:r>
              <a:rPr lang="zh-CN" altLang="en-US" b="1" smtClean="0">
                <a:ea typeface="楷体_GB2312" pitchFamily="49" charset="-122"/>
              </a:rPr>
              <a:t>光纤通道（</a:t>
            </a:r>
            <a:r>
              <a:rPr lang="en-US" altLang="zh-CN" b="1" smtClean="0">
                <a:ea typeface="楷体_GB2312" pitchFamily="49" charset="-122"/>
              </a:rPr>
              <a:t>fiber optic channel）</a:t>
            </a:r>
            <a:r>
              <a:rPr lang="zh-CN" altLang="en-US" b="1" smtClean="0">
                <a:ea typeface="楷体_GB2312" pitchFamily="49" charset="-122"/>
              </a:rPr>
              <a:t>技术采用了波长分隔多路复用方法，简称为波分复用</a:t>
            </a:r>
            <a:r>
              <a:rPr lang="en-US" altLang="zh-CN" b="1" smtClean="0">
                <a:ea typeface="楷体_GB2312" pitchFamily="49" charset="-122"/>
              </a:rPr>
              <a:t>WDM;</a:t>
            </a:r>
          </a:p>
          <a:p>
            <a:r>
              <a:rPr lang="zh-CN" altLang="en-US" b="1" smtClean="0">
                <a:ea typeface="楷体_GB2312" pitchFamily="49" charset="-122"/>
              </a:rPr>
              <a:t>在一根光纤上复用80路或更多路的光载波信号称为密集波分复用</a:t>
            </a:r>
            <a:r>
              <a:rPr lang="en-US" altLang="zh-CN" b="1" smtClean="0">
                <a:ea typeface="楷体_GB2312" pitchFamily="49" charset="-122"/>
              </a:rPr>
              <a:t>DWDM； </a:t>
            </a:r>
          </a:p>
          <a:p>
            <a:r>
              <a:rPr lang="zh-CN" altLang="en-US" b="1" smtClean="0">
                <a:ea typeface="楷体_GB2312" pitchFamily="49" charset="-122"/>
              </a:rPr>
              <a:t>目前一根单模光纤的数据传输速率最高可以达到</a:t>
            </a:r>
            <a:r>
              <a:rPr lang="zh-CN" altLang="en-US" b="1" smtClean="0">
                <a:ea typeface="宋体" charset="-122"/>
              </a:rPr>
              <a:t>20</a:t>
            </a:r>
            <a:r>
              <a:rPr lang="en-US" altLang="zh-CN" b="1" smtClean="0">
                <a:ea typeface="宋体" charset="-122"/>
              </a:rPr>
              <a:t>Gb/s</a:t>
            </a:r>
            <a:r>
              <a:rPr lang="en-US" altLang="zh-CN" b="1" smtClean="0">
                <a:ea typeface="楷体_GB2312" pitchFamily="49" charset="-122"/>
              </a:rPr>
              <a:t> 。</a:t>
            </a:r>
            <a:endParaRPr lang="zh-CN" altLang="en-US" b="1" smtClean="0">
              <a:ea typeface="楷体_GB2312" pitchFamily="49" charset="-122"/>
            </a:endParaRPr>
          </a:p>
        </p:txBody>
      </p:sp>
    </p:spTree>
    <p:extLst>
      <p:ext uri="{BB962C8B-B14F-4D97-AF65-F5344CB8AC3E}">
        <p14:creationId xmlns:p14="http://schemas.microsoft.com/office/powerpoint/2010/main" val="3090842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Rot="1" noChangeAspect="1" noChangeArrowheads="1" noTextEdit="1"/>
          </p:cNvSpPr>
          <p:nvPr>
            <p:ph type="sldImg"/>
          </p:nvPr>
        </p:nvSpPr>
        <p:spPr>
          <a:ln/>
        </p:spPr>
      </p:sp>
      <p:sp>
        <p:nvSpPr>
          <p:cNvPr id="347138" name="Rectangle 3"/>
          <p:cNvSpPr>
            <a:spLocks noGrp="1" noChangeArrowheads="1"/>
          </p:cNvSpPr>
          <p:nvPr>
            <p:ph type="body" idx="1"/>
          </p:nvPr>
        </p:nvSpPr>
        <p:spPr>
          <a:noFill/>
          <a:ln/>
        </p:spPr>
        <p:txBody>
          <a:bodyPr/>
          <a:lstStyle/>
          <a:p>
            <a:r>
              <a:rPr lang="zh-CN" altLang="en-US" sz="1000" smtClean="0">
                <a:solidFill>
                  <a:srgbClr val="1A3868"/>
                </a:solidFill>
                <a:ea typeface="微软雅黑" pitchFamily="34" charset="-122"/>
                <a:cs typeface="Times New Roman" pitchFamily="18" charset="0"/>
              </a:rPr>
              <a:t>通常</a:t>
            </a:r>
            <a:r>
              <a:rPr lang="en-US" altLang="zh-CN" sz="1000" smtClean="0">
                <a:solidFill>
                  <a:srgbClr val="1A3868"/>
                </a:solidFill>
                <a:ea typeface="微软雅黑" pitchFamily="34" charset="-122"/>
                <a:cs typeface="Times New Roman" pitchFamily="18" charset="0"/>
              </a:rPr>
              <a:t>m</a:t>
            </a:r>
            <a:r>
              <a:rPr lang="zh-CN" altLang="en-US" sz="1000" smtClean="0">
                <a:solidFill>
                  <a:srgbClr val="1A3868"/>
                </a:solidFill>
                <a:ea typeface="微软雅黑" pitchFamily="34" charset="-122"/>
                <a:cs typeface="Times New Roman" pitchFamily="18" charset="0"/>
              </a:rPr>
              <a:t>的值是</a:t>
            </a:r>
            <a:r>
              <a:rPr lang="en-US" altLang="zh-CN" sz="1000" smtClean="0">
                <a:solidFill>
                  <a:srgbClr val="1A3868"/>
                </a:solidFill>
                <a:ea typeface="微软雅黑" pitchFamily="34" charset="-122"/>
                <a:cs typeface="Times New Roman" pitchFamily="18" charset="0"/>
              </a:rPr>
              <a:t>64</a:t>
            </a:r>
            <a:r>
              <a:rPr lang="zh-CN" altLang="en-US" sz="1000" smtClean="0">
                <a:solidFill>
                  <a:srgbClr val="1A3868"/>
                </a:solidFill>
                <a:ea typeface="微软雅黑" pitchFamily="34" charset="-122"/>
                <a:cs typeface="Times New Roman" pitchFamily="18" charset="0"/>
              </a:rPr>
              <a:t>或</a:t>
            </a:r>
            <a:r>
              <a:rPr lang="en-US" altLang="zh-CN" sz="1000" smtClean="0">
                <a:solidFill>
                  <a:srgbClr val="1A3868"/>
                </a:solidFill>
                <a:ea typeface="微软雅黑" pitchFamily="34" charset="-122"/>
                <a:cs typeface="Times New Roman" pitchFamily="18" charset="0"/>
              </a:rPr>
              <a:t>128</a:t>
            </a:r>
            <a:r>
              <a:rPr lang="zh-CN" altLang="en-US" sz="1000" smtClean="0">
                <a:solidFill>
                  <a:srgbClr val="1A3868"/>
                </a:solidFill>
                <a:ea typeface="微软雅黑" pitchFamily="34" charset="-122"/>
                <a:cs typeface="Times New Roman" pitchFamily="18" charset="0"/>
              </a:rPr>
              <a:t>。</a:t>
            </a:r>
            <a:r>
              <a:rPr lang="zh-CN" altLang="en-US" smtClean="0">
                <a:solidFill>
                  <a:srgbClr val="CC0000"/>
                </a:solidFill>
                <a:ea typeface="微软雅黑" pitchFamily="34" charset="-122"/>
                <a:cs typeface="Times New Roman" pitchFamily="18" charset="0"/>
              </a:rPr>
              <a:t>若</a:t>
            </a:r>
            <a:r>
              <a:rPr lang="en-US" altLang="zh-CN" smtClean="0">
                <a:solidFill>
                  <a:srgbClr val="CC0000"/>
                </a:solidFill>
                <a:ea typeface="微软雅黑" pitchFamily="34" charset="-122"/>
                <a:cs typeface="Times New Roman" pitchFamily="18" charset="0"/>
              </a:rPr>
              <a:t>A</a:t>
            </a:r>
            <a:r>
              <a:rPr lang="zh-CN" altLang="en-US" smtClean="0">
                <a:solidFill>
                  <a:srgbClr val="CC0000"/>
                </a:solidFill>
                <a:ea typeface="微软雅黑" pitchFamily="34" charset="-122"/>
                <a:cs typeface="Times New Roman" pitchFamily="18" charset="0"/>
              </a:rPr>
              <a:t>站的数据率为</a:t>
            </a:r>
            <a:r>
              <a:rPr lang="en-US" altLang="zh-CN" b="1" i="1" smtClean="0">
                <a:solidFill>
                  <a:srgbClr val="000066"/>
                </a:solidFill>
                <a:ea typeface="微软雅黑" pitchFamily="34" charset="-122"/>
                <a:cs typeface="Times New Roman" pitchFamily="18" charset="0"/>
              </a:rPr>
              <a:t>x</a:t>
            </a:r>
            <a:r>
              <a:rPr lang="en-US" altLang="zh-CN" b="1" smtClean="0">
                <a:solidFill>
                  <a:srgbClr val="000066"/>
                </a:solidFill>
                <a:ea typeface="微软雅黑" pitchFamily="34" charset="-122"/>
                <a:cs typeface="Times New Roman" pitchFamily="18" charset="0"/>
              </a:rPr>
              <a:t>b/s</a:t>
            </a:r>
            <a:r>
              <a:rPr lang="zh-CN" altLang="en-US" smtClean="0">
                <a:solidFill>
                  <a:srgbClr val="CC0000"/>
                </a:solidFill>
                <a:ea typeface="微软雅黑" pitchFamily="34" charset="-122"/>
                <a:cs typeface="Times New Roman" pitchFamily="18" charset="0"/>
              </a:rPr>
              <a:t>，由于每一个比特要变成</a:t>
            </a:r>
            <a:r>
              <a:rPr lang="en-US" altLang="zh-CN" b="1" i="1" smtClean="0">
                <a:solidFill>
                  <a:srgbClr val="000066"/>
                </a:solidFill>
                <a:ea typeface="微软雅黑" pitchFamily="34" charset="-122"/>
                <a:cs typeface="Times New Roman" pitchFamily="18" charset="0"/>
              </a:rPr>
              <a:t>m</a:t>
            </a:r>
            <a:r>
              <a:rPr lang="zh-CN" altLang="en-US" smtClean="0">
                <a:solidFill>
                  <a:srgbClr val="CC0000"/>
                </a:solidFill>
                <a:ea typeface="微软雅黑" pitchFamily="34" charset="-122"/>
                <a:cs typeface="Times New Roman" pitchFamily="18" charset="0"/>
              </a:rPr>
              <a:t>个比特的码序列。因此，</a:t>
            </a:r>
            <a:r>
              <a:rPr lang="en-US" altLang="zh-CN" smtClean="0">
                <a:solidFill>
                  <a:srgbClr val="CC0000"/>
                </a:solidFill>
                <a:ea typeface="微软雅黑" pitchFamily="34" charset="-122"/>
                <a:cs typeface="Times New Roman" pitchFamily="18" charset="0"/>
              </a:rPr>
              <a:t>A</a:t>
            </a:r>
            <a:r>
              <a:rPr lang="zh-CN" altLang="en-US" smtClean="0">
                <a:solidFill>
                  <a:srgbClr val="CC0000"/>
                </a:solidFill>
                <a:ea typeface="微软雅黑" pitchFamily="34" charset="-122"/>
                <a:cs typeface="Times New Roman" pitchFamily="18" charset="0"/>
              </a:rPr>
              <a:t>站实际上发送的数据率提高到</a:t>
            </a:r>
            <a:r>
              <a:rPr lang="en-US" altLang="zh-CN" b="1" i="1" smtClean="0">
                <a:solidFill>
                  <a:srgbClr val="000066"/>
                </a:solidFill>
                <a:ea typeface="微软雅黑" pitchFamily="34" charset="-122"/>
                <a:cs typeface="Times New Roman" pitchFamily="18" charset="0"/>
              </a:rPr>
              <a:t>mx</a:t>
            </a:r>
            <a:r>
              <a:rPr lang="en-US" altLang="zh-CN" b="1" smtClean="0">
                <a:solidFill>
                  <a:srgbClr val="000066"/>
                </a:solidFill>
                <a:ea typeface="微软雅黑" pitchFamily="34" charset="-122"/>
                <a:cs typeface="Times New Roman" pitchFamily="18" charset="0"/>
              </a:rPr>
              <a:t>b/s</a:t>
            </a:r>
            <a:r>
              <a:rPr lang="zh-CN" altLang="en-US" smtClean="0">
                <a:solidFill>
                  <a:srgbClr val="CC0000"/>
                </a:solidFill>
                <a:ea typeface="微软雅黑" pitchFamily="34" charset="-122"/>
                <a:cs typeface="Times New Roman" pitchFamily="18" charset="0"/>
              </a:rPr>
              <a:t>，同时</a:t>
            </a:r>
            <a:r>
              <a:rPr lang="en-US" altLang="zh-CN" smtClean="0">
                <a:solidFill>
                  <a:srgbClr val="CC0000"/>
                </a:solidFill>
                <a:ea typeface="微软雅黑" pitchFamily="34" charset="-122"/>
                <a:cs typeface="Times New Roman" pitchFamily="18" charset="0"/>
              </a:rPr>
              <a:t>A</a:t>
            </a:r>
            <a:r>
              <a:rPr lang="zh-CN" altLang="en-US" smtClean="0">
                <a:solidFill>
                  <a:srgbClr val="CC0000"/>
                </a:solidFill>
                <a:ea typeface="微软雅黑" pitchFamily="34" charset="-122"/>
                <a:cs typeface="Times New Roman" pitchFamily="18" charset="0"/>
              </a:rPr>
              <a:t>站所占用的频带宽度也提高到原来数值</a:t>
            </a:r>
            <a:r>
              <a:rPr lang="en-US" altLang="zh-CN" b="1" i="1" smtClean="0">
                <a:solidFill>
                  <a:srgbClr val="000066"/>
                </a:solidFill>
                <a:ea typeface="微软雅黑" pitchFamily="34" charset="-122"/>
                <a:cs typeface="Times New Roman" pitchFamily="18" charset="0"/>
              </a:rPr>
              <a:t>m</a:t>
            </a:r>
            <a:r>
              <a:rPr lang="zh-CN" altLang="en-US" smtClean="0">
                <a:solidFill>
                  <a:srgbClr val="CC0000"/>
                </a:solidFill>
                <a:ea typeface="微软雅黑" pitchFamily="34" charset="-122"/>
                <a:cs typeface="Times New Roman" pitchFamily="18" charset="0"/>
              </a:rPr>
              <a:t>倍。这种通信方式是扩频通信中的一种。</a:t>
            </a:r>
          </a:p>
          <a:p>
            <a:r>
              <a:rPr lang="en-US" altLang="zh-CN" smtClean="0">
                <a:ea typeface="微软雅黑" pitchFamily="34" charset="-122"/>
                <a:cs typeface="Times New Roman" pitchFamily="18" charset="0"/>
              </a:rPr>
              <a:t>W-CDMA</a:t>
            </a:r>
            <a:r>
              <a:rPr lang="zh-CN" altLang="en-US" smtClean="0">
                <a:ea typeface="微软雅黑" pitchFamily="34" charset="-122"/>
                <a:cs typeface="Times New Roman" pitchFamily="18" charset="0"/>
              </a:rPr>
              <a:t>，</a:t>
            </a:r>
            <a:r>
              <a:rPr lang="en-US" altLang="zh-CN" smtClean="0">
                <a:ea typeface="微软雅黑" pitchFamily="34" charset="-122"/>
                <a:cs typeface="Times New Roman" pitchFamily="18" charset="0"/>
              </a:rPr>
              <a:t>CDMA2000</a:t>
            </a:r>
            <a:r>
              <a:rPr lang="zh-CN" altLang="en-US" smtClean="0">
                <a:ea typeface="微软雅黑" pitchFamily="34" charset="-122"/>
                <a:cs typeface="Times New Roman" pitchFamily="18" charset="0"/>
              </a:rPr>
              <a:t>，</a:t>
            </a:r>
            <a:r>
              <a:rPr lang="en-US" altLang="zh-CN" smtClean="0">
                <a:ea typeface="微软雅黑" pitchFamily="34" charset="-122"/>
                <a:cs typeface="Times New Roman" pitchFamily="18" charset="0"/>
              </a:rPr>
              <a:t>TD-CDMA</a:t>
            </a:r>
            <a:r>
              <a:rPr lang="zh-CN" altLang="en-US" smtClean="0">
                <a:ea typeface="微软雅黑" pitchFamily="34" charset="-122"/>
                <a:cs typeface="Times New Roman" pitchFamily="18" charset="0"/>
              </a:rPr>
              <a:t>等标准。</a:t>
            </a:r>
          </a:p>
        </p:txBody>
      </p:sp>
    </p:spTree>
    <p:extLst>
      <p:ext uri="{BB962C8B-B14F-4D97-AF65-F5344CB8AC3E}">
        <p14:creationId xmlns:p14="http://schemas.microsoft.com/office/powerpoint/2010/main" val="1289120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4D08A72-3DE4-450C-8628-C6F17FFB14F3}" type="slidenum">
              <a:rPr lang="en-US" altLang="zh-CN" smtClean="0">
                <a:ea typeface="宋体" panose="02010600030101010101" pitchFamily="2" charset="-122"/>
              </a:rPr>
              <a:t>61</a:t>
            </a:fld>
            <a:endParaRPr lang="en-US" altLang="zh-CN" smtClean="0">
              <a:ea typeface="宋体" panose="02010600030101010101" pitchFamily="2" charset="-122"/>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3979269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71F1770-01FB-4D74-9969-B1B5E05C3EE2}" type="slidenum">
              <a:rPr lang="en-US" altLang="zh-CN" smtClean="0">
                <a:ea typeface="宋体" panose="02010600030101010101" pitchFamily="2" charset="-122"/>
              </a:rPr>
              <a:t>62</a:t>
            </a:fld>
            <a:endParaRPr lang="en-US" altLang="zh-CN" smtClean="0">
              <a:ea typeface="宋体" panose="02010600030101010101" pitchFamily="2" charset="-122"/>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394847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方波的傅里叶近似变换</a:t>
            </a:r>
            <a:endParaRPr lang="zh-CN" altLang="en-US" dirty="0"/>
          </a:p>
        </p:txBody>
      </p:sp>
      <p:sp>
        <p:nvSpPr>
          <p:cNvPr id="4" name="灯片编号占位符 3"/>
          <p:cNvSpPr>
            <a:spLocks noGrp="1"/>
          </p:cNvSpPr>
          <p:nvPr>
            <p:ph type="sldNum" sz="quarter" idx="10"/>
          </p:nvPr>
        </p:nvSpPr>
        <p:spPr/>
        <p:txBody>
          <a:bodyPr/>
          <a:lstStyle/>
          <a:p>
            <a:fld id="{F7B23629-A28B-4C60-9068-1227529AC3AE}" type="slidenum">
              <a:rPr lang="zh-CN" altLang="en-US" smtClean="0"/>
              <a:t>10</a:t>
            </a:fld>
            <a:endParaRPr lang="zh-CN" altLang="en-US"/>
          </a:p>
        </p:txBody>
      </p:sp>
    </p:spTree>
    <p:extLst>
      <p:ext uri="{BB962C8B-B14F-4D97-AF65-F5344CB8AC3E}">
        <p14:creationId xmlns:p14="http://schemas.microsoft.com/office/powerpoint/2010/main" val="6450590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FF185D7-53C7-4440-BFE5-6C09371C77A8}" type="slidenum">
              <a:rPr lang="en-US" altLang="zh-CN" smtClean="0">
                <a:ea typeface="宋体" panose="02010600030101010101" pitchFamily="2" charset="-122"/>
              </a:rPr>
              <a:t>63</a:t>
            </a:fld>
            <a:endParaRPr lang="en-US" altLang="zh-CN" smtClean="0">
              <a:ea typeface="宋体" panose="02010600030101010101" pitchFamily="2" charset="-122"/>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109852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11</a:t>
            </a:fld>
            <a:endParaRPr lang="zh-CN" altLang="en-US"/>
          </a:p>
        </p:txBody>
      </p:sp>
    </p:spTree>
    <p:extLst>
      <p:ext uri="{BB962C8B-B14F-4D97-AF65-F5344CB8AC3E}">
        <p14:creationId xmlns:p14="http://schemas.microsoft.com/office/powerpoint/2010/main" val="102896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低通滤波器会滤除高频，保留低频信号，故得名。高通滤波器相反，滤低通高。</a:t>
            </a:r>
            <a:endParaRPr lang="en-US" altLang="zh-CN" dirty="0" smtClean="0"/>
          </a:p>
          <a:p>
            <a:r>
              <a:rPr kumimoji="1" lang="zh-CN" altLang="en-US" sz="1200" b="0" i="0" kern="1200" dirty="0" smtClean="0">
                <a:solidFill>
                  <a:schemeClr val="tx1"/>
                </a:solidFill>
                <a:effectLst/>
                <a:latin typeface="Times New Roman" pitchFamily="18" charset="0"/>
                <a:ea typeface="宋体" pitchFamily="2" charset="-122"/>
                <a:cs typeface="+mn-cs"/>
              </a:rPr>
              <a:t>作用净化信号</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将信号进行过滤</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得到比较纯净的、我们需要的信号</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将那些不需要的杂讯尽可能的过滤干净。</a:t>
            </a:r>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zh-CN" altLang="en-US" sz="1200" b="0" i="0" kern="1200" dirty="0" smtClean="0">
                <a:solidFill>
                  <a:schemeClr val="tx1"/>
                </a:solidFill>
                <a:effectLst/>
                <a:latin typeface="Times New Roman" pitchFamily="18" charset="0"/>
                <a:ea typeface="宋体" pitchFamily="2" charset="-122"/>
                <a:cs typeface="+mn-cs"/>
              </a:rPr>
              <a:t>码间串扰：接收端对码元的识别出现差错。</a:t>
            </a:r>
            <a:endParaRPr lang="zh-CN" altLang="en-US" dirty="0"/>
          </a:p>
        </p:txBody>
      </p:sp>
      <p:sp>
        <p:nvSpPr>
          <p:cNvPr id="4" name="灯片编号占位符 3"/>
          <p:cNvSpPr>
            <a:spLocks noGrp="1"/>
          </p:cNvSpPr>
          <p:nvPr>
            <p:ph type="sldNum" sz="quarter" idx="10"/>
          </p:nvPr>
        </p:nvSpPr>
        <p:spPr/>
        <p:txBody>
          <a:bodyPr/>
          <a:lstStyle/>
          <a:p>
            <a:pPr>
              <a:defRPr/>
            </a:pPr>
            <a:fld id="{9633CA5A-D3BE-4A52-BFDE-4D1F769D5861}" type="slidenum">
              <a:rPr lang="en-US" altLang="zh-CN" smtClean="0"/>
              <a:pPr>
                <a:defRPr/>
              </a:pPr>
              <a:t>13</a:t>
            </a:fld>
            <a:endParaRPr lang="en-US" altLang="zh-CN"/>
          </a:p>
        </p:txBody>
      </p:sp>
    </p:spTree>
    <p:extLst>
      <p:ext uri="{BB962C8B-B14F-4D97-AF65-F5344CB8AC3E}">
        <p14:creationId xmlns:p14="http://schemas.microsoft.com/office/powerpoint/2010/main" val="108405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高斯噪声是指它的概率密度函数服从高斯分布（即正态分布）的一类噪声。常见的高斯噪声包括起伏噪声、宇宙噪声、热噪声和散粒噪声等等。</a:t>
            </a:r>
            <a:endParaRPr lang="en-US" altLang="zh-CN" dirty="0" smtClean="0"/>
          </a:p>
          <a:p>
            <a:pPr lvl="0" eaLnBrk="1" hangingPunct="1"/>
            <a:r>
              <a:rPr lang="zh-CN" altLang="en-US" dirty="0" smtClean="0"/>
              <a:t>信道的带宽</a:t>
            </a:r>
            <a:r>
              <a:rPr lang="en-US" altLang="zh-CN" i="1" dirty="0" smtClean="0"/>
              <a:t>W</a:t>
            </a:r>
            <a:r>
              <a:rPr lang="zh-CN" altLang="en-US" dirty="0" smtClean="0"/>
              <a:t>或信道中的信噪比</a:t>
            </a:r>
            <a:r>
              <a:rPr lang="en-US" altLang="zh-CN" i="1" dirty="0" smtClean="0"/>
              <a:t>S</a:t>
            </a:r>
            <a:r>
              <a:rPr lang="en-US" altLang="zh-CN" dirty="0" smtClean="0"/>
              <a:t>/</a:t>
            </a:r>
            <a:r>
              <a:rPr lang="en-US" altLang="zh-CN" i="1" dirty="0" smtClean="0"/>
              <a:t>N</a:t>
            </a:r>
            <a:r>
              <a:rPr lang="zh-CN" altLang="en-US" dirty="0" smtClean="0"/>
              <a:t>越大，则信息的极限传输速率就越高。 </a:t>
            </a:r>
          </a:p>
          <a:p>
            <a:pPr lvl="0" eaLnBrk="1" hangingPunct="1"/>
            <a:r>
              <a:rPr lang="zh-CN" altLang="en-US" dirty="0" smtClean="0"/>
              <a:t>只要信息传输速率低于信道的极限信息传输速率，就一定可以找到某种办法来实现无差错的传输。 </a:t>
            </a:r>
          </a:p>
          <a:p>
            <a:pPr lvl="0" eaLnBrk="1" hangingPunct="1"/>
            <a:r>
              <a:rPr lang="zh-CN" altLang="en-US" dirty="0" smtClean="0"/>
              <a:t>实际信道上能够达到的信息传输速率要比香农的极限传输速率低不少。</a:t>
            </a:r>
          </a:p>
          <a:p>
            <a:endParaRPr lang="zh-CN" altLang="en-US" dirty="0"/>
          </a:p>
        </p:txBody>
      </p:sp>
      <p:sp>
        <p:nvSpPr>
          <p:cNvPr id="4" name="灯片编号占位符 3"/>
          <p:cNvSpPr>
            <a:spLocks noGrp="1"/>
          </p:cNvSpPr>
          <p:nvPr>
            <p:ph type="sldNum" sz="quarter" idx="10"/>
          </p:nvPr>
        </p:nvSpPr>
        <p:spPr/>
        <p:txBody>
          <a:bodyPr/>
          <a:lstStyle/>
          <a:p>
            <a:pPr>
              <a:defRPr/>
            </a:pPr>
            <a:fld id="{9633CA5A-D3BE-4A52-BFDE-4D1F769D5861}" type="slidenum">
              <a:rPr lang="en-US" altLang="zh-CN" smtClean="0"/>
              <a:pPr>
                <a:defRPr/>
              </a:pPr>
              <a:t>15</a:t>
            </a:fld>
            <a:endParaRPr lang="en-US" altLang="zh-CN"/>
          </a:p>
        </p:txBody>
      </p:sp>
    </p:spTree>
    <p:extLst>
      <p:ext uri="{BB962C8B-B14F-4D97-AF65-F5344CB8AC3E}">
        <p14:creationId xmlns:p14="http://schemas.microsoft.com/office/powerpoint/2010/main" val="1654819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
          <p:cNvSpPr>
            <a:spLocks noGrp="1" noRot="1" noChangeAspect="1" noChangeArrowheads="1" noTextEdit="1"/>
          </p:cNvSpPr>
          <p:nvPr>
            <p:ph type="sldImg"/>
          </p:nvPr>
        </p:nvSpPr>
        <p:spPr>
          <a:ln/>
        </p:spPr>
      </p:sp>
      <p:sp>
        <p:nvSpPr>
          <p:cNvPr id="320514" name="Rectangle 3"/>
          <p:cNvSpPr>
            <a:spLocks noGrp="1" noChangeArrowheads="1"/>
          </p:cNvSpPr>
          <p:nvPr>
            <p:ph type="body" idx="1"/>
          </p:nvPr>
        </p:nvSpPr>
        <p:spPr>
          <a:noFill/>
          <a:ln/>
        </p:spPr>
        <p:txBody>
          <a:bodyPr/>
          <a:lstStyle/>
          <a:p>
            <a:r>
              <a:rPr lang="zh-CN" altLang="en-US" smtClean="0">
                <a:ea typeface="宋体" charset="-122"/>
              </a:rPr>
              <a:t>数据通信系统由发送设备、通信线路与接收设备组成。发送设备由数据信号编码器与数据信号发送设备组成；接收设备由数据信号接收设备与数据信号解码器组成。</a:t>
            </a:r>
          </a:p>
          <a:p>
            <a:r>
              <a:rPr lang="zh-CN" altLang="en-US" smtClean="0">
                <a:ea typeface="宋体" charset="-122"/>
              </a:rPr>
              <a:t>信源包括发送方的设备及与发送设备，信宿包括接收方的计算机与接收设备。</a:t>
            </a:r>
          </a:p>
        </p:txBody>
      </p:sp>
    </p:spTree>
    <p:extLst>
      <p:ext uri="{BB962C8B-B14F-4D97-AF65-F5344CB8AC3E}">
        <p14:creationId xmlns:p14="http://schemas.microsoft.com/office/powerpoint/2010/main" val="282979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7B23629-A28B-4C60-9068-1227529AC3AE}" type="slidenum">
              <a:rPr lang="zh-CN" altLang="en-US" smtClean="0"/>
              <a:t>18</a:t>
            </a:fld>
            <a:endParaRPr lang="zh-CN" altLang="en-US"/>
          </a:p>
        </p:txBody>
      </p:sp>
    </p:spTree>
    <p:extLst>
      <p:ext uri="{BB962C8B-B14F-4D97-AF65-F5344CB8AC3E}">
        <p14:creationId xmlns:p14="http://schemas.microsoft.com/office/powerpoint/2010/main" val="3352547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5B843183-F42B-4CEC-9D5D-9C85BCB0DCB4}" type="slidenum">
              <a:rPr lang="en-US" altLang="ko-KR"/>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50" y="428625"/>
            <a:ext cx="6429375" cy="857250"/>
          </a:xfrm>
        </p:spPr>
        <p:txBody>
          <a:bodyPr/>
          <a:lstStyle>
            <a:lvl1pPr>
              <a:defRPr baseline="0">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357188" y="1485900"/>
            <a:ext cx="6357937" cy="3087688"/>
          </a:xfrm>
        </p:spPr>
        <p:txBody>
          <a:bodyPr/>
          <a:lstStyle>
            <a:lvl1pPr>
              <a:defRPr baseline="0">
                <a:ea typeface="微软雅黑" panose="020B0503020204020204" pitchFamily="34" charset="-122"/>
              </a:defRPr>
            </a:lvl1pPr>
            <a:lvl2pPr>
              <a:defRPr baseline="0">
                <a:ea typeface="微软雅黑" panose="020B0503020204020204" pitchFamily="34" charset="-122"/>
              </a:defRPr>
            </a:lvl2pPr>
            <a:lvl3pPr>
              <a:defRPr baseline="0">
                <a:ea typeface="微软雅黑" panose="020B0503020204020204" pitchFamily="34" charset="-122"/>
              </a:defRPr>
            </a:lvl3pPr>
            <a:lvl4pPr>
              <a:defRPr baseline="0">
                <a:ea typeface="微软雅黑" panose="020B0503020204020204" pitchFamily="34" charset="-122"/>
              </a:defRPr>
            </a:lvl4pPr>
            <a:lvl5pPr>
              <a:defRPr baseline="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a:lvl1pPr>
          </a:lstStyle>
          <a:p>
            <a:pPr>
              <a:defRPr/>
            </a:pPr>
            <a:fld id="{814DB7B5-67CC-4964-A875-4B52AD987D9B}" type="slidenum">
              <a:rPr lang="en-US" altLang="ko-KR"/>
              <a:pPr>
                <a:defRPr/>
              </a:pPr>
              <a:t>‹#›</a:t>
            </a:fld>
            <a:endParaRPr lang="en-US" altLang="ko-K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85750" y="428625"/>
            <a:ext cx="6429375" cy="857250"/>
          </a:xfrm>
        </p:spPr>
        <p:txBody>
          <a:bodyPr/>
          <a:lstStyle/>
          <a:p>
            <a:r>
              <a:rPr lang="zh-CN" altLang="en-US"/>
              <a:t>单击此处编辑母版标题样式</a:t>
            </a:r>
          </a:p>
        </p:txBody>
      </p:sp>
      <p:sp>
        <p:nvSpPr>
          <p:cNvPr id="3" name="文本占位符 2"/>
          <p:cNvSpPr>
            <a:spLocks noGrp="1"/>
          </p:cNvSpPr>
          <p:nvPr>
            <p:ph type="body" sz="half" idx="1"/>
          </p:nvPr>
        </p:nvSpPr>
        <p:spPr>
          <a:xfrm>
            <a:off x="357188" y="1485900"/>
            <a:ext cx="3101975" cy="3087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611563" y="1485900"/>
            <a:ext cx="3103562" cy="3087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3"/>
          <p:cNvSpPr>
            <a:spLocks noGrp="1"/>
          </p:cNvSpPr>
          <p:nvPr>
            <p:ph type="ftr" sz="quarter" idx="10"/>
          </p:nvPr>
        </p:nvSpPr>
        <p:spPr/>
        <p:txBody>
          <a:bodyPr/>
          <a:lstStyle>
            <a:lvl1pPr>
              <a:defRPr/>
            </a:lvl1pPr>
          </a:lstStyle>
          <a:p>
            <a:pPr>
              <a:defRPr/>
            </a:pPr>
            <a:fld id="{D257719B-ABE9-4CEC-95B8-E06C00A71319}"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6463"/>
            <a:ext cx="2895600" cy="228600"/>
          </a:xfrm>
        </p:spPr>
        <p:txBody>
          <a:bodyPr/>
          <a:lstStyle>
            <a:lvl1pPr algn="ctr" eaLnBrk="0" hangingPunct="0">
              <a:defRPr/>
            </a:lvl1pPr>
          </a:lstStyle>
          <a:p>
            <a:pPr>
              <a:defRPr/>
            </a:pPr>
            <a:fld id="{841DD563-788C-4370-9618-7CF6908FF7D8}" type="slidenum">
              <a:rPr lang="en-US" altLang="ko-KR"/>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fld id="{F5A9EA74-78AE-4616-8264-B7FA7671EC8B}" type="slidenum">
              <a:rPr lang="en-US" altLang="ko-KR"/>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p:txBody>
          <a:bodyPr/>
          <a:lstStyle>
            <a:lvl1pPr>
              <a:defRPr/>
            </a:lvl1pPr>
          </a:lstStyle>
          <a:p>
            <a:pPr>
              <a:defRPr/>
            </a:pPr>
            <a:fld id="{D4562C7A-5217-49B7-92C2-990F0AB93317}" type="slidenum">
              <a:rPr lang="en-US" altLang="ko-KR"/>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3"/>
          <p:cNvSpPr>
            <a:spLocks noGrp="1"/>
          </p:cNvSpPr>
          <p:nvPr>
            <p:ph type="ftr" sz="quarter" idx="10"/>
          </p:nvPr>
        </p:nvSpPr>
        <p:spPr/>
        <p:txBody>
          <a:bodyPr/>
          <a:lstStyle>
            <a:lvl1pPr>
              <a:defRPr/>
            </a:lvl1pPr>
          </a:lstStyle>
          <a:p>
            <a:pPr>
              <a:defRPr/>
            </a:pPr>
            <a:fld id="{081458D4-12B5-414B-AA10-81F2B204D1FB}" type="slidenum">
              <a:rPr lang="en-US" altLang="ko-KR"/>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p:cNvSpPr>
            <a:spLocks noGrp="1"/>
          </p:cNvSpPr>
          <p:nvPr>
            <p:ph type="ftr" sz="quarter" idx="10"/>
          </p:nvPr>
        </p:nvSpPr>
        <p:spPr/>
        <p:txBody>
          <a:bodyPr/>
          <a:lstStyle>
            <a:lvl1pPr>
              <a:defRPr/>
            </a:lvl1pPr>
          </a:lstStyle>
          <a:p>
            <a:pPr>
              <a:defRPr/>
            </a:pPr>
            <a:fld id="{A4EBDEA2-DF99-4FCD-94F8-C60B5E2358FB}" type="slidenum">
              <a:rPr lang="en-US" altLang="ko-KR"/>
              <a:pPr>
                <a:defRPr/>
              </a:pPr>
              <a:t>‹#›</a:t>
            </a:fld>
            <a:endParaRPr lang="en-US" altLang="ko-KR"/>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A93B73FF-BAC5-4AB3-96B0-880512BF7EE9}" type="slidenum">
              <a:rPr lang="en-US" altLang="ko-KR"/>
              <a:pPr>
                <a:defRPr/>
              </a:pPr>
              <a:t>‹#›</a:t>
            </a:fld>
            <a:endParaRPr lang="en-US" altLang="ko-K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6A29DA3C-2F3F-43CF-90B5-3F514E2785FD}" type="slidenum">
              <a:rPr lang="en-US" altLang="ko-KR"/>
              <a:pPr>
                <a:defRPr/>
              </a:pPr>
              <a:t>‹#›</a:t>
            </a:fld>
            <a:endParaRPr lang="en-US" altLang="ko-K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F36D426F-2379-455C-8B1E-BD186A616A05}" type="slidenum">
              <a:rPr lang="en-US" altLang="ko-KR"/>
              <a:pPr>
                <a:defRPr/>
              </a:pPr>
              <a:t>‹#›</a:t>
            </a:fld>
            <a:endParaRPr lang="en-US" altLang="ko-K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4" name="页脚占位符 3"/>
          <p:cNvSpPr>
            <a:spLocks noGrp="1"/>
          </p:cNvSpPr>
          <p:nvPr>
            <p:ph type="ftr" sz="quarter" idx="3"/>
          </p:nvPr>
        </p:nvSpPr>
        <p:spPr>
          <a:xfrm>
            <a:off x="2895600" y="4830763"/>
            <a:ext cx="2895600" cy="228600"/>
          </a:xfrm>
          <a:prstGeom prst="rect">
            <a:avLst/>
          </a:prstGeom>
        </p:spPr>
        <p:txBody>
          <a:bodyPr/>
          <a:lstStyle>
            <a:lvl1pPr algn="ctr" eaLnBrk="0" hangingPunct="0">
              <a:defRPr/>
            </a:lvl1pPr>
          </a:lstStyle>
          <a:p>
            <a:pPr>
              <a:defRPr/>
            </a:pPr>
            <a:fld id="{2E6CC0AB-FF32-4F6E-B479-DE17D35F40C4}"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699" r:id="rId3"/>
    <p:sldLayoutId id="2147483698" r:id="rId4"/>
    <p:sldLayoutId id="2147483697" r:id="rId5"/>
    <p:sldLayoutId id="2147483696" r:id="rId6"/>
    <p:sldLayoutId id="2147483695" r:id="rId7"/>
    <p:sldLayoutId id="2147483694" r:id="rId8"/>
    <p:sldLayoutId id="2147483693" r:id="rId9"/>
    <p:sldLayoutId id="2147483692" r:id="rId10"/>
    <p:sldLayoutId id="2147483691" r:id="rId11"/>
    <p:sldLayoutId id="2147483690" r:id="rId12"/>
  </p:sldLayoutIdLst>
  <p:hf sldNum="0" hdr="0" dt="0"/>
  <p:txStyles>
    <p:title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4.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 Id="rId5" Type="http://schemas.openxmlformats.org/officeDocument/2006/relationships/image" Target="../media/image26.png"/><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9.e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30.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14.jpeg"/><Relationship Id="rId7"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3.jpeg"/><Relationship Id="rId5" Type="http://schemas.openxmlformats.org/officeDocument/2006/relationships/image" Target="../media/image32.jpeg"/><Relationship Id="rId10" Type="http://schemas.openxmlformats.org/officeDocument/2006/relationships/image" Target="../media/image37.jpeg"/><Relationship Id="rId4" Type="http://schemas.openxmlformats.org/officeDocument/2006/relationships/image" Target="../media/image31.jpeg"/><Relationship Id="rId9"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39.emf"/><Relationship Id="rId4" Type="http://schemas.openxmlformats.org/officeDocument/2006/relationships/oleObject" Target="../embeddings/oleObject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1.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40.e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44.emf"/><Relationship Id="rId4" Type="http://schemas.openxmlformats.org/officeDocument/2006/relationships/oleObject" Target="../embeddings/oleObject9.bin"/></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49.emf"/><Relationship Id="rId4" Type="http://schemas.openxmlformats.org/officeDocument/2006/relationships/oleObject" Target="../embeddings/oleObject10.bin"/></Relationships>
</file>

<file path=ppt/slides/_rels/slide4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55.emf"/><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57.emf"/><Relationship Id="rId4" Type="http://schemas.openxmlformats.org/officeDocument/2006/relationships/oleObject" Target="../embeddings/oleObject12.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58.emf"/><Relationship Id="rId4" Type="http://schemas.openxmlformats.org/officeDocument/2006/relationships/oleObject" Target="../embeddings/oleObject1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59.emf"/><Relationship Id="rId4"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14.vml"/><Relationship Id="rId5" Type="http://schemas.openxmlformats.org/officeDocument/2006/relationships/image" Target="../media/image60.wmf"/><Relationship Id="rId4" Type="http://schemas.openxmlformats.org/officeDocument/2006/relationships/oleObject" Target="../embeddings/oleObject1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1.xml"/><Relationship Id="rId1" Type="http://schemas.openxmlformats.org/officeDocument/2006/relationships/vmlDrawing" Target="../drawings/vmlDrawing15.vml"/><Relationship Id="rId5" Type="http://schemas.openxmlformats.org/officeDocument/2006/relationships/image" Target="../media/image61.wmf"/><Relationship Id="rId4"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xml"/><Relationship Id="rId1" Type="http://schemas.openxmlformats.org/officeDocument/2006/relationships/vmlDrawing" Target="../drawings/vmlDrawing16.vml"/><Relationship Id="rId5" Type="http://schemas.openxmlformats.org/officeDocument/2006/relationships/image" Target="../media/image62.wmf"/><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标题 1"/>
          <p:cNvSpPr>
            <a:spLocks noGrp="1"/>
          </p:cNvSpPr>
          <p:nvPr>
            <p:ph type="title"/>
          </p:nvPr>
        </p:nvSpPr>
        <p:spPr>
          <a:xfrm>
            <a:off x="3707904" y="2284512"/>
            <a:ext cx="4064000" cy="1020762"/>
          </a:xfrm>
        </p:spPr>
        <p:txBody>
          <a:bodyPr/>
          <a:lstStyle/>
          <a:p>
            <a:pPr eaLnBrk="1" hangingPunct="1">
              <a:defRPr/>
            </a:pPr>
            <a:r>
              <a:rPr lang="zh-CN" altLang="en-US" dirty="0" smtClean="0">
                <a:solidFill>
                  <a:srgbClr val="003366"/>
                </a:solidFill>
                <a:latin typeface="微软雅黑" pitchFamily="34" charset="-122"/>
                <a:ea typeface="微软雅黑" pitchFamily="34" charset="-122"/>
              </a:rPr>
              <a:t>计算机网络</a:t>
            </a:r>
            <a:endParaRPr lang="zh-CN" altLang="en-US" dirty="0">
              <a:solidFill>
                <a:srgbClr val="003366"/>
              </a:solidFill>
              <a:latin typeface="微软雅黑" pitchFamily="34" charset="-122"/>
              <a:ea typeface="微软雅黑" pitchFamily="34" charset="-122"/>
            </a:endParaRPr>
          </a:p>
        </p:txBody>
      </p:sp>
      <p:sp>
        <p:nvSpPr>
          <p:cNvPr id="16386" name="副标题 2"/>
          <p:cNvSpPr>
            <a:spLocks noGrp="1"/>
          </p:cNvSpPr>
          <p:nvPr>
            <p:ph type="body" idx="1"/>
          </p:nvPr>
        </p:nvSpPr>
        <p:spPr>
          <a:xfrm>
            <a:off x="3317875" y="3502025"/>
            <a:ext cx="4000500" cy="1125538"/>
          </a:xfrm>
        </p:spPr>
        <p:txBody>
          <a:bodyPr/>
          <a:lstStyle/>
          <a:p>
            <a:pPr algn="ctr" eaLnBrk="1" hangingPunct="1"/>
            <a:r>
              <a:rPr lang="zh-CN" altLang="en-US" sz="2800" b="1" dirty="0" smtClean="0">
                <a:solidFill>
                  <a:srgbClr val="003366"/>
                </a:solidFill>
                <a:latin typeface="微软雅黑" pitchFamily="34" charset="-122"/>
                <a:ea typeface="微软雅黑" pitchFamily="34" charset="-122"/>
              </a:rPr>
              <a:t>王宇新</a:t>
            </a:r>
          </a:p>
          <a:p>
            <a:pPr algn="ctr" eaLnBrk="1" hangingPunct="1"/>
            <a:r>
              <a:rPr lang="zh-CN" altLang="en-US" sz="2800" b="1" dirty="0" smtClean="0">
                <a:solidFill>
                  <a:srgbClr val="003366"/>
                </a:solidFill>
                <a:latin typeface="微软雅黑" pitchFamily="34" charset="-122"/>
                <a:ea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880086" y="1162024"/>
            <a:ext cx="38325" cy="996442"/>
          </a:xfrm>
          <a:custGeom>
            <a:avLst/>
            <a:gdLst>
              <a:gd name="connsiteX0" fmla="*/ 12700 w 50800"/>
              <a:gd name="connsiteY0" fmla="*/ 12700 h 1320800"/>
              <a:gd name="connsiteX1" fmla="*/ 12700 w 50800"/>
              <a:gd name="connsiteY1" fmla="*/ 1308100 h 1320800"/>
            </a:gdLst>
            <a:ahLst/>
            <a:cxnLst>
              <a:cxn ang="0">
                <a:pos x="connsiteX0" y="connsiteY0"/>
              </a:cxn>
              <a:cxn ang="1">
                <a:pos x="connsiteX1" y="connsiteY1"/>
              </a:cxn>
            </a:cxnLst>
            <a:rect l="l" t="t" r="r" b="b"/>
            <a:pathLst>
              <a:path w="50800" h="1320800">
                <a:moveTo>
                  <a:pt x="12700" y="12700"/>
                </a:moveTo>
                <a:lnTo>
                  <a:pt x="12700" y="13081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6" name="Freeform 3"/>
          <p:cNvSpPr/>
          <p:nvPr/>
        </p:nvSpPr>
        <p:spPr>
          <a:xfrm>
            <a:off x="4247676" y="1324713"/>
            <a:ext cx="346253" cy="38325"/>
          </a:xfrm>
          <a:custGeom>
            <a:avLst/>
            <a:gdLst>
              <a:gd name="connsiteX0" fmla="*/ 12700 w 458964"/>
              <a:gd name="connsiteY0" fmla="*/ 12700 h 50800"/>
              <a:gd name="connsiteX1" fmla="*/ 446265 w 458964"/>
              <a:gd name="connsiteY1" fmla="*/ 12700 h 50800"/>
            </a:gdLst>
            <a:ahLst/>
            <a:cxnLst>
              <a:cxn ang="0">
                <a:pos x="connsiteX0" y="connsiteY0"/>
              </a:cxn>
              <a:cxn ang="1">
                <a:pos x="connsiteX1" y="connsiteY1"/>
              </a:cxn>
            </a:cxnLst>
            <a:rect l="l" t="t" r="r" b="b"/>
            <a:pathLst>
              <a:path w="458964" h="50800">
                <a:moveTo>
                  <a:pt x="12700" y="12700"/>
                </a:moveTo>
                <a:lnTo>
                  <a:pt x="446265" y="12700"/>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7" name="Freeform 3"/>
          <p:cNvSpPr/>
          <p:nvPr/>
        </p:nvSpPr>
        <p:spPr>
          <a:xfrm>
            <a:off x="3596349" y="1324714"/>
            <a:ext cx="670490" cy="670490"/>
          </a:xfrm>
          <a:custGeom>
            <a:avLst/>
            <a:gdLst>
              <a:gd name="connsiteX0" fmla="*/ 12700 w 888746"/>
              <a:gd name="connsiteY0" fmla="*/ 12700 h 888746"/>
              <a:gd name="connsiteX1" fmla="*/ 444754 w 888746"/>
              <a:gd name="connsiteY1" fmla="*/ 12700 h 888746"/>
              <a:gd name="connsiteX2" fmla="*/ 444754 w 888746"/>
              <a:gd name="connsiteY2" fmla="*/ 876045 h 888746"/>
              <a:gd name="connsiteX3" fmla="*/ 876046 w 888746"/>
              <a:gd name="connsiteY3" fmla="*/ 876045 h 888746"/>
              <a:gd name="connsiteX4" fmla="*/ 876046 w 888746"/>
              <a:gd name="connsiteY4" fmla="*/ 12700 h 8887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8746" h="888746">
                <a:moveTo>
                  <a:pt x="12700" y="12700"/>
                </a:moveTo>
                <a:lnTo>
                  <a:pt x="444754" y="12700"/>
                </a:lnTo>
                <a:lnTo>
                  <a:pt x="444754" y="876045"/>
                </a:lnTo>
                <a:lnTo>
                  <a:pt x="876046" y="876045"/>
                </a:lnTo>
                <a:lnTo>
                  <a:pt x="876046" y="12700"/>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8" name="Freeform 3"/>
          <p:cNvSpPr/>
          <p:nvPr/>
        </p:nvSpPr>
        <p:spPr>
          <a:xfrm>
            <a:off x="4574767" y="1324714"/>
            <a:ext cx="345123" cy="670490"/>
          </a:xfrm>
          <a:custGeom>
            <a:avLst/>
            <a:gdLst>
              <a:gd name="connsiteX0" fmla="*/ 12700 w 457466"/>
              <a:gd name="connsiteY0" fmla="*/ 12700 h 888746"/>
              <a:gd name="connsiteX1" fmla="*/ 12700 w 457466"/>
              <a:gd name="connsiteY1" fmla="*/ 876045 h 888746"/>
              <a:gd name="connsiteX2" fmla="*/ 444766 w 457466"/>
              <a:gd name="connsiteY2" fmla="*/ 876045 h 888746"/>
            </a:gdLst>
            <a:ahLst/>
            <a:cxnLst>
              <a:cxn ang="0">
                <a:pos x="connsiteX0" y="connsiteY0"/>
              </a:cxn>
              <a:cxn ang="1">
                <a:pos x="connsiteX1" y="connsiteY1"/>
              </a:cxn>
              <a:cxn ang="2">
                <a:pos x="connsiteX2" y="connsiteY2"/>
              </a:cxn>
            </a:cxnLst>
            <a:rect l="l" t="t" r="r" b="b"/>
            <a:pathLst>
              <a:path w="457466" h="888746">
                <a:moveTo>
                  <a:pt x="12700" y="12700"/>
                </a:moveTo>
                <a:lnTo>
                  <a:pt x="12700" y="876045"/>
                </a:lnTo>
                <a:lnTo>
                  <a:pt x="444766" y="876045"/>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9" name="Freeform 3"/>
          <p:cNvSpPr/>
          <p:nvPr/>
        </p:nvSpPr>
        <p:spPr>
          <a:xfrm>
            <a:off x="4900728" y="1324714"/>
            <a:ext cx="38325" cy="670490"/>
          </a:xfrm>
          <a:custGeom>
            <a:avLst/>
            <a:gdLst>
              <a:gd name="connsiteX0" fmla="*/ 12700 w 50800"/>
              <a:gd name="connsiteY0" fmla="*/ 12700 h 888746"/>
              <a:gd name="connsiteX1" fmla="*/ 12700 w 50800"/>
              <a:gd name="connsiteY1" fmla="*/ 876045 h 888746"/>
            </a:gdLst>
            <a:ahLst/>
            <a:cxnLst>
              <a:cxn ang="0">
                <a:pos x="connsiteX0" y="connsiteY0"/>
              </a:cxn>
              <a:cxn ang="1">
                <a:pos x="connsiteX1" y="connsiteY1"/>
              </a:cxn>
            </a:cxnLst>
            <a:rect l="l" t="t" r="r" b="b"/>
            <a:pathLst>
              <a:path w="50800" h="888746">
                <a:moveTo>
                  <a:pt x="12700" y="12700"/>
                </a:moveTo>
                <a:lnTo>
                  <a:pt x="12700" y="876045"/>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 name="Freeform 3"/>
          <p:cNvSpPr/>
          <p:nvPr/>
        </p:nvSpPr>
        <p:spPr>
          <a:xfrm>
            <a:off x="4900728" y="1324713"/>
            <a:ext cx="344529" cy="38325"/>
          </a:xfrm>
          <a:custGeom>
            <a:avLst/>
            <a:gdLst>
              <a:gd name="connsiteX0" fmla="*/ 12700 w 456679"/>
              <a:gd name="connsiteY0" fmla="*/ 12700 h 50800"/>
              <a:gd name="connsiteX1" fmla="*/ 443979 w 456679"/>
              <a:gd name="connsiteY1" fmla="*/ 12700 h 50800"/>
            </a:gdLst>
            <a:ahLst/>
            <a:cxnLst>
              <a:cxn ang="0">
                <a:pos x="connsiteX0" y="connsiteY0"/>
              </a:cxn>
              <a:cxn ang="1">
                <a:pos x="connsiteX1" y="connsiteY1"/>
              </a:cxn>
            </a:cxnLst>
            <a:rect l="l" t="t" r="r" b="b"/>
            <a:pathLst>
              <a:path w="456679" h="50800">
                <a:moveTo>
                  <a:pt x="12700" y="12700"/>
                </a:moveTo>
                <a:lnTo>
                  <a:pt x="443979" y="12700"/>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1" name="Freeform 3"/>
          <p:cNvSpPr/>
          <p:nvPr/>
        </p:nvSpPr>
        <p:spPr>
          <a:xfrm>
            <a:off x="5226095" y="1650664"/>
            <a:ext cx="345114" cy="344539"/>
          </a:xfrm>
          <a:custGeom>
            <a:avLst/>
            <a:gdLst>
              <a:gd name="connsiteX0" fmla="*/ 12700 w 457454"/>
              <a:gd name="connsiteY0" fmla="*/ 443992 h 456692"/>
              <a:gd name="connsiteX1" fmla="*/ 444754 w 457454"/>
              <a:gd name="connsiteY1" fmla="*/ 443992 h 456692"/>
              <a:gd name="connsiteX2" fmla="*/ 444754 w 457454"/>
              <a:gd name="connsiteY2" fmla="*/ 12700 h 456692"/>
            </a:gdLst>
            <a:ahLst/>
            <a:cxnLst>
              <a:cxn ang="0">
                <a:pos x="connsiteX0" y="connsiteY0"/>
              </a:cxn>
              <a:cxn ang="1">
                <a:pos x="connsiteX1" y="connsiteY1"/>
              </a:cxn>
              <a:cxn ang="2">
                <a:pos x="connsiteX2" y="connsiteY2"/>
              </a:cxn>
            </a:cxnLst>
            <a:rect l="l" t="t" r="r" b="b"/>
            <a:pathLst>
              <a:path w="457454" h="456692">
                <a:moveTo>
                  <a:pt x="12700" y="443992"/>
                </a:moveTo>
                <a:lnTo>
                  <a:pt x="444754" y="443992"/>
                </a:lnTo>
                <a:lnTo>
                  <a:pt x="444754" y="12700"/>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2" name="Freeform 3"/>
          <p:cNvSpPr/>
          <p:nvPr/>
        </p:nvSpPr>
        <p:spPr>
          <a:xfrm>
            <a:off x="5226095" y="1324714"/>
            <a:ext cx="38325" cy="670490"/>
          </a:xfrm>
          <a:custGeom>
            <a:avLst/>
            <a:gdLst>
              <a:gd name="connsiteX0" fmla="*/ 12700 w 50800"/>
              <a:gd name="connsiteY0" fmla="*/ 12700 h 888746"/>
              <a:gd name="connsiteX1" fmla="*/ 12700 w 50800"/>
              <a:gd name="connsiteY1" fmla="*/ 876045 h 888746"/>
            </a:gdLst>
            <a:ahLst/>
            <a:cxnLst>
              <a:cxn ang="0">
                <a:pos x="connsiteX0" y="connsiteY0"/>
              </a:cxn>
              <a:cxn ang="1">
                <a:pos x="connsiteX1" y="connsiteY1"/>
              </a:cxn>
            </a:cxnLst>
            <a:rect l="l" t="t" r="r" b="b"/>
            <a:pathLst>
              <a:path w="50800" h="888746">
                <a:moveTo>
                  <a:pt x="12700" y="12700"/>
                </a:moveTo>
                <a:lnTo>
                  <a:pt x="12700" y="876045"/>
                </a:lnTo>
              </a:path>
            </a:pathLst>
          </a:custGeom>
          <a:ln w="25400">
            <a:solidFill>
              <a:srgbClr val="FF33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3" name="Freeform 3"/>
          <p:cNvSpPr/>
          <p:nvPr/>
        </p:nvSpPr>
        <p:spPr>
          <a:xfrm>
            <a:off x="3596348" y="1162024"/>
            <a:ext cx="38325" cy="996442"/>
          </a:xfrm>
          <a:custGeom>
            <a:avLst/>
            <a:gdLst>
              <a:gd name="connsiteX0" fmla="*/ 12700 w 50800"/>
              <a:gd name="connsiteY0" fmla="*/ 12700 h 1320800"/>
              <a:gd name="connsiteX1" fmla="*/ 12700 w 50800"/>
              <a:gd name="connsiteY1" fmla="*/ 1308100 h 1320800"/>
            </a:gdLst>
            <a:ahLst/>
            <a:cxnLst>
              <a:cxn ang="0">
                <a:pos x="connsiteX0" y="connsiteY0"/>
              </a:cxn>
              <a:cxn ang="1">
                <a:pos x="connsiteX1" y="connsiteY1"/>
              </a:cxn>
            </a:cxnLst>
            <a:rect l="l" t="t" r="r" b="b"/>
            <a:pathLst>
              <a:path w="50800" h="1320800">
                <a:moveTo>
                  <a:pt x="12700" y="12700"/>
                </a:moveTo>
                <a:lnTo>
                  <a:pt x="12700" y="13081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4" name="Freeform 3"/>
          <p:cNvSpPr/>
          <p:nvPr/>
        </p:nvSpPr>
        <p:spPr>
          <a:xfrm>
            <a:off x="1531414" y="2411218"/>
            <a:ext cx="346263" cy="38325"/>
          </a:xfrm>
          <a:custGeom>
            <a:avLst/>
            <a:gdLst>
              <a:gd name="connsiteX0" fmla="*/ 12700 w 458978"/>
              <a:gd name="connsiteY0" fmla="*/ 12700 h 50800"/>
              <a:gd name="connsiteX1" fmla="*/ 446278 w 458978"/>
              <a:gd name="connsiteY1" fmla="*/ 12700 h 50800"/>
            </a:gdLst>
            <a:ahLst/>
            <a:cxnLst>
              <a:cxn ang="0">
                <a:pos x="connsiteX0" y="connsiteY0"/>
              </a:cxn>
              <a:cxn ang="1">
                <a:pos x="connsiteX1" y="connsiteY1"/>
              </a:cxn>
            </a:cxnLst>
            <a:rect l="l" t="t" r="r" b="b"/>
            <a:pathLst>
              <a:path w="458978" h="50800">
                <a:moveTo>
                  <a:pt x="12700" y="12700"/>
                </a:moveTo>
                <a:lnTo>
                  <a:pt x="446278"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5" name="Freeform 3"/>
          <p:cNvSpPr/>
          <p:nvPr/>
        </p:nvSpPr>
        <p:spPr>
          <a:xfrm>
            <a:off x="880087" y="2411218"/>
            <a:ext cx="670490" cy="888366"/>
          </a:xfrm>
          <a:custGeom>
            <a:avLst/>
            <a:gdLst>
              <a:gd name="connsiteX0" fmla="*/ 12700 w 888746"/>
              <a:gd name="connsiteY0" fmla="*/ 12700 h 1177544"/>
              <a:gd name="connsiteX1" fmla="*/ 444754 w 888746"/>
              <a:gd name="connsiteY1" fmla="*/ 12700 h 1177544"/>
              <a:gd name="connsiteX2" fmla="*/ 444754 w 888746"/>
              <a:gd name="connsiteY2" fmla="*/ 1164844 h 1177544"/>
              <a:gd name="connsiteX3" fmla="*/ 876046 w 888746"/>
              <a:gd name="connsiteY3" fmla="*/ 1164844 h 1177544"/>
              <a:gd name="connsiteX4" fmla="*/ 876046 w 888746"/>
              <a:gd name="connsiteY4" fmla="*/ 12700 h 11775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8746" h="1177544">
                <a:moveTo>
                  <a:pt x="12700" y="12700"/>
                </a:moveTo>
                <a:lnTo>
                  <a:pt x="444754" y="12700"/>
                </a:lnTo>
                <a:lnTo>
                  <a:pt x="444754" y="1164844"/>
                </a:lnTo>
                <a:lnTo>
                  <a:pt x="876046" y="1164844"/>
                </a:lnTo>
                <a:lnTo>
                  <a:pt x="876046"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6" name="Freeform 3"/>
          <p:cNvSpPr/>
          <p:nvPr/>
        </p:nvSpPr>
        <p:spPr>
          <a:xfrm>
            <a:off x="1858516" y="2411218"/>
            <a:ext cx="345113" cy="888366"/>
          </a:xfrm>
          <a:custGeom>
            <a:avLst/>
            <a:gdLst>
              <a:gd name="connsiteX0" fmla="*/ 12700 w 457453"/>
              <a:gd name="connsiteY0" fmla="*/ 12700 h 1177544"/>
              <a:gd name="connsiteX1" fmla="*/ 12700 w 457453"/>
              <a:gd name="connsiteY1" fmla="*/ 1164844 h 1177544"/>
              <a:gd name="connsiteX2" fmla="*/ 444753 w 457453"/>
              <a:gd name="connsiteY2" fmla="*/ 1164844 h 1177544"/>
            </a:gdLst>
            <a:ahLst/>
            <a:cxnLst>
              <a:cxn ang="0">
                <a:pos x="connsiteX0" y="connsiteY0"/>
              </a:cxn>
              <a:cxn ang="1">
                <a:pos x="connsiteX1" y="connsiteY1"/>
              </a:cxn>
              <a:cxn ang="2">
                <a:pos x="connsiteX2" y="connsiteY2"/>
              </a:cxn>
            </a:cxnLst>
            <a:rect l="l" t="t" r="r" b="b"/>
            <a:pathLst>
              <a:path w="457453" h="1177544">
                <a:moveTo>
                  <a:pt x="12700" y="12700"/>
                </a:moveTo>
                <a:lnTo>
                  <a:pt x="12700" y="1164844"/>
                </a:lnTo>
                <a:lnTo>
                  <a:pt x="444753" y="1164844"/>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7" name="Freeform 3"/>
          <p:cNvSpPr/>
          <p:nvPr/>
        </p:nvSpPr>
        <p:spPr>
          <a:xfrm>
            <a:off x="2184467" y="2411218"/>
            <a:ext cx="38325" cy="888366"/>
          </a:xfrm>
          <a:custGeom>
            <a:avLst/>
            <a:gdLst>
              <a:gd name="connsiteX0" fmla="*/ 12700 w 50800"/>
              <a:gd name="connsiteY0" fmla="*/ 12700 h 1177544"/>
              <a:gd name="connsiteX1" fmla="*/ 12700 w 50800"/>
              <a:gd name="connsiteY1" fmla="*/ 1164844 h 1177544"/>
            </a:gdLst>
            <a:ahLst/>
            <a:cxnLst>
              <a:cxn ang="0">
                <a:pos x="connsiteX0" y="connsiteY0"/>
              </a:cxn>
              <a:cxn ang="1">
                <a:pos x="connsiteX1" y="connsiteY1"/>
              </a:cxn>
            </a:cxnLst>
            <a:rect l="l" t="t" r="r" b="b"/>
            <a:pathLst>
              <a:path w="50800" h="1177544">
                <a:moveTo>
                  <a:pt x="12700" y="12700"/>
                </a:moveTo>
                <a:lnTo>
                  <a:pt x="12700" y="1164844"/>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8" name="Freeform 3"/>
          <p:cNvSpPr/>
          <p:nvPr/>
        </p:nvSpPr>
        <p:spPr>
          <a:xfrm>
            <a:off x="2184467" y="2411218"/>
            <a:ext cx="344539" cy="38325"/>
          </a:xfrm>
          <a:custGeom>
            <a:avLst/>
            <a:gdLst>
              <a:gd name="connsiteX0" fmla="*/ 12700 w 456692"/>
              <a:gd name="connsiteY0" fmla="*/ 12700 h 50800"/>
              <a:gd name="connsiteX1" fmla="*/ 443992 w 456692"/>
              <a:gd name="connsiteY1" fmla="*/ 12700 h 50800"/>
            </a:gdLst>
            <a:ahLst/>
            <a:cxnLst>
              <a:cxn ang="0">
                <a:pos x="connsiteX0" y="connsiteY0"/>
              </a:cxn>
              <a:cxn ang="1">
                <a:pos x="connsiteX1" y="connsiteY1"/>
              </a:cxn>
            </a:cxnLst>
            <a:rect l="l" t="t" r="r" b="b"/>
            <a:pathLst>
              <a:path w="456692" h="50800">
                <a:moveTo>
                  <a:pt x="12700" y="12700"/>
                </a:moveTo>
                <a:lnTo>
                  <a:pt x="443992"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9" name="Freeform 3"/>
          <p:cNvSpPr/>
          <p:nvPr/>
        </p:nvSpPr>
        <p:spPr>
          <a:xfrm>
            <a:off x="2509844" y="2845819"/>
            <a:ext cx="345113" cy="453764"/>
          </a:xfrm>
          <a:custGeom>
            <a:avLst/>
            <a:gdLst>
              <a:gd name="connsiteX0" fmla="*/ 12700 w 457453"/>
              <a:gd name="connsiteY0" fmla="*/ 588772 h 601472"/>
              <a:gd name="connsiteX1" fmla="*/ 444753 w 457453"/>
              <a:gd name="connsiteY1" fmla="*/ 588772 h 601472"/>
              <a:gd name="connsiteX2" fmla="*/ 444753 w 457453"/>
              <a:gd name="connsiteY2" fmla="*/ 12700 h 601472"/>
            </a:gdLst>
            <a:ahLst/>
            <a:cxnLst>
              <a:cxn ang="0">
                <a:pos x="connsiteX0" y="connsiteY0"/>
              </a:cxn>
              <a:cxn ang="1">
                <a:pos x="connsiteX1" y="connsiteY1"/>
              </a:cxn>
              <a:cxn ang="2">
                <a:pos x="connsiteX2" y="connsiteY2"/>
              </a:cxn>
            </a:cxnLst>
            <a:rect l="l" t="t" r="r" b="b"/>
            <a:pathLst>
              <a:path w="457453" h="601472">
                <a:moveTo>
                  <a:pt x="12700" y="588772"/>
                </a:moveTo>
                <a:lnTo>
                  <a:pt x="444753" y="588772"/>
                </a:lnTo>
                <a:lnTo>
                  <a:pt x="444753"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0" name="Freeform 3"/>
          <p:cNvSpPr/>
          <p:nvPr/>
        </p:nvSpPr>
        <p:spPr>
          <a:xfrm>
            <a:off x="2509844" y="2411218"/>
            <a:ext cx="38325" cy="888366"/>
          </a:xfrm>
          <a:custGeom>
            <a:avLst/>
            <a:gdLst>
              <a:gd name="connsiteX0" fmla="*/ 12700 w 50800"/>
              <a:gd name="connsiteY0" fmla="*/ 12700 h 1177544"/>
              <a:gd name="connsiteX1" fmla="*/ 12700 w 50800"/>
              <a:gd name="connsiteY1" fmla="*/ 1164844 h 1177544"/>
            </a:gdLst>
            <a:ahLst/>
            <a:cxnLst>
              <a:cxn ang="0">
                <a:pos x="connsiteX0" y="connsiteY0"/>
              </a:cxn>
              <a:cxn ang="1">
                <a:pos x="connsiteX1" y="connsiteY1"/>
              </a:cxn>
            </a:cxnLst>
            <a:rect l="l" t="t" r="r" b="b"/>
            <a:pathLst>
              <a:path w="50800" h="1177544">
                <a:moveTo>
                  <a:pt x="12700" y="12700"/>
                </a:moveTo>
                <a:lnTo>
                  <a:pt x="12700" y="1164844"/>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1" name="Freeform 3"/>
          <p:cNvSpPr/>
          <p:nvPr/>
        </p:nvSpPr>
        <p:spPr>
          <a:xfrm>
            <a:off x="1531414" y="3823099"/>
            <a:ext cx="346263" cy="38325"/>
          </a:xfrm>
          <a:custGeom>
            <a:avLst/>
            <a:gdLst>
              <a:gd name="connsiteX0" fmla="*/ 12700 w 458978"/>
              <a:gd name="connsiteY0" fmla="*/ 12700 h 50800"/>
              <a:gd name="connsiteX1" fmla="*/ 446278 w 458978"/>
              <a:gd name="connsiteY1" fmla="*/ 12700 h 50800"/>
            </a:gdLst>
            <a:ahLst/>
            <a:cxnLst>
              <a:cxn ang="0">
                <a:pos x="connsiteX0" y="connsiteY0"/>
              </a:cxn>
              <a:cxn ang="1">
                <a:pos x="connsiteX1" y="connsiteY1"/>
              </a:cxn>
            </a:cxnLst>
            <a:rect l="l" t="t" r="r" b="b"/>
            <a:pathLst>
              <a:path w="458978" h="50800">
                <a:moveTo>
                  <a:pt x="12700" y="12700"/>
                </a:moveTo>
                <a:lnTo>
                  <a:pt x="446278"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2" name="Freeform 3"/>
          <p:cNvSpPr/>
          <p:nvPr/>
        </p:nvSpPr>
        <p:spPr>
          <a:xfrm>
            <a:off x="880087" y="3823099"/>
            <a:ext cx="670490" cy="779715"/>
          </a:xfrm>
          <a:custGeom>
            <a:avLst/>
            <a:gdLst>
              <a:gd name="connsiteX0" fmla="*/ 12700 w 888746"/>
              <a:gd name="connsiteY0" fmla="*/ 12700 h 1033526"/>
              <a:gd name="connsiteX1" fmla="*/ 444754 w 888746"/>
              <a:gd name="connsiteY1" fmla="*/ 12700 h 1033526"/>
              <a:gd name="connsiteX2" fmla="*/ 444754 w 888746"/>
              <a:gd name="connsiteY2" fmla="*/ 1020826 h 1033526"/>
              <a:gd name="connsiteX3" fmla="*/ 876046 w 888746"/>
              <a:gd name="connsiteY3" fmla="*/ 1020826 h 1033526"/>
              <a:gd name="connsiteX4" fmla="*/ 876046 w 888746"/>
              <a:gd name="connsiteY4" fmla="*/ 12700 h 10335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8746" h="1033526">
                <a:moveTo>
                  <a:pt x="12700" y="12700"/>
                </a:moveTo>
                <a:lnTo>
                  <a:pt x="444754" y="12700"/>
                </a:lnTo>
                <a:lnTo>
                  <a:pt x="444754" y="1020826"/>
                </a:lnTo>
                <a:lnTo>
                  <a:pt x="876046" y="1020826"/>
                </a:lnTo>
                <a:lnTo>
                  <a:pt x="876046"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3" name="Freeform 3"/>
          <p:cNvSpPr/>
          <p:nvPr/>
        </p:nvSpPr>
        <p:spPr>
          <a:xfrm>
            <a:off x="1858516" y="3823099"/>
            <a:ext cx="345113" cy="779715"/>
          </a:xfrm>
          <a:custGeom>
            <a:avLst/>
            <a:gdLst>
              <a:gd name="connsiteX0" fmla="*/ 12700 w 457453"/>
              <a:gd name="connsiteY0" fmla="*/ 12700 h 1033526"/>
              <a:gd name="connsiteX1" fmla="*/ 12700 w 457453"/>
              <a:gd name="connsiteY1" fmla="*/ 1020826 h 1033526"/>
              <a:gd name="connsiteX2" fmla="*/ 444753 w 457453"/>
              <a:gd name="connsiteY2" fmla="*/ 1020826 h 1033526"/>
            </a:gdLst>
            <a:ahLst/>
            <a:cxnLst>
              <a:cxn ang="0">
                <a:pos x="connsiteX0" y="connsiteY0"/>
              </a:cxn>
              <a:cxn ang="1">
                <a:pos x="connsiteX1" y="connsiteY1"/>
              </a:cxn>
              <a:cxn ang="2">
                <a:pos x="connsiteX2" y="connsiteY2"/>
              </a:cxn>
            </a:cxnLst>
            <a:rect l="l" t="t" r="r" b="b"/>
            <a:pathLst>
              <a:path w="457453" h="1033526">
                <a:moveTo>
                  <a:pt x="12700" y="12700"/>
                </a:moveTo>
                <a:lnTo>
                  <a:pt x="12700" y="1020826"/>
                </a:lnTo>
                <a:lnTo>
                  <a:pt x="444753" y="1020826"/>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4" name="Freeform 3"/>
          <p:cNvSpPr/>
          <p:nvPr/>
        </p:nvSpPr>
        <p:spPr>
          <a:xfrm>
            <a:off x="2184467" y="3823099"/>
            <a:ext cx="38325" cy="779715"/>
          </a:xfrm>
          <a:custGeom>
            <a:avLst/>
            <a:gdLst>
              <a:gd name="connsiteX0" fmla="*/ 12700 w 50800"/>
              <a:gd name="connsiteY0" fmla="*/ 12700 h 1033526"/>
              <a:gd name="connsiteX1" fmla="*/ 12700 w 50800"/>
              <a:gd name="connsiteY1" fmla="*/ 1020826 h 1033526"/>
            </a:gdLst>
            <a:ahLst/>
            <a:cxnLst>
              <a:cxn ang="0">
                <a:pos x="connsiteX0" y="connsiteY0"/>
              </a:cxn>
              <a:cxn ang="1">
                <a:pos x="connsiteX1" y="connsiteY1"/>
              </a:cxn>
            </a:cxnLst>
            <a:rect l="l" t="t" r="r" b="b"/>
            <a:pathLst>
              <a:path w="50800" h="1033526">
                <a:moveTo>
                  <a:pt x="12700" y="12700"/>
                </a:moveTo>
                <a:lnTo>
                  <a:pt x="12700" y="1020826"/>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5" name="Freeform 3"/>
          <p:cNvSpPr/>
          <p:nvPr/>
        </p:nvSpPr>
        <p:spPr>
          <a:xfrm>
            <a:off x="2184467" y="3823099"/>
            <a:ext cx="344539" cy="38325"/>
          </a:xfrm>
          <a:custGeom>
            <a:avLst/>
            <a:gdLst>
              <a:gd name="connsiteX0" fmla="*/ 12700 w 456692"/>
              <a:gd name="connsiteY0" fmla="*/ 12700 h 50800"/>
              <a:gd name="connsiteX1" fmla="*/ 443992 w 456692"/>
              <a:gd name="connsiteY1" fmla="*/ 12700 h 50800"/>
            </a:gdLst>
            <a:ahLst/>
            <a:cxnLst>
              <a:cxn ang="0">
                <a:pos x="connsiteX0" y="connsiteY0"/>
              </a:cxn>
              <a:cxn ang="1">
                <a:pos x="connsiteX1" y="connsiteY1"/>
              </a:cxn>
            </a:cxnLst>
            <a:rect l="l" t="t" r="r" b="b"/>
            <a:pathLst>
              <a:path w="456692" h="50800">
                <a:moveTo>
                  <a:pt x="12700" y="12700"/>
                </a:moveTo>
                <a:lnTo>
                  <a:pt x="443992"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6" name="Freeform 3"/>
          <p:cNvSpPr/>
          <p:nvPr/>
        </p:nvSpPr>
        <p:spPr>
          <a:xfrm>
            <a:off x="2509844" y="4203663"/>
            <a:ext cx="345113" cy="399151"/>
          </a:xfrm>
          <a:custGeom>
            <a:avLst/>
            <a:gdLst>
              <a:gd name="connsiteX0" fmla="*/ 12700 w 457453"/>
              <a:gd name="connsiteY0" fmla="*/ 516381 h 529081"/>
              <a:gd name="connsiteX1" fmla="*/ 444753 w 457453"/>
              <a:gd name="connsiteY1" fmla="*/ 516381 h 529081"/>
              <a:gd name="connsiteX2" fmla="*/ 444753 w 457453"/>
              <a:gd name="connsiteY2" fmla="*/ 12700 h 529081"/>
            </a:gdLst>
            <a:ahLst/>
            <a:cxnLst>
              <a:cxn ang="0">
                <a:pos x="connsiteX0" y="connsiteY0"/>
              </a:cxn>
              <a:cxn ang="1">
                <a:pos x="connsiteX1" y="connsiteY1"/>
              </a:cxn>
              <a:cxn ang="2">
                <a:pos x="connsiteX2" y="connsiteY2"/>
              </a:cxn>
            </a:cxnLst>
            <a:rect l="l" t="t" r="r" b="b"/>
            <a:pathLst>
              <a:path w="457453" h="529081">
                <a:moveTo>
                  <a:pt x="12700" y="516381"/>
                </a:moveTo>
                <a:lnTo>
                  <a:pt x="444753" y="516381"/>
                </a:lnTo>
                <a:lnTo>
                  <a:pt x="444753"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7" name="Freeform 3"/>
          <p:cNvSpPr/>
          <p:nvPr/>
        </p:nvSpPr>
        <p:spPr>
          <a:xfrm>
            <a:off x="2509844" y="3823099"/>
            <a:ext cx="38325" cy="779715"/>
          </a:xfrm>
          <a:custGeom>
            <a:avLst/>
            <a:gdLst>
              <a:gd name="connsiteX0" fmla="*/ 12700 w 50800"/>
              <a:gd name="connsiteY0" fmla="*/ 12700 h 1033526"/>
              <a:gd name="connsiteX1" fmla="*/ 12700 w 50800"/>
              <a:gd name="connsiteY1" fmla="*/ 1020826 h 1033526"/>
            </a:gdLst>
            <a:ahLst/>
            <a:cxnLst>
              <a:cxn ang="0">
                <a:pos x="connsiteX0" y="connsiteY0"/>
              </a:cxn>
              <a:cxn ang="1">
                <a:pos x="connsiteX1" y="connsiteY1"/>
              </a:cxn>
            </a:cxnLst>
            <a:rect l="l" t="t" r="r" b="b"/>
            <a:pathLst>
              <a:path w="50800" h="1033526">
                <a:moveTo>
                  <a:pt x="12700" y="12700"/>
                </a:moveTo>
                <a:lnTo>
                  <a:pt x="12700" y="1020826"/>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8" name="Freeform 3"/>
          <p:cNvSpPr/>
          <p:nvPr/>
        </p:nvSpPr>
        <p:spPr>
          <a:xfrm>
            <a:off x="4247676" y="2411218"/>
            <a:ext cx="346253" cy="38325"/>
          </a:xfrm>
          <a:custGeom>
            <a:avLst/>
            <a:gdLst>
              <a:gd name="connsiteX0" fmla="*/ 12700 w 458964"/>
              <a:gd name="connsiteY0" fmla="*/ 12700 h 50800"/>
              <a:gd name="connsiteX1" fmla="*/ 446265 w 458964"/>
              <a:gd name="connsiteY1" fmla="*/ 12700 h 50800"/>
            </a:gdLst>
            <a:ahLst/>
            <a:cxnLst>
              <a:cxn ang="0">
                <a:pos x="connsiteX0" y="connsiteY0"/>
              </a:cxn>
              <a:cxn ang="1">
                <a:pos x="connsiteX1" y="connsiteY1"/>
              </a:cxn>
            </a:cxnLst>
            <a:rect l="l" t="t" r="r" b="b"/>
            <a:pathLst>
              <a:path w="458964" h="50800">
                <a:moveTo>
                  <a:pt x="12700" y="12700"/>
                </a:moveTo>
                <a:lnTo>
                  <a:pt x="446265"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9" name="Freeform 3"/>
          <p:cNvSpPr/>
          <p:nvPr/>
        </p:nvSpPr>
        <p:spPr>
          <a:xfrm>
            <a:off x="3596349" y="2411218"/>
            <a:ext cx="670490" cy="888366"/>
          </a:xfrm>
          <a:custGeom>
            <a:avLst/>
            <a:gdLst>
              <a:gd name="connsiteX0" fmla="*/ 12700 w 888746"/>
              <a:gd name="connsiteY0" fmla="*/ 12700 h 1177544"/>
              <a:gd name="connsiteX1" fmla="*/ 444754 w 888746"/>
              <a:gd name="connsiteY1" fmla="*/ 12700 h 1177544"/>
              <a:gd name="connsiteX2" fmla="*/ 444754 w 888746"/>
              <a:gd name="connsiteY2" fmla="*/ 1164844 h 1177544"/>
              <a:gd name="connsiteX3" fmla="*/ 876046 w 888746"/>
              <a:gd name="connsiteY3" fmla="*/ 1164844 h 1177544"/>
              <a:gd name="connsiteX4" fmla="*/ 876046 w 888746"/>
              <a:gd name="connsiteY4" fmla="*/ 12700 h 117754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8746" h="1177544">
                <a:moveTo>
                  <a:pt x="12700" y="12700"/>
                </a:moveTo>
                <a:lnTo>
                  <a:pt x="444754" y="12700"/>
                </a:lnTo>
                <a:lnTo>
                  <a:pt x="444754" y="1164844"/>
                </a:lnTo>
                <a:lnTo>
                  <a:pt x="876046" y="1164844"/>
                </a:lnTo>
                <a:lnTo>
                  <a:pt x="876046"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30" name="Freeform 3"/>
          <p:cNvSpPr/>
          <p:nvPr/>
        </p:nvSpPr>
        <p:spPr>
          <a:xfrm>
            <a:off x="4574767" y="2411218"/>
            <a:ext cx="345123" cy="888366"/>
          </a:xfrm>
          <a:custGeom>
            <a:avLst/>
            <a:gdLst>
              <a:gd name="connsiteX0" fmla="*/ 12700 w 457466"/>
              <a:gd name="connsiteY0" fmla="*/ 12700 h 1177544"/>
              <a:gd name="connsiteX1" fmla="*/ 12700 w 457466"/>
              <a:gd name="connsiteY1" fmla="*/ 1164844 h 1177544"/>
              <a:gd name="connsiteX2" fmla="*/ 444766 w 457466"/>
              <a:gd name="connsiteY2" fmla="*/ 1164844 h 1177544"/>
            </a:gdLst>
            <a:ahLst/>
            <a:cxnLst>
              <a:cxn ang="0">
                <a:pos x="connsiteX0" y="connsiteY0"/>
              </a:cxn>
              <a:cxn ang="1">
                <a:pos x="connsiteX1" y="connsiteY1"/>
              </a:cxn>
              <a:cxn ang="2">
                <a:pos x="connsiteX2" y="connsiteY2"/>
              </a:cxn>
            </a:cxnLst>
            <a:rect l="l" t="t" r="r" b="b"/>
            <a:pathLst>
              <a:path w="457466" h="1177544">
                <a:moveTo>
                  <a:pt x="12700" y="12700"/>
                </a:moveTo>
                <a:lnTo>
                  <a:pt x="12700" y="1164844"/>
                </a:lnTo>
                <a:lnTo>
                  <a:pt x="444766" y="1164844"/>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31" name="Freeform 3"/>
          <p:cNvSpPr/>
          <p:nvPr/>
        </p:nvSpPr>
        <p:spPr>
          <a:xfrm>
            <a:off x="4900728" y="2411218"/>
            <a:ext cx="38325" cy="888366"/>
          </a:xfrm>
          <a:custGeom>
            <a:avLst/>
            <a:gdLst>
              <a:gd name="connsiteX0" fmla="*/ 12700 w 50800"/>
              <a:gd name="connsiteY0" fmla="*/ 12700 h 1177544"/>
              <a:gd name="connsiteX1" fmla="*/ 12700 w 50800"/>
              <a:gd name="connsiteY1" fmla="*/ 1164844 h 1177544"/>
            </a:gdLst>
            <a:ahLst/>
            <a:cxnLst>
              <a:cxn ang="0">
                <a:pos x="connsiteX0" y="connsiteY0"/>
              </a:cxn>
              <a:cxn ang="1">
                <a:pos x="connsiteX1" y="connsiteY1"/>
              </a:cxn>
            </a:cxnLst>
            <a:rect l="l" t="t" r="r" b="b"/>
            <a:pathLst>
              <a:path w="50800" h="1177544">
                <a:moveTo>
                  <a:pt x="12700" y="12700"/>
                </a:moveTo>
                <a:lnTo>
                  <a:pt x="12700" y="1164844"/>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4" name="Freeform 3"/>
          <p:cNvSpPr/>
          <p:nvPr/>
        </p:nvSpPr>
        <p:spPr>
          <a:xfrm>
            <a:off x="4900728" y="2411218"/>
            <a:ext cx="344529" cy="38325"/>
          </a:xfrm>
          <a:custGeom>
            <a:avLst/>
            <a:gdLst>
              <a:gd name="connsiteX0" fmla="*/ 12700 w 456679"/>
              <a:gd name="connsiteY0" fmla="*/ 12700 h 50800"/>
              <a:gd name="connsiteX1" fmla="*/ 443979 w 456679"/>
              <a:gd name="connsiteY1" fmla="*/ 12700 h 50800"/>
            </a:gdLst>
            <a:ahLst/>
            <a:cxnLst>
              <a:cxn ang="0">
                <a:pos x="connsiteX0" y="connsiteY0"/>
              </a:cxn>
              <a:cxn ang="1">
                <a:pos x="connsiteX1" y="connsiteY1"/>
              </a:cxn>
            </a:cxnLst>
            <a:rect l="l" t="t" r="r" b="b"/>
            <a:pathLst>
              <a:path w="456679" h="50800">
                <a:moveTo>
                  <a:pt x="12700" y="12700"/>
                </a:moveTo>
                <a:lnTo>
                  <a:pt x="443979"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5" name="Freeform 3"/>
          <p:cNvSpPr/>
          <p:nvPr/>
        </p:nvSpPr>
        <p:spPr>
          <a:xfrm>
            <a:off x="5226095" y="2845819"/>
            <a:ext cx="345114" cy="453764"/>
          </a:xfrm>
          <a:custGeom>
            <a:avLst/>
            <a:gdLst>
              <a:gd name="connsiteX0" fmla="*/ 12700 w 457454"/>
              <a:gd name="connsiteY0" fmla="*/ 588772 h 601472"/>
              <a:gd name="connsiteX1" fmla="*/ 444754 w 457454"/>
              <a:gd name="connsiteY1" fmla="*/ 588772 h 601472"/>
              <a:gd name="connsiteX2" fmla="*/ 444754 w 457454"/>
              <a:gd name="connsiteY2" fmla="*/ 12700 h 601472"/>
            </a:gdLst>
            <a:ahLst/>
            <a:cxnLst>
              <a:cxn ang="0">
                <a:pos x="connsiteX0" y="connsiteY0"/>
              </a:cxn>
              <a:cxn ang="1">
                <a:pos x="connsiteX1" y="connsiteY1"/>
              </a:cxn>
              <a:cxn ang="2">
                <a:pos x="connsiteX2" y="connsiteY2"/>
              </a:cxn>
            </a:cxnLst>
            <a:rect l="l" t="t" r="r" b="b"/>
            <a:pathLst>
              <a:path w="457454" h="601472">
                <a:moveTo>
                  <a:pt x="12700" y="588772"/>
                </a:moveTo>
                <a:lnTo>
                  <a:pt x="444754" y="588772"/>
                </a:lnTo>
                <a:lnTo>
                  <a:pt x="444754"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6" name="Freeform 3"/>
          <p:cNvSpPr/>
          <p:nvPr/>
        </p:nvSpPr>
        <p:spPr>
          <a:xfrm>
            <a:off x="5226095" y="2411218"/>
            <a:ext cx="38325" cy="888366"/>
          </a:xfrm>
          <a:custGeom>
            <a:avLst/>
            <a:gdLst>
              <a:gd name="connsiteX0" fmla="*/ 12700 w 50800"/>
              <a:gd name="connsiteY0" fmla="*/ 12700 h 1177544"/>
              <a:gd name="connsiteX1" fmla="*/ 12700 w 50800"/>
              <a:gd name="connsiteY1" fmla="*/ 1164844 h 1177544"/>
            </a:gdLst>
            <a:ahLst/>
            <a:cxnLst>
              <a:cxn ang="0">
                <a:pos x="connsiteX0" y="connsiteY0"/>
              </a:cxn>
              <a:cxn ang="1">
                <a:pos x="connsiteX1" y="connsiteY1"/>
              </a:cxn>
            </a:cxnLst>
            <a:rect l="l" t="t" r="r" b="b"/>
            <a:pathLst>
              <a:path w="50800" h="1177544">
                <a:moveTo>
                  <a:pt x="12700" y="12700"/>
                </a:moveTo>
                <a:lnTo>
                  <a:pt x="12700" y="1164844"/>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8" name="Freeform 3"/>
          <p:cNvSpPr/>
          <p:nvPr/>
        </p:nvSpPr>
        <p:spPr>
          <a:xfrm>
            <a:off x="4247676" y="3823099"/>
            <a:ext cx="346253" cy="38325"/>
          </a:xfrm>
          <a:custGeom>
            <a:avLst/>
            <a:gdLst>
              <a:gd name="connsiteX0" fmla="*/ 12700 w 458964"/>
              <a:gd name="connsiteY0" fmla="*/ 12700 h 50800"/>
              <a:gd name="connsiteX1" fmla="*/ 446265 w 458964"/>
              <a:gd name="connsiteY1" fmla="*/ 12700 h 50800"/>
            </a:gdLst>
            <a:ahLst/>
            <a:cxnLst>
              <a:cxn ang="0">
                <a:pos x="connsiteX0" y="connsiteY0"/>
              </a:cxn>
              <a:cxn ang="1">
                <a:pos x="connsiteX1" y="connsiteY1"/>
              </a:cxn>
            </a:cxnLst>
            <a:rect l="l" t="t" r="r" b="b"/>
            <a:pathLst>
              <a:path w="458964" h="50800">
                <a:moveTo>
                  <a:pt x="12700" y="12700"/>
                </a:moveTo>
                <a:lnTo>
                  <a:pt x="446265"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9" name="Freeform 3"/>
          <p:cNvSpPr/>
          <p:nvPr/>
        </p:nvSpPr>
        <p:spPr>
          <a:xfrm>
            <a:off x="3596349" y="3823099"/>
            <a:ext cx="670490" cy="779715"/>
          </a:xfrm>
          <a:custGeom>
            <a:avLst/>
            <a:gdLst>
              <a:gd name="connsiteX0" fmla="*/ 12700 w 888746"/>
              <a:gd name="connsiteY0" fmla="*/ 12700 h 1033526"/>
              <a:gd name="connsiteX1" fmla="*/ 444754 w 888746"/>
              <a:gd name="connsiteY1" fmla="*/ 12700 h 1033526"/>
              <a:gd name="connsiteX2" fmla="*/ 444754 w 888746"/>
              <a:gd name="connsiteY2" fmla="*/ 1020826 h 1033526"/>
              <a:gd name="connsiteX3" fmla="*/ 876046 w 888746"/>
              <a:gd name="connsiteY3" fmla="*/ 1020826 h 1033526"/>
              <a:gd name="connsiteX4" fmla="*/ 876046 w 888746"/>
              <a:gd name="connsiteY4" fmla="*/ 12700 h 10335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8746" h="1033526">
                <a:moveTo>
                  <a:pt x="12700" y="12700"/>
                </a:moveTo>
                <a:lnTo>
                  <a:pt x="444754" y="12700"/>
                </a:lnTo>
                <a:lnTo>
                  <a:pt x="444754" y="1020826"/>
                </a:lnTo>
                <a:lnTo>
                  <a:pt x="876046" y="1020826"/>
                </a:lnTo>
                <a:lnTo>
                  <a:pt x="876046"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0" name="Freeform 3"/>
          <p:cNvSpPr/>
          <p:nvPr/>
        </p:nvSpPr>
        <p:spPr>
          <a:xfrm>
            <a:off x="4574767" y="3823099"/>
            <a:ext cx="345123" cy="779715"/>
          </a:xfrm>
          <a:custGeom>
            <a:avLst/>
            <a:gdLst>
              <a:gd name="connsiteX0" fmla="*/ 12700 w 457466"/>
              <a:gd name="connsiteY0" fmla="*/ 12700 h 1033526"/>
              <a:gd name="connsiteX1" fmla="*/ 12700 w 457466"/>
              <a:gd name="connsiteY1" fmla="*/ 1020826 h 1033526"/>
              <a:gd name="connsiteX2" fmla="*/ 444766 w 457466"/>
              <a:gd name="connsiteY2" fmla="*/ 1020826 h 1033526"/>
            </a:gdLst>
            <a:ahLst/>
            <a:cxnLst>
              <a:cxn ang="0">
                <a:pos x="connsiteX0" y="connsiteY0"/>
              </a:cxn>
              <a:cxn ang="1">
                <a:pos x="connsiteX1" y="connsiteY1"/>
              </a:cxn>
              <a:cxn ang="2">
                <a:pos x="connsiteX2" y="connsiteY2"/>
              </a:cxn>
            </a:cxnLst>
            <a:rect l="l" t="t" r="r" b="b"/>
            <a:pathLst>
              <a:path w="457466" h="1033526">
                <a:moveTo>
                  <a:pt x="12700" y="12700"/>
                </a:moveTo>
                <a:lnTo>
                  <a:pt x="12700" y="1020826"/>
                </a:lnTo>
                <a:lnTo>
                  <a:pt x="444766" y="1020826"/>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1" name="Freeform 3"/>
          <p:cNvSpPr/>
          <p:nvPr/>
        </p:nvSpPr>
        <p:spPr>
          <a:xfrm>
            <a:off x="4900728" y="3823099"/>
            <a:ext cx="38325" cy="779715"/>
          </a:xfrm>
          <a:custGeom>
            <a:avLst/>
            <a:gdLst>
              <a:gd name="connsiteX0" fmla="*/ 12700 w 50800"/>
              <a:gd name="connsiteY0" fmla="*/ 12700 h 1033526"/>
              <a:gd name="connsiteX1" fmla="*/ 12700 w 50800"/>
              <a:gd name="connsiteY1" fmla="*/ 1020826 h 1033526"/>
            </a:gdLst>
            <a:ahLst/>
            <a:cxnLst>
              <a:cxn ang="0">
                <a:pos x="connsiteX0" y="connsiteY0"/>
              </a:cxn>
              <a:cxn ang="1">
                <a:pos x="connsiteX1" y="connsiteY1"/>
              </a:cxn>
            </a:cxnLst>
            <a:rect l="l" t="t" r="r" b="b"/>
            <a:pathLst>
              <a:path w="50800" h="1033526">
                <a:moveTo>
                  <a:pt x="12700" y="12700"/>
                </a:moveTo>
                <a:lnTo>
                  <a:pt x="12700" y="1020826"/>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2" name="Freeform 3"/>
          <p:cNvSpPr/>
          <p:nvPr/>
        </p:nvSpPr>
        <p:spPr>
          <a:xfrm>
            <a:off x="4900728" y="3823099"/>
            <a:ext cx="344529" cy="38325"/>
          </a:xfrm>
          <a:custGeom>
            <a:avLst/>
            <a:gdLst>
              <a:gd name="connsiteX0" fmla="*/ 12700 w 456679"/>
              <a:gd name="connsiteY0" fmla="*/ 12700 h 50800"/>
              <a:gd name="connsiteX1" fmla="*/ 443979 w 456679"/>
              <a:gd name="connsiteY1" fmla="*/ 12700 h 50800"/>
            </a:gdLst>
            <a:ahLst/>
            <a:cxnLst>
              <a:cxn ang="0">
                <a:pos x="connsiteX0" y="connsiteY0"/>
              </a:cxn>
              <a:cxn ang="1">
                <a:pos x="connsiteX1" y="connsiteY1"/>
              </a:cxn>
            </a:cxnLst>
            <a:rect l="l" t="t" r="r" b="b"/>
            <a:pathLst>
              <a:path w="456679" h="50800">
                <a:moveTo>
                  <a:pt x="12700" y="12700"/>
                </a:moveTo>
                <a:lnTo>
                  <a:pt x="443979"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3" name="Freeform 3"/>
          <p:cNvSpPr/>
          <p:nvPr/>
        </p:nvSpPr>
        <p:spPr>
          <a:xfrm>
            <a:off x="5226095" y="4203663"/>
            <a:ext cx="345114" cy="399151"/>
          </a:xfrm>
          <a:custGeom>
            <a:avLst/>
            <a:gdLst>
              <a:gd name="connsiteX0" fmla="*/ 12700 w 457454"/>
              <a:gd name="connsiteY0" fmla="*/ 516381 h 529081"/>
              <a:gd name="connsiteX1" fmla="*/ 444754 w 457454"/>
              <a:gd name="connsiteY1" fmla="*/ 516381 h 529081"/>
              <a:gd name="connsiteX2" fmla="*/ 444754 w 457454"/>
              <a:gd name="connsiteY2" fmla="*/ 12700 h 529081"/>
            </a:gdLst>
            <a:ahLst/>
            <a:cxnLst>
              <a:cxn ang="0">
                <a:pos x="connsiteX0" y="connsiteY0"/>
              </a:cxn>
              <a:cxn ang="1">
                <a:pos x="connsiteX1" y="connsiteY1"/>
              </a:cxn>
              <a:cxn ang="2">
                <a:pos x="connsiteX2" y="connsiteY2"/>
              </a:cxn>
            </a:cxnLst>
            <a:rect l="l" t="t" r="r" b="b"/>
            <a:pathLst>
              <a:path w="457454" h="529081">
                <a:moveTo>
                  <a:pt x="12700" y="516381"/>
                </a:moveTo>
                <a:lnTo>
                  <a:pt x="444754" y="516381"/>
                </a:lnTo>
                <a:lnTo>
                  <a:pt x="444754" y="12700"/>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4" name="Freeform 3"/>
          <p:cNvSpPr/>
          <p:nvPr/>
        </p:nvSpPr>
        <p:spPr>
          <a:xfrm>
            <a:off x="5226095" y="3823099"/>
            <a:ext cx="38325" cy="779715"/>
          </a:xfrm>
          <a:custGeom>
            <a:avLst/>
            <a:gdLst>
              <a:gd name="connsiteX0" fmla="*/ 12700 w 50800"/>
              <a:gd name="connsiteY0" fmla="*/ 12700 h 1033526"/>
              <a:gd name="connsiteX1" fmla="*/ 12700 w 50800"/>
              <a:gd name="connsiteY1" fmla="*/ 1020826 h 1033526"/>
            </a:gdLst>
            <a:ahLst/>
            <a:cxnLst>
              <a:cxn ang="0">
                <a:pos x="connsiteX0" y="connsiteY0"/>
              </a:cxn>
              <a:cxn ang="1">
                <a:pos x="connsiteX1" y="connsiteY1"/>
              </a:cxn>
            </a:cxnLst>
            <a:rect l="l" t="t" r="r" b="b"/>
            <a:pathLst>
              <a:path w="50800" h="1033526">
                <a:moveTo>
                  <a:pt x="12700" y="12700"/>
                </a:moveTo>
                <a:lnTo>
                  <a:pt x="12700" y="1020826"/>
                </a:lnTo>
              </a:path>
            </a:pathLst>
          </a:custGeom>
          <a:ln w="25400">
            <a:solidFill>
              <a:srgbClr val="FF0066">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5" name="Freeform 3"/>
          <p:cNvSpPr/>
          <p:nvPr/>
        </p:nvSpPr>
        <p:spPr>
          <a:xfrm>
            <a:off x="3596348" y="1324713"/>
            <a:ext cx="181851" cy="38325"/>
          </a:xfrm>
          <a:custGeom>
            <a:avLst/>
            <a:gdLst>
              <a:gd name="connsiteX0" fmla="*/ 12700 w 241046"/>
              <a:gd name="connsiteY0" fmla="*/ 12700 h 50800"/>
              <a:gd name="connsiteX1" fmla="*/ 228346 w 241046"/>
              <a:gd name="connsiteY1" fmla="*/ 12700 h 50800"/>
            </a:gdLst>
            <a:ahLst/>
            <a:cxnLst>
              <a:cxn ang="0">
                <a:pos x="connsiteX0" y="connsiteY0"/>
              </a:cxn>
              <a:cxn ang="1">
                <a:pos x="connsiteX1" y="connsiteY1"/>
              </a:cxn>
            </a:cxnLst>
            <a:rect l="l" t="t" r="r" b="b"/>
            <a:pathLst>
              <a:path w="241046" h="50800">
                <a:moveTo>
                  <a:pt x="12700" y="12700"/>
                </a:moveTo>
                <a:lnTo>
                  <a:pt x="228346"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6" name="Freeform 3"/>
          <p:cNvSpPr/>
          <p:nvPr/>
        </p:nvSpPr>
        <p:spPr>
          <a:xfrm>
            <a:off x="3596348" y="1976041"/>
            <a:ext cx="181851" cy="38325"/>
          </a:xfrm>
          <a:custGeom>
            <a:avLst/>
            <a:gdLst>
              <a:gd name="connsiteX0" fmla="*/ 12700 w 241046"/>
              <a:gd name="connsiteY0" fmla="*/ 12700 h 50800"/>
              <a:gd name="connsiteX1" fmla="*/ 228346 w 241046"/>
              <a:gd name="connsiteY1" fmla="*/ 12700 h 50800"/>
            </a:gdLst>
            <a:ahLst/>
            <a:cxnLst>
              <a:cxn ang="0">
                <a:pos x="connsiteX0" y="connsiteY0"/>
              </a:cxn>
              <a:cxn ang="1">
                <a:pos x="connsiteX1" y="connsiteY1"/>
              </a:cxn>
            </a:cxnLst>
            <a:rect l="l" t="t" r="r" b="b"/>
            <a:pathLst>
              <a:path w="241046" h="50800">
                <a:moveTo>
                  <a:pt x="12700" y="12700"/>
                </a:moveTo>
                <a:lnTo>
                  <a:pt x="228346"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7" name="Freeform 3"/>
          <p:cNvSpPr/>
          <p:nvPr/>
        </p:nvSpPr>
        <p:spPr>
          <a:xfrm>
            <a:off x="880086" y="2301993"/>
            <a:ext cx="38325" cy="1105667"/>
          </a:xfrm>
          <a:custGeom>
            <a:avLst/>
            <a:gdLst>
              <a:gd name="connsiteX0" fmla="*/ 12700 w 50800"/>
              <a:gd name="connsiteY0" fmla="*/ 12700 h 1465580"/>
              <a:gd name="connsiteX1" fmla="*/ 12700 w 50800"/>
              <a:gd name="connsiteY1" fmla="*/ 1452879 h 1465580"/>
            </a:gdLst>
            <a:ahLst/>
            <a:cxnLst>
              <a:cxn ang="0">
                <a:pos x="connsiteX0" y="connsiteY0"/>
              </a:cxn>
              <a:cxn ang="1">
                <a:pos x="connsiteX1" y="connsiteY1"/>
              </a:cxn>
            </a:cxnLst>
            <a:rect l="l" t="t" r="r" b="b"/>
            <a:pathLst>
              <a:path w="50800" h="1465580">
                <a:moveTo>
                  <a:pt x="12700" y="12700"/>
                </a:moveTo>
                <a:lnTo>
                  <a:pt x="12700" y="1452879"/>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8" name="Freeform 3"/>
          <p:cNvSpPr/>
          <p:nvPr/>
        </p:nvSpPr>
        <p:spPr>
          <a:xfrm>
            <a:off x="880086" y="2347506"/>
            <a:ext cx="345114" cy="517475"/>
          </a:xfrm>
          <a:custGeom>
            <a:avLst/>
            <a:gdLst>
              <a:gd name="connsiteX0" fmla="*/ 12700 w 457454"/>
              <a:gd name="connsiteY0" fmla="*/ 673222 h 685922"/>
              <a:gd name="connsiteX1" fmla="*/ 157480 w 457454"/>
              <a:gd name="connsiteY1" fmla="*/ 23998 h 685922"/>
              <a:gd name="connsiteX2" fmla="*/ 228346 w 457454"/>
              <a:gd name="connsiteY2" fmla="*/ 239645 h 685922"/>
              <a:gd name="connsiteX3" fmla="*/ 299974 w 457454"/>
              <a:gd name="connsiteY3" fmla="*/ 23998 h 685922"/>
              <a:gd name="connsiteX4" fmla="*/ 444754 w 457454"/>
              <a:gd name="connsiteY4" fmla="*/ 673222 h 68592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454" h="685922">
                <a:moveTo>
                  <a:pt x="12700" y="673222"/>
                </a:moveTo>
                <a:cubicBezTo>
                  <a:pt x="66802" y="384425"/>
                  <a:pt x="120904" y="95627"/>
                  <a:pt x="157480" y="23998"/>
                </a:cubicBezTo>
                <a:cubicBezTo>
                  <a:pt x="193294" y="-47628"/>
                  <a:pt x="204724" y="239645"/>
                  <a:pt x="228346" y="239645"/>
                </a:cubicBezTo>
                <a:cubicBezTo>
                  <a:pt x="252730" y="239645"/>
                  <a:pt x="263398" y="-47628"/>
                  <a:pt x="299974" y="23998"/>
                </a:cubicBezTo>
                <a:cubicBezTo>
                  <a:pt x="336550" y="95627"/>
                  <a:pt x="390652" y="384425"/>
                  <a:pt x="444754" y="67322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9" name="Freeform 3"/>
          <p:cNvSpPr/>
          <p:nvPr/>
        </p:nvSpPr>
        <p:spPr>
          <a:xfrm>
            <a:off x="1531414" y="2347506"/>
            <a:ext cx="345114" cy="517475"/>
          </a:xfrm>
          <a:custGeom>
            <a:avLst/>
            <a:gdLst>
              <a:gd name="connsiteX0" fmla="*/ 12700 w 457454"/>
              <a:gd name="connsiteY0" fmla="*/ 673222 h 685922"/>
              <a:gd name="connsiteX1" fmla="*/ 157479 w 457454"/>
              <a:gd name="connsiteY1" fmla="*/ 23998 h 685922"/>
              <a:gd name="connsiteX2" fmla="*/ 229107 w 457454"/>
              <a:gd name="connsiteY2" fmla="*/ 239645 h 685922"/>
              <a:gd name="connsiteX3" fmla="*/ 299973 w 457454"/>
              <a:gd name="connsiteY3" fmla="*/ 23998 h 685922"/>
              <a:gd name="connsiteX4" fmla="*/ 444754 w 457454"/>
              <a:gd name="connsiteY4" fmla="*/ 673222 h 68592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454" h="685922">
                <a:moveTo>
                  <a:pt x="12700" y="673222"/>
                </a:moveTo>
                <a:cubicBezTo>
                  <a:pt x="66801" y="384425"/>
                  <a:pt x="120904" y="95627"/>
                  <a:pt x="157479" y="23998"/>
                </a:cubicBezTo>
                <a:cubicBezTo>
                  <a:pt x="194055" y="-47628"/>
                  <a:pt x="204723" y="239645"/>
                  <a:pt x="229107" y="239645"/>
                </a:cubicBezTo>
                <a:cubicBezTo>
                  <a:pt x="252729" y="239645"/>
                  <a:pt x="263398" y="-47628"/>
                  <a:pt x="299973" y="23998"/>
                </a:cubicBezTo>
                <a:cubicBezTo>
                  <a:pt x="336550" y="95627"/>
                  <a:pt x="390651" y="384425"/>
                  <a:pt x="444754" y="67322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0" name="Freeform 3"/>
          <p:cNvSpPr/>
          <p:nvPr/>
        </p:nvSpPr>
        <p:spPr>
          <a:xfrm>
            <a:off x="1206038" y="2845819"/>
            <a:ext cx="344539" cy="517476"/>
          </a:xfrm>
          <a:custGeom>
            <a:avLst/>
            <a:gdLst>
              <a:gd name="connsiteX0" fmla="*/ 443992 w 456692"/>
              <a:gd name="connsiteY0" fmla="*/ 12700 h 685923"/>
              <a:gd name="connsiteX1" fmla="*/ 299974 w 456692"/>
              <a:gd name="connsiteY1" fmla="*/ 661924 h 685923"/>
              <a:gd name="connsiteX2" fmla="*/ 228345 w 456692"/>
              <a:gd name="connsiteY2" fmla="*/ 446278 h 685923"/>
              <a:gd name="connsiteX3" fmla="*/ 156717 w 456692"/>
              <a:gd name="connsiteY3" fmla="*/ 661924 h 685923"/>
              <a:gd name="connsiteX4" fmla="*/ 12700 w 456692"/>
              <a:gd name="connsiteY4" fmla="*/ 12700 h 6859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6692" h="685923">
                <a:moveTo>
                  <a:pt x="443992" y="12700"/>
                </a:moveTo>
                <a:cubicBezTo>
                  <a:pt x="389889" y="301498"/>
                  <a:pt x="336549" y="590296"/>
                  <a:pt x="299974" y="661924"/>
                </a:cubicBezTo>
                <a:cubicBezTo>
                  <a:pt x="263397" y="733552"/>
                  <a:pt x="251967" y="446278"/>
                  <a:pt x="228345" y="446278"/>
                </a:cubicBezTo>
                <a:cubicBezTo>
                  <a:pt x="204724" y="446278"/>
                  <a:pt x="193293" y="733552"/>
                  <a:pt x="156717" y="661924"/>
                </a:cubicBezTo>
                <a:cubicBezTo>
                  <a:pt x="120141" y="590296"/>
                  <a:pt x="66039" y="301498"/>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1" name="Freeform 3"/>
          <p:cNvSpPr/>
          <p:nvPr/>
        </p:nvSpPr>
        <p:spPr>
          <a:xfrm>
            <a:off x="2184467" y="2347506"/>
            <a:ext cx="344539" cy="517475"/>
          </a:xfrm>
          <a:custGeom>
            <a:avLst/>
            <a:gdLst>
              <a:gd name="connsiteX0" fmla="*/ 12700 w 456692"/>
              <a:gd name="connsiteY0" fmla="*/ 673222 h 685922"/>
              <a:gd name="connsiteX1" fmla="*/ 156718 w 456692"/>
              <a:gd name="connsiteY1" fmla="*/ 23998 h 685922"/>
              <a:gd name="connsiteX2" fmla="*/ 228346 w 456692"/>
              <a:gd name="connsiteY2" fmla="*/ 239645 h 685922"/>
              <a:gd name="connsiteX3" fmla="*/ 299974 w 456692"/>
              <a:gd name="connsiteY3" fmla="*/ 23998 h 685922"/>
              <a:gd name="connsiteX4" fmla="*/ 443992 w 456692"/>
              <a:gd name="connsiteY4" fmla="*/ 673222 h 68592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6692" h="685922">
                <a:moveTo>
                  <a:pt x="12700" y="673222"/>
                </a:moveTo>
                <a:cubicBezTo>
                  <a:pt x="66802" y="384425"/>
                  <a:pt x="120142" y="95627"/>
                  <a:pt x="156718" y="23998"/>
                </a:cubicBezTo>
                <a:cubicBezTo>
                  <a:pt x="193294" y="-47628"/>
                  <a:pt x="204724" y="239645"/>
                  <a:pt x="228346" y="239645"/>
                </a:cubicBezTo>
                <a:cubicBezTo>
                  <a:pt x="251968" y="239645"/>
                  <a:pt x="263398" y="-47628"/>
                  <a:pt x="299974" y="23998"/>
                </a:cubicBezTo>
                <a:cubicBezTo>
                  <a:pt x="336550" y="95627"/>
                  <a:pt x="390652" y="384425"/>
                  <a:pt x="443992" y="67322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2" name="Freeform 3"/>
          <p:cNvSpPr/>
          <p:nvPr/>
        </p:nvSpPr>
        <p:spPr>
          <a:xfrm>
            <a:off x="1858516" y="2845819"/>
            <a:ext cx="345113" cy="517476"/>
          </a:xfrm>
          <a:custGeom>
            <a:avLst/>
            <a:gdLst>
              <a:gd name="connsiteX0" fmla="*/ 444753 w 457453"/>
              <a:gd name="connsiteY0" fmla="*/ 12700 h 685923"/>
              <a:gd name="connsiteX1" fmla="*/ 299973 w 457453"/>
              <a:gd name="connsiteY1" fmla="*/ 661924 h 685923"/>
              <a:gd name="connsiteX2" fmla="*/ 228346 w 457453"/>
              <a:gd name="connsiteY2" fmla="*/ 446278 h 685923"/>
              <a:gd name="connsiteX3" fmla="*/ 157479 w 457453"/>
              <a:gd name="connsiteY3" fmla="*/ 661924 h 685923"/>
              <a:gd name="connsiteX4" fmla="*/ 12700 w 457453"/>
              <a:gd name="connsiteY4" fmla="*/ 12700 h 6859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453" h="685923">
                <a:moveTo>
                  <a:pt x="444753" y="12700"/>
                </a:moveTo>
                <a:cubicBezTo>
                  <a:pt x="390652" y="301498"/>
                  <a:pt x="336550" y="590296"/>
                  <a:pt x="299973" y="661924"/>
                </a:cubicBezTo>
                <a:cubicBezTo>
                  <a:pt x="263397" y="733552"/>
                  <a:pt x="252729" y="446278"/>
                  <a:pt x="228346" y="446278"/>
                </a:cubicBezTo>
                <a:cubicBezTo>
                  <a:pt x="204723" y="446278"/>
                  <a:pt x="194055" y="733552"/>
                  <a:pt x="157479" y="661924"/>
                </a:cubicBezTo>
                <a:cubicBezTo>
                  <a:pt x="120904" y="590296"/>
                  <a:pt x="66801" y="301498"/>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3" name="Freeform 3"/>
          <p:cNvSpPr/>
          <p:nvPr/>
        </p:nvSpPr>
        <p:spPr>
          <a:xfrm>
            <a:off x="2509844" y="2845819"/>
            <a:ext cx="345113" cy="517476"/>
          </a:xfrm>
          <a:custGeom>
            <a:avLst/>
            <a:gdLst>
              <a:gd name="connsiteX0" fmla="*/ 444753 w 457453"/>
              <a:gd name="connsiteY0" fmla="*/ 12700 h 685923"/>
              <a:gd name="connsiteX1" fmla="*/ 299973 w 457453"/>
              <a:gd name="connsiteY1" fmla="*/ 661924 h 685923"/>
              <a:gd name="connsiteX2" fmla="*/ 229107 w 457453"/>
              <a:gd name="connsiteY2" fmla="*/ 446278 h 685923"/>
              <a:gd name="connsiteX3" fmla="*/ 157479 w 457453"/>
              <a:gd name="connsiteY3" fmla="*/ 661924 h 685923"/>
              <a:gd name="connsiteX4" fmla="*/ 12700 w 457453"/>
              <a:gd name="connsiteY4" fmla="*/ 12700 h 6859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57453" h="685923">
                <a:moveTo>
                  <a:pt x="444753" y="12700"/>
                </a:moveTo>
                <a:cubicBezTo>
                  <a:pt x="390651" y="301498"/>
                  <a:pt x="336550" y="590296"/>
                  <a:pt x="299973" y="661924"/>
                </a:cubicBezTo>
                <a:cubicBezTo>
                  <a:pt x="264159" y="733552"/>
                  <a:pt x="252729" y="446278"/>
                  <a:pt x="229107" y="446278"/>
                </a:cubicBezTo>
                <a:cubicBezTo>
                  <a:pt x="204723" y="446278"/>
                  <a:pt x="194055" y="733552"/>
                  <a:pt x="157479" y="661924"/>
                </a:cubicBezTo>
                <a:cubicBezTo>
                  <a:pt x="120903" y="590296"/>
                  <a:pt x="66801" y="301498"/>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4" name="Freeform 3"/>
          <p:cNvSpPr/>
          <p:nvPr/>
        </p:nvSpPr>
        <p:spPr>
          <a:xfrm>
            <a:off x="880086" y="3280421"/>
            <a:ext cx="128388" cy="38325"/>
          </a:xfrm>
          <a:custGeom>
            <a:avLst/>
            <a:gdLst>
              <a:gd name="connsiteX0" fmla="*/ 12700 w 170180"/>
              <a:gd name="connsiteY0" fmla="*/ 12700 h 50800"/>
              <a:gd name="connsiteX1" fmla="*/ 157480 w 170180"/>
              <a:gd name="connsiteY1" fmla="*/ 12700 h 50800"/>
            </a:gdLst>
            <a:ahLst/>
            <a:cxnLst>
              <a:cxn ang="0">
                <a:pos x="connsiteX0" y="connsiteY0"/>
              </a:cxn>
              <a:cxn ang="1">
                <a:pos x="connsiteX1" y="connsiteY1"/>
              </a:cxn>
            </a:cxnLst>
            <a:rect l="l" t="t" r="r" b="b"/>
            <a:pathLst>
              <a:path w="170180" h="50800">
                <a:moveTo>
                  <a:pt x="12700" y="12700"/>
                </a:moveTo>
                <a:lnTo>
                  <a:pt x="157480"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5" name="Freeform 3"/>
          <p:cNvSpPr/>
          <p:nvPr/>
        </p:nvSpPr>
        <p:spPr>
          <a:xfrm>
            <a:off x="3585426" y="2306591"/>
            <a:ext cx="38325" cy="1105667"/>
          </a:xfrm>
          <a:custGeom>
            <a:avLst/>
            <a:gdLst>
              <a:gd name="connsiteX0" fmla="*/ 12700 w 50800"/>
              <a:gd name="connsiteY0" fmla="*/ 12700 h 1465580"/>
              <a:gd name="connsiteX1" fmla="*/ 12700 w 50800"/>
              <a:gd name="connsiteY1" fmla="*/ 1452879 h 1465580"/>
            </a:gdLst>
            <a:ahLst/>
            <a:cxnLst>
              <a:cxn ang="0">
                <a:pos x="connsiteX0" y="connsiteY0"/>
              </a:cxn>
              <a:cxn ang="1">
                <a:pos x="connsiteX1" y="connsiteY1"/>
              </a:cxn>
            </a:cxnLst>
            <a:rect l="l" t="t" r="r" b="b"/>
            <a:pathLst>
              <a:path w="50800" h="1465580">
                <a:moveTo>
                  <a:pt x="12700" y="12700"/>
                </a:moveTo>
                <a:lnTo>
                  <a:pt x="12700" y="1452879"/>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6" name="Freeform 3"/>
          <p:cNvSpPr/>
          <p:nvPr/>
        </p:nvSpPr>
        <p:spPr>
          <a:xfrm>
            <a:off x="1531414" y="1324713"/>
            <a:ext cx="346263" cy="38325"/>
          </a:xfrm>
          <a:custGeom>
            <a:avLst/>
            <a:gdLst>
              <a:gd name="connsiteX0" fmla="*/ 12700 w 458978"/>
              <a:gd name="connsiteY0" fmla="*/ 12700 h 50800"/>
              <a:gd name="connsiteX1" fmla="*/ 446278 w 458978"/>
              <a:gd name="connsiteY1" fmla="*/ 12700 h 50800"/>
            </a:gdLst>
            <a:ahLst/>
            <a:cxnLst>
              <a:cxn ang="0">
                <a:pos x="connsiteX0" y="connsiteY0"/>
              </a:cxn>
              <a:cxn ang="1">
                <a:pos x="connsiteX1" y="connsiteY1"/>
              </a:cxn>
            </a:cxnLst>
            <a:rect l="l" t="t" r="r" b="b"/>
            <a:pathLst>
              <a:path w="458978" h="50800">
                <a:moveTo>
                  <a:pt x="12700" y="12700"/>
                </a:moveTo>
                <a:lnTo>
                  <a:pt x="446278"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7" name="Freeform 3"/>
          <p:cNvSpPr/>
          <p:nvPr/>
        </p:nvSpPr>
        <p:spPr>
          <a:xfrm>
            <a:off x="880087" y="1324714"/>
            <a:ext cx="670490" cy="670490"/>
          </a:xfrm>
          <a:custGeom>
            <a:avLst/>
            <a:gdLst>
              <a:gd name="connsiteX0" fmla="*/ 12700 w 888746"/>
              <a:gd name="connsiteY0" fmla="*/ 12700 h 888746"/>
              <a:gd name="connsiteX1" fmla="*/ 444754 w 888746"/>
              <a:gd name="connsiteY1" fmla="*/ 12700 h 888746"/>
              <a:gd name="connsiteX2" fmla="*/ 444754 w 888746"/>
              <a:gd name="connsiteY2" fmla="*/ 876045 h 888746"/>
              <a:gd name="connsiteX3" fmla="*/ 876046 w 888746"/>
              <a:gd name="connsiteY3" fmla="*/ 876045 h 888746"/>
              <a:gd name="connsiteX4" fmla="*/ 876046 w 888746"/>
              <a:gd name="connsiteY4" fmla="*/ 12700 h 88874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88746" h="888746">
                <a:moveTo>
                  <a:pt x="12700" y="12700"/>
                </a:moveTo>
                <a:lnTo>
                  <a:pt x="444754" y="12700"/>
                </a:lnTo>
                <a:lnTo>
                  <a:pt x="444754" y="876045"/>
                </a:lnTo>
                <a:lnTo>
                  <a:pt x="876046" y="876045"/>
                </a:lnTo>
                <a:lnTo>
                  <a:pt x="876046"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8" name="Freeform 3"/>
          <p:cNvSpPr/>
          <p:nvPr/>
        </p:nvSpPr>
        <p:spPr>
          <a:xfrm>
            <a:off x="1858516" y="1324714"/>
            <a:ext cx="345113" cy="670490"/>
          </a:xfrm>
          <a:custGeom>
            <a:avLst/>
            <a:gdLst>
              <a:gd name="connsiteX0" fmla="*/ 12700 w 457453"/>
              <a:gd name="connsiteY0" fmla="*/ 12700 h 888746"/>
              <a:gd name="connsiteX1" fmla="*/ 12700 w 457453"/>
              <a:gd name="connsiteY1" fmla="*/ 876045 h 888746"/>
              <a:gd name="connsiteX2" fmla="*/ 444753 w 457453"/>
              <a:gd name="connsiteY2" fmla="*/ 876045 h 888746"/>
            </a:gdLst>
            <a:ahLst/>
            <a:cxnLst>
              <a:cxn ang="0">
                <a:pos x="connsiteX0" y="connsiteY0"/>
              </a:cxn>
              <a:cxn ang="1">
                <a:pos x="connsiteX1" y="connsiteY1"/>
              </a:cxn>
              <a:cxn ang="2">
                <a:pos x="connsiteX2" y="connsiteY2"/>
              </a:cxn>
            </a:cxnLst>
            <a:rect l="l" t="t" r="r" b="b"/>
            <a:pathLst>
              <a:path w="457453" h="888746">
                <a:moveTo>
                  <a:pt x="12700" y="12700"/>
                </a:moveTo>
                <a:lnTo>
                  <a:pt x="12700" y="876045"/>
                </a:lnTo>
                <a:lnTo>
                  <a:pt x="444753" y="876045"/>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9" name="Freeform 3"/>
          <p:cNvSpPr/>
          <p:nvPr/>
        </p:nvSpPr>
        <p:spPr>
          <a:xfrm>
            <a:off x="2184467" y="1324714"/>
            <a:ext cx="38325" cy="670490"/>
          </a:xfrm>
          <a:custGeom>
            <a:avLst/>
            <a:gdLst>
              <a:gd name="connsiteX0" fmla="*/ 12700 w 50800"/>
              <a:gd name="connsiteY0" fmla="*/ 12700 h 888746"/>
              <a:gd name="connsiteX1" fmla="*/ 12700 w 50800"/>
              <a:gd name="connsiteY1" fmla="*/ 876045 h 888746"/>
            </a:gdLst>
            <a:ahLst/>
            <a:cxnLst>
              <a:cxn ang="0">
                <a:pos x="connsiteX0" y="connsiteY0"/>
              </a:cxn>
              <a:cxn ang="1">
                <a:pos x="connsiteX1" y="connsiteY1"/>
              </a:cxn>
            </a:cxnLst>
            <a:rect l="l" t="t" r="r" b="b"/>
            <a:pathLst>
              <a:path w="50800" h="888746">
                <a:moveTo>
                  <a:pt x="12700" y="12700"/>
                </a:moveTo>
                <a:lnTo>
                  <a:pt x="12700" y="876045"/>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0" name="Freeform 3"/>
          <p:cNvSpPr/>
          <p:nvPr/>
        </p:nvSpPr>
        <p:spPr>
          <a:xfrm>
            <a:off x="2184467" y="1324713"/>
            <a:ext cx="344539" cy="38325"/>
          </a:xfrm>
          <a:custGeom>
            <a:avLst/>
            <a:gdLst>
              <a:gd name="connsiteX0" fmla="*/ 12700 w 456692"/>
              <a:gd name="connsiteY0" fmla="*/ 12700 h 50800"/>
              <a:gd name="connsiteX1" fmla="*/ 443992 w 456692"/>
              <a:gd name="connsiteY1" fmla="*/ 12700 h 50800"/>
            </a:gdLst>
            <a:ahLst/>
            <a:cxnLst>
              <a:cxn ang="0">
                <a:pos x="connsiteX0" y="connsiteY0"/>
              </a:cxn>
              <a:cxn ang="1">
                <a:pos x="connsiteX1" y="connsiteY1"/>
              </a:cxn>
            </a:cxnLst>
            <a:rect l="l" t="t" r="r" b="b"/>
            <a:pathLst>
              <a:path w="456692" h="50800">
                <a:moveTo>
                  <a:pt x="12700" y="12700"/>
                </a:moveTo>
                <a:lnTo>
                  <a:pt x="443992"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1" name="Freeform 3"/>
          <p:cNvSpPr/>
          <p:nvPr/>
        </p:nvSpPr>
        <p:spPr>
          <a:xfrm>
            <a:off x="2509844" y="1650664"/>
            <a:ext cx="345113" cy="344539"/>
          </a:xfrm>
          <a:custGeom>
            <a:avLst/>
            <a:gdLst>
              <a:gd name="connsiteX0" fmla="*/ 12700 w 457453"/>
              <a:gd name="connsiteY0" fmla="*/ 443992 h 456692"/>
              <a:gd name="connsiteX1" fmla="*/ 444753 w 457453"/>
              <a:gd name="connsiteY1" fmla="*/ 443992 h 456692"/>
              <a:gd name="connsiteX2" fmla="*/ 444753 w 457453"/>
              <a:gd name="connsiteY2" fmla="*/ 12700 h 456692"/>
            </a:gdLst>
            <a:ahLst/>
            <a:cxnLst>
              <a:cxn ang="0">
                <a:pos x="connsiteX0" y="connsiteY0"/>
              </a:cxn>
              <a:cxn ang="1">
                <a:pos x="connsiteX1" y="connsiteY1"/>
              </a:cxn>
              <a:cxn ang="2">
                <a:pos x="connsiteX2" y="connsiteY2"/>
              </a:cxn>
            </a:cxnLst>
            <a:rect l="l" t="t" r="r" b="b"/>
            <a:pathLst>
              <a:path w="457453" h="456692">
                <a:moveTo>
                  <a:pt x="12700" y="443992"/>
                </a:moveTo>
                <a:lnTo>
                  <a:pt x="444753" y="443992"/>
                </a:lnTo>
                <a:lnTo>
                  <a:pt x="444753" y="1270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2" name="Freeform 3"/>
          <p:cNvSpPr/>
          <p:nvPr/>
        </p:nvSpPr>
        <p:spPr>
          <a:xfrm>
            <a:off x="2509844" y="1324714"/>
            <a:ext cx="38325" cy="670490"/>
          </a:xfrm>
          <a:custGeom>
            <a:avLst/>
            <a:gdLst>
              <a:gd name="connsiteX0" fmla="*/ 12700 w 50800"/>
              <a:gd name="connsiteY0" fmla="*/ 12700 h 888746"/>
              <a:gd name="connsiteX1" fmla="*/ 12700 w 50800"/>
              <a:gd name="connsiteY1" fmla="*/ 876045 h 888746"/>
            </a:gdLst>
            <a:ahLst/>
            <a:cxnLst>
              <a:cxn ang="0">
                <a:pos x="connsiteX0" y="connsiteY0"/>
              </a:cxn>
              <a:cxn ang="1">
                <a:pos x="connsiteX1" y="connsiteY1"/>
              </a:cxn>
            </a:cxnLst>
            <a:rect l="l" t="t" r="r" b="b"/>
            <a:pathLst>
              <a:path w="50800" h="888746">
                <a:moveTo>
                  <a:pt x="12700" y="12700"/>
                </a:moveTo>
                <a:lnTo>
                  <a:pt x="12700" y="876045"/>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3" name="Freeform 3"/>
          <p:cNvSpPr/>
          <p:nvPr/>
        </p:nvSpPr>
        <p:spPr>
          <a:xfrm>
            <a:off x="3596348" y="2290451"/>
            <a:ext cx="345114" cy="574531"/>
          </a:xfrm>
          <a:custGeom>
            <a:avLst/>
            <a:gdLst>
              <a:gd name="connsiteX0" fmla="*/ 12700 w 457454"/>
              <a:gd name="connsiteY0" fmla="*/ 748851 h 761551"/>
              <a:gd name="connsiteX1" fmla="*/ 84328 w 457454"/>
              <a:gd name="connsiteY1" fmla="*/ 27999 h 761551"/>
              <a:gd name="connsiteX2" fmla="*/ 157479 w 457454"/>
              <a:gd name="connsiteY2" fmla="*/ 243645 h 761551"/>
              <a:gd name="connsiteX3" fmla="*/ 228346 w 457454"/>
              <a:gd name="connsiteY3" fmla="*/ 101151 h 761551"/>
              <a:gd name="connsiteX4" fmla="*/ 299973 w 457454"/>
              <a:gd name="connsiteY4" fmla="*/ 243645 h 761551"/>
              <a:gd name="connsiteX5" fmla="*/ 373126 w 457454"/>
              <a:gd name="connsiteY5" fmla="*/ 27999 h 761551"/>
              <a:gd name="connsiteX6" fmla="*/ 444754 w 457454"/>
              <a:gd name="connsiteY6" fmla="*/ 748851 h 76155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457454" h="761551">
                <a:moveTo>
                  <a:pt x="12700" y="748851"/>
                </a:moveTo>
                <a:cubicBezTo>
                  <a:pt x="36322" y="429573"/>
                  <a:pt x="59944" y="112581"/>
                  <a:pt x="84328" y="27999"/>
                </a:cubicBezTo>
                <a:cubicBezTo>
                  <a:pt x="107950" y="-55820"/>
                  <a:pt x="133096" y="231453"/>
                  <a:pt x="157479" y="243645"/>
                </a:cubicBezTo>
                <a:cubicBezTo>
                  <a:pt x="181102" y="256599"/>
                  <a:pt x="204723" y="101151"/>
                  <a:pt x="228346" y="101151"/>
                </a:cubicBezTo>
                <a:cubicBezTo>
                  <a:pt x="252729" y="101151"/>
                  <a:pt x="276352" y="256599"/>
                  <a:pt x="299973" y="243645"/>
                </a:cubicBezTo>
                <a:cubicBezTo>
                  <a:pt x="323596" y="231453"/>
                  <a:pt x="349504" y="-55820"/>
                  <a:pt x="373126" y="27999"/>
                </a:cubicBezTo>
                <a:cubicBezTo>
                  <a:pt x="396747" y="112581"/>
                  <a:pt x="431800" y="628455"/>
                  <a:pt x="444754" y="748851"/>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4" name="Freeform 3"/>
          <p:cNvSpPr/>
          <p:nvPr/>
        </p:nvSpPr>
        <p:spPr>
          <a:xfrm>
            <a:off x="4247677" y="2300034"/>
            <a:ext cx="345104" cy="574720"/>
          </a:xfrm>
          <a:custGeom>
            <a:avLst/>
            <a:gdLst>
              <a:gd name="connsiteX0" fmla="*/ 12700 w 457441"/>
              <a:gd name="connsiteY0" fmla="*/ 749101 h 761801"/>
              <a:gd name="connsiteX1" fmla="*/ 84314 w 457441"/>
              <a:gd name="connsiteY1" fmla="*/ 28249 h 761801"/>
              <a:gd name="connsiteX2" fmla="*/ 157479 w 457441"/>
              <a:gd name="connsiteY2" fmla="*/ 243895 h 761801"/>
              <a:gd name="connsiteX3" fmla="*/ 229108 w 457441"/>
              <a:gd name="connsiteY3" fmla="*/ 101401 h 761801"/>
              <a:gd name="connsiteX4" fmla="*/ 299973 w 457441"/>
              <a:gd name="connsiteY4" fmla="*/ 243895 h 761801"/>
              <a:gd name="connsiteX5" fmla="*/ 373112 w 457441"/>
              <a:gd name="connsiteY5" fmla="*/ 28249 h 761801"/>
              <a:gd name="connsiteX6" fmla="*/ 444741 w 457441"/>
              <a:gd name="connsiteY6" fmla="*/ 749101 h 7618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457441" h="761801">
                <a:moveTo>
                  <a:pt x="12700" y="749101"/>
                </a:moveTo>
                <a:cubicBezTo>
                  <a:pt x="37083" y="429823"/>
                  <a:pt x="60705" y="112069"/>
                  <a:pt x="84314" y="28249"/>
                </a:cubicBezTo>
                <a:cubicBezTo>
                  <a:pt x="107950" y="-56332"/>
                  <a:pt x="133858" y="230941"/>
                  <a:pt x="157479" y="243895"/>
                </a:cubicBezTo>
                <a:cubicBezTo>
                  <a:pt x="181088" y="256849"/>
                  <a:pt x="204723" y="101401"/>
                  <a:pt x="229108" y="101401"/>
                </a:cubicBezTo>
                <a:cubicBezTo>
                  <a:pt x="252729" y="101401"/>
                  <a:pt x="276338" y="256849"/>
                  <a:pt x="299973" y="243895"/>
                </a:cubicBezTo>
                <a:cubicBezTo>
                  <a:pt x="324357" y="230941"/>
                  <a:pt x="349491" y="-56332"/>
                  <a:pt x="373112" y="28249"/>
                </a:cubicBezTo>
                <a:cubicBezTo>
                  <a:pt x="396734" y="112069"/>
                  <a:pt x="431786" y="627943"/>
                  <a:pt x="444741" y="749101"/>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5" name="Freeform 3"/>
          <p:cNvSpPr/>
          <p:nvPr/>
        </p:nvSpPr>
        <p:spPr>
          <a:xfrm>
            <a:off x="3922300" y="2845819"/>
            <a:ext cx="344538" cy="574531"/>
          </a:xfrm>
          <a:custGeom>
            <a:avLst/>
            <a:gdLst>
              <a:gd name="connsiteX0" fmla="*/ 443991 w 456691"/>
              <a:gd name="connsiteY0" fmla="*/ 12700 h 761550"/>
              <a:gd name="connsiteX1" fmla="*/ 373125 w 456691"/>
              <a:gd name="connsiteY1" fmla="*/ 733552 h 761550"/>
              <a:gd name="connsiteX2" fmla="*/ 299973 w 456691"/>
              <a:gd name="connsiteY2" fmla="*/ 517144 h 761550"/>
              <a:gd name="connsiteX3" fmla="*/ 228345 w 456691"/>
              <a:gd name="connsiteY3" fmla="*/ 660400 h 761550"/>
              <a:gd name="connsiteX4" fmla="*/ 156717 w 456691"/>
              <a:gd name="connsiteY4" fmla="*/ 517144 h 761550"/>
              <a:gd name="connsiteX5" fmla="*/ 83565 w 456691"/>
              <a:gd name="connsiteY5" fmla="*/ 733552 h 761550"/>
              <a:gd name="connsiteX6" fmla="*/ 12700 w 456691"/>
              <a:gd name="connsiteY6" fmla="*/ 12700 h 7615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456691" h="761550">
                <a:moveTo>
                  <a:pt x="443991" y="12700"/>
                </a:moveTo>
                <a:cubicBezTo>
                  <a:pt x="420369" y="331978"/>
                  <a:pt x="396747" y="648970"/>
                  <a:pt x="373125" y="733552"/>
                </a:cubicBezTo>
                <a:cubicBezTo>
                  <a:pt x="348741" y="817372"/>
                  <a:pt x="323595" y="530098"/>
                  <a:pt x="299973" y="517144"/>
                </a:cubicBezTo>
                <a:cubicBezTo>
                  <a:pt x="275589" y="504952"/>
                  <a:pt x="251967" y="660400"/>
                  <a:pt x="228345" y="660400"/>
                </a:cubicBezTo>
                <a:cubicBezTo>
                  <a:pt x="204723" y="660400"/>
                  <a:pt x="180339" y="504952"/>
                  <a:pt x="156717" y="517144"/>
                </a:cubicBezTo>
                <a:cubicBezTo>
                  <a:pt x="133095" y="530098"/>
                  <a:pt x="107950" y="817372"/>
                  <a:pt x="83565" y="733552"/>
                </a:cubicBezTo>
                <a:cubicBezTo>
                  <a:pt x="59943" y="648970"/>
                  <a:pt x="24891" y="133096"/>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6" name="Freeform 3"/>
          <p:cNvSpPr/>
          <p:nvPr/>
        </p:nvSpPr>
        <p:spPr>
          <a:xfrm>
            <a:off x="4573618" y="2845819"/>
            <a:ext cx="345123" cy="574531"/>
          </a:xfrm>
          <a:custGeom>
            <a:avLst/>
            <a:gdLst>
              <a:gd name="connsiteX0" fmla="*/ 444766 w 457466"/>
              <a:gd name="connsiteY0" fmla="*/ 12700 h 761550"/>
              <a:gd name="connsiteX1" fmla="*/ 373139 w 457466"/>
              <a:gd name="connsiteY1" fmla="*/ 733552 h 761550"/>
              <a:gd name="connsiteX2" fmla="*/ 299973 w 457466"/>
              <a:gd name="connsiteY2" fmla="*/ 517144 h 761550"/>
              <a:gd name="connsiteX3" fmla="*/ 228345 w 457466"/>
              <a:gd name="connsiteY3" fmla="*/ 660400 h 761550"/>
              <a:gd name="connsiteX4" fmla="*/ 157492 w 457466"/>
              <a:gd name="connsiteY4" fmla="*/ 517144 h 761550"/>
              <a:gd name="connsiteX5" fmla="*/ 84340 w 457466"/>
              <a:gd name="connsiteY5" fmla="*/ 733552 h 761550"/>
              <a:gd name="connsiteX6" fmla="*/ 12700 w 457466"/>
              <a:gd name="connsiteY6" fmla="*/ 12700 h 7615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457466" h="761550">
                <a:moveTo>
                  <a:pt x="444766" y="12700"/>
                </a:moveTo>
                <a:cubicBezTo>
                  <a:pt x="420369" y="331978"/>
                  <a:pt x="396747" y="648970"/>
                  <a:pt x="373139" y="733552"/>
                </a:cubicBezTo>
                <a:cubicBezTo>
                  <a:pt x="349516" y="817372"/>
                  <a:pt x="323595" y="530098"/>
                  <a:pt x="299973" y="517144"/>
                </a:cubicBezTo>
                <a:cubicBezTo>
                  <a:pt x="276364" y="504952"/>
                  <a:pt x="252742" y="660400"/>
                  <a:pt x="228345" y="660400"/>
                </a:cubicBezTo>
                <a:cubicBezTo>
                  <a:pt x="204723" y="660400"/>
                  <a:pt x="181114" y="504952"/>
                  <a:pt x="157492" y="517144"/>
                </a:cubicBezTo>
                <a:cubicBezTo>
                  <a:pt x="133095" y="530098"/>
                  <a:pt x="107950" y="817372"/>
                  <a:pt x="84340" y="733552"/>
                </a:cubicBezTo>
                <a:cubicBezTo>
                  <a:pt x="59943" y="648970"/>
                  <a:pt x="25666" y="133096"/>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7" name="Freeform 3"/>
          <p:cNvSpPr/>
          <p:nvPr/>
        </p:nvSpPr>
        <p:spPr>
          <a:xfrm>
            <a:off x="4900728" y="2300034"/>
            <a:ext cx="344529" cy="574720"/>
          </a:xfrm>
          <a:custGeom>
            <a:avLst/>
            <a:gdLst>
              <a:gd name="connsiteX0" fmla="*/ 12700 w 456679"/>
              <a:gd name="connsiteY0" fmla="*/ 749101 h 761801"/>
              <a:gd name="connsiteX1" fmla="*/ 83553 w 456679"/>
              <a:gd name="connsiteY1" fmla="*/ 28249 h 761801"/>
              <a:gd name="connsiteX2" fmla="*/ 156705 w 456679"/>
              <a:gd name="connsiteY2" fmla="*/ 243895 h 761801"/>
              <a:gd name="connsiteX3" fmla="*/ 228333 w 456679"/>
              <a:gd name="connsiteY3" fmla="*/ 101401 h 761801"/>
              <a:gd name="connsiteX4" fmla="*/ 299974 w 456679"/>
              <a:gd name="connsiteY4" fmla="*/ 243895 h 761801"/>
              <a:gd name="connsiteX5" fmla="*/ 373126 w 456679"/>
              <a:gd name="connsiteY5" fmla="*/ 28249 h 761801"/>
              <a:gd name="connsiteX6" fmla="*/ 443979 w 456679"/>
              <a:gd name="connsiteY6" fmla="*/ 749101 h 76180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456679" h="761801">
                <a:moveTo>
                  <a:pt x="12700" y="749101"/>
                </a:moveTo>
                <a:cubicBezTo>
                  <a:pt x="36309" y="429823"/>
                  <a:pt x="59931" y="112069"/>
                  <a:pt x="83553" y="28249"/>
                </a:cubicBezTo>
                <a:cubicBezTo>
                  <a:pt x="107950" y="-56332"/>
                  <a:pt x="133083" y="230941"/>
                  <a:pt x="156705" y="243895"/>
                </a:cubicBezTo>
                <a:cubicBezTo>
                  <a:pt x="181102" y="256849"/>
                  <a:pt x="204724" y="101401"/>
                  <a:pt x="228333" y="101401"/>
                </a:cubicBezTo>
                <a:cubicBezTo>
                  <a:pt x="251955" y="101401"/>
                  <a:pt x="276352" y="256849"/>
                  <a:pt x="299974" y="243895"/>
                </a:cubicBezTo>
                <a:cubicBezTo>
                  <a:pt x="323583" y="230941"/>
                  <a:pt x="348729" y="-56332"/>
                  <a:pt x="373126" y="28249"/>
                </a:cubicBezTo>
                <a:cubicBezTo>
                  <a:pt x="396748" y="112069"/>
                  <a:pt x="431800" y="627943"/>
                  <a:pt x="443979" y="749101"/>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8" name="Freeform 3"/>
          <p:cNvSpPr/>
          <p:nvPr/>
        </p:nvSpPr>
        <p:spPr>
          <a:xfrm>
            <a:off x="5226095" y="2845819"/>
            <a:ext cx="345114" cy="574531"/>
          </a:xfrm>
          <a:custGeom>
            <a:avLst/>
            <a:gdLst>
              <a:gd name="connsiteX0" fmla="*/ 444754 w 457454"/>
              <a:gd name="connsiteY0" fmla="*/ 12700 h 761550"/>
              <a:gd name="connsiteX1" fmla="*/ 373126 w 457454"/>
              <a:gd name="connsiteY1" fmla="*/ 733552 h 761550"/>
              <a:gd name="connsiteX2" fmla="*/ 299973 w 457454"/>
              <a:gd name="connsiteY2" fmla="*/ 517144 h 761550"/>
              <a:gd name="connsiteX3" fmla="*/ 229120 w 457454"/>
              <a:gd name="connsiteY3" fmla="*/ 660400 h 761550"/>
              <a:gd name="connsiteX4" fmla="*/ 157480 w 457454"/>
              <a:gd name="connsiteY4" fmla="*/ 517144 h 761550"/>
              <a:gd name="connsiteX5" fmla="*/ 84328 w 457454"/>
              <a:gd name="connsiteY5" fmla="*/ 733552 h 761550"/>
              <a:gd name="connsiteX6" fmla="*/ 12700 w 457454"/>
              <a:gd name="connsiteY6" fmla="*/ 12700 h 76155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Lst>
            <a:rect l="l" t="t" r="r" b="b"/>
            <a:pathLst>
              <a:path w="457454" h="761550">
                <a:moveTo>
                  <a:pt x="444754" y="12700"/>
                </a:moveTo>
                <a:cubicBezTo>
                  <a:pt x="421145" y="331978"/>
                  <a:pt x="397523" y="648970"/>
                  <a:pt x="373126" y="733552"/>
                </a:cubicBezTo>
                <a:cubicBezTo>
                  <a:pt x="349504" y="817372"/>
                  <a:pt x="324370" y="530098"/>
                  <a:pt x="299973" y="517144"/>
                </a:cubicBezTo>
                <a:cubicBezTo>
                  <a:pt x="276352" y="504952"/>
                  <a:pt x="252730" y="660400"/>
                  <a:pt x="229120" y="660400"/>
                </a:cubicBezTo>
                <a:cubicBezTo>
                  <a:pt x="204723" y="660400"/>
                  <a:pt x="181102" y="504952"/>
                  <a:pt x="157480" y="517144"/>
                </a:cubicBezTo>
                <a:cubicBezTo>
                  <a:pt x="133870" y="530098"/>
                  <a:pt x="107950" y="817372"/>
                  <a:pt x="84328" y="733552"/>
                </a:cubicBezTo>
                <a:cubicBezTo>
                  <a:pt x="60719" y="648970"/>
                  <a:pt x="25654" y="133096"/>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59" name="Freeform 3"/>
          <p:cNvSpPr/>
          <p:nvPr/>
        </p:nvSpPr>
        <p:spPr>
          <a:xfrm>
            <a:off x="880086" y="3660411"/>
            <a:ext cx="38325" cy="1105092"/>
          </a:xfrm>
          <a:custGeom>
            <a:avLst/>
            <a:gdLst>
              <a:gd name="connsiteX0" fmla="*/ 12700 w 50800"/>
              <a:gd name="connsiteY0" fmla="*/ 12700 h 1464818"/>
              <a:gd name="connsiteX1" fmla="*/ 12700 w 50800"/>
              <a:gd name="connsiteY1" fmla="*/ 1452118 h 1464818"/>
            </a:gdLst>
            <a:ahLst/>
            <a:cxnLst>
              <a:cxn ang="0">
                <a:pos x="connsiteX0" y="connsiteY0"/>
              </a:cxn>
              <a:cxn ang="1">
                <a:pos x="connsiteX1" y="connsiteY1"/>
              </a:cxn>
            </a:cxnLst>
            <a:rect l="l" t="t" r="r" b="b"/>
            <a:pathLst>
              <a:path w="50800" h="1464818">
                <a:moveTo>
                  <a:pt x="12700" y="12700"/>
                </a:moveTo>
                <a:lnTo>
                  <a:pt x="12700" y="1452118"/>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0" name="Freeform 3"/>
          <p:cNvSpPr/>
          <p:nvPr/>
        </p:nvSpPr>
        <p:spPr>
          <a:xfrm>
            <a:off x="3596348" y="3660411"/>
            <a:ext cx="38325" cy="1051054"/>
          </a:xfrm>
          <a:custGeom>
            <a:avLst/>
            <a:gdLst>
              <a:gd name="connsiteX0" fmla="*/ 12700 w 50800"/>
              <a:gd name="connsiteY0" fmla="*/ 12700 h 1393190"/>
              <a:gd name="connsiteX1" fmla="*/ 12700 w 50800"/>
              <a:gd name="connsiteY1" fmla="*/ 1380490 h 1393190"/>
            </a:gdLst>
            <a:ahLst/>
            <a:cxnLst>
              <a:cxn ang="0">
                <a:pos x="connsiteX0" y="connsiteY0"/>
              </a:cxn>
              <a:cxn ang="1">
                <a:pos x="connsiteX1" y="connsiteY1"/>
              </a:cxn>
            </a:cxnLst>
            <a:rect l="l" t="t" r="r" b="b"/>
            <a:pathLst>
              <a:path w="50800" h="1393190">
                <a:moveTo>
                  <a:pt x="12700" y="12700"/>
                </a:moveTo>
                <a:lnTo>
                  <a:pt x="12700" y="1380490"/>
                </a:ln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1" name="Freeform 3"/>
          <p:cNvSpPr/>
          <p:nvPr/>
        </p:nvSpPr>
        <p:spPr>
          <a:xfrm>
            <a:off x="880087" y="3705408"/>
            <a:ext cx="346263" cy="516267"/>
          </a:xfrm>
          <a:custGeom>
            <a:avLst/>
            <a:gdLst>
              <a:gd name="connsiteX0" fmla="*/ 12700 w 458978"/>
              <a:gd name="connsiteY0" fmla="*/ 671621 h 684321"/>
              <a:gd name="connsiteX1" fmla="*/ 106426 w 458978"/>
              <a:gd name="connsiteY1" fmla="*/ 46019 h 684321"/>
              <a:gd name="connsiteX2" fmla="*/ 144526 w 458978"/>
              <a:gd name="connsiteY2" fmla="*/ 269285 h 684321"/>
              <a:gd name="connsiteX3" fmla="*/ 181864 w 458978"/>
              <a:gd name="connsiteY3" fmla="*/ 90977 h 684321"/>
              <a:gd name="connsiteX4" fmla="*/ 200914 w 458978"/>
              <a:gd name="connsiteY4" fmla="*/ 247187 h 684321"/>
              <a:gd name="connsiteX5" fmla="*/ 239014 w 458978"/>
              <a:gd name="connsiteY5" fmla="*/ 90977 h 684321"/>
              <a:gd name="connsiteX6" fmla="*/ 257302 w 458978"/>
              <a:gd name="connsiteY6" fmla="*/ 247187 h 684321"/>
              <a:gd name="connsiteX7" fmla="*/ 295402 w 458978"/>
              <a:gd name="connsiteY7" fmla="*/ 90977 h 684321"/>
              <a:gd name="connsiteX8" fmla="*/ 313690 w 458978"/>
              <a:gd name="connsiteY8" fmla="*/ 247187 h 684321"/>
              <a:gd name="connsiteX9" fmla="*/ 351790 w 458978"/>
              <a:gd name="connsiteY9" fmla="*/ 23921 h 684321"/>
              <a:gd name="connsiteX10" fmla="*/ 446278 w 458978"/>
              <a:gd name="connsiteY10" fmla="*/ 671621 h 68432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58978" h="684321">
                <a:moveTo>
                  <a:pt x="12700" y="671621"/>
                </a:moveTo>
                <a:cubicBezTo>
                  <a:pt x="48514" y="392729"/>
                  <a:pt x="84327" y="113075"/>
                  <a:pt x="106426" y="46019"/>
                </a:cubicBezTo>
                <a:cubicBezTo>
                  <a:pt x="128524" y="-20274"/>
                  <a:pt x="131572" y="262427"/>
                  <a:pt x="144526" y="269285"/>
                </a:cubicBezTo>
                <a:cubicBezTo>
                  <a:pt x="156718" y="276905"/>
                  <a:pt x="172720" y="94025"/>
                  <a:pt x="181864" y="90977"/>
                </a:cubicBezTo>
                <a:cubicBezTo>
                  <a:pt x="191770" y="87167"/>
                  <a:pt x="191008" y="247187"/>
                  <a:pt x="200914" y="247187"/>
                </a:cubicBezTo>
                <a:cubicBezTo>
                  <a:pt x="210820" y="247187"/>
                  <a:pt x="229108" y="90977"/>
                  <a:pt x="239014" y="90977"/>
                </a:cubicBezTo>
                <a:cubicBezTo>
                  <a:pt x="248158" y="90977"/>
                  <a:pt x="248158" y="247187"/>
                  <a:pt x="257302" y="247187"/>
                </a:cubicBezTo>
                <a:cubicBezTo>
                  <a:pt x="267208" y="247187"/>
                  <a:pt x="285496" y="90977"/>
                  <a:pt x="295402" y="90977"/>
                </a:cubicBezTo>
                <a:cubicBezTo>
                  <a:pt x="304546" y="90977"/>
                  <a:pt x="304546" y="258617"/>
                  <a:pt x="313690" y="247187"/>
                </a:cubicBezTo>
                <a:cubicBezTo>
                  <a:pt x="323596" y="235757"/>
                  <a:pt x="329692" y="-46944"/>
                  <a:pt x="351790" y="23921"/>
                </a:cubicBezTo>
                <a:cubicBezTo>
                  <a:pt x="373887" y="94787"/>
                  <a:pt x="430276" y="564179"/>
                  <a:pt x="446278" y="671621"/>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2" name="Freeform 3"/>
          <p:cNvSpPr/>
          <p:nvPr/>
        </p:nvSpPr>
        <p:spPr>
          <a:xfrm>
            <a:off x="1531414" y="3705408"/>
            <a:ext cx="346263" cy="516267"/>
          </a:xfrm>
          <a:custGeom>
            <a:avLst/>
            <a:gdLst>
              <a:gd name="connsiteX0" fmla="*/ 12700 w 458978"/>
              <a:gd name="connsiteY0" fmla="*/ 671621 h 684321"/>
              <a:gd name="connsiteX1" fmla="*/ 107188 w 458978"/>
              <a:gd name="connsiteY1" fmla="*/ 46019 h 684321"/>
              <a:gd name="connsiteX2" fmla="*/ 144526 w 458978"/>
              <a:gd name="connsiteY2" fmla="*/ 269285 h 684321"/>
              <a:gd name="connsiteX3" fmla="*/ 182626 w 458978"/>
              <a:gd name="connsiteY3" fmla="*/ 90977 h 684321"/>
              <a:gd name="connsiteX4" fmla="*/ 200913 w 458978"/>
              <a:gd name="connsiteY4" fmla="*/ 247187 h 684321"/>
              <a:gd name="connsiteX5" fmla="*/ 239013 w 458978"/>
              <a:gd name="connsiteY5" fmla="*/ 90977 h 684321"/>
              <a:gd name="connsiteX6" fmla="*/ 257301 w 458978"/>
              <a:gd name="connsiteY6" fmla="*/ 247187 h 684321"/>
              <a:gd name="connsiteX7" fmla="*/ 295401 w 458978"/>
              <a:gd name="connsiteY7" fmla="*/ 90977 h 684321"/>
              <a:gd name="connsiteX8" fmla="*/ 314451 w 458978"/>
              <a:gd name="connsiteY8" fmla="*/ 247187 h 684321"/>
              <a:gd name="connsiteX9" fmla="*/ 351789 w 458978"/>
              <a:gd name="connsiteY9" fmla="*/ 23921 h 684321"/>
              <a:gd name="connsiteX10" fmla="*/ 446278 w 458978"/>
              <a:gd name="connsiteY10" fmla="*/ 671621 h 68432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58978" h="684321">
                <a:moveTo>
                  <a:pt x="12700" y="671621"/>
                </a:moveTo>
                <a:cubicBezTo>
                  <a:pt x="48513" y="392729"/>
                  <a:pt x="85089" y="113075"/>
                  <a:pt x="107188" y="46019"/>
                </a:cubicBezTo>
                <a:cubicBezTo>
                  <a:pt x="128523" y="-20274"/>
                  <a:pt x="132333" y="262427"/>
                  <a:pt x="144526" y="269285"/>
                </a:cubicBezTo>
                <a:cubicBezTo>
                  <a:pt x="157479" y="276905"/>
                  <a:pt x="172719" y="94025"/>
                  <a:pt x="182626" y="90977"/>
                </a:cubicBezTo>
                <a:cubicBezTo>
                  <a:pt x="191769" y="87167"/>
                  <a:pt x="191769" y="247187"/>
                  <a:pt x="200913" y="247187"/>
                </a:cubicBezTo>
                <a:cubicBezTo>
                  <a:pt x="210819" y="247187"/>
                  <a:pt x="229107" y="90977"/>
                  <a:pt x="239013" y="90977"/>
                </a:cubicBezTo>
                <a:cubicBezTo>
                  <a:pt x="248157" y="90977"/>
                  <a:pt x="248157" y="247187"/>
                  <a:pt x="257301" y="247187"/>
                </a:cubicBezTo>
                <a:cubicBezTo>
                  <a:pt x="267207" y="247187"/>
                  <a:pt x="286257" y="90977"/>
                  <a:pt x="295401" y="90977"/>
                </a:cubicBezTo>
                <a:cubicBezTo>
                  <a:pt x="305307" y="90977"/>
                  <a:pt x="304545" y="258617"/>
                  <a:pt x="314451" y="247187"/>
                </a:cubicBezTo>
                <a:cubicBezTo>
                  <a:pt x="323595" y="235757"/>
                  <a:pt x="329691" y="-46944"/>
                  <a:pt x="351789" y="23921"/>
                </a:cubicBezTo>
                <a:cubicBezTo>
                  <a:pt x="373888" y="94787"/>
                  <a:pt x="430276" y="564179"/>
                  <a:pt x="446278" y="671621"/>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3" name="Freeform 3"/>
          <p:cNvSpPr/>
          <p:nvPr/>
        </p:nvSpPr>
        <p:spPr>
          <a:xfrm>
            <a:off x="1206038" y="4203663"/>
            <a:ext cx="345688" cy="516842"/>
          </a:xfrm>
          <a:custGeom>
            <a:avLst/>
            <a:gdLst>
              <a:gd name="connsiteX0" fmla="*/ 445515 w 458215"/>
              <a:gd name="connsiteY0" fmla="*/ 12700 h 685083"/>
              <a:gd name="connsiteX1" fmla="*/ 351789 w 458215"/>
              <a:gd name="connsiteY1" fmla="*/ 638301 h 685083"/>
              <a:gd name="connsiteX2" fmla="*/ 314452 w 458215"/>
              <a:gd name="connsiteY2" fmla="*/ 415797 h 685083"/>
              <a:gd name="connsiteX3" fmla="*/ 276352 w 458215"/>
              <a:gd name="connsiteY3" fmla="*/ 594105 h 685083"/>
              <a:gd name="connsiteX4" fmla="*/ 257302 w 458215"/>
              <a:gd name="connsiteY4" fmla="*/ 437895 h 685083"/>
              <a:gd name="connsiteX5" fmla="*/ 219964 w 458215"/>
              <a:gd name="connsiteY5" fmla="*/ 594105 h 685083"/>
              <a:gd name="connsiteX6" fmla="*/ 200914 w 458215"/>
              <a:gd name="connsiteY6" fmla="*/ 437895 h 685083"/>
              <a:gd name="connsiteX7" fmla="*/ 163575 w 458215"/>
              <a:gd name="connsiteY7" fmla="*/ 594105 h 685083"/>
              <a:gd name="connsiteX8" fmla="*/ 144525 w 458215"/>
              <a:gd name="connsiteY8" fmla="*/ 437895 h 685083"/>
              <a:gd name="connsiteX9" fmla="*/ 106425 w 458215"/>
              <a:gd name="connsiteY9" fmla="*/ 661161 h 685083"/>
              <a:gd name="connsiteX10" fmla="*/ 12700 w 458215"/>
              <a:gd name="connsiteY10" fmla="*/ 12700 h 68508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58215" h="685083">
                <a:moveTo>
                  <a:pt x="445515" y="12700"/>
                </a:moveTo>
                <a:cubicBezTo>
                  <a:pt x="409702" y="292353"/>
                  <a:pt x="373887" y="571245"/>
                  <a:pt x="351789" y="638301"/>
                </a:cubicBezTo>
                <a:cubicBezTo>
                  <a:pt x="329692" y="705357"/>
                  <a:pt x="326643" y="422655"/>
                  <a:pt x="314452" y="415797"/>
                </a:cubicBezTo>
                <a:cubicBezTo>
                  <a:pt x="301497" y="408177"/>
                  <a:pt x="285495" y="591057"/>
                  <a:pt x="276352" y="594105"/>
                </a:cubicBezTo>
                <a:cubicBezTo>
                  <a:pt x="266445" y="597915"/>
                  <a:pt x="267208" y="437895"/>
                  <a:pt x="257302" y="437895"/>
                </a:cubicBezTo>
                <a:cubicBezTo>
                  <a:pt x="248158" y="437895"/>
                  <a:pt x="229107" y="594105"/>
                  <a:pt x="219964" y="594105"/>
                </a:cubicBezTo>
                <a:cubicBezTo>
                  <a:pt x="210057" y="594105"/>
                  <a:pt x="210819" y="437895"/>
                  <a:pt x="200914" y="437895"/>
                </a:cubicBezTo>
                <a:cubicBezTo>
                  <a:pt x="191769" y="437895"/>
                  <a:pt x="172719" y="594105"/>
                  <a:pt x="163575" y="594105"/>
                </a:cubicBezTo>
                <a:cubicBezTo>
                  <a:pt x="153669" y="594105"/>
                  <a:pt x="154431" y="426465"/>
                  <a:pt x="144525" y="437895"/>
                </a:cubicBezTo>
                <a:cubicBezTo>
                  <a:pt x="134619" y="449325"/>
                  <a:pt x="128523" y="732027"/>
                  <a:pt x="106425" y="661161"/>
                </a:cubicBezTo>
                <a:cubicBezTo>
                  <a:pt x="85089" y="590295"/>
                  <a:pt x="27939" y="120903"/>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4" name="Freeform 3"/>
          <p:cNvSpPr/>
          <p:nvPr/>
        </p:nvSpPr>
        <p:spPr>
          <a:xfrm>
            <a:off x="2184466" y="3705408"/>
            <a:ext cx="345689" cy="516267"/>
          </a:xfrm>
          <a:custGeom>
            <a:avLst/>
            <a:gdLst>
              <a:gd name="connsiteX0" fmla="*/ 12700 w 458216"/>
              <a:gd name="connsiteY0" fmla="*/ 671621 h 684321"/>
              <a:gd name="connsiteX1" fmla="*/ 106426 w 458216"/>
              <a:gd name="connsiteY1" fmla="*/ 46019 h 684321"/>
              <a:gd name="connsiteX2" fmla="*/ 144526 w 458216"/>
              <a:gd name="connsiteY2" fmla="*/ 269285 h 684321"/>
              <a:gd name="connsiteX3" fmla="*/ 181864 w 458216"/>
              <a:gd name="connsiteY3" fmla="*/ 90977 h 684321"/>
              <a:gd name="connsiteX4" fmla="*/ 200914 w 458216"/>
              <a:gd name="connsiteY4" fmla="*/ 247187 h 684321"/>
              <a:gd name="connsiteX5" fmla="*/ 238252 w 458216"/>
              <a:gd name="connsiteY5" fmla="*/ 90977 h 684321"/>
              <a:gd name="connsiteX6" fmla="*/ 257302 w 458216"/>
              <a:gd name="connsiteY6" fmla="*/ 247187 h 684321"/>
              <a:gd name="connsiteX7" fmla="*/ 295402 w 458216"/>
              <a:gd name="connsiteY7" fmla="*/ 90977 h 684321"/>
              <a:gd name="connsiteX8" fmla="*/ 313690 w 458216"/>
              <a:gd name="connsiteY8" fmla="*/ 247187 h 684321"/>
              <a:gd name="connsiteX9" fmla="*/ 351790 w 458216"/>
              <a:gd name="connsiteY9" fmla="*/ 23921 h 684321"/>
              <a:gd name="connsiteX10" fmla="*/ 445516 w 458216"/>
              <a:gd name="connsiteY10" fmla="*/ 671621 h 684321"/>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58216" h="684321">
                <a:moveTo>
                  <a:pt x="12700" y="671621"/>
                </a:moveTo>
                <a:cubicBezTo>
                  <a:pt x="48514" y="392729"/>
                  <a:pt x="84328" y="113075"/>
                  <a:pt x="106426" y="46019"/>
                </a:cubicBezTo>
                <a:cubicBezTo>
                  <a:pt x="128524" y="-20274"/>
                  <a:pt x="131572" y="262427"/>
                  <a:pt x="144526" y="269285"/>
                </a:cubicBezTo>
                <a:cubicBezTo>
                  <a:pt x="156718" y="276905"/>
                  <a:pt x="172720" y="94025"/>
                  <a:pt x="181864" y="90977"/>
                </a:cubicBezTo>
                <a:cubicBezTo>
                  <a:pt x="191770" y="87167"/>
                  <a:pt x="191008" y="247187"/>
                  <a:pt x="200914" y="247187"/>
                </a:cubicBezTo>
                <a:cubicBezTo>
                  <a:pt x="210058" y="247187"/>
                  <a:pt x="229108" y="90977"/>
                  <a:pt x="238252" y="90977"/>
                </a:cubicBezTo>
                <a:cubicBezTo>
                  <a:pt x="248158" y="90977"/>
                  <a:pt x="247396" y="247187"/>
                  <a:pt x="257302" y="247187"/>
                </a:cubicBezTo>
                <a:cubicBezTo>
                  <a:pt x="266446" y="247187"/>
                  <a:pt x="285496" y="90977"/>
                  <a:pt x="295402" y="90977"/>
                </a:cubicBezTo>
                <a:cubicBezTo>
                  <a:pt x="304546" y="90977"/>
                  <a:pt x="304546" y="258617"/>
                  <a:pt x="313690" y="247187"/>
                </a:cubicBezTo>
                <a:cubicBezTo>
                  <a:pt x="323596" y="235757"/>
                  <a:pt x="329692" y="-46944"/>
                  <a:pt x="351790" y="23921"/>
                </a:cubicBezTo>
                <a:cubicBezTo>
                  <a:pt x="373888" y="94787"/>
                  <a:pt x="430276" y="564179"/>
                  <a:pt x="445516" y="671621"/>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5" name="Freeform 3"/>
          <p:cNvSpPr/>
          <p:nvPr/>
        </p:nvSpPr>
        <p:spPr>
          <a:xfrm>
            <a:off x="1858516" y="4203663"/>
            <a:ext cx="346263" cy="516842"/>
          </a:xfrm>
          <a:custGeom>
            <a:avLst/>
            <a:gdLst>
              <a:gd name="connsiteX0" fmla="*/ 446278 w 458978"/>
              <a:gd name="connsiteY0" fmla="*/ 12700 h 685083"/>
              <a:gd name="connsiteX1" fmla="*/ 352552 w 458978"/>
              <a:gd name="connsiteY1" fmla="*/ 638301 h 685083"/>
              <a:gd name="connsiteX2" fmla="*/ 314452 w 458978"/>
              <a:gd name="connsiteY2" fmla="*/ 415797 h 685083"/>
              <a:gd name="connsiteX3" fmla="*/ 276352 w 458978"/>
              <a:gd name="connsiteY3" fmla="*/ 594105 h 685083"/>
              <a:gd name="connsiteX4" fmla="*/ 258064 w 458978"/>
              <a:gd name="connsiteY4" fmla="*/ 437895 h 685083"/>
              <a:gd name="connsiteX5" fmla="*/ 219964 w 458978"/>
              <a:gd name="connsiteY5" fmla="*/ 594105 h 685083"/>
              <a:gd name="connsiteX6" fmla="*/ 201676 w 458978"/>
              <a:gd name="connsiteY6" fmla="*/ 437895 h 685083"/>
              <a:gd name="connsiteX7" fmla="*/ 163576 w 458978"/>
              <a:gd name="connsiteY7" fmla="*/ 594105 h 685083"/>
              <a:gd name="connsiteX8" fmla="*/ 144526 w 458978"/>
              <a:gd name="connsiteY8" fmla="*/ 437895 h 685083"/>
              <a:gd name="connsiteX9" fmla="*/ 107188 w 458978"/>
              <a:gd name="connsiteY9" fmla="*/ 661161 h 685083"/>
              <a:gd name="connsiteX10" fmla="*/ 12700 w 458978"/>
              <a:gd name="connsiteY10" fmla="*/ 12700 h 68508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58978" h="685083">
                <a:moveTo>
                  <a:pt x="446278" y="12700"/>
                </a:moveTo>
                <a:cubicBezTo>
                  <a:pt x="410464" y="292353"/>
                  <a:pt x="373888" y="571245"/>
                  <a:pt x="352552" y="638301"/>
                </a:cubicBezTo>
                <a:cubicBezTo>
                  <a:pt x="330453" y="705357"/>
                  <a:pt x="326644" y="422655"/>
                  <a:pt x="314452" y="415797"/>
                </a:cubicBezTo>
                <a:cubicBezTo>
                  <a:pt x="302259" y="408177"/>
                  <a:pt x="286258" y="591057"/>
                  <a:pt x="276352" y="594105"/>
                </a:cubicBezTo>
                <a:cubicBezTo>
                  <a:pt x="267208" y="597915"/>
                  <a:pt x="267208" y="437895"/>
                  <a:pt x="258064" y="437895"/>
                </a:cubicBezTo>
                <a:cubicBezTo>
                  <a:pt x="248158" y="437895"/>
                  <a:pt x="229870" y="594105"/>
                  <a:pt x="219964" y="594105"/>
                </a:cubicBezTo>
                <a:cubicBezTo>
                  <a:pt x="210820" y="594105"/>
                  <a:pt x="210820" y="437895"/>
                  <a:pt x="201676" y="437895"/>
                </a:cubicBezTo>
                <a:cubicBezTo>
                  <a:pt x="191770" y="437895"/>
                  <a:pt x="173482" y="594105"/>
                  <a:pt x="163576" y="594105"/>
                </a:cubicBezTo>
                <a:cubicBezTo>
                  <a:pt x="153670" y="594105"/>
                  <a:pt x="154432" y="426465"/>
                  <a:pt x="144526" y="437895"/>
                </a:cubicBezTo>
                <a:cubicBezTo>
                  <a:pt x="135382" y="449325"/>
                  <a:pt x="129285" y="732027"/>
                  <a:pt x="107188" y="661161"/>
                </a:cubicBezTo>
                <a:cubicBezTo>
                  <a:pt x="85089" y="590295"/>
                  <a:pt x="28701" y="120903"/>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6" name="Freeform 3"/>
          <p:cNvSpPr/>
          <p:nvPr/>
        </p:nvSpPr>
        <p:spPr>
          <a:xfrm>
            <a:off x="2509844" y="4203663"/>
            <a:ext cx="346263" cy="516842"/>
          </a:xfrm>
          <a:custGeom>
            <a:avLst/>
            <a:gdLst>
              <a:gd name="connsiteX0" fmla="*/ 446277 w 458977"/>
              <a:gd name="connsiteY0" fmla="*/ 12700 h 685083"/>
              <a:gd name="connsiteX1" fmla="*/ 352551 w 458977"/>
              <a:gd name="connsiteY1" fmla="*/ 638301 h 685083"/>
              <a:gd name="connsiteX2" fmla="*/ 314451 w 458977"/>
              <a:gd name="connsiteY2" fmla="*/ 415797 h 685083"/>
              <a:gd name="connsiteX3" fmla="*/ 277114 w 458977"/>
              <a:gd name="connsiteY3" fmla="*/ 594105 h 685083"/>
              <a:gd name="connsiteX4" fmla="*/ 258064 w 458977"/>
              <a:gd name="connsiteY4" fmla="*/ 437895 h 685083"/>
              <a:gd name="connsiteX5" fmla="*/ 219964 w 458977"/>
              <a:gd name="connsiteY5" fmla="*/ 594105 h 685083"/>
              <a:gd name="connsiteX6" fmla="*/ 201676 w 458977"/>
              <a:gd name="connsiteY6" fmla="*/ 437895 h 685083"/>
              <a:gd name="connsiteX7" fmla="*/ 163576 w 458977"/>
              <a:gd name="connsiteY7" fmla="*/ 594105 h 685083"/>
              <a:gd name="connsiteX8" fmla="*/ 145288 w 458977"/>
              <a:gd name="connsiteY8" fmla="*/ 437895 h 685083"/>
              <a:gd name="connsiteX9" fmla="*/ 107188 w 458977"/>
              <a:gd name="connsiteY9" fmla="*/ 661161 h 685083"/>
              <a:gd name="connsiteX10" fmla="*/ 12700 w 458977"/>
              <a:gd name="connsiteY10" fmla="*/ 12700 h 685083"/>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Lst>
            <a:rect l="l" t="t" r="r" b="b"/>
            <a:pathLst>
              <a:path w="458977" h="685083">
                <a:moveTo>
                  <a:pt x="446277" y="12700"/>
                </a:moveTo>
                <a:cubicBezTo>
                  <a:pt x="410464" y="292353"/>
                  <a:pt x="374650" y="571245"/>
                  <a:pt x="352551" y="638301"/>
                </a:cubicBezTo>
                <a:cubicBezTo>
                  <a:pt x="330453" y="705357"/>
                  <a:pt x="327406" y="422655"/>
                  <a:pt x="314451" y="415797"/>
                </a:cubicBezTo>
                <a:cubicBezTo>
                  <a:pt x="302259" y="408177"/>
                  <a:pt x="286257" y="591057"/>
                  <a:pt x="277114" y="594105"/>
                </a:cubicBezTo>
                <a:cubicBezTo>
                  <a:pt x="267207" y="597915"/>
                  <a:pt x="267970" y="437895"/>
                  <a:pt x="258064" y="437895"/>
                </a:cubicBezTo>
                <a:cubicBezTo>
                  <a:pt x="248920" y="437895"/>
                  <a:pt x="229870" y="594105"/>
                  <a:pt x="219964" y="594105"/>
                </a:cubicBezTo>
                <a:cubicBezTo>
                  <a:pt x="210820" y="594105"/>
                  <a:pt x="210820" y="437895"/>
                  <a:pt x="201676" y="437895"/>
                </a:cubicBezTo>
                <a:cubicBezTo>
                  <a:pt x="191770" y="437895"/>
                  <a:pt x="173482" y="594105"/>
                  <a:pt x="163576" y="594105"/>
                </a:cubicBezTo>
                <a:cubicBezTo>
                  <a:pt x="154432" y="594105"/>
                  <a:pt x="154432" y="426465"/>
                  <a:pt x="145288" y="437895"/>
                </a:cubicBezTo>
                <a:cubicBezTo>
                  <a:pt x="135382" y="449325"/>
                  <a:pt x="129285" y="732027"/>
                  <a:pt x="107188" y="661161"/>
                </a:cubicBezTo>
                <a:cubicBezTo>
                  <a:pt x="85089" y="590295"/>
                  <a:pt x="28701" y="120903"/>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7" name="Freeform 3"/>
          <p:cNvSpPr/>
          <p:nvPr/>
        </p:nvSpPr>
        <p:spPr>
          <a:xfrm>
            <a:off x="3596348" y="3704882"/>
            <a:ext cx="345114" cy="517943"/>
          </a:xfrm>
          <a:custGeom>
            <a:avLst/>
            <a:gdLst>
              <a:gd name="connsiteX0" fmla="*/ 12700 w 457454"/>
              <a:gd name="connsiteY0" fmla="*/ 673842 h 686542"/>
              <a:gd name="connsiteX1" fmla="*/ 74422 w 457454"/>
              <a:gd name="connsiteY1" fmla="*/ 44430 h 686542"/>
              <a:gd name="connsiteX2" fmla="*/ 104902 w 457454"/>
              <a:gd name="connsiteY2" fmla="*/ 253980 h 686542"/>
              <a:gd name="connsiteX3" fmla="*/ 120141 w 457454"/>
              <a:gd name="connsiteY3" fmla="*/ 65004 h 686542"/>
              <a:gd name="connsiteX4" fmla="*/ 136144 w 457454"/>
              <a:gd name="connsiteY4" fmla="*/ 253980 h 686542"/>
              <a:gd name="connsiteX5" fmla="*/ 151384 w 457454"/>
              <a:gd name="connsiteY5" fmla="*/ 86340 h 686542"/>
              <a:gd name="connsiteX6" fmla="*/ 166623 w 457454"/>
              <a:gd name="connsiteY6" fmla="*/ 253980 h 686542"/>
              <a:gd name="connsiteX7" fmla="*/ 182626 w 457454"/>
              <a:gd name="connsiteY7" fmla="*/ 106914 h 686542"/>
              <a:gd name="connsiteX8" fmla="*/ 197866 w 457454"/>
              <a:gd name="connsiteY8" fmla="*/ 253980 h 686542"/>
              <a:gd name="connsiteX9" fmla="*/ 213105 w 457454"/>
              <a:gd name="connsiteY9" fmla="*/ 106914 h 686542"/>
              <a:gd name="connsiteX10" fmla="*/ 228346 w 457454"/>
              <a:gd name="connsiteY10" fmla="*/ 253980 h 686542"/>
              <a:gd name="connsiteX11" fmla="*/ 243585 w 457454"/>
              <a:gd name="connsiteY11" fmla="*/ 106914 h 686542"/>
              <a:gd name="connsiteX12" fmla="*/ 258826 w 457454"/>
              <a:gd name="connsiteY12" fmla="*/ 253980 h 686542"/>
              <a:gd name="connsiteX13" fmla="*/ 274828 w 457454"/>
              <a:gd name="connsiteY13" fmla="*/ 106914 h 686542"/>
              <a:gd name="connsiteX14" fmla="*/ 290067 w 457454"/>
              <a:gd name="connsiteY14" fmla="*/ 253980 h 686542"/>
              <a:gd name="connsiteX15" fmla="*/ 305308 w 457454"/>
              <a:gd name="connsiteY15" fmla="*/ 106914 h 686542"/>
              <a:gd name="connsiteX16" fmla="*/ 321310 w 457454"/>
              <a:gd name="connsiteY16" fmla="*/ 253980 h 686542"/>
              <a:gd name="connsiteX17" fmla="*/ 336550 w 457454"/>
              <a:gd name="connsiteY17" fmla="*/ 86340 h 686542"/>
              <a:gd name="connsiteX18" fmla="*/ 351790 w 457454"/>
              <a:gd name="connsiteY18" fmla="*/ 253980 h 686542"/>
              <a:gd name="connsiteX19" fmla="*/ 367029 w 457454"/>
              <a:gd name="connsiteY19" fmla="*/ 23094 h 686542"/>
              <a:gd name="connsiteX20" fmla="*/ 444754 w 457454"/>
              <a:gd name="connsiteY20" fmla="*/ 673842 h 686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457454" h="686542">
                <a:moveTo>
                  <a:pt x="12700" y="673842"/>
                </a:moveTo>
                <a:cubicBezTo>
                  <a:pt x="35560" y="394188"/>
                  <a:pt x="59182" y="113772"/>
                  <a:pt x="74422" y="44430"/>
                </a:cubicBezTo>
                <a:cubicBezTo>
                  <a:pt x="89661" y="-25673"/>
                  <a:pt x="97282" y="250932"/>
                  <a:pt x="104902" y="253980"/>
                </a:cubicBezTo>
                <a:cubicBezTo>
                  <a:pt x="113284" y="257790"/>
                  <a:pt x="115570" y="65004"/>
                  <a:pt x="120141" y="65004"/>
                </a:cubicBezTo>
                <a:cubicBezTo>
                  <a:pt x="125476" y="65004"/>
                  <a:pt x="130810" y="250932"/>
                  <a:pt x="136144" y="253980"/>
                </a:cubicBezTo>
                <a:cubicBezTo>
                  <a:pt x="141478" y="257790"/>
                  <a:pt x="146050" y="86340"/>
                  <a:pt x="151384" y="86340"/>
                </a:cubicBezTo>
                <a:cubicBezTo>
                  <a:pt x="156717" y="86340"/>
                  <a:pt x="161290" y="250932"/>
                  <a:pt x="166623" y="253980"/>
                </a:cubicBezTo>
                <a:cubicBezTo>
                  <a:pt x="171958" y="257790"/>
                  <a:pt x="177291" y="106914"/>
                  <a:pt x="182626" y="106914"/>
                </a:cubicBezTo>
                <a:cubicBezTo>
                  <a:pt x="187197" y="106914"/>
                  <a:pt x="192532" y="253980"/>
                  <a:pt x="197866" y="253980"/>
                </a:cubicBezTo>
                <a:cubicBezTo>
                  <a:pt x="202438" y="253980"/>
                  <a:pt x="207772" y="106914"/>
                  <a:pt x="213105" y="106914"/>
                </a:cubicBezTo>
                <a:cubicBezTo>
                  <a:pt x="217678" y="106914"/>
                  <a:pt x="223773" y="253980"/>
                  <a:pt x="228346" y="253980"/>
                </a:cubicBezTo>
                <a:cubicBezTo>
                  <a:pt x="233679" y="253980"/>
                  <a:pt x="239014" y="106914"/>
                  <a:pt x="243585" y="106914"/>
                </a:cubicBezTo>
                <a:cubicBezTo>
                  <a:pt x="248920" y="106914"/>
                  <a:pt x="254253" y="253980"/>
                  <a:pt x="258826" y="253980"/>
                </a:cubicBezTo>
                <a:cubicBezTo>
                  <a:pt x="264160" y="253980"/>
                  <a:pt x="269494" y="106914"/>
                  <a:pt x="274828" y="106914"/>
                </a:cubicBezTo>
                <a:cubicBezTo>
                  <a:pt x="280161" y="106914"/>
                  <a:pt x="284734" y="253980"/>
                  <a:pt x="290067" y="253980"/>
                </a:cubicBezTo>
                <a:cubicBezTo>
                  <a:pt x="295402" y="253980"/>
                  <a:pt x="299973" y="106914"/>
                  <a:pt x="305308" y="106914"/>
                </a:cubicBezTo>
                <a:cubicBezTo>
                  <a:pt x="310641" y="106914"/>
                  <a:pt x="315976" y="257790"/>
                  <a:pt x="321310" y="253980"/>
                </a:cubicBezTo>
                <a:cubicBezTo>
                  <a:pt x="325882" y="250932"/>
                  <a:pt x="331216" y="86340"/>
                  <a:pt x="336550" y="86340"/>
                </a:cubicBezTo>
                <a:cubicBezTo>
                  <a:pt x="341122" y="86340"/>
                  <a:pt x="347217" y="264648"/>
                  <a:pt x="351790" y="253980"/>
                </a:cubicBezTo>
                <a:cubicBezTo>
                  <a:pt x="357123" y="244074"/>
                  <a:pt x="351790" y="-46247"/>
                  <a:pt x="367029" y="23094"/>
                </a:cubicBezTo>
                <a:cubicBezTo>
                  <a:pt x="382270" y="93198"/>
                  <a:pt x="431800" y="565638"/>
                  <a:pt x="444754" y="67384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8" name="Freeform 3"/>
          <p:cNvSpPr/>
          <p:nvPr/>
        </p:nvSpPr>
        <p:spPr>
          <a:xfrm>
            <a:off x="3922300" y="4203663"/>
            <a:ext cx="344538" cy="518516"/>
          </a:xfrm>
          <a:custGeom>
            <a:avLst/>
            <a:gdLst>
              <a:gd name="connsiteX0" fmla="*/ 443991 w 456691"/>
              <a:gd name="connsiteY0" fmla="*/ 12700 h 687302"/>
              <a:gd name="connsiteX1" fmla="*/ 383031 w 456691"/>
              <a:gd name="connsiteY1" fmla="*/ 642873 h 687302"/>
              <a:gd name="connsiteX2" fmla="*/ 351789 w 456691"/>
              <a:gd name="connsiteY2" fmla="*/ 432561 h 687302"/>
              <a:gd name="connsiteX3" fmla="*/ 336550 w 456691"/>
              <a:gd name="connsiteY3" fmla="*/ 622300 h 687302"/>
              <a:gd name="connsiteX4" fmla="*/ 320547 w 456691"/>
              <a:gd name="connsiteY4" fmla="*/ 432561 h 687302"/>
              <a:gd name="connsiteX5" fmla="*/ 305307 w 456691"/>
              <a:gd name="connsiteY5" fmla="*/ 600963 h 687302"/>
              <a:gd name="connsiteX6" fmla="*/ 290067 w 456691"/>
              <a:gd name="connsiteY6" fmla="*/ 432561 h 687302"/>
              <a:gd name="connsiteX7" fmla="*/ 274827 w 456691"/>
              <a:gd name="connsiteY7" fmla="*/ 580389 h 687302"/>
              <a:gd name="connsiteX8" fmla="*/ 259587 w 456691"/>
              <a:gd name="connsiteY8" fmla="*/ 432561 h 687302"/>
              <a:gd name="connsiteX9" fmla="*/ 243585 w 456691"/>
              <a:gd name="connsiteY9" fmla="*/ 580389 h 687302"/>
              <a:gd name="connsiteX10" fmla="*/ 228345 w 456691"/>
              <a:gd name="connsiteY10" fmla="*/ 432561 h 687302"/>
              <a:gd name="connsiteX11" fmla="*/ 213105 w 456691"/>
              <a:gd name="connsiteY11" fmla="*/ 580389 h 687302"/>
              <a:gd name="connsiteX12" fmla="*/ 197865 w 456691"/>
              <a:gd name="connsiteY12" fmla="*/ 432561 h 687302"/>
              <a:gd name="connsiteX13" fmla="*/ 181863 w 456691"/>
              <a:gd name="connsiteY13" fmla="*/ 580389 h 687302"/>
              <a:gd name="connsiteX14" fmla="*/ 166623 w 456691"/>
              <a:gd name="connsiteY14" fmla="*/ 432561 h 687302"/>
              <a:gd name="connsiteX15" fmla="*/ 151383 w 456691"/>
              <a:gd name="connsiteY15" fmla="*/ 580389 h 687302"/>
              <a:gd name="connsiteX16" fmla="*/ 136143 w 456691"/>
              <a:gd name="connsiteY16" fmla="*/ 432561 h 687302"/>
              <a:gd name="connsiteX17" fmla="*/ 120903 w 456691"/>
              <a:gd name="connsiteY17" fmla="*/ 600963 h 687302"/>
              <a:gd name="connsiteX18" fmla="*/ 104901 w 456691"/>
              <a:gd name="connsiteY18" fmla="*/ 432561 h 687302"/>
              <a:gd name="connsiteX19" fmla="*/ 89661 w 456691"/>
              <a:gd name="connsiteY19" fmla="*/ 664209 h 687302"/>
              <a:gd name="connsiteX20" fmla="*/ 12700 w 456691"/>
              <a:gd name="connsiteY20" fmla="*/ 12700 h 68730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456691" h="687302">
                <a:moveTo>
                  <a:pt x="443991" y="12700"/>
                </a:moveTo>
                <a:cubicBezTo>
                  <a:pt x="421131" y="293115"/>
                  <a:pt x="398271" y="573531"/>
                  <a:pt x="383031" y="642873"/>
                </a:cubicBezTo>
                <a:cubicBezTo>
                  <a:pt x="367029" y="712977"/>
                  <a:pt x="359409" y="436371"/>
                  <a:pt x="351789" y="432561"/>
                </a:cubicBezTo>
                <a:cubicBezTo>
                  <a:pt x="344169" y="429513"/>
                  <a:pt x="341883" y="622300"/>
                  <a:pt x="336550" y="622300"/>
                </a:cubicBezTo>
                <a:cubicBezTo>
                  <a:pt x="331215" y="622300"/>
                  <a:pt x="325881" y="436371"/>
                  <a:pt x="320547" y="432561"/>
                </a:cubicBezTo>
                <a:cubicBezTo>
                  <a:pt x="315975" y="429513"/>
                  <a:pt x="310641" y="600963"/>
                  <a:pt x="305307" y="600963"/>
                </a:cubicBezTo>
                <a:cubicBezTo>
                  <a:pt x="300735" y="600963"/>
                  <a:pt x="295401" y="436371"/>
                  <a:pt x="290067" y="432561"/>
                </a:cubicBezTo>
                <a:cubicBezTo>
                  <a:pt x="284733" y="429513"/>
                  <a:pt x="279400" y="580389"/>
                  <a:pt x="274827" y="580389"/>
                </a:cubicBezTo>
                <a:cubicBezTo>
                  <a:pt x="269494" y="580389"/>
                  <a:pt x="264159" y="432561"/>
                  <a:pt x="259587" y="432561"/>
                </a:cubicBezTo>
                <a:cubicBezTo>
                  <a:pt x="254253" y="432561"/>
                  <a:pt x="248919" y="580389"/>
                  <a:pt x="243585" y="580389"/>
                </a:cubicBezTo>
                <a:cubicBezTo>
                  <a:pt x="239013" y="580389"/>
                  <a:pt x="233679" y="432561"/>
                  <a:pt x="228345" y="432561"/>
                </a:cubicBezTo>
                <a:cubicBezTo>
                  <a:pt x="223011" y="432561"/>
                  <a:pt x="218439" y="580389"/>
                  <a:pt x="213105" y="580389"/>
                </a:cubicBezTo>
                <a:cubicBezTo>
                  <a:pt x="207771" y="580389"/>
                  <a:pt x="203200" y="432561"/>
                  <a:pt x="197865" y="432561"/>
                </a:cubicBezTo>
                <a:cubicBezTo>
                  <a:pt x="192531" y="432561"/>
                  <a:pt x="187197" y="580389"/>
                  <a:pt x="181863" y="580389"/>
                </a:cubicBezTo>
                <a:cubicBezTo>
                  <a:pt x="177291" y="580389"/>
                  <a:pt x="171957" y="432561"/>
                  <a:pt x="166623" y="432561"/>
                </a:cubicBezTo>
                <a:cubicBezTo>
                  <a:pt x="162051" y="432561"/>
                  <a:pt x="156717" y="580389"/>
                  <a:pt x="151383" y="580389"/>
                </a:cubicBezTo>
                <a:cubicBezTo>
                  <a:pt x="146050" y="580389"/>
                  <a:pt x="140715" y="429513"/>
                  <a:pt x="136143" y="432561"/>
                </a:cubicBezTo>
                <a:cubicBezTo>
                  <a:pt x="130809" y="436371"/>
                  <a:pt x="125475" y="600963"/>
                  <a:pt x="120903" y="600963"/>
                </a:cubicBezTo>
                <a:cubicBezTo>
                  <a:pt x="115569" y="600963"/>
                  <a:pt x="110235" y="421893"/>
                  <a:pt x="104901" y="432561"/>
                </a:cubicBezTo>
                <a:cubicBezTo>
                  <a:pt x="99567" y="443229"/>
                  <a:pt x="104901" y="733551"/>
                  <a:pt x="89661" y="664209"/>
                </a:cubicBezTo>
                <a:cubicBezTo>
                  <a:pt x="74421" y="594105"/>
                  <a:pt x="25653" y="121665"/>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69" name="Freeform 3"/>
          <p:cNvSpPr/>
          <p:nvPr/>
        </p:nvSpPr>
        <p:spPr>
          <a:xfrm>
            <a:off x="4247677" y="3704882"/>
            <a:ext cx="345104" cy="517943"/>
          </a:xfrm>
          <a:custGeom>
            <a:avLst/>
            <a:gdLst>
              <a:gd name="connsiteX0" fmla="*/ 12700 w 457441"/>
              <a:gd name="connsiteY0" fmla="*/ 673842 h 686542"/>
              <a:gd name="connsiteX1" fmla="*/ 74408 w 457441"/>
              <a:gd name="connsiteY1" fmla="*/ 44430 h 686542"/>
              <a:gd name="connsiteX2" fmla="*/ 105650 w 457441"/>
              <a:gd name="connsiteY2" fmla="*/ 253980 h 686542"/>
              <a:gd name="connsiteX3" fmla="*/ 120890 w 457441"/>
              <a:gd name="connsiteY3" fmla="*/ 65004 h 686542"/>
              <a:gd name="connsiteX4" fmla="*/ 136144 w 457441"/>
              <a:gd name="connsiteY4" fmla="*/ 253980 h 686542"/>
              <a:gd name="connsiteX5" fmla="*/ 151371 w 457441"/>
              <a:gd name="connsiteY5" fmla="*/ 86340 h 686542"/>
              <a:gd name="connsiteX6" fmla="*/ 166623 w 457441"/>
              <a:gd name="connsiteY6" fmla="*/ 253980 h 686542"/>
              <a:gd name="connsiteX7" fmla="*/ 182612 w 457441"/>
              <a:gd name="connsiteY7" fmla="*/ 106914 h 686542"/>
              <a:gd name="connsiteX8" fmla="*/ 197852 w 457441"/>
              <a:gd name="connsiteY8" fmla="*/ 253980 h 686542"/>
              <a:gd name="connsiteX9" fmla="*/ 213105 w 457441"/>
              <a:gd name="connsiteY9" fmla="*/ 106914 h 686542"/>
              <a:gd name="connsiteX10" fmla="*/ 229108 w 457441"/>
              <a:gd name="connsiteY10" fmla="*/ 253980 h 686542"/>
              <a:gd name="connsiteX11" fmla="*/ 244334 w 457441"/>
              <a:gd name="connsiteY11" fmla="*/ 106914 h 686542"/>
              <a:gd name="connsiteX12" fmla="*/ 259588 w 457441"/>
              <a:gd name="connsiteY12" fmla="*/ 253980 h 686542"/>
              <a:gd name="connsiteX13" fmla="*/ 274814 w 457441"/>
              <a:gd name="connsiteY13" fmla="*/ 106914 h 686542"/>
              <a:gd name="connsiteX14" fmla="*/ 290067 w 457441"/>
              <a:gd name="connsiteY14" fmla="*/ 253980 h 686542"/>
              <a:gd name="connsiteX15" fmla="*/ 305307 w 457441"/>
              <a:gd name="connsiteY15" fmla="*/ 106914 h 686542"/>
              <a:gd name="connsiteX16" fmla="*/ 321309 w 457441"/>
              <a:gd name="connsiteY16" fmla="*/ 253980 h 686542"/>
              <a:gd name="connsiteX17" fmla="*/ 336536 w 457441"/>
              <a:gd name="connsiteY17" fmla="*/ 86340 h 686542"/>
              <a:gd name="connsiteX18" fmla="*/ 352538 w 457441"/>
              <a:gd name="connsiteY18" fmla="*/ 253980 h 686542"/>
              <a:gd name="connsiteX19" fmla="*/ 367792 w 457441"/>
              <a:gd name="connsiteY19" fmla="*/ 23094 h 686542"/>
              <a:gd name="connsiteX20" fmla="*/ 444741 w 457441"/>
              <a:gd name="connsiteY20" fmla="*/ 673842 h 686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457441" h="686542">
                <a:moveTo>
                  <a:pt x="12700" y="673842"/>
                </a:moveTo>
                <a:cubicBezTo>
                  <a:pt x="36321" y="394188"/>
                  <a:pt x="59182" y="113772"/>
                  <a:pt x="74408" y="44430"/>
                </a:cubicBezTo>
                <a:cubicBezTo>
                  <a:pt x="89661" y="-25673"/>
                  <a:pt x="97282" y="250932"/>
                  <a:pt x="105650" y="253980"/>
                </a:cubicBezTo>
                <a:cubicBezTo>
                  <a:pt x="113270" y="257790"/>
                  <a:pt x="115570" y="65004"/>
                  <a:pt x="120890" y="65004"/>
                </a:cubicBezTo>
                <a:cubicBezTo>
                  <a:pt x="125462" y="65004"/>
                  <a:pt x="131558" y="250932"/>
                  <a:pt x="136144" y="253980"/>
                </a:cubicBezTo>
                <a:cubicBezTo>
                  <a:pt x="141464" y="257790"/>
                  <a:pt x="146811" y="86340"/>
                  <a:pt x="151371" y="86340"/>
                </a:cubicBezTo>
                <a:cubicBezTo>
                  <a:pt x="156717" y="86340"/>
                  <a:pt x="162038" y="250932"/>
                  <a:pt x="166623" y="253980"/>
                </a:cubicBezTo>
                <a:cubicBezTo>
                  <a:pt x="171958" y="257790"/>
                  <a:pt x="177291" y="106914"/>
                  <a:pt x="182612" y="106914"/>
                </a:cubicBezTo>
                <a:cubicBezTo>
                  <a:pt x="187946" y="106914"/>
                  <a:pt x="192532" y="253980"/>
                  <a:pt x="197852" y="253980"/>
                </a:cubicBezTo>
                <a:cubicBezTo>
                  <a:pt x="203200" y="253980"/>
                  <a:pt x="207758" y="106914"/>
                  <a:pt x="213105" y="106914"/>
                </a:cubicBezTo>
                <a:cubicBezTo>
                  <a:pt x="218426" y="106914"/>
                  <a:pt x="223773" y="253980"/>
                  <a:pt x="229108" y="253980"/>
                </a:cubicBezTo>
                <a:cubicBezTo>
                  <a:pt x="233679" y="253980"/>
                  <a:pt x="239000" y="106914"/>
                  <a:pt x="244334" y="106914"/>
                </a:cubicBezTo>
                <a:cubicBezTo>
                  <a:pt x="248920" y="106914"/>
                  <a:pt x="254240" y="253980"/>
                  <a:pt x="259588" y="253980"/>
                </a:cubicBezTo>
                <a:cubicBezTo>
                  <a:pt x="264146" y="253980"/>
                  <a:pt x="270256" y="106914"/>
                  <a:pt x="274814" y="106914"/>
                </a:cubicBezTo>
                <a:cubicBezTo>
                  <a:pt x="280161" y="106914"/>
                  <a:pt x="285496" y="253980"/>
                  <a:pt x="290067" y="253980"/>
                </a:cubicBezTo>
                <a:cubicBezTo>
                  <a:pt x="295388" y="253980"/>
                  <a:pt x="300735" y="106914"/>
                  <a:pt x="305307" y="106914"/>
                </a:cubicBezTo>
                <a:cubicBezTo>
                  <a:pt x="310642" y="106914"/>
                  <a:pt x="315962" y="257790"/>
                  <a:pt x="321309" y="253980"/>
                </a:cubicBezTo>
                <a:cubicBezTo>
                  <a:pt x="326643" y="250932"/>
                  <a:pt x="331203" y="86340"/>
                  <a:pt x="336536" y="86340"/>
                </a:cubicBezTo>
                <a:cubicBezTo>
                  <a:pt x="341883" y="86340"/>
                  <a:pt x="347218" y="264648"/>
                  <a:pt x="352538" y="253980"/>
                </a:cubicBezTo>
                <a:cubicBezTo>
                  <a:pt x="357110" y="244074"/>
                  <a:pt x="352538" y="-46247"/>
                  <a:pt x="367792" y="23094"/>
                </a:cubicBezTo>
                <a:cubicBezTo>
                  <a:pt x="383031" y="93198"/>
                  <a:pt x="431786" y="565638"/>
                  <a:pt x="444741" y="67384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70" name="Freeform 3"/>
          <p:cNvSpPr/>
          <p:nvPr/>
        </p:nvSpPr>
        <p:spPr>
          <a:xfrm>
            <a:off x="4573618" y="4203663"/>
            <a:ext cx="345123" cy="518516"/>
          </a:xfrm>
          <a:custGeom>
            <a:avLst/>
            <a:gdLst>
              <a:gd name="connsiteX0" fmla="*/ 444766 w 457466"/>
              <a:gd name="connsiteY0" fmla="*/ 12700 h 687302"/>
              <a:gd name="connsiteX1" fmla="*/ 383044 w 457466"/>
              <a:gd name="connsiteY1" fmla="*/ 642873 h 687302"/>
              <a:gd name="connsiteX2" fmla="*/ 351802 w 457466"/>
              <a:gd name="connsiteY2" fmla="*/ 432561 h 687302"/>
              <a:gd name="connsiteX3" fmla="*/ 336550 w 457466"/>
              <a:gd name="connsiteY3" fmla="*/ 622300 h 687302"/>
              <a:gd name="connsiteX4" fmla="*/ 321309 w 457466"/>
              <a:gd name="connsiteY4" fmla="*/ 432561 h 687302"/>
              <a:gd name="connsiteX5" fmla="*/ 306069 w 457466"/>
              <a:gd name="connsiteY5" fmla="*/ 600963 h 687302"/>
              <a:gd name="connsiteX6" fmla="*/ 290842 w 457466"/>
              <a:gd name="connsiteY6" fmla="*/ 432561 h 687302"/>
              <a:gd name="connsiteX7" fmla="*/ 274840 w 457466"/>
              <a:gd name="connsiteY7" fmla="*/ 580389 h 687302"/>
              <a:gd name="connsiteX8" fmla="*/ 259601 w 457466"/>
              <a:gd name="connsiteY8" fmla="*/ 432561 h 687302"/>
              <a:gd name="connsiteX9" fmla="*/ 244347 w 457466"/>
              <a:gd name="connsiteY9" fmla="*/ 580389 h 687302"/>
              <a:gd name="connsiteX10" fmla="*/ 228345 w 457466"/>
              <a:gd name="connsiteY10" fmla="*/ 432561 h 687302"/>
              <a:gd name="connsiteX11" fmla="*/ 213118 w 457466"/>
              <a:gd name="connsiteY11" fmla="*/ 580389 h 687302"/>
              <a:gd name="connsiteX12" fmla="*/ 197878 w 457466"/>
              <a:gd name="connsiteY12" fmla="*/ 432561 h 687302"/>
              <a:gd name="connsiteX13" fmla="*/ 182639 w 457466"/>
              <a:gd name="connsiteY13" fmla="*/ 580389 h 687302"/>
              <a:gd name="connsiteX14" fmla="*/ 167385 w 457466"/>
              <a:gd name="connsiteY14" fmla="*/ 432561 h 687302"/>
              <a:gd name="connsiteX15" fmla="*/ 151383 w 457466"/>
              <a:gd name="connsiteY15" fmla="*/ 580389 h 687302"/>
              <a:gd name="connsiteX16" fmla="*/ 136143 w 457466"/>
              <a:gd name="connsiteY16" fmla="*/ 432561 h 687302"/>
              <a:gd name="connsiteX17" fmla="*/ 120916 w 457466"/>
              <a:gd name="connsiteY17" fmla="*/ 600963 h 687302"/>
              <a:gd name="connsiteX18" fmla="*/ 104914 w 457466"/>
              <a:gd name="connsiteY18" fmla="*/ 432561 h 687302"/>
              <a:gd name="connsiteX19" fmla="*/ 89661 w 457466"/>
              <a:gd name="connsiteY19" fmla="*/ 664209 h 687302"/>
              <a:gd name="connsiteX20" fmla="*/ 12700 w 457466"/>
              <a:gd name="connsiteY20" fmla="*/ 12700 h 68730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457466" h="687302">
                <a:moveTo>
                  <a:pt x="444766" y="12700"/>
                </a:moveTo>
                <a:cubicBezTo>
                  <a:pt x="421144" y="293115"/>
                  <a:pt x="398271" y="573531"/>
                  <a:pt x="383044" y="642873"/>
                </a:cubicBezTo>
                <a:cubicBezTo>
                  <a:pt x="367804" y="712977"/>
                  <a:pt x="360171" y="436371"/>
                  <a:pt x="351802" y="432561"/>
                </a:cubicBezTo>
                <a:cubicBezTo>
                  <a:pt x="344169" y="429513"/>
                  <a:pt x="341883" y="622300"/>
                  <a:pt x="336550" y="622300"/>
                </a:cubicBezTo>
                <a:cubicBezTo>
                  <a:pt x="331228" y="622300"/>
                  <a:pt x="325894" y="436371"/>
                  <a:pt x="321309" y="432561"/>
                </a:cubicBezTo>
                <a:cubicBezTo>
                  <a:pt x="315989" y="429513"/>
                  <a:pt x="310654" y="600963"/>
                  <a:pt x="306069" y="600963"/>
                </a:cubicBezTo>
                <a:cubicBezTo>
                  <a:pt x="300735" y="600963"/>
                  <a:pt x="295414" y="436371"/>
                  <a:pt x="290842" y="432561"/>
                </a:cubicBezTo>
                <a:cubicBezTo>
                  <a:pt x="285495" y="429513"/>
                  <a:pt x="280161" y="580389"/>
                  <a:pt x="274840" y="580389"/>
                </a:cubicBezTo>
                <a:cubicBezTo>
                  <a:pt x="269493" y="580389"/>
                  <a:pt x="264921" y="432561"/>
                  <a:pt x="259601" y="432561"/>
                </a:cubicBezTo>
                <a:cubicBezTo>
                  <a:pt x="254266" y="432561"/>
                  <a:pt x="249694" y="580389"/>
                  <a:pt x="244347" y="580389"/>
                </a:cubicBezTo>
                <a:cubicBezTo>
                  <a:pt x="239027" y="580389"/>
                  <a:pt x="233692" y="432561"/>
                  <a:pt x="228345" y="432561"/>
                </a:cubicBezTo>
                <a:cubicBezTo>
                  <a:pt x="223773" y="432561"/>
                  <a:pt x="218452" y="580389"/>
                  <a:pt x="213118" y="580389"/>
                </a:cubicBezTo>
                <a:cubicBezTo>
                  <a:pt x="208533" y="580389"/>
                  <a:pt x="203200" y="432561"/>
                  <a:pt x="197878" y="432561"/>
                </a:cubicBezTo>
                <a:cubicBezTo>
                  <a:pt x="192544" y="432561"/>
                  <a:pt x="187197" y="580389"/>
                  <a:pt x="182639" y="580389"/>
                </a:cubicBezTo>
                <a:cubicBezTo>
                  <a:pt x="177304" y="580389"/>
                  <a:pt x="171957" y="432561"/>
                  <a:pt x="167385" y="432561"/>
                </a:cubicBezTo>
                <a:cubicBezTo>
                  <a:pt x="162064" y="432561"/>
                  <a:pt x="156730" y="580389"/>
                  <a:pt x="151383" y="580389"/>
                </a:cubicBezTo>
                <a:cubicBezTo>
                  <a:pt x="146811" y="580389"/>
                  <a:pt x="141490" y="429513"/>
                  <a:pt x="136143" y="432561"/>
                </a:cubicBezTo>
                <a:cubicBezTo>
                  <a:pt x="130809" y="436371"/>
                  <a:pt x="126251" y="600963"/>
                  <a:pt x="120916" y="600963"/>
                </a:cubicBezTo>
                <a:cubicBezTo>
                  <a:pt x="115569" y="600963"/>
                  <a:pt x="110235" y="421893"/>
                  <a:pt x="104914" y="432561"/>
                </a:cubicBezTo>
                <a:cubicBezTo>
                  <a:pt x="100342" y="443229"/>
                  <a:pt x="104914" y="733551"/>
                  <a:pt x="89661" y="664209"/>
                </a:cubicBezTo>
                <a:cubicBezTo>
                  <a:pt x="74421" y="594105"/>
                  <a:pt x="25666" y="121665"/>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71" name="Freeform 3"/>
          <p:cNvSpPr/>
          <p:nvPr/>
        </p:nvSpPr>
        <p:spPr>
          <a:xfrm>
            <a:off x="4900728" y="3704882"/>
            <a:ext cx="344529" cy="517943"/>
          </a:xfrm>
          <a:custGeom>
            <a:avLst/>
            <a:gdLst>
              <a:gd name="connsiteX0" fmla="*/ 12700 w 456679"/>
              <a:gd name="connsiteY0" fmla="*/ 673842 h 686542"/>
              <a:gd name="connsiteX1" fmla="*/ 73660 w 456679"/>
              <a:gd name="connsiteY1" fmla="*/ 44430 h 686542"/>
              <a:gd name="connsiteX2" fmla="*/ 104902 w 456679"/>
              <a:gd name="connsiteY2" fmla="*/ 253980 h 686542"/>
              <a:gd name="connsiteX3" fmla="*/ 120129 w 456679"/>
              <a:gd name="connsiteY3" fmla="*/ 65004 h 686542"/>
              <a:gd name="connsiteX4" fmla="*/ 136131 w 456679"/>
              <a:gd name="connsiteY4" fmla="*/ 253980 h 686542"/>
              <a:gd name="connsiteX5" fmla="*/ 151371 w 456679"/>
              <a:gd name="connsiteY5" fmla="*/ 86340 h 686542"/>
              <a:gd name="connsiteX6" fmla="*/ 166624 w 456679"/>
              <a:gd name="connsiteY6" fmla="*/ 253980 h 686542"/>
              <a:gd name="connsiteX7" fmla="*/ 181864 w 456679"/>
              <a:gd name="connsiteY7" fmla="*/ 106914 h 686542"/>
              <a:gd name="connsiteX8" fmla="*/ 197104 w 456679"/>
              <a:gd name="connsiteY8" fmla="*/ 253980 h 686542"/>
              <a:gd name="connsiteX9" fmla="*/ 213106 w 456679"/>
              <a:gd name="connsiteY9" fmla="*/ 106914 h 686542"/>
              <a:gd name="connsiteX10" fmla="*/ 228333 w 456679"/>
              <a:gd name="connsiteY10" fmla="*/ 253980 h 686542"/>
              <a:gd name="connsiteX11" fmla="*/ 243586 w 456679"/>
              <a:gd name="connsiteY11" fmla="*/ 106914 h 686542"/>
              <a:gd name="connsiteX12" fmla="*/ 258826 w 456679"/>
              <a:gd name="connsiteY12" fmla="*/ 253980 h 686542"/>
              <a:gd name="connsiteX13" fmla="*/ 274828 w 456679"/>
              <a:gd name="connsiteY13" fmla="*/ 106914 h 686542"/>
              <a:gd name="connsiteX14" fmla="*/ 290055 w 456679"/>
              <a:gd name="connsiteY14" fmla="*/ 253980 h 686542"/>
              <a:gd name="connsiteX15" fmla="*/ 305295 w 456679"/>
              <a:gd name="connsiteY15" fmla="*/ 106914 h 686542"/>
              <a:gd name="connsiteX16" fmla="*/ 320548 w 456679"/>
              <a:gd name="connsiteY16" fmla="*/ 253980 h 686542"/>
              <a:gd name="connsiteX17" fmla="*/ 335788 w 456679"/>
              <a:gd name="connsiteY17" fmla="*/ 86340 h 686542"/>
              <a:gd name="connsiteX18" fmla="*/ 351790 w 456679"/>
              <a:gd name="connsiteY18" fmla="*/ 253980 h 686542"/>
              <a:gd name="connsiteX19" fmla="*/ 367030 w 456679"/>
              <a:gd name="connsiteY19" fmla="*/ 23094 h 686542"/>
              <a:gd name="connsiteX20" fmla="*/ 443979 w 456679"/>
              <a:gd name="connsiteY20" fmla="*/ 673842 h 68654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456679" h="686542">
                <a:moveTo>
                  <a:pt x="12700" y="673842"/>
                </a:moveTo>
                <a:cubicBezTo>
                  <a:pt x="35560" y="394188"/>
                  <a:pt x="58407" y="113772"/>
                  <a:pt x="73660" y="44430"/>
                </a:cubicBezTo>
                <a:cubicBezTo>
                  <a:pt x="89661" y="-25673"/>
                  <a:pt x="97269" y="250932"/>
                  <a:pt x="104902" y="253980"/>
                </a:cubicBezTo>
                <a:cubicBezTo>
                  <a:pt x="112509" y="257790"/>
                  <a:pt x="114795" y="65004"/>
                  <a:pt x="120129" y="65004"/>
                </a:cubicBezTo>
                <a:cubicBezTo>
                  <a:pt x="125476" y="65004"/>
                  <a:pt x="130810" y="250932"/>
                  <a:pt x="136131" y="253980"/>
                </a:cubicBezTo>
                <a:cubicBezTo>
                  <a:pt x="140703" y="257790"/>
                  <a:pt x="146050" y="86340"/>
                  <a:pt x="151371" y="86340"/>
                </a:cubicBezTo>
                <a:cubicBezTo>
                  <a:pt x="155956" y="86340"/>
                  <a:pt x="161290" y="250932"/>
                  <a:pt x="166624" y="253980"/>
                </a:cubicBezTo>
                <a:cubicBezTo>
                  <a:pt x="171945" y="257790"/>
                  <a:pt x="177279" y="106914"/>
                  <a:pt x="181864" y="106914"/>
                </a:cubicBezTo>
                <a:cubicBezTo>
                  <a:pt x="187198" y="106914"/>
                  <a:pt x="192519" y="253980"/>
                  <a:pt x="197104" y="253980"/>
                </a:cubicBezTo>
                <a:cubicBezTo>
                  <a:pt x="202438" y="253980"/>
                  <a:pt x="207759" y="106914"/>
                  <a:pt x="213106" y="106914"/>
                </a:cubicBezTo>
                <a:cubicBezTo>
                  <a:pt x="217678" y="106914"/>
                  <a:pt x="223011" y="253980"/>
                  <a:pt x="228333" y="253980"/>
                </a:cubicBezTo>
                <a:cubicBezTo>
                  <a:pt x="233680" y="253980"/>
                  <a:pt x="238252" y="106914"/>
                  <a:pt x="243586" y="106914"/>
                </a:cubicBezTo>
                <a:cubicBezTo>
                  <a:pt x="248907" y="106914"/>
                  <a:pt x="254254" y="253980"/>
                  <a:pt x="258826" y="253980"/>
                </a:cubicBezTo>
                <a:cubicBezTo>
                  <a:pt x="264160" y="253980"/>
                  <a:pt x="269481" y="106914"/>
                  <a:pt x="274828" y="106914"/>
                </a:cubicBezTo>
                <a:cubicBezTo>
                  <a:pt x="279400" y="106914"/>
                  <a:pt x="284721" y="253980"/>
                  <a:pt x="290055" y="253980"/>
                </a:cubicBezTo>
                <a:cubicBezTo>
                  <a:pt x="295402" y="253980"/>
                  <a:pt x="299974" y="106914"/>
                  <a:pt x="305295" y="106914"/>
                </a:cubicBezTo>
                <a:cubicBezTo>
                  <a:pt x="310629" y="106914"/>
                  <a:pt x="315976" y="257790"/>
                  <a:pt x="320548" y="253980"/>
                </a:cubicBezTo>
                <a:cubicBezTo>
                  <a:pt x="325869" y="250932"/>
                  <a:pt x="331203" y="86340"/>
                  <a:pt x="335788" y="86340"/>
                </a:cubicBezTo>
                <a:cubicBezTo>
                  <a:pt x="341109" y="86340"/>
                  <a:pt x="346456" y="264648"/>
                  <a:pt x="351790" y="253980"/>
                </a:cubicBezTo>
                <a:cubicBezTo>
                  <a:pt x="357124" y="244074"/>
                  <a:pt x="351790" y="-46247"/>
                  <a:pt x="367030" y="23094"/>
                </a:cubicBezTo>
                <a:cubicBezTo>
                  <a:pt x="382257" y="93198"/>
                  <a:pt x="431038" y="565638"/>
                  <a:pt x="443979" y="67384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72" name="Freeform 3"/>
          <p:cNvSpPr/>
          <p:nvPr/>
        </p:nvSpPr>
        <p:spPr>
          <a:xfrm>
            <a:off x="5226095" y="4203663"/>
            <a:ext cx="345114" cy="518516"/>
          </a:xfrm>
          <a:custGeom>
            <a:avLst/>
            <a:gdLst>
              <a:gd name="connsiteX0" fmla="*/ 444754 w 457454"/>
              <a:gd name="connsiteY0" fmla="*/ 12700 h 687302"/>
              <a:gd name="connsiteX1" fmla="*/ 383045 w 457454"/>
              <a:gd name="connsiteY1" fmla="*/ 642873 h 687302"/>
              <a:gd name="connsiteX2" fmla="*/ 352552 w 457454"/>
              <a:gd name="connsiteY2" fmla="*/ 432561 h 687302"/>
              <a:gd name="connsiteX3" fmla="*/ 337325 w 457454"/>
              <a:gd name="connsiteY3" fmla="*/ 622300 h 687302"/>
              <a:gd name="connsiteX4" fmla="*/ 321323 w 457454"/>
              <a:gd name="connsiteY4" fmla="*/ 432561 h 687302"/>
              <a:gd name="connsiteX5" fmla="*/ 306083 w 457454"/>
              <a:gd name="connsiteY5" fmla="*/ 600963 h 687302"/>
              <a:gd name="connsiteX6" fmla="*/ 290830 w 457454"/>
              <a:gd name="connsiteY6" fmla="*/ 432561 h 687302"/>
              <a:gd name="connsiteX7" fmla="*/ 274828 w 457454"/>
              <a:gd name="connsiteY7" fmla="*/ 580389 h 687302"/>
              <a:gd name="connsiteX8" fmla="*/ 259601 w 457454"/>
              <a:gd name="connsiteY8" fmla="*/ 432561 h 687302"/>
              <a:gd name="connsiteX9" fmla="*/ 244361 w 457454"/>
              <a:gd name="connsiteY9" fmla="*/ 580389 h 687302"/>
              <a:gd name="connsiteX10" fmla="*/ 229120 w 457454"/>
              <a:gd name="connsiteY10" fmla="*/ 432561 h 687302"/>
              <a:gd name="connsiteX11" fmla="*/ 213881 w 457454"/>
              <a:gd name="connsiteY11" fmla="*/ 580389 h 687302"/>
              <a:gd name="connsiteX12" fmla="*/ 198628 w 457454"/>
              <a:gd name="connsiteY12" fmla="*/ 432561 h 687302"/>
              <a:gd name="connsiteX13" fmla="*/ 182626 w 457454"/>
              <a:gd name="connsiteY13" fmla="*/ 580389 h 687302"/>
              <a:gd name="connsiteX14" fmla="*/ 167399 w 457454"/>
              <a:gd name="connsiteY14" fmla="*/ 432561 h 687302"/>
              <a:gd name="connsiteX15" fmla="*/ 152158 w 457454"/>
              <a:gd name="connsiteY15" fmla="*/ 580389 h 687302"/>
              <a:gd name="connsiteX16" fmla="*/ 136157 w 457454"/>
              <a:gd name="connsiteY16" fmla="*/ 432561 h 687302"/>
              <a:gd name="connsiteX17" fmla="*/ 120904 w 457454"/>
              <a:gd name="connsiteY17" fmla="*/ 600963 h 687302"/>
              <a:gd name="connsiteX18" fmla="*/ 105677 w 457454"/>
              <a:gd name="connsiteY18" fmla="*/ 432561 h 687302"/>
              <a:gd name="connsiteX19" fmla="*/ 90423 w 457454"/>
              <a:gd name="connsiteY19" fmla="*/ 664209 h 687302"/>
              <a:gd name="connsiteX20" fmla="*/ 12700 w 457454"/>
              <a:gd name="connsiteY20" fmla="*/ 12700 h 687302"/>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 ang="13">
                <a:pos x="connsiteX13" y="connsiteY13"/>
              </a:cxn>
              <a:cxn ang="14">
                <a:pos x="connsiteX14" y="connsiteY14"/>
              </a:cxn>
              <a:cxn ang="15">
                <a:pos x="connsiteX15" y="connsiteY15"/>
              </a:cxn>
              <a:cxn ang="16">
                <a:pos x="connsiteX16" y="connsiteY16"/>
              </a:cxn>
              <a:cxn ang="17">
                <a:pos x="connsiteX17" y="connsiteY17"/>
              </a:cxn>
              <a:cxn ang="18">
                <a:pos x="connsiteX18" y="connsiteY18"/>
              </a:cxn>
              <a:cxn ang="19">
                <a:pos x="connsiteX19" y="connsiteY19"/>
              </a:cxn>
              <a:cxn ang="20">
                <a:pos x="connsiteX20" y="connsiteY20"/>
              </a:cxn>
            </a:cxnLst>
            <a:rect l="l" t="t" r="r" b="b"/>
            <a:pathLst>
              <a:path w="457454" h="687302">
                <a:moveTo>
                  <a:pt x="444754" y="12700"/>
                </a:moveTo>
                <a:cubicBezTo>
                  <a:pt x="421907" y="293115"/>
                  <a:pt x="398285" y="573531"/>
                  <a:pt x="383045" y="642873"/>
                </a:cubicBezTo>
                <a:cubicBezTo>
                  <a:pt x="367792" y="712977"/>
                  <a:pt x="360185" y="436371"/>
                  <a:pt x="352552" y="432561"/>
                </a:cubicBezTo>
                <a:cubicBezTo>
                  <a:pt x="344183" y="429513"/>
                  <a:pt x="341896" y="622300"/>
                  <a:pt x="337325" y="622300"/>
                </a:cubicBezTo>
                <a:cubicBezTo>
                  <a:pt x="331978" y="622300"/>
                  <a:pt x="326657" y="436371"/>
                  <a:pt x="321323" y="432561"/>
                </a:cubicBezTo>
                <a:cubicBezTo>
                  <a:pt x="315976" y="429513"/>
                  <a:pt x="311404" y="600963"/>
                  <a:pt x="306083" y="600963"/>
                </a:cubicBezTo>
                <a:cubicBezTo>
                  <a:pt x="300749" y="600963"/>
                  <a:pt x="296177" y="436371"/>
                  <a:pt x="290830" y="432561"/>
                </a:cubicBezTo>
                <a:cubicBezTo>
                  <a:pt x="285508" y="429513"/>
                  <a:pt x="280175" y="580389"/>
                  <a:pt x="274828" y="580389"/>
                </a:cubicBezTo>
                <a:cubicBezTo>
                  <a:pt x="270269" y="580389"/>
                  <a:pt x="264935" y="432561"/>
                  <a:pt x="259601" y="432561"/>
                </a:cubicBezTo>
                <a:cubicBezTo>
                  <a:pt x="255016" y="432561"/>
                  <a:pt x="249695" y="580389"/>
                  <a:pt x="244361" y="580389"/>
                </a:cubicBezTo>
                <a:cubicBezTo>
                  <a:pt x="239776" y="580389"/>
                  <a:pt x="233680" y="432561"/>
                  <a:pt x="229120" y="432561"/>
                </a:cubicBezTo>
                <a:cubicBezTo>
                  <a:pt x="223773" y="432561"/>
                  <a:pt x="218440" y="580389"/>
                  <a:pt x="213881" y="580389"/>
                </a:cubicBezTo>
                <a:cubicBezTo>
                  <a:pt x="208546" y="580389"/>
                  <a:pt x="203200" y="432561"/>
                  <a:pt x="198628" y="432561"/>
                </a:cubicBezTo>
                <a:cubicBezTo>
                  <a:pt x="193307" y="432561"/>
                  <a:pt x="187973" y="580389"/>
                  <a:pt x="182626" y="580389"/>
                </a:cubicBezTo>
                <a:cubicBezTo>
                  <a:pt x="177292" y="580389"/>
                  <a:pt x="172732" y="432561"/>
                  <a:pt x="167399" y="432561"/>
                </a:cubicBezTo>
                <a:cubicBezTo>
                  <a:pt x="162052" y="432561"/>
                  <a:pt x="157480" y="580389"/>
                  <a:pt x="152158" y="580389"/>
                </a:cubicBezTo>
                <a:cubicBezTo>
                  <a:pt x="146825" y="580389"/>
                  <a:pt x="141478" y="429513"/>
                  <a:pt x="136157" y="432561"/>
                </a:cubicBezTo>
                <a:cubicBezTo>
                  <a:pt x="131584" y="436371"/>
                  <a:pt x="126251" y="600963"/>
                  <a:pt x="120904" y="600963"/>
                </a:cubicBezTo>
                <a:cubicBezTo>
                  <a:pt x="116345" y="600963"/>
                  <a:pt x="110249" y="421893"/>
                  <a:pt x="105677" y="432561"/>
                </a:cubicBezTo>
                <a:cubicBezTo>
                  <a:pt x="100330" y="443229"/>
                  <a:pt x="105677" y="733551"/>
                  <a:pt x="90423" y="664209"/>
                </a:cubicBezTo>
                <a:cubicBezTo>
                  <a:pt x="75196" y="594105"/>
                  <a:pt x="25654" y="121665"/>
                  <a:pt x="12700" y="12700"/>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73" name="Freeform 3"/>
          <p:cNvSpPr/>
          <p:nvPr/>
        </p:nvSpPr>
        <p:spPr>
          <a:xfrm>
            <a:off x="3596349" y="1216062"/>
            <a:ext cx="1974861" cy="888366"/>
          </a:xfrm>
          <a:custGeom>
            <a:avLst/>
            <a:gdLst>
              <a:gd name="connsiteX0" fmla="*/ 12700 w 2617711"/>
              <a:gd name="connsiteY0" fmla="*/ 588772 h 1177544"/>
              <a:gd name="connsiteX1" fmla="*/ 228346 w 2617711"/>
              <a:gd name="connsiteY1" fmla="*/ 12700 h 1177544"/>
              <a:gd name="connsiteX2" fmla="*/ 445516 w 2617711"/>
              <a:gd name="connsiteY2" fmla="*/ 588772 h 1177544"/>
              <a:gd name="connsiteX3" fmla="*/ 661162 w 2617711"/>
              <a:gd name="connsiteY3" fmla="*/ 1164844 h 1177544"/>
              <a:gd name="connsiteX4" fmla="*/ 877570 w 2617711"/>
              <a:gd name="connsiteY4" fmla="*/ 588772 h 1177544"/>
              <a:gd name="connsiteX5" fmla="*/ 1093216 w 2617711"/>
              <a:gd name="connsiteY5" fmla="*/ 12700 h 1177544"/>
              <a:gd name="connsiteX6" fmla="*/ 1309611 w 2617711"/>
              <a:gd name="connsiteY6" fmla="*/ 588772 h 1177544"/>
              <a:gd name="connsiteX7" fmla="*/ 1525256 w 2617711"/>
              <a:gd name="connsiteY7" fmla="*/ 1164844 h 1177544"/>
              <a:gd name="connsiteX8" fmla="*/ 1741677 w 2617711"/>
              <a:gd name="connsiteY8" fmla="*/ 588772 h 1177544"/>
              <a:gd name="connsiteX9" fmla="*/ 1957311 w 2617711"/>
              <a:gd name="connsiteY9" fmla="*/ 12700 h 1177544"/>
              <a:gd name="connsiteX10" fmla="*/ 2172957 w 2617711"/>
              <a:gd name="connsiteY10" fmla="*/ 588772 h 1177544"/>
              <a:gd name="connsiteX11" fmla="*/ 2389377 w 2617711"/>
              <a:gd name="connsiteY11" fmla="*/ 1164844 h 1177544"/>
              <a:gd name="connsiteX12" fmla="*/ 2605011 w 2617711"/>
              <a:gd name="connsiteY12" fmla="*/ 588772 h 1177544"/>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2617711" h="1177544">
                <a:moveTo>
                  <a:pt x="12700" y="588772"/>
                </a:moveTo>
                <a:cubicBezTo>
                  <a:pt x="84328" y="299974"/>
                  <a:pt x="156717" y="12700"/>
                  <a:pt x="228346" y="12700"/>
                </a:cubicBezTo>
                <a:cubicBezTo>
                  <a:pt x="299973" y="12700"/>
                  <a:pt x="373888" y="396748"/>
                  <a:pt x="445516" y="588772"/>
                </a:cubicBezTo>
                <a:cubicBezTo>
                  <a:pt x="517144" y="780796"/>
                  <a:pt x="589534" y="1164844"/>
                  <a:pt x="661162" y="1164844"/>
                </a:cubicBezTo>
                <a:cubicBezTo>
                  <a:pt x="732790" y="1164844"/>
                  <a:pt x="841756" y="684022"/>
                  <a:pt x="877570" y="588772"/>
                </a:cubicBezTo>
                <a:cubicBezTo>
                  <a:pt x="949185" y="299974"/>
                  <a:pt x="1021588" y="12700"/>
                  <a:pt x="1093216" y="12700"/>
                </a:cubicBezTo>
                <a:cubicBezTo>
                  <a:pt x="1164830" y="12700"/>
                  <a:pt x="1237983" y="396748"/>
                  <a:pt x="1309611" y="588772"/>
                </a:cubicBezTo>
                <a:cubicBezTo>
                  <a:pt x="1381251" y="780796"/>
                  <a:pt x="1453641" y="1164844"/>
                  <a:pt x="1525256" y="1164844"/>
                </a:cubicBezTo>
                <a:cubicBezTo>
                  <a:pt x="1596123" y="1164844"/>
                  <a:pt x="1705864" y="684022"/>
                  <a:pt x="1741677" y="588772"/>
                </a:cubicBezTo>
                <a:cubicBezTo>
                  <a:pt x="1813306" y="299974"/>
                  <a:pt x="1885683" y="12700"/>
                  <a:pt x="1957311" y="12700"/>
                </a:cubicBezTo>
                <a:cubicBezTo>
                  <a:pt x="2028952" y="12700"/>
                  <a:pt x="2137156" y="493522"/>
                  <a:pt x="2172957" y="588772"/>
                </a:cubicBezTo>
                <a:cubicBezTo>
                  <a:pt x="2244585" y="877570"/>
                  <a:pt x="2317737" y="1164844"/>
                  <a:pt x="2389377" y="1164844"/>
                </a:cubicBezTo>
                <a:cubicBezTo>
                  <a:pt x="2461006" y="1164844"/>
                  <a:pt x="2569197" y="684022"/>
                  <a:pt x="2605011" y="588772"/>
                </a:cubicBezTo>
              </a:path>
            </a:pathLst>
          </a:custGeom>
          <a:ln w="25400">
            <a:solidFill>
              <a:srgbClr val="00FF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pic>
        <p:nvPicPr>
          <p:cNvPr id="1075" name="Picture 3"/>
          <p:cNvPicPr>
            <a:picLocks noChangeAspect="1" noChangeArrowheads="1"/>
          </p:cNvPicPr>
          <p:nvPr/>
        </p:nvPicPr>
        <p:blipFill>
          <a:blip r:embed="rId3" cstate="print"/>
          <a:srcRect/>
          <a:stretch>
            <a:fillRect/>
          </a:stretch>
        </p:blipFill>
        <p:spPr bwMode="auto">
          <a:xfrm>
            <a:off x="884772" y="1624413"/>
            <a:ext cx="2241993" cy="76649"/>
          </a:xfrm>
          <a:prstGeom prst="rect">
            <a:avLst/>
          </a:prstGeom>
          <a:noFill/>
        </p:spPr>
      </p:pic>
      <p:pic>
        <p:nvPicPr>
          <p:cNvPr id="1076" name="Picture 3"/>
          <p:cNvPicPr>
            <a:picLocks noChangeAspect="1" noChangeArrowheads="1"/>
          </p:cNvPicPr>
          <p:nvPr/>
        </p:nvPicPr>
        <p:blipFill>
          <a:blip r:embed="rId4" cstate="print"/>
          <a:srcRect/>
          <a:stretch>
            <a:fillRect/>
          </a:stretch>
        </p:blipFill>
        <p:spPr bwMode="auto">
          <a:xfrm>
            <a:off x="884772" y="2812477"/>
            <a:ext cx="2184506" cy="76649"/>
          </a:xfrm>
          <a:prstGeom prst="rect">
            <a:avLst/>
          </a:prstGeom>
          <a:noFill/>
        </p:spPr>
      </p:pic>
      <p:pic>
        <p:nvPicPr>
          <p:cNvPr id="1077" name="Picture 3"/>
          <p:cNvPicPr>
            <a:picLocks noChangeAspect="1" noChangeArrowheads="1"/>
          </p:cNvPicPr>
          <p:nvPr/>
        </p:nvPicPr>
        <p:blipFill>
          <a:blip r:embed="rId5" cstate="print"/>
          <a:srcRect/>
          <a:stretch>
            <a:fillRect/>
          </a:stretch>
        </p:blipFill>
        <p:spPr bwMode="auto">
          <a:xfrm>
            <a:off x="884772" y="4173003"/>
            <a:ext cx="2184506" cy="76649"/>
          </a:xfrm>
          <a:prstGeom prst="rect">
            <a:avLst/>
          </a:prstGeom>
          <a:noFill/>
        </p:spPr>
      </p:pic>
      <p:pic>
        <p:nvPicPr>
          <p:cNvPr id="1078" name="Picture 3"/>
          <p:cNvPicPr>
            <a:picLocks noChangeAspect="1" noChangeArrowheads="1"/>
          </p:cNvPicPr>
          <p:nvPr/>
        </p:nvPicPr>
        <p:blipFill>
          <a:blip r:embed="rId6" cstate="print"/>
          <a:srcRect/>
          <a:stretch>
            <a:fillRect/>
          </a:stretch>
        </p:blipFill>
        <p:spPr bwMode="auto">
          <a:xfrm>
            <a:off x="3596243" y="1624413"/>
            <a:ext cx="2519847" cy="76649"/>
          </a:xfrm>
          <a:prstGeom prst="rect">
            <a:avLst/>
          </a:prstGeom>
          <a:noFill/>
        </p:spPr>
      </p:pic>
      <p:pic>
        <p:nvPicPr>
          <p:cNvPr id="1079" name="Picture 3"/>
          <p:cNvPicPr>
            <a:picLocks noChangeAspect="1" noChangeArrowheads="1"/>
          </p:cNvPicPr>
          <p:nvPr/>
        </p:nvPicPr>
        <p:blipFill>
          <a:blip r:embed="rId7" cstate="print"/>
          <a:srcRect/>
          <a:stretch>
            <a:fillRect/>
          </a:stretch>
        </p:blipFill>
        <p:spPr bwMode="auto">
          <a:xfrm>
            <a:off x="3596243" y="2812477"/>
            <a:ext cx="2519847" cy="76649"/>
          </a:xfrm>
          <a:prstGeom prst="rect">
            <a:avLst/>
          </a:prstGeom>
          <a:noFill/>
        </p:spPr>
      </p:pic>
      <p:pic>
        <p:nvPicPr>
          <p:cNvPr id="1080" name="Picture 3"/>
          <p:cNvPicPr>
            <a:picLocks noChangeAspect="1" noChangeArrowheads="1"/>
          </p:cNvPicPr>
          <p:nvPr/>
        </p:nvPicPr>
        <p:blipFill>
          <a:blip r:embed="rId8" cstate="print"/>
          <a:srcRect/>
          <a:stretch>
            <a:fillRect/>
          </a:stretch>
        </p:blipFill>
        <p:spPr bwMode="auto">
          <a:xfrm>
            <a:off x="3596243" y="4173003"/>
            <a:ext cx="2625240" cy="76649"/>
          </a:xfrm>
          <a:prstGeom prst="rect">
            <a:avLst/>
          </a:prstGeom>
          <a:noFill/>
        </p:spPr>
      </p:pic>
      <p:sp>
        <p:nvSpPr>
          <p:cNvPr id="1082" name="TextBox 1"/>
          <p:cNvSpPr txBox="1"/>
          <p:nvPr/>
        </p:nvSpPr>
        <p:spPr>
          <a:xfrm>
            <a:off x="3537427" y="2084309"/>
            <a:ext cx="2363468" cy="2995692"/>
          </a:xfrm>
          <a:prstGeom prst="rect">
            <a:avLst/>
          </a:prstGeom>
          <a:noFill/>
        </p:spPr>
        <p:txBody>
          <a:bodyPr wrap="none" lIns="0" tIns="0" rIns="0" rtlCol="0">
            <a:spAutoFit/>
          </a:bodyPr>
          <a:lstStyle/>
          <a:p>
            <a:pPr defTabSz="-479">
              <a:lnSpc>
                <a:spcPts val="1433"/>
              </a:lnSpc>
              <a:tabLst>
                <a:tab pos="28743" algn="l"/>
                <a:tab pos="86228" algn="l"/>
              </a:tabLst>
            </a:pPr>
            <a:r>
              <a:rPr lang="en-US" altLang="zh-CN" sz="1358" u="none" dirty="0">
                <a:solidFill>
                  <a:srgbClr val="003365"/>
                </a:solidFill>
              </a:rPr>
              <a:t>b)</a:t>
            </a:r>
            <a:r>
              <a:rPr lang="en-US" altLang="zh-CN" sz="1358" u="none" dirty="0"/>
              <a:t>    </a:t>
            </a:r>
            <a:r>
              <a:rPr lang="en-US" altLang="zh-CN" sz="1358" u="none" dirty="0">
                <a:solidFill>
                  <a:srgbClr val="003365"/>
                </a:solidFill>
              </a:rPr>
              <a:t>s(t)</a:t>
            </a:r>
            <a:r>
              <a:rPr lang="en-US" altLang="zh-CN" sz="1358" u="none" dirty="0">
                <a:solidFill>
                  <a:srgbClr val="003365"/>
                </a:solidFill>
                <a:latin typeface="黑体" panose="02010609060101010101" pitchFamily="2" charset="-122"/>
                <a:cs typeface="楷体_GB2312" pitchFamily="18" charset="0"/>
              </a:rPr>
              <a:t>的一次傅立叶近似</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584"/>
              </a:lnSpc>
              <a:tabLst>
                <a:tab pos="28743" algn="l"/>
                <a:tab pos="86228" algn="l"/>
              </a:tabLst>
            </a:pPr>
            <a:r>
              <a:rPr lang="en-US" altLang="zh-CN" sz="2112" u="none" dirty="0"/>
              <a:t>	</a:t>
            </a:r>
            <a:r>
              <a:rPr lang="en-US" altLang="zh-CN" sz="1358" u="none" dirty="0">
                <a:solidFill>
                  <a:srgbClr val="003365"/>
                </a:solidFill>
              </a:rPr>
              <a:t>d)</a:t>
            </a:r>
            <a:r>
              <a:rPr lang="en-US" altLang="zh-CN" sz="1358" u="none" dirty="0"/>
              <a:t>    </a:t>
            </a:r>
            <a:r>
              <a:rPr lang="en-US" altLang="zh-CN" sz="1358" u="none" dirty="0">
                <a:solidFill>
                  <a:srgbClr val="003365"/>
                </a:solidFill>
              </a:rPr>
              <a:t>s(t)</a:t>
            </a:r>
            <a:r>
              <a:rPr lang="en-US" altLang="zh-CN" sz="1358" u="none" dirty="0">
                <a:solidFill>
                  <a:srgbClr val="003365"/>
                </a:solidFill>
                <a:latin typeface="黑体" panose="02010609060101010101" pitchFamily="2" charset="-122"/>
                <a:cs typeface="楷体_GB2312" pitchFamily="18" charset="0"/>
              </a:rPr>
              <a:t>的五次傅立叶近似</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584"/>
              </a:lnSpc>
              <a:tabLst>
                <a:tab pos="28743" algn="l"/>
                <a:tab pos="86228" algn="l"/>
              </a:tabLst>
            </a:pPr>
            <a:r>
              <a:rPr lang="en-US" altLang="zh-CN" sz="2112" u="none" dirty="0"/>
              <a:t>		</a:t>
            </a:r>
            <a:r>
              <a:rPr lang="en-US" altLang="zh-CN" sz="1358" u="none" dirty="0">
                <a:solidFill>
                  <a:srgbClr val="003365"/>
                </a:solidFill>
              </a:rPr>
              <a:t>f)</a:t>
            </a:r>
            <a:r>
              <a:rPr lang="en-US" altLang="zh-CN" sz="1358" u="none" dirty="0"/>
              <a:t>    </a:t>
            </a:r>
            <a:r>
              <a:rPr lang="en-US" altLang="zh-CN" sz="1358" u="none" dirty="0">
                <a:solidFill>
                  <a:srgbClr val="003365"/>
                </a:solidFill>
              </a:rPr>
              <a:t>s(t)</a:t>
            </a:r>
            <a:r>
              <a:rPr lang="en-US" altLang="zh-CN" sz="1358" u="none" dirty="0">
                <a:solidFill>
                  <a:srgbClr val="003365"/>
                </a:solidFill>
                <a:latin typeface="黑体" panose="02010609060101010101" pitchFamily="2" charset="-122"/>
                <a:cs typeface="楷体_GB2312" pitchFamily="18" charset="0"/>
              </a:rPr>
              <a:t>的二十一次傅立叶近似</a:t>
            </a:r>
          </a:p>
        </p:txBody>
      </p:sp>
      <p:sp>
        <p:nvSpPr>
          <p:cNvPr id="1083" name="TextBox 1"/>
          <p:cNvSpPr txBox="1"/>
          <p:nvPr/>
        </p:nvSpPr>
        <p:spPr>
          <a:xfrm>
            <a:off x="3395039" y="1241166"/>
            <a:ext cx="144911" cy="3572773"/>
          </a:xfrm>
          <a:prstGeom prst="rect">
            <a:avLst/>
          </a:prstGeom>
          <a:noFill/>
        </p:spPr>
        <p:txBody>
          <a:bodyPr wrap="none" lIns="0" tIns="0" rIns="0" rtlCol="0">
            <a:spAutoFit/>
          </a:bodyPr>
          <a:lstStyle/>
          <a:p>
            <a:pPr defTabSz="-479">
              <a:lnSpc>
                <a:spcPts val="1207"/>
              </a:lnSpc>
              <a:tabLst>
                <a:tab pos="57485" algn="l"/>
              </a:tabLst>
            </a:pPr>
            <a:r>
              <a:rPr lang="en-US" altLang="zh-CN" sz="2112" u="none" dirty="0"/>
              <a:t>	</a:t>
            </a: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358"/>
              </a:lnSpc>
              <a:tabLst>
                <a:tab pos="57485" algn="l"/>
              </a:tabLst>
            </a:pP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defTabSz="-479">
              <a:lnSpc>
                <a:spcPts val="1961"/>
              </a:lnSpc>
              <a:tabLst>
                <a:tab pos="57485" algn="l"/>
              </a:tabLst>
            </a:pPr>
            <a:r>
              <a:rPr lang="en-US" altLang="zh-CN" sz="2112" u="none" dirty="0"/>
              <a:t>	</a:t>
            </a: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433"/>
              </a:lnSpc>
              <a:tabLst>
                <a:tab pos="57485" algn="l"/>
              </a:tabLst>
            </a:pP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358"/>
              </a:lnSpc>
              <a:tabLst>
                <a:tab pos="57485" algn="l"/>
              </a:tabLst>
            </a:pPr>
            <a:r>
              <a:rPr lang="en-US" altLang="zh-CN" sz="2112" u="none" dirty="0"/>
              <a:t>	</a:t>
            </a: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735"/>
              </a:lnSpc>
              <a:tabLst>
                <a:tab pos="57485" algn="l"/>
              </a:tabLst>
            </a:pPr>
            <a:r>
              <a:rPr lang="en-US" altLang="zh-CN" sz="1358" u="none" dirty="0">
                <a:solidFill>
                  <a:srgbClr val="003365"/>
                </a:solidFill>
              </a:rPr>
              <a:t>-1</a:t>
            </a:r>
          </a:p>
        </p:txBody>
      </p:sp>
      <p:sp>
        <p:nvSpPr>
          <p:cNvPr id="1084" name="TextBox 1"/>
          <p:cNvSpPr txBox="1"/>
          <p:nvPr/>
        </p:nvSpPr>
        <p:spPr>
          <a:xfrm>
            <a:off x="683568" y="1298653"/>
            <a:ext cx="144911" cy="3572773"/>
          </a:xfrm>
          <a:prstGeom prst="rect">
            <a:avLst/>
          </a:prstGeom>
          <a:noFill/>
        </p:spPr>
        <p:txBody>
          <a:bodyPr wrap="none" lIns="0" tIns="0" rIns="0" rtlCol="0">
            <a:spAutoFit/>
          </a:bodyPr>
          <a:lstStyle/>
          <a:p>
            <a:pPr defTabSz="-479">
              <a:lnSpc>
                <a:spcPts val="1207"/>
              </a:lnSpc>
              <a:tabLst>
                <a:tab pos="57485" algn="l"/>
              </a:tabLst>
            </a:pPr>
            <a:r>
              <a:rPr lang="en-US" altLang="zh-CN" sz="2112" u="none" dirty="0"/>
              <a:t>	</a:t>
            </a: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207"/>
              </a:lnSpc>
              <a:tabLst>
                <a:tab pos="57485" algn="l"/>
              </a:tabLst>
            </a:pP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961"/>
              </a:lnSpc>
              <a:tabLst>
                <a:tab pos="57485" algn="l"/>
              </a:tabLst>
            </a:pPr>
            <a:r>
              <a:rPr lang="en-US" altLang="zh-CN" sz="2112" u="none" dirty="0"/>
              <a:t>	</a:t>
            </a: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886"/>
              </a:lnSpc>
              <a:tabLst>
                <a:tab pos="57485" algn="l"/>
              </a:tabLst>
            </a:pP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961"/>
              </a:lnSpc>
              <a:tabLst>
                <a:tab pos="57485" algn="l"/>
              </a:tabLst>
            </a:pPr>
            <a:r>
              <a:rPr lang="en-US" altLang="zh-CN" sz="2112" u="none" dirty="0"/>
              <a:t>	</a:t>
            </a:r>
            <a:r>
              <a:rPr lang="en-US" altLang="zh-CN" sz="1358" u="none" dirty="0">
                <a:solidFill>
                  <a:srgbClr val="003365"/>
                </a:solidFill>
              </a:rPr>
              <a:t>1</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584"/>
              </a:lnSpc>
              <a:tabLst>
                <a:tab pos="57485" algn="l"/>
              </a:tabLst>
            </a:pPr>
            <a:r>
              <a:rPr lang="en-US" altLang="zh-CN" sz="1358" u="none" dirty="0">
                <a:solidFill>
                  <a:srgbClr val="003365"/>
                </a:solidFill>
              </a:rPr>
              <a:t>-1</a:t>
            </a:r>
          </a:p>
        </p:txBody>
      </p:sp>
      <p:sp>
        <p:nvSpPr>
          <p:cNvPr id="1085" name="TextBox 1"/>
          <p:cNvSpPr txBox="1"/>
          <p:nvPr/>
        </p:nvSpPr>
        <p:spPr>
          <a:xfrm>
            <a:off x="1187624" y="2084308"/>
            <a:ext cx="2072683" cy="3008516"/>
          </a:xfrm>
          <a:prstGeom prst="rect">
            <a:avLst/>
          </a:prstGeom>
          <a:noFill/>
        </p:spPr>
        <p:txBody>
          <a:bodyPr wrap="none" lIns="0" tIns="0" rIns="0" rtlCol="0">
            <a:spAutoFit/>
          </a:bodyPr>
          <a:lstStyle/>
          <a:p>
            <a:pPr defTabSz="-479">
              <a:lnSpc>
                <a:spcPts val="1433"/>
              </a:lnSpc>
              <a:tabLst>
                <a:tab pos="38324" algn="l"/>
                <a:tab pos="47904" algn="l"/>
              </a:tabLst>
            </a:pPr>
            <a:r>
              <a:rPr lang="en-US" altLang="zh-CN" sz="2112" u="none" dirty="0"/>
              <a:t>		</a:t>
            </a:r>
            <a:r>
              <a:rPr lang="en-US" altLang="zh-CN" sz="1358" u="none" dirty="0">
                <a:solidFill>
                  <a:srgbClr val="003365"/>
                </a:solidFill>
              </a:rPr>
              <a:t>a)</a:t>
            </a:r>
            <a:r>
              <a:rPr lang="en-US" altLang="zh-CN" sz="1358" u="none" dirty="0"/>
              <a:t>    </a:t>
            </a:r>
            <a:r>
              <a:rPr lang="en-US" altLang="zh-CN" sz="1358" u="none" dirty="0">
                <a:solidFill>
                  <a:srgbClr val="003365"/>
                </a:solidFill>
              </a:rPr>
              <a:t>s(t)</a:t>
            </a:r>
            <a:r>
              <a:rPr lang="en-US" altLang="zh-CN" sz="1358" u="none" dirty="0">
                <a:solidFill>
                  <a:srgbClr val="003365"/>
                </a:solidFill>
                <a:latin typeface="黑体" panose="02010609060101010101" pitchFamily="2" charset="-122"/>
                <a:cs typeface="楷体_GB2312" pitchFamily="18" charset="0"/>
              </a:rPr>
              <a:t>的曲线</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584"/>
              </a:lnSpc>
              <a:tabLst>
                <a:tab pos="38324" algn="l"/>
                <a:tab pos="47904" algn="l"/>
              </a:tabLst>
            </a:pPr>
            <a:r>
              <a:rPr lang="en-US" altLang="zh-CN" sz="1358" u="none" dirty="0">
                <a:solidFill>
                  <a:srgbClr val="003365"/>
                </a:solidFill>
              </a:rPr>
              <a:t>c)</a:t>
            </a:r>
            <a:r>
              <a:rPr lang="en-US" altLang="zh-CN" sz="1358" u="none" dirty="0"/>
              <a:t>  </a:t>
            </a:r>
            <a:r>
              <a:rPr lang="en-US" altLang="zh-CN" sz="1358" u="none" dirty="0">
                <a:solidFill>
                  <a:srgbClr val="003365"/>
                </a:solidFill>
              </a:rPr>
              <a:t>s(t)</a:t>
            </a:r>
            <a:r>
              <a:rPr lang="en-US" altLang="zh-CN" sz="1358" u="none" dirty="0">
                <a:solidFill>
                  <a:srgbClr val="003365"/>
                </a:solidFill>
                <a:latin typeface="黑体" panose="02010609060101010101" pitchFamily="2" charset="-122"/>
                <a:cs typeface="楷体_GB2312" pitchFamily="18" charset="0"/>
              </a:rPr>
              <a:t>的三次傅立叶近似</a:t>
            </a:r>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a:lnSpc>
                <a:spcPts val="754"/>
              </a:lnSpc>
            </a:pPr>
            <a:endParaRPr lang="en-US" altLang="zh-CN" sz="2112" u="none" dirty="0"/>
          </a:p>
          <a:p>
            <a:pPr defTabSz="-479">
              <a:lnSpc>
                <a:spcPts val="1660"/>
              </a:lnSpc>
              <a:tabLst>
                <a:tab pos="38324" algn="l"/>
                <a:tab pos="47904" algn="l"/>
              </a:tabLst>
            </a:pPr>
            <a:r>
              <a:rPr lang="en-US" altLang="zh-CN" sz="2112" u="none" dirty="0"/>
              <a:t>	</a:t>
            </a:r>
            <a:r>
              <a:rPr lang="en-US" altLang="zh-CN" sz="1358" u="none" dirty="0">
                <a:solidFill>
                  <a:srgbClr val="003365"/>
                </a:solidFill>
              </a:rPr>
              <a:t>e)</a:t>
            </a:r>
            <a:r>
              <a:rPr lang="en-US" altLang="zh-CN" sz="1358" u="none" dirty="0"/>
              <a:t>  </a:t>
            </a:r>
            <a:r>
              <a:rPr lang="en-US" altLang="zh-CN" sz="1358" u="none" dirty="0">
                <a:solidFill>
                  <a:srgbClr val="003365"/>
                </a:solidFill>
              </a:rPr>
              <a:t>s(t)</a:t>
            </a:r>
            <a:r>
              <a:rPr lang="en-US" altLang="zh-CN" sz="1358" u="none" dirty="0">
                <a:solidFill>
                  <a:srgbClr val="003365"/>
                </a:solidFill>
                <a:latin typeface="黑体" panose="02010609060101010101" pitchFamily="2" charset="-122"/>
                <a:cs typeface="楷体_GB2312" pitchFamily="18" charset="0"/>
              </a:rPr>
              <a:t>的十一次傅立叶近似</a:t>
            </a:r>
          </a:p>
        </p:txBody>
      </p:sp>
      <p:sp>
        <p:nvSpPr>
          <p:cNvPr id="4" name="矩形 3"/>
          <p:cNvSpPr/>
          <p:nvPr/>
        </p:nvSpPr>
        <p:spPr>
          <a:xfrm>
            <a:off x="1459978" y="707337"/>
            <a:ext cx="3262432" cy="461665"/>
          </a:xfrm>
          <a:prstGeom prst="rect">
            <a:avLst/>
          </a:prstGeom>
        </p:spPr>
        <p:txBody>
          <a:bodyPr wrap="none">
            <a:spAutoFit/>
          </a:bodyPr>
          <a:lstStyle/>
          <a:p>
            <a:r>
              <a:rPr lang="zh-CN" altLang="en-US" sz="2400" b="0" u="none" dirty="0"/>
              <a:t>方波的傅里叶近似变换</a:t>
            </a:r>
          </a:p>
        </p:txBody>
      </p:sp>
    </p:spTree>
    <p:extLst>
      <p:ext uri="{BB962C8B-B14F-4D97-AF65-F5344CB8AC3E}">
        <p14:creationId xmlns:p14="http://schemas.microsoft.com/office/powerpoint/2010/main" val="539292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172" y="844352"/>
            <a:ext cx="5985613" cy="356444"/>
          </a:xfrm>
          <a:prstGeom prst="rect">
            <a:avLst/>
          </a:prstGeom>
          <a:noFill/>
        </p:spPr>
        <p:txBody>
          <a:bodyPr wrap="none" lIns="0" tIns="0" rIns="0" rtlCol="0">
            <a:spAutoFit/>
          </a:bodyPr>
          <a:lstStyle/>
          <a:p>
            <a:pPr defTabSz="-479">
              <a:lnSpc>
                <a:spcPts val="2565"/>
              </a:lnSpc>
            </a:pPr>
            <a:r>
              <a:rPr lang="en-US" altLang="zh-CN" sz="2112" u="none" dirty="0">
                <a:solidFill>
                  <a:srgbClr val="FF0000"/>
                </a:solidFill>
                <a:ea typeface="黑体" panose="02010609060101010101" pitchFamily="2" charset="-122"/>
                <a:cs typeface="华文新魏" pitchFamily="18" charset="0"/>
              </a:rPr>
              <a:t>观察和分析电信号的基本方法——时域(t)和频域(f)</a:t>
            </a:r>
          </a:p>
        </p:txBody>
      </p:sp>
      <p:pic>
        <p:nvPicPr>
          <p:cNvPr id="3" name="图片 2"/>
          <p:cNvPicPr>
            <a:picLocks noChangeAspect="1"/>
          </p:cNvPicPr>
          <p:nvPr/>
        </p:nvPicPr>
        <p:blipFill>
          <a:blip r:embed="rId3"/>
          <a:stretch>
            <a:fillRect/>
          </a:stretch>
        </p:blipFill>
        <p:spPr>
          <a:xfrm>
            <a:off x="539552" y="1276400"/>
            <a:ext cx="6011102" cy="3456384"/>
          </a:xfrm>
          <a:prstGeom prst="rect">
            <a:avLst/>
          </a:prstGeom>
        </p:spPr>
      </p:pic>
    </p:spTree>
    <p:extLst>
      <p:ext uri="{BB962C8B-B14F-4D97-AF65-F5344CB8AC3E}">
        <p14:creationId xmlns:p14="http://schemas.microsoft.com/office/powerpoint/2010/main" val="263566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51520" y="556320"/>
            <a:ext cx="2630066" cy="857250"/>
          </a:xfrm>
        </p:spPr>
        <p:txBody>
          <a:bodyPr anchor="b"/>
          <a:lstStyle/>
          <a:p>
            <a:pPr eaLnBrk="1" hangingPunct="1"/>
            <a:r>
              <a:rPr lang="zh-CN" altLang="en-US" dirty="0"/>
              <a:t>信道的带宽</a:t>
            </a:r>
            <a:endParaRPr lang="en-US" altLang="zh-CN" dirty="0"/>
          </a:p>
        </p:txBody>
      </p:sp>
      <p:sp>
        <p:nvSpPr>
          <p:cNvPr id="14339" name="Rectangle 3"/>
          <p:cNvSpPr>
            <a:spLocks noGrp="1" noChangeArrowheads="1"/>
          </p:cNvSpPr>
          <p:nvPr>
            <p:ph idx="1"/>
          </p:nvPr>
        </p:nvSpPr>
        <p:spPr>
          <a:xfrm>
            <a:off x="395536" y="1564432"/>
            <a:ext cx="6357937" cy="3087688"/>
          </a:xfrm>
        </p:spPr>
        <p:txBody>
          <a:bodyPr/>
          <a:lstStyle/>
          <a:p>
            <a:pPr eaLnBrk="1" hangingPunct="1"/>
            <a:r>
              <a:rPr lang="zh-CN" altLang="en-US" sz="2000" dirty="0">
                <a:solidFill>
                  <a:srgbClr val="1A3868"/>
                </a:solidFill>
                <a:latin typeface="Times New Roman" pitchFamily="18" charset="0"/>
                <a:ea typeface="微软雅黑" pitchFamily="34" charset="-122"/>
                <a:cs typeface="Times New Roman" pitchFamily="18" charset="0"/>
              </a:rPr>
              <a:t>信号的</a:t>
            </a:r>
            <a:r>
              <a:rPr lang="zh-CN" altLang="en-US" sz="2000" dirty="0">
                <a:solidFill>
                  <a:srgbClr val="C00000"/>
                </a:solidFill>
                <a:latin typeface="Times New Roman" pitchFamily="18" charset="0"/>
                <a:ea typeface="微软雅黑" pitchFamily="34" charset="-122"/>
                <a:cs typeface="Times New Roman" pitchFamily="18" charset="0"/>
              </a:rPr>
              <a:t>频谱</a:t>
            </a:r>
            <a:r>
              <a:rPr lang="zh-CN" altLang="en-US" sz="2000" dirty="0">
                <a:solidFill>
                  <a:srgbClr val="1A3868"/>
                </a:solidFill>
                <a:latin typeface="Times New Roman" pitchFamily="18" charset="0"/>
                <a:ea typeface="微软雅黑" pitchFamily="34" charset="-122"/>
                <a:cs typeface="Times New Roman" pitchFamily="18" charset="0"/>
              </a:rPr>
              <a:t>就是它所包含的频率范围。</a:t>
            </a:r>
          </a:p>
          <a:p>
            <a:pPr eaLnBrk="1" hangingPunct="1"/>
            <a:r>
              <a:rPr lang="zh-CN" altLang="en-US" sz="2000" dirty="0">
                <a:solidFill>
                  <a:srgbClr val="1A3868"/>
                </a:solidFill>
                <a:latin typeface="Times New Roman" pitchFamily="18" charset="0"/>
                <a:ea typeface="微软雅黑" pitchFamily="34" charset="-122"/>
                <a:cs typeface="Times New Roman" pitchFamily="18" charset="0"/>
              </a:rPr>
              <a:t>信号的</a:t>
            </a:r>
            <a:r>
              <a:rPr lang="zh-CN" altLang="en-US" sz="2000" dirty="0">
                <a:solidFill>
                  <a:srgbClr val="C00000"/>
                </a:solidFill>
                <a:latin typeface="Times New Roman" pitchFamily="18" charset="0"/>
                <a:ea typeface="微软雅黑" pitchFamily="34" charset="-122"/>
                <a:cs typeface="Times New Roman" pitchFamily="18" charset="0"/>
              </a:rPr>
              <a:t>带宽</a:t>
            </a:r>
            <a:r>
              <a:rPr lang="zh-CN" altLang="en-US" sz="2000" dirty="0">
                <a:solidFill>
                  <a:srgbClr val="1A3868"/>
                </a:solidFill>
                <a:latin typeface="Times New Roman" pitchFamily="18" charset="0"/>
                <a:ea typeface="微软雅黑" pitchFamily="34" charset="-122"/>
                <a:cs typeface="Times New Roman" pitchFamily="18" charset="0"/>
              </a:rPr>
              <a:t>就是它的</a:t>
            </a:r>
            <a:r>
              <a:rPr lang="zh-CN" altLang="en-US" sz="2000" dirty="0">
                <a:solidFill>
                  <a:srgbClr val="C00000"/>
                </a:solidFill>
                <a:latin typeface="Times New Roman" pitchFamily="18" charset="0"/>
                <a:ea typeface="微软雅黑" pitchFamily="34" charset="-122"/>
                <a:cs typeface="Times New Roman" pitchFamily="18" charset="0"/>
              </a:rPr>
              <a:t>频谱的</a:t>
            </a:r>
            <a:r>
              <a:rPr lang="zh-CN" altLang="en-US" sz="2000" dirty="0" smtClean="0">
                <a:solidFill>
                  <a:srgbClr val="C00000"/>
                </a:solidFill>
                <a:latin typeface="Times New Roman" pitchFamily="18" charset="0"/>
                <a:ea typeface="微软雅黑" pitchFamily="34" charset="-122"/>
                <a:cs typeface="Times New Roman" pitchFamily="18" charset="0"/>
              </a:rPr>
              <a:t>宽度</a:t>
            </a:r>
            <a:r>
              <a:rPr lang="zh-CN" altLang="en-US" sz="2000" dirty="0" smtClean="0">
                <a:solidFill>
                  <a:srgbClr val="1A3868"/>
                </a:solidFill>
                <a:latin typeface="Times New Roman" pitchFamily="18" charset="0"/>
                <a:ea typeface="微软雅黑" pitchFamily="34" charset="-122"/>
                <a:cs typeface="Times New Roman" pitchFamily="18" charset="0"/>
              </a:rPr>
              <a:t>，即</a:t>
            </a:r>
            <a:r>
              <a:rPr lang="zh-CN" altLang="en-US" sz="2000" dirty="0">
                <a:solidFill>
                  <a:srgbClr val="1A3868"/>
                </a:solidFill>
              </a:rPr>
              <a:t>信道能传送的频率范围</a:t>
            </a:r>
            <a:r>
              <a:rPr lang="zh-CN" altLang="en-US" sz="2000" dirty="0" smtClean="0">
                <a:solidFill>
                  <a:srgbClr val="1A3868"/>
                </a:solidFill>
                <a:latin typeface="Times New Roman" pitchFamily="18" charset="0"/>
                <a:ea typeface="微软雅黑" pitchFamily="34" charset="-122"/>
                <a:cs typeface="Times New Roman" pitchFamily="18" charset="0"/>
              </a:rPr>
              <a:t>。</a:t>
            </a:r>
            <a:r>
              <a:rPr lang="zh-CN" altLang="en-US" sz="2000" dirty="0">
                <a:solidFill>
                  <a:srgbClr val="1A3868"/>
                </a:solidFill>
                <a:latin typeface="Times New Roman" pitchFamily="18" charset="0"/>
                <a:ea typeface="微软雅黑" pitchFamily="34" charset="-122"/>
                <a:cs typeface="Times New Roman" pitchFamily="18" charset="0"/>
              </a:rPr>
              <a:t>上述信号</a:t>
            </a:r>
            <a:r>
              <a:rPr lang="en-US" altLang="zh-CN" sz="2000" dirty="0">
                <a:solidFill>
                  <a:srgbClr val="1A3868"/>
                </a:solidFill>
                <a:latin typeface="Times New Roman" pitchFamily="18" charset="0"/>
                <a:ea typeface="微软雅黑" pitchFamily="34" charset="-122"/>
                <a:cs typeface="Times New Roman" pitchFamily="18" charset="0"/>
              </a:rPr>
              <a:t>s(f)</a:t>
            </a:r>
            <a:r>
              <a:rPr lang="zh-CN" altLang="en-US" sz="2000" dirty="0">
                <a:solidFill>
                  <a:srgbClr val="1A3868"/>
                </a:solidFill>
                <a:latin typeface="Times New Roman" pitchFamily="18" charset="0"/>
                <a:ea typeface="微软雅黑" pitchFamily="34" charset="-122"/>
                <a:cs typeface="Times New Roman" pitchFamily="18" charset="0"/>
              </a:rPr>
              <a:t>的带宽为 </a:t>
            </a:r>
            <a:r>
              <a:rPr lang="en-US" altLang="zh-CN" sz="2000" dirty="0" smtClean="0">
                <a:solidFill>
                  <a:srgbClr val="002060"/>
                </a:solidFill>
              </a:rPr>
              <a:t>5f</a:t>
            </a:r>
            <a:r>
              <a:rPr lang="en-US" altLang="zh-CN" sz="2000" baseline="-25000" dirty="0" smtClean="0">
                <a:solidFill>
                  <a:srgbClr val="002060"/>
                </a:solidFill>
              </a:rPr>
              <a:t>1</a:t>
            </a:r>
            <a:r>
              <a:rPr lang="en-US" altLang="zh-CN" sz="2000" dirty="0" smtClean="0">
                <a:solidFill>
                  <a:srgbClr val="002060"/>
                </a:solidFill>
              </a:rPr>
              <a:t> -f</a:t>
            </a:r>
            <a:r>
              <a:rPr lang="en-US" altLang="zh-CN" sz="2000" baseline="-25000" dirty="0" smtClean="0">
                <a:solidFill>
                  <a:srgbClr val="002060"/>
                </a:solidFill>
              </a:rPr>
              <a:t>1</a:t>
            </a:r>
            <a:r>
              <a:rPr lang="en-US" altLang="zh-CN" sz="2000" dirty="0" smtClean="0">
                <a:solidFill>
                  <a:srgbClr val="002060"/>
                </a:solidFill>
              </a:rPr>
              <a:t>=4f</a:t>
            </a:r>
            <a:r>
              <a:rPr lang="en-US" altLang="zh-CN" sz="2000" baseline="-25000" dirty="0" smtClean="0">
                <a:solidFill>
                  <a:srgbClr val="002060"/>
                </a:solidFill>
              </a:rPr>
              <a:t>1</a:t>
            </a:r>
            <a:r>
              <a:rPr lang="en-US" altLang="zh-CN" sz="2000" dirty="0" smtClean="0">
                <a:solidFill>
                  <a:srgbClr val="002060"/>
                </a:solidFill>
              </a:rPr>
              <a:t> </a:t>
            </a:r>
            <a:r>
              <a:rPr lang="en-US" altLang="zh-CN" sz="2000" dirty="0">
                <a:solidFill>
                  <a:srgbClr val="1A3868"/>
                </a:solidFill>
              </a:rPr>
              <a:t> </a:t>
            </a:r>
            <a:r>
              <a:rPr lang="zh-CN" altLang="en-US" sz="2000" dirty="0">
                <a:solidFill>
                  <a:srgbClr val="1A3868"/>
                </a:solidFill>
              </a:rPr>
              <a:t>。</a:t>
            </a:r>
          </a:p>
          <a:p>
            <a:pPr eaLnBrk="1" hangingPunct="1"/>
            <a:r>
              <a:rPr lang="zh-CN" altLang="en-US" sz="2000" dirty="0">
                <a:solidFill>
                  <a:srgbClr val="1A3868"/>
                </a:solidFill>
                <a:latin typeface="Times New Roman" pitchFamily="18" charset="0"/>
                <a:ea typeface="微软雅黑" pitchFamily="34" charset="-122"/>
                <a:cs typeface="Times New Roman" pitchFamily="18" charset="0"/>
              </a:rPr>
              <a:t>现实中的许多信号具有无限带宽，但信号的大部分能量都集中在某一段频带之中，这个频带就称为该信号的</a:t>
            </a:r>
            <a:r>
              <a:rPr lang="zh-CN" altLang="en-US" sz="2000" dirty="0">
                <a:solidFill>
                  <a:srgbClr val="C00000"/>
                </a:solidFill>
                <a:latin typeface="Times New Roman" pitchFamily="18" charset="0"/>
                <a:ea typeface="微软雅黑" pitchFamily="34" charset="-122"/>
                <a:cs typeface="Times New Roman" pitchFamily="18" charset="0"/>
              </a:rPr>
              <a:t>有效频带</a:t>
            </a:r>
            <a:r>
              <a:rPr lang="zh-CN" altLang="en-US" sz="2000" dirty="0">
                <a:solidFill>
                  <a:srgbClr val="1A3868"/>
                </a:solidFill>
                <a:latin typeface="Times New Roman" pitchFamily="18" charset="0"/>
                <a:ea typeface="微软雅黑" pitchFamily="34" charset="-122"/>
                <a:cs typeface="Times New Roman" pitchFamily="18" charset="0"/>
              </a:rPr>
              <a:t>。</a:t>
            </a:r>
            <a:endParaRPr lang="en-US" altLang="zh-CN" sz="2000" dirty="0">
              <a:solidFill>
                <a:srgbClr val="1A3868"/>
              </a:solidFill>
              <a:latin typeface="Times New Roman" pitchFamily="18" charset="0"/>
              <a:ea typeface="微软雅黑" pitchFamily="34" charset="-122"/>
              <a:cs typeface="Times New Roman" pitchFamily="18" charset="0"/>
            </a:endParaRPr>
          </a:p>
          <a:p>
            <a:pPr eaLnBrk="1" hangingPunct="1"/>
            <a:r>
              <a:rPr lang="zh-CN" altLang="en-US" sz="2000" dirty="0">
                <a:solidFill>
                  <a:srgbClr val="1A3868"/>
                </a:solidFill>
              </a:rPr>
              <a:t>对数字信道，通常以信道</a:t>
            </a:r>
            <a:r>
              <a:rPr lang="zh-CN" altLang="en-US" sz="2000" dirty="0">
                <a:solidFill>
                  <a:srgbClr val="C00000"/>
                </a:solidFill>
                <a:latin typeface="Times New Roman" pitchFamily="18" charset="0"/>
                <a:ea typeface="微软雅黑" pitchFamily="34" charset="-122"/>
                <a:cs typeface="Times New Roman" pitchFamily="18" charset="0"/>
              </a:rPr>
              <a:t>每秒能传送的二进制位数（</a:t>
            </a:r>
            <a:r>
              <a:rPr lang="en-US" altLang="zh-CN" sz="2000" dirty="0">
                <a:solidFill>
                  <a:srgbClr val="C00000"/>
                </a:solidFill>
                <a:latin typeface="Times New Roman" pitchFamily="18" charset="0"/>
                <a:ea typeface="微软雅黑" pitchFamily="34" charset="-122"/>
                <a:cs typeface="Times New Roman" pitchFamily="18" charset="0"/>
              </a:rPr>
              <a:t>bps</a:t>
            </a:r>
            <a:r>
              <a:rPr lang="zh-CN" altLang="en-US" sz="2000" dirty="0">
                <a:solidFill>
                  <a:srgbClr val="C00000"/>
                </a:solidFill>
                <a:latin typeface="Times New Roman" pitchFamily="18" charset="0"/>
                <a:ea typeface="微软雅黑" pitchFamily="34" charset="-122"/>
                <a:cs typeface="Times New Roman" pitchFamily="18" charset="0"/>
              </a:rPr>
              <a:t>）</a:t>
            </a:r>
            <a:r>
              <a:rPr lang="zh-CN" altLang="en-US" sz="2000" dirty="0">
                <a:solidFill>
                  <a:srgbClr val="1A3868"/>
                </a:solidFill>
              </a:rPr>
              <a:t>来表示带宽。</a:t>
            </a:r>
          </a:p>
          <a:p>
            <a:pPr eaLnBrk="1" hangingPunct="1"/>
            <a:endParaRPr lang="zh-CN" altLang="en-US" sz="2000" dirty="0" smtClean="0"/>
          </a:p>
        </p:txBody>
      </p:sp>
    </p:spTree>
    <p:extLst>
      <p:ext uri="{BB962C8B-B14F-4D97-AF65-F5344CB8AC3E}">
        <p14:creationId xmlns:p14="http://schemas.microsoft.com/office/powerpoint/2010/main" val="137465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251520" y="844352"/>
            <a:ext cx="6357937" cy="3087688"/>
          </a:xfrm>
        </p:spPr>
        <p:txBody>
          <a:bodyPr/>
          <a:lstStyle/>
          <a:p>
            <a:pPr eaLnBrk="1" hangingPunct="1"/>
            <a:r>
              <a:rPr lang="zh-CN" altLang="en-US" sz="2000" dirty="0" smtClean="0">
                <a:solidFill>
                  <a:srgbClr val="1A3868"/>
                </a:solidFill>
              </a:rPr>
              <a:t>信道</a:t>
            </a:r>
            <a:r>
              <a:rPr lang="zh-CN" altLang="en-US" sz="2000" dirty="0">
                <a:solidFill>
                  <a:srgbClr val="1A3868"/>
                </a:solidFill>
              </a:rPr>
              <a:t>带宽必须大于被传送的信号的带宽，否则就会出现</a:t>
            </a:r>
            <a:r>
              <a:rPr lang="zh-CN" altLang="en-US" sz="2000" dirty="0">
                <a:solidFill>
                  <a:srgbClr val="C00000"/>
                </a:solidFill>
              </a:rPr>
              <a:t>失真</a:t>
            </a:r>
            <a:r>
              <a:rPr lang="zh-CN" altLang="en-US" sz="2000" dirty="0">
                <a:solidFill>
                  <a:srgbClr val="1A3868"/>
                </a:solidFill>
              </a:rPr>
              <a:t>。</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889079"/>
            <a:ext cx="4846567" cy="257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1520" y="1636440"/>
            <a:ext cx="3672408" cy="3354765"/>
          </a:xfrm>
          <a:prstGeom prst="rect">
            <a:avLst/>
          </a:prstGeom>
        </p:spPr>
        <p:txBody>
          <a:bodyPr wrap="square">
            <a:spAutoFit/>
          </a:bodyPr>
          <a:lstStyle/>
          <a:p>
            <a:pPr marL="342900" lvl="1" indent="-342900">
              <a:spcBef>
                <a:spcPct val="20000"/>
              </a:spcBef>
              <a:buChar char="•"/>
            </a:pPr>
            <a:r>
              <a:rPr lang="zh-CN" altLang="en-US" sz="2000" b="0" u="none" dirty="0">
                <a:solidFill>
                  <a:srgbClr val="1A3868"/>
                </a:solidFill>
                <a:latin typeface="Arial" charset="0"/>
                <a:ea typeface="+mn-ea"/>
                <a:cs typeface="+mn-cs"/>
              </a:rPr>
              <a:t>信道的带宽的影响因素：</a:t>
            </a:r>
          </a:p>
          <a:p>
            <a:pPr marL="800100" lvl="3" indent="-342900">
              <a:spcBef>
                <a:spcPct val="20000"/>
              </a:spcBef>
              <a:buFont typeface="Arial" panose="020B0604020202020204" pitchFamily="34" charset="0"/>
              <a:buChar char="−"/>
            </a:pPr>
            <a:r>
              <a:rPr lang="zh-CN" altLang="en-US" sz="2000" b="0" u="none" dirty="0">
                <a:solidFill>
                  <a:srgbClr val="1A3868"/>
                </a:solidFill>
                <a:latin typeface="Arial" charset="0"/>
                <a:ea typeface="+mn-ea"/>
                <a:cs typeface="+mn-cs"/>
              </a:rPr>
              <a:t>受制于</a:t>
            </a:r>
            <a:r>
              <a:rPr lang="zh-CN" altLang="en-US" sz="2000" b="0" u="none" dirty="0">
                <a:solidFill>
                  <a:srgbClr val="C00000"/>
                </a:solidFill>
                <a:latin typeface="Arial" charset="0"/>
                <a:ea typeface="+mn-ea"/>
                <a:cs typeface="+mn-cs"/>
              </a:rPr>
              <a:t>传输介质的带宽</a:t>
            </a:r>
            <a:r>
              <a:rPr lang="zh-CN" altLang="en-US" sz="2000" b="0" u="none" dirty="0">
                <a:solidFill>
                  <a:srgbClr val="1A3868"/>
                </a:solidFill>
                <a:latin typeface="Arial" charset="0"/>
                <a:ea typeface="+mn-ea"/>
                <a:cs typeface="+mn-cs"/>
              </a:rPr>
              <a:t>（由材质、直径及长度决定）。</a:t>
            </a:r>
          </a:p>
          <a:p>
            <a:pPr marL="800100" lvl="3" indent="-342900">
              <a:spcBef>
                <a:spcPct val="20000"/>
              </a:spcBef>
              <a:buFont typeface="Arial" panose="020B0604020202020204" pitchFamily="34" charset="0"/>
              <a:buChar char="−"/>
            </a:pPr>
            <a:r>
              <a:rPr lang="zh-CN" altLang="en-US" sz="2000" b="0" u="none" dirty="0">
                <a:solidFill>
                  <a:srgbClr val="1A3868"/>
                </a:solidFill>
                <a:latin typeface="Arial" charset="0"/>
                <a:ea typeface="+mn-ea"/>
                <a:cs typeface="+mn-cs"/>
              </a:rPr>
              <a:t>信道的带宽受制于</a:t>
            </a:r>
            <a:r>
              <a:rPr lang="zh-CN" altLang="en-US" sz="2000" b="0" u="none" dirty="0">
                <a:solidFill>
                  <a:srgbClr val="C00000"/>
                </a:solidFill>
                <a:latin typeface="Arial" charset="0"/>
                <a:ea typeface="+mn-ea"/>
                <a:cs typeface="+mn-cs"/>
              </a:rPr>
              <a:t>电路中的滤波器</a:t>
            </a:r>
            <a:r>
              <a:rPr lang="zh-CN" altLang="en-US" sz="2000" b="0" u="none" dirty="0">
                <a:solidFill>
                  <a:srgbClr val="1A3868"/>
                </a:solidFill>
                <a:latin typeface="Arial" charset="0"/>
                <a:ea typeface="+mn-ea"/>
                <a:cs typeface="+mn-cs"/>
              </a:rPr>
              <a:t>。</a:t>
            </a:r>
            <a:endParaRPr lang="en-US" altLang="zh-CN" sz="2000" b="0" u="none" dirty="0">
              <a:solidFill>
                <a:srgbClr val="1A3868"/>
              </a:solidFill>
              <a:latin typeface="Arial" charset="0"/>
              <a:ea typeface="+mn-ea"/>
              <a:cs typeface="+mn-cs"/>
            </a:endParaRPr>
          </a:p>
          <a:p>
            <a:pPr marL="800100" lvl="3" indent="-342900">
              <a:spcBef>
                <a:spcPct val="20000"/>
              </a:spcBef>
              <a:buFont typeface="Arial" panose="020B0604020202020204" pitchFamily="34" charset="0"/>
              <a:buChar char="−"/>
            </a:pPr>
            <a:r>
              <a:rPr lang="zh-CN" altLang="en-US" sz="2000" b="0" u="none" dirty="0">
                <a:solidFill>
                  <a:srgbClr val="1A3868"/>
                </a:solidFill>
                <a:latin typeface="Arial" charset="0"/>
                <a:ea typeface="+mn-ea"/>
                <a:cs typeface="+mn-cs"/>
              </a:rPr>
              <a:t>码元传输的速率越高，或信号传输的距离越远，在信道的输出端的波形的失真就越严重。 </a:t>
            </a:r>
          </a:p>
        </p:txBody>
      </p:sp>
      <p:sp>
        <p:nvSpPr>
          <p:cNvPr id="2" name="爆炸形 2 1"/>
          <p:cNvSpPr/>
          <p:nvPr/>
        </p:nvSpPr>
        <p:spPr bwMode="auto">
          <a:xfrm>
            <a:off x="6156176" y="4012705"/>
            <a:ext cx="1795498" cy="1151082"/>
          </a:xfrm>
          <a:prstGeom prst="irregularSeal2">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lumMod val="75000"/>
                  </a:schemeClr>
                </a:solidFill>
                <a:effectLst/>
                <a:latin typeface="Times New Roman" pitchFamily="18" charset="0"/>
                <a:ea typeface="微软雅黑" pitchFamily="34" charset="-122"/>
                <a:cs typeface="Times New Roman" pitchFamily="18" charset="0"/>
              </a:rPr>
              <a:t>码间串扰</a:t>
            </a:r>
          </a:p>
        </p:txBody>
      </p:sp>
    </p:spTree>
    <p:extLst>
      <p:ext uri="{BB962C8B-B14F-4D97-AF65-F5344CB8AC3E}">
        <p14:creationId xmlns:p14="http://schemas.microsoft.com/office/powerpoint/2010/main" val="51573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512" y="628650"/>
            <a:ext cx="3926209" cy="857250"/>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扩展：</a:t>
            </a:r>
            <a:r>
              <a:rPr lang="en-US" altLang="zh-CN" dirty="0" err="1"/>
              <a:t>Nyquist</a:t>
            </a:r>
            <a:r>
              <a:rPr lang="en-US" altLang="zh-CN" dirty="0"/>
              <a:t> </a:t>
            </a:r>
            <a:r>
              <a:rPr lang="zh-CN" altLang="en-US" dirty="0" smtClean="0"/>
              <a:t>准则</a:t>
            </a:r>
            <a:endParaRPr lang="zh-CN" altLang="en-US" dirty="0"/>
          </a:p>
        </p:txBody>
      </p:sp>
      <p:sp>
        <p:nvSpPr>
          <p:cNvPr id="17411" name="Rectangle 3"/>
          <p:cNvSpPr>
            <a:spLocks noGrp="1" noChangeArrowheads="1"/>
          </p:cNvSpPr>
          <p:nvPr>
            <p:ph idx="1"/>
          </p:nvPr>
        </p:nvSpPr>
        <p:spPr>
          <a:xfrm>
            <a:off x="357188" y="1485900"/>
            <a:ext cx="7599188" cy="3390900"/>
          </a:xfrm>
        </p:spPr>
        <p:txBody>
          <a:bodyPr/>
          <a:lstStyle/>
          <a:p>
            <a:pPr eaLnBrk="1" hangingPunct="1"/>
            <a:r>
              <a:rPr lang="en-US" altLang="zh-CN" dirty="0" err="1" smtClean="0">
                <a:solidFill>
                  <a:srgbClr val="1A3868"/>
                </a:solidFill>
              </a:rPr>
              <a:t>Nyquist</a:t>
            </a:r>
            <a:r>
              <a:rPr lang="en-US" altLang="zh-CN" dirty="0" smtClean="0">
                <a:solidFill>
                  <a:srgbClr val="1A3868"/>
                </a:solidFill>
              </a:rPr>
              <a:t> </a:t>
            </a:r>
            <a:r>
              <a:rPr lang="zh-CN" altLang="en-US" dirty="0" smtClean="0">
                <a:solidFill>
                  <a:srgbClr val="1A3868"/>
                </a:solidFill>
              </a:rPr>
              <a:t>准则</a:t>
            </a:r>
          </a:p>
          <a:p>
            <a:pPr lvl="1" eaLnBrk="1" hangingPunct="1"/>
            <a:r>
              <a:rPr lang="en-US" altLang="zh-CN" sz="2200" i="1" dirty="0" smtClean="0">
                <a:solidFill>
                  <a:srgbClr val="1A3868"/>
                </a:solidFill>
              </a:rPr>
              <a:t>W </a:t>
            </a:r>
            <a:r>
              <a:rPr lang="zh-CN" altLang="en-US" sz="2200" dirty="0" smtClean="0">
                <a:solidFill>
                  <a:srgbClr val="1A3868"/>
                </a:solidFill>
              </a:rPr>
              <a:t>为信道带宽，理想低通信道的</a:t>
            </a:r>
            <a:r>
              <a:rPr lang="zh-CN" altLang="en-US" sz="2200" dirty="0">
                <a:solidFill>
                  <a:srgbClr val="C00000"/>
                </a:solidFill>
                <a:latin typeface="+mn-ea"/>
              </a:rPr>
              <a:t>最高码元传输速率</a:t>
            </a:r>
            <a:r>
              <a:rPr lang="zh-CN" altLang="en-US" sz="2200" dirty="0" smtClean="0">
                <a:solidFill>
                  <a:srgbClr val="1A3868"/>
                </a:solidFill>
              </a:rPr>
              <a:t>：</a:t>
            </a:r>
          </a:p>
          <a:p>
            <a:pPr lvl="1" eaLnBrk="1" hangingPunct="1">
              <a:buFont typeface="Arial" panose="020B0604020202020204" pitchFamily="34" charset="0"/>
              <a:buNone/>
            </a:pPr>
            <a:r>
              <a:rPr lang="zh-CN" altLang="en-US" dirty="0" smtClean="0">
                <a:solidFill>
                  <a:srgbClr val="1A3868"/>
                </a:solidFill>
              </a:rPr>
              <a:t>                </a:t>
            </a:r>
            <a:r>
              <a:rPr lang="en-US" altLang="zh-CN" dirty="0" smtClean="0">
                <a:solidFill>
                  <a:srgbClr val="1A3868"/>
                </a:solidFill>
              </a:rPr>
              <a:t>R= 2</a:t>
            </a:r>
            <a:r>
              <a:rPr lang="en-US" altLang="zh-CN" i="1" dirty="0" smtClean="0">
                <a:solidFill>
                  <a:srgbClr val="1A3868"/>
                </a:solidFill>
              </a:rPr>
              <a:t>W</a:t>
            </a:r>
            <a:r>
              <a:rPr lang="en-US" altLang="zh-CN" dirty="0" smtClean="0">
                <a:solidFill>
                  <a:srgbClr val="1A3868"/>
                </a:solidFill>
              </a:rPr>
              <a:t> </a:t>
            </a:r>
            <a:r>
              <a:rPr lang="zh-CN" altLang="en-US" dirty="0" smtClean="0">
                <a:solidFill>
                  <a:srgbClr val="1A3868"/>
                </a:solidFill>
              </a:rPr>
              <a:t>（</a:t>
            </a:r>
            <a:r>
              <a:rPr lang="en-US" altLang="zh-CN" dirty="0" smtClean="0">
                <a:solidFill>
                  <a:srgbClr val="1A3868"/>
                </a:solidFill>
              </a:rPr>
              <a:t>Baud</a:t>
            </a:r>
            <a:r>
              <a:rPr lang="zh-CN" altLang="en-US" dirty="0" smtClean="0">
                <a:solidFill>
                  <a:srgbClr val="1A3868"/>
                </a:solidFill>
              </a:rPr>
              <a:t>）</a:t>
            </a:r>
          </a:p>
          <a:p>
            <a:pPr eaLnBrk="1" hangingPunct="1"/>
            <a:endParaRPr lang="zh-CN" altLang="en-US" dirty="0" smtClean="0">
              <a:solidFill>
                <a:srgbClr val="1A3868"/>
              </a:solidFill>
            </a:endParaRPr>
          </a:p>
          <a:p>
            <a:pPr lvl="1" eaLnBrk="1" hangingPunct="1">
              <a:buFont typeface="Arial" panose="020B0604020202020204" pitchFamily="34" charset="0"/>
              <a:buNone/>
            </a:pPr>
            <a:endParaRPr lang="zh-CN" altLang="en-US" dirty="0" smtClean="0">
              <a:solidFill>
                <a:srgbClr val="1A3868"/>
              </a:solidFill>
            </a:endParaRPr>
          </a:p>
          <a:p>
            <a:pPr eaLnBrk="1" hangingPunct="1"/>
            <a:r>
              <a:rPr lang="zh-CN" altLang="en-US" sz="2200" dirty="0">
                <a:solidFill>
                  <a:srgbClr val="1A3868"/>
                </a:solidFill>
              </a:rPr>
              <a:t>理想低通信道的</a:t>
            </a:r>
            <a:r>
              <a:rPr lang="zh-CN" altLang="en-US" sz="2200" dirty="0">
                <a:solidFill>
                  <a:srgbClr val="C00000"/>
                </a:solidFill>
                <a:latin typeface="+mn-ea"/>
              </a:rPr>
              <a:t>最大数据传输速率</a:t>
            </a:r>
            <a:r>
              <a:rPr lang="zh-CN" altLang="en-US" sz="2200" dirty="0">
                <a:solidFill>
                  <a:srgbClr val="1A3868"/>
                </a:solidFill>
              </a:rPr>
              <a:t>为：</a:t>
            </a:r>
          </a:p>
          <a:p>
            <a:pPr eaLnBrk="1" hangingPunct="1">
              <a:lnSpc>
                <a:spcPct val="150000"/>
              </a:lnSpc>
              <a:buFont typeface="Arial" panose="020B0604020202020204" pitchFamily="34" charset="0"/>
              <a:buNone/>
            </a:pPr>
            <a:r>
              <a:rPr lang="zh-CN" altLang="en-US" sz="2200" dirty="0">
                <a:solidFill>
                  <a:srgbClr val="1A3868"/>
                </a:solidFill>
              </a:rPr>
              <a:t>         </a:t>
            </a:r>
            <a:r>
              <a:rPr lang="en-US" altLang="zh-CN" sz="2200" dirty="0">
                <a:solidFill>
                  <a:srgbClr val="1A3868"/>
                </a:solidFill>
              </a:rPr>
              <a:t>R= </a:t>
            </a:r>
            <a:r>
              <a:rPr lang="en-US" altLang="zh-CN" sz="2200" dirty="0" smtClean="0">
                <a:solidFill>
                  <a:srgbClr val="1A3868"/>
                </a:solidFill>
              </a:rPr>
              <a:t>2</a:t>
            </a:r>
            <a:r>
              <a:rPr lang="en-US" altLang="zh-CN" sz="2200" i="1" dirty="0" smtClean="0">
                <a:solidFill>
                  <a:srgbClr val="1A3868"/>
                </a:solidFill>
              </a:rPr>
              <a:t>W </a:t>
            </a:r>
            <a:r>
              <a:rPr lang="en-US" altLang="zh-CN" sz="2200" dirty="0" smtClean="0">
                <a:solidFill>
                  <a:srgbClr val="1A3868"/>
                </a:solidFill>
              </a:rPr>
              <a:t>log</a:t>
            </a:r>
            <a:r>
              <a:rPr lang="en-US" altLang="zh-CN" sz="2200" baseline="-25000" dirty="0" smtClean="0">
                <a:solidFill>
                  <a:srgbClr val="1A3868"/>
                </a:solidFill>
              </a:rPr>
              <a:t>2</a:t>
            </a:r>
            <a:r>
              <a:rPr lang="en-US" altLang="zh-CN" sz="2200" dirty="0" smtClean="0">
                <a:solidFill>
                  <a:srgbClr val="1A3868"/>
                </a:solidFill>
              </a:rPr>
              <a:t>M </a:t>
            </a:r>
            <a:r>
              <a:rPr lang="zh-CN" altLang="en-US" sz="2200" dirty="0">
                <a:solidFill>
                  <a:srgbClr val="1A3868"/>
                </a:solidFill>
              </a:rPr>
              <a:t>（</a:t>
            </a:r>
            <a:r>
              <a:rPr lang="en-US" altLang="zh-CN" sz="2200" dirty="0">
                <a:solidFill>
                  <a:srgbClr val="1A3868"/>
                </a:solidFill>
              </a:rPr>
              <a:t>bits/s</a:t>
            </a:r>
            <a:r>
              <a:rPr lang="zh-CN" altLang="en-US" sz="2200" dirty="0">
                <a:solidFill>
                  <a:srgbClr val="1A3868"/>
                </a:solidFill>
              </a:rPr>
              <a:t>）</a:t>
            </a:r>
          </a:p>
          <a:p>
            <a:pPr eaLnBrk="1" hangingPunct="1"/>
            <a:endParaRPr lang="en-US" altLang="zh-CN" dirty="0" smtClean="0">
              <a:solidFill>
                <a:srgbClr val="1A3868"/>
              </a:solidFill>
            </a:endParaRP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16560"/>
            <a:ext cx="4844957" cy="74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3229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5750" y="428625"/>
            <a:ext cx="3638177" cy="857250"/>
          </a:xfrm>
        </p:spPr>
        <p:txBody>
          <a:bodyPr anchor="b"/>
          <a:lstStyle/>
          <a:p>
            <a:pPr eaLnBrk="1" hangingPunct="1">
              <a:lnSpc>
                <a:spcPct val="90000"/>
              </a:lnSpc>
            </a:pPr>
            <a:r>
              <a:rPr lang="zh-CN" altLang="en-US" dirty="0"/>
              <a:t>扩展： </a:t>
            </a:r>
            <a:r>
              <a:rPr lang="en-US" altLang="zh-CN" dirty="0" smtClean="0"/>
              <a:t>Shannon</a:t>
            </a:r>
            <a:r>
              <a:rPr lang="zh-CN" altLang="en-US" dirty="0"/>
              <a:t>定理</a:t>
            </a:r>
          </a:p>
        </p:txBody>
      </p:sp>
      <p:sp>
        <p:nvSpPr>
          <p:cNvPr id="19459" name="Rectangle 3"/>
          <p:cNvSpPr>
            <a:spLocks noGrp="1" noChangeArrowheads="1"/>
          </p:cNvSpPr>
          <p:nvPr>
            <p:ph idx="1"/>
          </p:nvPr>
        </p:nvSpPr>
        <p:spPr>
          <a:xfrm>
            <a:off x="395536" y="1420416"/>
            <a:ext cx="7344816" cy="3087688"/>
          </a:xfrm>
        </p:spPr>
        <p:txBody>
          <a:bodyPr/>
          <a:lstStyle/>
          <a:p>
            <a:pPr eaLnBrk="1" hangingPunct="1">
              <a:lnSpc>
                <a:spcPct val="90000"/>
              </a:lnSpc>
            </a:pPr>
            <a:r>
              <a:rPr lang="en-US" altLang="zh-CN" sz="2200" dirty="0" smtClean="0">
                <a:solidFill>
                  <a:srgbClr val="1A3868"/>
                </a:solidFill>
                <a:latin typeface="+mn-ea"/>
              </a:rPr>
              <a:t>Shannon</a:t>
            </a:r>
            <a:r>
              <a:rPr lang="zh-CN" altLang="en-US" sz="2200" dirty="0" smtClean="0">
                <a:solidFill>
                  <a:srgbClr val="1A3868"/>
                </a:solidFill>
                <a:latin typeface="+mn-ea"/>
              </a:rPr>
              <a:t>定理</a:t>
            </a:r>
          </a:p>
          <a:p>
            <a:pPr lvl="1" eaLnBrk="1" hangingPunct="1">
              <a:lnSpc>
                <a:spcPct val="90000"/>
              </a:lnSpc>
            </a:pPr>
            <a:r>
              <a:rPr lang="zh-CN" altLang="en-US" sz="2200" dirty="0" smtClean="0">
                <a:solidFill>
                  <a:srgbClr val="C00000"/>
                </a:solidFill>
                <a:latin typeface="+mn-ea"/>
              </a:rPr>
              <a:t>带宽受限</a:t>
            </a:r>
            <a:r>
              <a:rPr lang="zh-CN" altLang="en-US" sz="2200" dirty="0" smtClean="0">
                <a:solidFill>
                  <a:srgbClr val="1A3868"/>
                </a:solidFill>
                <a:latin typeface="+mn-ea"/>
              </a:rPr>
              <a:t>且有</a:t>
            </a:r>
            <a:r>
              <a:rPr lang="zh-CN" altLang="en-US" sz="2200" dirty="0" smtClean="0">
                <a:solidFill>
                  <a:srgbClr val="C00000"/>
                </a:solidFill>
                <a:latin typeface="+mn-ea"/>
              </a:rPr>
              <a:t>噪声干扰</a:t>
            </a:r>
            <a:r>
              <a:rPr lang="zh-CN" altLang="en-US" sz="2200" dirty="0" smtClean="0">
                <a:solidFill>
                  <a:srgbClr val="1A3868"/>
                </a:solidFill>
                <a:latin typeface="+mn-ea"/>
              </a:rPr>
              <a:t>的信道的最大数据传输速率。</a:t>
            </a:r>
          </a:p>
          <a:p>
            <a:pPr lvl="1" eaLnBrk="1" hangingPunct="1">
              <a:lnSpc>
                <a:spcPct val="150000"/>
              </a:lnSpc>
              <a:buFont typeface="Arial" panose="020B0604020202020204" pitchFamily="34" charset="0"/>
              <a:buNone/>
            </a:pPr>
            <a:r>
              <a:rPr lang="zh-CN" altLang="en-US" sz="2200" i="1" dirty="0" smtClean="0">
                <a:solidFill>
                  <a:srgbClr val="1A3868"/>
                </a:solidFill>
                <a:latin typeface="+mn-ea"/>
              </a:rPr>
              <a:t>      </a:t>
            </a:r>
            <a:r>
              <a:rPr lang="en-US" altLang="zh-CN" sz="2200" i="1" dirty="0">
                <a:solidFill>
                  <a:srgbClr val="1A3868"/>
                </a:solidFill>
                <a:latin typeface="+mn-ea"/>
              </a:rPr>
              <a:t>C</a:t>
            </a:r>
            <a:r>
              <a:rPr lang="en-US" altLang="zh-CN" sz="2200" dirty="0">
                <a:solidFill>
                  <a:srgbClr val="1A3868"/>
                </a:solidFill>
                <a:latin typeface="+mn-ea"/>
              </a:rPr>
              <a:t> = </a:t>
            </a:r>
            <a:r>
              <a:rPr lang="en-US" altLang="zh-CN" sz="2200" i="1" dirty="0">
                <a:solidFill>
                  <a:srgbClr val="1A3868"/>
                </a:solidFill>
                <a:latin typeface="+mn-ea"/>
              </a:rPr>
              <a:t>W</a:t>
            </a:r>
            <a:r>
              <a:rPr lang="en-US" altLang="zh-CN" sz="2200" dirty="0">
                <a:solidFill>
                  <a:srgbClr val="1A3868"/>
                </a:solidFill>
                <a:latin typeface="+mn-ea"/>
              </a:rPr>
              <a:t> log</a:t>
            </a:r>
            <a:r>
              <a:rPr lang="en-US" altLang="zh-CN" sz="2200" baseline="-25000" dirty="0">
                <a:solidFill>
                  <a:srgbClr val="1A3868"/>
                </a:solidFill>
                <a:latin typeface="+mn-ea"/>
              </a:rPr>
              <a:t>2</a:t>
            </a:r>
            <a:r>
              <a:rPr lang="en-US" altLang="zh-CN" sz="2200" dirty="0">
                <a:solidFill>
                  <a:srgbClr val="1A3868"/>
                </a:solidFill>
                <a:latin typeface="+mn-ea"/>
              </a:rPr>
              <a:t>(1+</a:t>
            </a:r>
            <a:r>
              <a:rPr lang="en-US" altLang="zh-CN" sz="2200" i="1" dirty="0">
                <a:solidFill>
                  <a:srgbClr val="1A3868"/>
                </a:solidFill>
                <a:latin typeface="+mn-ea"/>
              </a:rPr>
              <a:t>S</a:t>
            </a:r>
            <a:r>
              <a:rPr lang="en-US" altLang="zh-CN" sz="2200" dirty="0">
                <a:solidFill>
                  <a:srgbClr val="1A3868"/>
                </a:solidFill>
                <a:latin typeface="+mn-ea"/>
              </a:rPr>
              <a:t>/</a:t>
            </a:r>
            <a:r>
              <a:rPr lang="en-US" altLang="zh-CN" sz="2200" i="1" dirty="0">
                <a:solidFill>
                  <a:srgbClr val="1A3868"/>
                </a:solidFill>
                <a:latin typeface="+mn-ea"/>
              </a:rPr>
              <a:t>N</a:t>
            </a:r>
            <a:r>
              <a:rPr lang="en-US" altLang="zh-CN" sz="2200" dirty="0">
                <a:solidFill>
                  <a:srgbClr val="1A3868"/>
                </a:solidFill>
                <a:latin typeface="+mn-ea"/>
              </a:rPr>
              <a:t>)  </a:t>
            </a:r>
            <a:r>
              <a:rPr lang="zh-CN" altLang="en-US" sz="2200" dirty="0">
                <a:solidFill>
                  <a:srgbClr val="1A3868"/>
                </a:solidFill>
                <a:latin typeface="+mn-ea"/>
              </a:rPr>
              <a:t>（</a:t>
            </a:r>
            <a:r>
              <a:rPr lang="en-US" altLang="zh-CN" sz="2200" dirty="0">
                <a:solidFill>
                  <a:srgbClr val="1A3868"/>
                </a:solidFill>
                <a:latin typeface="+mn-ea"/>
              </a:rPr>
              <a:t>bits/s</a:t>
            </a:r>
            <a:r>
              <a:rPr lang="zh-CN" altLang="en-US" sz="2200" dirty="0">
                <a:solidFill>
                  <a:srgbClr val="1A3868"/>
                </a:solidFill>
                <a:latin typeface="+mn-ea"/>
              </a:rPr>
              <a:t>） </a:t>
            </a:r>
          </a:p>
          <a:p>
            <a:pPr lvl="1" eaLnBrk="1" hangingPunct="1">
              <a:lnSpc>
                <a:spcPct val="90000"/>
              </a:lnSpc>
            </a:pPr>
            <a:r>
              <a:rPr lang="en-US" altLang="zh-CN" sz="2200" i="1" dirty="0" smtClean="0">
                <a:solidFill>
                  <a:srgbClr val="1A3868"/>
                </a:solidFill>
                <a:latin typeface="+mn-ea"/>
              </a:rPr>
              <a:t>W </a:t>
            </a:r>
            <a:r>
              <a:rPr lang="zh-CN" altLang="en-US" sz="2200" dirty="0" smtClean="0">
                <a:solidFill>
                  <a:srgbClr val="1A3868"/>
                </a:solidFill>
                <a:latin typeface="+mn-ea"/>
              </a:rPr>
              <a:t>为信道的带宽（以 </a:t>
            </a:r>
            <a:r>
              <a:rPr lang="en-US" altLang="zh-CN" sz="2200" dirty="0" smtClean="0">
                <a:solidFill>
                  <a:srgbClr val="1A3868"/>
                </a:solidFill>
                <a:latin typeface="+mn-ea"/>
              </a:rPr>
              <a:t>Hz </a:t>
            </a:r>
            <a:r>
              <a:rPr lang="zh-CN" altLang="en-US" sz="2200" dirty="0" smtClean="0">
                <a:solidFill>
                  <a:srgbClr val="1A3868"/>
                </a:solidFill>
                <a:latin typeface="+mn-ea"/>
              </a:rPr>
              <a:t>为单位）；</a:t>
            </a:r>
          </a:p>
          <a:p>
            <a:pPr lvl="1" eaLnBrk="1" hangingPunct="1">
              <a:lnSpc>
                <a:spcPct val="90000"/>
              </a:lnSpc>
            </a:pPr>
            <a:r>
              <a:rPr lang="en-US" altLang="zh-CN" sz="2200" i="1" dirty="0" smtClean="0">
                <a:solidFill>
                  <a:srgbClr val="1A3868"/>
                </a:solidFill>
                <a:latin typeface="+mn-ea"/>
              </a:rPr>
              <a:t>S </a:t>
            </a:r>
            <a:r>
              <a:rPr lang="zh-CN" altLang="en-US" sz="2200" dirty="0" smtClean="0">
                <a:solidFill>
                  <a:srgbClr val="1A3868"/>
                </a:solidFill>
                <a:latin typeface="+mn-ea"/>
              </a:rPr>
              <a:t>为信道内所传信号的平均功率；</a:t>
            </a:r>
          </a:p>
          <a:p>
            <a:pPr lvl="1" eaLnBrk="1" hangingPunct="1">
              <a:lnSpc>
                <a:spcPct val="90000"/>
              </a:lnSpc>
            </a:pPr>
            <a:r>
              <a:rPr lang="en-US" altLang="zh-CN" sz="2200" i="1" dirty="0" smtClean="0">
                <a:solidFill>
                  <a:srgbClr val="1A3868"/>
                </a:solidFill>
                <a:latin typeface="+mn-ea"/>
              </a:rPr>
              <a:t>N </a:t>
            </a:r>
            <a:r>
              <a:rPr lang="zh-CN" altLang="en-US" sz="2200" dirty="0" smtClean="0">
                <a:solidFill>
                  <a:srgbClr val="1A3868"/>
                </a:solidFill>
                <a:latin typeface="+mn-ea"/>
              </a:rPr>
              <a:t>为信道内部的</a:t>
            </a:r>
            <a:r>
              <a:rPr lang="zh-CN" altLang="en-US" sz="2200" dirty="0" smtClean="0">
                <a:solidFill>
                  <a:srgbClr val="C00000"/>
                </a:solidFill>
                <a:latin typeface="+mn-ea"/>
              </a:rPr>
              <a:t>高斯噪声</a:t>
            </a:r>
            <a:r>
              <a:rPr lang="zh-CN" altLang="en-US" sz="2200" dirty="0" smtClean="0">
                <a:solidFill>
                  <a:srgbClr val="1A3868"/>
                </a:solidFill>
                <a:latin typeface="+mn-ea"/>
              </a:rPr>
              <a:t>功率。</a:t>
            </a:r>
          </a:p>
          <a:p>
            <a:pPr lvl="1" eaLnBrk="1" hangingPunct="1">
              <a:lnSpc>
                <a:spcPct val="90000"/>
              </a:lnSpc>
            </a:pPr>
            <a:r>
              <a:rPr lang="en-US" altLang="zh-CN" sz="2200" i="1" dirty="0" smtClean="0">
                <a:solidFill>
                  <a:srgbClr val="1A3868"/>
                </a:solidFill>
                <a:latin typeface="+mn-ea"/>
              </a:rPr>
              <a:t>S/N </a:t>
            </a:r>
            <a:r>
              <a:rPr lang="zh-CN" altLang="en-US" sz="2200" dirty="0">
                <a:solidFill>
                  <a:srgbClr val="C00000"/>
                </a:solidFill>
                <a:latin typeface="+mn-ea"/>
              </a:rPr>
              <a:t>信噪比</a:t>
            </a:r>
            <a:r>
              <a:rPr lang="zh-CN" altLang="en-US" sz="2200" i="1" dirty="0" smtClean="0">
                <a:solidFill>
                  <a:srgbClr val="1A3868"/>
                </a:solidFill>
                <a:latin typeface="+mn-ea"/>
              </a:rPr>
              <a:t>，</a:t>
            </a:r>
            <a:r>
              <a:rPr lang="zh-CN" altLang="en-US" sz="2200" dirty="0" smtClean="0">
                <a:solidFill>
                  <a:srgbClr val="1A3868"/>
                </a:solidFill>
                <a:latin typeface="+mn-ea"/>
              </a:rPr>
              <a:t>常用分贝</a:t>
            </a:r>
            <a:r>
              <a:rPr lang="en-US" altLang="zh-CN" sz="2200" dirty="0" smtClean="0">
                <a:solidFill>
                  <a:srgbClr val="1A3868"/>
                </a:solidFill>
                <a:latin typeface="+mn-ea"/>
              </a:rPr>
              <a:t>(dB)</a:t>
            </a:r>
            <a:r>
              <a:rPr lang="zh-CN" altLang="en-US" sz="2200" dirty="0" smtClean="0">
                <a:solidFill>
                  <a:srgbClr val="1A3868"/>
                </a:solidFill>
                <a:latin typeface="+mn-ea"/>
              </a:rPr>
              <a:t>表示，</a:t>
            </a:r>
            <a:r>
              <a:rPr lang="en-US" altLang="zh-CN" sz="2200" dirty="0" smtClean="0">
                <a:solidFill>
                  <a:srgbClr val="1A3868"/>
                </a:solidFill>
                <a:latin typeface="+mn-ea"/>
              </a:rPr>
              <a:t>1</a:t>
            </a:r>
            <a:r>
              <a:rPr lang="zh-CN" altLang="en-US" sz="2200" dirty="0" smtClean="0">
                <a:solidFill>
                  <a:srgbClr val="1A3868"/>
                </a:solidFill>
                <a:latin typeface="+mn-ea"/>
              </a:rPr>
              <a:t>分贝</a:t>
            </a:r>
            <a:r>
              <a:rPr lang="en-US" altLang="zh-CN" sz="2200" dirty="0" smtClean="0">
                <a:solidFill>
                  <a:srgbClr val="1A3868"/>
                </a:solidFill>
                <a:latin typeface="+mn-ea"/>
              </a:rPr>
              <a:t>=10lg</a:t>
            </a:r>
            <a:r>
              <a:rPr lang="en-US" altLang="zh-CN" sz="2200" i="1" dirty="0" smtClean="0">
                <a:solidFill>
                  <a:srgbClr val="1A3868"/>
                </a:solidFill>
                <a:latin typeface="+mn-ea"/>
              </a:rPr>
              <a:t>S/N</a:t>
            </a:r>
          </a:p>
        </p:txBody>
      </p:sp>
    </p:spTree>
    <p:extLst>
      <p:ext uri="{BB962C8B-B14F-4D97-AF65-F5344CB8AC3E}">
        <p14:creationId xmlns:p14="http://schemas.microsoft.com/office/powerpoint/2010/main" val="2470438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buFontTx/>
              <a:buNone/>
            </a:pPr>
            <a:r>
              <a:rPr lang="zh-CN" altLang="en-US" dirty="0" smtClean="0">
                <a:solidFill>
                  <a:srgbClr val="1A3868"/>
                </a:solidFill>
              </a:rPr>
              <a:t>例：假设一条信道的带宽为</a:t>
            </a:r>
            <a:r>
              <a:rPr lang="en-US" altLang="zh-CN" dirty="0" smtClean="0">
                <a:solidFill>
                  <a:srgbClr val="1A3868"/>
                </a:solidFill>
              </a:rPr>
              <a:t>3000Hz</a:t>
            </a:r>
            <a:r>
              <a:rPr lang="zh-CN" altLang="en-US" dirty="0" smtClean="0">
                <a:solidFill>
                  <a:srgbClr val="1A3868"/>
                </a:solidFill>
              </a:rPr>
              <a:t>，信噪比为</a:t>
            </a:r>
            <a:r>
              <a:rPr lang="en-US" altLang="zh-CN" dirty="0" smtClean="0">
                <a:solidFill>
                  <a:srgbClr val="1A3868"/>
                </a:solidFill>
              </a:rPr>
              <a:t>30dB</a:t>
            </a:r>
            <a:r>
              <a:rPr lang="zh-CN" altLang="en-US" dirty="0" smtClean="0">
                <a:solidFill>
                  <a:srgbClr val="1A3868"/>
                </a:solidFill>
              </a:rPr>
              <a:t>，求该信道的最大数据传输率。</a:t>
            </a:r>
            <a:endParaRPr lang="en-US" altLang="zh-CN" dirty="0" smtClean="0">
              <a:solidFill>
                <a:srgbClr val="1A3868"/>
              </a:solidFill>
            </a:endParaRPr>
          </a:p>
          <a:p>
            <a:pPr eaLnBrk="1" hangingPunct="1">
              <a:buFontTx/>
              <a:buNone/>
            </a:pPr>
            <a:endParaRPr lang="zh-CN" altLang="en-US" dirty="0" smtClean="0">
              <a:solidFill>
                <a:srgbClr val="1A3868"/>
              </a:solidFill>
            </a:endParaRPr>
          </a:p>
          <a:p>
            <a:pPr lvl="1" eaLnBrk="1" hangingPunct="1">
              <a:buFont typeface="Arial" panose="020B0604020202020204" pitchFamily="34" charset="0"/>
              <a:buNone/>
            </a:pPr>
            <a:r>
              <a:rPr lang="zh-CN" altLang="en-US" sz="2400" dirty="0" smtClean="0">
                <a:solidFill>
                  <a:srgbClr val="1A3868"/>
                </a:solidFill>
              </a:rPr>
              <a:t> 	解：</a:t>
            </a:r>
            <a:r>
              <a:rPr lang="en-US" altLang="zh-CN" sz="2400" dirty="0" smtClean="0">
                <a:solidFill>
                  <a:srgbClr val="1A3868"/>
                </a:solidFill>
              </a:rPr>
              <a:t>S/N=10^(30/10)=1000</a:t>
            </a:r>
          </a:p>
          <a:p>
            <a:pPr lvl="1" eaLnBrk="1" hangingPunct="1">
              <a:buFont typeface="Arial" panose="020B0604020202020204" pitchFamily="34" charset="0"/>
              <a:buNone/>
            </a:pPr>
            <a:r>
              <a:rPr lang="en-US" sz="2400" dirty="0" smtClean="0">
                <a:solidFill>
                  <a:srgbClr val="1A3868"/>
                </a:solidFill>
              </a:rPr>
              <a:t>         </a:t>
            </a:r>
            <a:r>
              <a:rPr lang="en-US" altLang="zh-CN" sz="2400" dirty="0" smtClean="0">
                <a:solidFill>
                  <a:srgbClr val="1A3868"/>
                </a:solidFill>
              </a:rPr>
              <a:t>C=3000*log</a:t>
            </a:r>
            <a:r>
              <a:rPr lang="en-US" altLang="zh-CN" sz="2400" baseline="-25000" dirty="0" smtClean="0">
                <a:solidFill>
                  <a:srgbClr val="1A3868"/>
                </a:solidFill>
              </a:rPr>
              <a:t>2</a:t>
            </a:r>
            <a:r>
              <a:rPr lang="en-US" altLang="zh-CN" sz="2400" dirty="0" smtClean="0">
                <a:solidFill>
                  <a:srgbClr val="1A3868"/>
                </a:solidFill>
              </a:rPr>
              <a:t>(1+1000)</a:t>
            </a:r>
          </a:p>
          <a:p>
            <a:pPr lvl="1" eaLnBrk="1" hangingPunct="1">
              <a:buFont typeface="Arial" panose="020B0604020202020204" pitchFamily="34" charset="0"/>
              <a:buNone/>
            </a:pPr>
            <a:r>
              <a:rPr lang="en-US" altLang="zh-CN" sz="2400" dirty="0" smtClean="0">
                <a:solidFill>
                  <a:srgbClr val="1A3868"/>
                </a:solidFill>
              </a:rPr>
              <a:t>          </a:t>
            </a:r>
            <a:r>
              <a:rPr lang="en-US" altLang="zh-CN" sz="2800" dirty="0">
                <a:solidFill>
                  <a:srgbClr val="1A3868"/>
                </a:solidFill>
              </a:rPr>
              <a:t>≈</a:t>
            </a:r>
            <a:r>
              <a:rPr lang="en-US" altLang="zh-CN" sz="2400" dirty="0" smtClean="0">
                <a:solidFill>
                  <a:srgbClr val="1A3868"/>
                </a:solidFill>
              </a:rPr>
              <a:t>30000</a:t>
            </a:r>
            <a:r>
              <a:rPr lang="zh-CN" altLang="en-US" sz="2400" dirty="0" smtClean="0">
                <a:solidFill>
                  <a:srgbClr val="1A3868"/>
                </a:solidFill>
              </a:rPr>
              <a:t>（</a:t>
            </a:r>
            <a:r>
              <a:rPr lang="en-US" altLang="zh-CN" sz="2400" dirty="0" smtClean="0">
                <a:solidFill>
                  <a:srgbClr val="1A3868"/>
                </a:solidFill>
              </a:rPr>
              <a:t>bits/s</a:t>
            </a:r>
            <a:r>
              <a:rPr lang="zh-CN" altLang="en-US" sz="2400" dirty="0" smtClean="0">
                <a:solidFill>
                  <a:srgbClr val="1A3868"/>
                </a:solidFill>
              </a:rPr>
              <a:t>）</a:t>
            </a:r>
          </a:p>
          <a:p>
            <a:pPr eaLnBrk="1" hangingPunct="1"/>
            <a:endParaRPr lang="zh-CN" altLang="en-US" dirty="0" smtClean="0">
              <a:solidFill>
                <a:srgbClr val="1A3868"/>
              </a:solidFill>
            </a:endParaRPr>
          </a:p>
          <a:p>
            <a:pPr eaLnBrk="1" hangingPunct="1"/>
            <a:endParaRPr lang="zh-CN" altLang="en-US" dirty="0" smtClean="0">
              <a:solidFill>
                <a:srgbClr val="1A3868"/>
              </a:solidFill>
            </a:endParaRPr>
          </a:p>
          <a:p>
            <a:pPr eaLnBrk="1" hangingPunct="1"/>
            <a:endParaRPr lang="en-US" altLang="zh-CN" dirty="0" smtClean="0">
              <a:solidFill>
                <a:srgbClr val="1A3868"/>
              </a:solidFill>
            </a:endParaRPr>
          </a:p>
        </p:txBody>
      </p:sp>
    </p:spTree>
    <p:extLst>
      <p:ext uri="{BB962C8B-B14F-4D97-AF65-F5344CB8AC3E}">
        <p14:creationId xmlns:p14="http://schemas.microsoft.com/office/powerpoint/2010/main" val="3419379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标题 1"/>
          <p:cNvSpPr>
            <a:spLocks noGrp="1"/>
          </p:cNvSpPr>
          <p:nvPr>
            <p:ph type="title" idx="4294967295"/>
          </p:nvPr>
        </p:nvSpPr>
        <p:spPr>
          <a:xfrm>
            <a:off x="179512" y="762000"/>
            <a:ext cx="6429375" cy="6413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二、数据传输类型与通信方式</a:t>
            </a:r>
          </a:p>
        </p:txBody>
      </p:sp>
      <p:sp>
        <p:nvSpPr>
          <p:cNvPr id="31949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
        <p:nvSpPr>
          <p:cNvPr id="6" name="Rectangle 3"/>
          <p:cNvSpPr txBox="1">
            <a:spLocks noChangeArrowheads="1"/>
          </p:cNvSpPr>
          <p:nvPr/>
        </p:nvSpPr>
        <p:spPr>
          <a:xfrm>
            <a:off x="395536" y="1403350"/>
            <a:ext cx="7128792" cy="3617466"/>
          </a:xfrm>
          <a:prstGeom prst="rect">
            <a:avLst/>
          </a:prstGeom>
        </p:spPr>
        <p:txBody>
          <a:bodyPr/>
          <a:lst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a:lstStyle>
          <a:p>
            <a:pPr marL="0" indent="0">
              <a:lnSpc>
                <a:spcPct val="150000"/>
              </a:lnSpc>
              <a:buFontTx/>
              <a:buNone/>
            </a:pPr>
            <a:r>
              <a:rPr lang="zh-CN" altLang="en-US" b="0" u="none" kern="0" dirty="0" smtClean="0">
                <a:solidFill>
                  <a:srgbClr val="18386B"/>
                </a:solidFill>
                <a:latin typeface="微软雅黑" pitchFamily="34" charset="-122"/>
                <a:ea typeface="微软雅黑" pitchFamily="34" charset="-122"/>
                <a:cs typeface="Times New Roman" pitchFamily="18" charset="0"/>
              </a:rPr>
              <a:t>网络通信系统设计中要解决的几个基本问题：</a:t>
            </a:r>
            <a:endParaRPr lang="en-US" altLang="zh-CN" b="0" u="none" kern="0" dirty="0" smtClean="0">
              <a:solidFill>
                <a:srgbClr val="18386B"/>
              </a:solidFill>
              <a:latin typeface="微软雅黑" pitchFamily="34" charset="-122"/>
              <a:ea typeface="微软雅黑" pitchFamily="34" charset="-122"/>
              <a:cs typeface="Times New Roman" pitchFamily="18" charset="0"/>
            </a:endParaRPr>
          </a:p>
          <a:p>
            <a:r>
              <a:rPr lang="zh-CN" altLang="en-US" b="0" u="none" kern="0" dirty="0" smtClean="0">
                <a:solidFill>
                  <a:srgbClr val="C00000"/>
                </a:solidFill>
                <a:latin typeface="微软雅黑" pitchFamily="34" charset="-122"/>
                <a:ea typeface="微软雅黑" pitchFamily="34" charset="-122"/>
                <a:cs typeface="Times New Roman" pitchFamily="18" charset="0"/>
              </a:rPr>
              <a:t>数据传输类型</a:t>
            </a:r>
            <a:r>
              <a:rPr lang="zh-CN" altLang="en-US" b="0" u="none" kern="0" dirty="0" smtClean="0">
                <a:solidFill>
                  <a:srgbClr val="18386B"/>
                </a:solidFill>
                <a:latin typeface="微软雅黑" pitchFamily="34" charset="-122"/>
                <a:ea typeface="微软雅黑" pitchFamily="34" charset="-122"/>
                <a:cs typeface="Times New Roman" pitchFamily="18" charset="0"/>
              </a:rPr>
              <a:t>（信道所允许传输的信号）</a:t>
            </a:r>
            <a:endParaRPr lang="en-US" altLang="zh-CN" b="0" u="none" kern="0" dirty="0" smtClean="0">
              <a:solidFill>
                <a:srgbClr val="18386B"/>
              </a:solidFill>
              <a:latin typeface="微软雅黑" pitchFamily="34" charset="-122"/>
              <a:ea typeface="微软雅黑" pitchFamily="34" charset="-122"/>
              <a:cs typeface="Times New Roman" pitchFamily="18" charset="0"/>
            </a:endParaRPr>
          </a:p>
          <a:p>
            <a:pPr lvl="1"/>
            <a:r>
              <a:rPr lang="zh-CN" altLang="en-US" sz="2200" b="0" u="none" kern="0" dirty="0" smtClean="0">
                <a:solidFill>
                  <a:srgbClr val="18386B"/>
                </a:solidFill>
                <a:latin typeface="微软雅黑" pitchFamily="34" charset="-122"/>
                <a:ea typeface="微软雅黑" pitchFamily="34" charset="-122"/>
                <a:cs typeface="Times New Roman" pitchFamily="18" charset="0"/>
              </a:rPr>
              <a:t>模拟通信与数字通信</a:t>
            </a:r>
            <a:endParaRPr lang="en-US" altLang="zh-CN" sz="2200" b="0" u="none" kern="0" dirty="0" smtClean="0">
              <a:solidFill>
                <a:srgbClr val="18386B"/>
              </a:solidFill>
              <a:latin typeface="微软雅黑" pitchFamily="34" charset="-122"/>
              <a:ea typeface="微软雅黑" pitchFamily="34" charset="-122"/>
              <a:cs typeface="Times New Roman" pitchFamily="18" charset="0"/>
            </a:endParaRPr>
          </a:p>
          <a:p>
            <a:r>
              <a:rPr lang="zh-CN" altLang="en-US" b="0" u="none" kern="0" dirty="0">
                <a:solidFill>
                  <a:srgbClr val="C00000"/>
                </a:solidFill>
                <a:latin typeface="微软雅黑" pitchFamily="34" charset="-122"/>
                <a:ea typeface="微软雅黑" pitchFamily="34" charset="-122"/>
                <a:cs typeface="Times New Roman" pitchFamily="18" charset="0"/>
              </a:rPr>
              <a:t>数据通信方式</a:t>
            </a:r>
            <a:endParaRPr lang="en-US" altLang="zh-CN" b="0" u="none" kern="0" dirty="0">
              <a:solidFill>
                <a:srgbClr val="C00000"/>
              </a:solidFill>
              <a:latin typeface="微软雅黑" pitchFamily="34" charset="-122"/>
              <a:ea typeface="微软雅黑" pitchFamily="34" charset="-122"/>
              <a:cs typeface="Times New Roman" pitchFamily="18" charset="0"/>
            </a:endParaRPr>
          </a:p>
          <a:p>
            <a:pPr lvl="1"/>
            <a:r>
              <a:rPr lang="zh-CN" sz="2200" b="0" u="none" kern="0" dirty="0" smtClean="0">
                <a:solidFill>
                  <a:srgbClr val="18386B"/>
                </a:solidFill>
                <a:latin typeface="微软雅黑" pitchFamily="34" charset="-122"/>
                <a:ea typeface="微软雅黑" pitchFamily="34" charset="-122"/>
                <a:cs typeface="Times New Roman" pitchFamily="18" charset="0"/>
              </a:rPr>
              <a:t>串行通信与并行通信</a:t>
            </a:r>
          </a:p>
          <a:p>
            <a:pPr lvl="1"/>
            <a:r>
              <a:rPr lang="zh-CN" sz="2200" b="0" u="none" kern="0" dirty="0" smtClean="0">
                <a:solidFill>
                  <a:srgbClr val="18386B"/>
                </a:solidFill>
                <a:latin typeface="微软雅黑" pitchFamily="34" charset="-122"/>
                <a:ea typeface="微软雅黑" pitchFamily="34" charset="-122"/>
                <a:cs typeface="Times New Roman" pitchFamily="18" charset="0"/>
              </a:rPr>
              <a:t>单工、半双工与全双工通信</a:t>
            </a:r>
          </a:p>
          <a:p>
            <a:pPr lvl="1"/>
            <a:r>
              <a:rPr lang="zh-CN" sz="2200" b="0" u="none" kern="0" dirty="0" smtClean="0">
                <a:solidFill>
                  <a:srgbClr val="18386B"/>
                </a:solidFill>
                <a:latin typeface="微软雅黑" pitchFamily="34" charset="-122"/>
                <a:ea typeface="微软雅黑" pitchFamily="34" charset="-122"/>
                <a:cs typeface="Times New Roman" pitchFamily="18" charset="0"/>
              </a:rPr>
              <a:t>同步通信与异步通信</a:t>
            </a:r>
            <a:endParaRPr lang="zh-CN" sz="2200" b="0" u="none" kern="0" dirty="0">
              <a:solidFill>
                <a:srgbClr val="18386B"/>
              </a:solidFill>
              <a:latin typeface="微软雅黑"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624928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1994785" y="2103630"/>
            <a:ext cx="1446756" cy="469477"/>
          </a:xfrm>
          <a:custGeom>
            <a:avLst/>
            <a:gdLst>
              <a:gd name="connsiteX0" fmla="*/ 6350 w 1917699"/>
              <a:gd name="connsiteY0" fmla="*/ 6350 h 622300"/>
              <a:gd name="connsiteX1" fmla="*/ 6350 w 1917699"/>
              <a:gd name="connsiteY1" fmla="*/ 615950 h 622300"/>
              <a:gd name="connsiteX2" fmla="*/ 1911349 w 1917699"/>
              <a:gd name="connsiteY2" fmla="*/ 615950 h 622300"/>
              <a:gd name="connsiteX3" fmla="*/ 1911349 w 1917699"/>
              <a:gd name="connsiteY3" fmla="*/ 6350 h 622300"/>
              <a:gd name="connsiteX4" fmla="*/ 6350 w 1917699"/>
              <a:gd name="connsiteY4" fmla="*/ 6350 h 6223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17699" h="622300">
                <a:moveTo>
                  <a:pt x="6350" y="6350"/>
                </a:moveTo>
                <a:lnTo>
                  <a:pt x="6350" y="615950"/>
                </a:lnTo>
                <a:lnTo>
                  <a:pt x="1911349" y="615950"/>
                </a:lnTo>
                <a:lnTo>
                  <a:pt x="1911349"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sp>
        <p:nvSpPr>
          <p:cNvPr id="6" name="Freeform 3"/>
          <p:cNvSpPr/>
          <p:nvPr/>
        </p:nvSpPr>
        <p:spPr>
          <a:xfrm>
            <a:off x="1994785" y="3794102"/>
            <a:ext cx="1446756" cy="469477"/>
          </a:xfrm>
          <a:custGeom>
            <a:avLst/>
            <a:gdLst>
              <a:gd name="connsiteX0" fmla="*/ 6350 w 1917699"/>
              <a:gd name="connsiteY0" fmla="*/ 6350 h 622300"/>
              <a:gd name="connsiteX1" fmla="*/ 6350 w 1917699"/>
              <a:gd name="connsiteY1" fmla="*/ 615950 h 622300"/>
              <a:gd name="connsiteX2" fmla="*/ 1911349 w 1917699"/>
              <a:gd name="connsiteY2" fmla="*/ 615950 h 622300"/>
              <a:gd name="connsiteX3" fmla="*/ 1911349 w 1917699"/>
              <a:gd name="connsiteY3" fmla="*/ 6350 h 622300"/>
              <a:gd name="connsiteX4" fmla="*/ 6350 w 1917699"/>
              <a:gd name="connsiteY4" fmla="*/ 6350 h 6223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17699" h="622300">
                <a:moveTo>
                  <a:pt x="6350" y="6350"/>
                </a:moveTo>
                <a:lnTo>
                  <a:pt x="6350" y="615950"/>
                </a:lnTo>
                <a:lnTo>
                  <a:pt x="1911349" y="615950"/>
                </a:lnTo>
                <a:lnTo>
                  <a:pt x="1911349"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sp>
        <p:nvSpPr>
          <p:cNvPr id="7" name="Freeform 3"/>
          <p:cNvSpPr/>
          <p:nvPr/>
        </p:nvSpPr>
        <p:spPr>
          <a:xfrm>
            <a:off x="5337656" y="2103630"/>
            <a:ext cx="1446756" cy="469477"/>
          </a:xfrm>
          <a:custGeom>
            <a:avLst/>
            <a:gdLst>
              <a:gd name="connsiteX0" fmla="*/ 6350 w 1917700"/>
              <a:gd name="connsiteY0" fmla="*/ 6350 h 622300"/>
              <a:gd name="connsiteX1" fmla="*/ 6350 w 1917700"/>
              <a:gd name="connsiteY1" fmla="*/ 615950 h 622300"/>
              <a:gd name="connsiteX2" fmla="*/ 1911350 w 1917700"/>
              <a:gd name="connsiteY2" fmla="*/ 615950 h 622300"/>
              <a:gd name="connsiteX3" fmla="*/ 1911350 w 1917700"/>
              <a:gd name="connsiteY3" fmla="*/ 6350 h 622300"/>
              <a:gd name="connsiteX4" fmla="*/ 6350 w 1917700"/>
              <a:gd name="connsiteY4" fmla="*/ 6350 h 6223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17700" h="622300">
                <a:moveTo>
                  <a:pt x="6350" y="6350"/>
                </a:moveTo>
                <a:lnTo>
                  <a:pt x="6350" y="615950"/>
                </a:lnTo>
                <a:lnTo>
                  <a:pt x="1911350" y="615950"/>
                </a:lnTo>
                <a:lnTo>
                  <a:pt x="191135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sp>
        <p:nvSpPr>
          <p:cNvPr id="8" name="Freeform 3"/>
          <p:cNvSpPr/>
          <p:nvPr/>
        </p:nvSpPr>
        <p:spPr>
          <a:xfrm>
            <a:off x="5337656" y="3788354"/>
            <a:ext cx="1446756" cy="469477"/>
          </a:xfrm>
          <a:custGeom>
            <a:avLst/>
            <a:gdLst>
              <a:gd name="connsiteX0" fmla="*/ 6350 w 1917700"/>
              <a:gd name="connsiteY0" fmla="*/ 6350 h 622300"/>
              <a:gd name="connsiteX1" fmla="*/ 6350 w 1917700"/>
              <a:gd name="connsiteY1" fmla="*/ 615950 h 622300"/>
              <a:gd name="connsiteX2" fmla="*/ 1911350 w 1917700"/>
              <a:gd name="connsiteY2" fmla="*/ 615950 h 622300"/>
              <a:gd name="connsiteX3" fmla="*/ 1911350 w 1917700"/>
              <a:gd name="connsiteY3" fmla="*/ 6350 h 622300"/>
              <a:gd name="connsiteX4" fmla="*/ 6350 w 1917700"/>
              <a:gd name="connsiteY4" fmla="*/ 6350 h 6223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17700" h="622300">
                <a:moveTo>
                  <a:pt x="6350" y="6350"/>
                </a:moveTo>
                <a:lnTo>
                  <a:pt x="6350" y="615950"/>
                </a:lnTo>
                <a:lnTo>
                  <a:pt x="1911350" y="615950"/>
                </a:lnTo>
                <a:lnTo>
                  <a:pt x="1911350" y="6350"/>
                </a:lnTo>
                <a:lnTo>
                  <a:pt x="6350" y="6350"/>
                </a:lnTo>
              </a:path>
            </a:pathLst>
          </a:custGeom>
          <a:solidFill>
            <a:srgbClr val="000000">
              <a:alpha val="0"/>
            </a:srgbClr>
          </a:solidFill>
          <a:ln w="12700">
            <a:solidFill>
              <a:srgbClr val="00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sp>
        <p:nvSpPr>
          <p:cNvPr id="9" name="Freeform 3"/>
          <p:cNvSpPr/>
          <p:nvPr/>
        </p:nvSpPr>
        <p:spPr>
          <a:xfrm>
            <a:off x="780267" y="2776707"/>
            <a:ext cx="6922394" cy="43115"/>
          </a:xfrm>
          <a:custGeom>
            <a:avLst/>
            <a:gdLst>
              <a:gd name="connsiteX0" fmla="*/ 28575 w 9175750"/>
              <a:gd name="connsiteY0" fmla="*/ 28575 h 57150"/>
              <a:gd name="connsiteX1" fmla="*/ 9147175 w 9175750"/>
              <a:gd name="connsiteY1" fmla="*/ 28575 h 57150"/>
            </a:gdLst>
            <a:ahLst/>
            <a:cxnLst>
              <a:cxn ang="0">
                <a:pos x="connsiteX0" y="connsiteY0"/>
              </a:cxn>
              <a:cxn ang="1">
                <a:pos x="connsiteX1" y="connsiteY1"/>
              </a:cxn>
            </a:cxnLst>
            <a:rect l="l" t="t" r="r" b="b"/>
            <a:pathLst>
              <a:path w="9175750" h="57150">
                <a:moveTo>
                  <a:pt x="28575" y="28575"/>
                </a:moveTo>
                <a:lnTo>
                  <a:pt x="9147175" y="28575"/>
                </a:lnTo>
              </a:path>
            </a:pathLst>
          </a:custGeom>
          <a:ln w="50800">
            <a:solidFill>
              <a:srgbClr val="0000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sp>
        <p:nvSpPr>
          <p:cNvPr id="10" name="Freeform 3"/>
          <p:cNvSpPr/>
          <p:nvPr/>
        </p:nvSpPr>
        <p:spPr>
          <a:xfrm>
            <a:off x="4334699" y="1289230"/>
            <a:ext cx="57487" cy="3046812"/>
          </a:xfrm>
          <a:custGeom>
            <a:avLst/>
            <a:gdLst>
              <a:gd name="connsiteX0" fmla="*/ 19050 w 76200"/>
              <a:gd name="connsiteY0" fmla="*/ 19050 h 4038600"/>
              <a:gd name="connsiteX1" fmla="*/ 19050 w 76200"/>
              <a:gd name="connsiteY1" fmla="*/ 4019550 h 4038600"/>
            </a:gdLst>
            <a:ahLst/>
            <a:cxnLst>
              <a:cxn ang="0">
                <a:pos x="connsiteX0" y="connsiteY0"/>
              </a:cxn>
              <a:cxn ang="1">
                <a:pos x="connsiteX1" y="connsiteY1"/>
              </a:cxn>
            </a:cxnLst>
            <a:rect l="l" t="t" r="r" b="b"/>
            <a:pathLst>
              <a:path w="76200" h="4038600">
                <a:moveTo>
                  <a:pt x="19050" y="19050"/>
                </a:moveTo>
                <a:lnTo>
                  <a:pt x="19050" y="4019550"/>
                </a:lnTo>
              </a:path>
            </a:pathLst>
          </a:custGeom>
          <a:ln w="38100">
            <a:solidFill>
              <a:srgbClr val="FF33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sp>
        <p:nvSpPr>
          <p:cNvPr id="11" name="Freeform 3"/>
          <p:cNvSpPr/>
          <p:nvPr/>
        </p:nvSpPr>
        <p:spPr>
          <a:xfrm>
            <a:off x="4389886" y="1289230"/>
            <a:ext cx="57487" cy="3046812"/>
          </a:xfrm>
          <a:custGeom>
            <a:avLst/>
            <a:gdLst>
              <a:gd name="connsiteX0" fmla="*/ 19050 w 76200"/>
              <a:gd name="connsiteY0" fmla="*/ 19050 h 4038600"/>
              <a:gd name="connsiteX1" fmla="*/ 19050 w 76200"/>
              <a:gd name="connsiteY1" fmla="*/ 4019550 h 4038600"/>
            </a:gdLst>
            <a:ahLst/>
            <a:cxnLst>
              <a:cxn ang="0">
                <a:pos x="connsiteX0" y="connsiteY0"/>
              </a:cxn>
              <a:cxn ang="1">
                <a:pos x="connsiteX1" y="connsiteY1"/>
              </a:cxn>
            </a:cxnLst>
            <a:rect l="l" t="t" r="r" b="b"/>
            <a:pathLst>
              <a:path w="76200" h="4038600">
                <a:moveTo>
                  <a:pt x="19050" y="19050"/>
                </a:moveTo>
                <a:lnTo>
                  <a:pt x="19050" y="4019550"/>
                </a:lnTo>
              </a:path>
            </a:pathLst>
          </a:custGeom>
          <a:ln w="38100">
            <a:solidFill>
              <a:srgbClr val="FF3300">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latin typeface="黑体" panose="02010609060101010101" pitchFamily="2" charset="-122"/>
              <a:ea typeface="黑体" panose="02010609060101010101" pitchFamily="2" charset="-122"/>
            </a:endParaRPr>
          </a:p>
        </p:txBody>
      </p:sp>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13" name="Picture 3"/>
          <p:cNvPicPr>
            <a:picLocks noChangeAspect="1" noChangeArrowheads="1"/>
          </p:cNvPicPr>
          <p:nvPr/>
        </p:nvPicPr>
        <p:blipFill>
          <a:blip r:embed="rId4" cstate="print"/>
          <a:srcRect/>
          <a:stretch>
            <a:fillRect/>
          </a:stretch>
        </p:blipFill>
        <p:spPr bwMode="auto">
          <a:xfrm>
            <a:off x="1357533" y="2303877"/>
            <a:ext cx="651519" cy="76649"/>
          </a:xfrm>
          <a:prstGeom prst="rect">
            <a:avLst/>
          </a:prstGeom>
          <a:noFill/>
        </p:spPr>
      </p:pic>
      <p:pic>
        <p:nvPicPr>
          <p:cNvPr id="14" name="Picture 3"/>
          <p:cNvPicPr>
            <a:picLocks noChangeAspect="1" noChangeArrowheads="1"/>
          </p:cNvPicPr>
          <p:nvPr/>
        </p:nvPicPr>
        <p:blipFill>
          <a:blip r:embed="rId5" cstate="print"/>
          <a:srcRect/>
          <a:stretch>
            <a:fillRect/>
          </a:stretch>
        </p:blipFill>
        <p:spPr bwMode="auto">
          <a:xfrm>
            <a:off x="1357533" y="3992049"/>
            <a:ext cx="651519" cy="76649"/>
          </a:xfrm>
          <a:prstGeom prst="rect">
            <a:avLst/>
          </a:prstGeom>
          <a:noFill/>
        </p:spPr>
      </p:pic>
      <p:pic>
        <p:nvPicPr>
          <p:cNvPr id="15" name="Picture 3"/>
          <p:cNvPicPr>
            <a:picLocks noChangeAspect="1" noChangeArrowheads="1"/>
          </p:cNvPicPr>
          <p:nvPr/>
        </p:nvPicPr>
        <p:blipFill>
          <a:blip r:embed="rId6" cstate="print"/>
          <a:srcRect/>
          <a:stretch>
            <a:fillRect/>
          </a:stretch>
        </p:blipFill>
        <p:spPr bwMode="auto">
          <a:xfrm>
            <a:off x="3427065" y="2303877"/>
            <a:ext cx="651519" cy="76649"/>
          </a:xfrm>
          <a:prstGeom prst="rect">
            <a:avLst/>
          </a:prstGeom>
          <a:noFill/>
        </p:spPr>
      </p:pic>
      <p:pic>
        <p:nvPicPr>
          <p:cNvPr id="16" name="Picture 3"/>
          <p:cNvPicPr>
            <a:picLocks noChangeAspect="1" noChangeArrowheads="1"/>
          </p:cNvPicPr>
          <p:nvPr/>
        </p:nvPicPr>
        <p:blipFill>
          <a:blip r:embed="rId7" cstate="print"/>
          <a:srcRect/>
          <a:stretch>
            <a:fillRect/>
          </a:stretch>
        </p:blipFill>
        <p:spPr bwMode="auto">
          <a:xfrm>
            <a:off x="3427065" y="3992049"/>
            <a:ext cx="651519" cy="76649"/>
          </a:xfrm>
          <a:prstGeom prst="rect">
            <a:avLst/>
          </a:prstGeom>
          <a:noFill/>
        </p:spPr>
      </p:pic>
      <p:pic>
        <p:nvPicPr>
          <p:cNvPr id="17" name="Picture 3"/>
          <p:cNvPicPr>
            <a:picLocks noChangeAspect="1" noChangeArrowheads="1"/>
          </p:cNvPicPr>
          <p:nvPr/>
        </p:nvPicPr>
        <p:blipFill>
          <a:blip r:embed="rId8" cstate="print"/>
          <a:srcRect/>
          <a:stretch>
            <a:fillRect/>
          </a:stretch>
        </p:blipFill>
        <p:spPr bwMode="auto">
          <a:xfrm>
            <a:off x="4701360" y="2303877"/>
            <a:ext cx="651519" cy="76649"/>
          </a:xfrm>
          <a:prstGeom prst="rect">
            <a:avLst/>
          </a:prstGeom>
          <a:noFill/>
        </p:spPr>
      </p:pic>
      <p:pic>
        <p:nvPicPr>
          <p:cNvPr id="18" name="Picture 3"/>
          <p:cNvPicPr>
            <a:picLocks noChangeAspect="1" noChangeArrowheads="1"/>
          </p:cNvPicPr>
          <p:nvPr/>
        </p:nvPicPr>
        <p:blipFill>
          <a:blip r:embed="rId9" cstate="print"/>
          <a:srcRect/>
          <a:stretch>
            <a:fillRect/>
          </a:stretch>
        </p:blipFill>
        <p:spPr bwMode="auto">
          <a:xfrm>
            <a:off x="4701360" y="3982468"/>
            <a:ext cx="651519" cy="76649"/>
          </a:xfrm>
          <a:prstGeom prst="rect">
            <a:avLst/>
          </a:prstGeom>
          <a:noFill/>
        </p:spPr>
      </p:pic>
      <p:pic>
        <p:nvPicPr>
          <p:cNvPr id="19" name="Picture 3"/>
          <p:cNvPicPr>
            <a:picLocks noChangeAspect="1" noChangeArrowheads="1"/>
          </p:cNvPicPr>
          <p:nvPr/>
        </p:nvPicPr>
        <p:blipFill>
          <a:blip r:embed="rId10" cstate="print"/>
          <a:srcRect/>
          <a:stretch>
            <a:fillRect/>
          </a:stretch>
        </p:blipFill>
        <p:spPr bwMode="auto">
          <a:xfrm>
            <a:off x="6770893" y="2303877"/>
            <a:ext cx="651519" cy="76649"/>
          </a:xfrm>
          <a:prstGeom prst="rect">
            <a:avLst/>
          </a:prstGeom>
          <a:noFill/>
        </p:spPr>
      </p:pic>
      <p:pic>
        <p:nvPicPr>
          <p:cNvPr id="20" name="Picture 3"/>
          <p:cNvPicPr>
            <a:picLocks noChangeAspect="1" noChangeArrowheads="1"/>
          </p:cNvPicPr>
          <p:nvPr/>
        </p:nvPicPr>
        <p:blipFill>
          <a:blip r:embed="rId11" cstate="print"/>
          <a:srcRect/>
          <a:stretch>
            <a:fillRect/>
          </a:stretch>
        </p:blipFill>
        <p:spPr bwMode="auto">
          <a:xfrm>
            <a:off x="6770893" y="3982468"/>
            <a:ext cx="651519" cy="76649"/>
          </a:xfrm>
          <a:prstGeom prst="rect">
            <a:avLst/>
          </a:prstGeom>
          <a:noFill/>
        </p:spPr>
      </p:pic>
      <p:sp>
        <p:nvSpPr>
          <p:cNvPr id="2" name="TextBox 1"/>
          <p:cNvSpPr txBox="1"/>
          <p:nvPr/>
        </p:nvSpPr>
        <p:spPr>
          <a:xfrm>
            <a:off x="899592" y="853578"/>
            <a:ext cx="4001095" cy="446212"/>
          </a:xfrm>
          <a:prstGeom prst="rect">
            <a:avLst/>
          </a:prstGeom>
          <a:noFill/>
        </p:spPr>
        <p:txBody>
          <a:bodyPr wrap="none" lIns="0" tIns="0" rIns="0" rtlCol="0">
            <a:spAutoFit/>
          </a:bodyPr>
          <a:lstStyle/>
          <a:p>
            <a:pPr defTabSz="-479" eaLnBrk="0" hangingPunct="0">
              <a:lnSpc>
                <a:spcPts val="3395"/>
              </a:lnSpc>
            </a:pPr>
            <a:r>
              <a:rPr lang="en-US" altLang="zh-CN" sz="2400" u="none" dirty="0">
                <a:solidFill>
                  <a:srgbClr val="007D7A"/>
                </a:solidFill>
              </a:rPr>
              <a:t>模拟数据和数字数据及其传输</a:t>
            </a:r>
          </a:p>
        </p:txBody>
      </p:sp>
      <p:sp>
        <p:nvSpPr>
          <p:cNvPr id="22" name="TextBox 1"/>
          <p:cNvSpPr txBox="1"/>
          <p:nvPr/>
        </p:nvSpPr>
        <p:spPr>
          <a:xfrm>
            <a:off x="6933773" y="1681100"/>
            <a:ext cx="464871" cy="610424"/>
          </a:xfrm>
          <a:prstGeom prst="rect">
            <a:avLst/>
          </a:prstGeom>
          <a:noFill/>
        </p:spPr>
        <p:txBody>
          <a:bodyPr wrap="none" lIns="0" tIns="0" rIns="0" rtlCol="0">
            <a:spAutoFit/>
          </a:bodyPr>
          <a:lstStyle/>
          <a:p>
            <a:pPr defTabSz="-479">
              <a:lnSpc>
                <a:spcPts val="2339"/>
              </a:lnSpc>
            </a:pPr>
            <a:r>
              <a:rPr lang="en-US" altLang="zh-CN" sz="1811" u="none" dirty="0">
                <a:latin typeface="黑体" panose="02010609060101010101" pitchFamily="2" charset="-122"/>
                <a:ea typeface="黑体" panose="02010609060101010101" pitchFamily="2" charset="-122"/>
                <a:cs typeface="华文中宋" pitchFamily="18" charset="0"/>
              </a:rPr>
              <a:t>模拟</a:t>
            </a:r>
          </a:p>
          <a:p>
            <a:pPr defTabSz="-479">
              <a:lnSpc>
                <a:spcPts val="2112"/>
              </a:lnSpc>
            </a:pPr>
            <a:r>
              <a:rPr lang="en-US" altLang="zh-CN" sz="1811" u="none" dirty="0">
                <a:latin typeface="黑体" panose="02010609060101010101" pitchFamily="2" charset="-122"/>
                <a:ea typeface="黑体" panose="02010609060101010101" pitchFamily="2" charset="-122"/>
                <a:cs typeface="华文中宋" pitchFamily="18" charset="0"/>
              </a:rPr>
              <a:t>信号</a:t>
            </a:r>
          </a:p>
        </p:txBody>
      </p:sp>
      <p:sp>
        <p:nvSpPr>
          <p:cNvPr id="23" name="TextBox 1"/>
          <p:cNvSpPr txBox="1"/>
          <p:nvPr/>
        </p:nvSpPr>
        <p:spPr>
          <a:xfrm>
            <a:off x="2264802" y="2019896"/>
            <a:ext cx="784510" cy="482183"/>
          </a:xfrm>
          <a:prstGeom prst="rect">
            <a:avLst/>
          </a:prstGeom>
          <a:noFill/>
        </p:spPr>
        <p:txBody>
          <a:bodyPr wrap="none" lIns="0" tIns="0" rIns="0" rtlCol="0">
            <a:spAutoFit/>
          </a:bodyPr>
          <a:lstStyle/>
          <a:p>
            <a:pPr>
              <a:lnSpc>
                <a:spcPts val="754"/>
              </a:lnSpc>
            </a:pPr>
            <a:endParaRPr lang="en-US" altLang="zh-CN" sz="2112" u="none" dirty="0">
              <a:latin typeface="黑体" panose="02010609060101010101" pitchFamily="2" charset="-122"/>
              <a:ea typeface="黑体" panose="02010609060101010101" pitchFamily="2" charset="-122"/>
            </a:endParaRPr>
          </a:p>
          <a:p>
            <a:pPr defTabSz="-479">
              <a:lnSpc>
                <a:spcPts val="2565"/>
              </a:lnSpc>
              <a:tabLst>
                <a:tab pos="86228" algn="l"/>
              </a:tabLst>
            </a:pPr>
            <a:r>
              <a:rPr lang="en-US" altLang="zh-CN" sz="2112" u="none" dirty="0">
                <a:latin typeface="黑体" panose="02010609060101010101" pitchFamily="2" charset="-122"/>
                <a:ea typeface="黑体" panose="02010609060101010101" pitchFamily="2" charset="-122"/>
              </a:rPr>
              <a:t>	</a:t>
            </a:r>
            <a:r>
              <a:rPr lang="en-US" altLang="zh-CN" sz="1811" u="none" dirty="0">
                <a:solidFill>
                  <a:srgbClr val="000000"/>
                </a:solidFill>
                <a:latin typeface="黑体" panose="02010609060101010101" pitchFamily="2" charset="-122"/>
                <a:ea typeface="黑体" panose="02010609060101010101" pitchFamily="2" charset="-122"/>
                <a:cs typeface="华文中宋" pitchFamily="18" charset="0"/>
              </a:rPr>
              <a:t>电话线</a:t>
            </a:r>
          </a:p>
        </p:txBody>
      </p:sp>
      <p:sp>
        <p:nvSpPr>
          <p:cNvPr id="24" name="TextBox 1"/>
          <p:cNvSpPr txBox="1"/>
          <p:nvPr/>
        </p:nvSpPr>
        <p:spPr>
          <a:xfrm>
            <a:off x="2181513" y="3877076"/>
            <a:ext cx="1162178" cy="306559"/>
          </a:xfrm>
          <a:prstGeom prst="rect">
            <a:avLst/>
          </a:prstGeom>
          <a:noFill/>
        </p:spPr>
        <p:txBody>
          <a:bodyPr wrap="none" lIns="0" tIns="0" rIns="0" rtlCol="0">
            <a:spAutoFit/>
          </a:bodyPr>
          <a:lstStyle/>
          <a:p>
            <a:pPr defTabSz="-479">
              <a:lnSpc>
                <a:spcPts val="2339"/>
              </a:lnSpc>
            </a:pPr>
            <a:r>
              <a:rPr lang="en-US" altLang="zh-CN" sz="1811" u="none" dirty="0">
                <a:solidFill>
                  <a:srgbClr val="000000"/>
                </a:solidFill>
                <a:latin typeface="黑体" panose="02010609060101010101" pitchFamily="2" charset="-122"/>
                <a:ea typeface="黑体" panose="02010609060101010101" pitchFamily="2" charset="-122"/>
                <a:cs typeface="华文中宋" pitchFamily="18" charset="0"/>
              </a:rPr>
              <a:t>编码解码器</a:t>
            </a:r>
          </a:p>
        </p:txBody>
      </p:sp>
      <p:sp>
        <p:nvSpPr>
          <p:cNvPr id="25" name="TextBox 1"/>
          <p:cNvSpPr txBox="1"/>
          <p:nvPr/>
        </p:nvSpPr>
        <p:spPr>
          <a:xfrm>
            <a:off x="1338370" y="3350111"/>
            <a:ext cx="464871" cy="610424"/>
          </a:xfrm>
          <a:prstGeom prst="rect">
            <a:avLst/>
          </a:prstGeom>
          <a:noFill/>
        </p:spPr>
        <p:txBody>
          <a:bodyPr wrap="none" lIns="0" tIns="0" rIns="0" rtlCol="0">
            <a:spAutoFit/>
          </a:bodyPr>
          <a:lstStyle/>
          <a:p>
            <a:pPr defTabSz="-479">
              <a:lnSpc>
                <a:spcPts val="2339"/>
              </a:lnSpc>
            </a:pPr>
            <a:r>
              <a:rPr lang="en-US" altLang="zh-CN" sz="1811" u="none" dirty="0">
                <a:solidFill>
                  <a:srgbClr val="1F0A78"/>
                </a:solidFill>
                <a:latin typeface="黑体" panose="02010609060101010101" pitchFamily="2" charset="-122"/>
                <a:ea typeface="黑体" panose="02010609060101010101" pitchFamily="2" charset="-122"/>
                <a:cs typeface="华文中宋" pitchFamily="18" charset="0"/>
              </a:rPr>
              <a:t>模拟</a:t>
            </a:r>
          </a:p>
          <a:p>
            <a:pPr defTabSz="-479">
              <a:lnSpc>
                <a:spcPts val="2112"/>
              </a:lnSpc>
            </a:pPr>
            <a:r>
              <a:rPr lang="en-US" altLang="zh-CN" sz="1811" u="none" dirty="0">
                <a:solidFill>
                  <a:srgbClr val="1F0A78"/>
                </a:solidFill>
                <a:latin typeface="黑体" panose="02010609060101010101" pitchFamily="2" charset="-122"/>
                <a:ea typeface="黑体" panose="02010609060101010101" pitchFamily="2" charset="-122"/>
                <a:cs typeface="华文中宋" pitchFamily="18" charset="0"/>
              </a:rPr>
              <a:t>信号</a:t>
            </a:r>
          </a:p>
        </p:txBody>
      </p:sp>
      <p:sp>
        <p:nvSpPr>
          <p:cNvPr id="26" name="TextBox 1"/>
          <p:cNvSpPr txBox="1"/>
          <p:nvPr/>
        </p:nvSpPr>
        <p:spPr>
          <a:xfrm>
            <a:off x="3618689" y="1671519"/>
            <a:ext cx="464871" cy="610424"/>
          </a:xfrm>
          <a:prstGeom prst="rect">
            <a:avLst/>
          </a:prstGeom>
          <a:noFill/>
        </p:spPr>
        <p:txBody>
          <a:bodyPr wrap="none" lIns="0" tIns="0" rIns="0" rtlCol="0">
            <a:spAutoFit/>
          </a:bodyPr>
          <a:lstStyle/>
          <a:p>
            <a:pPr defTabSz="-479">
              <a:lnSpc>
                <a:spcPts val="2339"/>
              </a:lnSpc>
            </a:pPr>
            <a:r>
              <a:rPr lang="en-US" altLang="zh-CN" sz="1811" u="none" dirty="0">
                <a:latin typeface="黑体" panose="02010609060101010101" pitchFamily="2" charset="-122"/>
                <a:ea typeface="黑体" panose="02010609060101010101" pitchFamily="2" charset="-122"/>
                <a:cs typeface="华文中宋" pitchFamily="18" charset="0"/>
              </a:rPr>
              <a:t>模拟</a:t>
            </a:r>
          </a:p>
          <a:p>
            <a:pPr defTabSz="-479">
              <a:lnSpc>
                <a:spcPts val="2112"/>
              </a:lnSpc>
            </a:pPr>
            <a:r>
              <a:rPr lang="en-US" altLang="zh-CN" sz="1811" u="none" dirty="0">
                <a:latin typeface="黑体" panose="02010609060101010101" pitchFamily="2" charset="-122"/>
                <a:ea typeface="黑体" panose="02010609060101010101" pitchFamily="2" charset="-122"/>
                <a:cs typeface="华文中宋" pitchFamily="18" charset="0"/>
              </a:rPr>
              <a:t>信号</a:t>
            </a:r>
          </a:p>
        </p:txBody>
      </p:sp>
      <p:sp>
        <p:nvSpPr>
          <p:cNvPr id="27" name="TextBox 1"/>
          <p:cNvSpPr txBox="1"/>
          <p:nvPr/>
        </p:nvSpPr>
        <p:spPr>
          <a:xfrm>
            <a:off x="3561202" y="3417179"/>
            <a:ext cx="464871" cy="610424"/>
          </a:xfrm>
          <a:prstGeom prst="rect">
            <a:avLst/>
          </a:prstGeom>
          <a:noFill/>
        </p:spPr>
        <p:txBody>
          <a:bodyPr wrap="none" lIns="0" tIns="0" rIns="0" rtlCol="0">
            <a:spAutoFit/>
          </a:bodyPr>
          <a:lstStyle/>
          <a:p>
            <a:pPr defTabSz="-479">
              <a:lnSpc>
                <a:spcPts val="2339"/>
              </a:lnSpc>
            </a:pPr>
            <a:r>
              <a:rPr lang="en-US" altLang="zh-CN" sz="1811" u="none" dirty="0">
                <a:latin typeface="黑体" panose="02010609060101010101" pitchFamily="2" charset="-122"/>
                <a:ea typeface="黑体" panose="02010609060101010101" pitchFamily="2" charset="-122"/>
                <a:cs typeface="华文中宋" pitchFamily="18" charset="0"/>
              </a:rPr>
              <a:t>数字</a:t>
            </a:r>
          </a:p>
          <a:p>
            <a:pPr defTabSz="-479">
              <a:lnSpc>
                <a:spcPts val="2112"/>
              </a:lnSpc>
            </a:pPr>
            <a:r>
              <a:rPr lang="en-US" altLang="zh-CN" sz="1811" u="none" dirty="0">
                <a:latin typeface="黑体" panose="02010609060101010101" pitchFamily="2" charset="-122"/>
                <a:ea typeface="黑体" panose="02010609060101010101" pitchFamily="2" charset="-122"/>
                <a:cs typeface="华文中宋" pitchFamily="18" charset="0"/>
              </a:rPr>
              <a:t>信号</a:t>
            </a:r>
          </a:p>
        </p:txBody>
      </p:sp>
      <p:sp>
        <p:nvSpPr>
          <p:cNvPr id="28" name="TextBox 1"/>
          <p:cNvSpPr txBox="1"/>
          <p:nvPr/>
        </p:nvSpPr>
        <p:spPr>
          <a:xfrm>
            <a:off x="6876286" y="3292624"/>
            <a:ext cx="464871" cy="610424"/>
          </a:xfrm>
          <a:prstGeom prst="rect">
            <a:avLst/>
          </a:prstGeom>
          <a:noFill/>
        </p:spPr>
        <p:txBody>
          <a:bodyPr wrap="none" lIns="0" tIns="0" rIns="0" rtlCol="0">
            <a:spAutoFit/>
          </a:bodyPr>
          <a:lstStyle/>
          <a:p>
            <a:pPr defTabSz="-479">
              <a:lnSpc>
                <a:spcPts val="2339"/>
              </a:lnSpc>
            </a:pPr>
            <a:r>
              <a:rPr lang="en-US" altLang="zh-CN" sz="1811" u="none" dirty="0">
                <a:latin typeface="黑体" panose="02010609060101010101" pitchFamily="2" charset="-122"/>
                <a:ea typeface="黑体" panose="02010609060101010101" pitchFamily="2" charset="-122"/>
                <a:cs typeface="华文中宋" pitchFamily="18" charset="0"/>
              </a:rPr>
              <a:t>数字</a:t>
            </a:r>
          </a:p>
          <a:p>
            <a:pPr defTabSz="-479">
              <a:lnSpc>
                <a:spcPts val="2112"/>
              </a:lnSpc>
            </a:pPr>
            <a:r>
              <a:rPr lang="en-US" altLang="zh-CN" sz="1811" u="none" dirty="0">
                <a:latin typeface="黑体" panose="02010609060101010101" pitchFamily="2" charset="-122"/>
                <a:ea typeface="黑体" panose="02010609060101010101" pitchFamily="2" charset="-122"/>
                <a:cs typeface="华文中宋" pitchFamily="18" charset="0"/>
              </a:rPr>
              <a:t>信号</a:t>
            </a:r>
          </a:p>
        </p:txBody>
      </p:sp>
      <p:sp>
        <p:nvSpPr>
          <p:cNvPr id="29" name="TextBox 1"/>
          <p:cNvSpPr txBox="1"/>
          <p:nvPr/>
        </p:nvSpPr>
        <p:spPr>
          <a:xfrm>
            <a:off x="5419437" y="2166076"/>
            <a:ext cx="1268617" cy="361189"/>
          </a:xfrm>
          <a:prstGeom prst="rect">
            <a:avLst/>
          </a:prstGeom>
          <a:noFill/>
        </p:spPr>
        <p:txBody>
          <a:bodyPr wrap="none" lIns="0" tIns="0" rIns="0" rtlCol="0">
            <a:spAutoFit/>
          </a:bodyPr>
          <a:lstStyle/>
          <a:p>
            <a:pPr defTabSz="-479">
              <a:lnSpc>
                <a:spcPts val="2791"/>
              </a:lnSpc>
              <a:tabLst>
                <a:tab pos="105390" algn="l"/>
              </a:tabLst>
            </a:pPr>
            <a:r>
              <a:rPr lang="en-US" altLang="zh-CN" sz="2112" u="none" dirty="0">
                <a:latin typeface="黑体" panose="02010609060101010101" pitchFamily="2" charset="-122"/>
                <a:ea typeface="黑体" panose="02010609060101010101" pitchFamily="2" charset="-122"/>
              </a:rPr>
              <a:t>	</a:t>
            </a:r>
            <a:r>
              <a:rPr lang="en-US" altLang="zh-CN" sz="1811" u="none" dirty="0" err="1" smtClean="0">
                <a:solidFill>
                  <a:srgbClr val="000000"/>
                </a:solidFill>
                <a:latin typeface="黑体" panose="02010609060101010101" pitchFamily="2" charset="-122"/>
                <a:ea typeface="黑体" panose="02010609060101010101" pitchFamily="2" charset="-122"/>
                <a:cs typeface="华文中宋" pitchFamily="18" charset="0"/>
              </a:rPr>
              <a:t>调制解调器</a:t>
            </a:r>
            <a:endParaRPr lang="en-US" altLang="zh-CN" sz="1811" u="none" dirty="0">
              <a:solidFill>
                <a:srgbClr val="000000"/>
              </a:solidFill>
              <a:latin typeface="黑体" panose="02010609060101010101" pitchFamily="2" charset="-122"/>
              <a:ea typeface="黑体" panose="02010609060101010101" pitchFamily="2" charset="-122"/>
              <a:cs typeface="华文中宋" pitchFamily="18" charset="0"/>
            </a:endParaRPr>
          </a:p>
        </p:txBody>
      </p:sp>
      <p:sp>
        <p:nvSpPr>
          <p:cNvPr id="30" name="TextBox 1"/>
          <p:cNvSpPr txBox="1"/>
          <p:nvPr/>
        </p:nvSpPr>
        <p:spPr>
          <a:xfrm>
            <a:off x="5851101" y="3867494"/>
            <a:ext cx="464871" cy="341119"/>
          </a:xfrm>
          <a:prstGeom prst="rect">
            <a:avLst/>
          </a:prstGeom>
          <a:noFill/>
        </p:spPr>
        <p:txBody>
          <a:bodyPr wrap="none" lIns="0" tIns="0" rIns="0" rtlCol="0">
            <a:spAutoFit/>
          </a:bodyPr>
          <a:lstStyle/>
          <a:p>
            <a:pPr defTabSz="-479">
              <a:lnSpc>
                <a:spcPts val="2339"/>
              </a:lnSpc>
            </a:pPr>
            <a:r>
              <a:rPr lang="en-US" altLang="zh-CN" sz="1811" u="none" dirty="0">
                <a:solidFill>
                  <a:srgbClr val="000000"/>
                </a:solidFill>
                <a:latin typeface="黑体" panose="02010609060101010101" pitchFamily="2" charset="-122"/>
                <a:ea typeface="黑体" panose="02010609060101010101" pitchFamily="2" charset="-122"/>
                <a:cs typeface="华文中宋" pitchFamily="18" charset="0"/>
              </a:rPr>
              <a:t>编码</a:t>
            </a:r>
          </a:p>
        </p:txBody>
      </p:sp>
      <p:sp>
        <p:nvSpPr>
          <p:cNvPr id="31" name="TextBox 1"/>
          <p:cNvSpPr txBox="1"/>
          <p:nvPr/>
        </p:nvSpPr>
        <p:spPr>
          <a:xfrm>
            <a:off x="4720523" y="3407598"/>
            <a:ext cx="464871" cy="610424"/>
          </a:xfrm>
          <a:prstGeom prst="rect">
            <a:avLst/>
          </a:prstGeom>
          <a:noFill/>
        </p:spPr>
        <p:txBody>
          <a:bodyPr wrap="none" lIns="0" tIns="0" rIns="0" rtlCol="0">
            <a:spAutoFit/>
          </a:bodyPr>
          <a:lstStyle/>
          <a:p>
            <a:pPr defTabSz="-479">
              <a:lnSpc>
                <a:spcPts val="2339"/>
              </a:lnSpc>
            </a:pPr>
            <a:r>
              <a:rPr lang="en-US" altLang="zh-CN" sz="1811" u="none" dirty="0">
                <a:solidFill>
                  <a:srgbClr val="1F0A78"/>
                </a:solidFill>
                <a:latin typeface="黑体" panose="02010609060101010101" pitchFamily="2" charset="-122"/>
                <a:ea typeface="黑体" panose="02010609060101010101" pitchFamily="2" charset="-122"/>
                <a:cs typeface="华文中宋" pitchFamily="18" charset="0"/>
              </a:rPr>
              <a:t>数字</a:t>
            </a:r>
          </a:p>
          <a:p>
            <a:pPr defTabSz="-479">
              <a:lnSpc>
                <a:spcPts val="2112"/>
              </a:lnSpc>
            </a:pPr>
            <a:r>
              <a:rPr lang="en-US" altLang="zh-CN" sz="1811" u="none" dirty="0">
                <a:solidFill>
                  <a:srgbClr val="1F0A78"/>
                </a:solidFill>
                <a:latin typeface="黑体" panose="02010609060101010101" pitchFamily="2" charset="-122"/>
                <a:ea typeface="黑体" panose="02010609060101010101" pitchFamily="2" charset="-122"/>
                <a:cs typeface="华文中宋" pitchFamily="18" charset="0"/>
              </a:rPr>
              <a:t>信号</a:t>
            </a:r>
          </a:p>
        </p:txBody>
      </p:sp>
      <p:sp>
        <p:nvSpPr>
          <p:cNvPr id="1024" name="TextBox 1"/>
          <p:cNvSpPr txBox="1"/>
          <p:nvPr/>
        </p:nvSpPr>
        <p:spPr>
          <a:xfrm>
            <a:off x="4720523" y="1729006"/>
            <a:ext cx="464871" cy="610424"/>
          </a:xfrm>
          <a:prstGeom prst="rect">
            <a:avLst/>
          </a:prstGeom>
          <a:noFill/>
        </p:spPr>
        <p:txBody>
          <a:bodyPr wrap="none" lIns="0" tIns="0" rIns="0" rtlCol="0">
            <a:spAutoFit/>
          </a:bodyPr>
          <a:lstStyle/>
          <a:p>
            <a:pPr defTabSz="-479">
              <a:lnSpc>
                <a:spcPts val="2339"/>
              </a:lnSpc>
            </a:pPr>
            <a:r>
              <a:rPr lang="en-US" altLang="zh-CN" sz="1811" u="none" dirty="0">
                <a:solidFill>
                  <a:srgbClr val="1F0A78"/>
                </a:solidFill>
                <a:latin typeface="黑体" panose="02010609060101010101" pitchFamily="2" charset="-122"/>
                <a:ea typeface="黑体" panose="02010609060101010101" pitchFamily="2" charset="-122"/>
                <a:cs typeface="华文中宋" pitchFamily="18" charset="0"/>
              </a:rPr>
              <a:t>数字</a:t>
            </a:r>
          </a:p>
          <a:p>
            <a:pPr defTabSz="-479">
              <a:lnSpc>
                <a:spcPts val="2112"/>
              </a:lnSpc>
            </a:pPr>
            <a:r>
              <a:rPr lang="en-US" altLang="zh-CN" sz="1811" u="none" dirty="0">
                <a:solidFill>
                  <a:srgbClr val="1F0A78"/>
                </a:solidFill>
                <a:latin typeface="黑体" panose="02010609060101010101" pitchFamily="2" charset="-122"/>
                <a:ea typeface="黑体" panose="02010609060101010101" pitchFamily="2" charset="-122"/>
                <a:cs typeface="华文中宋" pitchFamily="18" charset="0"/>
              </a:rPr>
              <a:t>信号</a:t>
            </a:r>
          </a:p>
        </p:txBody>
      </p:sp>
      <p:sp>
        <p:nvSpPr>
          <p:cNvPr id="1025" name="TextBox 1"/>
          <p:cNvSpPr txBox="1"/>
          <p:nvPr/>
        </p:nvSpPr>
        <p:spPr>
          <a:xfrm>
            <a:off x="916799" y="1317016"/>
            <a:ext cx="1048364" cy="854080"/>
          </a:xfrm>
          <a:prstGeom prst="rect">
            <a:avLst/>
          </a:prstGeom>
          <a:noFill/>
        </p:spPr>
        <p:txBody>
          <a:bodyPr wrap="none" lIns="0" tIns="0" rIns="0" rtlCol="0">
            <a:spAutoFit/>
          </a:bodyPr>
          <a:lstStyle/>
          <a:p>
            <a:pPr defTabSz="-479">
              <a:lnSpc>
                <a:spcPts val="3168"/>
              </a:lnSpc>
              <a:tabLst>
                <a:tab pos="526948" algn="l"/>
              </a:tabLst>
            </a:pPr>
            <a:r>
              <a:rPr lang="en-US" altLang="zh-CN" sz="2000" u="none" dirty="0">
                <a:solidFill>
                  <a:srgbClr val="C00000"/>
                </a:solidFill>
                <a:latin typeface="黑体" panose="02010609060101010101" pitchFamily="2" charset="-122"/>
                <a:ea typeface="黑体" panose="02010609060101010101" pitchFamily="2" charset="-122"/>
                <a:cs typeface="华文中宋" pitchFamily="18" charset="0"/>
              </a:rPr>
              <a:t>模拟传输</a:t>
            </a:r>
          </a:p>
          <a:p>
            <a:pPr>
              <a:lnSpc>
                <a:spcPts val="754"/>
              </a:lnSpc>
            </a:pPr>
            <a:endParaRPr lang="en-US" altLang="zh-CN" sz="2000" u="none" dirty="0">
              <a:solidFill>
                <a:srgbClr val="C00000"/>
              </a:solidFill>
              <a:latin typeface="黑体" panose="02010609060101010101" pitchFamily="2" charset="-122"/>
              <a:ea typeface="黑体" panose="02010609060101010101" pitchFamily="2" charset="-122"/>
            </a:endParaRPr>
          </a:p>
          <a:p>
            <a:pPr defTabSz="-479">
              <a:lnSpc>
                <a:spcPts val="2339"/>
              </a:lnSpc>
              <a:tabLst>
                <a:tab pos="526948" algn="l"/>
              </a:tabLst>
            </a:pPr>
            <a:r>
              <a:rPr lang="en-US" altLang="zh-CN" sz="2000" u="none" dirty="0">
                <a:solidFill>
                  <a:srgbClr val="C00000"/>
                </a:solidFill>
                <a:latin typeface="黑体" panose="02010609060101010101" pitchFamily="2" charset="-122"/>
                <a:ea typeface="黑体" panose="02010609060101010101" pitchFamily="2" charset="-122"/>
              </a:rPr>
              <a:t>	</a:t>
            </a:r>
            <a:r>
              <a:rPr lang="en-US" altLang="zh-CN" sz="1811" u="none" dirty="0">
                <a:latin typeface="黑体" panose="02010609060101010101" pitchFamily="2" charset="-122"/>
                <a:ea typeface="黑体" panose="02010609060101010101" pitchFamily="2" charset="-122"/>
                <a:cs typeface="华文中宋" pitchFamily="18" charset="0"/>
              </a:rPr>
              <a:t>声波</a:t>
            </a:r>
          </a:p>
        </p:txBody>
      </p:sp>
      <p:sp>
        <p:nvSpPr>
          <p:cNvPr id="1026" name="TextBox 1"/>
          <p:cNvSpPr txBox="1"/>
          <p:nvPr/>
        </p:nvSpPr>
        <p:spPr>
          <a:xfrm>
            <a:off x="935961" y="2926652"/>
            <a:ext cx="1032334" cy="397225"/>
          </a:xfrm>
          <a:prstGeom prst="rect">
            <a:avLst/>
          </a:prstGeom>
          <a:noFill/>
        </p:spPr>
        <p:txBody>
          <a:bodyPr wrap="none" lIns="0" tIns="0" rIns="0" rtlCol="0">
            <a:spAutoFit/>
          </a:bodyPr>
          <a:lstStyle/>
          <a:p>
            <a:pPr defTabSz="-479">
              <a:lnSpc>
                <a:spcPts val="3168"/>
              </a:lnSpc>
              <a:tabLst>
                <a:tab pos="526948" algn="l"/>
              </a:tabLst>
            </a:pPr>
            <a:r>
              <a:rPr lang="en-US" altLang="zh-CN" sz="2000" u="none" dirty="0">
                <a:solidFill>
                  <a:srgbClr val="C00000"/>
                </a:solidFill>
                <a:latin typeface="黑体" panose="02010609060101010101" pitchFamily="2" charset="-122"/>
                <a:ea typeface="黑体" panose="02010609060101010101" pitchFamily="2" charset="-122"/>
                <a:cs typeface="华文中宋" pitchFamily="18" charset="0"/>
              </a:rPr>
              <a:t>数字传输</a:t>
            </a:r>
          </a:p>
        </p:txBody>
      </p:sp>
      <p:sp>
        <p:nvSpPr>
          <p:cNvPr id="34" name="TextBox 1"/>
          <p:cNvSpPr txBox="1"/>
          <p:nvPr/>
        </p:nvSpPr>
        <p:spPr>
          <a:xfrm>
            <a:off x="2173142" y="4660776"/>
            <a:ext cx="1090042" cy="361189"/>
          </a:xfrm>
          <a:prstGeom prst="rect">
            <a:avLst/>
          </a:prstGeom>
          <a:noFill/>
        </p:spPr>
        <p:txBody>
          <a:bodyPr wrap="none" lIns="0" tIns="0" rIns="0" rtlCol="0">
            <a:spAutoFit/>
          </a:bodyPr>
          <a:lstStyle/>
          <a:p>
            <a:pPr defTabSz="-479">
              <a:lnSpc>
                <a:spcPts val="2791"/>
              </a:lnSpc>
              <a:tabLst>
                <a:tab pos="86228" algn="l"/>
              </a:tabLst>
            </a:pPr>
            <a:r>
              <a:rPr lang="en-US" altLang="zh-CN" sz="2112" u="none" dirty="0" err="1" smtClean="0">
                <a:latin typeface="黑体" panose="02010609060101010101" pitchFamily="2" charset="-122"/>
                <a:ea typeface="黑体" panose="02010609060101010101" pitchFamily="2" charset="-122"/>
                <a:cs typeface="华文中宋" pitchFamily="18" charset="0"/>
              </a:rPr>
              <a:t>模拟数据</a:t>
            </a:r>
            <a:endParaRPr lang="en-US" altLang="zh-CN" sz="1811" u="none" dirty="0">
              <a:solidFill>
                <a:srgbClr val="000000"/>
              </a:solidFill>
              <a:latin typeface="黑体" panose="02010609060101010101" pitchFamily="2" charset="-122"/>
              <a:ea typeface="黑体" panose="02010609060101010101" pitchFamily="2" charset="-122"/>
              <a:cs typeface="华文中宋" pitchFamily="18" charset="0"/>
            </a:endParaRPr>
          </a:p>
        </p:txBody>
      </p:sp>
      <p:sp>
        <p:nvSpPr>
          <p:cNvPr id="35" name="TextBox 1"/>
          <p:cNvSpPr txBox="1"/>
          <p:nvPr/>
        </p:nvSpPr>
        <p:spPr>
          <a:xfrm>
            <a:off x="5491573" y="4588768"/>
            <a:ext cx="1196481" cy="361189"/>
          </a:xfrm>
          <a:prstGeom prst="rect">
            <a:avLst/>
          </a:prstGeom>
          <a:noFill/>
        </p:spPr>
        <p:txBody>
          <a:bodyPr wrap="none" lIns="0" tIns="0" rIns="0" rtlCol="0">
            <a:spAutoFit/>
          </a:bodyPr>
          <a:lstStyle/>
          <a:p>
            <a:pPr defTabSz="-479">
              <a:lnSpc>
                <a:spcPts val="2791"/>
              </a:lnSpc>
              <a:tabLst>
                <a:tab pos="105390" algn="l"/>
              </a:tabLst>
            </a:pPr>
            <a:r>
              <a:rPr lang="en-US" altLang="zh-CN" sz="2112" u="none" dirty="0">
                <a:latin typeface="黑体" panose="02010609060101010101" pitchFamily="2" charset="-122"/>
                <a:ea typeface="黑体" panose="02010609060101010101" pitchFamily="2" charset="-122"/>
              </a:rPr>
              <a:t>	</a:t>
            </a:r>
            <a:r>
              <a:rPr lang="en-US" altLang="zh-CN" sz="2112" u="none" dirty="0" err="1" smtClean="0">
                <a:latin typeface="黑体" panose="02010609060101010101" pitchFamily="2" charset="-122"/>
                <a:ea typeface="黑体" panose="02010609060101010101" pitchFamily="2" charset="-122"/>
                <a:cs typeface="华文中宋" pitchFamily="18" charset="0"/>
              </a:rPr>
              <a:t>数字数据</a:t>
            </a:r>
            <a:endParaRPr lang="en-US" altLang="zh-CN" sz="1811" u="none" dirty="0">
              <a:solidFill>
                <a:srgbClr val="000000"/>
              </a:solidFill>
              <a:latin typeface="黑体" panose="02010609060101010101" pitchFamily="2" charset="-122"/>
              <a:ea typeface="黑体" panose="02010609060101010101" pitchFamily="2" charset="-122"/>
              <a:cs typeface="华文中宋" pitchFamily="18" charset="0"/>
            </a:endParaRPr>
          </a:p>
        </p:txBody>
      </p:sp>
    </p:spTree>
    <p:extLst>
      <p:ext uri="{BB962C8B-B14F-4D97-AF65-F5344CB8AC3E}">
        <p14:creationId xmlns:p14="http://schemas.microsoft.com/office/powerpoint/2010/main" val="18602385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2025"/>
            <a:ext cx="65" cy="373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7610" rIns="0" bIns="4761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4" name="矩形 3"/>
          <p:cNvSpPr/>
          <p:nvPr/>
        </p:nvSpPr>
        <p:spPr>
          <a:xfrm>
            <a:off x="107504" y="1420416"/>
            <a:ext cx="6480720" cy="3016210"/>
          </a:xfrm>
          <a:prstGeom prst="rect">
            <a:avLst/>
          </a:prstGeom>
        </p:spPr>
        <p:txBody>
          <a:bodyPr wrap="square">
            <a:spAutoFit/>
          </a:bodyPr>
          <a:lstStyle/>
          <a:p>
            <a:pPr marL="342900" lvl="0" indent="-342900" eaLnBrk="0" hangingPunct="0">
              <a:spcBef>
                <a:spcPts val="1200"/>
              </a:spcBef>
              <a:buFont typeface="Arial" panose="020B0604020202020204" pitchFamily="34" charset="0"/>
              <a:buChar char="•"/>
            </a:pPr>
            <a:r>
              <a:rPr lang="zh-CN" altLang="zh-CN" sz="2000" b="0" u="none" kern="0" dirty="0">
                <a:solidFill>
                  <a:srgbClr val="C00000"/>
                </a:solidFill>
                <a:latin typeface="微软雅黑" pitchFamily="34" charset="-122"/>
              </a:rPr>
              <a:t>基带传输</a:t>
            </a:r>
            <a:r>
              <a:rPr lang="zh-CN" altLang="zh-CN" sz="2000" b="0" u="none" kern="0" dirty="0">
                <a:solidFill>
                  <a:srgbClr val="18386B"/>
                </a:solidFill>
                <a:latin typeface="微软雅黑" pitchFamily="34" charset="-122"/>
              </a:rPr>
              <a:t> </a:t>
            </a:r>
            <a:r>
              <a:rPr lang="zh-CN" altLang="zh-CN" sz="2000" b="0" u="none" kern="0" dirty="0" smtClean="0">
                <a:solidFill>
                  <a:srgbClr val="18386B"/>
                </a:solidFill>
                <a:latin typeface="微软雅黑" pitchFamily="34" charset="-122"/>
              </a:rPr>
              <a:t>按照</a:t>
            </a:r>
            <a:r>
              <a:rPr lang="zh-CN" altLang="zh-CN" sz="2000" b="0" u="none" kern="0" dirty="0">
                <a:solidFill>
                  <a:srgbClr val="18386B"/>
                </a:solidFill>
                <a:latin typeface="微软雅黑" pitchFamily="34" charset="-122"/>
              </a:rPr>
              <a:t>数字信号原有的波形（以脉冲形式）在信道上直接传输</a:t>
            </a:r>
            <a:r>
              <a:rPr lang="zh-CN" altLang="zh-CN" sz="2000" b="0" u="none" kern="0" dirty="0" smtClean="0">
                <a:solidFill>
                  <a:srgbClr val="18386B"/>
                </a:solidFill>
                <a:latin typeface="微软雅黑" pitchFamily="34" charset="-122"/>
              </a:rPr>
              <a:t>，要求</a:t>
            </a:r>
            <a:r>
              <a:rPr lang="zh-CN" altLang="zh-CN" sz="2000" b="0" u="none" kern="0" dirty="0">
                <a:solidFill>
                  <a:srgbClr val="18386B"/>
                </a:solidFill>
                <a:latin typeface="微软雅黑" pitchFamily="34" charset="-122"/>
              </a:rPr>
              <a:t>信道具有较宽的通频带。基带传输不需要调制、解调</a:t>
            </a:r>
            <a:r>
              <a:rPr lang="zh-CN" altLang="zh-CN" sz="2000" b="0" u="none" kern="0" dirty="0" smtClean="0">
                <a:solidFill>
                  <a:srgbClr val="18386B"/>
                </a:solidFill>
                <a:latin typeface="微软雅黑" pitchFamily="34" charset="-122"/>
              </a:rPr>
              <a:t>，通常</a:t>
            </a:r>
            <a:r>
              <a:rPr lang="zh-CN" altLang="zh-CN" sz="2000" b="0" u="none" kern="0" dirty="0">
                <a:solidFill>
                  <a:srgbClr val="18386B"/>
                </a:solidFill>
                <a:latin typeface="微软雅黑" pitchFamily="34" charset="-122"/>
              </a:rPr>
              <a:t>对数字信号进行一定的编码。 </a:t>
            </a:r>
            <a:endParaRPr lang="en-US" altLang="zh-CN" sz="2000" b="0" u="none" kern="0" dirty="0">
              <a:solidFill>
                <a:srgbClr val="18386B"/>
              </a:solidFill>
              <a:latin typeface="微软雅黑" pitchFamily="34" charset="-122"/>
            </a:endParaRPr>
          </a:p>
          <a:p>
            <a:pPr marL="342900" lvl="0" indent="-342900" eaLnBrk="0" hangingPunct="0">
              <a:spcBef>
                <a:spcPts val="1200"/>
              </a:spcBef>
              <a:buFont typeface="Arial" panose="020B0604020202020204" pitchFamily="34" charset="0"/>
              <a:buChar char="•"/>
            </a:pPr>
            <a:r>
              <a:rPr lang="zh-CN" altLang="zh-CN" sz="2000" b="0" u="none" kern="0" dirty="0">
                <a:solidFill>
                  <a:srgbClr val="C00000"/>
                </a:solidFill>
                <a:latin typeface="微软雅黑" pitchFamily="34" charset="-122"/>
              </a:rPr>
              <a:t>频带传输 </a:t>
            </a:r>
            <a:r>
              <a:rPr lang="zh-CN" altLang="zh-CN" sz="2000" b="0" u="none" kern="0" dirty="0">
                <a:solidFill>
                  <a:srgbClr val="18386B"/>
                </a:solidFill>
                <a:latin typeface="微软雅黑" pitchFamily="34" charset="-122"/>
              </a:rPr>
              <a:t>频带传输是一种采用调制、解调技术的传输形式。在发送端，采用调制手段，对数字信号进行某种变换，将代表数据的二进制“1”和“0”，变换成具有一定频带范围的模拟信号，以适应在模拟信道上传输；在接收端，通过解调手段进行相反</a:t>
            </a:r>
            <a:r>
              <a:rPr lang="zh-CN" altLang="zh-CN" sz="2000" b="0" u="none" kern="0" dirty="0" smtClean="0">
                <a:solidFill>
                  <a:srgbClr val="18386B"/>
                </a:solidFill>
                <a:latin typeface="微软雅黑" pitchFamily="34" charset="-122"/>
              </a:rPr>
              <a:t>变换。</a:t>
            </a:r>
            <a:endParaRPr lang="zh-CN" altLang="zh-CN" sz="2000" b="0" u="none" kern="0" dirty="0">
              <a:solidFill>
                <a:srgbClr val="18386B"/>
              </a:solidFill>
              <a:latin typeface="微软雅黑" pitchFamily="34" charset="-122"/>
            </a:endParaRPr>
          </a:p>
        </p:txBody>
      </p:sp>
      <p:sp>
        <p:nvSpPr>
          <p:cNvPr id="2" name="矩形 1"/>
          <p:cNvSpPr/>
          <p:nvPr/>
        </p:nvSpPr>
        <p:spPr>
          <a:xfrm>
            <a:off x="365878" y="844352"/>
            <a:ext cx="2954655" cy="461665"/>
          </a:xfrm>
          <a:prstGeom prst="rect">
            <a:avLst/>
          </a:prstGeom>
        </p:spPr>
        <p:txBody>
          <a:bodyPr wrap="none">
            <a:spAutoFit/>
          </a:bodyPr>
          <a:lstStyle/>
          <a:p>
            <a:r>
              <a:rPr lang="zh-CN" altLang="zh-CN" sz="2400" u="none" dirty="0">
                <a:solidFill>
                  <a:srgbClr val="007D7A"/>
                </a:solidFill>
              </a:rPr>
              <a:t>基带传输</a:t>
            </a:r>
            <a:r>
              <a:rPr lang="zh-CN" altLang="en-US" sz="2400" u="none" dirty="0">
                <a:solidFill>
                  <a:srgbClr val="007D7A"/>
                </a:solidFill>
              </a:rPr>
              <a:t>与</a:t>
            </a:r>
            <a:r>
              <a:rPr lang="zh-CN" altLang="zh-CN" sz="2400" u="none" dirty="0">
                <a:solidFill>
                  <a:srgbClr val="007D7A"/>
                </a:solidFill>
              </a:rPr>
              <a:t>频带传输</a:t>
            </a:r>
            <a:endParaRPr lang="zh-CN" altLang="en-US" sz="2400" u="none" dirty="0">
              <a:solidFill>
                <a:srgbClr val="007D7A"/>
              </a:solidFill>
            </a:endParaRPr>
          </a:p>
        </p:txBody>
      </p:sp>
    </p:spTree>
    <p:extLst>
      <p:ext uri="{BB962C8B-B14F-4D97-AF65-F5344CB8AC3E}">
        <p14:creationId xmlns:p14="http://schemas.microsoft.com/office/powerpoint/2010/main" val="123578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2"/>
          <p:cNvSpPr>
            <a:spLocks noChangeArrowheads="1"/>
          </p:cNvSpPr>
          <p:nvPr/>
        </p:nvSpPr>
        <p:spPr bwMode="auto">
          <a:xfrm>
            <a:off x="214313" y="1876425"/>
            <a:ext cx="5726112" cy="1181862"/>
          </a:xfrm>
          <a:prstGeom prst="rect">
            <a:avLst/>
          </a:prstGeom>
          <a:noFill/>
          <a:ln w="9525">
            <a:noFill/>
            <a:miter lim="800000"/>
            <a:headEnd/>
            <a:tailEnd/>
          </a:ln>
        </p:spPr>
        <p:txBody>
          <a:bodyPr>
            <a:spAutoFit/>
          </a:bodyPr>
          <a:lstStyle/>
          <a:p>
            <a:pPr algn="ctr"/>
            <a:r>
              <a:rPr lang="zh-CN" altLang="en-US" u="none" dirty="0" smtClean="0">
                <a:solidFill>
                  <a:srgbClr val="194D19"/>
                </a:solidFill>
                <a:latin typeface="华文新魏" pitchFamily="2" charset="-122"/>
              </a:rPr>
              <a:t>第三章 </a:t>
            </a:r>
            <a:r>
              <a:rPr lang="zh-CN" altLang="en-US" u="none" dirty="0">
                <a:solidFill>
                  <a:srgbClr val="194D19"/>
                </a:solidFill>
                <a:latin typeface="华文新魏" pitchFamily="2" charset="-122"/>
              </a:rPr>
              <a:t>物理层与</a:t>
            </a:r>
            <a:r>
              <a:rPr lang="zh-CN" altLang="en-US" u="none" dirty="0">
                <a:solidFill>
                  <a:srgbClr val="194D19"/>
                </a:solidFill>
              </a:rPr>
              <a:t>数据通信</a:t>
            </a:r>
            <a:endParaRPr lang="zh-CN" altLang="en-US" u="none" dirty="0">
              <a:solidFill>
                <a:srgbClr val="194D19"/>
              </a:solidFill>
              <a:latin typeface="华文新魏" pitchFamily="2" charset="-122"/>
            </a:endParaRPr>
          </a:p>
          <a:p>
            <a:pPr algn="ctr"/>
            <a:endParaRPr lang="en-US" altLang="zh-CN" sz="1400" b="0" u="none" dirty="0">
              <a:solidFill>
                <a:srgbClr val="002060"/>
              </a:solidFill>
              <a:latin typeface="Constantia" pitchFamily="18" charset="0"/>
            </a:endParaRPr>
          </a:p>
          <a:p>
            <a:pPr algn="ctr">
              <a:lnSpc>
                <a:spcPct val="120000"/>
              </a:lnSpc>
            </a:pPr>
            <a:r>
              <a:rPr lang="zh-CN" altLang="en-US" sz="2400" u="none" dirty="0" smtClean="0">
                <a:solidFill>
                  <a:srgbClr val="002060"/>
                </a:solidFill>
              </a:rPr>
              <a:t>第二节 </a:t>
            </a:r>
            <a:r>
              <a:rPr lang="zh-CN" altLang="en-US" sz="2400" u="none" dirty="0">
                <a:solidFill>
                  <a:srgbClr val="002060"/>
                </a:solidFill>
              </a:rPr>
              <a:t>数据通信的基本原理与概念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6" name="标题 1"/>
          <p:cNvSpPr>
            <a:spLocks noGrp="1"/>
          </p:cNvSpPr>
          <p:nvPr>
            <p:ph type="title" idx="4294967295"/>
          </p:nvPr>
        </p:nvSpPr>
        <p:spPr>
          <a:xfrm>
            <a:off x="395288" y="635000"/>
            <a:ext cx="7772400"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数据通信方式</a:t>
            </a:r>
          </a:p>
        </p:txBody>
      </p:sp>
      <p:sp>
        <p:nvSpPr>
          <p:cNvPr id="276487" name="内容占位符 2"/>
          <p:cNvSpPr>
            <a:spLocks noGrp="1"/>
          </p:cNvSpPr>
          <p:nvPr>
            <p:ph idx="4294967295"/>
          </p:nvPr>
        </p:nvSpPr>
        <p:spPr>
          <a:xfrm>
            <a:off x="395288" y="2428875"/>
            <a:ext cx="1223962" cy="677863"/>
          </a:xfrm>
        </p:spPr>
        <p:txBody>
          <a:bodyPr/>
          <a:lstStyle/>
          <a:p>
            <a:pPr algn="ctr">
              <a:buFontTx/>
              <a:buNone/>
            </a:pPr>
            <a:r>
              <a:rPr lang="zh-CN" altLang="en-US" sz="2000" smtClean="0">
                <a:solidFill>
                  <a:srgbClr val="1A3868"/>
                </a:solidFill>
                <a:latin typeface="Times New Roman" pitchFamily="18" charset="0"/>
                <a:ea typeface="微软雅黑" pitchFamily="34" charset="-122"/>
                <a:cs typeface="Times New Roman" pitchFamily="18" charset="0"/>
              </a:rPr>
              <a:t>串行通信</a:t>
            </a:r>
          </a:p>
          <a:p>
            <a:pPr algn="ctr">
              <a:buFontTx/>
              <a:buNone/>
            </a:pPr>
            <a:r>
              <a:rPr lang="zh-CN" altLang="en-US" sz="2000" smtClean="0">
                <a:solidFill>
                  <a:srgbClr val="1A3868"/>
                </a:solidFill>
                <a:latin typeface="Times New Roman" pitchFamily="18" charset="0"/>
                <a:ea typeface="微软雅黑" pitchFamily="34" charset="-122"/>
                <a:cs typeface="Times New Roman" pitchFamily="18" charset="0"/>
              </a:rPr>
              <a:t>与</a:t>
            </a:r>
          </a:p>
          <a:p>
            <a:pPr algn="ctr">
              <a:buFontTx/>
              <a:buNone/>
            </a:pPr>
            <a:r>
              <a:rPr lang="zh-CN" altLang="en-US" sz="2000" smtClean="0">
                <a:solidFill>
                  <a:srgbClr val="1A3868"/>
                </a:solidFill>
                <a:latin typeface="Times New Roman" pitchFamily="18" charset="0"/>
                <a:ea typeface="微软雅黑" pitchFamily="34" charset="-122"/>
                <a:cs typeface="Times New Roman" pitchFamily="18" charset="0"/>
              </a:rPr>
              <a:t>并行通信</a:t>
            </a:r>
          </a:p>
        </p:txBody>
      </p:sp>
      <p:graphicFrame>
        <p:nvGraphicFramePr>
          <p:cNvPr id="276485" name="Object 5"/>
          <p:cNvGraphicFramePr>
            <a:graphicFrameLocks noChangeAspect="1"/>
          </p:cNvGraphicFramePr>
          <p:nvPr>
            <p:extLst/>
          </p:nvPr>
        </p:nvGraphicFramePr>
        <p:xfrm>
          <a:off x="2267744" y="988368"/>
          <a:ext cx="3348850" cy="4104456"/>
        </p:xfrm>
        <a:graphic>
          <a:graphicData uri="http://schemas.openxmlformats.org/presentationml/2006/ole">
            <mc:AlternateContent xmlns:mc="http://schemas.openxmlformats.org/markup-compatibility/2006">
              <mc:Choice xmlns:v="urn:schemas-microsoft-com:vml" Requires="v">
                <p:oleObj spid="_x0000_s324623" name="Visio" r:id="rId4" imgW="2561463" imgH="3447288" progId="Visio.Drawing.11">
                  <p:embed/>
                </p:oleObj>
              </mc:Choice>
              <mc:Fallback>
                <p:oleObj name="Visio" r:id="rId4" imgW="2561463" imgH="344728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988368"/>
                        <a:ext cx="3348850" cy="4104456"/>
                      </a:xfrm>
                      <a:prstGeom prst="rect">
                        <a:avLst/>
                      </a:prstGeom>
                      <a:noFill/>
                      <a:extLst/>
                    </p:spPr>
                  </p:pic>
                </p:oleObj>
              </mc:Fallback>
            </mc:AlternateContent>
          </a:graphicData>
        </a:graphic>
      </p:graphicFrame>
    </p:spTree>
    <p:extLst>
      <p:ext uri="{BB962C8B-B14F-4D97-AF65-F5344CB8AC3E}">
        <p14:creationId xmlns:p14="http://schemas.microsoft.com/office/powerpoint/2010/main" val="321567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2" name="标题 1"/>
          <p:cNvSpPr>
            <a:spLocks noGrp="1"/>
          </p:cNvSpPr>
          <p:nvPr>
            <p:ph type="title" idx="4294967295"/>
          </p:nvPr>
        </p:nvSpPr>
        <p:spPr>
          <a:xfrm>
            <a:off x="395288" y="635000"/>
            <a:ext cx="7772400"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数据通信方式</a:t>
            </a:r>
          </a:p>
        </p:txBody>
      </p:sp>
      <p:sp>
        <p:nvSpPr>
          <p:cNvPr id="316423" name="内容占位符 2"/>
          <p:cNvSpPr>
            <a:spLocks noGrp="1"/>
          </p:cNvSpPr>
          <p:nvPr>
            <p:ph idx="4294967295"/>
          </p:nvPr>
        </p:nvSpPr>
        <p:spPr>
          <a:xfrm>
            <a:off x="107950" y="2428875"/>
            <a:ext cx="1800225" cy="677863"/>
          </a:xfrm>
        </p:spPr>
        <p:txBody>
          <a:bodyPr/>
          <a:lstStyle/>
          <a:p>
            <a:pPr marL="0" indent="0" algn="ctr" eaLnBrk="1" hangingPunct="1">
              <a:buFontTx/>
              <a:buNone/>
            </a:pPr>
            <a:r>
              <a:rPr lang="zh-CN" altLang="en-US" sz="2000" smtClean="0">
                <a:solidFill>
                  <a:srgbClr val="1A3868"/>
                </a:solidFill>
                <a:latin typeface="Times New Roman" pitchFamily="18" charset="0"/>
                <a:ea typeface="微软雅黑" pitchFamily="34" charset="-122"/>
                <a:cs typeface="Times New Roman" pitchFamily="18" charset="0"/>
              </a:rPr>
              <a:t>单工、半双工与全双工通信</a:t>
            </a:r>
          </a:p>
        </p:txBody>
      </p:sp>
      <p:graphicFrame>
        <p:nvGraphicFramePr>
          <p:cNvPr id="316421" name="Object 5"/>
          <p:cNvGraphicFramePr>
            <a:graphicFrameLocks noChangeAspect="1"/>
          </p:cNvGraphicFramePr>
          <p:nvPr>
            <p:extLst/>
          </p:nvPr>
        </p:nvGraphicFramePr>
        <p:xfrm>
          <a:off x="2411760" y="1056904"/>
          <a:ext cx="4032101" cy="4015431"/>
        </p:xfrm>
        <a:graphic>
          <a:graphicData uri="http://schemas.openxmlformats.org/presentationml/2006/ole">
            <mc:AlternateContent xmlns:mc="http://schemas.openxmlformats.org/markup-compatibility/2006">
              <mc:Choice xmlns:v="urn:schemas-microsoft-com:vml" Requires="v">
                <p:oleObj spid="_x0000_s325647" name="Visio" r:id="rId4" imgW="2790063" imgH="2618613" progId="Visio.Drawing.11">
                  <p:embed/>
                </p:oleObj>
              </mc:Choice>
              <mc:Fallback>
                <p:oleObj name="Visio" r:id="rId4" imgW="2790063" imgH="261861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056904"/>
                        <a:ext cx="4032101" cy="4015431"/>
                      </a:xfrm>
                      <a:prstGeom prst="rect">
                        <a:avLst/>
                      </a:prstGeom>
                      <a:noFill/>
                      <a:extLst/>
                    </p:spPr>
                  </p:pic>
                </p:oleObj>
              </mc:Fallback>
            </mc:AlternateContent>
          </a:graphicData>
        </a:graphic>
      </p:graphicFrame>
    </p:spTree>
    <p:extLst>
      <p:ext uri="{BB962C8B-B14F-4D97-AF65-F5344CB8AC3E}">
        <p14:creationId xmlns:p14="http://schemas.microsoft.com/office/powerpoint/2010/main" val="1033729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67544" y="844352"/>
            <a:ext cx="6357937" cy="576064"/>
          </a:xfrm>
        </p:spPr>
        <p:txBody>
          <a:bodyPr/>
          <a:lstStyle/>
          <a:p>
            <a:pPr marL="0" indent="0">
              <a:spcBef>
                <a:spcPct val="0"/>
              </a:spcBef>
              <a:buNone/>
            </a:pPr>
            <a:r>
              <a:rPr lang="zh-CN" altLang="en-US" b="1" dirty="0">
                <a:solidFill>
                  <a:srgbClr val="007D7A"/>
                </a:solidFill>
                <a:latin typeface="Times New Roman" pitchFamily="18" charset="0"/>
                <a:ea typeface="微软雅黑" pitchFamily="34" charset="-122"/>
                <a:cs typeface="Times New Roman" pitchFamily="18" charset="0"/>
              </a:rPr>
              <a:t>调制解调器全双工通信原理</a:t>
            </a:r>
            <a:endParaRPr lang="en-US" altLang="zh-CN" b="1" dirty="0">
              <a:solidFill>
                <a:srgbClr val="007D7A"/>
              </a:solidFill>
              <a:latin typeface="Times New Roman" pitchFamily="18" charset="0"/>
              <a:ea typeface="微软雅黑" pitchFamily="34" charset="-122"/>
              <a:cs typeface="Times New Roman" pitchFamily="18" charset="0"/>
            </a:endParaRPr>
          </a:p>
        </p:txBody>
      </p:sp>
      <p:graphicFrame>
        <p:nvGraphicFramePr>
          <p:cNvPr id="56324" name="Object 5"/>
          <p:cNvGraphicFramePr>
            <a:graphicFrameLocks noChangeAspect="1"/>
          </p:cNvGraphicFramePr>
          <p:nvPr>
            <p:extLst/>
          </p:nvPr>
        </p:nvGraphicFramePr>
        <p:xfrm>
          <a:off x="539552" y="3508648"/>
          <a:ext cx="6235400" cy="1492693"/>
        </p:xfrm>
        <a:graphic>
          <a:graphicData uri="http://schemas.openxmlformats.org/presentationml/2006/ole">
            <mc:AlternateContent xmlns:mc="http://schemas.openxmlformats.org/markup-compatibility/2006">
              <mc:Choice xmlns:v="urn:schemas-microsoft-com:vml" Requires="v">
                <p:oleObj spid="_x0000_s326671" r:id="rId3" imgW="4448556" imgH="1621536" progId="Visio.Drawing.6">
                  <p:embed/>
                </p:oleObj>
              </mc:Choice>
              <mc:Fallback>
                <p:oleObj r:id="rId3" imgW="4448556" imgH="1621536"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508648"/>
                        <a:ext cx="6235400" cy="1492693"/>
                      </a:xfrm>
                      <a:prstGeom prst="rect">
                        <a:avLst/>
                      </a:prstGeom>
                      <a:solidFill>
                        <a:srgbClr val="6699FF"/>
                      </a:solidFill>
                      <a:ln>
                        <a:noFill/>
                      </a:ln>
                      <a:extLst/>
                    </p:spPr>
                  </p:pic>
                </p:oleObj>
              </mc:Fallback>
            </mc:AlternateContent>
          </a:graphicData>
        </a:graphic>
      </p:graphicFrame>
      <p:pic>
        <p:nvPicPr>
          <p:cNvPr id="5632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410912"/>
            <a:ext cx="6235400" cy="209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2468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标题 1"/>
          <p:cNvSpPr>
            <a:spLocks noGrp="1"/>
          </p:cNvSpPr>
          <p:nvPr>
            <p:ph type="title" idx="4294967295"/>
          </p:nvPr>
        </p:nvSpPr>
        <p:spPr>
          <a:xfrm>
            <a:off x="611188" y="752475"/>
            <a:ext cx="6405562" cy="668338"/>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数据通信方式</a:t>
            </a:r>
            <a:r>
              <a:rPr lang="en-US" altLang="zh-CN" sz="2400" dirty="0" smtClean="0">
                <a:solidFill>
                  <a:srgbClr val="007D7A"/>
                </a:solidFill>
                <a:latin typeface="Times New Roman" pitchFamily="18" charset="0"/>
                <a:ea typeface="微软雅黑" pitchFamily="34" charset="-122"/>
                <a:cs typeface="Times New Roman" pitchFamily="18" charset="0"/>
              </a:rPr>
              <a:t>——</a:t>
            </a:r>
            <a:r>
              <a:rPr lang="zh-CN" altLang="en-US" sz="2400" dirty="0" smtClean="0">
                <a:solidFill>
                  <a:srgbClr val="007D7A"/>
                </a:solidFill>
                <a:latin typeface="Times New Roman" pitchFamily="18" charset="0"/>
                <a:ea typeface="微软雅黑" pitchFamily="34" charset="-122"/>
                <a:cs typeface="Times New Roman" pitchFamily="18" charset="0"/>
              </a:rPr>
              <a:t>同步技术</a:t>
            </a:r>
          </a:p>
        </p:txBody>
      </p:sp>
      <p:sp>
        <p:nvSpPr>
          <p:cNvPr id="326658" name="内容占位符 2"/>
          <p:cNvSpPr>
            <a:spLocks noGrp="1"/>
          </p:cNvSpPr>
          <p:nvPr>
            <p:ph idx="4294967295"/>
          </p:nvPr>
        </p:nvSpPr>
        <p:spPr>
          <a:xfrm>
            <a:off x="323850" y="1484313"/>
            <a:ext cx="6451600" cy="3248025"/>
          </a:xfrm>
        </p:spPr>
        <p:txBody>
          <a:bodyPr/>
          <a:lstStyle/>
          <a:p>
            <a:pPr>
              <a:lnSpc>
                <a:spcPct val="120000"/>
              </a:lnSpc>
              <a:spcAft>
                <a:spcPct val="10000"/>
              </a:spcAft>
            </a:pPr>
            <a:r>
              <a:rPr lang="zh-CN" altLang="en-US" sz="2000" dirty="0" smtClean="0">
                <a:solidFill>
                  <a:srgbClr val="1A3868"/>
                </a:solidFill>
                <a:latin typeface="Times New Roman" pitchFamily="18" charset="0"/>
                <a:ea typeface="微软雅黑" pitchFamily="34" charset="-122"/>
                <a:cs typeface="Times New Roman" pitchFamily="18" charset="0"/>
              </a:rPr>
              <a:t>同步是保持</a:t>
            </a:r>
            <a:r>
              <a:rPr lang="zh-CN" altLang="en-US" sz="2000" dirty="0" smtClean="0">
                <a:solidFill>
                  <a:srgbClr val="C00000"/>
                </a:solidFill>
                <a:latin typeface="Times New Roman" pitchFamily="18" charset="0"/>
                <a:ea typeface="微软雅黑" pitchFamily="34" charset="-122"/>
                <a:cs typeface="Times New Roman" pitchFamily="18" charset="0"/>
              </a:rPr>
              <a:t>通信双方在时间基准上保持一致</a:t>
            </a:r>
            <a:r>
              <a:rPr lang="zh-CN" altLang="en-US" sz="2000" dirty="0" smtClean="0">
                <a:solidFill>
                  <a:srgbClr val="1A3868"/>
                </a:solidFill>
                <a:latin typeface="Times New Roman" pitchFamily="18" charset="0"/>
                <a:ea typeface="微软雅黑" pitchFamily="34" charset="-122"/>
                <a:cs typeface="Times New Roman" pitchFamily="18" charset="0"/>
              </a:rPr>
              <a:t>的过程；</a:t>
            </a:r>
            <a:endParaRPr lang="en-US" altLang="zh-CN" sz="2000" dirty="0">
              <a:solidFill>
                <a:srgbClr val="1A3868"/>
              </a:solidFill>
              <a:latin typeface="Times New Roman" pitchFamily="18" charset="0"/>
              <a:ea typeface="微软雅黑" pitchFamily="34" charset="-122"/>
              <a:cs typeface="Times New Roman" pitchFamily="18" charset="0"/>
            </a:endParaRPr>
          </a:p>
          <a:p>
            <a:pPr>
              <a:lnSpc>
                <a:spcPct val="120000"/>
              </a:lnSpc>
              <a:spcAft>
                <a:spcPct val="10000"/>
              </a:spcAft>
            </a:pPr>
            <a:r>
              <a:rPr lang="zh-CN" altLang="en-US" sz="2000" dirty="0" smtClean="0">
                <a:solidFill>
                  <a:srgbClr val="1A3868"/>
                </a:solidFill>
                <a:latin typeface="Times New Roman" pitchFamily="18" charset="0"/>
                <a:ea typeface="微软雅黑" pitchFamily="34" charset="-122"/>
                <a:cs typeface="Times New Roman" pitchFamily="18" charset="0"/>
              </a:rPr>
              <a:t>举例：</a:t>
            </a:r>
            <a:endParaRPr lang="en-US" altLang="zh-CN" sz="2000" dirty="0" smtClean="0">
              <a:solidFill>
                <a:srgbClr val="1A3868"/>
              </a:solidFill>
              <a:latin typeface="Times New Roman" pitchFamily="18" charset="0"/>
              <a:ea typeface="微软雅黑" pitchFamily="34" charset="-122"/>
              <a:cs typeface="Times New Roman" pitchFamily="18" charset="0"/>
            </a:endParaRPr>
          </a:p>
        </p:txBody>
      </p:sp>
      <p:sp>
        <p:nvSpPr>
          <p:cNvPr id="32665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354756"/>
            <a:ext cx="4949536" cy="259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665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9552" y="484312"/>
            <a:ext cx="6429375" cy="857250"/>
          </a:xfrm>
        </p:spPr>
        <p:txBody>
          <a:bodyPr anchor="b"/>
          <a:lstStyle/>
          <a:p>
            <a:pPr algn="l"/>
            <a:r>
              <a:rPr lang="zh-CN" altLang="en-US" sz="2400" dirty="0">
                <a:solidFill>
                  <a:srgbClr val="007D7A"/>
                </a:solidFill>
                <a:latin typeface="Times New Roman" pitchFamily="18" charset="0"/>
                <a:ea typeface="微软雅黑" pitchFamily="34" charset="-122"/>
                <a:cs typeface="Times New Roman" pitchFamily="18" charset="0"/>
              </a:rPr>
              <a:t>同步技术</a:t>
            </a:r>
            <a:endParaRPr lang="zh-CN" sz="2400" dirty="0">
              <a:solidFill>
                <a:srgbClr val="007D7A"/>
              </a:solidFill>
              <a:latin typeface="Times New Roman" pitchFamily="18" charset="0"/>
              <a:ea typeface="微软雅黑" pitchFamily="34" charset="-122"/>
              <a:cs typeface="Times New Roman" pitchFamily="18" charset="0"/>
            </a:endParaRPr>
          </a:p>
        </p:txBody>
      </p:sp>
      <p:sp>
        <p:nvSpPr>
          <p:cNvPr id="27651" name="Rectangle 3"/>
          <p:cNvSpPr>
            <a:spLocks noGrp="1" noChangeArrowheads="1"/>
          </p:cNvSpPr>
          <p:nvPr>
            <p:ph idx="1"/>
          </p:nvPr>
        </p:nvSpPr>
        <p:spPr/>
        <p:txBody>
          <a:bodyPr/>
          <a:lstStyle/>
          <a:p>
            <a:pPr>
              <a:lnSpc>
                <a:spcPct val="120000"/>
              </a:lnSpc>
              <a:spcAft>
                <a:spcPct val="10000"/>
              </a:spcAft>
              <a:buFontTx/>
              <a:buChar char="•"/>
            </a:pPr>
            <a:r>
              <a:rPr lang="zh-CN" altLang="en-US" sz="2000" dirty="0">
                <a:solidFill>
                  <a:srgbClr val="1A3868"/>
                </a:solidFill>
                <a:latin typeface="Times New Roman" pitchFamily="18" charset="0"/>
                <a:ea typeface="微软雅黑" pitchFamily="34" charset="-122"/>
                <a:cs typeface="Times New Roman" pitchFamily="18" charset="0"/>
              </a:rPr>
              <a:t>假设</a:t>
            </a:r>
            <a:r>
              <a:rPr lang="en-US" altLang="zh-CN" sz="2000" dirty="0">
                <a:solidFill>
                  <a:srgbClr val="1A3868"/>
                </a:solidFill>
                <a:latin typeface="Times New Roman" pitchFamily="18" charset="0"/>
                <a:ea typeface="微软雅黑" pitchFamily="34" charset="-122"/>
                <a:cs typeface="Times New Roman" pitchFamily="18" charset="0"/>
              </a:rPr>
              <a:t>T=0.5mm</a:t>
            </a:r>
            <a:r>
              <a:rPr lang="zh-CN" altLang="en-US" sz="2000" dirty="0">
                <a:solidFill>
                  <a:srgbClr val="1A3868"/>
                </a:solidFill>
                <a:latin typeface="Times New Roman" pitchFamily="18" charset="0"/>
                <a:ea typeface="微软雅黑" pitchFamily="34" charset="-122"/>
                <a:cs typeface="Times New Roman" pitchFamily="18" charset="0"/>
              </a:rPr>
              <a:t>，</a:t>
            </a:r>
            <a:r>
              <a:rPr lang="en-US" altLang="zh-CN" sz="2000" dirty="0">
                <a:solidFill>
                  <a:srgbClr val="1A3868"/>
                </a:solidFill>
                <a:latin typeface="Times New Roman" pitchFamily="18" charset="0"/>
                <a:ea typeface="微软雅黑" pitchFamily="34" charset="-122"/>
                <a:cs typeface="Times New Roman" pitchFamily="18" charset="0"/>
              </a:rPr>
              <a:t>T′=0.6mm</a:t>
            </a:r>
            <a:r>
              <a:rPr lang="zh-CN" altLang="en-US" sz="2000" dirty="0">
                <a:solidFill>
                  <a:srgbClr val="1A3868"/>
                </a:solidFill>
                <a:latin typeface="Times New Roman" pitchFamily="18" charset="0"/>
                <a:ea typeface="微软雅黑" pitchFamily="34" charset="-122"/>
                <a:cs typeface="Times New Roman" pitchFamily="18" charset="0"/>
              </a:rPr>
              <a:t>，则第</a:t>
            </a:r>
            <a:r>
              <a:rPr lang="en-US" altLang="zh-CN" sz="2000" dirty="0">
                <a:solidFill>
                  <a:srgbClr val="1A3868"/>
                </a:solidFill>
                <a:latin typeface="Times New Roman" pitchFamily="18" charset="0"/>
                <a:ea typeface="微软雅黑" pitchFamily="34" charset="-122"/>
                <a:cs typeface="Times New Roman" pitchFamily="18" charset="0"/>
              </a:rPr>
              <a:t>6</a:t>
            </a:r>
            <a:r>
              <a:rPr lang="zh-CN" altLang="en-US" sz="2000" dirty="0">
                <a:solidFill>
                  <a:srgbClr val="1A3868"/>
                </a:solidFill>
                <a:latin typeface="Times New Roman" pitchFamily="18" charset="0"/>
                <a:ea typeface="微软雅黑" pitchFamily="34" charset="-122"/>
                <a:cs typeface="Times New Roman" pitchFamily="18" charset="0"/>
              </a:rPr>
              <a:t>位出现错误</a:t>
            </a:r>
          </a:p>
          <a:p>
            <a:pPr eaLnBrk="1" hangingPunct="1">
              <a:buFontTx/>
              <a:buChar char="•"/>
            </a:pPr>
            <a:endParaRPr lang="en-US" altLang="zh-CN" dirty="0" smtClean="0"/>
          </a:p>
        </p:txBody>
      </p:sp>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40496"/>
            <a:ext cx="6553287" cy="257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314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标题 1"/>
          <p:cNvSpPr>
            <a:spLocks noGrp="1"/>
          </p:cNvSpPr>
          <p:nvPr>
            <p:ph type="title" idx="4294967295"/>
          </p:nvPr>
        </p:nvSpPr>
        <p:spPr>
          <a:xfrm>
            <a:off x="611188" y="752475"/>
            <a:ext cx="6405562" cy="668338"/>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数据通信方式</a:t>
            </a:r>
            <a:r>
              <a:rPr lang="en-US" altLang="zh-CN" sz="2400" dirty="0" smtClean="0">
                <a:solidFill>
                  <a:srgbClr val="007D7A"/>
                </a:solidFill>
                <a:latin typeface="Times New Roman" pitchFamily="18" charset="0"/>
                <a:ea typeface="微软雅黑" pitchFamily="34" charset="-122"/>
                <a:cs typeface="Times New Roman" pitchFamily="18" charset="0"/>
              </a:rPr>
              <a:t>——</a:t>
            </a:r>
            <a:r>
              <a:rPr lang="zh-CN" altLang="en-US" sz="2400" dirty="0" smtClean="0">
                <a:solidFill>
                  <a:srgbClr val="007D7A"/>
                </a:solidFill>
                <a:latin typeface="Times New Roman" pitchFamily="18" charset="0"/>
                <a:ea typeface="微软雅黑" pitchFamily="34" charset="-122"/>
                <a:cs typeface="Times New Roman" pitchFamily="18" charset="0"/>
              </a:rPr>
              <a:t>同步技术</a:t>
            </a:r>
          </a:p>
        </p:txBody>
      </p:sp>
      <p:sp>
        <p:nvSpPr>
          <p:cNvPr id="326658" name="内容占位符 2"/>
          <p:cNvSpPr>
            <a:spLocks noGrp="1"/>
          </p:cNvSpPr>
          <p:nvPr>
            <p:ph idx="4294967295"/>
          </p:nvPr>
        </p:nvSpPr>
        <p:spPr>
          <a:xfrm>
            <a:off x="321742" y="1420813"/>
            <a:ext cx="6984454" cy="3248025"/>
          </a:xfrm>
        </p:spPr>
        <p:txBody>
          <a:bodyPr/>
          <a:lstStyle/>
          <a:p>
            <a:pPr>
              <a:lnSpc>
                <a:spcPct val="150000"/>
              </a:lnSpc>
              <a:spcAft>
                <a:spcPct val="10000"/>
              </a:spcAft>
            </a:pPr>
            <a:r>
              <a:rPr lang="zh-CN" altLang="en-US" sz="2000" dirty="0" smtClean="0">
                <a:solidFill>
                  <a:srgbClr val="1A3868"/>
                </a:solidFill>
                <a:latin typeface="Times New Roman" pitchFamily="18" charset="0"/>
                <a:ea typeface="微软雅黑" pitchFamily="34" charset="-122"/>
                <a:cs typeface="Times New Roman" pitchFamily="18" charset="0"/>
              </a:rPr>
              <a:t>数据通信的同步包括以下两种类型：</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50000"/>
              </a:lnSpc>
              <a:spcAft>
                <a:spcPct val="10000"/>
              </a:spcAft>
              <a:buFontTx/>
              <a:buNone/>
            </a:pPr>
            <a:r>
              <a:rPr lang="zh-CN" altLang="en-US" sz="2000" dirty="0" smtClean="0">
                <a:solidFill>
                  <a:srgbClr val="1A3868"/>
                </a:solidFill>
                <a:latin typeface="Times New Roman" pitchFamily="18" charset="0"/>
                <a:ea typeface="微软雅黑" pitchFamily="34" charset="-122"/>
                <a:cs typeface="Times New Roman" pitchFamily="18" charset="0"/>
              </a:rPr>
              <a:t>    </a:t>
            </a:r>
            <a:r>
              <a:rPr lang="en-US" altLang="zh-CN" sz="2000" dirty="0" smtClean="0">
                <a:solidFill>
                  <a:srgbClr val="1A3868"/>
                </a:solidFill>
                <a:latin typeface="Times New Roman" pitchFamily="18" charset="0"/>
                <a:ea typeface="微软雅黑" pitchFamily="34" charset="-122"/>
                <a:cs typeface="Times New Roman" pitchFamily="18" charset="0"/>
              </a:rPr>
              <a:t>—</a:t>
            </a:r>
            <a:r>
              <a:rPr lang="zh-CN" altLang="en-US" sz="2000" dirty="0" smtClean="0">
                <a:solidFill>
                  <a:srgbClr val="1A3868"/>
                </a:solidFill>
                <a:latin typeface="Times New Roman" pitchFamily="18" charset="0"/>
                <a:ea typeface="微软雅黑" pitchFamily="34" charset="-122"/>
                <a:cs typeface="Times New Roman" pitchFamily="18" charset="0"/>
              </a:rPr>
              <a:t> 位同步、字符同步</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50000"/>
              </a:lnSpc>
              <a:spcAft>
                <a:spcPct val="10000"/>
              </a:spcAft>
            </a:pPr>
            <a:r>
              <a:rPr lang="zh-CN" altLang="en-US" sz="2000" dirty="0" smtClean="0">
                <a:solidFill>
                  <a:srgbClr val="1A3868"/>
                </a:solidFill>
                <a:latin typeface="Times New Roman" pitchFamily="18" charset="0"/>
                <a:ea typeface="微软雅黑" pitchFamily="34" charset="-122"/>
                <a:cs typeface="Times New Roman" pitchFamily="18" charset="0"/>
              </a:rPr>
              <a:t>实现位同步的方法主要有两种：</a:t>
            </a:r>
          </a:p>
          <a:p>
            <a:pPr>
              <a:lnSpc>
                <a:spcPct val="150000"/>
              </a:lnSpc>
              <a:spcAft>
                <a:spcPct val="10000"/>
              </a:spcAft>
              <a:buFontTx/>
              <a:buNone/>
            </a:pPr>
            <a:r>
              <a:rPr lang="zh-CN" altLang="en-US" sz="2000" dirty="0" smtClean="0">
                <a:solidFill>
                  <a:srgbClr val="1A3868"/>
                </a:solidFill>
                <a:latin typeface="Times New Roman" pitchFamily="18" charset="0"/>
                <a:ea typeface="微软雅黑" pitchFamily="34" charset="-122"/>
                <a:cs typeface="Times New Roman" pitchFamily="18" charset="0"/>
              </a:rPr>
              <a:t>    </a:t>
            </a:r>
            <a:r>
              <a:rPr lang="en-US" altLang="zh-CN" sz="2000" dirty="0" smtClean="0">
                <a:solidFill>
                  <a:srgbClr val="1A3868"/>
                </a:solidFill>
                <a:latin typeface="Times New Roman" pitchFamily="18" charset="0"/>
                <a:ea typeface="微软雅黑" pitchFamily="34" charset="-122"/>
                <a:cs typeface="Times New Roman" pitchFamily="18" charset="0"/>
              </a:rPr>
              <a:t>—</a:t>
            </a:r>
            <a:r>
              <a:rPr lang="zh-CN" altLang="en-US" sz="2000" dirty="0" smtClean="0">
                <a:solidFill>
                  <a:srgbClr val="1A3868"/>
                </a:solidFill>
                <a:latin typeface="Times New Roman" pitchFamily="18" charset="0"/>
                <a:ea typeface="微软雅黑" pitchFamily="34" charset="-122"/>
                <a:cs typeface="Times New Roman" pitchFamily="18" charset="0"/>
              </a:rPr>
              <a:t> 外同步法、内同步法</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50000"/>
              </a:lnSpc>
              <a:spcAft>
                <a:spcPct val="10000"/>
              </a:spcAft>
            </a:pPr>
            <a:r>
              <a:rPr lang="zh-CN" altLang="en-US" sz="2000" dirty="0" smtClean="0">
                <a:solidFill>
                  <a:srgbClr val="1A3868"/>
                </a:solidFill>
                <a:latin typeface="Times New Roman" pitchFamily="18" charset="0"/>
                <a:ea typeface="微软雅黑" pitchFamily="34" charset="-122"/>
                <a:cs typeface="Times New Roman" pitchFamily="18" charset="0"/>
              </a:rPr>
              <a:t>实现字符同步的方法主要有两种：</a:t>
            </a:r>
          </a:p>
          <a:p>
            <a:pPr>
              <a:lnSpc>
                <a:spcPct val="150000"/>
              </a:lnSpc>
              <a:spcAft>
                <a:spcPct val="10000"/>
              </a:spcAft>
              <a:buNone/>
            </a:pPr>
            <a:r>
              <a:rPr lang="zh-CN" altLang="en-US" sz="2000" dirty="0" smtClean="0">
                <a:solidFill>
                  <a:srgbClr val="1A3868"/>
                </a:solidFill>
                <a:latin typeface="Times New Roman" pitchFamily="18" charset="0"/>
                <a:ea typeface="微软雅黑" pitchFamily="34" charset="-122"/>
                <a:cs typeface="Times New Roman" pitchFamily="18" charset="0"/>
              </a:rPr>
              <a:t>    </a:t>
            </a:r>
            <a:r>
              <a:rPr lang="en-US" altLang="zh-CN" sz="2000" dirty="0" smtClean="0">
                <a:solidFill>
                  <a:srgbClr val="1A3868"/>
                </a:solidFill>
                <a:latin typeface="Times New Roman" pitchFamily="18" charset="0"/>
                <a:ea typeface="微软雅黑" pitchFamily="34" charset="-122"/>
                <a:cs typeface="Times New Roman" pitchFamily="18" charset="0"/>
              </a:rPr>
              <a:t>—</a:t>
            </a:r>
            <a:r>
              <a:rPr lang="zh-CN" altLang="en-US" sz="2000" dirty="0" smtClean="0">
                <a:solidFill>
                  <a:srgbClr val="1A3868"/>
                </a:solidFill>
                <a:latin typeface="Times New Roman" pitchFamily="18" charset="0"/>
                <a:ea typeface="微软雅黑" pitchFamily="34" charset="-122"/>
                <a:cs typeface="Times New Roman" pitchFamily="18" charset="0"/>
              </a:rPr>
              <a:t> </a:t>
            </a:r>
            <a:r>
              <a:rPr lang="zh-CN" altLang="en-US" sz="2000" dirty="0">
                <a:solidFill>
                  <a:srgbClr val="1A3868"/>
                </a:solidFill>
                <a:latin typeface="Times New Roman" pitchFamily="18" charset="0"/>
                <a:ea typeface="微软雅黑" pitchFamily="34" charset="-122"/>
                <a:cs typeface="Times New Roman" pitchFamily="18" charset="0"/>
              </a:rPr>
              <a:t>同步式</a:t>
            </a:r>
            <a:r>
              <a:rPr lang="en-US" altLang="zh-CN" sz="2000" dirty="0">
                <a:solidFill>
                  <a:srgbClr val="1A3868"/>
                </a:solidFill>
                <a:latin typeface="Times New Roman" pitchFamily="18" charset="0"/>
                <a:ea typeface="微软雅黑" pitchFamily="34" charset="-122"/>
                <a:cs typeface="Times New Roman" pitchFamily="18" charset="0"/>
              </a:rPr>
              <a:t>(synchronous)</a:t>
            </a:r>
            <a:r>
              <a:rPr lang="zh-CN" altLang="en-US" sz="2000" dirty="0">
                <a:solidFill>
                  <a:srgbClr val="1A3868"/>
                </a:solidFill>
                <a:latin typeface="Times New Roman" pitchFamily="18" charset="0"/>
                <a:ea typeface="微软雅黑" pitchFamily="34" charset="-122"/>
                <a:cs typeface="Times New Roman" pitchFamily="18" charset="0"/>
              </a:rPr>
              <a:t>、异步式</a:t>
            </a:r>
            <a:r>
              <a:rPr lang="en-US" altLang="zh-CN" sz="2000" dirty="0">
                <a:solidFill>
                  <a:srgbClr val="1A3868"/>
                </a:solidFill>
                <a:latin typeface="Times New Roman" pitchFamily="18" charset="0"/>
                <a:ea typeface="微软雅黑" pitchFamily="34" charset="-122"/>
                <a:cs typeface="Times New Roman" pitchFamily="18" charset="0"/>
              </a:rPr>
              <a:t>(asynchronous)</a:t>
            </a:r>
            <a:endParaRPr lang="zh-CN" altLang="en-US" sz="2000" dirty="0">
              <a:solidFill>
                <a:srgbClr val="1A3868"/>
              </a:solidFill>
              <a:latin typeface="Times New Roman" pitchFamily="18" charset="0"/>
              <a:ea typeface="微软雅黑" pitchFamily="34" charset="-122"/>
              <a:cs typeface="Times New Roman" pitchFamily="18" charset="0"/>
            </a:endParaRPr>
          </a:p>
        </p:txBody>
      </p:sp>
      <p:sp>
        <p:nvSpPr>
          <p:cNvPr id="32665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Tree>
    <p:extLst>
      <p:ext uri="{BB962C8B-B14F-4D97-AF65-F5344CB8AC3E}">
        <p14:creationId xmlns:p14="http://schemas.microsoft.com/office/powerpoint/2010/main" val="3569583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1187624" y="3479924"/>
            <a:ext cx="442075" cy="57487"/>
          </a:xfrm>
          <a:custGeom>
            <a:avLst/>
            <a:gdLst>
              <a:gd name="connsiteX0" fmla="*/ 19050 w 585978"/>
              <a:gd name="connsiteY0" fmla="*/ 19050 h 76200"/>
              <a:gd name="connsiteX1" fmla="*/ 566928 w 585978"/>
              <a:gd name="connsiteY1" fmla="*/ 19050 h 76200"/>
            </a:gdLst>
            <a:ahLst/>
            <a:cxnLst>
              <a:cxn ang="0">
                <a:pos x="connsiteX0" y="connsiteY0"/>
              </a:cxn>
              <a:cxn ang="1">
                <a:pos x="connsiteX1" y="connsiteY1"/>
              </a:cxn>
            </a:cxnLst>
            <a:rect l="l" t="t" r="r" b="b"/>
            <a:pathLst>
              <a:path w="585978" h="76200">
                <a:moveTo>
                  <a:pt x="19050" y="19050"/>
                </a:moveTo>
                <a:lnTo>
                  <a:pt x="566928"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6" name="Freeform 3"/>
          <p:cNvSpPr/>
          <p:nvPr/>
        </p:nvSpPr>
        <p:spPr>
          <a:xfrm>
            <a:off x="2040157" y="3479924"/>
            <a:ext cx="839884" cy="57487"/>
          </a:xfrm>
          <a:custGeom>
            <a:avLst/>
            <a:gdLst>
              <a:gd name="connsiteX0" fmla="*/ 19050 w 1113281"/>
              <a:gd name="connsiteY0" fmla="*/ 19050 h 76200"/>
              <a:gd name="connsiteX1" fmla="*/ 1094231 w 1113281"/>
              <a:gd name="connsiteY1" fmla="*/ 19050 h 76200"/>
            </a:gdLst>
            <a:ahLst/>
            <a:cxnLst>
              <a:cxn ang="0">
                <a:pos x="connsiteX0" y="connsiteY0"/>
              </a:cxn>
              <a:cxn ang="1">
                <a:pos x="connsiteX1" y="connsiteY1"/>
              </a:cxn>
            </a:cxnLst>
            <a:rect l="l" t="t" r="r" b="b"/>
            <a:pathLst>
              <a:path w="1113281" h="76200">
                <a:moveTo>
                  <a:pt x="19050" y="19050"/>
                </a:moveTo>
                <a:lnTo>
                  <a:pt x="1094231"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7" name="Freeform 3"/>
          <p:cNvSpPr/>
          <p:nvPr/>
        </p:nvSpPr>
        <p:spPr>
          <a:xfrm>
            <a:off x="1590033" y="3866812"/>
            <a:ext cx="478867" cy="57487"/>
          </a:xfrm>
          <a:custGeom>
            <a:avLst/>
            <a:gdLst>
              <a:gd name="connsiteX0" fmla="*/ 19050 w 634746"/>
              <a:gd name="connsiteY0" fmla="*/ 27432 h 76200"/>
              <a:gd name="connsiteX1" fmla="*/ 615696 w 634746"/>
              <a:gd name="connsiteY1" fmla="*/ 19050 h 76200"/>
            </a:gdLst>
            <a:ahLst/>
            <a:cxnLst>
              <a:cxn ang="0">
                <a:pos x="connsiteX0" y="connsiteY0"/>
              </a:cxn>
              <a:cxn ang="1">
                <a:pos x="connsiteX1" y="connsiteY1"/>
              </a:cxn>
            </a:cxnLst>
            <a:rect l="l" t="t" r="r" b="b"/>
            <a:pathLst>
              <a:path w="634746" h="76200">
                <a:moveTo>
                  <a:pt x="19050" y="27432"/>
                </a:moveTo>
                <a:lnTo>
                  <a:pt x="615696"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8" name="Freeform 3"/>
          <p:cNvSpPr/>
          <p:nvPr/>
        </p:nvSpPr>
        <p:spPr>
          <a:xfrm>
            <a:off x="3695208" y="3479924"/>
            <a:ext cx="459896" cy="57487"/>
          </a:xfrm>
          <a:custGeom>
            <a:avLst/>
            <a:gdLst>
              <a:gd name="connsiteX0" fmla="*/ 19050 w 609600"/>
              <a:gd name="connsiteY0" fmla="*/ 27432 h 76200"/>
              <a:gd name="connsiteX1" fmla="*/ 590550 w 609600"/>
              <a:gd name="connsiteY1" fmla="*/ 19050 h 76200"/>
            </a:gdLst>
            <a:ahLst/>
            <a:cxnLst>
              <a:cxn ang="0">
                <a:pos x="connsiteX0" y="connsiteY0"/>
              </a:cxn>
              <a:cxn ang="1">
                <a:pos x="connsiteX1" y="connsiteY1"/>
              </a:cxn>
            </a:cxnLst>
            <a:rect l="l" t="t" r="r" b="b"/>
            <a:pathLst>
              <a:path w="609600" h="76200">
                <a:moveTo>
                  <a:pt x="19050" y="27432"/>
                </a:moveTo>
                <a:lnTo>
                  <a:pt x="590550"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9" name="Freeform 3"/>
          <p:cNvSpPr/>
          <p:nvPr/>
        </p:nvSpPr>
        <p:spPr>
          <a:xfrm>
            <a:off x="1385379" y="4002481"/>
            <a:ext cx="270764" cy="57487"/>
          </a:xfrm>
          <a:custGeom>
            <a:avLst/>
            <a:gdLst>
              <a:gd name="connsiteX0" fmla="*/ 19050 w 358902"/>
              <a:gd name="connsiteY0" fmla="*/ 19050 h 76200"/>
              <a:gd name="connsiteX1" fmla="*/ 339852 w 358902"/>
              <a:gd name="connsiteY1" fmla="*/ 19050 h 76200"/>
            </a:gdLst>
            <a:ahLst/>
            <a:cxnLst>
              <a:cxn ang="0">
                <a:pos x="connsiteX0" y="connsiteY0"/>
              </a:cxn>
              <a:cxn ang="1">
                <a:pos x="connsiteX1" y="connsiteY1"/>
              </a:cxn>
            </a:cxnLst>
            <a:rect l="l" t="t" r="r" b="b"/>
            <a:pathLst>
              <a:path w="358902" h="76200">
                <a:moveTo>
                  <a:pt x="19050" y="19050"/>
                </a:moveTo>
                <a:lnTo>
                  <a:pt x="339852"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 name="Freeform 3"/>
          <p:cNvSpPr/>
          <p:nvPr/>
        </p:nvSpPr>
        <p:spPr>
          <a:xfrm>
            <a:off x="1834353" y="4002481"/>
            <a:ext cx="252942" cy="57487"/>
          </a:xfrm>
          <a:custGeom>
            <a:avLst/>
            <a:gdLst>
              <a:gd name="connsiteX0" fmla="*/ 19050 w 335279"/>
              <a:gd name="connsiteY0" fmla="*/ 19050 h 76200"/>
              <a:gd name="connsiteX1" fmla="*/ 316229 w 335279"/>
              <a:gd name="connsiteY1" fmla="*/ 19050 h 76200"/>
            </a:gdLst>
            <a:ahLst/>
            <a:cxnLst>
              <a:cxn ang="0">
                <a:pos x="connsiteX0" y="connsiteY0"/>
              </a:cxn>
              <a:cxn ang="1">
                <a:pos x="connsiteX1" y="connsiteY1"/>
              </a:cxn>
            </a:cxnLst>
            <a:rect l="l" t="t" r="r" b="b"/>
            <a:pathLst>
              <a:path w="335279" h="76200">
                <a:moveTo>
                  <a:pt x="19050" y="19050"/>
                </a:moveTo>
                <a:lnTo>
                  <a:pt x="316229"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1" name="Freeform 3"/>
          <p:cNvSpPr/>
          <p:nvPr/>
        </p:nvSpPr>
        <p:spPr>
          <a:xfrm>
            <a:off x="1214068" y="4372122"/>
            <a:ext cx="200054" cy="57487"/>
          </a:xfrm>
          <a:custGeom>
            <a:avLst/>
            <a:gdLst>
              <a:gd name="connsiteX0" fmla="*/ 19050 w 265175"/>
              <a:gd name="connsiteY0" fmla="*/ 19050 h 76200"/>
              <a:gd name="connsiteX1" fmla="*/ 246125 w 265175"/>
              <a:gd name="connsiteY1" fmla="*/ 19050 h 76200"/>
            </a:gdLst>
            <a:ahLst/>
            <a:cxnLst>
              <a:cxn ang="0">
                <a:pos x="connsiteX0" y="connsiteY0"/>
              </a:cxn>
              <a:cxn ang="1">
                <a:pos x="connsiteX1" y="connsiteY1"/>
              </a:cxn>
            </a:cxnLst>
            <a:rect l="l" t="t" r="r" b="b"/>
            <a:pathLst>
              <a:path w="265175" h="76200">
                <a:moveTo>
                  <a:pt x="19050" y="19050"/>
                </a:moveTo>
                <a:lnTo>
                  <a:pt x="246125"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2" name="Freeform 3"/>
          <p:cNvSpPr/>
          <p:nvPr/>
        </p:nvSpPr>
        <p:spPr>
          <a:xfrm>
            <a:off x="1627399" y="4372122"/>
            <a:ext cx="235697" cy="57487"/>
          </a:xfrm>
          <a:custGeom>
            <a:avLst/>
            <a:gdLst>
              <a:gd name="connsiteX0" fmla="*/ 19050 w 312420"/>
              <a:gd name="connsiteY0" fmla="*/ 19050 h 76200"/>
              <a:gd name="connsiteX1" fmla="*/ 293370 w 312420"/>
              <a:gd name="connsiteY1" fmla="*/ 19050 h 76200"/>
            </a:gdLst>
            <a:ahLst/>
            <a:cxnLst>
              <a:cxn ang="0">
                <a:pos x="connsiteX0" y="connsiteY0"/>
              </a:cxn>
              <a:cxn ang="1">
                <a:pos x="connsiteX1" y="connsiteY1"/>
              </a:cxn>
            </a:cxnLst>
            <a:rect l="l" t="t" r="r" b="b"/>
            <a:pathLst>
              <a:path w="312420" h="76200">
                <a:moveTo>
                  <a:pt x="19050" y="19050"/>
                </a:moveTo>
                <a:lnTo>
                  <a:pt x="293370"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3" name="Freeform 3"/>
          <p:cNvSpPr/>
          <p:nvPr/>
        </p:nvSpPr>
        <p:spPr>
          <a:xfrm>
            <a:off x="2058552" y="4372122"/>
            <a:ext cx="234547" cy="57487"/>
          </a:xfrm>
          <a:custGeom>
            <a:avLst/>
            <a:gdLst>
              <a:gd name="connsiteX0" fmla="*/ 19050 w 310896"/>
              <a:gd name="connsiteY0" fmla="*/ 19050 h 76200"/>
              <a:gd name="connsiteX1" fmla="*/ 291846 w 310896"/>
              <a:gd name="connsiteY1" fmla="*/ 19050 h 76200"/>
            </a:gdLst>
            <a:ahLst/>
            <a:cxnLst>
              <a:cxn ang="0">
                <a:pos x="connsiteX0" y="connsiteY0"/>
              </a:cxn>
              <a:cxn ang="1">
                <a:pos x="connsiteX1" y="connsiteY1"/>
              </a:cxn>
            </a:cxnLst>
            <a:rect l="l" t="t" r="r" b="b"/>
            <a:pathLst>
              <a:path w="310896" h="76200">
                <a:moveTo>
                  <a:pt x="19050" y="19050"/>
                </a:moveTo>
                <a:lnTo>
                  <a:pt x="291846"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4" name="Freeform 3"/>
          <p:cNvSpPr/>
          <p:nvPr/>
        </p:nvSpPr>
        <p:spPr>
          <a:xfrm>
            <a:off x="2264356" y="4002481"/>
            <a:ext cx="235697" cy="57487"/>
          </a:xfrm>
          <a:custGeom>
            <a:avLst/>
            <a:gdLst>
              <a:gd name="connsiteX0" fmla="*/ 19050 w 312420"/>
              <a:gd name="connsiteY0" fmla="*/ 19050 h 76200"/>
              <a:gd name="connsiteX1" fmla="*/ 293370 w 312420"/>
              <a:gd name="connsiteY1" fmla="*/ 19050 h 76200"/>
            </a:gdLst>
            <a:ahLst/>
            <a:cxnLst>
              <a:cxn ang="0">
                <a:pos x="connsiteX0" y="connsiteY0"/>
              </a:cxn>
              <a:cxn ang="1">
                <a:pos x="connsiteX1" y="connsiteY1"/>
              </a:cxn>
            </a:cxnLst>
            <a:rect l="l" t="t" r="r" b="b"/>
            <a:pathLst>
              <a:path w="312420" h="76200">
                <a:moveTo>
                  <a:pt x="19050" y="19050"/>
                </a:moveTo>
                <a:lnTo>
                  <a:pt x="293370"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5" name="Freeform 3"/>
          <p:cNvSpPr/>
          <p:nvPr/>
        </p:nvSpPr>
        <p:spPr>
          <a:xfrm>
            <a:off x="2867970" y="4372122"/>
            <a:ext cx="235697" cy="57487"/>
          </a:xfrm>
          <a:custGeom>
            <a:avLst/>
            <a:gdLst>
              <a:gd name="connsiteX0" fmla="*/ 19050 w 312420"/>
              <a:gd name="connsiteY0" fmla="*/ 19050 h 76200"/>
              <a:gd name="connsiteX1" fmla="*/ 293370 w 312420"/>
              <a:gd name="connsiteY1" fmla="*/ 19050 h 76200"/>
            </a:gdLst>
            <a:ahLst/>
            <a:cxnLst>
              <a:cxn ang="0">
                <a:pos x="connsiteX0" y="connsiteY0"/>
              </a:cxn>
              <a:cxn ang="1">
                <a:pos x="connsiteX1" y="connsiteY1"/>
              </a:cxn>
            </a:cxnLst>
            <a:rect l="l" t="t" r="r" b="b"/>
            <a:pathLst>
              <a:path w="312420" h="76200">
                <a:moveTo>
                  <a:pt x="19050" y="19050"/>
                </a:moveTo>
                <a:lnTo>
                  <a:pt x="293370"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6" name="Freeform 3"/>
          <p:cNvSpPr/>
          <p:nvPr/>
        </p:nvSpPr>
        <p:spPr>
          <a:xfrm>
            <a:off x="3074923" y="4002481"/>
            <a:ext cx="217875" cy="57487"/>
          </a:xfrm>
          <a:custGeom>
            <a:avLst/>
            <a:gdLst>
              <a:gd name="connsiteX0" fmla="*/ 19050 w 288797"/>
              <a:gd name="connsiteY0" fmla="*/ 19050 h 76200"/>
              <a:gd name="connsiteX1" fmla="*/ 269747 w 288797"/>
              <a:gd name="connsiteY1" fmla="*/ 19050 h 76200"/>
            </a:gdLst>
            <a:ahLst/>
            <a:cxnLst>
              <a:cxn ang="0">
                <a:pos x="connsiteX0" y="connsiteY0"/>
              </a:cxn>
              <a:cxn ang="1">
                <a:pos x="connsiteX1" y="connsiteY1"/>
              </a:cxn>
            </a:cxnLst>
            <a:rect l="l" t="t" r="r" b="b"/>
            <a:pathLst>
              <a:path w="288797" h="76200">
                <a:moveTo>
                  <a:pt x="19050" y="19050"/>
                </a:moveTo>
                <a:lnTo>
                  <a:pt x="269747"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7" name="Freeform 3"/>
          <p:cNvSpPr/>
          <p:nvPr/>
        </p:nvSpPr>
        <p:spPr>
          <a:xfrm>
            <a:off x="3264055" y="4372122"/>
            <a:ext cx="236272" cy="57487"/>
          </a:xfrm>
          <a:custGeom>
            <a:avLst/>
            <a:gdLst>
              <a:gd name="connsiteX0" fmla="*/ 19050 w 313182"/>
              <a:gd name="connsiteY0" fmla="*/ 19050 h 76200"/>
              <a:gd name="connsiteX1" fmla="*/ 294132 w 313182"/>
              <a:gd name="connsiteY1" fmla="*/ 19050 h 76200"/>
            </a:gdLst>
            <a:ahLst/>
            <a:cxnLst>
              <a:cxn ang="0">
                <a:pos x="connsiteX0" y="connsiteY0"/>
              </a:cxn>
              <a:cxn ang="1">
                <a:pos x="connsiteX1" y="connsiteY1"/>
              </a:cxn>
            </a:cxnLst>
            <a:rect l="l" t="t" r="r" b="b"/>
            <a:pathLst>
              <a:path w="313182" h="76200">
                <a:moveTo>
                  <a:pt x="19050" y="19050"/>
                </a:moveTo>
                <a:lnTo>
                  <a:pt x="294132"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8" name="Freeform 3"/>
          <p:cNvSpPr/>
          <p:nvPr/>
        </p:nvSpPr>
        <p:spPr>
          <a:xfrm>
            <a:off x="3471584" y="4002481"/>
            <a:ext cx="269613" cy="57487"/>
          </a:xfrm>
          <a:custGeom>
            <a:avLst/>
            <a:gdLst>
              <a:gd name="connsiteX0" fmla="*/ 19050 w 357377"/>
              <a:gd name="connsiteY0" fmla="*/ 19050 h 76200"/>
              <a:gd name="connsiteX1" fmla="*/ 338327 w 357377"/>
              <a:gd name="connsiteY1" fmla="*/ 19050 h 76200"/>
            </a:gdLst>
            <a:ahLst/>
            <a:cxnLst>
              <a:cxn ang="0">
                <a:pos x="connsiteX0" y="connsiteY0"/>
              </a:cxn>
              <a:cxn ang="1">
                <a:pos x="connsiteX1" y="connsiteY1"/>
              </a:cxn>
            </a:cxnLst>
            <a:rect l="l" t="t" r="r" b="b"/>
            <a:pathLst>
              <a:path w="357377" h="76200">
                <a:moveTo>
                  <a:pt x="19050" y="19050"/>
                </a:moveTo>
                <a:lnTo>
                  <a:pt x="338327"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9" name="Freeform 3"/>
          <p:cNvSpPr/>
          <p:nvPr/>
        </p:nvSpPr>
        <p:spPr>
          <a:xfrm>
            <a:off x="2471310" y="4372122"/>
            <a:ext cx="217875" cy="57487"/>
          </a:xfrm>
          <a:custGeom>
            <a:avLst/>
            <a:gdLst>
              <a:gd name="connsiteX0" fmla="*/ 19050 w 288797"/>
              <a:gd name="connsiteY0" fmla="*/ 19050 h 76200"/>
              <a:gd name="connsiteX1" fmla="*/ 269747 w 288797"/>
              <a:gd name="connsiteY1" fmla="*/ 19050 h 76200"/>
            </a:gdLst>
            <a:ahLst/>
            <a:cxnLst>
              <a:cxn ang="0">
                <a:pos x="connsiteX0" y="connsiteY0"/>
              </a:cxn>
              <a:cxn ang="1">
                <a:pos x="connsiteX1" y="connsiteY1"/>
              </a:cxn>
            </a:cxnLst>
            <a:rect l="l" t="t" r="r" b="b"/>
            <a:pathLst>
              <a:path w="288797" h="76200">
                <a:moveTo>
                  <a:pt x="19050" y="19050"/>
                </a:moveTo>
                <a:lnTo>
                  <a:pt x="269747"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0" name="Freeform 3"/>
          <p:cNvSpPr/>
          <p:nvPr/>
        </p:nvSpPr>
        <p:spPr>
          <a:xfrm>
            <a:off x="2660441" y="4002481"/>
            <a:ext cx="236272" cy="57487"/>
          </a:xfrm>
          <a:custGeom>
            <a:avLst/>
            <a:gdLst>
              <a:gd name="connsiteX0" fmla="*/ 19050 w 313182"/>
              <a:gd name="connsiteY0" fmla="*/ 19050 h 76200"/>
              <a:gd name="connsiteX1" fmla="*/ 294132 w 313182"/>
              <a:gd name="connsiteY1" fmla="*/ 19050 h 76200"/>
            </a:gdLst>
            <a:ahLst/>
            <a:cxnLst>
              <a:cxn ang="0">
                <a:pos x="connsiteX0" y="connsiteY0"/>
              </a:cxn>
              <a:cxn ang="1">
                <a:pos x="connsiteX1" y="connsiteY1"/>
              </a:cxn>
            </a:cxnLst>
            <a:rect l="l" t="t" r="r" b="b"/>
            <a:pathLst>
              <a:path w="313182" h="76200">
                <a:moveTo>
                  <a:pt x="19050" y="19050"/>
                </a:moveTo>
                <a:lnTo>
                  <a:pt x="294132"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1" name="Freeform 3"/>
          <p:cNvSpPr/>
          <p:nvPr/>
        </p:nvSpPr>
        <p:spPr>
          <a:xfrm>
            <a:off x="4126360" y="4372122"/>
            <a:ext cx="235122" cy="57487"/>
          </a:xfrm>
          <a:custGeom>
            <a:avLst/>
            <a:gdLst>
              <a:gd name="connsiteX0" fmla="*/ 19050 w 311658"/>
              <a:gd name="connsiteY0" fmla="*/ 19050 h 76200"/>
              <a:gd name="connsiteX1" fmla="*/ 292608 w 311658"/>
              <a:gd name="connsiteY1" fmla="*/ 19050 h 76200"/>
            </a:gdLst>
            <a:ahLst/>
            <a:cxnLst>
              <a:cxn ang="0">
                <a:pos x="connsiteX0" y="connsiteY0"/>
              </a:cxn>
              <a:cxn ang="1">
                <a:pos x="connsiteX1" y="connsiteY1"/>
              </a:cxn>
            </a:cxnLst>
            <a:rect l="l" t="t" r="r" b="b"/>
            <a:pathLst>
              <a:path w="311658" h="76200">
                <a:moveTo>
                  <a:pt x="19050" y="19050"/>
                </a:moveTo>
                <a:lnTo>
                  <a:pt x="292608"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2" name="Freeform 3"/>
          <p:cNvSpPr/>
          <p:nvPr/>
        </p:nvSpPr>
        <p:spPr>
          <a:xfrm>
            <a:off x="3936079" y="4002481"/>
            <a:ext cx="219025" cy="57487"/>
          </a:xfrm>
          <a:custGeom>
            <a:avLst/>
            <a:gdLst>
              <a:gd name="connsiteX0" fmla="*/ 19050 w 290321"/>
              <a:gd name="connsiteY0" fmla="*/ 19050 h 76200"/>
              <a:gd name="connsiteX1" fmla="*/ 271271 w 290321"/>
              <a:gd name="connsiteY1" fmla="*/ 19050 h 76200"/>
            </a:gdLst>
            <a:ahLst/>
            <a:cxnLst>
              <a:cxn ang="0">
                <a:pos x="connsiteX0" y="connsiteY0"/>
              </a:cxn>
              <a:cxn ang="1">
                <a:pos x="connsiteX1" y="connsiteY1"/>
              </a:cxn>
            </a:cxnLst>
            <a:rect l="l" t="t" r="r" b="b"/>
            <a:pathLst>
              <a:path w="290321" h="76200">
                <a:moveTo>
                  <a:pt x="19050" y="19050"/>
                </a:moveTo>
                <a:lnTo>
                  <a:pt x="271271"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3" name="Freeform 3"/>
          <p:cNvSpPr/>
          <p:nvPr/>
        </p:nvSpPr>
        <p:spPr>
          <a:xfrm>
            <a:off x="3712454" y="4372122"/>
            <a:ext cx="252368" cy="57487"/>
          </a:xfrm>
          <a:custGeom>
            <a:avLst/>
            <a:gdLst>
              <a:gd name="connsiteX0" fmla="*/ 19050 w 334518"/>
              <a:gd name="connsiteY0" fmla="*/ 19050 h 76200"/>
              <a:gd name="connsiteX1" fmla="*/ 315468 w 334518"/>
              <a:gd name="connsiteY1" fmla="*/ 19050 h 76200"/>
            </a:gdLst>
            <a:ahLst/>
            <a:cxnLst>
              <a:cxn ang="0">
                <a:pos x="connsiteX0" y="connsiteY0"/>
              </a:cxn>
              <a:cxn ang="1">
                <a:pos x="connsiteX1" y="connsiteY1"/>
              </a:cxn>
            </a:cxnLst>
            <a:rect l="l" t="t" r="r" b="b"/>
            <a:pathLst>
              <a:path w="334518" h="76200">
                <a:moveTo>
                  <a:pt x="19050" y="19050"/>
                </a:moveTo>
                <a:lnTo>
                  <a:pt x="315468"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4" name="Freeform 3"/>
          <p:cNvSpPr/>
          <p:nvPr/>
        </p:nvSpPr>
        <p:spPr>
          <a:xfrm>
            <a:off x="4332739" y="4002481"/>
            <a:ext cx="235686" cy="57487"/>
          </a:xfrm>
          <a:custGeom>
            <a:avLst/>
            <a:gdLst>
              <a:gd name="connsiteX0" fmla="*/ 19050 w 312406"/>
              <a:gd name="connsiteY0" fmla="*/ 19050 h 76200"/>
              <a:gd name="connsiteX1" fmla="*/ 293356 w 312406"/>
              <a:gd name="connsiteY1" fmla="*/ 19050 h 76200"/>
            </a:gdLst>
            <a:ahLst/>
            <a:cxnLst>
              <a:cxn ang="0">
                <a:pos x="connsiteX0" y="connsiteY0"/>
              </a:cxn>
              <a:cxn ang="1">
                <a:pos x="connsiteX1" y="connsiteY1"/>
              </a:cxn>
            </a:cxnLst>
            <a:rect l="l" t="t" r="r" b="b"/>
            <a:pathLst>
              <a:path w="312406" h="76200">
                <a:moveTo>
                  <a:pt x="19050" y="19050"/>
                </a:moveTo>
                <a:lnTo>
                  <a:pt x="293356"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5" name="Freeform 3"/>
          <p:cNvSpPr/>
          <p:nvPr/>
        </p:nvSpPr>
        <p:spPr>
          <a:xfrm>
            <a:off x="3919407"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6" name="Freeform 3"/>
          <p:cNvSpPr/>
          <p:nvPr/>
        </p:nvSpPr>
        <p:spPr>
          <a:xfrm>
            <a:off x="1385379"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7" name="Freeform 3"/>
          <p:cNvSpPr/>
          <p:nvPr/>
        </p:nvSpPr>
        <p:spPr>
          <a:xfrm>
            <a:off x="1834352"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8" name="Freeform 3"/>
          <p:cNvSpPr/>
          <p:nvPr/>
        </p:nvSpPr>
        <p:spPr>
          <a:xfrm>
            <a:off x="4126361" y="3866812"/>
            <a:ext cx="442065" cy="57487"/>
          </a:xfrm>
          <a:custGeom>
            <a:avLst/>
            <a:gdLst>
              <a:gd name="connsiteX0" fmla="*/ 19050 w 585965"/>
              <a:gd name="connsiteY0" fmla="*/ 19050 h 76200"/>
              <a:gd name="connsiteX1" fmla="*/ 566915 w 585965"/>
              <a:gd name="connsiteY1" fmla="*/ 19050 h 76200"/>
            </a:gdLst>
            <a:ahLst/>
            <a:cxnLst>
              <a:cxn ang="0">
                <a:pos x="connsiteX0" y="connsiteY0"/>
              </a:cxn>
              <a:cxn ang="1">
                <a:pos x="connsiteX1" y="connsiteY1"/>
              </a:cxn>
            </a:cxnLst>
            <a:rect l="l" t="t" r="r" b="b"/>
            <a:pathLst>
              <a:path w="585965" h="76200">
                <a:moveTo>
                  <a:pt x="19050" y="19050"/>
                </a:moveTo>
                <a:lnTo>
                  <a:pt x="566915"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29" name="Freeform 3"/>
          <p:cNvSpPr/>
          <p:nvPr/>
        </p:nvSpPr>
        <p:spPr>
          <a:xfrm>
            <a:off x="2851298" y="3866812"/>
            <a:ext cx="872653" cy="57487"/>
          </a:xfrm>
          <a:custGeom>
            <a:avLst/>
            <a:gdLst>
              <a:gd name="connsiteX0" fmla="*/ 19050 w 1156716"/>
              <a:gd name="connsiteY0" fmla="*/ 19050 h 76200"/>
              <a:gd name="connsiteX1" fmla="*/ 1137666 w 1156716"/>
              <a:gd name="connsiteY1" fmla="*/ 19050 h 76200"/>
            </a:gdLst>
            <a:ahLst/>
            <a:cxnLst>
              <a:cxn ang="0">
                <a:pos x="connsiteX0" y="connsiteY0"/>
              </a:cxn>
              <a:cxn ang="1">
                <a:pos x="connsiteX1" y="connsiteY1"/>
              </a:cxn>
            </a:cxnLst>
            <a:rect l="l" t="t" r="r" b="b"/>
            <a:pathLst>
              <a:path w="1156716" h="76200">
                <a:moveTo>
                  <a:pt x="19050" y="19050"/>
                </a:moveTo>
                <a:lnTo>
                  <a:pt x="1137666" y="19050"/>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30" name="Freeform 3"/>
          <p:cNvSpPr/>
          <p:nvPr/>
        </p:nvSpPr>
        <p:spPr>
          <a:xfrm>
            <a:off x="2247685"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31" name="Freeform 3"/>
          <p:cNvSpPr/>
          <p:nvPr/>
        </p:nvSpPr>
        <p:spPr>
          <a:xfrm>
            <a:off x="2643770"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4" name="Freeform 3"/>
          <p:cNvSpPr/>
          <p:nvPr/>
        </p:nvSpPr>
        <p:spPr>
          <a:xfrm>
            <a:off x="3074923"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5" name="Freeform 3"/>
          <p:cNvSpPr/>
          <p:nvPr/>
        </p:nvSpPr>
        <p:spPr>
          <a:xfrm>
            <a:off x="3471583"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6" name="Freeform 3"/>
          <p:cNvSpPr/>
          <p:nvPr/>
        </p:nvSpPr>
        <p:spPr>
          <a:xfrm>
            <a:off x="4332739" y="4002481"/>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8" name="Freeform 3"/>
          <p:cNvSpPr/>
          <p:nvPr/>
        </p:nvSpPr>
        <p:spPr>
          <a:xfrm>
            <a:off x="1214068" y="3479924"/>
            <a:ext cx="57487" cy="1325076"/>
          </a:xfrm>
          <a:custGeom>
            <a:avLst/>
            <a:gdLst>
              <a:gd name="connsiteX0" fmla="*/ 19050 w 76200"/>
              <a:gd name="connsiteY0" fmla="*/ 19050 h 1756410"/>
              <a:gd name="connsiteX1" fmla="*/ 19050 w 76200"/>
              <a:gd name="connsiteY1" fmla="*/ 1737360 h 1756410"/>
            </a:gdLst>
            <a:ahLst/>
            <a:cxnLst>
              <a:cxn ang="0">
                <a:pos x="connsiteX0" y="connsiteY0"/>
              </a:cxn>
              <a:cxn ang="1">
                <a:pos x="connsiteX1" y="connsiteY1"/>
              </a:cxn>
            </a:cxnLst>
            <a:rect l="l" t="t" r="r" b="b"/>
            <a:pathLst>
              <a:path w="76200" h="1756410">
                <a:moveTo>
                  <a:pt x="19050" y="19050"/>
                </a:moveTo>
                <a:lnTo>
                  <a:pt x="19050" y="1737360"/>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29" name="Freeform 3"/>
          <p:cNvSpPr/>
          <p:nvPr/>
        </p:nvSpPr>
        <p:spPr>
          <a:xfrm>
            <a:off x="1610153" y="3479924"/>
            <a:ext cx="57487" cy="1325076"/>
          </a:xfrm>
          <a:custGeom>
            <a:avLst/>
            <a:gdLst>
              <a:gd name="connsiteX0" fmla="*/ 19050 w 76200"/>
              <a:gd name="connsiteY0" fmla="*/ 19050 h 1756410"/>
              <a:gd name="connsiteX1" fmla="*/ 19050 w 76200"/>
              <a:gd name="connsiteY1" fmla="*/ 1737360 h 1756410"/>
            </a:gdLst>
            <a:ahLst/>
            <a:cxnLst>
              <a:cxn ang="0">
                <a:pos x="connsiteX0" y="connsiteY0"/>
              </a:cxn>
              <a:cxn ang="1">
                <a:pos x="connsiteX1" y="connsiteY1"/>
              </a:cxn>
            </a:cxnLst>
            <a:rect l="l" t="t" r="r" b="b"/>
            <a:pathLst>
              <a:path w="76200" h="1756410">
                <a:moveTo>
                  <a:pt x="19050" y="19050"/>
                </a:moveTo>
                <a:lnTo>
                  <a:pt x="19050" y="1737360"/>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0" name="Freeform 3"/>
          <p:cNvSpPr/>
          <p:nvPr/>
        </p:nvSpPr>
        <p:spPr>
          <a:xfrm>
            <a:off x="2040156" y="3497170"/>
            <a:ext cx="57487" cy="1324501"/>
          </a:xfrm>
          <a:custGeom>
            <a:avLst/>
            <a:gdLst>
              <a:gd name="connsiteX0" fmla="*/ 19050 w 76200"/>
              <a:gd name="connsiteY0" fmla="*/ 19050 h 1755648"/>
              <a:gd name="connsiteX1" fmla="*/ 19050 w 76200"/>
              <a:gd name="connsiteY1" fmla="*/ 1736597 h 1755648"/>
            </a:gdLst>
            <a:ahLst/>
            <a:cxnLst>
              <a:cxn ang="0">
                <a:pos x="connsiteX0" y="connsiteY0"/>
              </a:cxn>
              <a:cxn ang="1">
                <a:pos x="connsiteX1" y="connsiteY1"/>
              </a:cxn>
            </a:cxnLst>
            <a:rect l="l" t="t" r="r" b="b"/>
            <a:pathLst>
              <a:path w="76200" h="1755648">
                <a:moveTo>
                  <a:pt x="19050" y="19050"/>
                </a:moveTo>
                <a:lnTo>
                  <a:pt x="19050" y="1736597"/>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1" name="Freeform 3"/>
          <p:cNvSpPr/>
          <p:nvPr/>
        </p:nvSpPr>
        <p:spPr>
          <a:xfrm>
            <a:off x="2454637" y="3505219"/>
            <a:ext cx="57487" cy="1324500"/>
          </a:xfrm>
          <a:custGeom>
            <a:avLst/>
            <a:gdLst>
              <a:gd name="connsiteX0" fmla="*/ 19050 w 76200"/>
              <a:gd name="connsiteY0" fmla="*/ 19050 h 1755647"/>
              <a:gd name="connsiteX1" fmla="*/ 19050 w 76200"/>
              <a:gd name="connsiteY1" fmla="*/ 1736597 h 1755647"/>
            </a:gdLst>
            <a:ahLst/>
            <a:cxnLst>
              <a:cxn ang="0">
                <a:pos x="connsiteX0" y="connsiteY0"/>
              </a:cxn>
              <a:cxn ang="1">
                <a:pos x="connsiteX1" y="connsiteY1"/>
              </a:cxn>
            </a:cxnLst>
            <a:rect l="l" t="t" r="r" b="b"/>
            <a:pathLst>
              <a:path w="76200" h="1755647">
                <a:moveTo>
                  <a:pt x="19050" y="19050"/>
                </a:moveTo>
                <a:lnTo>
                  <a:pt x="19050" y="1736597"/>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2" name="Freeform 3"/>
          <p:cNvSpPr/>
          <p:nvPr/>
        </p:nvSpPr>
        <p:spPr>
          <a:xfrm>
            <a:off x="2851298" y="3505219"/>
            <a:ext cx="57487" cy="1324500"/>
          </a:xfrm>
          <a:custGeom>
            <a:avLst/>
            <a:gdLst>
              <a:gd name="connsiteX0" fmla="*/ 19050 w 76200"/>
              <a:gd name="connsiteY0" fmla="*/ 19050 h 1755647"/>
              <a:gd name="connsiteX1" fmla="*/ 19050 w 76200"/>
              <a:gd name="connsiteY1" fmla="*/ 1736597 h 1755647"/>
            </a:gdLst>
            <a:ahLst/>
            <a:cxnLst>
              <a:cxn ang="0">
                <a:pos x="connsiteX0" y="connsiteY0"/>
              </a:cxn>
              <a:cxn ang="1">
                <a:pos x="connsiteX1" y="connsiteY1"/>
              </a:cxn>
            </a:cxnLst>
            <a:rect l="l" t="t" r="r" b="b"/>
            <a:pathLst>
              <a:path w="76200" h="1755647">
                <a:moveTo>
                  <a:pt x="19050" y="19050"/>
                </a:moveTo>
                <a:lnTo>
                  <a:pt x="19050" y="1736597"/>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3" name="Freeform 3"/>
          <p:cNvSpPr/>
          <p:nvPr/>
        </p:nvSpPr>
        <p:spPr>
          <a:xfrm>
            <a:off x="3264055" y="3505219"/>
            <a:ext cx="57487" cy="1324500"/>
          </a:xfrm>
          <a:custGeom>
            <a:avLst/>
            <a:gdLst>
              <a:gd name="connsiteX0" fmla="*/ 19050 w 76200"/>
              <a:gd name="connsiteY0" fmla="*/ 19050 h 1755647"/>
              <a:gd name="connsiteX1" fmla="*/ 19050 w 76200"/>
              <a:gd name="connsiteY1" fmla="*/ 1736597 h 1755647"/>
            </a:gdLst>
            <a:ahLst/>
            <a:cxnLst>
              <a:cxn ang="0">
                <a:pos x="connsiteX0" y="connsiteY0"/>
              </a:cxn>
              <a:cxn ang="1">
                <a:pos x="connsiteX1" y="connsiteY1"/>
              </a:cxn>
            </a:cxnLst>
            <a:rect l="l" t="t" r="r" b="b"/>
            <a:pathLst>
              <a:path w="76200" h="1755647">
                <a:moveTo>
                  <a:pt x="19050" y="19050"/>
                </a:moveTo>
                <a:lnTo>
                  <a:pt x="19050" y="1736597"/>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4" name="Freeform 3"/>
          <p:cNvSpPr/>
          <p:nvPr/>
        </p:nvSpPr>
        <p:spPr>
          <a:xfrm>
            <a:off x="3695208" y="3497170"/>
            <a:ext cx="57487" cy="1324501"/>
          </a:xfrm>
          <a:custGeom>
            <a:avLst/>
            <a:gdLst>
              <a:gd name="connsiteX0" fmla="*/ 19050 w 76200"/>
              <a:gd name="connsiteY0" fmla="*/ 19050 h 1755648"/>
              <a:gd name="connsiteX1" fmla="*/ 19050 w 76200"/>
              <a:gd name="connsiteY1" fmla="*/ 1736597 h 1755648"/>
            </a:gdLst>
            <a:ahLst/>
            <a:cxnLst>
              <a:cxn ang="0">
                <a:pos x="connsiteX0" y="connsiteY0"/>
              </a:cxn>
              <a:cxn ang="1">
                <a:pos x="connsiteX1" y="connsiteY1"/>
              </a:cxn>
            </a:cxnLst>
            <a:rect l="l" t="t" r="r" b="b"/>
            <a:pathLst>
              <a:path w="76200" h="1755648">
                <a:moveTo>
                  <a:pt x="19050" y="19050"/>
                </a:moveTo>
                <a:lnTo>
                  <a:pt x="19050" y="1736597"/>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5" name="Freeform 3"/>
          <p:cNvSpPr/>
          <p:nvPr/>
        </p:nvSpPr>
        <p:spPr>
          <a:xfrm>
            <a:off x="4126360" y="3479924"/>
            <a:ext cx="57487" cy="1325076"/>
          </a:xfrm>
          <a:custGeom>
            <a:avLst/>
            <a:gdLst>
              <a:gd name="connsiteX0" fmla="*/ 19050 w 76200"/>
              <a:gd name="connsiteY0" fmla="*/ 19050 h 1756410"/>
              <a:gd name="connsiteX1" fmla="*/ 19050 w 76200"/>
              <a:gd name="connsiteY1" fmla="*/ 1737360 h 1756410"/>
            </a:gdLst>
            <a:ahLst/>
            <a:cxnLst>
              <a:cxn ang="0">
                <a:pos x="connsiteX0" y="connsiteY0"/>
              </a:cxn>
              <a:cxn ang="1">
                <a:pos x="connsiteX1" y="connsiteY1"/>
              </a:cxn>
            </a:cxnLst>
            <a:rect l="l" t="t" r="r" b="b"/>
            <a:pathLst>
              <a:path w="76200" h="1756410">
                <a:moveTo>
                  <a:pt x="19050" y="19050"/>
                </a:moveTo>
                <a:lnTo>
                  <a:pt x="19050" y="1737360"/>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6" name="Freeform 3"/>
          <p:cNvSpPr/>
          <p:nvPr/>
        </p:nvSpPr>
        <p:spPr>
          <a:xfrm>
            <a:off x="4523010" y="3505219"/>
            <a:ext cx="57487" cy="1324500"/>
          </a:xfrm>
          <a:custGeom>
            <a:avLst/>
            <a:gdLst>
              <a:gd name="connsiteX0" fmla="*/ 19050 w 76200"/>
              <a:gd name="connsiteY0" fmla="*/ 19050 h 1755647"/>
              <a:gd name="connsiteX1" fmla="*/ 19050 w 76200"/>
              <a:gd name="connsiteY1" fmla="*/ 1736597 h 1755647"/>
            </a:gdLst>
            <a:ahLst/>
            <a:cxnLst>
              <a:cxn ang="0">
                <a:pos x="connsiteX0" y="connsiteY0"/>
              </a:cxn>
              <a:cxn ang="1">
                <a:pos x="connsiteX1" y="connsiteY1"/>
              </a:cxn>
            </a:cxnLst>
            <a:rect l="l" t="t" r="r" b="b"/>
            <a:pathLst>
              <a:path w="76200" h="1755647">
                <a:moveTo>
                  <a:pt x="19050" y="19050"/>
                </a:moveTo>
                <a:lnTo>
                  <a:pt x="19050" y="1736597"/>
                </a:lnTo>
              </a:path>
            </a:pathLst>
          </a:custGeom>
          <a:ln w="38100">
            <a:solidFill>
              <a:srgbClr val="6600CC">
                <a:alpha val="100000"/>
              </a:srgb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7" name="Freeform 3"/>
          <p:cNvSpPr/>
          <p:nvPr/>
        </p:nvSpPr>
        <p:spPr>
          <a:xfrm>
            <a:off x="1610153" y="4002481"/>
            <a:ext cx="57487" cy="398385"/>
          </a:xfrm>
          <a:custGeom>
            <a:avLst/>
            <a:gdLst>
              <a:gd name="connsiteX0" fmla="*/ 19050 w 76200"/>
              <a:gd name="connsiteY0" fmla="*/ 19050 h 528066"/>
              <a:gd name="connsiteX1" fmla="*/ 19050 w 76200"/>
              <a:gd name="connsiteY1" fmla="*/ 509016 h 528066"/>
            </a:gdLst>
            <a:ahLst/>
            <a:cxnLst>
              <a:cxn ang="0">
                <a:pos x="connsiteX0" y="connsiteY0"/>
              </a:cxn>
              <a:cxn ang="1">
                <a:pos x="connsiteX1" y="connsiteY1"/>
              </a:cxn>
            </a:cxnLst>
            <a:rect l="l" t="t" r="r" b="b"/>
            <a:pathLst>
              <a:path w="76200" h="528066">
                <a:moveTo>
                  <a:pt x="19050" y="19050"/>
                </a:moveTo>
                <a:lnTo>
                  <a:pt x="19050" y="50901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8" name="Freeform 3"/>
          <p:cNvSpPr/>
          <p:nvPr/>
        </p:nvSpPr>
        <p:spPr>
          <a:xfrm>
            <a:off x="2041306" y="4002481"/>
            <a:ext cx="57487" cy="398385"/>
          </a:xfrm>
          <a:custGeom>
            <a:avLst/>
            <a:gdLst>
              <a:gd name="connsiteX0" fmla="*/ 19050 w 76200"/>
              <a:gd name="connsiteY0" fmla="*/ 19050 h 528066"/>
              <a:gd name="connsiteX1" fmla="*/ 19050 w 76200"/>
              <a:gd name="connsiteY1" fmla="*/ 509016 h 528066"/>
            </a:gdLst>
            <a:ahLst/>
            <a:cxnLst>
              <a:cxn ang="0">
                <a:pos x="connsiteX0" y="connsiteY0"/>
              </a:cxn>
              <a:cxn ang="1">
                <a:pos x="connsiteX1" y="connsiteY1"/>
              </a:cxn>
            </a:cxnLst>
            <a:rect l="l" t="t" r="r" b="b"/>
            <a:pathLst>
              <a:path w="76200" h="528066">
                <a:moveTo>
                  <a:pt x="19050" y="19050"/>
                </a:moveTo>
                <a:lnTo>
                  <a:pt x="19050" y="50901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39" name="Freeform 3"/>
          <p:cNvSpPr/>
          <p:nvPr/>
        </p:nvSpPr>
        <p:spPr>
          <a:xfrm>
            <a:off x="2454637" y="4019152"/>
            <a:ext cx="57487" cy="398960"/>
          </a:xfrm>
          <a:custGeom>
            <a:avLst/>
            <a:gdLst>
              <a:gd name="connsiteX0" fmla="*/ 19050 w 76200"/>
              <a:gd name="connsiteY0" fmla="*/ 19050 h 528828"/>
              <a:gd name="connsiteX1" fmla="*/ 19050 w 76200"/>
              <a:gd name="connsiteY1" fmla="*/ 509778 h 528828"/>
            </a:gdLst>
            <a:ahLst/>
            <a:cxnLst>
              <a:cxn ang="0">
                <a:pos x="connsiteX0" y="connsiteY0"/>
              </a:cxn>
              <a:cxn ang="1">
                <a:pos x="connsiteX1" y="connsiteY1"/>
              </a:cxn>
            </a:cxnLst>
            <a:rect l="l" t="t" r="r" b="b"/>
            <a:pathLst>
              <a:path w="76200" h="528828">
                <a:moveTo>
                  <a:pt x="19050" y="19050"/>
                </a:moveTo>
                <a:lnTo>
                  <a:pt x="19050" y="509778"/>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0" name="Freeform 3"/>
          <p:cNvSpPr/>
          <p:nvPr/>
        </p:nvSpPr>
        <p:spPr>
          <a:xfrm>
            <a:off x="2851298" y="4002481"/>
            <a:ext cx="57487" cy="398385"/>
          </a:xfrm>
          <a:custGeom>
            <a:avLst/>
            <a:gdLst>
              <a:gd name="connsiteX0" fmla="*/ 19050 w 76200"/>
              <a:gd name="connsiteY0" fmla="*/ 19050 h 528066"/>
              <a:gd name="connsiteX1" fmla="*/ 19050 w 76200"/>
              <a:gd name="connsiteY1" fmla="*/ 509016 h 528066"/>
            </a:gdLst>
            <a:ahLst/>
            <a:cxnLst>
              <a:cxn ang="0">
                <a:pos x="connsiteX0" y="connsiteY0"/>
              </a:cxn>
              <a:cxn ang="1">
                <a:pos x="connsiteX1" y="connsiteY1"/>
              </a:cxn>
            </a:cxnLst>
            <a:rect l="l" t="t" r="r" b="b"/>
            <a:pathLst>
              <a:path w="76200" h="528066">
                <a:moveTo>
                  <a:pt x="19050" y="19050"/>
                </a:moveTo>
                <a:lnTo>
                  <a:pt x="19050" y="50901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1" name="Freeform 3"/>
          <p:cNvSpPr/>
          <p:nvPr/>
        </p:nvSpPr>
        <p:spPr>
          <a:xfrm>
            <a:off x="3264055" y="4019152"/>
            <a:ext cx="57487" cy="398960"/>
          </a:xfrm>
          <a:custGeom>
            <a:avLst/>
            <a:gdLst>
              <a:gd name="connsiteX0" fmla="*/ 19050 w 76200"/>
              <a:gd name="connsiteY0" fmla="*/ 19050 h 528828"/>
              <a:gd name="connsiteX1" fmla="*/ 19050 w 76200"/>
              <a:gd name="connsiteY1" fmla="*/ 509778 h 528828"/>
            </a:gdLst>
            <a:ahLst/>
            <a:cxnLst>
              <a:cxn ang="0">
                <a:pos x="connsiteX0" y="connsiteY0"/>
              </a:cxn>
              <a:cxn ang="1">
                <a:pos x="connsiteX1" y="connsiteY1"/>
              </a:cxn>
            </a:cxnLst>
            <a:rect l="l" t="t" r="r" b="b"/>
            <a:pathLst>
              <a:path w="76200" h="528828">
                <a:moveTo>
                  <a:pt x="19050" y="19050"/>
                </a:moveTo>
                <a:lnTo>
                  <a:pt x="19050" y="509778"/>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2" name="Freeform 3"/>
          <p:cNvSpPr/>
          <p:nvPr/>
        </p:nvSpPr>
        <p:spPr>
          <a:xfrm>
            <a:off x="3695208" y="4019152"/>
            <a:ext cx="57487" cy="398960"/>
          </a:xfrm>
          <a:custGeom>
            <a:avLst/>
            <a:gdLst>
              <a:gd name="connsiteX0" fmla="*/ 19050 w 76200"/>
              <a:gd name="connsiteY0" fmla="*/ 19050 h 528828"/>
              <a:gd name="connsiteX1" fmla="*/ 19050 w 76200"/>
              <a:gd name="connsiteY1" fmla="*/ 509778 h 528828"/>
            </a:gdLst>
            <a:ahLst/>
            <a:cxnLst>
              <a:cxn ang="0">
                <a:pos x="connsiteX0" y="connsiteY0"/>
              </a:cxn>
              <a:cxn ang="1">
                <a:pos x="connsiteX1" y="connsiteY1"/>
              </a:cxn>
            </a:cxnLst>
            <a:rect l="l" t="t" r="r" b="b"/>
            <a:pathLst>
              <a:path w="76200" h="528828">
                <a:moveTo>
                  <a:pt x="19050" y="19050"/>
                </a:moveTo>
                <a:lnTo>
                  <a:pt x="19050" y="509778"/>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3" name="Freeform 3"/>
          <p:cNvSpPr/>
          <p:nvPr/>
        </p:nvSpPr>
        <p:spPr>
          <a:xfrm>
            <a:off x="4126360" y="4002481"/>
            <a:ext cx="57487" cy="398385"/>
          </a:xfrm>
          <a:custGeom>
            <a:avLst/>
            <a:gdLst>
              <a:gd name="connsiteX0" fmla="*/ 19050 w 76200"/>
              <a:gd name="connsiteY0" fmla="*/ 19050 h 528066"/>
              <a:gd name="connsiteX1" fmla="*/ 19050 w 76200"/>
              <a:gd name="connsiteY1" fmla="*/ 509016 h 528066"/>
            </a:gdLst>
            <a:ahLst/>
            <a:cxnLst>
              <a:cxn ang="0">
                <a:pos x="connsiteX0" y="connsiteY0"/>
              </a:cxn>
              <a:cxn ang="1">
                <a:pos x="connsiteX1" y="connsiteY1"/>
              </a:cxn>
            </a:cxnLst>
            <a:rect l="l" t="t" r="r" b="b"/>
            <a:pathLst>
              <a:path w="76200" h="528066">
                <a:moveTo>
                  <a:pt x="19050" y="19050"/>
                </a:moveTo>
                <a:lnTo>
                  <a:pt x="19050" y="50901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4" name="Freeform 3"/>
          <p:cNvSpPr/>
          <p:nvPr/>
        </p:nvSpPr>
        <p:spPr>
          <a:xfrm>
            <a:off x="4523010" y="4002481"/>
            <a:ext cx="57487" cy="398385"/>
          </a:xfrm>
          <a:custGeom>
            <a:avLst/>
            <a:gdLst>
              <a:gd name="connsiteX0" fmla="*/ 19050 w 76200"/>
              <a:gd name="connsiteY0" fmla="*/ 19050 h 528066"/>
              <a:gd name="connsiteX1" fmla="*/ 19050 w 76200"/>
              <a:gd name="connsiteY1" fmla="*/ 509016 h 528066"/>
            </a:gdLst>
            <a:ahLst/>
            <a:cxnLst>
              <a:cxn ang="0">
                <a:pos x="connsiteX0" y="connsiteY0"/>
              </a:cxn>
              <a:cxn ang="1">
                <a:pos x="connsiteX1" y="connsiteY1"/>
              </a:cxn>
            </a:cxnLst>
            <a:rect l="l" t="t" r="r" b="b"/>
            <a:pathLst>
              <a:path w="76200" h="528066">
                <a:moveTo>
                  <a:pt x="19050" y="19050"/>
                </a:moveTo>
                <a:lnTo>
                  <a:pt x="19050" y="50901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5" name="Freeform 3"/>
          <p:cNvSpPr/>
          <p:nvPr/>
        </p:nvSpPr>
        <p:spPr>
          <a:xfrm>
            <a:off x="2041306" y="3486248"/>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6" name="Freeform 3"/>
          <p:cNvSpPr/>
          <p:nvPr/>
        </p:nvSpPr>
        <p:spPr>
          <a:xfrm>
            <a:off x="1590033" y="3479924"/>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7" name="Freeform 3"/>
          <p:cNvSpPr/>
          <p:nvPr/>
        </p:nvSpPr>
        <p:spPr>
          <a:xfrm>
            <a:off x="2851298" y="3497170"/>
            <a:ext cx="57487" cy="415056"/>
          </a:xfrm>
          <a:custGeom>
            <a:avLst/>
            <a:gdLst>
              <a:gd name="connsiteX0" fmla="*/ 19050 w 76200"/>
              <a:gd name="connsiteY0" fmla="*/ 19050 h 550164"/>
              <a:gd name="connsiteX1" fmla="*/ 19050 w 76200"/>
              <a:gd name="connsiteY1" fmla="*/ 531114 h 550164"/>
            </a:gdLst>
            <a:ahLst/>
            <a:cxnLst>
              <a:cxn ang="0">
                <a:pos x="connsiteX0" y="connsiteY0"/>
              </a:cxn>
              <a:cxn ang="1">
                <a:pos x="connsiteX1" y="connsiteY1"/>
              </a:cxn>
            </a:cxnLst>
            <a:rect l="l" t="t" r="r" b="b"/>
            <a:pathLst>
              <a:path w="76200" h="550164">
                <a:moveTo>
                  <a:pt x="19050" y="19050"/>
                </a:moveTo>
                <a:lnTo>
                  <a:pt x="19050" y="531114"/>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8" name="Freeform 3"/>
          <p:cNvSpPr/>
          <p:nvPr/>
        </p:nvSpPr>
        <p:spPr>
          <a:xfrm>
            <a:off x="4119462" y="3486248"/>
            <a:ext cx="57487" cy="415631"/>
          </a:xfrm>
          <a:custGeom>
            <a:avLst/>
            <a:gdLst>
              <a:gd name="connsiteX0" fmla="*/ 19050 w 76200"/>
              <a:gd name="connsiteY0" fmla="*/ 19050 h 550926"/>
              <a:gd name="connsiteX1" fmla="*/ 19050 w 76200"/>
              <a:gd name="connsiteY1" fmla="*/ 531876 h 550926"/>
            </a:gdLst>
            <a:ahLst/>
            <a:cxnLst>
              <a:cxn ang="0">
                <a:pos x="connsiteX0" y="connsiteY0"/>
              </a:cxn>
              <a:cxn ang="1">
                <a:pos x="connsiteX1" y="connsiteY1"/>
              </a:cxn>
            </a:cxnLst>
            <a:rect l="l" t="t" r="r" b="b"/>
            <a:pathLst>
              <a:path w="76200" h="550926">
                <a:moveTo>
                  <a:pt x="19050" y="19050"/>
                </a:moveTo>
                <a:lnTo>
                  <a:pt x="19050" y="531876"/>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sp>
        <p:nvSpPr>
          <p:cNvPr id="1049" name="Freeform 3"/>
          <p:cNvSpPr/>
          <p:nvPr/>
        </p:nvSpPr>
        <p:spPr>
          <a:xfrm>
            <a:off x="3695208" y="3497170"/>
            <a:ext cx="57487" cy="415056"/>
          </a:xfrm>
          <a:custGeom>
            <a:avLst/>
            <a:gdLst>
              <a:gd name="connsiteX0" fmla="*/ 19050 w 76200"/>
              <a:gd name="connsiteY0" fmla="*/ 19050 h 550164"/>
              <a:gd name="connsiteX1" fmla="*/ 19050 w 76200"/>
              <a:gd name="connsiteY1" fmla="*/ 531114 h 550164"/>
            </a:gdLst>
            <a:ahLst/>
            <a:cxnLst>
              <a:cxn ang="0">
                <a:pos x="connsiteX0" y="connsiteY0"/>
              </a:cxn>
              <a:cxn ang="1">
                <a:pos x="connsiteX1" y="connsiteY1"/>
              </a:cxn>
            </a:cxnLst>
            <a:rect l="l" t="t" r="r" b="b"/>
            <a:pathLst>
              <a:path w="76200" h="550164">
                <a:moveTo>
                  <a:pt x="19050" y="19050"/>
                </a:moveTo>
                <a:lnTo>
                  <a:pt x="19050" y="531114"/>
                </a:lnTo>
              </a:path>
            </a:pathLst>
          </a:custGeom>
          <a:ln w="38100">
            <a:solidFill>
              <a:srgbClr val="6600CC">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u="none"/>
          </a:p>
        </p:txBody>
      </p:sp>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sp>
        <p:nvSpPr>
          <p:cNvPr id="2" name="TextBox 1"/>
          <p:cNvSpPr txBox="1"/>
          <p:nvPr/>
        </p:nvSpPr>
        <p:spPr>
          <a:xfrm>
            <a:off x="576452" y="738000"/>
            <a:ext cx="6059876" cy="2380139"/>
          </a:xfrm>
          <a:prstGeom prst="rect">
            <a:avLst/>
          </a:prstGeom>
          <a:noFill/>
        </p:spPr>
        <p:txBody>
          <a:bodyPr wrap="square" lIns="0" tIns="0" rIns="0" rtlCol="0">
            <a:spAutoFit/>
          </a:bodyPr>
          <a:lstStyle/>
          <a:p>
            <a:pPr defTabSz="-479">
              <a:lnSpc>
                <a:spcPts val="3093"/>
              </a:lnSpc>
              <a:tabLst>
                <a:tab pos="220360" algn="l"/>
                <a:tab pos="574853" algn="l"/>
                <a:tab pos="967669" algn="l"/>
              </a:tabLst>
            </a:pPr>
            <a:r>
              <a:rPr lang="zh-CN" altLang="en-US" sz="2400" u="none" dirty="0">
                <a:solidFill>
                  <a:srgbClr val="007D7A"/>
                </a:solidFill>
              </a:rPr>
              <a:t>位</a:t>
            </a:r>
            <a:r>
              <a:rPr lang="en-US" altLang="zh-CN" sz="2400" u="none" dirty="0" err="1">
                <a:solidFill>
                  <a:srgbClr val="007D7A"/>
                </a:solidFill>
              </a:rPr>
              <a:t>同步方式</a:t>
            </a:r>
            <a:endParaRPr lang="en-US" altLang="zh-CN" sz="2400" u="none" dirty="0">
              <a:solidFill>
                <a:srgbClr val="007D7A"/>
              </a:solidFill>
            </a:endParaRPr>
          </a:p>
          <a:p>
            <a:pPr>
              <a:lnSpc>
                <a:spcPts val="754"/>
              </a:lnSpc>
            </a:pPr>
            <a:endParaRPr lang="en-US" altLang="zh-CN" sz="2112" u="none" dirty="0"/>
          </a:p>
          <a:p>
            <a:pPr>
              <a:lnSpc>
                <a:spcPts val="754"/>
              </a:lnSpc>
            </a:pPr>
            <a:endParaRPr lang="en-US" altLang="zh-CN" sz="2112" u="none" dirty="0"/>
          </a:p>
          <a:p>
            <a:pPr defTabSz="-479">
              <a:lnSpc>
                <a:spcPts val="2716"/>
              </a:lnSpc>
            </a:pPr>
            <a:r>
              <a:rPr lang="en-US" altLang="zh-CN" sz="2000" b="0" u="none" dirty="0" err="1">
                <a:solidFill>
                  <a:srgbClr val="1A3868"/>
                </a:solidFill>
              </a:rPr>
              <a:t>在发送端对每</a:t>
            </a:r>
            <a:r>
              <a:rPr lang="en-US" altLang="zh-CN" sz="2000" b="0" u="none" dirty="0">
                <a:solidFill>
                  <a:srgbClr val="1A3868"/>
                </a:solidFill>
              </a:rPr>
              <a:t>		</a:t>
            </a:r>
            <a:r>
              <a:rPr lang="en-US" altLang="zh-CN" sz="2000" b="0" u="none" dirty="0" err="1">
                <a:solidFill>
                  <a:srgbClr val="1A3868"/>
                </a:solidFill>
              </a:rPr>
              <a:t>位数据都要附加同步信息</a:t>
            </a:r>
            <a:r>
              <a:rPr lang="zh-CN" altLang="en-US" sz="2000" b="0" u="none" dirty="0">
                <a:solidFill>
                  <a:srgbClr val="1A3868"/>
                </a:solidFill>
              </a:rPr>
              <a:t>（</a:t>
            </a:r>
            <a:r>
              <a:rPr lang="en-US" altLang="zh-CN" sz="2000" b="0" u="none" dirty="0">
                <a:solidFill>
                  <a:srgbClr val="C00000"/>
                </a:solidFill>
              </a:rPr>
              <a:t> </a:t>
            </a:r>
            <a:r>
              <a:rPr lang="en-US" altLang="zh-CN" sz="2000" b="0" u="none" dirty="0" err="1">
                <a:solidFill>
                  <a:srgbClr val="C00000"/>
                </a:solidFill>
              </a:rPr>
              <a:t>外同步</a:t>
            </a:r>
            <a:r>
              <a:rPr lang="en-US" altLang="zh-CN" sz="2000" b="0" u="none" dirty="0">
                <a:solidFill>
                  <a:srgbClr val="C00000"/>
                </a:solidFill>
              </a:rPr>
              <a:t> </a:t>
            </a:r>
            <a:r>
              <a:rPr lang="zh-CN" altLang="en-US" sz="2000" b="0" u="none" dirty="0">
                <a:solidFill>
                  <a:srgbClr val="1A3868"/>
                </a:solidFill>
              </a:rPr>
              <a:t>）</a:t>
            </a:r>
            <a:r>
              <a:rPr lang="en-US" altLang="zh-CN" sz="2000" b="0" u="none" dirty="0">
                <a:solidFill>
                  <a:srgbClr val="1A3868"/>
                </a:solidFill>
              </a:rPr>
              <a:t>，</a:t>
            </a:r>
            <a:r>
              <a:rPr lang="en-US" altLang="zh-CN" sz="2000" b="0" u="none" dirty="0" err="1" smtClean="0">
                <a:solidFill>
                  <a:srgbClr val="1A3868"/>
                </a:solidFill>
              </a:rPr>
              <a:t>这种方式传输效率比</a:t>
            </a:r>
            <a:r>
              <a:rPr lang="en-US" altLang="zh-CN" sz="2000" b="0" u="none" dirty="0">
                <a:solidFill>
                  <a:srgbClr val="1A3868"/>
                </a:solidFill>
              </a:rPr>
              <a:t>		</a:t>
            </a:r>
            <a:r>
              <a:rPr lang="en-US" altLang="zh-CN" sz="2000" b="0" u="none" dirty="0" err="1">
                <a:solidFill>
                  <a:srgbClr val="1A3868"/>
                </a:solidFill>
              </a:rPr>
              <a:t>较高，但要附加一条传输时钟脉冲的通信线路。</a:t>
            </a:r>
            <a:r>
              <a:rPr lang="en-US" altLang="zh-CN" sz="2000" b="0" u="none" dirty="0" err="1" smtClean="0">
                <a:solidFill>
                  <a:srgbClr val="1A3868"/>
                </a:solidFill>
              </a:rPr>
              <a:t>解决这个问题的办法是对数字信号编码</a:t>
            </a:r>
            <a:r>
              <a:rPr lang="en-US" altLang="zh-CN" sz="2000" b="0" u="none" dirty="0" err="1">
                <a:solidFill>
                  <a:srgbClr val="1A3868"/>
                </a:solidFill>
              </a:rPr>
              <a:t>，</a:t>
            </a:r>
            <a:r>
              <a:rPr lang="en-US" altLang="zh-CN" sz="2000" b="0" u="none" dirty="0" err="1" smtClean="0">
                <a:solidFill>
                  <a:srgbClr val="1A3868"/>
                </a:solidFill>
              </a:rPr>
              <a:t>如曼彻斯特编码和差分曼彻斯特编码</a:t>
            </a:r>
            <a:r>
              <a:rPr lang="zh-CN" altLang="en-US" sz="2000" b="0" u="none" dirty="0" smtClean="0">
                <a:solidFill>
                  <a:srgbClr val="1A3868"/>
                </a:solidFill>
              </a:rPr>
              <a:t>，可以</a:t>
            </a:r>
            <a:r>
              <a:rPr lang="en-US" altLang="zh-CN" sz="2000" b="0" u="none" dirty="0" err="1" smtClean="0">
                <a:solidFill>
                  <a:srgbClr val="1A3868"/>
                </a:solidFill>
              </a:rPr>
              <a:t>从数据信号波形中提取同步信号</a:t>
            </a:r>
            <a:r>
              <a:rPr lang="zh-CN" altLang="en-US" sz="2000" b="0" u="none" dirty="0" smtClean="0">
                <a:solidFill>
                  <a:srgbClr val="1A3868"/>
                </a:solidFill>
              </a:rPr>
              <a:t>，称</a:t>
            </a:r>
            <a:r>
              <a:rPr lang="zh-CN" altLang="en-US" sz="2000" b="0" u="none" dirty="0" smtClean="0">
                <a:solidFill>
                  <a:srgbClr val="C00000"/>
                </a:solidFill>
              </a:rPr>
              <a:t>内（</a:t>
            </a:r>
            <a:r>
              <a:rPr lang="en-US" altLang="zh-CN" sz="2000" b="0" u="none" dirty="0">
                <a:solidFill>
                  <a:srgbClr val="C00000"/>
                </a:solidFill>
              </a:rPr>
              <a:t>自</a:t>
            </a:r>
            <a:r>
              <a:rPr lang="zh-CN" altLang="en-US" sz="2000" b="0" u="none" dirty="0" smtClean="0">
                <a:solidFill>
                  <a:srgbClr val="C00000"/>
                </a:solidFill>
              </a:rPr>
              <a:t>）</a:t>
            </a:r>
            <a:r>
              <a:rPr lang="en-US" altLang="zh-CN" sz="2000" b="0" u="none" dirty="0" err="1">
                <a:solidFill>
                  <a:srgbClr val="C00000"/>
                </a:solidFill>
              </a:rPr>
              <a:t>同步</a:t>
            </a:r>
            <a:r>
              <a:rPr lang="en-US" altLang="zh-CN" sz="2000" b="0" u="none" dirty="0" smtClean="0">
                <a:solidFill>
                  <a:srgbClr val="1A3868"/>
                </a:solidFill>
              </a:rPr>
              <a:t>。</a:t>
            </a:r>
            <a:endParaRPr lang="en-US" altLang="zh-CN" sz="2000" b="0" u="none" dirty="0">
              <a:solidFill>
                <a:srgbClr val="1A3868"/>
              </a:solidFill>
            </a:endParaRPr>
          </a:p>
        </p:txBody>
      </p:sp>
      <p:sp>
        <p:nvSpPr>
          <p:cNvPr id="1052" name="TextBox 1"/>
          <p:cNvSpPr txBox="1"/>
          <p:nvPr/>
        </p:nvSpPr>
        <p:spPr>
          <a:xfrm>
            <a:off x="1336027" y="3148608"/>
            <a:ext cx="1750479" cy="289823"/>
          </a:xfrm>
          <a:prstGeom prst="rect">
            <a:avLst/>
          </a:prstGeom>
          <a:noFill/>
        </p:spPr>
        <p:txBody>
          <a:bodyPr wrap="none" lIns="0" tIns="0" rIns="0" rtlCol="0">
            <a:spAutoFit/>
          </a:bodyPr>
          <a:lstStyle/>
          <a:p>
            <a:pPr defTabSz="-479">
              <a:lnSpc>
                <a:spcPts val="1886"/>
              </a:lnSpc>
            </a:pPr>
            <a:r>
              <a:rPr lang="en-US" altLang="zh-CN" sz="2112" u="none" dirty="0">
                <a:solidFill>
                  <a:srgbClr val="CC0000"/>
                </a:solidFill>
              </a:rPr>
              <a:t>1</a:t>
            </a:r>
            <a:r>
              <a:rPr lang="en-US" altLang="zh-CN" sz="2112" u="none" dirty="0"/>
              <a:t>    </a:t>
            </a:r>
            <a:r>
              <a:rPr lang="en-US" altLang="zh-CN" sz="2112" u="none" dirty="0">
                <a:solidFill>
                  <a:srgbClr val="CC0000"/>
                </a:solidFill>
              </a:rPr>
              <a:t>0</a:t>
            </a:r>
            <a:r>
              <a:rPr lang="en-US" altLang="zh-CN" sz="2112" u="none" dirty="0"/>
              <a:t>    </a:t>
            </a:r>
            <a:r>
              <a:rPr lang="en-US" altLang="zh-CN" sz="2112" u="none" dirty="0">
                <a:solidFill>
                  <a:srgbClr val="CC0000"/>
                </a:solidFill>
              </a:rPr>
              <a:t>1</a:t>
            </a:r>
            <a:r>
              <a:rPr lang="en-US" altLang="zh-CN" sz="2112" u="none" dirty="0"/>
              <a:t>    </a:t>
            </a:r>
            <a:r>
              <a:rPr lang="en-US" altLang="zh-CN" sz="2112" u="none" dirty="0">
                <a:solidFill>
                  <a:srgbClr val="CC0000"/>
                </a:solidFill>
              </a:rPr>
              <a:t>1</a:t>
            </a:r>
            <a:r>
              <a:rPr lang="en-US" altLang="zh-CN" sz="2112" u="none" dirty="0"/>
              <a:t>    </a:t>
            </a:r>
            <a:r>
              <a:rPr lang="en-US" altLang="zh-CN" sz="2112" u="none" dirty="0">
                <a:solidFill>
                  <a:srgbClr val="CC0000"/>
                </a:solidFill>
              </a:rPr>
              <a:t>0</a:t>
            </a:r>
          </a:p>
        </p:txBody>
      </p:sp>
      <p:sp>
        <p:nvSpPr>
          <p:cNvPr id="1053" name="TextBox 1"/>
          <p:cNvSpPr txBox="1"/>
          <p:nvPr/>
        </p:nvSpPr>
        <p:spPr>
          <a:xfrm>
            <a:off x="3415141" y="3148608"/>
            <a:ext cx="942566" cy="289823"/>
          </a:xfrm>
          <a:prstGeom prst="rect">
            <a:avLst/>
          </a:prstGeom>
          <a:noFill/>
        </p:spPr>
        <p:txBody>
          <a:bodyPr wrap="none" lIns="0" tIns="0" rIns="0" rtlCol="0">
            <a:spAutoFit/>
          </a:bodyPr>
          <a:lstStyle/>
          <a:p>
            <a:pPr defTabSz="-479">
              <a:lnSpc>
                <a:spcPts val="1886"/>
              </a:lnSpc>
            </a:pPr>
            <a:r>
              <a:rPr lang="en-US" altLang="zh-CN" sz="2112" u="none" dirty="0">
                <a:solidFill>
                  <a:srgbClr val="CC0000"/>
                </a:solidFill>
              </a:rPr>
              <a:t>0</a:t>
            </a:r>
            <a:r>
              <a:rPr lang="en-US" altLang="zh-CN" sz="2112" u="none" dirty="0"/>
              <a:t>    </a:t>
            </a:r>
            <a:r>
              <a:rPr lang="en-US" altLang="zh-CN" sz="2112" u="none" dirty="0">
                <a:solidFill>
                  <a:srgbClr val="CC0000"/>
                </a:solidFill>
              </a:rPr>
              <a:t>1</a:t>
            </a:r>
            <a:r>
              <a:rPr lang="en-US" altLang="zh-CN" sz="2112" u="none" dirty="0"/>
              <a:t>    </a:t>
            </a:r>
            <a:r>
              <a:rPr lang="en-US" altLang="zh-CN" sz="2112" u="none" dirty="0">
                <a:solidFill>
                  <a:srgbClr val="CC0000"/>
                </a:solidFill>
              </a:rPr>
              <a:t>0</a:t>
            </a:r>
          </a:p>
        </p:txBody>
      </p:sp>
      <p:sp>
        <p:nvSpPr>
          <p:cNvPr id="1054" name="TextBox 1"/>
          <p:cNvSpPr txBox="1"/>
          <p:nvPr/>
        </p:nvSpPr>
        <p:spPr>
          <a:xfrm>
            <a:off x="5015196" y="3522273"/>
            <a:ext cx="1090042" cy="892552"/>
          </a:xfrm>
          <a:prstGeom prst="rect">
            <a:avLst/>
          </a:prstGeom>
          <a:noFill/>
        </p:spPr>
        <p:txBody>
          <a:bodyPr wrap="none" lIns="0" tIns="0" rIns="0" rtlCol="0">
            <a:spAutoFit/>
          </a:bodyPr>
          <a:lstStyle/>
          <a:p>
            <a:pPr defTabSz="-479">
              <a:lnSpc>
                <a:spcPts val="2037"/>
              </a:lnSpc>
            </a:pPr>
            <a:r>
              <a:rPr lang="en-US" altLang="zh-CN" sz="2112" u="none" dirty="0">
                <a:solidFill>
                  <a:srgbClr val="000000"/>
                </a:solidFill>
                <a:latin typeface="黑体" panose="02010609060101010101" pitchFamily="2" charset="-122"/>
                <a:ea typeface="黑体" panose="02010609060101010101" pitchFamily="2" charset="-122"/>
              </a:rPr>
              <a:t>数据信息</a:t>
            </a:r>
          </a:p>
          <a:p>
            <a:pPr>
              <a:lnSpc>
                <a:spcPts val="754"/>
              </a:lnSpc>
            </a:pPr>
            <a:endParaRPr lang="en-US" altLang="zh-CN" sz="2112" u="none" dirty="0">
              <a:latin typeface="黑体" panose="02010609060101010101" pitchFamily="2" charset="-122"/>
              <a:ea typeface="黑体" panose="02010609060101010101" pitchFamily="2" charset="-122"/>
            </a:endParaRPr>
          </a:p>
          <a:p>
            <a:pPr>
              <a:lnSpc>
                <a:spcPts val="754"/>
              </a:lnSpc>
            </a:pPr>
            <a:endParaRPr lang="en-US" altLang="zh-CN" sz="2112" u="none" dirty="0">
              <a:latin typeface="黑体" panose="02010609060101010101" pitchFamily="2" charset="-122"/>
              <a:ea typeface="黑体" panose="02010609060101010101" pitchFamily="2" charset="-122"/>
            </a:endParaRPr>
          </a:p>
          <a:p>
            <a:pPr>
              <a:lnSpc>
                <a:spcPts val="754"/>
              </a:lnSpc>
            </a:pPr>
            <a:endParaRPr lang="en-US" altLang="zh-CN" sz="2112" u="none" dirty="0">
              <a:latin typeface="黑体" panose="02010609060101010101" pitchFamily="2" charset="-122"/>
              <a:ea typeface="黑体" panose="02010609060101010101" pitchFamily="2" charset="-122"/>
            </a:endParaRPr>
          </a:p>
          <a:p>
            <a:pPr defTabSz="-479">
              <a:lnSpc>
                <a:spcPts val="2188"/>
              </a:lnSpc>
            </a:pPr>
            <a:r>
              <a:rPr lang="en-US" altLang="zh-CN" sz="2112" u="none" dirty="0">
                <a:solidFill>
                  <a:srgbClr val="000000"/>
                </a:solidFill>
                <a:latin typeface="黑体" panose="02010609060101010101" pitchFamily="2" charset="-122"/>
                <a:ea typeface="黑体" panose="02010609060101010101" pitchFamily="2" charset="-122"/>
              </a:rPr>
              <a:t>时钟脉冲</a:t>
            </a:r>
          </a:p>
        </p:txBody>
      </p:sp>
    </p:spTree>
    <p:extLst>
      <p:ext uri="{BB962C8B-B14F-4D97-AF65-F5344CB8AC3E}">
        <p14:creationId xmlns:p14="http://schemas.microsoft.com/office/powerpoint/2010/main" val="3090767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5" name="标题 1"/>
          <p:cNvSpPr>
            <a:spLocks noGrp="1"/>
          </p:cNvSpPr>
          <p:nvPr>
            <p:ph type="title" idx="4294967295"/>
          </p:nvPr>
        </p:nvSpPr>
        <p:spPr>
          <a:xfrm>
            <a:off x="590550" y="635000"/>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实现字符同步的同步传输</a:t>
            </a:r>
          </a:p>
        </p:txBody>
      </p:sp>
      <p:sp>
        <p:nvSpPr>
          <p:cNvPr id="237576" name="内容占位符 2"/>
          <p:cNvSpPr>
            <a:spLocks noGrp="1"/>
          </p:cNvSpPr>
          <p:nvPr>
            <p:ph idx="4294967295"/>
          </p:nvPr>
        </p:nvSpPr>
        <p:spPr>
          <a:xfrm>
            <a:off x="250825" y="1411288"/>
            <a:ext cx="6335713" cy="1952625"/>
          </a:xfrm>
        </p:spPr>
        <p:txBody>
          <a:bodyPr/>
          <a:lstStyle/>
          <a:p>
            <a:pPr>
              <a:lnSpc>
                <a:spcPct val="110000"/>
              </a:lnSpc>
            </a:pPr>
            <a:r>
              <a:rPr lang="zh-CN" altLang="en-US" sz="2000" smtClean="0">
                <a:solidFill>
                  <a:srgbClr val="1A3868"/>
                </a:solidFill>
                <a:latin typeface="Times New Roman" pitchFamily="18" charset="0"/>
                <a:ea typeface="微软雅黑" pitchFamily="34" charset="-122"/>
                <a:cs typeface="Times New Roman" pitchFamily="18" charset="0"/>
              </a:rPr>
              <a:t>同步传输将</a:t>
            </a:r>
            <a:r>
              <a:rPr lang="zh-CN" altLang="en-US" sz="2000" smtClean="0">
                <a:solidFill>
                  <a:srgbClr val="C00000"/>
                </a:solidFill>
                <a:latin typeface="Times New Roman" pitchFamily="18" charset="0"/>
                <a:ea typeface="微软雅黑" pitchFamily="34" charset="-122"/>
                <a:cs typeface="Times New Roman" pitchFamily="18" charset="0"/>
              </a:rPr>
              <a:t>字符组织成组</a:t>
            </a:r>
            <a:r>
              <a:rPr lang="zh-CN" altLang="en-US" sz="2000" smtClean="0">
                <a:solidFill>
                  <a:srgbClr val="1A3868"/>
                </a:solidFill>
                <a:latin typeface="Times New Roman" pitchFamily="18" charset="0"/>
                <a:ea typeface="微软雅黑" pitchFamily="34" charset="-122"/>
                <a:cs typeface="Times New Roman" pitchFamily="18" charset="0"/>
              </a:rPr>
              <a:t>，以组为单位连续传送；</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10000"/>
              </a:lnSpc>
            </a:pPr>
            <a:r>
              <a:rPr lang="zh-CN" altLang="en-US" sz="2000" smtClean="0">
                <a:solidFill>
                  <a:srgbClr val="1A3868"/>
                </a:solidFill>
                <a:latin typeface="Times New Roman" pitchFamily="18" charset="0"/>
                <a:ea typeface="微软雅黑" pitchFamily="34" charset="-122"/>
                <a:cs typeface="Times New Roman" pitchFamily="18" charset="0"/>
              </a:rPr>
              <a:t>每组字符之前加上一个或多个用于同步控制的</a:t>
            </a:r>
            <a:r>
              <a:rPr lang="zh-CN" altLang="en-US" sz="2000" smtClean="0">
                <a:solidFill>
                  <a:srgbClr val="C00000"/>
                </a:solidFill>
                <a:latin typeface="Times New Roman" pitchFamily="18" charset="0"/>
                <a:ea typeface="微软雅黑" pitchFamily="34" charset="-122"/>
                <a:cs typeface="Times New Roman" pitchFamily="18" charset="0"/>
              </a:rPr>
              <a:t>同步字符</a:t>
            </a:r>
            <a:r>
              <a:rPr lang="en-US" altLang="zh-CN" sz="2000" smtClean="0">
                <a:solidFill>
                  <a:srgbClr val="C00000"/>
                </a:solidFill>
                <a:latin typeface="Times New Roman" pitchFamily="18" charset="0"/>
                <a:ea typeface="微软雅黑" pitchFamily="34" charset="-122"/>
                <a:cs typeface="Times New Roman" pitchFamily="18" charset="0"/>
              </a:rPr>
              <a:t>SYN</a:t>
            </a:r>
            <a:r>
              <a:rPr lang="zh-CN" altLang="en-US" sz="2000" smtClean="0">
                <a:solidFill>
                  <a:srgbClr val="1A3868"/>
                </a:solidFill>
                <a:latin typeface="Times New Roman" pitchFamily="18" charset="0"/>
                <a:ea typeface="微软雅黑" pitchFamily="34" charset="-122"/>
                <a:cs typeface="Times New Roman" pitchFamily="18" charset="0"/>
              </a:rPr>
              <a:t>，每个数据字符内不加附加位；</a:t>
            </a:r>
            <a:endParaRPr lang="en-US" altLang="zh-CN" sz="2000" smtClean="0">
              <a:solidFill>
                <a:srgbClr val="1A3868"/>
              </a:solidFill>
              <a:latin typeface="Times New Roman" pitchFamily="18" charset="0"/>
              <a:ea typeface="微软雅黑" pitchFamily="34" charset="-122"/>
              <a:cs typeface="Times New Roman" pitchFamily="18" charset="0"/>
            </a:endParaRPr>
          </a:p>
          <a:p>
            <a:pPr>
              <a:lnSpc>
                <a:spcPct val="110000"/>
              </a:lnSpc>
            </a:pPr>
            <a:r>
              <a:rPr lang="zh-CN" altLang="en-US" sz="2000" smtClean="0">
                <a:solidFill>
                  <a:srgbClr val="1A3868"/>
                </a:solidFill>
                <a:latin typeface="Times New Roman" pitchFamily="18" charset="0"/>
                <a:ea typeface="微软雅黑" pitchFamily="34" charset="-122"/>
                <a:cs typeface="Times New Roman" pitchFamily="18" charset="0"/>
              </a:rPr>
              <a:t>接收端接收到同步字符</a:t>
            </a:r>
            <a:r>
              <a:rPr lang="en-US" altLang="zh-CN" sz="2000" smtClean="0">
                <a:solidFill>
                  <a:srgbClr val="1A3868"/>
                </a:solidFill>
                <a:latin typeface="Times New Roman" pitchFamily="18" charset="0"/>
                <a:ea typeface="微软雅黑" pitchFamily="34" charset="-122"/>
                <a:cs typeface="Times New Roman" pitchFamily="18" charset="0"/>
              </a:rPr>
              <a:t>SYN</a:t>
            </a:r>
            <a:r>
              <a:rPr lang="zh-CN" altLang="en-US" sz="2000" smtClean="0">
                <a:solidFill>
                  <a:srgbClr val="1A3868"/>
                </a:solidFill>
                <a:latin typeface="Times New Roman" pitchFamily="18" charset="0"/>
                <a:ea typeface="微软雅黑" pitchFamily="34" charset="-122"/>
                <a:cs typeface="Times New Roman" pitchFamily="18" charset="0"/>
              </a:rPr>
              <a:t>后，根据</a:t>
            </a:r>
            <a:r>
              <a:rPr lang="en-US" altLang="zh-CN" sz="2000" smtClean="0">
                <a:solidFill>
                  <a:srgbClr val="1A3868"/>
                </a:solidFill>
                <a:latin typeface="Times New Roman" pitchFamily="18" charset="0"/>
                <a:ea typeface="微软雅黑" pitchFamily="34" charset="-122"/>
                <a:cs typeface="Times New Roman" pitchFamily="18" charset="0"/>
              </a:rPr>
              <a:t>SYN</a:t>
            </a:r>
            <a:r>
              <a:rPr lang="zh-CN" altLang="en-US" sz="2000" smtClean="0">
                <a:solidFill>
                  <a:srgbClr val="1A3868"/>
                </a:solidFill>
                <a:latin typeface="Times New Roman" pitchFamily="18" charset="0"/>
                <a:ea typeface="微软雅黑" pitchFamily="34" charset="-122"/>
                <a:cs typeface="Times New Roman" pitchFamily="18" charset="0"/>
              </a:rPr>
              <a:t>来确定数据字符的起始与终止，以实现同步传输的功能。</a:t>
            </a:r>
          </a:p>
        </p:txBody>
      </p:sp>
      <p:sp>
        <p:nvSpPr>
          <p:cNvPr id="2375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37574" name="Object 5"/>
          <p:cNvGraphicFramePr>
            <a:graphicFrameLocks noChangeAspect="1"/>
          </p:cNvGraphicFramePr>
          <p:nvPr>
            <p:extLst/>
          </p:nvPr>
        </p:nvGraphicFramePr>
        <p:xfrm>
          <a:off x="930275" y="3606800"/>
          <a:ext cx="4578350" cy="1342008"/>
        </p:xfrm>
        <a:graphic>
          <a:graphicData uri="http://schemas.openxmlformats.org/presentationml/2006/ole">
            <mc:AlternateContent xmlns:mc="http://schemas.openxmlformats.org/markup-compatibility/2006">
              <mc:Choice xmlns:v="urn:schemas-microsoft-com:vml" Requires="v">
                <p:oleObj spid="_x0000_s327695" name="Visio" r:id="rId4" imgW="2790134" imgH="846847" progId="Visio.Drawing.11">
                  <p:embed/>
                </p:oleObj>
              </mc:Choice>
              <mc:Fallback>
                <p:oleObj name="Visio" r:id="rId4" imgW="2790134" imgH="8468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3606800"/>
                        <a:ext cx="4578350" cy="1342008"/>
                      </a:xfrm>
                      <a:prstGeom prst="rect">
                        <a:avLst/>
                      </a:prstGeom>
                      <a:noFill/>
                      <a:extLst/>
                    </p:spPr>
                  </p:pic>
                </p:oleObj>
              </mc:Fallback>
            </mc:AlternateContent>
          </a:graphicData>
        </a:graphic>
      </p:graphicFrame>
    </p:spTree>
    <p:extLst>
      <p:ext uri="{BB962C8B-B14F-4D97-AF65-F5344CB8AC3E}">
        <p14:creationId xmlns:p14="http://schemas.microsoft.com/office/powerpoint/2010/main" val="3646118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9" name="标题 1"/>
          <p:cNvSpPr>
            <a:spLocks noGrp="1"/>
          </p:cNvSpPr>
          <p:nvPr>
            <p:ph type="title" idx="4294967295"/>
          </p:nvPr>
        </p:nvSpPr>
        <p:spPr>
          <a:xfrm>
            <a:off x="663575" y="628650"/>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实现字符同步的异步传输</a:t>
            </a:r>
          </a:p>
        </p:txBody>
      </p:sp>
      <p:sp>
        <p:nvSpPr>
          <p:cNvPr id="238600" name="内容占位符 2"/>
          <p:cNvSpPr>
            <a:spLocks noGrp="1"/>
          </p:cNvSpPr>
          <p:nvPr>
            <p:ph idx="4294967295"/>
          </p:nvPr>
        </p:nvSpPr>
        <p:spPr>
          <a:xfrm>
            <a:off x="323850" y="1347788"/>
            <a:ext cx="6769100" cy="3502025"/>
          </a:xfrm>
        </p:spPr>
        <p:txBody>
          <a:bodyPr/>
          <a:lstStyle/>
          <a:p>
            <a:pPr>
              <a:lnSpc>
                <a:spcPct val="110000"/>
              </a:lnSpc>
            </a:pPr>
            <a:r>
              <a:rPr lang="zh-CN" altLang="en-US" sz="2000" dirty="0" smtClean="0">
                <a:solidFill>
                  <a:srgbClr val="1A3868"/>
                </a:solidFill>
                <a:latin typeface="Times New Roman" pitchFamily="18" charset="0"/>
                <a:ea typeface="微软雅黑" pitchFamily="34" charset="-122"/>
                <a:cs typeface="Times New Roman" pitchFamily="18" charset="0"/>
              </a:rPr>
              <a:t>异步传输的</a:t>
            </a:r>
            <a:r>
              <a:rPr lang="zh-CN" altLang="en-US" sz="2000" dirty="0" smtClean="0">
                <a:solidFill>
                  <a:srgbClr val="C00000"/>
                </a:solidFill>
                <a:latin typeface="Times New Roman" pitchFamily="18" charset="0"/>
                <a:ea typeface="微软雅黑" pitchFamily="34" charset="-122"/>
                <a:cs typeface="Times New Roman" pitchFamily="18" charset="0"/>
              </a:rPr>
              <a:t>每个字符作为一个独立整体</a:t>
            </a:r>
            <a:r>
              <a:rPr lang="zh-CN" altLang="en-US" sz="2000" dirty="0" smtClean="0">
                <a:solidFill>
                  <a:srgbClr val="1A3868"/>
                </a:solidFill>
                <a:latin typeface="Times New Roman" pitchFamily="18" charset="0"/>
                <a:ea typeface="微软雅黑" pitchFamily="34" charset="-122"/>
                <a:cs typeface="Times New Roman" pitchFamily="18" charset="0"/>
              </a:rPr>
              <a:t>进行发送，字符之间的时间间隔可以任意；</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10000"/>
              </a:lnSpc>
            </a:pPr>
            <a:r>
              <a:rPr lang="zh-CN" altLang="en-US" sz="2000" dirty="0" smtClean="0">
                <a:solidFill>
                  <a:srgbClr val="1A3868"/>
                </a:solidFill>
                <a:latin typeface="Times New Roman" pitchFamily="18" charset="0"/>
                <a:ea typeface="微软雅黑" pitchFamily="34" charset="-122"/>
                <a:cs typeface="Times New Roman" pitchFamily="18" charset="0"/>
              </a:rPr>
              <a:t>为了实现同步，每个字符的第一位前加</a:t>
            </a:r>
            <a:r>
              <a:rPr lang="en-US" altLang="zh-CN" sz="2000" dirty="0" smtClean="0">
                <a:solidFill>
                  <a:srgbClr val="1A3868"/>
                </a:solidFill>
                <a:latin typeface="Times New Roman" pitchFamily="18" charset="0"/>
                <a:ea typeface="微软雅黑" pitchFamily="34" charset="-122"/>
                <a:cs typeface="Times New Roman" pitchFamily="18" charset="0"/>
              </a:rPr>
              <a:t>1</a:t>
            </a:r>
            <a:r>
              <a:rPr lang="zh-CN" altLang="en-US" sz="2000" dirty="0" smtClean="0">
                <a:solidFill>
                  <a:srgbClr val="1A3868"/>
                </a:solidFill>
                <a:latin typeface="Times New Roman" pitchFamily="18" charset="0"/>
                <a:ea typeface="微软雅黑" pitchFamily="34" charset="-122"/>
                <a:cs typeface="Times New Roman" pitchFamily="18" charset="0"/>
              </a:rPr>
              <a:t>位</a:t>
            </a:r>
            <a:r>
              <a:rPr lang="zh-CN" altLang="en-US" sz="2000" dirty="0" smtClean="0">
                <a:solidFill>
                  <a:srgbClr val="C00000"/>
                </a:solidFill>
                <a:latin typeface="Times New Roman" pitchFamily="18" charset="0"/>
                <a:ea typeface="微软雅黑" pitchFamily="34" charset="-122"/>
                <a:cs typeface="Times New Roman" pitchFamily="18" charset="0"/>
              </a:rPr>
              <a:t>起始位</a:t>
            </a:r>
            <a:r>
              <a:rPr lang="zh-CN" altLang="en-US" sz="2000" dirty="0" smtClean="0">
                <a:solidFill>
                  <a:srgbClr val="1A3868"/>
                </a:solidFill>
                <a:latin typeface="Times New Roman" pitchFamily="18" charset="0"/>
                <a:ea typeface="微软雅黑" pitchFamily="34" charset="-122"/>
                <a:cs typeface="Times New Roman" pitchFamily="18" charset="0"/>
              </a:rPr>
              <a:t>（逻辑</a:t>
            </a:r>
            <a:r>
              <a:rPr lang="en-US" sz="2000" dirty="0" smtClean="0">
                <a:solidFill>
                  <a:srgbClr val="1A3868"/>
                </a:solidFill>
                <a:latin typeface="Times New Roman" pitchFamily="18" charset="0"/>
                <a:ea typeface="微软雅黑" pitchFamily="34" charset="-122"/>
                <a:cs typeface="Times New Roman" pitchFamily="18" charset="0"/>
              </a:rPr>
              <a:t>“</a:t>
            </a:r>
            <a:r>
              <a:rPr lang="en-US" altLang="zh-CN" sz="2000" dirty="0" smtClean="0">
                <a:solidFill>
                  <a:srgbClr val="1A3868"/>
                </a:solidFill>
                <a:latin typeface="Times New Roman" pitchFamily="18" charset="0"/>
                <a:ea typeface="微软雅黑" pitchFamily="34" charset="-122"/>
                <a:cs typeface="Times New Roman" pitchFamily="18" charset="0"/>
              </a:rPr>
              <a:t>1”</a:t>
            </a:r>
            <a:r>
              <a:rPr lang="zh-CN" altLang="en-US" sz="2000" dirty="0" smtClean="0">
                <a:solidFill>
                  <a:srgbClr val="1A3868"/>
                </a:solidFill>
                <a:latin typeface="Times New Roman" pitchFamily="18" charset="0"/>
                <a:ea typeface="微软雅黑" pitchFamily="34" charset="-122"/>
                <a:cs typeface="Times New Roman" pitchFamily="18" charset="0"/>
              </a:rPr>
              <a:t>），最后一位后加</a:t>
            </a:r>
            <a:r>
              <a:rPr lang="en-US" altLang="zh-CN" sz="2000" dirty="0" smtClean="0">
                <a:solidFill>
                  <a:srgbClr val="1A3868"/>
                </a:solidFill>
                <a:latin typeface="Times New Roman" pitchFamily="18" charset="0"/>
                <a:ea typeface="微软雅黑" pitchFamily="34" charset="-122"/>
                <a:cs typeface="Times New Roman" pitchFamily="18" charset="0"/>
              </a:rPr>
              <a:t>1</a:t>
            </a:r>
            <a:r>
              <a:rPr lang="zh-CN" altLang="en-US" sz="2000" dirty="0" smtClean="0">
                <a:solidFill>
                  <a:srgbClr val="1A3868"/>
                </a:solidFill>
                <a:latin typeface="Times New Roman" pitchFamily="18" charset="0"/>
                <a:ea typeface="微软雅黑" pitchFamily="34" charset="-122"/>
                <a:cs typeface="Times New Roman" pitchFamily="18" charset="0"/>
              </a:rPr>
              <a:t>或</a:t>
            </a:r>
            <a:r>
              <a:rPr lang="en-US" altLang="zh-CN" sz="2000" dirty="0" smtClean="0">
                <a:solidFill>
                  <a:srgbClr val="1A3868"/>
                </a:solidFill>
                <a:latin typeface="Times New Roman" pitchFamily="18" charset="0"/>
                <a:ea typeface="微软雅黑" pitchFamily="34" charset="-122"/>
                <a:cs typeface="Times New Roman" pitchFamily="18" charset="0"/>
              </a:rPr>
              <a:t>2</a:t>
            </a:r>
            <a:r>
              <a:rPr lang="zh-CN" altLang="en-US" sz="2000" dirty="0" smtClean="0">
                <a:solidFill>
                  <a:srgbClr val="1A3868"/>
                </a:solidFill>
                <a:latin typeface="Times New Roman" pitchFamily="18" charset="0"/>
                <a:ea typeface="微软雅黑" pitchFamily="34" charset="-122"/>
                <a:cs typeface="Times New Roman" pitchFamily="18" charset="0"/>
              </a:rPr>
              <a:t>位</a:t>
            </a:r>
            <a:r>
              <a:rPr lang="zh-CN" altLang="en-US" sz="2000" dirty="0" smtClean="0">
                <a:solidFill>
                  <a:srgbClr val="C00000"/>
                </a:solidFill>
                <a:latin typeface="Times New Roman" pitchFamily="18" charset="0"/>
                <a:ea typeface="微软雅黑" pitchFamily="34" charset="-122"/>
                <a:cs typeface="Times New Roman" pitchFamily="18" charset="0"/>
              </a:rPr>
              <a:t>终止位</a:t>
            </a:r>
            <a:r>
              <a:rPr lang="zh-CN" altLang="en-US" sz="2000" dirty="0" smtClean="0">
                <a:solidFill>
                  <a:srgbClr val="1A3868"/>
                </a:solidFill>
                <a:latin typeface="Times New Roman" pitchFamily="18" charset="0"/>
                <a:ea typeface="微软雅黑" pitchFamily="34" charset="-122"/>
                <a:cs typeface="Times New Roman" pitchFamily="18" charset="0"/>
              </a:rPr>
              <a:t>（逻辑</a:t>
            </a:r>
            <a:r>
              <a:rPr lang="en-US" sz="2000" dirty="0" smtClean="0">
                <a:solidFill>
                  <a:srgbClr val="1A3868"/>
                </a:solidFill>
                <a:latin typeface="Times New Roman" pitchFamily="18" charset="0"/>
                <a:ea typeface="微软雅黑" pitchFamily="34" charset="-122"/>
                <a:cs typeface="Times New Roman" pitchFamily="18" charset="0"/>
              </a:rPr>
              <a:t>“</a:t>
            </a:r>
            <a:r>
              <a:rPr lang="en-US" altLang="zh-CN" sz="2000" dirty="0" smtClean="0">
                <a:solidFill>
                  <a:srgbClr val="1A3868"/>
                </a:solidFill>
                <a:latin typeface="Times New Roman" pitchFamily="18" charset="0"/>
                <a:ea typeface="微软雅黑" pitchFamily="34" charset="-122"/>
                <a:cs typeface="Times New Roman" pitchFamily="18" charset="0"/>
              </a:rPr>
              <a:t>0”</a:t>
            </a:r>
            <a:r>
              <a:rPr lang="zh-CN" altLang="en-US" sz="2000" dirty="0" smtClean="0">
                <a:solidFill>
                  <a:srgbClr val="1A3868"/>
                </a:solidFill>
                <a:latin typeface="Times New Roman" pitchFamily="18" charset="0"/>
                <a:ea typeface="微软雅黑" pitchFamily="34" charset="-122"/>
                <a:cs typeface="Times New Roman" pitchFamily="18" charset="0"/>
              </a:rPr>
              <a:t>） ；</a:t>
            </a:r>
          </a:p>
        </p:txBody>
      </p:sp>
      <p:sp>
        <p:nvSpPr>
          <p:cNvPr id="2386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38598" name="Object 5"/>
          <p:cNvGraphicFramePr>
            <a:graphicFrameLocks noChangeAspect="1"/>
          </p:cNvGraphicFramePr>
          <p:nvPr>
            <p:extLst/>
          </p:nvPr>
        </p:nvGraphicFramePr>
        <p:xfrm>
          <a:off x="1619672" y="2833687"/>
          <a:ext cx="3640137" cy="2187129"/>
        </p:xfrm>
        <a:graphic>
          <a:graphicData uri="http://schemas.openxmlformats.org/presentationml/2006/ole">
            <mc:AlternateContent xmlns:mc="http://schemas.openxmlformats.org/markup-compatibility/2006">
              <mc:Choice xmlns:v="urn:schemas-microsoft-com:vml" Requires="v">
                <p:oleObj spid="_x0000_s328719" name="Visio" r:id="rId4" imgW="2795397" imgH="1866519" progId="Visio.Drawing.11">
                  <p:embed/>
                </p:oleObj>
              </mc:Choice>
              <mc:Fallback>
                <p:oleObj name="Visio" r:id="rId4" imgW="2795397" imgH="1866519"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2833687"/>
                        <a:ext cx="3640137" cy="2187129"/>
                      </a:xfrm>
                      <a:prstGeom prst="rect">
                        <a:avLst/>
                      </a:prstGeom>
                      <a:noFill/>
                      <a:extLst/>
                    </p:spPr>
                  </p:pic>
                </p:oleObj>
              </mc:Fallback>
            </mc:AlternateContent>
          </a:graphicData>
        </a:graphic>
      </p:graphicFrame>
    </p:spTree>
    <p:extLst>
      <p:ext uri="{BB962C8B-B14F-4D97-AF65-F5344CB8AC3E}">
        <p14:creationId xmlns:p14="http://schemas.microsoft.com/office/powerpoint/2010/main" val="2704688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
          <p:cNvSpPr/>
          <p:nvPr/>
        </p:nvSpPr>
        <p:spPr>
          <a:xfrm>
            <a:off x="4466883" y="4197910"/>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6" name="Freeform 3"/>
          <p:cNvSpPr/>
          <p:nvPr/>
        </p:nvSpPr>
        <p:spPr>
          <a:xfrm>
            <a:off x="4462093" y="4193119"/>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7" name="Freeform 3"/>
          <p:cNvSpPr/>
          <p:nvPr/>
        </p:nvSpPr>
        <p:spPr>
          <a:xfrm>
            <a:off x="4466883" y="1101658"/>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99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8" name="Freeform 3"/>
          <p:cNvSpPr/>
          <p:nvPr/>
        </p:nvSpPr>
        <p:spPr>
          <a:xfrm>
            <a:off x="4462093" y="1096868"/>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9" name="Freeform 3"/>
          <p:cNvSpPr/>
          <p:nvPr/>
        </p:nvSpPr>
        <p:spPr>
          <a:xfrm>
            <a:off x="4466883" y="2119754"/>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FFCC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0" name="Freeform 3"/>
          <p:cNvSpPr/>
          <p:nvPr/>
        </p:nvSpPr>
        <p:spPr>
          <a:xfrm>
            <a:off x="4462093" y="2114964"/>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1" name="Freeform 3"/>
          <p:cNvSpPr/>
          <p:nvPr/>
        </p:nvSpPr>
        <p:spPr>
          <a:xfrm>
            <a:off x="4466883" y="3166592"/>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CC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2" name="Freeform 3"/>
          <p:cNvSpPr/>
          <p:nvPr/>
        </p:nvSpPr>
        <p:spPr>
          <a:xfrm>
            <a:off x="4462093" y="3161801"/>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3" name="Freeform 3"/>
          <p:cNvSpPr/>
          <p:nvPr/>
        </p:nvSpPr>
        <p:spPr>
          <a:xfrm>
            <a:off x="4466883" y="4510064"/>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4" name="Freeform 3"/>
          <p:cNvSpPr/>
          <p:nvPr/>
        </p:nvSpPr>
        <p:spPr>
          <a:xfrm>
            <a:off x="4462093" y="4505273"/>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5" name="Freeform 3"/>
          <p:cNvSpPr/>
          <p:nvPr/>
        </p:nvSpPr>
        <p:spPr>
          <a:xfrm>
            <a:off x="4466883" y="1414389"/>
            <a:ext cx="2172434" cy="271913"/>
          </a:xfrm>
          <a:custGeom>
            <a:avLst/>
            <a:gdLst>
              <a:gd name="connsiteX0" fmla="*/ 0 w 2879598"/>
              <a:gd name="connsiteY0" fmla="*/ 0 h 360425"/>
              <a:gd name="connsiteX1" fmla="*/ 0 w 2879598"/>
              <a:gd name="connsiteY1" fmla="*/ 360425 h 360425"/>
              <a:gd name="connsiteX2" fmla="*/ 2879598 w 2879598"/>
              <a:gd name="connsiteY2" fmla="*/ 360425 h 360425"/>
              <a:gd name="connsiteX3" fmla="*/ 2879598 w 2879598"/>
              <a:gd name="connsiteY3" fmla="*/ 0 h 360425"/>
              <a:gd name="connsiteX4" fmla="*/ 0 w 2879598"/>
              <a:gd name="connsiteY4" fmla="*/ 0 h 3604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5">
                <a:moveTo>
                  <a:pt x="0" y="0"/>
                </a:moveTo>
                <a:lnTo>
                  <a:pt x="0" y="360425"/>
                </a:lnTo>
                <a:lnTo>
                  <a:pt x="2879598" y="360425"/>
                </a:lnTo>
                <a:lnTo>
                  <a:pt x="2879598" y="0"/>
                </a:lnTo>
                <a:lnTo>
                  <a:pt x="0" y="0"/>
                </a:lnTo>
              </a:path>
            </a:pathLst>
          </a:custGeom>
          <a:solidFill>
            <a:srgbClr val="99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6" name="Freeform 3"/>
          <p:cNvSpPr/>
          <p:nvPr/>
        </p:nvSpPr>
        <p:spPr>
          <a:xfrm>
            <a:off x="4462093" y="1409598"/>
            <a:ext cx="2182015" cy="281494"/>
          </a:xfrm>
          <a:custGeom>
            <a:avLst/>
            <a:gdLst>
              <a:gd name="connsiteX0" fmla="*/ 6350 w 2892298"/>
              <a:gd name="connsiteY0" fmla="*/ 6350 h 373125"/>
              <a:gd name="connsiteX1" fmla="*/ 6350 w 2892298"/>
              <a:gd name="connsiteY1" fmla="*/ 366775 h 373125"/>
              <a:gd name="connsiteX2" fmla="*/ 2885948 w 2892298"/>
              <a:gd name="connsiteY2" fmla="*/ 366775 h 373125"/>
              <a:gd name="connsiteX3" fmla="*/ 2885948 w 2892298"/>
              <a:gd name="connsiteY3" fmla="*/ 6350 h 373125"/>
              <a:gd name="connsiteX4" fmla="*/ 6350 w 2892298"/>
              <a:gd name="connsiteY4" fmla="*/ 6350 h 373125"/>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5">
                <a:moveTo>
                  <a:pt x="6350" y="6350"/>
                </a:moveTo>
                <a:lnTo>
                  <a:pt x="6350" y="366775"/>
                </a:lnTo>
                <a:lnTo>
                  <a:pt x="2885948" y="366775"/>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7" name="Freeform 3"/>
          <p:cNvSpPr/>
          <p:nvPr/>
        </p:nvSpPr>
        <p:spPr>
          <a:xfrm>
            <a:off x="4466883" y="2568728"/>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CC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8" name="Freeform 3"/>
          <p:cNvSpPr/>
          <p:nvPr/>
        </p:nvSpPr>
        <p:spPr>
          <a:xfrm>
            <a:off x="4462093" y="2563937"/>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19" name="Freeform 3"/>
          <p:cNvSpPr/>
          <p:nvPr/>
        </p:nvSpPr>
        <p:spPr>
          <a:xfrm>
            <a:off x="4466883" y="3764457"/>
            <a:ext cx="2172434" cy="271339"/>
          </a:xfrm>
          <a:custGeom>
            <a:avLst/>
            <a:gdLst>
              <a:gd name="connsiteX0" fmla="*/ 0 w 2879598"/>
              <a:gd name="connsiteY0" fmla="*/ 0 h 359664"/>
              <a:gd name="connsiteX1" fmla="*/ 0 w 2879598"/>
              <a:gd name="connsiteY1" fmla="*/ 359664 h 359664"/>
              <a:gd name="connsiteX2" fmla="*/ 2879598 w 2879598"/>
              <a:gd name="connsiteY2" fmla="*/ 359664 h 359664"/>
              <a:gd name="connsiteX3" fmla="*/ 2879598 w 2879598"/>
              <a:gd name="connsiteY3" fmla="*/ 0 h 359664"/>
              <a:gd name="connsiteX4" fmla="*/ 0 w 2879598"/>
              <a:gd name="connsiteY4" fmla="*/ 0 h 3596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59664">
                <a:moveTo>
                  <a:pt x="0" y="0"/>
                </a:moveTo>
                <a:lnTo>
                  <a:pt x="0" y="359664"/>
                </a:lnTo>
                <a:lnTo>
                  <a:pt x="2879598" y="359664"/>
                </a:lnTo>
                <a:lnTo>
                  <a:pt x="2879598" y="0"/>
                </a:lnTo>
                <a:lnTo>
                  <a:pt x="0" y="0"/>
                </a:lnTo>
              </a:path>
            </a:pathLst>
          </a:custGeom>
          <a:solidFill>
            <a:srgbClr val="CC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0" name="Freeform 3"/>
          <p:cNvSpPr/>
          <p:nvPr/>
        </p:nvSpPr>
        <p:spPr>
          <a:xfrm>
            <a:off x="4462093" y="3759092"/>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1" name="Freeform 3"/>
          <p:cNvSpPr/>
          <p:nvPr/>
        </p:nvSpPr>
        <p:spPr>
          <a:xfrm>
            <a:off x="4466883" y="4822793"/>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FFFF9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2" name="Freeform 3"/>
          <p:cNvSpPr/>
          <p:nvPr/>
        </p:nvSpPr>
        <p:spPr>
          <a:xfrm>
            <a:off x="4462093" y="4818003"/>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3" name="Freeform 3"/>
          <p:cNvSpPr/>
          <p:nvPr/>
        </p:nvSpPr>
        <p:spPr>
          <a:xfrm>
            <a:off x="4466883" y="1727118"/>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99FF33">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4" name="Freeform 3"/>
          <p:cNvSpPr/>
          <p:nvPr/>
        </p:nvSpPr>
        <p:spPr>
          <a:xfrm>
            <a:off x="4462093" y="1722327"/>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5" name="Freeform 3"/>
          <p:cNvSpPr/>
          <p:nvPr/>
        </p:nvSpPr>
        <p:spPr>
          <a:xfrm>
            <a:off x="4466883" y="2867085"/>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CC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6" name="Freeform 3"/>
          <p:cNvSpPr/>
          <p:nvPr/>
        </p:nvSpPr>
        <p:spPr>
          <a:xfrm>
            <a:off x="4462093" y="2862295"/>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7" name="Freeform 3"/>
          <p:cNvSpPr/>
          <p:nvPr/>
        </p:nvSpPr>
        <p:spPr>
          <a:xfrm>
            <a:off x="4466883" y="3464950"/>
            <a:ext cx="2172434" cy="271914"/>
          </a:xfrm>
          <a:custGeom>
            <a:avLst/>
            <a:gdLst>
              <a:gd name="connsiteX0" fmla="*/ 0 w 2879598"/>
              <a:gd name="connsiteY0" fmla="*/ 0 h 360426"/>
              <a:gd name="connsiteX1" fmla="*/ 0 w 2879598"/>
              <a:gd name="connsiteY1" fmla="*/ 360426 h 360426"/>
              <a:gd name="connsiteX2" fmla="*/ 2879598 w 2879598"/>
              <a:gd name="connsiteY2" fmla="*/ 360426 h 360426"/>
              <a:gd name="connsiteX3" fmla="*/ 2879598 w 2879598"/>
              <a:gd name="connsiteY3" fmla="*/ 0 h 360426"/>
              <a:gd name="connsiteX4" fmla="*/ 0 w 2879598"/>
              <a:gd name="connsiteY4" fmla="*/ 0 h 3604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79598" h="360426">
                <a:moveTo>
                  <a:pt x="0" y="0"/>
                </a:moveTo>
                <a:lnTo>
                  <a:pt x="0" y="360426"/>
                </a:lnTo>
                <a:lnTo>
                  <a:pt x="2879598" y="360426"/>
                </a:lnTo>
                <a:lnTo>
                  <a:pt x="2879598" y="0"/>
                </a:lnTo>
                <a:lnTo>
                  <a:pt x="0" y="0"/>
                </a:lnTo>
              </a:path>
            </a:pathLst>
          </a:custGeom>
          <a:solidFill>
            <a:srgbClr val="CC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8" name="Freeform 3"/>
          <p:cNvSpPr/>
          <p:nvPr/>
        </p:nvSpPr>
        <p:spPr>
          <a:xfrm>
            <a:off x="4462093" y="3460160"/>
            <a:ext cx="2182015" cy="281495"/>
          </a:xfrm>
          <a:custGeom>
            <a:avLst/>
            <a:gdLst>
              <a:gd name="connsiteX0" fmla="*/ 6350 w 2892298"/>
              <a:gd name="connsiteY0" fmla="*/ 6350 h 373126"/>
              <a:gd name="connsiteX1" fmla="*/ 6350 w 2892298"/>
              <a:gd name="connsiteY1" fmla="*/ 366776 h 373126"/>
              <a:gd name="connsiteX2" fmla="*/ 2885948 w 2892298"/>
              <a:gd name="connsiteY2" fmla="*/ 366776 h 373126"/>
              <a:gd name="connsiteX3" fmla="*/ 2885948 w 2892298"/>
              <a:gd name="connsiteY3" fmla="*/ 6350 h 373126"/>
              <a:gd name="connsiteX4" fmla="*/ 6350 w 2892298"/>
              <a:gd name="connsiteY4" fmla="*/ 6350 h 37312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892298" h="373126">
                <a:moveTo>
                  <a:pt x="6350" y="6350"/>
                </a:moveTo>
                <a:lnTo>
                  <a:pt x="6350" y="366776"/>
                </a:lnTo>
                <a:lnTo>
                  <a:pt x="2885948" y="366776"/>
                </a:lnTo>
                <a:lnTo>
                  <a:pt x="2885948" y="6350"/>
                </a:lnTo>
                <a:lnTo>
                  <a:pt x="6350" y="6350"/>
                </a:lnTo>
              </a:path>
            </a:pathLst>
          </a:custGeom>
          <a:solidFill>
            <a:srgbClr val="000000">
              <a:alpha val="0"/>
            </a:srgbClr>
          </a:solidFill>
          <a:ln w="12700">
            <a:solidFill>
              <a:srgbClr val="336699">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12" b="0" u="none"/>
          </a:p>
        </p:txBody>
      </p:sp>
      <p:sp>
        <p:nvSpPr>
          <p:cNvPr id="29" name="Freeform 3"/>
          <p:cNvSpPr/>
          <p:nvPr/>
        </p:nvSpPr>
        <p:spPr>
          <a:xfrm>
            <a:off x="1360439" y="1918694"/>
            <a:ext cx="319915" cy="1054024"/>
          </a:xfrm>
          <a:custGeom>
            <a:avLst/>
            <a:gdLst>
              <a:gd name="connsiteX0" fmla="*/ 14287 w 424053"/>
              <a:gd name="connsiteY0" fmla="*/ 1382839 h 1397127"/>
              <a:gd name="connsiteX1" fmla="*/ 210883 w 424053"/>
              <a:gd name="connsiteY1" fmla="*/ 698563 h 1397127"/>
              <a:gd name="connsiteX2" fmla="*/ 409765 w 424053"/>
              <a:gd name="connsiteY2" fmla="*/ 14287 h 1397127"/>
            </a:gdLst>
            <a:ahLst/>
            <a:cxnLst>
              <a:cxn ang="0">
                <a:pos x="connsiteX0" y="connsiteY0"/>
              </a:cxn>
              <a:cxn ang="1">
                <a:pos x="connsiteX1" y="connsiteY1"/>
              </a:cxn>
              <a:cxn ang="2">
                <a:pos x="connsiteX2" y="connsiteY2"/>
              </a:cxn>
            </a:cxnLst>
            <a:rect l="l" t="t" r="r" b="b"/>
            <a:pathLst>
              <a:path w="424053" h="1397127">
                <a:moveTo>
                  <a:pt x="14287" y="1382839"/>
                </a:moveTo>
                <a:cubicBezTo>
                  <a:pt x="112585" y="1382839"/>
                  <a:pt x="210883" y="1040701"/>
                  <a:pt x="210883" y="698563"/>
                </a:cubicBezTo>
                <a:cubicBezTo>
                  <a:pt x="210883" y="356425"/>
                  <a:pt x="309943" y="14287"/>
                  <a:pt x="409765"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30" name="Freeform 3"/>
          <p:cNvSpPr/>
          <p:nvPr/>
        </p:nvSpPr>
        <p:spPr>
          <a:xfrm>
            <a:off x="1360439" y="2951160"/>
            <a:ext cx="319915" cy="1107487"/>
          </a:xfrm>
          <a:custGeom>
            <a:avLst/>
            <a:gdLst>
              <a:gd name="connsiteX0" fmla="*/ 14287 w 424053"/>
              <a:gd name="connsiteY0" fmla="*/ 14287 h 1467993"/>
              <a:gd name="connsiteX1" fmla="*/ 210883 w 424053"/>
              <a:gd name="connsiteY1" fmla="*/ 733615 h 1467993"/>
              <a:gd name="connsiteX2" fmla="*/ 409765 w 424053"/>
              <a:gd name="connsiteY2" fmla="*/ 1453705 h 1467993"/>
            </a:gdLst>
            <a:ahLst/>
            <a:cxnLst>
              <a:cxn ang="0">
                <a:pos x="connsiteX0" y="connsiteY0"/>
              </a:cxn>
              <a:cxn ang="1">
                <a:pos x="connsiteX1" y="connsiteY1"/>
              </a:cxn>
              <a:cxn ang="2">
                <a:pos x="connsiteX2" y="connsiteY2"/>
              </a:cxn>
            </a:cxnLst>
            <a:rect l="l" t="t" r="r" b="b"/>
            <a:pathLst>
              <a:path w="424053" h="1467993">
                <a:moveTo>
                  <a:pt x="14287" y="14287"/>
                </a:moveTo>
                <a:cubicBezTo>
                  <a:pt x="112585" y="14287"/>
                  <a:pt x="210883" y="373951"/>
                  <a:pt x="210883" y="733615"/>
                </a:cubicBezTo>
                <a:cubicBezTo>
                  <a:pt x="210883" y="1094041"/>
                  <a:pt x="309943" y="1453705"/>
                  <a:pt x="409765" y="1453705"/>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31" name="Freeform 3"/>
          <p:cNvSpPr/>
          <p:nvPr/>
        </p:nvSpPr>
        <p:spPr>
          <a:xfrm>
            <a:off x="2528000" y="1538704"/>
            <a:ext cx="293471" cy="401546"/>
          </a:xfrm>
          <a:custGeom>
            <a:avLst/>
            <a:gdLst>
              <a:gd name="connsiteX0" fmla="*/ 14287 w 389001"/>
              <a:gd name="connsiteY0" fmla="*/ 517969 h 532256"/>
              <a:gd name="connsiteX1" fmla="*/ 193357 w 389001"/>
              <a:gd name="connsiteY1" fmla="*/ 266509 h 532256"/>
              <a:gd name="connsiteX2" fmla="*/ 374713 w 389001"/>
              <a:gd name="connsiteY2" fmla="*/ 14287 h 532256"/>
            </a:gdLst>
            <a:ahLst/>
            <a:cxnLst>
              <a:cxn ang="0">
                <a:pos x="connsiteX0" y="connsiteY0"/>
              </a:cxn>
              <a:cxn ang="1">
                <a:pos x="connsiteX1" y="connsiteY1"/>
              </a:cxn>
              <a:cxn ang="2">
                <a:pos x="connsiteX2" y="connsiteY2"/>
              </a:cxn>
            </a:cxnLst>
            <a:rect l="l" t="t" r="r" b="b"/>
            <a:pathLst>
              <a:path w="389001" h="532256">
                <a:moveTo>
                  <a:pt x="14287" y="517969"/>
                </a:moveTo>
                <a:cubicBezTo>
                  <a:pt x="104203" y="517969"/>
                  <a:pt x="193357" y="392239"/>
                  <a:pt x="193357" y="266509"/>
                </a:cubicBezTo>
                <a:cubicBezTo>
                  <a:pt x="193357" y="140017"/>
                  <a:pt x="284035" y="14287"/>
                  <a:pt x="374713"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24" name="Freeform 3"/>
          <p:cNvSpPr/>
          <p:nvPr/>
        </p:nvSpPr>
        <p:spPr>
          <a:xfrm>
            <a:off x="2528000" y="1918694"/>
            <a:ext cx="293471" cy="346934"/>
          </a:xfrm>
          <a:custGeom>
            <a:avLst/>
            <a:gdLst>
              <a:gd name="connsiteX0" fmla="*/ 14287 w 389001"/>
              <a:gd name="connsiteY0" fmla="*/ 14287 h 459867"/>
              <a:gd name="connsiteX1" fmla="*/ 193357 w 389001"/>
              <a:gd name="connsiteY1" fmla="*/ 229933 h 459867"/>
              <a:gd name="connsiteX2" fmla="*/ 374713 w 389001"/>
              <a:gd name="connsiteY2" fmla="*/ 445579 h 459867"/>
            </a:gdLst>
            <a:ahLst/>
            <a:cxnLst>
              <a:cxn ang="0">
                <a:pos x="connsiteX0" y="connsiteY0"/>
              </a:cxn>
              <a:cxn ang="1">
                <a:pos x="connsiteX1" y="connsiteY1"/>
              </a:cxn>
              <a:cxn ang="2">
                <a:pos x="connsiteX2" y="connsiteY2"/>
              </a:cxn>
            </a:cxnLst>
            <a:rect l="l" t="t" r="r" b="b"/>
            <a:pathLst>
              <a:path w="389001" h="459867">
                <a:moveTo>
                  <a:pt x="14287" y="14287"/>
                </a:moveTo>
                <a:cubicBezTo>
                  <a:pt x="104203" y="14287"/>
                  <a:pt x="193357" y="121729"/>
                  <a:pt x="193357" y="229933"/>
                </a:cubicBezTo>
                <a:cubicBezTo>
                  <a:pt x="193357" y="338137"/>
                  <a:pt x="284035" y="445579"/>
                  <a:pt x="374713" y="445579"/>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25" name="Freeform 3"/>
          <p:cNvSpPr/>
          <p:nvPr/>
        </p:nvSpPr>
        <p:spPr>
          <a:xfrm>
            <a:off x="2528000" y="3305280"/>
            <a:ext cx="293471" cy="753367"/>
          </a:xfrm>
          <a:custGeom>
            <a:avLst/>
            <a:gdLst>
              <a:gd name="connsiteX0" fmla="*/ 14287 w 389001"/>
              <a:gd name="connsiteY0" fmla="*/ 984313 h 998601"/>
              <a:gd name="connsiteX1" fmla="*/ 193357 w 389001"/>
              <a:gd name="connsiteY1" fmla="*/ 499681 h 998601"/>
              <a:gd name="connsiteX2" fmla="*/ 374713 w 389001"/>
              <a:gd name="connsiteY2" fmla="*/ 14287 h 998601"/>
            </a:gdLst>
            <a:ahLst/>
            <a:cxnLst>
              <a:cxn ang="0">
                <a:pos x="connsiteX0" y="connsiteY0"/>
              </a:cxn>
              <a:cxn ang="1">
                <a:pos x="connsiteX1" y="connsiteY1"/>
              </a:cxn>
              <a:cxn ang="2">
                <a:pos x="connsiteX2" y="connsiteY2"/>
              </a:cxn>
            </a:cxnLst>
            <a:rect l="l" t="t" r="r" b="b"/>
            <a:pathLst>
              <a:path w="389001" h="998601">
                <a:moveTo>
                  <a:pt x="14287" y="984313"/>
                </a:moveTo>
                <a:cubicBezTo>
                  <a:pt x="104203" y="984313"/>
                  <a:pt x="193357" y="741997"/>
                  <a:pt x="193357" y="499681"/>
                </a:cubicBezTo>
                <a:cubicBezTo>
                  <a:pt x="193357" y="257365"/>
                  <a:pt x="284035" y="14287"/>
                  <a:pt x="374713"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26" name="Freeform 3"/>
          <p:cNvSpPr/>
          <p:nvPr/>
        </p:nvSpPr>
        <p:spPr>
          <a:xfrm>
            <a:off x="2528000" y="4037089"/>
            <a:ext cx="293471" cy="619422"/>
          </a:xfrm>
          <a:custGeom>
            <a:avLst/>
            <a:gdLst>
              <a:gd name="connsiteX0" fmla="*/ 14287 w 389001"/>
              <a:gd name="connsiteY0" fmla="*/ 14287 h 821054"/>
              <a:gd name="connsiteX1" fmla="*/ 193357 w 389001"/>
              <a:gd name="connsiteY1" fmla="*/ 410527 h 821054"/>
              <a:gd name="connsiteX2" fmla="*/ 374713 w 389001"/>
              <a:gd name="connsiteY2" fmla="*/ 806767 h 821054"/>
            </a:gdLst>
            <a:ahLst/>
            <a:cxnLst>
              <a:cxn ang="0">
                <a:pos x="connsiteX0" y="connsiteY0"/>
              </a:cxn>
              <a:cxn ang="1">
                <a:pos x="connsiteX1" y="connsiteY1"/>
              </a:cxn>
              <a:cxn ang="2">
                <a:pos x="connsiteX2" y="connsiteY2"/>
              </a:cxn>
            </a:cxnLst>
            <a:rect l="l" t="t" r="r" b="b"/>
            <a:pathLst>
              <a:path w="389001" h="821054">
                <a:moveTo>
                  <a:pt x="14287" y="14287"/>
                </a:moveTo>
                <a:cubicBezTo>
                  <a:pt x="104203" y="14287"/>
                  <a:pt x="193357" y="212407"/>
                  <a:pt x="193357" y="410527"/>
                </a:cubicBezTo>
                <a:cubicBezTo>
                  <a:pt x="193357" y="608647"/>
                  <a:pt x="284035" y="806767"/>
                  <a:pt x="374713" y="80676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28" name="Freeform 3"/>
          <p:cNvSpPr/>
          <p:nvPr/>
        </p:nvSpPr>
        <p:spPr>
          <a:xfrm>
            <a:off x="4131888" y="1227700"/>
            <a:ext cx="345774" cy="332562"/>
          </a:xfrm>
          <a:custGeom>
            <a:avLst/>
            <a:gdLst>
              <a:gd name="connsiteX0" fmla="*/ 14287 w 458329"/>
              <a:gd name="connsiteY0" fmla="*/ 426529 h 440817"/>
              <a:gd name="connsiteX1" fmla="*/ 228409 w 458329"/>
              <a:gd name="connsiteY1" fmla="*/ 220789 h 440817"/>
              <a:gd name="connsiteX2" fmla="*/ 444042 w 458329"/>
              <a:gd name="connsiteY2" fmla="*/ 14287 h 440817"/>
            </a:gdLst>
            <a:ahLst/>
            <a:cxnLst>
              <a:cxn ang="0">
                <a:pos x="connsiteX0" y="connsiteY0"/>
              </a:cxn>
              <a:cxn ang="1">
                <a:pos x="connsiteX1" y="connsiteY1"/>
              </a:cxn>
              <a:cxn ang="2">
                <a:pos x="connsiteX2" y="connsiteY2"/>
              </a:cxn>
            </a:cxnLst>
            <a:rect l="l" t="t" r="r" b="b"/>
            <a:pathLst>
              <a:path w="458329" h="440817">
                <a:moveTo>
                  <a:pt x="14287" y="426529"/>
                </a:moveTo>
                <a:cubicBezTo>
                  <a:pt x="120967" y="426529"/>
                  <a:pt x="228409" y="323659"/>
                  <a:pt x="228409" y="220789"/>
                </a:cubicBezTo>
                <a:cubicBezTo>
                  <a:pt x="228409" y="117157"/>
                  <a:pt x="336613" y="14287"/>
                  <a:pt x="444042"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29" name="Freeform 3"/>
          <p:cNvSpPr/>
          <p:nvPr/>
        </p:nvSpPr>
        <p:spPr>
          <a:xfrm>
            <a:off x="4131888" y="1538704"/>
            <a:ext cx="345774" cy="22707"/>
          </a:xfrm>
          <a:custGeom>
            <a:avLst/>
            <a:gdLst>
              <a:gd name="connsiteX0" fmla="*/ 14287 w 458329"/>
              <a:gd name="connsiteY0" fmla="*/ 14287 h 30098"/>
              <a:gd name="connsiteX1" fmla="*/ 228409 w 458329"/>
              <a:gd name="connsiteY1" fmla="*/ 15049 h 30098"/>
              <a:gd name="connsiteX2" fmla="*/ 444042 w 458329"/>
              <a:gd name="connsiteY2" fmla="*/ 15811 h 30098"/>
            </a:gdLst>
            <a:ahLst/>
            <a:cxnLst>
              <a:cxn ang="0">
                <a:pos x="connsiteX0" y="connsiteY0"/>
              </a:cxn>
              <a:cxn ang="1">
                <a:pos x="connsiteX1" y="connsiteY1"/>
              </a:cxn>
              <a:cxn ang="2">
                <a:pos x="connsiteX2" y="connsiteY2"/>
              </a:cxn>
            </a:cxnLst>
            <a:rect l="l" t="t" r="r" b="b"/>
            <a:pathLst>
              <a:path w="458329" h="30098">
                <a:moveTo>
                  <a:pt x="14287" y="14287"/>
                </a:moveTo>
                <a:cubicBezTo>
                  <a:pt x="120967" y="14287"/>
                  <a:pt x="228409" y="15049"/>
                  <a:pt x="228409" y="15049"/>
                </a:cubicBezTo>
                <a:cubicBezTo>
                  <a:pt x="228409" y="15811"/>
                  <a:pt x="336613" y="15811"/>
                  <a:pt x="444042" y="15811"/>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0" name="Freeform 3"/>
          <p:cNvSpPr/>
          <p:nvPr/>
        </p:nvSpPr>
        <p:spPr>
          <a:xfrm>
            <a:off x="4131888" y="1538704"/>
            <a:ext cx="345774" cy="335436"/>
          </a:xfrm>
          <a:custGeom>
            <a:avLst/>
            <a:gdLst>
              <a:gd name="connsiteX0" fmla="*/ 14287 w 458329"/>
              <a:gd name="connsiteY0" fmla="*/ 14287 h 444626"/>
              <a:gd name="connsiteX1" fmla="*/ 228409 w 458329"/>
              <a:gd name="connsiteY1" fmla="*/ 222313 h 444626"/>
              <a:gd name="connsiteX2" fmla="*/ 444042 w 458329"/>
              <a:gd name="connsiteY2" fmla="*/ 430339 h 444626"/>
            </a:gdLst>
            <a:ahLst/>
            <a:cxnLst>
              <a:cxn ang="0">
                <a:pos x="connsiteX0" y="connsiteY0"/>
              </a:cxn>
              <a:cxn ang="1">
                <a:pos x="connsiteX1" y="connsiteY1"/>
              </a:cxn>
              <a:cxn ang="2">
                <a:pos x="connsiteX2" y="connsiteY2"/>
              </a:cxn>
            </a:cxnLst>
            <a:rect l="l" t="t" r="r" b="b"/>
            <a:pathLst>
              <a:path w="458329" h="444626">
                <a:moveTo>
                  <a:pt x="14287" y="14287"/>
                </a:moveTo>
                <a:cubicBezTo>
                  <a:pt x="120967" y="14287"/>
                  <a:pt x="228409" y="118681"/>
                  <a:pt x="228409" y="222313"/>
                </a:cubicBezTo>
                <a:cubicBezTo>
                  <a:pt x="228409" y="326707"/>
                  <a:pt x="336613" y="430339"/>
                  <a:pt x="444042" y="430339"/>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1" name="Freeform 3"/>
          <p:cNvSpPr/>
          <p:nvPr/>
        </p:nvSpPr>
        <p:spPr>
          <a:xfrm>
            <a:off x="4131888" y="2244070"/>
            <a:ext cx="345774" cy="23281"/>
          </a:xfrm>
          <a:custGeom>
            <a:avLst/>
            <a:gdLst>
              <a:gd name="connsiteX0" fmla="*/ 14287 w 458329"/>
              <a:gd name="connsiteY0" fmla="*/ 14287 h 30860"/>
              <a:gd name="connsiteX1" fmla="*/ 228409 w 458329"/>
              <a:gd name="connsiteY1" fmla="*/ 15811 h 30860"/>
              <a:gd name="connsiteX2" fmla="*/ 444042 w 458329"/>
              <a:gd name="connsiteY2" fmla="*/ 16573 h 30860"/>
            </a:gdLst>
            <a:ahLst/>
            <a:cxnLst>
              <a:cxn ang="0">
                <a:pos x="connsiteX0" y="connsiteY0"/>
              </a:cxn>
              <a:cxn ang="1">
                <a:pos x="connsiteX1" y="connsiteY1"/>
              </a:cxn>
              <a:cxn ang="2">
                <a:pos x="connsiteX2" y="connsiteY2"/>
              </a:cxn>
            </a:cxnLst>
            <a:rect l="l" t="t" r="r" b="b"/>
            <a:pathLst>
              <a:path w="458329" h="30860">
                <a:moveTo>
                  <a:pt x="14287" y="14287"/>
                </a:moveTo>
                <a:cubicBezTo>
                  <a:pt x="120967" y="14287"/>
                  <a:pt x="228409" y="15049"/>
                  <a:pt x="228409" y="15811"/>
                </a:cubicBezTo>
                <a:cubicBezTo>
                  <a:pt x="228409" y="15811"/>
                  <a:pt x="336613" y="16573"/>
                  <a:pt x="444042" y="16573"/>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2" name="Freeform 3"/>
          <p:cNvSpPr/>
          <p:nvPr/>
        </p:nvSpPr>
        <p:spPr>
          <a:xfrm>
            <a:off x="4131888" y="2694768"/>
            <a:ext cx="345774" cy="632070"/>
          </a:xfrm>
          <a:custGeom>
            <a:avLst/>
            <a:gdLst>
              <a:gd name="connsiteX0" fmla="*/ 14287 w 458329"/>
              <a:gd name="connsiteY0" fmla="*/ 823531 h 837819"/>
              <a:gd name="connsiteX1" fmla="*/ 228409 w 458329"/>
              <a:gd name="connsiteY1" fmla="*/ 418909 h 837819"/>
              <a:gd name="connsiteX2" fmla="*/ 444042 w 458329"/>
              <a:gd name="connsiteY2" fmla="*/ 14287 h 837819"/>
            </a:gdLst>
            <a:ahLst/>
            <a:cxnLst>
              <a:cxn ang="0">
                <a:pos x="connsiteX0" y="connsiteY0"/>
              </a:cxn>
              <a:cxn ang="1">
                <a:pos x="connsiteX1" y="connsiteY1"/>
              </a:cxn>
              <a:cxn ang="2">
                <a:pos x="connsiteX2" y="connsiteY2"/>
              </a:cxn>
            </a:cxnLst>
            <a:rect l="l" t="t" r="r" b="b"/>
            <a:pathLst>
              <a:path w="458329" h="837819">
                <a:moveTo>
                  <a:pt x="14287" y="823531"/>
                </a:moveTo>
                <a:cubicBezTo>
                  <a:pt x="120967" y="823531"/>
                  <a:pt x="228409" y="621601"/>
                  <a:pt x="228409" y="418909"/>
                </a:cubicBezTo>
                <a:cubicBezTo>
                  <a:pt x="228409" y="216217"/>
                  <a:pt x="336613" y="14287"/>
                  <a:pt x="444042"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3" name="Freeform 3"/>
          <p:cNvSpPr/>
          <p:nvPr/>
        </p:nvSpPr>
        <p:spPr>
          <a:xfrm>
            <a:off x="4131888" y="2993125"/>
            <a:ext cx="345774" cy="333711"/>
          </a:xfrm>
          <a:custGeom>
            <a:avLst/>
            <a:gdLst>
              <a:gd name="connsiteX0" fmla="*/ 14287 w 458329"/>
              <a:gd name="connsiteY0" fmla="*/ 428053 h 442340"/>
              <a:gd name="connsiteX1" fmla="*/ 228409 w 458329"/>
              <a:gd name="connsiteY1" fmla="*/ 220789 h 442340"/>
              <a:gd name="connsiteX2" fmla="*/ 444042 w 458329"/>
              <a:gd name="connsiteY2" fmla="*/ 14287 h 442340"/>
            </a:gdLst>
            <a:ahLst/>
            <a:cxnLst>
              <a:cxn ang="0">
                <a:pos x="connsiteX0" y="connsiteY0"/>
              </a:cxn>
              <a:cxn ang="1">
                <a:pos x="connsiteX1" y="connsiteY1"/>
              </a:cxn>
              <a:cxn ang="2">
                <a:pos x="connsiteX2" y="connsiteY2"/>
              </a:cxn>
            </a:cxnLst>
            <a:rect l="l" t="t" r="r" b="b"/>
            <a:pathLst>
              <a:path w="458329" h="442340">
                <a:moveTo>
                  <a:pt x="14287" y="428053"/>
                </a:moveTo>
                <a:cubicBezTo>
                  <a:pt x="120967" y="428053"/>
                  <a:pt x="228409" y="324421"/>
                  <a:pt x="228409" y="220789"/>
                </a:cubicBezTo>
                <a:cubicBezTo>
                  <a:pt x="228409" y="117157"/>
                  <a:pt x="336613" y="14287"/>
                  <a:pt x="444042"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4" name="Freeform 3"/>
          <p:cNvSpPr/>
          <p:nvPr/>
        </p:nvSpPr>
        <p:spPr>
          <a:xfrm>
            <a:off x="4131888" y="3292058"/>
            <a:ext cx="345774" cy="34780"/>
          </a:xfrm>
          <a:custGeom>
            <a:avLst/>
            <a:gdLst>
              <a:gd name="connsiteX0" fmla="*/ 14287 w 458329"/>
              <a:gd name="connsiteY0" fmla="*/ 31813 h 46101"/>
              <a:gd name="connsiteX1" fmla="*/ 228409 w 458329"/>
              <a:gd name="connsiteY1" fmla="*/ 23431 h 46101"/>
              <a:gd name="connsiteX2" fmla="*/ 444042 w 458329"/>
              <a:gd name="connsiteY2" fmla="*/ 14287 h 46101"/>
            </a:gdLst>
            <a:ahLst/>
            <a:cxnLst>
              <a:cxn ang="0">
                <a:pos x="connsiteX0" y="connsiteY0"/>
              </a:cxn>
              <a:cxn ang="1">
                <a:pos x="connsiteX1" y="connsiteY1"/>
              </a:cxn>
              <a:cxn ang="2">
                <a:pos x="connsiteX2" y="connsiteY2"/>
              </a:cxn>
            </a:cxnLst>
            <a:rect l="l" t="t" r="r" b="b"/>
            <a:pathLst>
              <a:path w="458329" h="46101">
                <a:moveTo>
                  <a:pt x="14287" y="31813"/>
                </a:moveTo>
                <a:cubicBezTo>
                  <a:pt x="120967" y="31813"/>
                  <a:pt x="228409" y="28003"/>
                  <a:pt x="228409" y="23431"/>
                </a:cubicBezTo>
                <a:cubicBezTo>
                  <a:pt x="228409" y="18859"/>
                  <a:pt x="336613" y="14287"/>
                  <a:pt x="444042"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5" name="Freeform 3"/>
          <p:cNvSpPr/>
          <p:nvPr/>
        </p:nvSpPr>
        <p:spPr>
          <a:xfrm>
            <a:off x="4131888" y="3305280"/>
            <a:ext cx="345774" cy="306693"/>
          </a:xfrm>
          <a:custGeom>
            <a:avLst/>
            <a:gdLst>
              <a:gd name="connsiteX0" fmla="*/ 14287 w 458329"/>
              <a:gd name="connsiteY0" fmla="*/ 14287 h 406527"/>
              <a:gd name="connsiteX1" fmla="*/ 228409 w 458329"/>
              <a:gd name="connsiteY1" fmla="*/ 203263 h 406527"/>
              <a:gd name="connsiteX2" fmla="*/ 444042 w 458329"/>
              <a:gd name="connsiteY2" fmla="*/ 392239 h 406527"/>
            </a:gdLst>
            <a:ahLst/>
            <a:cxnLst>
              <a:cxn ang="0">
                <a:pos x="connsiteX0" y="connsiteY0"/>
              </a:cxn>
              <a:cxn ang="1">
                <a:pos x="connsiteX1" y="connsiteY1"/>
              </a:cxn>
              <a:cxn ang="2">
                <a:pos x="connsiteX2" y="connsiteY2"/>
              </a:cxn>
            </a:cxnLst>
            <a:rect l="l" t="t" r="r" b="b"/>
            <a:pathLst>
              <a:path w="458329" h="406527">
                <a:moveTo>
                  <a:pt x="14287" y="14287"/>
                </a:moveTo>
                <a:cubicBezTo>
                  <a:pt x="120967" y="14287"/>
                  <a:pt x="228409" y="108775"/>
                  <a:pt x="228409" y="203263"/>
                </a:cubicBezTo>
                <a:cubicBezTo>
                  <a:pt x="228409" y="297751"/>
                  <a:pt x="336613" y="392239"/>
                  <a:pt x="444042" y="392239"/>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6" name="Freeform 3"/>
          <p:cNvSpPr/>
          <p:nvPr/>
        </p:nvSpPr>
        <p:spPr>
          <a:xfrm>
            <a:off x="4131888" y="3305280"/>
            <a:ext cx="345774" cy="606200"/>
          </a:xfrm>
          <a:custGeom>
            <a:avLst/>
            <a:gdLst>
              <a:gd name="connsiteX0" fmla="*/ 14287 w 458329"/>
              <a:gd name="connsiteY0" fmla="*/ 14287 h 803528"/>
              <a:gd name="connsiteX1" fmla="*/ 228409 w 458329"/>
              <a:gd name="connsiteY1" fmla="*/ 402145 h 803528"/>
              <a:gd name="connsiteX2" fmla="*/ 444042 w 458329"/>
              <a:gd name="connsiteY2" fmla="*/ 789241 h 803528"/>
            </a:gdLst>
            <a:ahLst/>
            <a:cxnLst>
              <a:cxn ang="0">
                <a:pos x="connsiteX0" y="connsiteY0"/>
              </a:cxn>
              <a:cxn ang="1">
                <a:pos x="connsiteX1" y="connsiteY1"/>
              </a:cxn>
              <a:cxn ang="2">
                <a:pos x="connsiteX2" y="connsiteY2"/>
              </a:cxn>
            </a:cxnLst>
            <a:rect l="l" t="t" r="r" b="b"/>
            <a:pathLst>
              <a:path w="458329" h="803528">
                <a:moveTo>
                  <a:pt x="14287" y="14287"/>
                </a:moveTo>
                <a:cubicBezTo>
                  <a:pt x="120967" y="14287"/>
                  <a:pt x="228409" y="207835"/>
                  <a:pt x="228409" y="402145"/>
                </a:cubicBezTo>
                <a:cubicBezTo>
                  <a:pt x="228409" y="595693"/>
                  <a:pt x="336613" y="789241"/>
                  <a:pt x="444042" y="789241"/>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7" name="Freeform 3"/>
          <p:cNvSpPr/>
          <p:nvPr/>
        </p:nvSpPr>
        <p:spPr>
          <a:xfrm>
            <a:off x="4131888" y="4323375"/>
            <a:ext cx="345774" cy="333136"/>
          </a:xfrm>
          <a:custGeom>
            <a:avLst/>
            <a:gdLst>
              <a:gd name="connsiteX0" fmla="*/ 14287 w 458329"/>
              <a:gd name="connsiteY0" fmla="*/ 427291 h 441578"/>
              <a:gd name="connsiteX1" fmla="*/ 228409 w 458329"/>
              <a:gd name="connsiteY1" fmla="*/ 220789 h 441578"/>
              <a:gd name="connsiteX2" fmla="*/ 444042 w 458329"/>
              <a:gd name="connsiteY2" fmla="*/ 14287 h 441578"/>
            </a:gdLst>
            <a:ahLst/>
            <a:cxnLst>
              <a:cxn ang="0">
                <a:pos x="connsiteX0" y="connsiteY0"/>
              </a:cxn>
              <a:cxn ang="1">
                <a:pos x="connsiteX1" y="connsiteY1"/>
              </a:cxn>
              <a:cxn ang="2">
                <a:pos x="connsiteX2" y="connsiteY2"/>
              </a:cxn>
            </a:cxnLst>
            <a:rect l="l" t="t" r="r" b="b"/>
            <a:pathLst>
              <a:path w="458329" h="441578">
                <a:moveTo>
                  <a:pt x="14287" y="427291"/>
                </a:moveTo>
                <a:cubicBezTo>
                  <a:pt x="120967" y="427291"/>
                  <a:pt x="228409" y="323659"/>
                  <a:pt x="228409" y="220789"/>
                </a:cubicBezTo>
                <a:cubicBezTo>
                  <a:pt x="228409" y="117919"/>
                  <a:pt x="336613" y="14287"/>
                  <a:pt x="444042" y="14287"/>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8" name="Freeform 3"/>
          <p:cNvSpPr/>
          <p:nvPr/>
        </p:nvSpPr>
        <p:spPr>
          <a:xfrm>
            <a:off x="4131888" y="4634954"/>
            <a:ext cx="345774" cy="22707"/>
          </a:xfrm>
          <a:custGeom>
            <a:avLst/>
            <a:gdLst>
              <a:gd name="connsiteX0" fmla="*/ 14287 w 458329"/>
              <a:gd name="connsiteY0" fmla="*/ 14287 h 30098"/>
              <a:gd name="connsiteX1" fmla="*/ 228409 w 458329"/>
              <a:gd name="connsiteY1" fmla="*/ 15049 h 30098"/>
              <a:gd name="connsiteX2" fmla="*/ 444042 w 458329"/>
              <a:gd name="connsiteY2" fmla="*/ 15811 h 30098"/>
            </a:gdLst>
            <a:ahLst/>
            <a:cxnLst>
              <a:cxn ang="0">
                <a:pos x="connsiteX0" y="connsiteY0"/>
              </a:cxn>
              <a:cxn ang="1">
                <a:pos x="connsiteX1" y="connsiteY1"/>
              </a:cxn>
              <a:cxn ang="2">
                <a:pos x="connsiteX2" y="connsiteY2"/>
              </a:cxn>
            </a:cxnLst>
            <a:rect l="l" t="t" r="r" b="b"/>
            <a:pathLst>
              <a:path w="458329" h="30098">
                <a:moveTo>
                  <a:pt x="14287" y="14287"/>
                </a:moveTo>
                <a:cubicBezTo>
                  <a:pt x="120967" y="14287"/>
                  <a:pt x="228409" y="14287"/>
                  <a:pt x="228409" y="15049"/>
                </a:cubicBezTo>
                <a:cubicBezTo>
                  <a:pt x="228409" y="15049"/>
                  <a:pt x="336613" y="15811"/>
                  <a:pt x="444042" y="15811"/>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sp>
        <p:nvSpPr>
          <p:cNvPr id="1039" name="Freeform 3"/>
          <p:cNvSpPr/>
          <p:nvPr/>
        </p:nvSpPr>
        <p:spPr>
          <a:xfrm>
            <a:off x="4131888" y="4634955"/>
            <a:ext cx="345774" cy="335437"/>
          </a:xfrm>
          <a:custGeom>
            <a:avLst/>
            <a:gdLst>
              <a:gd name="connsiteX0" fmla="*/ 14287 w 458329"/>
              <a:gd name="connsiteY0" fmla="*/ 14287 h 444627"/>
              <a:gd name="connsiteX1" fmla="*/ 228409 w 458329"/>
              <a:gd name="connsiteY1" fmla="*/ 222313 h 444627"/>
              <a:gd name="connsiteX2" fmla="*/ 444042 w 458329"/>
              <a:gd name="connsiteY2" fmla="*/ 430339 h 444627"/>
            </a:gdLst>
            <a:ahLst/>
            <a:cxnLst>
              <a:cxn ang="0">
                <a:pos x="connsiteX0" y="connsiteY0"/>
              </a:cxn>
              <a:cxn ang="1">
                <a:pos x="connsiteX1" y="connsiteY1"/>
              </a:cxn>
              <a:cxn ang="2">
                <a:pos x="connsiteX2" y="connsiteY2"/>
              </a:cxn>
            </a:cxnLst>
            <a:rect l="l" t="t" r="r" b="b"/>
            <a:pathLst>
              <a:path w="458329" h="444627">
                <a:moveTo>
                  <a:pt x="14287" y="14287"/>
                </a:moveTo>
                <a:cubicBezTo>
                  <a:pt x="120967" y="14287"/>
                  <a:pt x="228409" y="117919"/>
                  <a:pt x="228409" y="222313"/>
                </a:cubicBezTo>
                <a:cubicBezTo>
                  <a:pt x="228409" y="325945"/>
                  <a:pt x="336613" y="430339"/>
                  <a:pt x="444042" y="430339"/>
                </a:cubicBezTo>
              </a:path>
            </a:pathLst>
          </a:custGeom>
          <a:ln w="25400">
            <a:solidFill>
              <a:srgbClr val="CC0000">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112" b="0" u="none"/>
          </a:p>
        </p:txBody>
      </p:sp>
      <p:pic>
        <p:nvPicPr>
          <p:cNvPr id="1027" name="Picture 3"/>
          <p:cNvPicPr>
            <a:picLocks noChangeAspect="1" noChangeArrowheads="1"/>
          </p:cNvPicPr>
          <p:nvPr/>
        </p:nvPicPr>
        <p:blipFill>
          <a:blip r:embed="rId3" cstate="print"/>
          <a:srcRect/>
          <a:stretch>
            <a:fillRect/>
          </a:stretch>
        </p:blipFill>
        <p:spPr bwMode="auto">
          <a:xfrm>
            <a:off x="1132360" y="0"/>
            <a:ext cx="95812" cy="86231"/>
          </a:xfrm>
          <a:prstGeom prst="rect">
            <a:avLst/>
          </a:prstGeom>
          <a:noFill/>
        </p:spPr>
      </p:pic>
      <p:pic>
        <p:nvPicPr>
          <p:cNvPr id="1041" name="Picture 3"/>
          <p:cNvPicPr>
            <a:picLocks noChangeAspect="1" noChangeArrowheads="1"/>
          </p:cNvPicPr>
          <p:nvPr/>
        </p:nvPicPr>
        <p:blipFill>
          <a:blip r:embed="rId4" cstate="print"/>
          <a:srcRect/>
          <a:stretch>
            <a:fillRect/>
          </a:stretch>
        </p:blipFill>
        <p:spPr bwMode="auto">
          <a:xfrm>
            <a:off x="683568" y="2746362"/>
            <a:ext cx="699425" cy="431153"/>
          </a:xfrm>
          <a:prstGeom prst="rect">
            <a:avLst/>
          </a:prstGeom>
          <a:noFill/>
        </p:spPr>
      </p:pic>
      <p:pic>
        <p:nvPicPr>
          <p:cNvPr id="1042" name="Picture 3"/>
          <p:cNvPicPr>
            <a:picLocks noChangeAspect="1" noChangeArrowheads="1"/>
          </p:cNvPicPr>
          <p:nvPr/>
        </p:nvPicPr>
        <p:blipFill>
          <a:blip r:embed="rId5" cstate="print"/>
          <a:srcRect/>
          <a:stretch>
            <a:fillRect/>
          </a:stretch>
        </p:blipFill>
        <p:spPr bwMode="auto">
          <a:xfrm>
            <a:off x="1660846" y="1721178"/>
            <a:ext cx="891049" cy="421571"/>
          </a:xfrm>
          <a:prstGeom prst="rect">
            <a:avLst/>
          </a:prstGeom>
          <a:noFill/>
        </p:spPr>
      </p:pic>
      <p:pic>
        <p:nvPicPr>
          <p:cNvPr id="1043" name="Picture 3"/>
          <p:cNvPicPr>
            <a:picLocks noChangeAspect="1" noChangeArrowheads="1"/>
          </p:cNvPicPr>
          <p:nvPr/>
        </p:nvPicPr>
        <p:blipFill>
          <a:blip r:embed="rId6" cstate="print"/>
          <a:srcRect/>
          <a:stretch>
            <a:fillRect/>
          </a:stretch>
        </p:blipFill>
        <p:spPr bwMode="auto">
          <a:xfrm>
            <a:off x="1660846" y="3838616"/>
            <a:ext cx="891049" cy="421571"/>
          </a:xfrm>
          <a:prstGeom prst="rect">
            <a:avLst/>
          </a:prstGeom>
          <a:noFill/>
        </p:spPr>
      </p:pic>
      <p:pic>
        <p:nvPicPr>
          <p:cNvPr id="1044" name="Picture 3"/>
          <p:cNvPicPr>
            <a:picLocks noChangeAspect="1" noChangeArrowheads="1"/>
          </p:cNvPicPr>
          <p:nvPr/>
        </p:nvPicPr>
        <p:blipFill>
          <a:blip r:embed="rId7" cstate="print"/>
          <a:srcRect/>
          <a:stretch>
            <a:fillRect/>
          </a:stretch>
        </p:blipFill>
        <p:spPr bwMode="auto">
          <a:xfrm>
            <a:off x="2801006" y="1337931"/>
            <a:ext cx="1350945" cy="421571"/>
          </a:xfrm>
          <a:prstGeom prst="rect">
            <a:avLst/>
          </a:prstGeom>
          <a:noFill/>
        </p:spPr>
      </p:pic>
      <p:pic>
        <p:nvPicPr>
          <p:cNvPr id="1045" name="Picture 3"/>
          <p:cNvPicPr>
            <a:picLocks noChangeAspect="1" noChangeArrowheads="1"/>
          </p:cNvPicPr>
          <p:nvPr/>
        </p:nvPicPr>
        <p:blipFill>
          <a:blip r:embed="rId8" cstate="print"/>
          <a:srcRect/>
          <a:stretch>
            <a:fillRect/>
          </a:stretch>
        </p:blipFill>
        <p:spPr bwMode="auto">
          <a:xfrm>
            <a:off x="2801006" y="2037356"/>
            <a:ext cx="1350945" cy="431153"/>
          </a:xfrm>
          <a:prstGeom prst="rect">
            <a:avLst/>
          </a:prstGeom>
          <a:noFill/>
        </p:spPr>
      </p:pic>
      <p:pic>
        <p:nvPicPr>
          <p:cNvPr id="1046" name="Picture 3"/>
          <p:cNvPicPr>
            <a:picLocks noChangeAspect="1" noChangeArrowheads="1"/>
          </p:cNvPicPr>
          <p:nvPr/>
        </p:nvPicPr>
        <p:blipFill>
          <a:blip r:embed="rId9" cstate="print"/>
          <a:srcRect/>
          <a:stretch>
            <a:fillRect/>
          </a:stretch>
        </p:blipFill>
        <p:spPr bwMode="auto">
          <a:xfrm>
            <a:off x="2801006" y="3100866"/>
            <a:ext cx="1350945" cy="431153"/>
          </a:xfrm>
          <a:prstGeom prst="rect">
            <a:avLst/>
          </a:prstGeom>
          <a:noFill/>
        </p:spPr>
      </p:pic>
      <p:pic>
        <p:nvPicPr>
          <p:cNvPr id="1047" name="Picture 3"/>
          <p:cNvPicPr>
            <a:picLocks noChangeAspect="1" noChangeArrowheads="1"/>
          </p:cNvPicPr>
          <p:nvPr/>
        </p:nvPicPr>
        <p:blipFill>
          <a:blip r:embed="rId10" cstate="print"/>
          <a:srcRect/>
          <a:stretch>
            <a:fillRect/>
          </a:stretch>
        </p:blipFill>
        <p:spPr bwMode="auto">
          <a:xfrm>
            <a:off x="2801006" y="4432649"/>
            <a:ext cx="1350945" cy="421571"/>
          </a:xfrm>
          <a:prstGeom prst="rect">
            <a:avLst/>
          </a:prstGeom>
          <a:noFill/>
        </p:spPr>
      </p:pic>
      <p:sp>
        <p:nvSpPr>
          <p:cNvPr id="2" name="TextBox 1"/>
          <p:cNvSpPr txBox="1"/>
          <p:nvPr/>
        </p:nvSpPr>
        <p:spPr>
          <a:xfrm>
            <a:off x="693149" y="916360"/>
            <a:ext cx="3388748" cy="3995966"/>
          </a:xfrm>
          <a:prstGeom prst="rect">
            <a:avLst/>
          </a:prstGeom>
          <a:noFill/>
        </p:spPr>
        <p:txBody>
          <a:bodyPr wrap="none" lIns="0" tIns="0" rIns="0" rtlCol="0">
            <a:spAutoFit/>
          </a:bodyPr>
          <a:lstStyle/>
          <a:p>
            <a:pPr>
              <a:lnSpc>
                <a:spcPts val="754"/>
              </a:lnSpc>
            </a:pPr>
            <a:endParaRPr lang="en-US" altLang="zh-CN" sz="2112" b="0" u="none" dirty="0" smtClean="0"/>
          </a:p>
          <a:p>
            <a:pPr>
              <a:lnSpc>
                <a:spcPts val="754"/>
              </a:lnSpc>
            </a:pPr>
            <a:endParaRPr lang="en-US" altLang="zh-CN" sz="2112" b="0" u="none" dirty="0"/>
          </a:p>
          <a:p>
            <a:pPr>
              <a:lnSpc>
                <a:spcPts val="754"/>
              </a:lnSpc>
            </a:pPr>
            <a:endParaRPr lang="en-US" altLang="zh-CN" sz="2112" b="0" u="none" dirty="0" smtClean="0"/>
          </a:p>
          <a:p>
            <a:pPr>
              <a:lnSpc>
                <a:spcPts val="754"/>
              </a:lnSpc>
            </a:pPr>
            <a:endParaRPr lang="en-US" altLang="zh-CN" sz="2112" b="0" u="none" dirty="0"/>
          </a:p>
          <a:p>
            <a:pPr>
              <a:lnSpc>
                <a:spcPts val="754"/>
              </a:lnSpc>
            </a:pPr>
            <a:endParaRPr lang="en-US" altLang="zh-CN" sz="2112" b="0" u="none" dirty="0"/>
          </a:p>
          <a:p>
            <a:pPr defTabSz="-479">
              <a:lnSpc>
                <a:spcPts val="2037"/>
              </a:lnSpc>
              <a:tabLst>
                <a:tab pos="143713" algn="l"/>
                <a:tab pos="1025154" algn="l"/>
                <a:tab pos="2203602" algn="l"/>
              </a:tabLst>
            </a:pPr>
            <a:r>
              <a:rPr lang="en-US" altLang="zh-CN" sz="2112" b="0" u="none" dirty="0"/>
              <a:t>			</a:t>
            </a:r>
            <a:r>
              <a:rPr lang="en-US" altLang="zh-CN" sz="1509" b="0" u="none" dirty="0">
                <a:solidFill>
                  <a:srgbClr val="FFFFFF"/>
                </a:solidFill>
                <a:latin typeface="黑体" panose="02010609060101010101" pitchFamily="2" charset="-122"/>
                <a:cs typeface="华文中宋" pitchFamily="18" charset="0"/>
              </a:rPr>
              <a:t>模拟信号传输</a:t>
            </a:r>
          </a:p>
          <a:p>
            <a:pPr>
              <a:lnSpc>
                <a:spcPts val="754"/>
              </a:lnSpc>
            </a:pPr>
            <a:endParaRPr lang="en-US" altLang="zh-CN" sz="2112" b="0" u="none" dirty="0"/>
          </a:p>
          <a:p>
            <a:pPr defTabSz="-479">
              <a:lnSpc>
                <a:spcPts val="2188"/>
              </a:lnSpc>
              <a:tabLst>
                <a:tab pos="143713" algn="l"/>
                <a:tab pos="1025154" algn="l"/>
                <a:tab pos="2203602" algn="l"/>
              </a:tabLst>
            </a:pPr>
            <a:r>
              <a:rPr lang="en-US" altLang="zh-CN" sz="2112" b="0" u="none" dirty="0"/>
              <a:t>		</a:t>
            </a:r>
            <a:r>
              <a:rPr lang="en-US" altLang="zh-CN" sz="1509" b="0" u="none" dirty="0">
                <a:solidFill>
                  <a:srgbClr val="FFFFFF"/>
                </a:solidFill>
                <a:latin typeface="黑体" panose="02010609060101010101" pitchFamily="2" charset="-122"/>
                <a:cs typeface="华文中宋" pitchFamily="18" charset="0"/>
              </a:rPr>
              <a:t>模拟数据</a:t>
            </a:r>
          </a:p>
          <a:p>
            <a:pPr defTabSz="-479">
              <a:lnSpc>
                <a:spcPts val="2565"/>
              </a:lnSpc>
              <a:tabLst>
                <a:tab pos="143713" algn="l"/>
                <a:tab pos="1025154" algn="l"/>
                <a:tab pos="2203602" algn="l"/>
              </a:tabLst>
            </a:pPr>
            <a:r>
              <a:rPr lang="en-US" altLang="zh-CN" sz="2112" b="0" u="none" dirty="0"/>
              <a:t>			</a:t>
            </a:r>
            <a:r>
              <a:rPr lang="en-US" altLang="zh-CN" sz="1509" b="0" u="none" dirty="0">
                <a:solidFill>
                  <a:srgbClr val="FFFFFF"/>
                </a:solidFill>
                <a:latin typeface="黑体" panose="02010609060101010101" pitchFamily="2" charset="-122"/>
                <a:cs typeface="华文中宋" pitchFamily="18" charset="0"/>
              </a:rPr>
              <a:t>数字信号传输</a:t>
            </a:r>
          </a:p>
          <a:p>
            <a:pPr>
              <a:lnSpc>
                <a:spcPts val="754"/>
              </a:lnSpc>
            </a:pPr>
            <a:endParaRPr lang="en-US" altLang="zh-CN" sz="2112" b="0" u="none" dirty="0"/>
          </a:p>
          <a:p>
            <a:pPr>
              <a:lnSpc>
                <a:spcPts val="754"/>
              </a:lnSpc>
            </a:pPr>
            <a:endParaRPr lang="en-US" altLang="zh-CN" sz="2112" b="0" u="none" dirty="0"/>
          </a:p>
          <a:p>
            <a:pPr>
              <a:lnSpc>
                <a:spcPts val="754"/>
              </a:lnSpc>
            </a:pPr>
            <a:endParaRPr lang="en-US" altLang="zh-CN" sz="2112" b="0" u="none" dirty="0"/>
          </a:p>
          <a:p>
            <a:pPr>
              <a:lnSpc>
                <a:spcPts val="754"/>
              </a:lnSpc>
            </a:pPr>
            <a:endParaRPr lang="en-US" altLang="zh-CN" sz="2112" b="0" u="none" dirty="0"/>
          </a:p>
          <a:p>
            <a:pPr defTabSz="-479">
              <a:lnSpc>
                <a:spcPts val="2490"/>
              </a:lnSpc>
              <a:tabLst>
                <a:tab pos="143713" algn="l"/>
                <a:tab pos="1025154" algn="l"/>
                <a:tab pos="2203602" algn="l"/>
              </a:tabLst>
            </a:pPr>
            <a:r>
              <a:rPr lang="en-US" altLang="zh-CN" sz="2112" b="0" u="none" dirty="0"/>
              <a:t>	</a:t>
            </a:r>
            <a:r>
              <a:rPr lang="en-US" altLang="zh-CN" sz="1509" b="0" u="none" dirty="0">
                <a:solidFill>
                  <a:srgbClr val="33659A"/>
                </a:solidFill>
                <a:latin typeface="黑体" panose="02010609060101010101" pitchFamily="2" charset="-122"/>
                <a:cs typeface="华文中宋" pitchFamily="18" charset="0"/>
              </a:rPr>
              <a:t>数据</a:t>
            </a:r>
          </a:p>
          <a:p>
            <a:pPr>
              <a:lnSpc>
                <a:spcPts val="754"/>
              </a:lnSpc>
            </a:pPr>
            <a:endParaRPr lang="en-US" altLang="zh-CN" sz="2112" b="0" u="none" dirty="0"/>
          </a:p>
          <a:p>
            <a:pPr defTabSz="-479">
              <a:lnSpc>
                <a:spcPts val="1961"/>
              </a:lnSpc>
              <a:tabLst>
                <a:tab pos="143713" algn="l"/>
                <a:tab pos="1025154" algn="l"/>
                <a:tab pos="2203602" algn="l"/>
              </a:tabLst>
            </a:pPr>
            <a:r>
              <a:rPr lang="en-US" altLang="zh-CN" sz="2112" b="0" u="none" dirty="0"/>
              <a:t>			</a:t>
            </a:r>
            <a:r>
              <a:rPr lang="en-US" altLang="zh-CN" sz="1509" b="0" u="none" dirty="0">
                <a:solidFill>
                  <a:srgbClr val="FFFFFF"/>
                </a:solidFill>
                <a:latin typeface="黑体" panose="02010609060101010101" pitchFamily="2" charset="-122"/>
                <a:cs typeface="华文中宋" pitchFamily="18" charset="0"/>
              </a:rPr>
              <a:t>模拟信号传输</a:t>
            </a:r>
          </a:p>
          <a:p>
            <a:pPr>
              <a:lnSpc>
                <a:spcPts val="754"/>
              </a:lnSpc>
            </a:pPr>
            <a:endParaRPr lang="en-US" altLang="zh-CN" sz="2112" b="0" u="none" dirty="0"/>
          </a:p>
          <a:p>
            <a:pPr>
              <a:lnSpc>
                <a:spcPts val="754"/>
              </a:lnSpc>
            </a:pPr>
            <a:endParaRPr lang="en-US" altLang="zh-CN" sz="2112" b="0" u="none" dirty="0"/>
          </a:p>
          <a:p>
            <a:pPr>
              <a:lnSpc>
                <a:spcPts val="754"/>
              </a:lnSpc>
            </a:pPr>
            <a:endParaRPr lang="en-US" altLang="zh-CN" sz="2112" b="0" u="none" dirty="0"/>
          </a:p>
          <a:p>
            <a:pPr>
              <a:lnSpc>
                <a:spcPts val="754"/>
              </a:lnSpc>
            </a:pPr>
            <a:endParaRPr lang="en-US" altLang="zh-CN" sz="2112" b="0" u="none" dirty="0"/>
          </a:p>
          <a:p>
            <a:pPr defTabSz="-479">
              <a:lnSpc>
                <a:spcPts val="2716"/>
              </a:lnSpc>
              <a:tabLst>
                <a:tab pos="143713" algn="l"/>
                <a:tab pos="1025154" algn="l"/>
                <a:tab pos="2203602" algn="l"/>
              </a:tabLst>
            </a:pPr>
            <a:r>
              <a:rPr lang="en-US" altLang="zh-CN" sz="2112" b="0" u="none" dirty="0"/>
              <a:t>		</a:t>
            </a:r>
            <a:r>
              <a:rPr lang="en-US" altLang="zh-CN" sz="1509" b="0" u="none" dirty="0">
                <a:solidFill>
                  <a:srgbClr val="FFFFFF"/>
                </a:solidFill>
                <a:latin typeface="黑体" panose="02010609060101010101" pitchFamily="2" charset="-122"/>
                <a:cs typeface="华文中宋" pitchFamily="18" charset="0"/>
              </a:rPr>
              <a:t>数字数据</a:t>
            </a:r>
          </a:p>
          <a:p>
            <a:pPr>
              <a:lnSpc>
                <a:spcPts val="754"/>
              </a:lnSpc>
            </a:pPr>
            <a:endParaRPr lang="en-US" altLang="zh-CN" sz="2112" b="0" u="none" dirty="0"/>
          </a:p>
          <a:p>
            <a:pPr>
              <a:lnSpc>
                <a:spcPts val="754"/>
              </a:lnSpc>
            </a:pPr>
            <a:endParaRPr lang="en-US" altLang="zh-CN" sz="2112" b="0" u="none" dirty="0"/>
          </a:p>
          <a:p>
            <a:pPr>
              <a:lnSpc>
                <a:spcPts val="754"/>
              </a:lnSpc>
            </a:pPr>
            <a:endParaRPr lang="en-US" altLang="zh-CN" sz="2112" b="0" u="none" dirty="0"/>
          </a:p>
          <a:p>
            <a:pPr defTabSz="-479">
              <a:lnSpc>
                <a:spcPts val="2414"/>
              </a:lnSpc>
              <a:tabLst>
                <a:tab pos="143713" algn="l"/>
                <a:tab pos="1025154" algn="l"/>
                <a:tab pos="2203602" algn="l"/>
              </a:tabLst>
            </a:pPr>
            <a:r>
              <a:rPr lang="en-US" altLang="zh-CN" sz="2112" b="0" u="none" dirty="0"/>
              <a:t>			</a:t>
            </a:r>
            <a:r>
              <a:rPr lang="en-US" altLang="zh-CN" sz="1509" b="0" u="none" dirty="0">
                <a:solidFill>
                  <a:srgbClr val="FFFFFF"/>
                </a:solidFill>
                <a:latin typeface="黑体" panose="02010609060101010101" pitchFamily="2" charset="-122"/>
                <a:cs typeface="华文中宋" pitchFamily="18" charset="0"/>
              </a:rPr>
              <a:t>数字信号传输</a:t>
            </a:r>
          </a:p>
        </p:txBody>
      </p:sp>
      <p:sp>
        <p:nvSpPr>
          <p:cNvPr id="1049" name="TextBox 1"/>
          <p:cNvSpPr txBox="1"/>
          <p:nvPr/>
        </p:nvSpPr>
        <p:spPr>
          <a:xfrm>
            <a:off x="4611847" y="1189423"/>
            <a:ext cx="1909177" cy="3983142"/>
          </a:xfrm>
          <a:prstGeom prst="rect">
            <a:avLst/>
          </a:prstGeom>
          <a:noFill/>
        </p:spPr>
        <p:txBody>
          <a:bodyPr wrap="none" lIns="0" tIns="0" rIns="0" rtlCol="0">
            <a:spAutoFit/>
          </a:bodyPr>
          <a:lstStyle/>
          <a:p>
            <a:pPr defTabSz="-479">
              <a:lnSpc>
                <a:spcPts val="1735"/>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rPr>
              <a:t>AM(</a:t>
            </a:r>
            <a:r>
              <a:rPr lang="en-US" altLang="zh-CN" sz="1358" b="0" u="none" dirty="0">
                <a:solidFill>
                  <a:srgbClr val="33659A"/>
                </a:solidFill>
                <a:latin typeface="黑体" panose="02010609060101010101" pitchFamily="2" charset="-122"/>
                <a:cs typeface="华文中宋" pitchFamily="18" charset="0"/>
              </a:rPr>
              <a:t>调幅</a:t>
            </a:r>
            <a:r>
              <a:rPr lang="en-US" altLang="zh-CN" sz="1358" b="0" u="none" dirty="0">
                <a:solidFill>
                  <a:srgbClr val="33659A"/>
                </a:solidFill>
              </a:rPr>
              <a:t>)</a:t>
            </a:r>
          </a:p>
          <a:p>
            <a:pPr defTabSz="-479">
              <a:lnSpc>
                <a:spcPts val="2414"/>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rPr>
              <a:t>FM(</a:t>
            </a:r>
            <a:r>
              <a:rPr lang="en-US" altLang="zh-CN" sz="1358" b="0" u="none" dirty="0">
                <a:solidFill>
                  <a:srgbClr val="33659A"/>
                </a:solidFill>
                <a:latin typeface="黑体" panose="02010609060101010101" pitchFamily="2" charset="-122"/>
                <a:cs typeface="华文中宋" pitchFamily="18" charset="0"/>
              </a:rPr>
              <a:t>调频</a:t>
            </a:r>
            <a:r>
              <a:rPr lang="en-US" altLang="zh-CN" sz="1358" b="0" u="none" dirty="0">
                <a:solidFill>
                  <a:srgbClr val="33659A"/>
                </a:solidFill>
              </a:rPr>
              <a:t>)</a:t>
            </a:r>
          </a:p>
          <a:p>
            <a:pPr defTabSz="-479">
              <a:lnSpc>
                <a:spcPts val="2414"/>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rPr>
              <a:t>PM(</a:t>
            </a:r>
            <a:r>
              <a:rPr lang="en-US" altLang="zh-CN" sz="1358" b="0" u="none" dirty="0">
                <a:solidFill>
                  <a:srgbClr val="33659A"/>
                </a:solidFill>
                <a:latin typeface="黑体" panose="02010609060101010101" pitchFamily="2" charset="-122"/>
                <a:cs typeface="华文中宋" pitchFamily="18" charset="0"/>
              </a:rPr>
              <a:t>调相</a:t>
            </a:r>
            <a:r>
              <a:rPr lang="en-US" altLang="zh-CN" sz="1358" b="0" u="none" dirty="0">
                <a:solidFill>
                  <a:srgbClr val="33659A"/>
                </a:solidFill>
              </a:rPr>
              <a:t>)</a:t>
            </a:r>
          </a:p>
          <a:p>
            <a:pPr>
              <a:lnSpc>
                <a:spcPts val="754"/>
              </a:lnSpc>
            </a:pPr>
            <a:endParaRPr lang="en-US" altLang="zh-CN" sz="2112" b="0" u="none" dirty="0"/>
          </a:p>
          <a:p>
            <a:pPr defTabSz="-479">
              <a:lnSpc>
                <a:spcPts val="2339"/>
              </a:lnSpc>
              <a:tabLst>
                <a:tab pos="249103" algn="l"/>
                <a:tab pos="335331" algn="l"/>
                <a:tab pos="354493" algn="l"/>
                <a:tab pos="364073" algn="l"/>
                <a:tab pos="421559" algn="l"/>
                <a:tab pos="574853" algn="l"/>
                <a:tab pos="584434" algn="l"/>
                <a:tab pos="594015" algn="l"/>
              </a:tabLst>
            </a:pPr>
            <a:r>
              <a:rPr lang="en-US" altLang="zh-CN" sz="1358" b="0" u="none" dirty="0">
                <a:solidFill>
                  <a:srgbClr val="33659A"/>
                </a:solidFill>
              </a:rPr>
              <a:t>PCM(</a:t>
            </a:r>
            <a:r>
              <a:rPr lang="en-US" altLang="zh-CN" sz="1358" b="0" u="none" dirty="0">
                <a:solidFill>
                  <a:srgbClr val="33659A"/>
                </a:solidFill>
                <a:latin typeface="黑体" panose="02010609060101010101" pitchFamily="2" charset="-122"/>
                <a:cs typeface="华文中宋" pitchFamily="18" charset="0"/>
              </a:rPr>
              <a:t>脉冲编码调制技术</a:t>
            </a:r>
            <a:r>
              <a:rPr lang="en-US" altLang="zh-CN" sz="1358" b="0" u="none" dirty="0">
                <a:solidFill>
                  <a:srgbClr val="33659A"/>
                </a:solidFill>
              </a:rPr>
              <a:t>)</a:t>
            </a:r>
          </a:p>
          <a:p>
            <a:pPr>
              <a:lnSpc>
                <a:spcPts val="754"/>
              </a:lnSpc>
            </a:pPr>
            <a:endParaRPr lang="en-US" altLang="zh-CN" sz="2112" b="0" u="none" dirty="0"/>
          </a:p>
          <a:p>
            <a:pPr>
              <a:lnSpc>
                <a:spcPts val="754"/>
              </a:lnSpc>
            </a:pPr>
            <a:endParaRPr lang="en-US" altLang="zh-CN" sz="2112" b="0" u="none" dirty="0"/>
          </a:p>
          <a:p>
            <a:pPr defTabSz="-479">
              <a:lnSpc>
                <a:spcPts val="1961"/>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rPr>
              <a:t>ASK(</a:t>
            </a:r>
            <a:r>
              <a:rPr lang="en-US" altLang="zh-CN" sz="1358" b="0" u="none" dirty="0">
                <a:solidFill>
                  <a:srgbClr val="33659A"/>
                </a:solidFill>
                <a:latin typeface="黑体" panose="02010609060101010101" pitchFamily="2" charset="-122"/>
                <a:cs typeface="华文中宋" pitchFamily="18" charset="0"/>
              </a:rPr>
              <a:t>幅移键控</a:t>
            </a:r>
            <a:r>
              <a:rPr lang="en-US" altLang="zh-CN" sz="1358" b="0" u="none" dirty="0">
                <a:solidFill>
                  <a:srgbClr val="33659A"/>
                </a:solidFill>
              </a:rPr>
              <a:t>)</a:t>
            </a:r>
          </a:p>
          <a:p>
            <a:pPr defTabSz="-479">
              <a:lnSpc>
                <a:spcPts val="2339"/>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rPr>
              <a:t>FSK(</a:t>
            </a:r>
            <a:r>
              <a:rPr lang="en-US" altLang="zh-CN" sz="1358" b="0" u="none" dirty="0">
                <a:solidFill>
                  <a:srgbClr val="33659A"/>
                </a:solidFill>
                <a:latin typeface="黑体" panose="02010609060101010101" pitchFamily="2" charset="-122"/>
                <a:cs typeface="华文中宋" pitchFamily="18" charset="0"/>
              </a:rPr>
              <a:t>频移键控</a:t>
            </a:r>
            <a:r>
              <a:rPr lang="en-US" altLang="zh-CN" sz="1358" b="0" u="none" dirty="0">
                <a:solidFill>
                  <a:srgbClr val="33659A"/>
                </a:solidFill>
              </a:rPr>
              <a:t>)</a:t>
            </a:r>
          </a:p>
          <a:p>
            <a:pPr defTabSz="-479">
              <a:lnSpc>
                <a:spcPts val="2339"/>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rPr>
              <a:t>PSK(</a:t>
            </a:r>
            <a:r>
              <a:rPr lang="en-US" altLang="zh-CN" sz="1358" b="0" u="none" dirty="0">
                <a:solidFill>
                  <a:srgbClr val="33659A"/>
                </a:solidFill>
                <a:latin typeface="黑体" panose="02010609060101010101" pitchFamily="2" charset="-122"/>
                <a:cs typeface="华文中宋" pitchFamily="18" charset="0"/>
              </a:rPr>
              <a:t>相移键控</a:t>
            </a:r>
            <a:r>
              <a:rPr lang="en-US" altLang="zh-CN" sz="1358" b="0" u="none" dirty="0">
                <a:solidFill>
                  <a:srgbClr val="33659A"/>
                </a:solidFill>
              </a:rPr>
              <a:t>)</a:t>
            </a:r>
          </a:p>
          <a:p>
            <a:pPr defTabSz="-479">
              <a:lnSpc>
                <a:spcPts val="2339"/>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latin typeface="黑体" panose="02010609060101010101" pitchFamily="2" charset="-122"/>
                <a:cs typeface="华文中宋" pitchFamily="18" charset="0"/>
              </a:rPr>
              <a:t>多相调制</a:t>
            </a:r>
          </a:p>
          <a:p>
            <a:pPr defTabSz="-479">
              <a:lnSpc>
                <a:spcPts val="2339"/>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latin typeface="黑体" panose="02010609060101010101" pitchFamily="2" charset="-122"/>
                <a:cs typeface="华文中宋" pitchFamily="18" charset="0"/>
              </a:rPr>
              <a:t>正交调制</a:t>
            </a:r>
            <a:r>
              <a:rPr lang="en-US" altLang="zh-CN" sz="1358" b="0" u="none" dirty="0">
                <a:solidFill>
                  <a:srgbClr val="33659A"/>
                </a:solidFill>
              </a:rPr>
              <a:t>(QAM)</a:t>
            </a:r>
          </a:p>
          <a:p>
            <a:pPr>
              <a:lnSpc>
                <a:spcPts val="754"/>
              </a:lnSpc>
            </a:pPr>
            <a:endParaRPr lang="en-US" altLang="zh-CN" sz="2112" b="0" u="none" dirty="0"/>
          </a:p>
          <a:p>
            <a:pPr>
              <a:lnSpc>
                <a:spcPts val="754"/>
              </a:lnSpc>
            </a:pPr>
            <a:endParaRPr lang="en-US" altLang="zh-CN" sz="2112" b="0" u="none" dirty="0"/>
          </a:p>
          <a:p>
            <a:pPr defTabSz="-479">
              <a:lnSpc>
                <a:spcPts val="1886"/>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latin typeface="黑体" panose="02010609060101010101" pitchFamily="2" charset="-122"/>
                <a:cs typeface="华文中宋" pitchFamily="18" charset="0"/>
              </a:rPr>
              <a:t>非归零制编码</a:t>
            </a:r>
          </a:p>
          <a:p>
            <a:pPr defTabSz="-479">
              <a:lnSpc>
                <a:spcPts val="2414"/>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latin typeface="黑体" panose="02010609060101010101" pitchFamily="2" charset="-122"/>
                <a:cs typeface="华文中宋" pitchFamily="18" charset="0"/>
              </a:rPr>
              <a:t>曼彻斯特编码</a:t>
            </a:r>
          </a:p>
          <a:p>
            <a:pPr defTabSz="-479">
              <a:lnSpc>
                <a:spcPts val="2414"/>
              </a:lnSpc>
              <a:tabLst>
                <a:tab pos="249103" algn="l"/>
                <a:tab pos="335331" algn="l"/>
                <a:tab pos="354493" algn="l"/>
                <a:tab pos="364073" algn="l"/>
                <a:tab pos="421559" algn="l"/>
                <a:tab pos="574853" algn="l"/>
                <a:tab pos="584434" algn="l"/>
                <a:tab pos="594015" algn="l"/>
              </a:tabLst>
            </a:pPr>
            <a:r>
              <a:rPr lang="en-US" altLang="zh-CN" sz="2112" b="0" u="none" dirty="0"/>
              <a:t>	</a:t>
            </a:r>
            <a:r>
              <a:rPr lang="en-US" altLang="zh-CN" sz="1358" b="0" u="none" dirty="0">
                <a:solidFill>
                  <a:srgbClr val="33659A"/>
                </a:solidFill>
                <a:latin typeface="黑体" panose="02010609060101010101" pitchFamily="2" charset="-122"/>
                <a:cs typeface="华文中宋" pitchFamily="18" charset="0"/>
              </a:rPr>
              <a:t>差分曼彻斯特编码</a:t>
            </a:r>
          </a:p>
        </p:txBody>
      </p:sp>
      <p:sp>
        <p:nvSpPr>
          <p:cNvPr id="55" name="标题 1"/>
          <p:cNvSpPr txBox="1">
            <a:spLocks/>
          </p:cNvSpPr>
          <p:nvPr/>
        </p:nvSpPr>
        <p:spPr bwMode="auto">
          <a:xfrm>
            <a:off x="390917" y="772344"/>
            <a:ext cx="6429375" cy="560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pPr algn="l"/>
            <a:r>
              <a:rPr lang="zh-CN" altLang="en-US" sz="2400" u="none" kern="0" dirty="0" smtClean="0">
                <a:solidFill>
                  <a:srgbClr val="007D7A"/>
                </a:solidFill>
                <a:latin typeface="Times New Roman" pitchFamily="18" charset="0"/>
                <a:ea typeface="微软雅黑" pitchFamily="34" charset="-122"/>
                <a:cs typeface="Times New Roman" pitchFamily="18" charset="0"/>
              </a:rPr>
              <a:t>三、数据编码技术</a:t>
            </a:r>
          </a:p>
        </p:txBody>
      </p:sp>
    </p:spTree>
    <p:extLst>
      <p:ext uri="{BB962C8B-B14F-4D97-AF65-F5344CB8AC3E}">
        <p14:creationId xmlns:p14="http://schemas.microsoft.com/office/powerpoint/2010/main" val="94562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idx="4294967295"/>
          </p:nvPr>
        </p:nvSpPr>
        <p:spPr>
          <a:xfrm>
            <a:off x="456484" y="844352"/>
            <a:ext cx="7220793" cy="354012"/>
          </a:xfrm>
        </p:spPr>
        <p:txBody>
          <a:bodyPr/>
          <a:lstStyle/>
          <a:p>
            <a:pPr algn="l"/>
            <a:r>
              <a:rPr lang="zh-CN" altLang="en-US" sz="2400" dirty="0">
                <a:solidFill>
                  <a:srgbClr val="007D7A"/>
                </a:solidFill>
                <a:latin typeface="Times New Roman" pitchFamily="18" charset="0"/>
                <a:ea typeface="微软雅黑" pitchFamily="34" charset="-122"/>
                <a:cs typeface="Times New Roman" pitchFamily="18" charset="0"/>
              </a:rPr>
              <a:t>一、信息</a:t>
            </a:r>
            <a:r>
              <a:rPr lang="en-US" altLang="zh-CN" sz="2400" dirty="0">
                <a:solidFill>
                  <a:srgbClr val="007D7A"/>
                </a:solidFill>
                <a:latin typeface="Times New Roman" pitchFamily="18" charset="0"/>
                <a:ea typeface="微软雅黑" pitchFamily="34" charset="-122"/>
                <a:cs typeface="Times New Roman" pitchFamily="18" charset="0"/>
              </a:rPr>
              <a:t>(information) </a:t>
            </a:r>
            <a:r>
              <a:rPr lang="zh-CN" altLang="en-US" sz="2400" dirty="0">
                <a:solidFill>
                  <a:srgbClr val="007D7A"/>
                </a:solidFill>
                <a:latin typeface="Times New Roman" pitchFamily="18" charset="0"/>
                <a:ea typeface="微软雅黑" pitchFamily="34" charset="-122"/>
                <a:cs typeface="Times New Roman" pitchFamily="18" charset="0"/>
              </a:rPr>
              <a:t>、数据</a:t>
            </a:r>
            <a:r>
              <a:rPr lang="en-US" altLang="zh-CN" sz="2400" dirty="0">
                <a:solidFill>
                  <a:srgbClr val="007D7A"/>
                </a:solidFill>
                <a:latin typeface="Times New Roman" pitchFamily="18" charset="0"/>
                <a:ea typeface="微软雅黑" pitchFamily="34" charset="-122"/>
                <a:cs typeface="Times New Roman" pitchFamily="18" charset="0"/>
              </a:rPr>
              <a:t>(data)</a:t>
            </a:r>
            <a:r>
              <a:rPr lang="zh-CN" altLang="en-US" sz="2400" dirty="0">
                <a:solidFill>
                  <a:srgbClr val="007D7A"/>
                </a:solidFill>
                <a:latin typeface="Times New Roman" pitchFamily="18" charset="0"/>
                <a:ea typeface="微软雅黑" pitchFamily="34" charset="-122"/>
                <a:cs typeface="Times New Roman" pitchFamily="18" charset="0"/>
              </a:rPr>
              <a:t>与信号</a:t>
            </a:r>
            <a:r>
              <a:rPr lang="en-US" altLang="zh-CN" sz="2400" dirty="0">
                <a:solidFill>
                  <a:srgbClr val="007D7A"/>
                </a:solidFill>
                <a:latin typeface="Times New Roman" pitchFamily="18" charset="0"/>
                <a:ea typeface="微软雅黑" pitchFamily="34" charset="-122"/>
                <a:cs typeface="Times New Roman" pitchFamily="18" charset="0"/>
              </a:rPr>
              <a:t>(signal</a:t>
            </a:r>
            <a:r>
              <a:rPr lang="en-US" altLang="zh-CN" sz="2400" dirty="0" smtClean="0">
                <a:solidFill>
                  <a:srgbClr val="007D7A"/>
                </a:solidFill>
                <a:latin typeface="Times New Roman" pitchFamily="18" charset="0"/>
                <a:ea typeface="微软雅黑" pitchFamily="34" charset="-122"/>
                <a:cs typeface="Times New Roman" pitchFamily="18" charset="0"/>
              </a:rPr>
              <a:t>)</a:t>
            </a:r>
            <a:endParaRPr lang="zh-CN" altLang="en-US" sz="2400" b="0" u="sng" dirty="0" smtClean="0">
              <a:solidFill>
                <a:srgbClr val="2D2DB9"/>
              </a:solidFill>
              <a:ea typeface="宋体" charset="-122"/>
              <a:cs typeface="Times New Roman" pitchFamily="18" charset="0"/>
            </a:endParaRPr>
          </a:p>
        </p:txBody>
      </p:sp>
      <p:sp>
        <p:nvSpPr>
          <p:cNvPr id="18434" name="内容占位符 2"/>
          <p:cNvSpPr>
            <a:spLocks noGrp="1"/>
          </p:cNvSpPr>
          <p:nvPr>
            <p:ph idx="4294967295"/>
          </p:nvPr>
        </p:nvSpPr>
        <p:spPr>
          <a:xfrm>
            <a:off x="456485" y="1492424"/>
            <a:ext cx="5843707" cy="2927350"/>
          </a:xfrm>
        </p:spPr>
        <p:txBody>
          <a:bodyPr/>
          <a:lstStyle/>
          <a:p>
            <a:pPr>
              <a:lnSpc>
                <a:spcPct val="120000"/>
              </a:lnSpc>
              <a:spcAft>
                <a:spcPct val="20000"/>
              </a:spcAft>
            </a:pPr>
            <a:r>
              <a:rPr lang="zh-CN" altLang="en-US" sz="2000" dirty="0">
                <a:solidFill>
                  <a:srgbClr val="1A3868"/>
                </a:solidFill>
                <a:latin typeface="Times New Roman" pitchFamily="18" charset="0"/>
                <a:ea typeface="微软雅黑" pitchFamily="34" charset="-122"/>
                <a:cs typeface="Times New Roman" pitchFamily="18" charset="0"/>
              </a:rPr>
              <a:t>通信的目的</a:t>
            </a:r>
            <a:r>
              <a:rPr lang="zh-CN" altLang="en-US" sz="2000" dirty="0" smtClean="0">
                <a:solidFill>
                  <a:srgbClr val="1A3868"/>
                </a:solidFill>
                <a:latin typeface="Times New Roman" pitchFamily="18" charset="0"/>
                <a:ea typeface="微软雅黑" pitchFamily="34" charset="-122"/>
                <a:cs typeface="Times New Roman" pitchFamily="18" charset="0"/>
              </a:rPr>
              <a:t>是交换</a:t>
            </a:r>
            <a:r>
              <a:rPr lang="zh-CN" altLang="en-US" sz="2000" b="1" dirty="0">
                <a:solidFill>
                  <a:srgbClr val="C00000"/>
                </a:solidFill>
                <a:latin typeface="Times New Roman" pitchFamily="18" charset="0"/>
                <a:ea typeface="微软雅黑" pitchFamily="34" charset="-122"/>
                <a:cs typeface="Times New Roman" pitchFamily="18" charset="0"/>
              </a:rPr>
              <a:t>信息</a:t>
            </a:r>
            <a:r>
              <a:rPr lang="zh-CN" altLang="en-US" sz="2000" dirty="0" smtClean="0">
                <a:solidFill>
                  <a:srgbClr val="1A3868"/>
                </a:solidFill>
                <a:latin typeface="Times New Roman" pitchFamily="18" charset="0"/>
                <a:ea typeface="微软雅黑" pitchFamily="34" charset="-122"/>
                <a:cs typeface="Times New Roman" pitchFamily="18" charset="0"/>
              </a:rPr>
              <a:t>，</a:t>
            </a:r>
            <a:r>
              <a:rPr lang="zh-CN" altLang="en-US" sz="2000" dirty="0">
                <a:solidFill>
                  <a:srgbClr val="1A3868"/>
                </a:solidFill>
                <a:latin typeface="Times New Roman" pitchFamily="18" charset="0"/>
                <a:ea typeface="微软雅黑" pitchFamily="34" charset="-122"/>
                <a:cs typeface="Times New Roman" pitchFamily="18" charset="0"/>
              </a:rPr>
              <a:t>信息的载体是</a:t>
            </a:r>
            <a:r>
              <a:rPr lang="zh-CN" altLang="en-US" sz="2000" b="1" dirty="0" smtClean="0">
                <a:solidFill>
                  <a:srgbClr val="C00000"/>
                </a:solidFill>
                <a:latin typeface="Times New Roman" pitchFamily="18" charset="0"/>
                <a:ea typeface="微软雅黑" pitchFamily="34" charset="-122"/>
                <a:cs typeface="Times New Roman" pitchFamily="18" charset="0"/>
              </a:rPr>
              <a:t>数据</a:t>
            </a:r>
            <a:r>
              <a:rPr lang="zh-CN" altLang="en-US" sz="2000" dirty="0" smtClean="0">
                <a:solidFill>
                  <a:srgbClr val="C00000"/>
                </a:solidFill>
                <a:latin typeface="Times New Roman" pitchFamily="18" charset="0"/>
                <a:ea typeface="微软雅黑" pitchFamily="34" charset="-122"/>
                <a:cs typeface="Times New Roman" pitchFamily="18" charset="0"/>
              </a:rPr>
              <a:t>，</a:t>
            </a:r>
            <a:r>
              <a:rPr lang="zh-CN" altLang="en-US" sz="2000" dirty="0" smtClean="0">
                <a:solidFill>
                  <a:srgbClr val="1A3868"/>
                </a:solidFill>
                <a:latin typeface="Times New Roman" pitchFamily="18" charset="0"/>
                <a:ea typeface="微软雅黑" pitchFamily="34" charset="-122"/>
                <a:cs typeface="Times New Roman" pitchFamily="18" charset="0"/>
              </a:rPr>
              <a:t>可以是文字、语音、图形或图像；</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marL="342900" lvl="1" indent="-342900">
              <a:lnSpc>
                <a:spcPct val="120000"/>
              </a:lnSpc>
              <a:spcAft>
                <a:spcPct val="20000"/>
              </a:spcAft>
              <a:buChar char="•"/>
            </a:pPr>
            <a:r>
              <a:rPr lang="zh-CN" altLang="en-US" dirty="0" smtClean="0">
                <a:solidFill>
                  <a:srgbClr val="1A3868"/>
                </a:solidFill>
                <a:latin typeface="Times New Roman" pitchFamily="18" charset="0"/>
                <a:ea typeface="微软雅黑" pitchFamily="34" charset="-122"/>
                <a:cs typeface="Times New Roman" pitchFamily="18" charset="0"/>
              </a:rPr>
              <a:t>数据</a:t>
            </a:r>
            <a:r>
              <a:rPr lang="zh-CN" altLang="en-US" dirty="0">
                <a:solidFill>
                  <a:srgbClr val="1A3868"/>
                </a:solidFill>
                <a:latin typeface="Times New Roman" pitchFamily="18" charset="0"/>
                <a:ea typeface="微软雅黑" pitchFamily="34" charset="-122"/>
                <a:cs typeface="Times New Roman" pitchFamily="18" charset="0"/>
              </a:rPr>
              <a:t>可以连续变化的，如声音，气温等，这样的数据称为</a:t>
            </a:r>
            <a:r>
              <a:rPr lang="zh-CN" altLang="en-US" dirty="0">
                <a:solidFill>
                  <a:srgbClr val="C00000"/>
                </a:solidFill>
                <a:latin typeface="Times New Roman" pitchFamily="18" charset="0"/>
                <a:ea typeface="微软雅黑" pitchFamily="34" charset="-122"/>
                <a:cs typeface="Times New Roman" pitchFamily="18" charset="0"/>
              </a:rPr>
              <a:t>模拟数据</a:t>
            </a:r>
            <a:r>
              <a:rPr lang="zh-CN" altLang="en-US" dirty="0" smtClean="0">
                <a:solidFill>
                  <a:srgbClr val="1A3868"/>
                </a:solidFill>
                <a:latin typeface="Times New Roman" pitchFamily="18" charset="0"/>
                <a:ea typeface="微软雅黑" pitchFamily="34" charset="-122"/>
                <a:cs typeface="Times New Roman" pitchFamily="18" charset="0"/>
              </a:rPr>
              <a:t>。数据</a:t>
            </a:r>
            <a:r>
              <a:rPr lang="zh-CN" altLang="en-US" dirty="0">
                <a:solidFill>
                  <a:srgbClr val="1A3868"/>
                </a:solidFill>
                <a:latin typeface="Times New Roman" pitchFamily="18" charset="0"/>
                <a:ea typeface="微软雅黑" pitchFamily="34" charset="-122"/>
                <a:cs typeface="Times New Roman" pitchFamily="18" charset="0"/>
              </a:rPr>
              <a:t>也可以是不连续变化的，离散的，如人口，称为</a:t>
            </a:r>
            <a:r>
              <a:rPr lang="zh-CN" altLang="en-US" dirty="0">
                <a:solidFill>
                  <a:srgbClr val="C00000"/>
                </a:solidFill>
                <a:latin typeface="Times New Roman" pitchFamily="18" charset="0"/>
                <a:ea typeface="微软雅黑" pitchFamily="34" charset="-122"/>
                <a:cs typeface="Times New Roman" pitchFamily="18" charset="0"/>
              </a:rPr>
              <a:t>数字数据</a:t>
            </a:r>
            <a:r>
              <a:rPr lang="zh-CN" altLang="en-US" dirty="0" smtClean="0">
                <a:solidFill>
                  <a:srgbClr val="1A3868"/>
                </a:solidFill>
                <a:latin typeface="Times New Roman" pitchFamily="18" charset="0"/>
                <a:ea typeface="微软雅黑" pitchFamily="34" charset="-122"/>
                <a:cs typeface="Times New Roman" pitchFamily="18" charset="0"/>
              </a:rPr>
              <a:t>。</a:t>
            </a:r>
            <a:endParaRPr lang="en-US" altLang="zh-CN" dirty="0" smtClean="0">
              <a:solidFill>
                <a:srgbClr val="1A3868"/>
              </a:solidFill>
              <a:latin typeface="Times New Roman" pitchFamily="18" charset="0"/>
              <a:ea typeface="微软雅黑" pitchFamily="34" charset="-122"/>
              <a:cs typeface="Times New Roman" pitchFamily="18" charset="0"/>
            </a:endParaRPr>
          </a:p>
          <a:p>
            <a:pPr marL="342900" lvl="1" indent="-342900">
              <a:lnSpc>
                <a:spcPct val="120000"/>
              </a:lnSpc>
              <a:spcAft>
                <a:spcPct val="20000"/>
              </a:spcAft>
              <a:buChar char="•"/>
            </a:pPr>
            <a:r>
              <a:rPr lang="zh-CN" altLang="en-US" dirty="0" smtClean="0">
                <a:solidFill>
                  <a:srgbClr val="1A3868"/>
                </a:solidFill>
                <a:latin typeface="Times New Roman" pitchFamily="18" charset="0"/>
                <a:ea typeface="微软雅黑" pitchFamily="34" charset="-122"/>
                <a:cs typeface="Times New Roman" pitchFamily="18" charset="0"/>
              </a:rPr>
              <a:t>计算机</a:t>
            </a:r>
            <a:r>
              <a:rPr lang="zh-CN" altLang="en-US" dirty="0">
                <a:solidFill>
                  <a:srgbClr val="1A3868"/>
                </a:solidFill>
                <a:latin typeface="Times New Roman" pitchFamily="18" charset="0"/>
                <a:ea typeface="微软雅黑" pitchFamily="34" charset="-122"/>
                <a:cs typeface="Times New Roman" pitchFamily="18" charset="0"/>
              </a:rPr>
              <a:t>中的数据都是</a:t>
            </a:r>
            <a:r>
              <a:rPr lang="zh-CN" altLang="en-US" dirty="0" smtClean="0">
                <a:solidFill>
                  <a:srgbClr val="1A3868"/>
                </a:solidFill>
                <a:latin typeface="Times New Roman" pitchFamily="18" charset="0"/>
                <a:ea typeface="微软雅黑" pitchFamily="34" charset="-122"/>
                <a:cs typeface="Times New Roman" pitchFamily="18" charset="0"/>
              </a:rPr>
              <a:t>数字数据，</a:t>
            </a:r>
            <a:r>
              <a:rPr lang="zh-CN" altLang="en-US" dirty="0">
                <a:solidFill>
                  <a:srgbClr val="1A3868"/>
                </a:solidFill>
                <a:latin typeface="Times New Roman" pitchFamily="18" charset="0"/>
                <a:ea typeface="微软雅黑" pitchFamily="34" charset="-122"/>
                <a:cs typeface="Times New Roman" pitchFamily="18" charset="0"/>
              </a:rPr>
              <a:t>用二进制代码来表示</a:t>
            </a:r>
            <a:r>
              <a:rPr lang="zh-CN" altLang="en-US" dirty="0" smtClean="0">
                <a:solidFill>
                  <a:srgbClr val="1A3868"/>
                </a:solidFill>
                <a:latin typeface="Times New Roman" pitchFamily="18" charset="0"/>
                <a:ea typeface="微软雅黑" pitchFamily="34" charset="-122"/>
                <a:cs typeface="Times New Roman" pitchFamily="18" charset="0"/>
              </a:rPr>
              <a:t>。</a:t>
            </a:r>
            <a:endParaRPr lang="zh-CN" altLang="en-US" dirty="0">
              <a:solidFill>
                <a:srgbClr val="1A3868"/>
              </a:solidFill>
              <a:latin typeface="Times New Roman" pitchFamily="18" charset="0"/>
              <a:ea typeface="微软雅黑" pitchFamily="34" charset="-122"/>
              <a:cs typeface="Times New Roman" pitchFamily="18" charset="0"/>
            </a:endParaRPr>
          </a:p>
          <a:p>
            <a:pPr>
              <a:lnSpc>
                <a:spcPct val="120000"/>
              </a:lnSpc>
              <a:spcAft>
                <a:spcPct val="20000"/>
              </a:spcAft>
            </a:pPr>
            <a:endParaRPr lang="en-US" altLang="zh-CN" sz="2000" dirty="0" smtClean="0">
              <a:solidFill>
                <a:srgbClr val="1A3868"/>
              </a:solidFill>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732" name="Picture 4" descr="http://www.21ic.com/d/file/201506/d735e283c576a52196f989a106d5ac42.jpg"/>
          <p:cNvPicPr>
            <a:picLocks noChangeAspect="1" noChangeArrowheads="1"/>
          </p:cNvPicPr>
          <p:nvPr/>
        </p:nvPicPr>
        <p:blipFill rotWithShape="1">
          <a:blip r:embed="rId2">
            <a:extLst>
              <a:ext uri="{28A0092B-C50C-407E-A947-70E740481C1C}">
                <a14:useLocalDpi xmlns:a14="http://schemas.microsoft.com/office/drawing/2010/main" val="0"/>
              </a:ext>
            </a:extLst>
          </a:blip>
          <a:srcRect b="9855"/>
          <a:stretch/>
        </p:blipFill>
        <p:spPr bwMode="auto">
          <a:xfrm>
            <a:off x="1331640" y="1348408"/>
            <a:ext cx="4536504" cy="2918765"/>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bwMode="auto">
          <a:xfrm>
            <a:off x="519113" y="635000"/>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pPr algn="l"/>
            <a:r>
              <a:rPr lang="zh-CN" altLang="en-US" sz="2400" u="none" kern="0" dirty="0" smtClean="0">
                <a:solidFill>
                  <a:srgbClr val="007D7A"/>
                </a:solidFill>
                <a:latin typeface="Times New Roman" pitchFamily="18" charset="0"/>
                <a:ea typeface="微软雅黑" pitchFamily="34" charset="-122"/>
                <a:cs typeface="Times New Roman" pitchFamily="18" charset="0"/>
              </a:rPr>
              <a:t>模拟信号的调制</a:t>
            </a:r>
          </a:p>
        </p:txBody>
      </p:sp>
      <p:sp>
        <p:nvSpPr>
          <p:cNvPr id="3" name="矩形 2"/>
          <p:cNvSpPr/>
          <p:nvPr/>
        </p:nvSpPr>
        <p:spPr>
          <a:xfrm>
            <a:off x="559947" y="4372744"/>
            <a:ext cx="6408712" cy="707886"/>
          </a:xfrm>
          <a:prstGeom prst="rect">
            <a:avLst/>
          </a:prstGeom>
        </p:spPr>
        <p:txBody>
          <a:bodyPr wrap="square">
            <a:spAutoFit/>
          </a:bodyPr>
          <a:lstStyle/>
          <a:p>
            <a:r>
              <a:rPr lang="zh-CN" altLang="en-US" sz="2000" b="0" u="none" dirty="0">
                <a:solidFill>
                  <a:srgbClr val="1A3868"/>
                </a:solidFill>
                <a:latin typeface="+mn-ea"/>
              </a:rPr>
              <a:t>图</a:t>
            </a:r>
            <a:r>
              <a:rPr lang="en-US" altLang="zh-CN" sz="2000" b="0" u="none" dirty="0" smtClean="0">
                <a:solidFill>
                  <a:srgbClr val="1A3868"/>
                </a:solidFill>
                <a:latin typeface="+mn-ea"/>
              </a:rPr>
              <a:t>(</a:t>
            </a:r>
            <a:r>
              <a:rPr lang="en-US" altLang="zh-CN" sz="2000" b="0" u="none" dirty="0">
                <a:solidFill>
                  <a:srgbClr val="1A3868"/>
                </a:solidFill>
                <a:latin typeface="+mn-ea"/>
              </a:rPr>
              <a:t>a)</a:t>
            </a:r>
            <a:r>
              <a:rPr lang="zh-CN" altLang="en-US" sz="2000" b="0" u="none" dirty="0">
                <a:solidFill>
                  <a:srgbClr val="1A3868"/>
                </a:solidFill>
                <a:latin typeface="+mn-ea"/>
              </a:rPr>
              <a:t>是输入信号，又称为调制</a:t>
            </a:r>
            <a:r>
              <a:rPr lang="zh-CN" altLang="en-US" sz="2000" b="0" u="none" dirty="0" smtClean="0">
                <a:solidFill>
                  <a:srgbClr val="1A3868"/>
                </a:solidFill>
                <a:latin typeface="+mn-ea"/>
              </a:rPr>
              <a:t>信号</a:t>
            </a:r>
            <a:r>
              <a:rPr lang="zh-CN" altLang="en-US" sz="2000" b="0" u="none" dirty="0">
                <a:solidFill>
                  <a:srgbClr val="1A3868"/>
                </a:solidFill>
                <a:latin typeface="+mn-ea"/>
              </a:rPr>
              <a:t>；</a:t>
            </a:r>
            <a:r>
              <a:rPr lang="zh-CN" altLang="en-US" sz="2000" b="0" u="none" dirty="0" smtClean="0">
                <a:solidFill>
                  <a:srgbClr val="1A3868"/>
                </a:solidFill>
                <a:latin typeface="+mn-ea"/>
              </a:rPr>
              <a:t>图</a:t>
            </a:r>
            <a:r>
              <a:rPr lang="en-US" altLang="zh-CN" sz="2000" b="0" u="none" dirty="0">
                <a:solidFill>
                  <a:srgbClr val="1A3868"/>
                </a:solidFill>
                <a:latin typeface="+mn-ea"/>
              </a:rPr>
              <a:t>(b)</a:t>
            </a:r>
            <a:r>
              <a:rPr lang="zh-CN" altLang="en-US" sz="2000" b="0" u="none" dirty="0">
                <a:solidFill>
                  <a:srgbClr val="1A3868"/>
                </a:solidFill>
                <a:latin typeface="+mn-ea"/>
              </a:rPr>
              <a:t>是载波</a:t>
            </a:r>
            <a:r>
              <a:rPr lang="zh-CN" altLang="en-US" sz="2000" b="0" u="none" dirty="0" smtClean="0">
                <a:solidFill>
                  <a:srgbClr val="1A3868"/>
                </a:solidFill>
                <a:latin typeface="+mn-ea"/>
              </a:rPr>
              <a:t>信号</a:t>
            </a:r>
            <a:endParaRPr lang="en-US" altLang="zh-CN" sz="2000" b="0" u="none" dirty="0" smtClean="0">
              <a:solidFill>
                <a:srgbClr val="1A3868"/>
              </a:solidFill>
              <a:latin typeface="+mn-ea"/>
            </a:endParaRPr>
          </a:p>
          <a:p>
            <a:r>
              <a:rPr lang="zh-CN" altLang="en-US" sz="2000" b="0" u="none" dirty="0" smtClean="0">
                <a:solidFill>
                  <a:srgbClr val="1A3868"/>
                </a:solidFill>
                <a:latin typeface="+mn-ea"/>
              </a:rPr>
              <a:t>图</a:t>
            </a:r>
            <a:r>
              <a:rPr lang="en-US" altLang="zh-CN" sz="2000" b="0" u="none" dirty="0">
                <a:solidFill>
                  <a:srgbClr val="1A3868"/>
                </a:solidFill>
                <a:latin typeface="+mn-ea"/>
              </a:rPr>
              <a:t>(c)</a:t>
            </a:r>
            <a:r>
              <a:rPr lang="zh-CN" altLang="en-US" sz="2000" b="0" u="none" dirty="0">
                <a:solidFill>
                  <a:srgbClr val="1A3868"/>
                </a:solidFill>
                <a:latin typeface="+mn-ea"/>
              </a:rPr>
              <a:t>是调幅波和调频波信号。</a:t>
            </a:r>
          </a:p>
        </p:txBody>
      </p:sp>
    </p:spTree>
    <p:extLst>
      <p:ext uri="{BB962C8B-B14F-4D97-AF65-F5344CB8AC3E}">
        <p14:creationId xmlns:p14="http://schemas.microsoft.com/office/powerpoint/2010/main" val="3073340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9" name="标题 1"/>
          <p:cNvSpPr>
            <a:spLocks noGrp="1"/>
          </p:cNvSpPr>
          <p:nvPr>
            <p:ph type="title" idx="4294967295"/>
          </p:nvPr>
        </p:nvSpPr>
        <p:spPr>
          <a:xfrm>
            <a:off x="519113" y="635000"/>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脉冲编码调制 </a:t>
            </a:r>
            <a:r>
              <a:rPr lang="en-US" altLang="zh-CN" sz="2400" dirty="0" smtClean="0">
                <a:solidFill>
                  <a:srgbClr val="007D7A"/>
                </a:solidFill>
                <a:latin typeface="Times New Roman" pitchFamily="18" charset="0"/>
                <a:ea typeface="微软雅黑" pitchFamily="34" charset="-122"/>
                <a:cs typeface="Times New Roman" pitchFamily="18" charset="0"/>
              </a:rPr>
              <a:t>(pulse code modulation, PCM)</a:t>
            </a:r>
            <a:endParaRPr lang="zh-CN" altLang="en-US" sz="2400" dirty="0" smtClean="0">
              <a:solidFill>
                <a:srgbClr val="007D7A"/>
              </a:solidFill>
              <a:latin typeface="Times New Roman" pitchFamily="18" charset="0"/>
              <a:ea typeface="微软雅黑" pitchFamily="34" charset="-122"/>
              <a:cs typeface="Times New Roman" pitchFamily="18" charset="0"/>
            </a:endParaRPr>
          </a:p>
        </p:txBody>
      </p:sp>
      <p:sp>
        <p:nvSpPr>
          <p:cNvPr id="228360" name="内容占位符 2"/>
          <p:cNvSpPr>
            <a:spLocks noGrp="1"/>
          </p:cNvSpPr>
          <p:nvPr>
            <p:ph idx="4294967295"/>
          </p:nvPr>
        </p:nvSpPr>
        <p:spPr>
          <a:xfrm>
            <a:off x="395536" y="1708448"/>
            <a:ext cx="6408960" cy="3312368"/>
          </a:xfrm>
        </p:spPr>
        <p:txBody>
          <a:bodyPr/>
          <a:lstStyle/>
          <a:p>
            <a:r>
              <a:rPr lang="en-US" altLang="zh-CN" sz="2000" dirty="0" smtClean="0">
                <a:solidFill>
                  <a:srgbClr val="18386B"/>
                </a:solidFill>
                <a:latin typeface="微软雅黑" pitchFamily="34" charset="-122"/>
                <a:ea typeface="微软雅黑" pitchFamily="34" charset="-122"/>
                <a:cs typeface="Times New Roman" pitchFamily="18" charset="0"/>
              </a:rPr>
              <a:t>PCM</a:t>
            </a:r>
            <a:r>
              <a:rPr lang="zh-CN" altLang="en-US" sz="2000" dirty="0" smtClean="0">
                <a:solidFill>
                  <a:srgbClr val="18386B"/>
                </a:solidFill>
                <a:latin typeface="微软雅黑" pitchFamily="34" charset="-122"/>
                <a:ea typeface="微软雅黑" pitchFamily="34" charset="-122"/>
                <a:cs typeface="Times New Roman" pitchFamily="18" charset="0"/>
              </a:rPr>
              <a:t>的工作原理示意图，</a:t>
            </a:r>
            <a:r>
              <a:rPr lang="zh-CN" altLang="en-US" sz="2000" dirty="0" smtClean="0">
                <a:solidFill>
                  <a:srgbClr val="1A3868"/>
                </a:solidFill>
                <a:latin typeface="Times New Roman" pitchFamily="18" charset="0"/>
                <a:ea typeface="微软雅黑" pitchFamily="34" charset="-122"/>
                <a:cs typeface="Times New Roman" pitchFamily="18" charset="0"/>
              </a:rPr>
              <a:t>典型</a:t>
            </a:r>
            <a:r>
              <a:rPr lang="zh-CN" altLang="en-US" sz="2000" dirty="0">
                <a:solidFill>
                  <a:srgbClr val="1A3868"/>
                </a:solidFill>
                <a:latin typeface="Times New Roman" pitchFamily="18" charset="0"/>
                <a:ea typeface="微软雅黑" pitchFamily="34" charset="-122"/>
                <a:cs typeface="Times New Roman" pitchFamily="18" charset="0"/>
              </a:rPr>
              <a:t>应用是语音数字化</a:t>
            </a:r>
          </a:p>
          <a:p>
            <a:endParaRPr lang="zh-CN" altLang="en-US" sz="2000" dirty="0" smtClean="0">
              <a:solidFill>
                <a:srgbClr val="18386B"/>
              </a:solidFill>
              <a:latin typeface="微软雅黑" pitchFamily="34" charset="-122"/>
              <a:ea typeface="微软雅黑" pitchFamily="34" charset="-122"/>
              <a:cs typeface="Times New Roman" pitchFamily="18" charset="0"/>
            </a:endParaRPr>
          </a:p>
          <a:p>
            <a:endParaRPr lang="zh-CN" altLang="en-US" sz="2000" dirty="0" smtClean="0">
              <a:solidFill>
                <a:srgbClr val="18386B"/>
              </a:solidFill>
              <a:latin typeface="微软雅黑" pitchFamily="34" charset="-122"/>
              <a:ea typeface="微软雅黑" pitchFamily="34" charset="-122"/>
              <a:cs typeface="Times New Roman" pitchFamily="18" charset="0"/>
            </a:endParaRPr>
          </a:p>
          <a:p>
            <a:endParaRPr lang="zh-CN" altLang="en-US" sz="2000" dirty="0" smtClean="0">
              <a:solidFill>
                <a:srgbClr val="18386B"/>
              </a:solidFill>
              <a:latin typeface="微软雅黑" pitchFamily="34" charset="-122"/>
              <a:ea typeface="微软雅黑" pitchFamily="34" charset="-122"/>
              <a:cs typeface="Times New Roman" pitchFamily="18" charset="0"/>
            </a:endParaRPr>
          </a:p>
          <a:p>
            <a:endParaRPr lang="zh-CN" altLang="en-US" sz="2000" dirty="0" smtClean="0">
              <a:solidFill>
                <a:srgbClr val="18386B"/>
              </a:solidFill>
              <a:latin typeface="微软雅黑" pitchFamily="34" charset="-122"/>
              <a:ea typeface="微软雅黑" pitchFamily="34" charset="-122"/>
              <a:cs typeface="Times New Roman" pitchFamily="18" charset="0"/>
            </a:endParaRPr>
          </a:p>
          <a:p>
            <a:endParaRPr lang="zh-CN" altLang="en-US" sz="2000" dirty="0" smtClean="0">
              <a:solidFill>
                <a:srgbClr val="18386B"/>
              </a:solidFill>
              <a:latin typeface="微软雅黑" pitchFamily="34" charset="-122"/>
              <a:ea typeface="微软雅黑" pitchFamily="34" charset="-122"/>
              <a:cs typeface="Times New Roman" pitchFamily="18" charset="0"/>
            </a:endParaRPr>
          </a:p>
          <a:p>
            <a:r>
              <a:rPr lang="en-US" altLang="zh-CN" sz="2000" dirty="0" smtClean="0">
                <a:solidFill>
                  <a:srgbClr val="18386B"/>
                </a:solidFill>
                <a:latin typeface="微软雅黑" pitchFamily="34" charset="-122"/>
                <a:ea typeface="微软雅黑" pitchFamily="34" charset="-122"/>
                <a:cs typeface="Times New Roman" pitchFamily="18" charset="0"/>
              </a:rPr>
              <a:t>PCM</a:t>
            </a:r>
            <a:r>
              <a:rPr lang="zh-CN" altLang="en-US" sz="2000" dirty="0" smtClean="0">
                <a:solidFill>
                  <a:srgbClr val="18386B"/>
                </a:solidFill>
                <a:latin typeface="微软雅黑" pitchFamily="34" charset="-122"/>
                <a:ea typeface="微软雅黑" pitchFamily="34" charset="-122"/>
                <a:cs typeface="Times New Roman" pitchFamily="18" charset="0"/>
              </a:rPr>
              <a:t>操作包括</a:t>
            </a:r>
            <a:r>
              <a:rPr lang="en-US" altLang="zh-CN" sz="2000" dirty="0" smtClean="0">
                <a:solidFill>
                  <a:srgbClr val="18386B"/>
                </a:solidFill>
                <a:latin typeface="微软雅黑" pitchFamily="34" charset="-122"/>
                <a:ea typeface="微软雅黑" pitchFamily="34" charset="-122"/>
                <a:cs typeface="Times New Roman" pitchFamily="18" charset="0"/>
              </a:rPr>
              <a:t>3</a:t>
            </a:r>
            <a:r>
              <a:rPr lang="zh-CN" altLang="en-US" sz="2000" dirty="0" smtClean="0">
                <a:solidFill>
                  <a:srgbClr val="18386B"/>
                </a:solidFill>
                <a:latin typeface="微软雅黑" pitchFamily="34" charset="-122"/>
                <a:ea typeface="微软雅黑" pitchFamily="34" charset="-122"/>
                <a:cs typeface="Times New Roman" pitchFamily="18" charset="0"/>
              </a:rPr>
              <a:t>个部分</a:t>
            </a:r>
            <a:r>
              <a:rPr lang="en-US" altLang="zh-CN" sz="2000" dirty="0" smtClean="0">
                <a:solidFill>
                  <a:srgbClr val="18386B"/>
                </a:solidFill>
                <a:latin typeface="微软雅黑" pitchFamily="34" charset="-122"/>
                <a:ea typeface="微软雅黑" pitchFamily="34" charset="-122"/>
                <a:cs typeface="Times New Roman" pitchFamily="18" charset="0"/>
              </a:rPr>
              <a:t>/</a:t>
            </a:r>
            <a:r>
              <a:rPr lang="zh-CN" altLang="en-US" sz="2000" dirty="0" smtClean="0">
                <a:solidFill>
                  <a:srgbClr val="18386B"/>
                </a:solidFill>
                <a:latin typeface="微软雅黑" pitchFamily="34" charset="-122"/>
                <a:ea typeface="微软雅黑" pitchFamily="34" charset="-122"/>
                <a:cs typeface="Times New Roman" pitchFamily="18" charset="0"/>
              </a:rPr>
              <a:t>步骤：</a:t>
            </a:r>
          </a:p>
          <a:p>
            <a:pPr lvl="1"/>
            <a:r>
              <a:rPr lang="zh-CN" altLang="en-US" dirty="0" smtClean="0">
                <a:solidFill>
                  <a:srgbClr val="C00000"/>
                </a:solidFill>
                <a:latin typeface="Times New Roman" pitchFamily="18" charset="0"/>
                <a:ea typeface="微软雅黑" pitchFamily="34" charset="-122"/>
                <a:cs typeface="Times New Roman" pitchFamily="18" charset="0"/>
              </a:rPr>
              <a:t>采样、量化与编码</a:t>
            </a:r>
            <a:r>
              <a:rPr lang="zh-CN" altLang="en-US" dirty="0" smtClean="0">
                <a:solidFill>
                  <a:srgbClr val="18386B"/>
                </a:solidFill>
                <a:latin typeface="微软雅黑" pitchFamily="34" charset="-122"/>
                <a:ea typeface="微软雅黑" pitchFamily="34" charset="-122"/>
                <a:cs typeface="Times New Roman" pitchFamily="18" charset="0"/>
              </a:rPr>
              <a:t>；</a:t>
            </a:r>
            <a:endParaRPr lang="en-US" altLang="zh-CN" dirty="0" smtClean="0">
              <a:solidFill>
                <a:srgbClr val="18386B"/>
              </a:solidFill>
              <a:latin typeface="微软雅黑" pitchFamily="34" charset="-122"/>
              <a:ea typeface="微软雅黑" pitchFamily="34" charset="-122"/>
              <a:cs typeface="Times New Roman" pitchFamily="18" charset="0"/>
            </a:endParaRPr>
          </a:p>
          <a:p>
            <a:endParaRPr lang="zh-CN" altLang="en-US" sz="2000" dirty="0" smtClean="0">
              <a:solidFill>
                <a:srgbClr val="18386B"/>
              </a:solidFill>
              <a:latin typeface="微软雅黑" pitchFamily="34" charset="-122"/>
              <a:ea typeface="微软雅黑" pitchFamily="34" charset="-122"/>
              <a:cs typeface="Times New Roman" pitchFamily="18" charset="0"/>
            </a:endParaRPr>
          </a:p>
        </p:txBody>
      </p:sp>
      <p:sp>
        <p:nvSpPr>
          <p:cNvPr id="22836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28358" name="Object 1"/>
          <p:cNvGraphicFramePr>
            <a:graphicFrameLocks noChangeAspect="1"/>
          </p:cNvGraphicFramePr>
          <p:nvPr>
            <p:extLst/>
          </p:nvPr>
        </p:nvGraphicFramePr>
        <p:xfrm>
          <a:off x="251520" y="2127249"/>
          <a:ext cx="5997811" cy="1730325"/>
        </p:xfrm>
        <a:graphic>
          <a:graphicData uri="http://schemas.openxmlformats.org/presentationml/2006/ole">
            <mc:AlternateContent xmlns:mc="http://schemas.openxmlformats.org/markup-compatibility/2006">
              <mc:Choice xmlns:v="urn:schemas-microsoft-com:vml" Requires="v">
                <p:oleObj spid="_x0000_s331787" name="Visio" r:id="rId4" imgW="4812873" imgH="1474551" progId="Visio.Drawing.11">
                  <p:embed/>
                </p:oleObj>
              </mc:Choice>
              <mc:Fallback>
                <p:oleObj name="Visio" r:id="rId4" imgW="4812873" imgH="1474551"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127249"/>
                        <a:ext cx="5997811" cy="1730325"/>
                      </a:xfrm>
                      <a:prstGeom prst="rect">
                        <a:avLst/>
                      </a:prstGeom>
                      <a:noFill/>
                    </p:spPr>
                  </p:pic>
                </p:oleObj>
              </mc:Fallback>
            </mc:AlternateContent>
          </a:graphicData>
        </a:graphic>
      </p:graphicFrame>
    </p:spTree>
    <p:extLst>
      <p:ext uri="{BB962C8B-B14F-4D97-AF65-F5344CB8AC3E}">
        <p14:creationId xmlns:p14="http://schemas.microsoft.com/office/powerpoint/2010/main" val="3010182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1" name="内容占位符 2"/>
          <p:cNvSpPr>
            <a:spLocks noGrp="1"/>
          </p:cNvSpPr>
          <p:nvPr>
            <p:ph idx="4294967295"/>
          </p:nvPr>
        </p:nvSpPr>
        <p:spPr>
          <a:xfrm>
            <a:off x="250825" y="844550"/>
            <a:ext cx="7273503" cy="3822700"/>
          </a:xfrm>
        </p:spPr>
        <p:txBody>
          <a:bodyPr/>
          <a:lstStyle/>
          <a:p>
            <a:pPr>
              <a:spcAft>
                <a:spcPct val="20000"/>
              </a:spcAft>
            </a:pPr>
            <a:r>
              <a:rPr lang="zh-CN" altLang="en-US" sz="2000" dirty="0" smtClean="0">
                <a:solidFill>
                  <a:srgbClr val="C00000"/>
                </a:solidFill>
                <a:latin typeface="Times New Roman" pitchFamily="18" charset="0"/>
                <a:ea typeface="微软雅黑" pitchFamily="34" charset="-122"/>
                <a:cs typeface="Times New Roman" pitchFamily="18" charset="0"/>
              </a:rPr>
              <a:t>采样</a:t>
            </a:r>
            <a:r>
              <a:rPr lang="zh-CN" altLang="en-US" sz="2000" dirty="0" smtClean="0">
                <a:solidFill>
                  <a:srgbClr val="18386B"/>
                </a:solidFill>
                <a:latin typeface="微软雅黑" pitchFamily="34" charset="-122"/>
                <a:ea typeface="微软雅黑" pitchFamily="34" charset="-122"/>
                <a:cs typeface="Times New Roman" pitchFamily="18" charset="0"/>
              </a:rPr>
              <a:t>是隔一定的时间间隔，将模拟信号的电平幅度取出作为样本，让其表示原来的信号；</a:t>
            </a:r>
          </a:p>
          <a:p>
            <a:pPr>
              <a:spcAft>
                <a:spcPct val="20000"/>
              </a:spcAft>
            </a:pPr>
            <a:r>
              <a:rPr lang="zh-CN" altLang="en-US" sz="2000" dirty="0" smtClean="0">
                <a:solidFill>
                  <a:srgbClr val="C00000"/>
                </a:solidFill>
                <a:latin typeface="Times New Roman" pitchFamily="18" charset="0"/>
                <a:ea typeface="微软雅黑" pitchFamily="34" charset="-122"/>
                <a:cs typeface="Times New Roman" pitchFamily="18" charset="0"/>
              </a:rPr>
              <a:t>量化</a:t>
            </a:r>
            <a:r>
              <a:rPr lang="zh-CN" altLang="en-US" sz="2000" dirty="0" smtClean="0">
                <a:solidFill>
                  <a:srgbClr val="18386B"/>
                </a:solidFill>
                <a:latin typeface="微软雅黑" pitchFamily="34" charset="-122"/>
                <a:ea typeface="微软雅黑" pitchFamily="34" charset="-122"/>
                <a:cs typeface="Times New Roman" pitchFamily="18" charset="0"/>
              </a:rPr>
              <a:t>是将样本值按</a:t>
            </a:r>
            <a:r>
              <a:rPr lang="zh-CN" altLang="en-US" sz="2000" dirty="0" smtClean="0">
                <a:solidFill>
                  <a:srgbClr val="C00000"/>
                </a:solidFill>
                <a:latin typeface="微软雅黑" pitchFamily="34" charset="-122"/>
                <a:ea typeface="微软雅黑" pitchFamily="34" charset="-122"/>
                <a:cs typeface="Times New Roman" pitchFamily="18" charset="0"/>
              </a:rPr>
              <a:t>量化级</a:t>
            </a:r>
            <a:r>
              <a:rPr lang="zh-CN" altLang="en-US" sz="2000" dirty="0" smtClean="0">
                <a:solidFill>
                  <a:srgbClr val="18386B"/>
                </a:solidFill>
                <a:latin typeface="微软雅黑" pitchFamily="34" charset="-122"/>
                <a:ea typeface="微软雅黑" pitchFamily="34" charset="-122"/>
                <a:cs typeface="Times New Roman" pitchFamily="18" charset="0"/>
              </a:rPr>
              <a:t>决定取值的过程（</a:t>
            </a:r>
            <a:r>
              <a:rPr lang="zh-CN" altLang="en-US" sz="2000" dirty="0" smtClean="0">
                <a:solidFill>
                  <a:srgbClr val="C00000"/>
                </a:solidFill>
                <a:latin typeface="微软雅黑" pitchFamily="34" charset="-122"/>
                <a:ea typeface="微软雅黑" pitchFamily="34" charset="-122"/>
                <a:cs typeface="Times New Roman" pitchFamily="18" charset="0"/>
              </a:rPr>
              <a:t>离散化</a:t>
            </a:r>
            <a:r>
              <a:rPr lang="zh-CN" altLang="en-US" sz="2000" dirty="0" smtClean="0">
                <a:solidFill>
                  <a:srgbClr val="18386B"/>
                </a:solidFill>
                <a:latin typeface="微软雅黑" pitchFamily="34" charset="-122"/>
                <a:ea typeface="微软雅黑" pitchFamily="34" charset="-122"/>
                <a:cs typeface="Times New Roman" pitchFamily="18" charset="0"/>
              </a:rPr>
              <a:t>）；</a:t>
            </a:r>
            <a:endParaRPr lang="en-US" altLang="zh-CN" sz="2000" dirty="0" smtClean="0">
              <a:solidFill>
                <a:srgbClr val="18386B"/>
              </a:solidFill>
              <a:latin typeface="微软雅黑" pitchFamily="34" charset="-122"/>
              <a:ea typeface="微软雅黑" pitchFamily="34" charset="-122"/>
              <a:cs typeface="Times New Roman" pitchFamily="18" charset="0"/>
            </a:endParaRPr>
          </a:p>
          <a:p>
            <a:pPr>
              <a:spcAft>
                <a:spcPct val="20000"/>
              </a:spcAft>
            </a:pPr>
            <a:r>
              <a:rPr lang="zh-CN" altLang="en-US" sz="2000" dirty="0" smtClean="0">
                <a:solidFill>
                  <a:srgbClr val="C00000"/>
                </a:solidFill>
                <a:latin typeface="Times New Roman" pitchFamily="18" charset="0"/>
                <a:ea typeface="微软雅黑" pitchFamily="34" charset="-122"/>
                <a:cs typeface="Times New Roman" pitchFamily="18" charset="0"/>
              </a:rPr>
              <a:t>编码</a:t>
            </a:r>
            <a:r>
              <a:rPr lang="zh-CN" altLang="en-US" sz="2000" dirty="0" smtClean="0">
                <a:solidFill>
                  <a:srgbClr val="18386B"/>
                </a:solidFill>
                <a:latin typeface="微软雅黑" pitchFamily="34" charset="-122"/>
                <a:ea typeface="微软雅黑" pitchFamily="34" charset="-122"/>
                <a:cs typeface="Times New Roman" pitchFamily="18" charset="0"/>
              </a:rPr>
              <a:t>是用相应位数的二进制代码表示量化后的样本的量级；</a:t>
            </a:r>
          </a:p>
        </p:txBody>
      </p:sp>
      <p:graphicFrame>
        <p:nvGraphicFramePr>
          <p:cNvPr id="272389" name="Object 1"/>
          <p:cNvGraphicFramePr>
            <a:graphicFrameLocks noChangeAspect="1"/>
          </p:cNvGraphicFramePr>
          <p:nvPr>
            <p:extLst/>
          </p:nvPr>
        </p:nvGraphicFramePr>
        <p:xfrm>
          <a:off x="0" y="2428528"/>
          <a:ext cx="3419872" cy="2295906"/>
        </p:xfrm>
        <a:graphic>
          <a:graphicData uri="http://schemas.openxmlformats.org/presentationml/2006/ole">
            <mc:AlternateContent xmlns:mc="http://schemas.openxmlformats.org/markup-compatibility/2006">
              <mc:Choice xmlns:v="urn:schemas-microsoft-com:vml" Requires="v">
                <p:oleObj spid="_x0000_s330773" name="Visio" r:id="rId4" imgW="2694865" imgH="1722987" progId="Visio.Drawing.11">
                  <p:embed/>
                </p:oleObj>
              </mc:Choice>
              <mc:Fallback>
                <p:oleObj name="Visio" r:id="rId4" imgW="2694865" imgH="172298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28528"/>
                        <a:ext cx="3419872" cy="2295906"/>
                      </a:xfrm>
                      <a:prstGeom prst="rect">
                        <a:avLst/>
                      </a:prstGeom>
                      <a:noFill/>
                      <a:extLst/>
                    </p:spPr>
                  </p:pic>
                </p:oleObj>
              </mc:Fallback>
            </mc:AlternateContent>
          </a:graphicData>
        </a:graphic>
      </p:graphicFrame>
      <p:graphicFrame>
        <p:nvGraphicFramePr>
          <p:cNvPr id="272390" name="Object 6"/>
          <p:cNvGraphicFramePr>
            <a:graphicFrameLocks noChangeAspect="1"/>
          </p:cNvGraphicFramePr>
          <p:nvPr>
            <p:extLst/>
          </p:nvPr>
        </p:nvGraphicFramePr>
        <p:xfrm>
          <a:off x="3707904" y="2485859"/>
          <a:ext cx="3024336" cy="2471017"/>
        </p:xfrm>
        <a:graphic>
          <a:graphicData uri="http://schemas.openxmlformats.org/presentationml/2006/ole">
            <mc:AlternateContent xmlns:mc="http://schemas.openxmlformats.org/markup-compatibility/2006">
              <mc:Choice xmlns:v="urn:schemas-microsoft-com:vml" Requires="v">
                <p:oleObj spid="_x0000_s330774" name="VISIO" r:id="rId6" imgW="2904480" imgH="4347720" progId="Visio.Drawing.11">
                  <p:embed/>
                </p:oleObj>
              </mc:Choice>
              <mc:Fallback>
                <p:oleObj name="VISIO" r:id="rId6" imgW="2904480" imgH="434772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t="45367"/>
                      <a:stretch>
                        <a:fillRect/>
                      </a:stretch>
                    </p:blipFill>
                    <p:spPr bwMode="auto">
                      <a:xfrm>
                        <a:off x="3707904" y="2485859"/>
                        <a:ext cx="3024336" cy="247101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2313877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420416"/>
            <a:ext cx="6480720" cy="3108543"/>
          </a:xfrm>
          <a:prstGeom prst="rect">
            <a:avLst/>
          </a:prstGeom>
        </p:spPr>
        <p:txBody>
          <a:bodyPr wrap="square">
            <a:spAutoFit/>
          </a:bodyPr>
          <a:lstStyle/>
          <a:p>
            <a:pPr marL="342900" indent="-342900" eaLnBrk="0" hangingPunct="0">
              <a:spcBef>
                <a:spcPts val="1200"/>
              </a:spcBef>
              <a:buChar char="•"/>
            </a:pPr>
            <a:r>
              <a:rPr lang="zh-CN" altLang="en-US" sz="2200" b="0" u="none" dirty="0">
                <a:solidFill>
                  <a:srgbClr val="C00000"/>
                </a:solidFill>
                <a:latin typeface="微软雅黑" pitchFamily="34" charset="-122"/>
              </a:rPr>
              <a:t>采样频率</a:t>
            </a:r>
            <a:r>
              <a:rPr lang="en-US" altLang="zh-CN" sz="2200" b="0" u="none" dirty="0" smtClean="0">
                <a:solidFill>
                  <a:srgbClr val="C00000"/>
                </a:solidFill>
                <a:latin typeface="微软雅黑" pitchFamily="34" charset="-122"/>
              </a:rPr>
              <a:t>f </a:t>
            </a:r>
            <a:r>
              <a:rPr lang="zh-CN" altLang="en-US" sz="2200" b="0" u="none" dirty="0" smtClean="0">
                <a:solidFill>
                  <a:srgbClr val="18386B"/>
                </a:solidFill>
                <a:latin typeface="微软雅黑" pitchFamily="34" charset="-122"/>
              </a:rPr>
              <a:t>应</a:t>
            </a:r>
            <a:r>
              <a:rPr lang="zh-CN" altLang="en-US" sz="2200" b="0" u="none" dirty="0">
                <a:solidFill>
                  <a:srgbClr val="18386B"/>
                </a:solidFill>
                <a:latin typeface="微软雅黑" pitchFamily="34" charset="-122"/>
              </a:rPr>
              <a:t>为：</a:t>
            </a:r>
            <a:r>
              <a:rPr lang="en-US" altLang="zh-CN" sz="2200" b="0" u="none" dirty="0">
                <a:solidFill>
                  <a:srgbClr val="18386B"/>
                </a:solidFill>
                <a:latin typeface="微软雅黑" pitchFamily="34" charset="-122"/>
              </a:rPr>
              <a:t>f≥2B</a:t>
            </a:r>
            <a:r>
              <a:rPr lang="zh-CN" altLang="en-US" sz="2200" b="0" u="none" dirty="0">
                <a:solidFill>
                  <a:srgbClr val="18386B"/>
                </a:solidFill>
                <a:latin typeface="微软雅黑" pitchFamily="34" charset="-122"/>
              </a:rPr>
              <a:t>或</a:t>
            </a:r>
            <a:r>
              <a:rPr lang="en-US" altLang="zh-CN" sz="2200" b="0" u="none" dirty="0">
                <a:solidFill>
                  <a:srgbClr val="18386B"/>
                </a:solidFill>
                <a:latin typeface="微软雅黑" pitchFamily="34" charset="-122"/>
              </a:rPr>
              <a:t>f=1/T≥2·f</a:t>
            </a:r>
            <a:r>
              <a:rPr lang="en-US" altLang="zh-CN" sz="2200" b="0" u="none" baseline="-25000" dirty="0">
                <a:solidFill>
                  <a:srgbClr val="18386B"/>
                </a:solidFill>
                <a:latin typeface="微软雅黑" pitchFamily="34" charset="-122"/>
              </a:rPr>
              <a:t>max</a:t>
            </a:r>
            <a:r>
              <a:rPr lang="zh-CN" altLang="en-US" sz="2200" b="0" u="none" dirty="0">
                <a:solidFill>
                  <a:srgbClr val="18386B"/>
                </a:solidFill>
                <a:latin typeface="微软雅黑" pitchFamily="34" charset="-122"/>
              </a:rPr>
              <a:t>。其中，</a:t>
            </a:r>
            <a:r>
              <a:rPr lang="en-US" altLang="zh-CN" sz="2200" b="0" u="none" dirty="0">
                <a:solidFill>
                  <a:srgbClr val="18386B"/>
                </a:solidFill>
                <a:latin typeface="微软雅黑" pitchFamily="34" charset="-122"/>
              </a:rPr>
              <a:t>B</a:t>
            </a:r>
            <a:r>
              <a:rPr lang="zh-CN" altLang="en-US" sz="2200" b="0" u="none" dirty="0">
                <a:solidFill>
                  <a:srgbClr val="18386B"/>
                </a:solidFill>
                <a:latin typeface="微软雅黑" pitchFamily="34" charset="-122"/>
              </a:rPr>
              <a:t>为通信信道带宽，</a:t>
            </a:r>
            <a:r>
              <a:rPr lang="en-US" altLang="zh-CN" sz="2200" b="0" u="none" dirty="0">
                <a:solidFill>
                  <a:srgbClr val="18386B"/>
                </a:solidFill>
                <a:latin typeface="微软雅黑" pitchFamily="34" charset="-122"/>
              </a:rPr>
              <a:t>T</a:t>
            </a:r>
            <a:r>
              <a:rPr lang="zh-CN" altLang="en-US" sz="2200" b="0" u="none" dirty="0">
                <a:solidFill>
                  <a:srgbClr val="18386B"/>
                </a:solidFill>
                <a:latin typeface="微软雅黑" pitchFamily="34" charset="-122"/>
              </a:rPr>
              <a:t>为采样周期，</a:t>
            </a:r>
            <a:r>
              <a:rPr lang="en-US" altLang="zh-CN" sz="2200" b="0" u="none" dirty="0" err="1">
                <a:solidFill>
                  <a:srgbClr val="18386B"/>
                </a:solidFill>
                <a:latin typeface="微软雅黑" pitchFamily="34" charset="-122"/>
              </a:rPr>
              <a:t>f</a:t>
            </a:r>
            <a:r>
              <a:rPr lang="en-US" altLang="zh-CN" sz="2200" b="0" u="none" baseline="-25000" dirty="0" err="1">
                <a:solidFill>
                  <a:srgbClr val="18386B"/>
                </a:solidFill>
                <a:latin typeface="微软雅黑" pitchFamily="34" charset="-122"/>
              </a:rPr>
              <a:t>max</a:t>
            </a:r>
            <a:r>
              <a:rPr lang="zh-CN" altLang="en-US" sz="2200" b="0" u="none" dirty="0">
                <a:solidFill>
                  <a:srgbClr val="18386B"/>
                </a:solidFill>
                <a:latin typeface="微软雅黑" pitchFamily="34" charset="-122"/>
              </a:rPr>
              <a:t>为信道允许通过的信号最高频率</a:t>
            </a:r>
            <a:r>
              <a:rPr lang="zh-CN" altLang="en-US" sz="2200" b="0" u="none" dirty="0" smtClean="0">
                <a:solidFill>
                  <a:srgbClr val="18386B"/>
                </a:solidFill>
                <a:latin typeface="微软雅黑" pitchFamily="34" charset="-122"/>
              </a:rPr>
              <a:t>；</a:t>
            </a:r>
            <a:endParaRPr lang="en-US" altLang="zh-CN" sz="2200" b="0" u="none" dirty="0" smtClean="0">
              <a:solidFill>
                <a:srgbClr val="18386B"/>
              </a:solidFill>
              <a:latin typeface="微软雅黑" pitchFamily="34" charset="-122"/>
            </a:endParaRPr>
          </a:p>
          <a:p>
            <a:pPr marL="342900" indent="-342900" eaLnBrk="0" hangingPunct="0">
              <a:spcBef>
                <a:spcPts val="1200"/>
              </a:spcBef>
              <a:buChar char="•"/>
            </a:pPr>
            <a:r>
              <a:rPr lang="zh-CN" altLang="en-US" sz="2200" b="0" u="none" dirty="0" smtClean="0">
                <a:solidFill>
                  <a:srgbClr val="18386B"/>
                </a:solidFill>
                <a:latin typeface="微软雅黑" pitchFamily="34" charset="-122"/>
              </a:rPr>
              <a:t>如果</a:t>
            </a:r>
            <a:r>
              <a:rPr lang="zh-CN" altLang="en-US" sz="2200" b="0" u="none" dirty="0">
                <a:solidFill>
                  <a:srgbClr val="18386B"/>
                </a:solidFill>
                <a:latin typeface="微软雅黑" pitchFamily="34" charset="-122"/>
              </a:rPr>
              <a:t>以大于或等于通信信道带宽</a:t>
            </a:r>
            <a:r>
              <a:rPr lang="en-US" altLang="zh-CN" sz="2200" b="0" u="none" dirty="0">
                <a:solidFill>
                  <a:srgbClr val="18386B"/>
                </a:solidFill>
                <a:latin typeface="微软雅黑" pitchFamily="34" charset="-122"/>
              </a:rPr>
              <a:t>2</a:t>
            </a:r>
            <a:r>
              <a:rPr lang="zh-CN" altLang="en-US" sz="2200" b="0" u="none" dirty="0">
                <a:solidFill>
                  <a:srgbClr val="18386B"/>
                </a:solidFill>
                <a:latin typeface="微软雅黑" pitchFamily="34" charset="-122"/>
              </a:rPr>
              <a:t>倍的速率对信号采样，其样本可以包含足以重构原模拟信号的所有信息。</a:t>
            </a:r>
            <a:endParaRPr lang="en-US" altLang="zh-CN" sz="2200" b="0" u="none" dirty="0">
              <a:solidFill>
                <a:srgbClr val="18386B"/>
              </a:solidFill>
              <a:latin typeface="微软雅黑" pitchFamily="34" charset="-122"/>
            </a:endParaRPr>
          </a:p>
          <a:p>
            <a:pPr marL="342900" indent="-342900" eaLnBrk="0" hangingPunct="0">
              <a:spcBef>
                <a:spcPts val="1200"/>
              </a:spcBef>
              <a:buChar char="•"/>
            </a:pPr>
            <a:r>
              <a:rPr lang="zh-CN" altLang="en-US" sz="2200" b="0" u="none" dirty="0">
                <a:solidFill>
                  <a:srgbClr val="18386B"/>
                </a:solidFill>
                <a:latin typeface="微软雅黑" pitchFamily="34" charset="-122"/>
              </a:rPr>
              <a:t>经过量化后的样本幅度为离散的量级值，已不是连续</a:t>
            </a:r>
            <a:r>
              <a:rPr lang="zh-CN" altLang="en-US" sz="2200" b="0" u="none" dirty="0" smtClean="0">
                <a:solidFill>
                  <a:srgbClr val="18386B"/>
                </a:solidFill>
                <a:latin typeface="微软雅黑" pitchFamily="34" charset="-122"/>
              </a:rPr>
              <a:t>值。</a:t>
            </a:r>
            <a:endParaRPr lang="en-US" altLang="zh-CN" sz="2200" b="0" u="none" dirty="0">
              <a:solidFill>
                <a:srgbClr val="18386B"/>
              </a:solidFill>
              <a:latin typeface="微软雅黑" pitchFamily="34" charset="-122"/>
            </a:endParaRPr>
          </a:p>
        </p:txBody>
      </p:sp>
      <p:sp>
        <p:nvSpPr>
          <p:cNvPr id="4" name="矩形 3"/>
          <p:cNvSpPr/>
          <p:nvPr/>
        </p:nvSpPr>
        <p:spPr>
          <a:xfrm>
            <a:off x="539552" y="772344"/>
            <a:ext cx="2443298" cy="461665"/>
          </a:xfrm>
          <a:prstGeom prst="rect">
            <a:avLst/>
          </a:prstGeom>
        </p:spPr>
        <p:txBody>
          <a:bodyPr wrap="none">
            <a:spAutoFit/>
          </a:bodyPr>
          <a:lstStyle/>
          <a:p>
            <a:r>
              <a:rPr lang="en-US" altLang="zh-CN" sz="2400" u="none" dirty="0" err="1">
                <a:solidFill>
                  <a:srgbClr val="007D7A"/>
                </a:solidFill>
              </a:rPr>
              <a:t>Nyquist</a:t>
            </a:r>
            <a:r>
              <a:rPr lang="zh-CN" altLang="en-US" sz="2400" u="none" dirty="0">
                <a:solidFill>
                  <a:srgbClr val="007D7A"/>
                </a:solidFill>
              </a:rPr>
              <a:t>采样定理</a:t>
            </a:r>
          </a:p>
        </p:txBody>
      </p:sp>
    </p:spTree>
    <p:extLst>
      <p:ext uri="{BB962C8B-B14F-4D97-AF65-F5344CB8AC3E}">
        <p14:creationId xmlns:p14="http://schemas.microsoft.com/office/powerpoint/2010/main" val="25583897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Rectangle 2"/>
          <p:cNvSpPr>
            <a:spLocks noGrp="1" noChangeArrowheads="1"/>
          </p:cNvSpPr>
          <p:nvPr>
            <p:ph type="body" idx="1"/>
          </p:nvPr>
        </p:nvSpPr>
        <p:spPr>
          <a:xfrm>
            <a:off x="646113" y="2716213"/>
            <a:ext cx="5942012" cy="2087562"/>
          </a:xfrm>
        </p:spPr>
        <p:txBody>
          <a:bodyPr/>
          <a:lstStyle/>
          <a:p>
            <a:pPr>
              <a:buFontTx/>
              <a:buNone/>
            </a:pPr>
            <a:r>
              <a:rPr lang="en-US" altLang="zh-CN" sz="2000" dirty="0" smtClean="0">
                <a:solidFill>
                  <a:srgbClr val="18386B"/>
                </a:solidFill>
                <a:latin typeface="微软雅黑" pitchFamily="34" charset="-122"/>
                <a:ea typeface="微软雅黑" pitchFamily="34" charset="-122"/>
                <a:cs typeface="Times New Roman" pitchFamily="18" charset="0"/>
              </a:rPr>
              <a:t>PCM</a:t>
            </a:r>
            <a:r>
              <a:rPr lang="zh-CN" altLang="en-US" sz="2000" dirty="0" smtClean="0">
                <a:solidFill>
                  <a:srgbClr val="18386B"/>
                </a:solidFill>
                <a:latin typeface="微软雅黑" pitchFamily="34" charset="-122"/>
                <a:ea typeface="微软雅黑" pitchFamily="34" charset="-122"/>
                <a:cs typeface="Times New Roman" pitchFamily="18" charset="0"/>
              </a:rPr>
              <a:t>用于数字语音系统：</a:t>
            </a:r>
          </a:p>
          <a:p>
            <a:r>
              <a:rPr lang="zh-CN" altLang="en-US" sz="2000" dirty="0" smtClean="0">
                <a:solidFill>
                  <a:srgbClr val="18386B"/>
                </a:solidFill>
                <a:latin typeface="微软雅黑" pitchFamily="34" charset="-122"/>
                <a:ea typeface="微软雅黑" pitchFamily="34" charset="-122"/>
                <a:cs typeface="Times New Roman" pitchFamily="18" charset="0"/>
              </a:rPr>
              <a:t>声音分为128个量化级；</a:t>
            </a:r>
          </a:p>
          <a:p>
            <a:r>
              <a:rPr lang="zh-CN" altLang="en-US" sz="2000" dirty="0" smtClean="0">
                <a:solidFill>
                  <a:srgbClr val="18386B"/>
                </a:solidFill>
                <a:latin typeface="微软雅黑" pitchFamily="34" charset="-122"/>
                <a:ea typeface="微软雅黑" pitchFamily="34" charset="-122"/>
                <a:cs typeface="Times New Roman" pitchFamily="18" charset="0"/>
              </a:rPr>
              <a:t>每个量化级采用7位二进制编码表示；</a:t>
            </a:r>
          </a:p>
          <a:p>
            <a:r>
              <a:rPr lang="zh-CN" altLang="en-US" sz="2000" dirty="0" smtClean="0">
                <a:solidFill>
                  <a:srgbClr val="18386B"/>
                </a:solidFill>
                <a:latin typeface="微软雅黑" pitchFamily="34" charset="-122"/>
                <a:ea typeface="微软雅黑" pitchFamily="34" charset="-122"/>
                <a:cs typeface="Times New Roman" pitchFamily="18" charset="0"/>
              </a:rPr>
              <a:t>采样速率为8000样本/秒；</a:t>
            </a:r>
          </a:p>
          <a:p>
            <a:r>
              <a:rPr lang="zh-CN" altLang="en-US" sz="2000" dirty="0" smtClean="0">
                <a:solidFill>
                  <a:srgbClr val="18386B"/>
                </a:solidFill>
                <a:latin typeface="微软雅黑" pitchFamily="34" charset="-122"/>
                <a:ea typeface="微软雅黑" pitchFamily="34" charset="-122"/>
                <a:cs typeface="Times New Roman" pitchFamily="18" charset="0"/>
              </a:rPr>
              <a:t>数据传输速率应达到7位×8000/秒 =56</a:t>
            </a:r>
            <a:r>
              <a:rPr lang="en-US" altLang="zh-CN" sz="2000" dirty="0" smtClean="0">
                <a:solidFill>
                  <a:srgbClr val="18386B"/>
                </a:solidFill>
                <a:latin typeface="微软雅黑" pitchFamily="34" charset="-122"/>
                <a:ea typeface="微软雅黑" pitchFamily="34" charset="-122"/>
                <a:cs typeface="Times New Roman" pitchFamily="18" charset="0"/>
              </a:rPr>
              <a:t>kb/s</a:t>
            </a:r>
            <a:r>
              <a:rPr lang="zh-CN" altLang="en-US" sz="2000" dirty="0" smtClean="0">
                <a:solidFill>
                  <a:srgbClr val="18386B"/>
                </a:solidFill>
                <a:latin typeface="微软雅黑" pitchFamily="34" charset="-122"/>
                <a:ea typeface="微软雅黑" pitchFamily="34" charset="-122"/>
                <a:cs typeface="Times New Roman" pitchFamily="18" charset="0"/>
              </a:rPr>
              <a:t>。</a:t>
            </a:r>
            <a:endParaRPr lang="zh-CN" altLang="en-US" sz="1500" dirty="0" smtClean="0">
              <a:latin typeface="楷体_GB2312" pitchFamily="49" charset="-122"/>
              <a:ea typeface="楷体_GB2312" pitchFamily="49" charset="-122"/>
              <a:cs typeface="Times New Roman" pitchFamily="18" charset="0"/>
            </a:endParaRPr>
          </a:p>
        </p:txBody>
      </p:sp>
      <p:grpSp>
        <p:nvGrpSpPr>
          <p:cNvPr id="317442" name="Group 3"/>
          <p:cNvGrpSpPr>
            <a:grpSpLocks/>
          </p:cNvGrpSpPr>
          <p:nvPr/>
        </p:nvGrpSpPr>
        <p:grpSpPr bwMode="auto">
          <a:xfrm>
            <a:off x="395288" y="1060450"/>
            <a:ext cx="5832475" cy="1316038"/>
            <a:chOff x="144" y="2412"/>
            <a:chExt cx="5208" cy="1546"/>
          </a:xfrm>
        </p:grpSpPr>
        <p:sp>
          <p:nvSpPr>
            <p:cNvPr id="317460" name="Line 4"/>
            <p:cNvSpPr>
              <a:spLocks noChangeShapeType="1"/>
            </p:cNvSpPr>
            <p:nvPr/>
          </p:nvSpPr>
          <p:spPr bwMode="auto">
            <a:xfrm>
              <a:off x="3612" y="3132"/>
              <a:ext cx="0" cy="756"/>
            </a:xfrm>
            <a:prstGeom prst="line">
              <a:avLst/>
            </a:prstGeom>
            <a:noFill/>
            <a:ln w="9525">
              <a:solidFill>
                <a:srgbClr val="6600CC"/>
              </a:solidFill>
              <a:round/>
              <a:headEnd/>
              <a:tailEnd/>
            </a:ln>
          </p:spPr>
          <p:txBody>
            <a:bodyPr wrap="none" anchor="ctr"/>
            <a:lstStyle/>
            <a:p>
              <a:endParaRPr lang="zh-CN" altLang="en-US"/>
            </a:p>
          </p:txBody>
        </p:sp>
        <p:grpSp>
          <p:nvGrpSpPr>
            <p:cNvPr id="317461" name="Group 5"/>
            <p:cNvGrpSpPr>
              <a:grpSpLocks/>
            </p:cNvGrpSpPr>
            <p:nvPr/>
          </p:nvGrpSpPr>
          <p:grpSpPr bwMode="auto">
            <a:xfrm>
              <a:off x="144" y="2412"/>
              <a:ext cx="5208" cy="1546"/>
              <a:chOff x="144" y="2412"/>
              <a:chExt cx="5208" cy="1546"/>
            </a:xfrm>
          </p:grpSpPr>
          <p:grpSp>
            <p:nvGrpSpPr>
              <p:cNvPr id="317462" name="Group 6"/>
              <p:cNvGrpSpPr>
                <a:grpSpLocks/>
              </p:cNvGrpSpPr>
              <p:nvPr/>
            </p:nvGrpSpPr>
            <p:grpSpPr bwMode="auto">
              <a:xfrm>
                <a:off x="144" y="2412"/>
                <a:ext cx="2388" cy="1546"/>
                <a:chOff x="372" y="2412"/>
                <a:chExt cx="2388" cy="1546"/>
              </a:xfrm>
            </p:grpSpPr>
            <p:sp>
              <p:nvSpPr>
                <p:cNvPr id="317475" name="Line 7"/>
                <p:cNvSpPr>
                  <a:spLocks noChangeShapeType="1"/>
                </p:cNvSpPr>
                <p:nvPr/>
              </p:nvSpPr>
              <p:spPr bwMode="auto">
                <a:xfrm flipV="1">
                  <a:off x="684" y="2412"/>
                  <a:ext cx="0" cy="1476"/>
                </a:xfrm>
                <a:prstGeom prst="line">
                  <a:avLst/>
                </a:prstGeom>
                <a:noFill/>
                <a:ln w="38100">
                  <a:solidFill>
                    <a:srgbClr val="6600CC"/>
                  </a:solidFill>
                  <a:round/>
                  <a:headEnd/>
                  <a:tailEnd type="triangle" w="med" len="med"/>
                </a:ln>
              </p:spPr>
              <p:txBody>
                <a:bodyPr wrap="none" anchor="ctr"/>
                <a:lstStyle/>
                <a:p>
                  <a:endParaRPr lang="zh-CN" altLang="en-US"/>
                </a:p>
              </p:txBody>
            </p:sp>
            <p:sp>
              <p:nvSpPr>
                <p:cNvPr id="317476" name="Line 8"/>
                <p:cNvSpPr>
                  <a:spLocks noChangeShapeType="1"/>
                </p:cNvSpPr>
                <p:nvPr/>
              </p:nvSpPr>
              <p:spPr bwMode="auto">
                <a:xfrm>
                  <a:off x="684" y="3888"/>
                  <a:ext cx="2064" cy="0"/>
                </a:xfrm>
                <a:prstGeom prst="line">
                  <a:avLst/>
                </a:prstGeom>
                <a:noFill/>
                <a:ln w="38100">
                  <a:solidFill>
                    <a:srgbClr val="6600CC"/>
                  </a:solidFill>
                  <a:round/>
                  <a:headEnd/>
                  <a:tailEnd type="triangle" w="med" len="med"/>
                </a:ln>
              </p:spPr>
              <p:txBody>
                <a:bodyPr wrap="none" anchor="ctr"/>
                <a:lstStyle/>
                <a:p>
                  <a:endParaRPr lang="zh-CN" altLang="en-US"/>
                </a:p>
              </p:txBody>
            </p:sp>
            <p:sp>
              <p:nvSpPr>
                <p:cNvPr id="317477" name="Line 9"/>
                <p:cNvSpPr>
                  <a:spLocks noChangeShapeType="1"/>
                </p:cNvSpPr>
                <p:nvPr/>
              </p:nvSpPr>
              <p:spPr bwMode="auto">
                <a:xfrm>
                  <a:off x="840" y="3084"/>
                  <a:ext cx="0" cy="804"/>
                </a:xfrm>
                <a:prstGeom prst="line">
                  <a:avLst/>
                </a:prstGeom>
                <a:noFill/>
                <a:ln w="9525">
                  <a:solidFill>
                    <a:srgbClr val="6600CC"/>
                  </a:solidFill>
                  <a:round/>
                  <a:headEnd/>
                  <a:tailEnd/>
                </a:ln>
              </p:spPr>
              <p:txBody>
                <a:bodyPr wrap="none" anchor="ctr"/>
                <a:lstStyle/>
                <a:p>
                  <a:endParaRPr lang="zh-CN" altLang="en-US"/>
                </a:p>
              </p:txBody>
            </p:sp>
            <p:sp>
              <p:nvSpPr>
                <p:cNvPr id="317478" name="Line 10"/>
                <p:cNvSpPr>
                  <a:spLocks noChangeShapeType="1"/>
                </p:cNvSpPr>
                <p:nvPr/>
              </p:nvSpPr>
              <p:spPr bwMode="auto">
                <a:xfrm>
                  <a:off x="1020" y="3132"/>
                  <a:ext cx="0" cy="756"/>
                </a:xfrm>
                <a:prstGeom prst="line">
                  <a:avLst/>
                </a:prstGeom>
                <a:noFill/>
                <a:ln w="9525">
                  <a:solidFill>
                    <a:srgbClr val="6600CC"/>
                  </a:solidFill>
                  <a:round/>
                  <a:headEnd/>
                  <a:tailEnd/>
                </a:ln>
              </p:spPr>
              <p:txBody>
                <a:bodyPr wrap="none" anchor="ctr"/>
                <a:lstStyle/>
                <a:p>
                  <a:endParaRPr lang="zh-CN" altLang="en-US"/>
                </a:p>
              </p:txBody>
            </p:sp>
            <p:sp>
              <p:nvSpPr>
                <p:cNvPr id="317479" name="Line 11"/>
                <p:cNvSpPr>
                  <a:spLocks noChangeShapeType="1"/>
                </p:cNvSpPr>
                <p:nvPr/>
              </p:nvSpPr>
              <p:spPr bwMode="auto">
                <a:xfrm>
                  <a:off x="1212" y="2940"/>
                  <a:ext cx="0" cy="948"/>
                </a:xfrm>
                <a:prstGeom prst="line">
                  <a:avLst/>
                </a:prstGeom>
                <a:noFill/>
                <a:ln w="9525">
                  <a:solidFill>
                    <a:srgbClr val="6600CC"/>
                  </a:solidFill>
                  <a:round/>
                  <a:headEnd/>
                  <a:tailEnd/>
                </a:ln>
              </p:spPr>
              <p:txBody>
                <a:bodyPr wrap="none" anchor="ctr"/>
                <a:lstStyle/>
                <a:p>
                  <a:endParaRPr lang="zh-CN" altLang="en-US"/>
                </a:p>
              </p:txBody>
            </p:sp>
            <p:sp>
              <p:nvSpPr>
                <p:cNvPr id="317480" name="Line 12"/>
                <p:cNvSpPr>
                  <a:spLocks noChangeShapeType="1"/>
                </p:cNvSpPr>
                <p:nvPr/>
              </p:nvSpPr>
              <p:spPr bwMode="auto">
                <a:xfrm>
                  <a:off x="1392" y="2700"/>
                  <a:ext cx="0" cy="1188"/>
                </a:xfrm>
                <a:prstGeom prst="line">
                  <a:avLst/>
                </a:prstGeom>
                <a:noFill/>
                <a:ln w="9525">
                  <a:solidFill>
                    <a:srgbClr val="6600CC"/>
                  </a:solidFill>
                  <a:round/>
                  <a:headEnd/>
                  <a:tailEnd/>
                </a:ln>
              </p:spPr>
              <p:txBody>
                <a:bodyPr wrap="none" anchor="ctr"/>
                <a:lstStyle/>
                <a:p>
                  <a:endParaRPr lang="zh-CN" altLang="en-US"/>
                </a:p>
              </p:txBody>
            </p:sp>
            <p:sp>
              <p:nvSpPr>
                <p:cNvPr id="317481" name="Line 13"/>
                <p:cNvSpPr>
                  <a:spLocks noChangeShapeType="1"/>
                </p:cNvSpPr>
                <p:nvPr/>
              </p:nvSpPr>
              <p:spPr bwMode="auto">
                <a:xfrm>
                  <a:off x="1752" y="2904"/>
                  <a:ext cx="0" cy="986"/>
                </a:xfrm>
                <a:prstGeom prst="line">
                  <a:avLst/>
                </a:prstGeom>
                <a:noFill/>
                <a:ln w="9525">
                  <a:solidFill>
                    <a:srgbClr val="6600CC"/>
                  </a:solidFill>
                  <a:round/>
                  <a:headEnd/>
                  <a:tailEnd/>
                </a:ln>
              </p:spPr>
              <p:txBody>
                <a:bodyPr wrap="none" anchor="ctr"/>
                <a:lstStyle/>
                <a:p>
                  <a:endParaRPr lang="zh-CN" altLang="en-US"/>
                </a:p>
              </p:txBody>
            </p:sp>
            <p:sp>
              <p:nvSpPr>
                <p:cNvPr id="317482" name="Line 14"/>
                <p:cNvSpPr>
                  <a:spLocks noChangeShapeType="1"/>
                </p:cNvSpPr>
                <p:nvPr/>
              </p:nvSpPr>
              <p:spPr bwMode="auto">
                <a:xfrm>
                  <a:off x="1572" y="2700"/>
                  <a:ext cx="0" cy="1188"/>
                </a:xfrm>
                <a:prstGeom prst="line">
                  <a:avLst/>
                </a:prstGeom>
                <a:noFill/>
                <a:ln w="9525">
                  <a:solidFill>
                    <a:srgbClr val="6600CC"/>
                  </a:solidFill>
                  <a:round/>
                  <a:headEnd/>
                  <a:tailEnd/>
                </a:ln>
              </p:spPr>
              <p:txBody>
                <a:bodyPr wrap="none" anchor="ctr"/>
                <a:lstStyle/>
                <a:p>
                  <a:endParaRPr lang="zh-CN" altLang="en-US"/>
                </a:p>
              </p:txBody>
            </p:sp>
            <p:sp>
              <p:nvSpPr>
                <p:cNvPr id="317483" name="Line 15"/>
                <p:cNvSpPr>
                  <a:spLocks noChangeShapeType="1"/>
                </p:cNvSpPr>
                <p:nvPr/>
              </p:nvSpPr>
              <p:spPr bwMode="auto">
                <a:xfrm>
                  <a:off x="1932" y="3086"/>
                  <a:ext cx="0" cy="804"/>
                </a:xfrm>
                <a:prstGeom prst="line">
                  <a:avLst/>
                </a:prstGeom>
                <a:noFill/>
                <a:ln w="9525">
                  <a:solidFill>
                    <a:srgbClr val="6600CC"/>
                  </a:solidFill>
                  <a:round/>
                  <a:headEnd/>
                  <a:tailEnd/>
                </a:ln>
              </p:spPr>
              <p:txBody>
                <a:bodyPr wrap="none" anchor="ctr"/>
                <a:lstStyle/>
                <a:p>
                  <a:endParaRPr lang="zh-CN" altLang="en-US"/>
                </a:p>
              </p:txBody>
            </p:sp>
            <p:sp>
              <p:nvSpPr>
                <p:cNvPr id="317484" name="Line 16"/>
                <p:cNvSpPr>
                  <a:spLocks noChangeShapeType="1"/>
                </p:cNvSpPr>
                <p:nvPr/>
              </p:nvSpPr>
              <p:spPr bwMode="auto">
                <a:xfrm>
                  <a:off x="2112" y="3014"/>
                  <a:ext cx="0" cy="876"/>
                </a:xfrm>
                <a:prstGeom prst="line">
                  <a:avLst/>
                </a:prstGeom>
                <a:noFill/>
                <a:ln w="9525">
                  <a:solidFill>
                    <a:srgbClr val="6600CC"/>
                  </a:solidFill>
                  <a:round/>
                  <a:headEnd/>
                  <a:tailEnd/>
                </a:ln>
              </p:spPr>
              <p:txBody>
                <a:bodyPr wrap="none" anchor="ctr"/>
                <a:lstStyle/>
                <a:p>
                  <a:endParaRPr lang="zh-CN" altLang="en-US"/>
                </a:p>
              </p:txBody>
            </p:sp>
            <p:sp>
              <p:nvSpPr>
                <p:cNvPr id="317485" name="Freeform 17"/>
                <p:cNvSpPr>
                  <a:spLocks/>
                </p:cNvSpPr>
                <p:nvPr/>
              </p:nvSpPr>
              <p:spPr bwMode="auto">
                <a:xfrm>
                  <a:off x="684" y="2656"/>
                  <a:ext cx="1800" cy="512"/>
                </a:xfrm>
                <a:custGeom>
                  <a:avLst/>
                  <a:gdLst>
                    <a:gd name="T0" fmla="*/ 0 w 1800"/>
                    <a:gd name="T1" fmla="*/ 380 h 512"/>
                    <a:gd name="T2" fmla="*/ 156 w 1800"/>
                    <a:gd name="T3" fmla="*/ 428 h 512"/>
                    <a:gd name="T4" fmla="*/ 336 w 1800"/>
                    <a:gd name="T5" fmla="*/ 488 h 512"/>
                    <a:gd name="T6" fmla="*/ 516 w 1800"/>
                    <a:gd name="T7" fmla="*/ 284 h 512"/>
                    <a:gd name="T8" fmla="*/ 696 w 1800"/>
                    <a:gd name="T9" fmla="*/ 44 h 512"/>
                    <a:gd name="T10" fmla="*/ 888 w 1800"/>
                    <a:gd name="T11" fmla="*/ 32 h 512"/>
                    <a:gd name="T12" fmla="*/ 1056 w 1800"/>
                    <a:gd name="T13" fmla="*/ 236 h 512"/>
                    <a:gd name="T14" fmla="*/ 1236 w 1800"/>
                    <a:gd name="T15" fmla="*/ 440 h 512"/>
                    <a:gd name="T16" fmla="*/ 1428 w 1800"/>
                    <a:gd name="T17" fmla="*/ 368 h 512"/>
                    <a:gd name="T18" fmla="*/ 1668 w 1800"/>
                    <a:gd name="T19" fmla="*/ 164 h 512"/>
                    <a:gd name="T20" fmla="*/ 1800 w 1800"/>
                    <a:gd name="T21" fmla="*/ 128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00"/>
                    <a:gd name="T34" fmla="*/ 0 h 512"/>
                    <a:gd name="T35" fmla="*/ 1800 w 1800"/>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00" h="512">
                      <a:moveTo>
                        <a:pt x="0" y="380"/>
                      </a:moveTo>
                      <a:cubicBezTo>
                        <a:pt x="50" y="395"/>
                        <a:pt x="100" y="410"/>
                        <a:pt x="156" y="428"/>
                      </a:cubicBezTo>
                      <a:cubicBezTo>
                        <a:pt x="212" y="446"/>
                        <a:pt x="276" y="512"/>
                        <a:pt x="336" y="488"/>
                      </a:cubicBezTo>
                      <a:cubicBezTo>
                        <a:pt x="396" y="464"/>
                        <a:pt x="456" y="358"/>
                        <a:pt x="516" y="284"/>
                      </a:cubicBezTo>
                      <a:cubicBezTo>
                        <a:pt x="576" y="210"/>
                        <a:pt x="634" y="86"/>
                        <a:pt x="696" y="44"/>
                      </a:cubicBezTo>
                      <a:cubicBezTo>
                        <a:pt x="758" y="2"/>
                        <a:pt x="828" y="0"/>
                        <a:pt x="888" y="32"/>
                      </a:cubicBezTo>
                      <a:cubicBezTo>
                        <a:pt x="948" y="64"/>
                        <a:pt x="998" y="168"/>
                        <a:pt x="1056" y="236"/>
                      </a:cubicBezTo>
                      <a:cubicBezTo>
                        <a:pt x="1114" y="304"/>
                        <a:pt x="1174" y="418"/>
                        <a:pt x="1236" y="440"/>
                      </a:cubicBezTo>
                      <a:cubicBezTo>
                        <a:pt x="1298" y="462"/>
                        <a:pt x="1356" y="414"/>
                        <a:pt x="1428" y="368"/>
                      </a:cubicBezTo>
                      <a:cubicBezTo>
                        <a:pt x="1500" y="322"/>
                        <a:pt x="1606" y="204"/>
                        <a:pt x="1668" y="164"/>
                      </a:cubicBezTo>
                      <a:cubicBezTo>
                        <a:pt x="1730" y="124"/>
                        <a:pt x="1765" y="126"/>
                        <a:pt x="1800" y="128"/>
                      </a:cubicBezTo>
                    </a:path>
                  </a:pathLst>
                </a:custGeom>
                <a:noFill/>
                <a:ln w="38100" cap="flat" cmpd="sng">
                  <a:solidFill>
                    <a:srgbClr val="6600CC"/>
                  </a:solidFill>
                  <a:prstDash val="solid"/>
                  <a:round/>
                  <a:headEnd/>
                  <a:tailEnd/>
                </a:ln>
              </p:spPr>
              <p:txBody>
                <a:bodyPr wrap="none" anchor="ctr"/>
                <a:lstStyle/>
                <a:p>
                  <a:endParaRPr lang="zh-CN" altLang="en-US"/>
                </a:p>
              </p:txBody>
            </p:sp>
            <p:sp>
              <p:nvSpPr>
                <p:cNvPr id="317486" name="Text Box 18"/>
                <p:cNvSpPr txBox="1">
                  <a:spLocks noChangeArrowheads="1"/>
                </p:cNvSpPr>
                <p:nvPr/>
              </p:nvSpPr>
              <p:spPr bwMode="auto">
                <a:xfrm>
                  <a:off x="2448" y="3527"/>
                  <a:ext cx="312" cy="431"/>
                </a:xfrm>
                <a:prstGeom prst="rect">
                  <a:avLst/>
                </a:prstGeom>
                <a:noFill/>
                <a:ln w="9525">
                  <a:noFill/>
                  <a:miter lim="800000"/>
                  <a:headEnd/>
                  <a:tailEnd/>
                </a:ln>
              </p:spPr>
              <p:txBody>
                <a:bodyPr>
                  <a:spAutoFit/>
                </a:bodyPr>
                <a:lstStyle/>
                <a:p>
                  <a:pPr algn="ctr">
                    <a:spcBef>
                      <a:spcPct val="50000"/>
                    </a:spcBef>
                  </a:pPr>
                  <a:r>
                    <a:rPr kumimoji="1" lang="en-US" altLang="zh-CN" sz="1800" b="0" u="none">
                      <a:solidFill>
                        <a:srgbClr val="CC0000"/>
                      </a:solidFill>
                      <a:ea typeface="黑体" pitchFamily="2" charset="-122"/>
                    </a:rPr>
                    <a:t>t</a:t>
                  </a:r>
                </a:p>
              </p:txBody>
            </p:sp>
            <p:sp>
              <p:nvSpPr>
                <p:cNvPr id="317487" name="Text Box 19"/>
                <p:cNvSpPr txBox="1">
                  <a:spLocks noChangeArrowheads="1"/>
                </p:cNvSpPr>
                <p:nvPr/>
              </p:nvSpPr>
              <p:spPr bwMode="auto">
                <a:xfrm>
                  <a:off x="372" y="2423"/>
                  <a:ext cx="240" cy="466"/>
                </a:xfrm>
                <a:prstGeom prst="rect">
                  <a:avLst/>
                </a:prstGeom>
                <a:noFill/>
                <a:ln w="9525">
                  <a:noFill/>
                  <a:miter lim="800000"/>
                  <a:headEnd/>
                  <a:tailEnd/>
                </a:ln>
              </p:spPr>
              <p:txBody>
                <a:bodyPr>
                  <a:spAutoFit/>
                </a:bodyPr>
                <a:lstStyle/>
                <a:p>
                  <a:pPr algn="ctr">
                    <a:spcBef>
                      <a:spcPct val="50000"/>
                    </a:spcBef>
                  </a:pPr>
                  <a:r>
                    <a:rPr kumimoji="1" lang="en-US" altLang="zh-CN" sz="2000" b="0" u="none">
                      <a:solidFill>
                        <a:srgbClr val="CC0000"/>
                      </a:solidFill>
                      <a:ea typeface="黑体" pitchFamily="2" charset="-122"/>
                    </a:rPr>
                    <a:t>v</a:t>
                  </a:r>
                </a:p>
              </p:txBody>
            </p:sp>
          </p:grpSp>
          <p:grpSp>
            <p:nvGrpSpPr>
              <p:cNvPr id="317463" name="Group 20"/>
              <p:cNvGrpSpPr>
                <a:grpSpLocks/>
              </p:cNvGrpSpPr>
              <p:nvPr/>
            </p:nvGrpSpPr>
            <p:grpSpPr bwMode="auto">
              <a:xfrm>
                <a:off x="2964" y="2412"/>
                <a:ext cx="2388" cy="1546"/>
                <a:chOff x="2964" y="2412"/>
                <a:chExt cx="2388" cy="1546"/>
              </a:xfrm>
            </p:grpSpPr>
            <p:sp>
              <p:nvSpPr>
                <p:cNvPr id="317464" name="Line 21"/>
                <p:cNvSpPr>
                  <a:spLocks noChangeShapeType="1"/>
                </p:cNvSpPr>
                <p:nvPr/>
              </p:nvSpPr>
              <p:spPr bwMode="auto">
                <a:xfrm flipV="1">
                  <a:off x="3276" y="2412"/>
                  <a:ext cx="0" cy="1476"/>
                </a:xfrm>
                <a:prstGeom prst="line">
                  <a:avLst/>
                </a:prstGeom>
                <a:noFill/>
                <a:ln w="38100">
                  <a:solidFill>
                    <a:srgbClr val="6600CC"/>
                  </a:solidFill>
                  <a:round/>
                  <a:headEnd/>
                  <a:tailEnd type="triangle" w="med" len="med"/>
                </a:ln>
              </p:spPr>
              <p:txBody>
                <a:bodyPr wrap="none" anchor="ctr"/>
                <a:lstStyle/>
                <a:p>
                  <a:endParaRPr lang="zh-CN" altLang="en-US"/>
                </a:p>
              </p:txBody>
            </p:sp>
            <p:sp>
              <p:nvSpPr>
                <p:cNvPr id="317465" name="Line 22"/>
                <p:cNvSpPr>
                  <a:spLocks noChangeShapeType="1"/>
                </p:cNvSpPr>
                <p:nvPr/>
              </p:nvSpPr>
              <p:spPr bwMode="auto">
                <a:xfrm>
                  <a:off x="3276" y="3888"/>
                  <a:ext cx="2064" cy="0"/>
                </a:xfrm>
                <a:prstGeom prst="line">
                  <a:avLst/>
                </a:prstGeom>
                <a:noFill/>
                <a:ln w="38100">
                  <a:solidFill>
                    <a:srgbClr val="6600CC"/>
                  </a:solidFill>
                  <a:round/>
                  <a:headEnd/>
                  <a:tailEnd type="triangle" w="med" len="med"/>
                </a:ln>
              </p:spPr>
              <p:txBody>
                <a:bodyPr wrap="none" anchor="ctr"/>
                <a:lstStyle/>
                <a:p>
                  <a:endParaRPr lang="zh-CN" altLang="en-US"/>
                </a:p>
              </p:txBody>
            </p:sp>
            <p:sp>
              <p:nvSpPr>
                <p:cNvPr id="317466" name="Line 23"/>
                <p:cNvSpPr>
                  <a:spLocks noChangeShapeType="1"/>
                </p:cNvSpPr>
                <p:nvPr/>
              </p:nvSpPr>
              <p:spPr bwMode="auto">
                <a:xfrm>
                  <a:off x="3432" y="3084"/>
                  <a:ext cx="0" cy="804"/>
                </a:xfrm>
                <a:prstGeom prst="line">
                  <a:avLst/>
                </a:prstGeom>
                <a:noFill/>
                <a:ln w="9525">
                  <a:solidFill>
                    <a:srgbClr val="6600CC"/>
                  </a:solidFill>
                  <a:round/>
                  <a:headEnd/>
                  <a:tailEnd/>
                </a:ln>
              </p:spPr>
              <p:txBody>
                <a:bodyPr wrap="none" anchor="ctr"/>
                <a:lstStyle/>
                <a:p>
                  <a:endParaRPr lang="zh-CN" altLang="en-US"/>
                </a:p>
              </p:txBody>
            </p:sp>
            <p:sp>
              <p:nvSpPr>
                <p:cNvPr id="317467" name="Line 24"/>
                <p:cNvSpPr>
                  <a:spLocks noChangeShapeType="1"/>
                </p:cNvSpPr>
                <p:nvPr/>
              </p:nvSpPr>
              <p:spPr bwMode="auto">
                <a:xfrm>
                  <a:off x="3804" y="2940"/>
                  <a:ext cx="0" cy="948"/>
                </a:xfrm>
                <a:prstGeom prst="line">
                  <a:avLst/>
                </a:prstGeom>
                <a:noFill/>
                <a:ln w="9525">
                  <a:solidFill>
                    <a:srgbClr val="6600CC"/>
                  </a:solidFill>
                  <a:round/>
                  <a:headEnd/>
                  <a:tailEnd/>
                </a:ln>
              </p:spPr>
              <p:txBody>
                <a:bodyPr wrap="none" anchor="ctr"/>
                <a:lstStyle/>
                <a:p>
                  <a:endParaRPr lang="zh-CN" altLang="en-US"/>
                </a:p>
              </p:txBody>
            </p:sp>
            <p:sp>
              <p:nvSpPr>
                <p:cNvPr id="317468" name="Line 25"/>
                <p:cNvSpPr>
                  <a:spLocks noChangeShapeType="1"/>
                </p:cNvSpPr>
                <p:nvPr/>
              </p:nvSpPr>
              <p:spPr bwMode="auto">
                <a:xfrm>
                  <a:off x="3984" y="2700"/>
                  <a:ext cx="0" cy="1188"/>
                </a:xfrm>
                <a:prstGeom prst="line">
                  <a:avLst/>
                </a:prstGeom>
                <a:noFill/>
                <a:ln w="9525">
                  <a:solidFill>
                    <a:srgbClr val="6600CC"/>
                  </a:solidFill>
                  <a:round/>
                  <a:headEnd/>
                  <a:tailEnd/>
                </a:ln>
              </p:spPr>
              <p:txBody>
                <a:bodyPr wrap="none" anchor="ctr"/>
                <a:lstStyle/>
                <a:p>
                  <a:endParaRPr lang="zh-CN" altLang="en-US"/>
                </a:p>
              </p:txBody>
            </p:sp>
            <p:sp>
              <p:nvSpPr>
                <p:cNvPr id="317469" name="Line 26"/>
                <p:cNvSpPr>
                  <a:spLocks noChangeShapeType="1"/>
                </p:cNvSpPr>
                <p:nvPr/>
              </p:nvSpPr>
              <p:spPr bwMode="auto">
                <a:xfrm>
                  <a:off x="4344" y="2904"/>
                  <a:ext cx="0" cy="986"/>
                </a:xfrm>
                <a:prstGeom prst="line">
                  <a:avLst/>
                </a:prstGeom>
                <a:noFill/>
                <a:ln w="9525">
                  <a:solidFill>
                    <a:srgbClr val="6600CC"/>
                  </a:solidFill>
                  <a:round/>
                  <a:headEnd/>
                  <a:tailEnd/>
                </a:ln>
              </p:spPr>
              <p:txBody>
                <a:bodyPr wrap="none" anchor="ctr"/>
                <a:lstStyle/>
                <a:p>
                  <a:endParaRPr lang="zh-CN" altLang="en-US"/>
                </a:p>
              </p:txBody>
            </p:sp>
            <p:sp>
              <p:nvSpPr>
                <p:cNvPr id="317470" name="Line 27"/>
                <p:cNvSpPr>
                  <a:spLocks noChangeShapeType="1"/>
                </p:cNvSpPr>
                <p:nvPr/>
              </p:nvSpPr>
              <p:spPr bwMode="auto">
                <a:xfrm>
                  <a:off x="4164" y="2700"/>
                  <a:ext cx="0" cy="1188"/>
                </a:xfrm>
                <a:prstGeom prst="line">
                  <a:avLst/>
                </a:prstGeom>
                <a:noFill/>
                <a:ln w="9525">
                  <a:solidFill>
                    <a:srgbClr val="6600CC"/>
                  </a:solidFill>
                  <a:round/>
                  <a:headEnd/>
                  <a:tailEnd/>
                </a:ln>
              </p:spPr>
              <p:txBody>
                <a:bodyPr wrap="none" anchor="ctr"/>
                <a:lstStyle/>
                <a:p>
                  <a:endParaRPr lang="zh-CN" altLang="en-US"/>
                </a:p>
              </p:txBody>
            </p:sp>
            <p:sp>
              <p:nvSpPr>
                <p:cNvPr id="317471" name="Line 28"/>
                <p:cNvSpPr>
                  <a:spLocks noChangeShapeType="1"/>
                </p:cNvSpPr>
                <p:nvPr/>
              </p:nvSpPr>
              <p:spPr bwMode="auto">
                <a:xfrm>
                  <a:off x="4524" y="3086"/>
                  <a:ext cx="0" cy="804"/>
                </a:xfrm>
                <a:prstGeom prst="line">
                  <a:avLst/>
                </a:prstGeom>
                <a:noFill/>
                <a:ln w="9525">
                  <a:solidFill>
                    <a:srgbClr val="6600CC"/>
                  </a:solidFill>
                  <a:round/>
                  <a:headEnd/>
                  <a:tailEnd/>
                </a:ln>
              </p:spPr>
              <p:txBody>
                <a:bodyPr wrap="none" anchor="ctr"/>
                <a:lstStyle/>
                <a:p>
                  <a:endParaRPr lang="zh-CN" altLang="en-US"/>
                </a:p>
              </p:txBody>
            </p:sp>
            <p:sp>
              <p:nvSpPr>
                <p:cNvPr id="317472" name="Line 29"/>
                <p:cNvSpPr>
                  <a:spLocks noChangeShapeType="1"/>
                </p:cNvSpPr>
                <p:nvPr/>
              </p:nvSpPr>
              <p:spPr bwMode="auto">
                <a:xfrm>
                  <a:off x="4704" y="3014"/>
                  <a:ext cx="0" cy="876"/>
                </a:xfrm>
                <a:prstGeom prst="line">
                  <a:avLst/>
                </a:prstGeom>
                <a:noFill/>
                <a:ln w="9525">
                  <a:solidFill>
                    <a:srgbClr val="6600CC"/>
                  </a:solidFill>
                  <a:round/>
                  <a:headEnd/>
                  <a:tailEnd/>
                </a:ln>
              </p:spPr>
              <p:txBody>
                <a:bodyPr wrap="none" anchor="ctr"/>
                <a:lstStyle/>
                <a:p>
                  <a:endParaRPr lang="zh-CN" altLang="en-US"/>
                </a:p>
              </p:txBody>
            </p:sp>
            <p:sp>
              <p:nvSpPr>
                <p:cNvPr id="317473" name="Text Box 30"/>
                <p:cNvSpPr txBox="1">
                  <a:spLocks noChangeArrowheads="1"/>
                </p:cNvSpPr>
                <p:nvPr/>
              </p:nvSpPr>
              <p:spPr bwMode="auto">
                <a:xfrm>
                  <a:off x="5040" y="3527"/>
                  <a:ext cx="312" cy="431"/>
                </a:xfrm>
                <a:prstGeom prst="rect">
                  <a:avLst/>
                </a:prstGeom>
                <a:noFill/>
                <a:ln w="9525">
                  <a:noFill/>
                  <a:miter lim="800000"/>
                  <a:headEnd/>
                  <a:tailEnd/>
                </a:ln>
              </p:spPr>
              <p:txBody>
                <a:bodyPr>
                  <a:spAutoFit/>
                </a:bodyPr>
                <a:lstStyle/>
                <a:p>
                  <a:pPr algn="ctr">
                    <a:spcBef>
                      <a:spcPct val="50000"/>
                    </a:spcBef>
                  </a:pPr>
                  <a:r>
                    <a:rPr kumimoji="1" lang="en-US" altLang="zh-CN" sz="1800" b="0" u="none">
                      <a:solidFill>
                        <a:srgbClr val="CC0000"/>
                      </a:solidFill>
                      <a:ea typeface="黑体" pitchFamily="2" charset="-122"/>
                    </a:rPr>
                    <a:t>t</a:t>
                  </a:r>
                </a:p>
              </p:txBody>
            </p:sp>
            <p:sp>
              <p:nvSpPr>
                <p:cNvPr id="317474" name="Text Box 31"/>
                <p:cNvSpPr txBox="1">
                  <a:spLocks noChangeArrowheads="1"/>
                </p:cNvSpPr>
                <p:nvPr/>
              </p:nvSpPr>
              <p:spPr bwMode="auto">
                <a:xfrm>
                  <a:off x="2964" y="2423"/>
                  <a:ext cx="240" cy="466"/>
                </a:xfrm>
                <a:prstGeom prst="rect">
                  <a:avLst/>
                </a:prstGeom>
                <a:noFill/>
                <a:ln w="9525">
                  <a:noFill/>
                  <a:miter lim="800000"/>
                  <a:headEnd/>
                  <a:tailEnd/>
                </a:ln>
              </p:spPr>
              <p:txBody>
                <a:bodyPr>
                  <a:spAutoFit/>
                </a:bodyPr>
                <a:lstStyle/>
                <a:p>
                  <a:pPr algn="ctr">
                    <a:spcBef>
                      <a:spcPct val="50000"/>
                    </a:spcBef>
                  </a:pPr>
                  <a:r>
                    <a:rPr kumimoji="1" lang="en-US" altLang="zh-CN" sz="2000" b="0" u="none">
                      <a:solidFill>
                        <a:srgbClr val="CC0000"/>
                      </a:solidFill>
                      <a:ea typeface="黑体" pitchFamily="2" charset="-122"/>
                    </a:rPr>
                    <a:t>v</a:t>
                  </a:r>
                </a:p>
              </p:txBody>
            </p:sp>
          </p:grpSp>
        </p:grpSp>
      </p:grpSp>
      <p:grpSp>
        <p:nvGrpSpPr>
          <p:cNvPr id="317443" name="Group 48"/>
          <p:cNvGrpSpPr>
            <a:grpSpLocks/>
          </p:cNvGrpSpPr>
          <p:nvPr/>
        </p:nvGrpSpPr>
        <p:grpSpPr bwMode="auto">
          <a:xfrm flipH="1">
            <a:off x="3898900" y="1185863"/>
            <a:ext cx="71438" cy="1111250"/>
            <a:chOff x="2562" y="500"/>
            <a:chExt cx="156" cy="868"/>
          </a:xfrm>
        </p:grpSpPr>
        <p:sp>
          <p:nvSpPr>
            <p:cNvPr id="317446" name="Line 32"/>
            <p:cNvSpPr>
              <a:spLocks noChangeShapeType="1"/>
            </p:cNvSpPr>
            <p:nvPr/>
          </p:nvSpPr>
          <p:spPr bwMode="auto">
            <a:xfrm>
              <a:off x="2562" y="500"/>
              <a:ext cx="156" cy="0"/>
            </a:xfrm>
            <a:prstGeom prst="line">
              <a:avLst/>
            </a:prstGeom>
            <a:noFill/>
            <a:ln w="9525">
              <a:solidFill>
                <a:schemeClr val="tx1"/>
              </a:solidFill>
              <a:round/>
              <a:headEnd/>
              <a:tailEnd/>
            </a:ln>
          </p:spPr>
          <p:txBody>
            <a:bodyPr wrap="none" anchor="ctr"/>
            <a:lstStyle/>
            <a:p>
              <a:endParaRPr lang="zh-CN" altLang="en-US"/>
            </a:p>
          </p:txBody>
        </p:sp>
        <p:sp>
          <p:nvSpPr>
            <p:cNvPr id="317447" name="Line 33"/>
            <p:cNvSpPr>
              <a:spLocks noChangeShapeType="1"/>
            </p:cNvSpPr>
            <p:nvPr/>
          </p:nvSpPr>
          <p:spPr bwMode="auto">
            <a:xfrm>
              <a:off x="2562" y="572"/>
              <a:ext cx="156" cy="0"/>
            </a:xfrm>
            <a:prstGeom prst="line">
              <a:avLst/>
            </a:prstGeom>
            <a:noFill/>
            <a:ln w="9525">
              <a:solidFill>
                <a:schemeClr val="tx1"/>
              </a:solidFill>
              <a:round/>
              <a:headEnd/>
              <a:tailEnd/>
            </a:ln>
          </p:spPr>
          <p:txBody>
            <a:bodyPr wrap="none" anchor="ctr"/>
            <a:lstStyle/>
            <a:p>
              <a:endParaRPr lang="zh-CN" altLang="en-US"/>
            </a:p>
          </p:txBody>
        </p:sp>
        <p:sp>
          <p:nvSpPr>
            <p:cNvPr id="317448" name="Line 34"/>
            <p:cNvSpPr>
              <a:spLocks noChangeShapeType="1"/>
            </p:cNvSpPr>
            <p:nvPr/>
          </p:nvSpPr>
          <p:spPr bwMode="auto">
            <a:xfrm>
              <a:off x="2562" y="644"/>
              <a:ext cx="156" cy="0"/>
            </a:xfrm>
            <a:prstGeom prst="line">
              <a:avLst/>
            </a:prstGeom>
            <a:noFill/>
            <a:ln w="9525">
              <a:solidFill>
                <a:schemeClr val="tx1"/>
              </a:solidFill>
              <a:round/>
              <a:headEnd/>
              <a:tailEnd/>
            </a:ln>
          </p:spPr>
          <p:txBody>
            <a:bodyPr wrap="none" anchor="ctr"/>
            <a:lstStyle/>
            <a:p>
              <a:endParaRPr lang="zh-CN" altLang="en-US"/>
            </a:p>
          </p:txBody>
        </p:sp>
        <p:sp>
          <p:nvSpPr>
            <p:cNvPr id="317449" name="Line 35"/>
            <p:cNvSpPr>
              <a:spLocks noChangeShapeType="1"/>
            </p:cNvSpPr>
            <p:nvPr/>
          </p:nvSpPr>
          <p:spPr bwMode="auto">
            <a:xfrm>
              <a:off x="2562" y="716"/>
              <a:ext cx="156" cy="0"/>
            </a:xfrm>
            <a:prstGeom prst="line">
              <a:avLst/>
            </a:prstGeom>
            <a:noFill/>
            <a:ln w="9525">
              <a:solidFill>
                <a:schemeClr val="tx1"/>
              </a:solidFill>
              <a:round/>
              <a:headEnd/>
              <a:tailEnd/>
            </a:ln>
          </p:spPr>
          <p:txBody>
            <a:bodyPr wrap="none" anchor="ctr"/>
            <a:lstStyle/>
            <a:p>
              <a:endParaRPr lang="zh-CN" altLang="en-US"/>
            </a:p>
          </p:txBody>
        </p:sp>
        <p:sp>
          <p:nvSpPr>
            <p:cNvPr id="317450" name="Line 36"/>
            <p:cNvSpPr>
              <a:spLocks noChangeShapeType="1"/>
            </p:cNvSpPr>
            <p:nvPr/>
          </p:nvSpPr>
          <p:spPr bwMode="auto">
            <a:xfrm>
              <a:off x="2562" y="788"/>
              <a:ext cx="156" cy="0"/>
            </a:xfrm>
            <a:prstGeom prst="line">
              <a:avLst/>
            </a:prstGeom>
            <a:noFill/>
            <a:ln w="9525">
              <a:solidFill>
                <a:schemeClr val="tx1"/>
              </a:solidFill>
              <a:round/>
              <a:headEnd/>
              <a:tailEnd/>
            </a:ln>
          </p:spPr>
          <p:txBody>
            <a:bodyPr wrap="none" anchor="ctr"/>
            <a:lstStyle/>
            <a:p>
              <a:endParaRPr lang="zh-CN" altLang="en-US"/>
            </a:p>
          </p:txBody>
        </p:sp>
        <p:sp>
          <p:nvSpPr>
            <p:cNvPr id="317451" name="Line 37"/>
            <p:cNvSpPr>
              <a:spLocks noChangeShapeType="1"/>
            </p:cNvSpPr>
            <p:nvPr/>
          </p:nvSpPr>
          <p:spPr bwMode="auto">
            <a:xfrm>
              <a:off x="2562" y="861"/>
              <a:ext cx="156" cy="0"/>
            </a:xfrm>
            <a:prstGeom prst="line">
              <a:avLst/>
            </a:prstGeom>
            <a:noFill/>
            <a:ln w="9525">
              <a:solidFill>
                <a:schemeClr val="tx1"/>
              </a:solidFill>
              <a:round/>
              <a:headEnd/>
              <a:tailEnd/>
            </a:ln>
          </p:spPr>
          <p:txBody>
            <a:bodyPr wrap="none" anchor="ctr"/>
            <a:lstStyle/>
            <a:p>
              <a:endParaRPr lang="zh-CN" altLang="en-US"/>
            </a:p>
          </p:txBody>
        </p:sp>
        <p:sp>
          <p:nvSpPr>
            <p:cNvPr id="317452" name="Line 38"/>
            <p:cNvSpPr>
              <a:spLocks noChangeShapeType="1"/>
            </p:cNvSpPr>
            <p:nvPr/>
          </p:nvSpPr>
          <p:spPr bwMode="auto">
            <a:xfrm>
              <a:off x="2562" y="933"/>
              <a:ext cx="156" cy="0"/>
            </a:xfrm>
            <a:prstGeom prst="line">
              <a:avLst/>
            </a:prstGeom>
            <a:noFill/>
            <a:ln w="9525">
              <a:solidFill>
                <a:schemeClr val="tx1"/>
              </a:solidFill>
              <a:round/>
              <a:headEnd/>
              <a:tailEnd/>
            </a:ln>
          </p:spPr>
          <p:txBody>
            <a:bodyPr wrap="none" anchor="ctr"/>
            <a:lstStyle/>
            <a:p>
              <a:endParaRPr lang="zh-CN" altLang="en-US"/>
            </a:p>
          </p:txBody>
        </p:sp>
        <p:sp>
          <p:nvSpPr>
            <p:cNvPr id="317453" name="Line 39"/>
            <p:cNvSpPr>
              <a:spLocks noChangeShapeType="1"/>
            </p:cNvSpPr>
            <p:nvPr/>
          </p:nvSpPr>
          <p:spPr bwMode="auto">
            <a:xfrm>
              <a:off x="2562" y="1059"/>
              <a:ext cx="156" cy="0"/>
            </a:xfrm>
            <a:prstGeom prst="line">
              <a:avLst/>
            </a:prstGeom>
            <a:noFill/>
            <a:ln w="9525">
              <a:solidFill>
                <a:schemeClr val="tx1"/>
              </a:solidFill>
              <a:round/>
              <a:headEnd/>
              <a:tailEnd/>
            </a:ln>
          </p:spPr>
          <p:txBody>
            <a:bodyPr wrap="none" anchor="ctr"/>
            <a:lstStyle/>
            <a:p>
              <a:endParaRPr lang="zh-CN" altLang="en-US"/>
            </a:p>
          </p:txBody>
        </p:sp>
        <p:sp>
          <p:nvSpPr>
            <p:cNvPr id="317454" name="Line 40"/>
            <p:cNvSpPr>
              <a:spLocks noChangeShapeType="1"/>
            </p:cNvSpPr>
            <p:nvPr/>
          </p:nvSpPr>
          <p:spPr bwMode="auto">
            <a:xfrm>
              <a:off x="2562" y="990"/>
              <a:ext cx="156" cy="0"/>
            </a:xfrm>
            <a:prstGeom prst="line">
              <a:avLst/>
            </a:prstGeom>
            <a:noFill/>
            <a:ln w="9525">
              <a:solidFill>
                <a:schemeClr val="tx1"/>
              </a:solidFill>
              <a:round/>
              <a:headEnd/>
              <a:tailEnd/>
            </a:ln>
          </p:spPr>
          <p:txBody>
            <a:bodyPr wrap="none" anchor="ctr"/>
            <a:lstStyle/>
            <a:p>
              <a:endParaRPr lang="zh-CN" altLang="en-US"/>
            </a:p>
          </p:txBody>
        </p:sp>
        <p:sp>
          <p:nvSpPr>
            <p:cNvPr id="317455" name="Line 41"/>
            <p:cNvSpPr>
              <a:spLocks noChangeShapeType="1"/>
            </p:cNvSpPr>
            <p:nvPr/>
          </p:nvSpPr>
          <p:spPr bwMode="auto">
            <a:xfrm>
              <a:off x="2562" y="1182"/>
              <a:ext cx="156" cy="0"/>
            </a:xfrm>
            <a:prstGeom prst="line">
              <a:avLst/>
            </a:prstGeom>
            <a:noFill/>
            <a:ln w="9525">
              <a:solidFill>
                <a:schemeClr val="tx1"/>
              </a:solidFill>
              <a:round/>
              <a:headEnd/>
              <a:tailEnd/>
            </a:ln>
          </p:spPr>
          <p:txBody>
            <a:bodyPr wrap="none" anchor="ctr"/>
            <a:lstStyle/>
            <a:p>
              <a:endParaRPr lang="zh-CN" altLang="en-US"/>
            </a:p>
          </p:txBody>
        </p:sp>
        <p:sp>
          <p:nvSpPr>
            <p:cNvPr id="317456" name="Line 42"/>
            <p:cNvSpPr>
              <a:spLocks noChangeShapeType="1"/>
            </p:cNvSpPr>
            <p:nvPr/>
          </p:nvSpPr>
          <p:spPr bwMode="auto">
            <a:xfrm>
              <a:off x="2562" y="1122"/>
              <a:ext cx="156" cy="0"/>
            </a:xfrm>
            <a:prstGeom prst="line">
              <a:avLst/>
            </a:prstGeom>
            <a:noFill/>
            <a:ln w="9525">
              <a:solidFill>
                <a:schemeClr val="tx1"/>
              </a:solidFill>
              <a:round/>
              <a:headEnd/>
              <a:tailEnd/>
            </a:ln>
          </p:spPr>
          <p:txBody>
            <a:bodyPr wrap="none" anchor="ctr"/>
            <a:lstStyle/>
            <a:p>
              <a:endParaRPr lang="zh-CN" altLang="en-US"/>
            </a:p>
          </p:txBody>
        </p:sp>
        <p:sp>
          <p:nvSpPr>
            <p:cNvPr id="317457" name="Line 43"/>
            <p:cNvSpPr>
              <a:spLocks noChangeShapeType="1"/>
            </p:cNvSpPr>
            <p:nvPr/>
          </p:nvSpPr>
          <p:spPr bwMode="auto">
            <a:xfrm>
              <a:off x="2562" y="1311"/>
              <a:ext cx="156" cy="0"/>
            </a:xfrm>
            <a:prstGeom prst="line">
              <a:avLst/>
            </a:prstGeom>
            <a:noFill/>
            <a:ln w="9525">
              <a:solidFill>
                <a:schemeClr val="tx1"/>
              </a:solidFill>
              <a:round/>
              <a:headEnd/>
              <a:tailEnd/>
            </a:ln>
          </p:spPr>
          <p:txBody>
            <a:bodyPr wrap="none" anchor="ctr"/>
            <a:lstStyle/>
            <a:p>
              <a:endParaRPr lang="zh-CN" altLang="en-US"/>
            </a:p>
          </p:txBody>
        </p:sp>
        <p:sp>
          <p:nvSpPr>
            <p:cNvPr id="317458" name="Line 44"/>
            <p:cNvSpPr>
              <a:spLocks noChangeShapeType="1"/>
            </p:cNvSpPr>
            <p:nvPr/>
          </p:nvSpPr>
          <p:spPr bwMode="auto">
            <a:xfrm>
              <a:off x="2562" y="1242"/>
              <a:ext cx="156" cy="0"/>
            </a:xfrm>
            <a:prstGeom prst="line">
              <a:avLst/>
            </a:prstGeom>
            <a:noFill/>
            <a:ln w="9525">
              <a:solidFill>
                <a:schemeClr val="tx1"/>
              </a:solidFill>
              <a:round/>
              <a:headEnd/>
              <a:tailEnd/>
            </a:ln>
          </p:spPr>
          <p:txBody>
            <a:bodyPr wrap="none" anchor="ctr"/>
            <a:lstStyle/>
            <a:p>
              <a:endParaRPr lang="zh-CN" altLang="en-US"/>
            </a:p>
          </p:txBody>
        </p:sp>
        <p:sp>
          <p:nvSpPr>
            <p:cNvPr id="317459" name="Line 45"/>
            <p:cNvSpPr>
              <a:spLocks noChangeShapeType="1"/>
            </p:cNvSpPr>
            <p:nvPr/>
          </p:nvSpPr>
          <p:spPr bwMode="auto">
            <a:xfrm>
              <a:off x="2562" y="1368"/>
              <a:ext cx="156" cy="0"/>
            </a:xfrm>
            <a:prstGeom prst="line">
              <a:avLst/>
            </a:prstGeom>
            <a:noFill/>
            <a:ln w="9525">
              <a:solidFill>
                <a:schemeClr val="tx1"/>
              </a:solidFill>
              <a:round/>
              <a:headEnd/>
              <a:tailEnd/>
            </a:ln>
          </p:spPr>
          <p:txBody>
            <a:bodyPr wrap="none" anchor="ctr"/>
            <a:lstStyle/>
            <a:p>
              <a:endParaRPr lang="zh-CN" altLang="en-US"/>
            </a:p>
          </p:txBody>
        </p:sp>
      </p:grpSp>
      <p:sp>
        <p:nvSpPr>
          <p:cNvPr id="317444" name="Text Box 46"/>
          <p:cNvSpPr txBox="1">
            <a:spLocks noChangeArrowheads="1"/>
          </p:cNvSpPr>
          <p:nvPr/>
        </p:nvSpPr>
        <p:spPr bwMode="auto">
          <a:xfrm>
            <a:off x="4052888" y="1131888"/>
            <a:ext cx="1181100" cy="344487"/>
          </a:xfrm>
          <a:prstGeom prst="rect">
            <a:avLst/>
          </a:prstGeom>
          <a:noFill/>
          <a:ln w="9525">
            <a:noFill/>
            <a:miter lim="800000"/>
            <a:headEnd/>
            <a:tailEnd/>
          </a:ln>
        </p:spPr>
        <p:txBody>
          <a:bodyPr>
            <a:spAutoFit/>
          </a:bodyPr>
          <a:lstStyle/>
          <a:p>
            <a:pPr algn="ctr">
              <a:spcBef>
                <a:spcPct val="50000"/>
              </a:spcBef>
            </a:pPr>
            <a:endParaRPr kumimoji="1" lang="zh-CN" altLang="en-US" sz="2400" b="0" u="none">
              <a:solidFill>
                <a:schemeClr val="tx1"/>
              </a:solidFill>
              <a:ea typeface="黑体" pitchFamily="2" charset="-122"/>
            </a:endParaRPr>
          </a:p>
        </p:txBody>
      </p:sp>
      <p:sp>
        <p:nvSpPr>
          <p:cNvPr id="317445" name="Text Box 47"/>
          <p:cNvSpPr txBox="1">
            <a:spLocks noChangeArrowheads="1"/>
          </p:cNvSpPr>
          <p:nvPr/>
        </p:nvSpPr>
        <p:spPr bwMode="auto">
          <a:xfrm>
            <a:off x="2692400" y="1636713"/>
            <a:ext cx="1447800" cy="336550"/>
          </a:xfrm>
          <a:prstGeom prst="rect">
            <a:avLst/>
          </a:prstGeom>
          <a:noFill/>
          <a:ln w="9525">
            <a:noFill/>
            <a:miter lim="800000"/>
            <a:headEnd/>
            <a:tailEnd/>
          </a:ln>
        </p:spPr>
        <p:txBody>
          <a:bodyPr>
            <a:spAutoFit/>
          </a:bodyPr>
          <a:lstStyle/>
          <a:p>
            <a:pPr algn="ctr">
              <a:spcBef>
                <a:spcPct val="50000"/>
              </a:spcBef>
            </a:pPr>
            <a:r>
              <a:rPr kumimoji="1" lang="zh-CN" altLang="en-US" sz="1600" b="0" u="none">
                <a:solidFill>
                  <a:schemeClr val="hlink"/>
                </a:solidFill>
                <a:ea typeface="黑体" pitchFamily="2" charset="-122"/>
              </a:rPr>
              <a:t>量化等级</a:t>
            </a:r>
          </a:p>
        </p:txBody>
      </p:sp>
    </p:spTree>
    <p:extLst>
      <p:ext uri="{BB962C8B-B14F-4D97-AF65-F5344CB8AC3E}">
        <p14:creationId xmlns:p14="http://schemas.microsoft.com/office/powerpoint/2010/main" val="766979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标题 1"/>
          <p:cNvSpPr>
            <a:spLocks noGrp="1"/>
          </p:cNvSpPr>
          <p:nvPr>
            <p:ph type="title" idx="4294967295"/>
          </p:nvPr>
        </p:nvSpPr>
        <p:spPr>
          <a:xfrm>
            <a:off x="179512" y="762000"/>
            <a:ext cx="6429375" cy="6413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数据通信系统的结构</a:t>
            </a:r>
          </a:p>
        </p:txBody>
      </p:sp>
      <p:sp>
        <p:nvSpPr>
          <p:cNvPr id="31949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pic>
        <p:nvPicPr>
          <p:cNvPr id="319492" name="Picture 7"/>
          <p:cNvPicPr>
            <a:picLocks noChangeAspect="1" noChangeArrowheads="1"/>
          </p:cNvPicPr>
          <p:nvPr/>
        </p:nvPicPr>
        <p:blipFill>
          <a:blip r:embed="rId3"/>
          <a:srcRect/>
          <a:stretch>
            <a:fillRect/>
          </a:stretch>
        </p:blipFill>
        <p:spPr bwMode="auto">
          <a:xfrm>
            <a:off x="145649" y="1492424"/>
            <a:ext cx="8660354" cy="3096344"/>
          </a:xfrm>
          <a:prstGeom prst="rect">
            <a:avLst/>
          </a:prstGeom>
          <a:solidFill>
            <a:srgbClr val="FBFBFB"/>
          </a:solidFill>
          <a:ln w="9525">
            <a:noFill/>
            <a:miter lim="800000"/>
            <a:headEnd/>
            <a:tailEnd/>
          </a:ln>
        </p:spPr>
      </p:pic>
    </p:spTree>
    <p:extLst>
      <p:ext uri="{BB962C8B-B14F-4D97-AF65-F5344CB8AC3E}">
        <p14:creationId xmlns:p14="http://schemas.microsoft.com/office/powerpoint/2010/main" val="38771602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1"/>
          <p:cNvSpPr>
            <a:spLocks noGrp="1"/>
          </p:cNvSpPr>
          <p:nvPr>
            <p:ph type="title" idx="4294967295"/>
          </p:nvPr>
        </p:nvSpPr>
        <p:spPr>
          <a:xfrm>
            <a:off x="246997" y="827882"/>
            <a:ext cx="6429375" cy="560388"/>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数据编码技术</a:t>
            </a:r>
          </a:p>
        </p:txBody>
      </p:sp>
      <p:grpSp>
        <p:nvGrpSpPr>
          <p:cNvPr id="2" name="Group 4"/>
          <p:cNvGrpSpPr>
            <a:grpSpLocks noChangeAspect="1"/>
          </p:cNvGrpSpPr>
          <p:nvPr/>
        </p:nvGrpSpPr>
        <p:grpSpPr bwMode="auto">
          <a:xfrm>
            <a:off x="212725" y="1347788"/>
            <a:ext cx="6951663" cy="3481388"/>
            <a:chOff x="134" y="849"/>
            <a:chExt cx="4379" cy="2193"/>
          </a:xfrm>
        </p:grpSpPr>
        <p:sp>
          <p:nvSpPr>
            <p:cNvPr id="3" name="AutoShape 3"/>
            <p:cNvSpPr>
              <a:spLocks noChangeAspect="1" noChangeArrowheads="1" noTextEdit="1"/>
            </p:cNvSpPr>
            <p:nvPr/>
          </p:nvSpPr>
          <p:spPr bwMode="auto">
            <a:xfrm>
              <a:off x="134" y="849"/>
              <a:ext cx="4379" cy="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Rectangle 5"/>
            <p:cNvSpPr>
              <a:spLocks noChangeArrowheads="1"/>
            </p:cNvSpPr>
            <p:nvPr/>
          </p:nvSpPr>
          <p:spPr bwMode="auto">
            <a:xfrm>
              <a:off x="150" y="1393"/>
              <a:ext cx="764" cy="28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Rectangle 6"/>
            <p:cNvSpPr>
              <a:spLocks noChangeArrowheads="1"/>
            </p:cNvSpPr>
            <p:nvPr/>
          </p:nvSpPr>
          <p:spPr bwMode="auto">
            <a:xfrm>
              <a:off x="150" y="1393"/>
              <a:ext cx="764" cy="289"/>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Rectangle 7"/>
            <p:cNvSpPr>
              <a:spLocks noChangeArrowheads="1"/>
            </p:cNvSpPr>
            <p:nvPr/>
          </p:nvSpPr>
          <p:spPr bwMode="auto">
            <a:xfrm>
              <a:off x="301" y="1414"/>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计算机的</a:t>
              </a:r>
              <a:endParaRPr kumimoji="0" lang="zh-CN" sz="2000" b="0" i="0" u="none" strike="noStrike" cap="none" normalizeH="0" baseline="0" smtClean="0">
                <a:ln>
                  <a:noFill/>
                </a:ln>
                <a:solidFill>
                  <a:schemeClr val="tx1"/>
                </a:solidFill>
                <a:effectLst/>
                <a:latin typeface="Arial" panose="020B0604020202020204" pitchFamily="34" charset="0"/>
              </a:endParaRPr>
            </a:p>
          </p:txBody>
        </p:sp>
        <p:sp>
          <p:nvSpPr>
            <p:cNvPr id="7" name="Rectangle 8"/>
            <p:cNvSpPr>
              <a:spLocks noChangeArrowheads="1"/>
            </p:cNvSpPr>
            <p:nvPr/>
          </p:nvSpPr>
          <p:spPr bwMode="auto">
            <a:xfrm>
              <a:off x="253" y="1542"/>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二进制数据</a:t>
              </a:r>
              <a:endParaRPr kumimoji="0" lang="zh-CN"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9"/>
            <p:cNvSpPr>
              <a:spLocks noChangeArrowheads="1"/>
            </p:cNvSpPr>
            <p:nvPr/>
          </p:nvSpPr>
          <p:spPr bwMode="auto">
            <a:xfrm>
              <a:off x="1205" y="1055"/>
              <a:ext cx="665" cy="193"/>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10"/>
            <p:cNvSpPr>
              <a:spLocks noChangeArrowheads="1"/>
            </p:cNvSpPr>
            <p:nvPr/>
          </p:nvSpPr>
          <p:spPr bwMode="auto">
            <a:xfrm>
              <a:off x="1205" y="1055"/>
              <a:ext cx="665" cy="193"/>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1"/>
            <p:cNvSpPr>
              <a:spLocks noChangeArrowheads="1"/>
            </p:cNvSpPr>
            <p:nvPr/>
          </p:nvSpPr>
          <p:spPr bwMode="auto">
            <a:xfrm>
              <a:off x="1327" y="1091"/>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rPr>
                <a:t>模拟信号</a:t>
              </a:r>
              <a:endParaRPr kumimoji="0" lang="zh-CN" sz="2000" i="0" u="none" strike="noStrike" cap="none" normalizeH="0" baseline="0" dirty="0" smtClean="0">
                <a:ln>
                  <a:noFill/>
                </a:ln>
                <a:solidFill>
                  <a:srgbClr val="FF0000"/>
                </a:solidFill>
                <a:effectLst/>
              </a:endParaRPr>
            </a:p>
          </p:txBody>
        </p:sp>
        <p:sp>
          <p:nvSpPr>
            <p:cNvPr id="11" name="Rectangle 12"/>
            <p:cNvSpPr>
              <a:spLocks noChangeArrowheads="1"/>
            </p:cNvSpPr>
            <p:nvPr/>
          </p:nvSpPr>
          <p:spPr bwMode="auto">
            <a:xfrm>
              <a:off x="1205" y="1827"/>
              <a:ext cx="665" cy="192"/>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13"/>
            <p:cNvSpPr>
              <a:spLocks noChangeArrowheads="1"/>
            </p:cNvSpPr>
            <p:nvPr/>
          </p:nvSpPr>
          <p:spPr bwMode="auto">
            <a:xfrm>
              <a:off x="1205" y="1827"/>
              <a:ext cx="665" cy="192"/>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14"/>
            <p:cNvSpPr>
              <a:spLocks noChangeArrowheads="1"/>
            </p:cNvSpPr>
            <p:nvPr/>
          </p:nvSpPr>
          <p:spPr bwMode="auto">
            <a:xfrm>
              <a:off x="1327" y="1863"/>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FF0000"/>
                  </a:solidFill>
                  <a:effectLst/>
                  <a:latin typeface="宋体" panose="02010600030101010101" pitchFamily="2" charset="-122"/>
                  <a:ea typeface="宋体" panose="02010600030101010101" pitchFamily="2" charset="-122"/>
                </a:rPr>
                <a:t>数字信号</a:t>
              </a:r>
              <a:endParaRPr kumimoji="0" lang="zh-CN" sz="2000" i="0" u="none" strike="noStrike" cap="none" normalizeH="0" baseline="0" smtClean="0">
                <a:ln>
                  <a:noFill/>
                </a:ln>
                <a:solidFill>
                  <a:srgbClr val="FF0000"/>
                </a:solidFill>
                <a:effectLst/>
              </a:endParaRPr>
            </a:p>
          </p:txBody>
        </p:sp>
        <p:sp>
          <p:nvSpPr>
            <p:cNvPr id="14" name="Rectangle 15"/>
            <p:cNvSpPr>
              <a:spLocks noChangeArrowheads="1"/>
            </p:cNvSpPr>
            <p:nvPr/>
          </p:nvSpPr>
          <p:spPr bwMode="auto">
            <a:xfrm>
              <a:off x="2157" y="863"/>
              <a:ext cx="380" cy="57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6"/>
            <p:cNvSpPr>
              <a:spLocks noChangeArrowheads="1"/>
            </p:cNvSpPr>
            <p:nvPr/>
          </p:nvSpPr>
          <p:spPr bwMode="auto">
            <a:xfrm>
              <a:off x="2157" y="863"/>
              <a:ext cx="380" cy="578"/>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7"/>
            <p:cNvSpPr>
              <a:spLocks noChangeArrowheads="1"/>
            </p:cNvSpPr>
            <p:nvPr/>
          </p:nvSpPr>
          <p:spPr bwMode="auto">
            <a:xfrm>
              <a:off x="2245" y="97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99FF"/>
                  </a:solidFill>
                  <a:effectLst/>
                  <a:latin typeface="宋体" panose="02010600030101010101" pitchFamily="2" charset="-122"/>
                  <a:ea typeface="宋体" panose="02010600030101010101" pitchFamily="2" charset="-122"/>
                </a:rPr>
                <a:t>模拟</a:t>
              </a:r>
              <a:endParaRPr kumimoji="0" lang="zh-CN" sz="2000" i="0" u="none" strike="noStrike" cap="none" normalizeH="0" baseline="0" smtClean="0">
                <a:ln>
                  <a:noFill/>
                </a:ln>
                <a:solidFill>
                  <a:srgbClr val="0099FF"/>
                </a:solidFill>
                <a:effectLst/>
              </a:endParaRPr>
            </a:p>
          </p:txBody>
        </p:sp>
        <p:sp>
          <p:nvSpPr>
            <p:cNvPr id="17" name="Rectangle 18"/>
            <p:cNvSpPr>
              <a:spLocks noChangeArrowheads="1"/>
            </p:cNvSpPr>
            <p:nvPr/>
          </p:nvSpPr>
          <p:spPr bwMode="auto">
            <a:xfrm>
              <a:off x="2245" y="1106"/>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99FF"/>
                  </a:solidFill>
                  <a:effectLst/>
                  <a:latin typeface="宋体" panose="02010600030101010101" pitchFamily="2" charset="-122"/>
                  <a:ea typeface="宋体" panose="02010600030101010101" pitchFamily="2" charset="-122"/>
                </a:rPr>
                <a:t>数据</a:t>
              </a:r>
              <a:endParaRPr kumimoji="0" lang="zh-CN" sz="2000" i="0" u="none" strike="noStrike" cap="none" normalizeH="0" baseline="0" smtClean="0">
                <a:ln>
                  <a:noFill/>
                </a:ln>
                <a:solidFill>
                  <a:srgbClr val="0099FF"/>
                </a:solidFill>
                <a:effectLst/>
              </a:endParaRPr>
            </a:p>
          </p:txBody>
        </p:sp>
        <p:sp>
          <p:nvSpPr>
            <p:cNvPr id="18" name="Rectangle 19"/>
            <p:cNvSpPr>
              <a:spLocks noChangeArrowheads="1"/>
            </p:cNvSpPr>
            <p:nvPr/>
          </p:nvSpPr>
          <p:spPr bwMode="auto">
            <a:xfrm>
              <a:off x="2245" y="1227"/>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99FF"/>
                  </a:solidFill>
                  <a:effectLst/>
                  <a:latin typeface="宋体" panose="02010600030101010101" pitchFamily="2" charset="-122"/>
                  <a:ea typeface="宋体" panose="02010600030101010101" pitchFamily="2" charset="-122"/>
                </a:rPr>
                <a:t>编码</a:t>
              </a:r>
              <a:endParaRPr kumimoji="0" lang="zh-CN" sz="2000" i="0" u="none" strike="noStrike" cap="none" normalizeH="0" baseline="0" dirty="0" smtClean="0">
                <a:ln>
                  <a:noFill/>
                </a:ln>
                <a:solidFill>
                  <a:srgbClr val="0099FF"/>
                </a:solidFill>
                <a:effectLst/>
              </a:endParaRPr>
            </a:p>
          </p:txBody>
        </p:sp>
        <p:sp>
          <p:nvSpPr>
            <p:cNvPr id="19" name="Rectangle 20"/>
            <p:cNvSpPr>
              <a:spLocks noChangeArrowheads="1"/>
            </p:cNvSpPr>
            <p:nvPr/>
          </p:nvSpPr>
          <p:spPr bwMode="auto">
            <a:xfrm>
              <a:off x="2159" y="1634"/>
              <a:ext cx="380" cy="57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1"/>
            <p:cNvSpPr>
              <a:spLocks noChangeArrowheads="1"/>
            </p:cNvSpPr>
            <p:nvPr/>
          </p:nvSpPr>
          <p:spPr bwMode="auto">
            <a:xfrm>
              <a:off x="2159" y="1634"/>
              <a:ext cx="380" cy="578"/>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2"/>
            <p:cNvSpPr>
              <a:spLocks noChangeArrowheads="1"/>
            </p:cNvSpPr>
            <p:nvPr/>
          </p:nvSpPr>
          <p:spPr bwMode="auto">
            <a:xfrm>
              <a:off x="2245" y="1749"/>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99FF"/>
                  </a:solidFill>
                  <a:effectLst/>
                  <a:latin typeface="宋体" panose="02010600030101010101" pitchFamily="2" charset="-122"/>
                  <a:ea typeface="宋体" panose="02010600030101010101" pitchFamily="2" charset="-122"/>
                </a:rPr>
                <a:t>数字</a:t>
              </a:r>
              <a:endParaRPr kumimoji="0" lang="zh-CN" sz="2000" i="0" u="none" strike="noStrike" cap="none" normalizeH="0" baseline="0" smtClean="0">
                <a:ln>
                  <a:noFill/>
                </a:ln>
                <a:solidFill>
                  <a:srgbClr val="0099FF"/>
                </a:solidFill>
                <a:effectLst/>
              </a:endParaRPr>
            </a:p>
          </p:txBody>
        </p:sp>
        <p:sp>
          <p:nvSpPr>
            <p:cNvPr id="22" name="Rectangle 23"/>
            <p:cNvSpPr>
              <a:spLocks noChangeArrowheads="1"/>
            </p:cNvSpPr>
            <p:nvPr/>
          </p:nvSpPr>
          <p:spPr bwMode="auto">
            <a:xfrm>
              <a:off x="2245" y="1878"/>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99FF"/>
                  </a:solidFill>
                  <a:effectLst/>
                  <a:latin typeface="宋体" panose="02010600030101010101" pitchFamily="2" charset="-122"/>
                  <a:ea typeface="宋体" panose="02010600030101010101" pitchFamily="2" charset="-122"/>
                </a:rPr>
                <a:t>数据</a:t>
              </a:r>
              <a:endParaRPr kumimoji="0" lang="zh-CN" sz="2000" i="0" u="none" strike="noStrike" cap="none" normalizeH="0" baseline="0" smtClean="0">
                <a:ln>
                  <a:noFill/>
                </a:ln>
                <a:solidFill>
                  <a:srgbClr val="0099FF"/>
                </a:solidFill>
                <a:effectLst/>
              </a:endParaRPr>
            </a:p>
          </p:txBody>
        </p:sp>
        <p:sp>
          <p:nvSpPr>
            <p:cNvPr id="23" name="Rectangle 24"/>
            <p:cNvSpPr>
              <a:spLocks noChangeArrowheads="1"/>
            </p:cNvSpPr>
            <p:nvPr/>
          </p:nvSpPr>
          <p:spPr bwMode="auto">
            <a:xfrm>
              <a:off x="2245" y="2009"/>
              <a:ext cx="22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99FF"/>
                  </a:solidFill>
                  <a:effectLst/>
                  <a:latin typeface="宋体" panose="02010600030101010101" pitchFamily="2" charset="-122"/>
                  <a:ea typeface="宋体" panose="02010600030101010101" pitchFamily="2" charset="-122"/>
                </a:rPr>
                <a:t>编码</a:t>
              </a:r>
              <a:endParaRPr kumimoji="0" lang="zh-CN" sz="2000" i="0" u="none" strike="noStrike" cap="none" normalizeH="0" baseline="0" dirty="0" smtClean="0">
                <a:ln>
                  <a:noFill/>
                </a:ln>
                <a:solidFill>
                  <a:srgbClr val="0099FF"/>
                </a:solidFill>
                <a:effectLst/>
              </a:endParaRPr>
            </a:p>
          </p:txBody>
        </p:sp>
        <p:sp>
          <p:nvSpPr>
            <p:cNvPr id="24" name="Rectangle 25"/>
            <p:cNvSpPr>
              <a:spLocks noChangeArrowheads="1"/>
            </p:cNvSpPr>
            <p:nvPr/>
          </p:nvSpPr>
          <p:spPr bwMode="auto">
            <a:xfrm>
              <a:off x="2778" y="887"/>
              <a:ext cx="907" cy="14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6"/>
            <p:cNvSpPr>
              <a:spLocks noChangeArrowheads="1"/>
            </p:cNvSpPr>
            <p:nvPr/>
          </p:nvSpPr>
          <p:spPr bwMode="auto">
            <a:xfrm>
              <a:off x="2778" y="887"/>
              <a:ext cx="907" cy="144"/>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7"/>
            <p:cNvSpPr>
              <a:spLocks noChangeArrowheads="1"/>
            </p:cNvSpPr>
            <p:nvPr/>
          </p:nvSpPr>
          <p:spPr bwMode="auto">
            <a:xfrm>
              <a:off x="2945" y="914"/>
              <a:ext cx="23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振幅键控</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27" name="Rectangle 28"/>
            <p:cNvSpPr>
              <a:spLocks noChangeArrowheads="1"/>
            </p:cNvSpPr>
            <p:nvPr/>
          </p:nvSpPr>
          <p:spPr bwMode="auto">
            <a:xfrm>
              <a:off x="3327" y="906"/>
              <a:ext cx="231"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anose="02020603050405020304" pitchFamily="18" charset="0"/>
                </a:rPr>
                <a:t>ASK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8" name="Rectangle 29"/>
            <p:cNvSpPr>
              <a:spLocks noChangeArrowheads="1"/>
            </p:cNvSpPr>
            <p:nvPr/>
          </p:nvSpPr>
          <p:spPr bwMode="auto">
            <a:xfrm>
              <a:off x="2780" y="1075"/>
              <a:ext cx="907" cy="151"/>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30"/>
            <p:cNvSpPr>
              <a:spLocks noChangeArrowheads="1"/>
            </p:cNvSpPr>
            <p:nvPr/>
          </p:nvSpPr>
          <p:spPr bwMode="auto">
            <a:xfrm>
              <a:off x="2780" y="1075"/>
              <a:ext cx="907" cy="151"/>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31"/>
            <p:cNvSpPr>
              <a:spLocks noChangeArrowheads="1"/>
            </p:cNvSpPr>
            <p:nvPr/>
          </p:nvSpPr>
          <p:spPr bwMode="auto">
            <a:xfrm>
              <a:off x="2953" y="1098"/>
              <a:ext cx="23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移频键控</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31" name="Rectangle 32"/>
            <p:cNvSpPr>
              <a:spLocks noChangeArrowheads="1"/>
            </p:cNvSpPr>
            <p:nvPr/>
          </p:nvSpPr>
          <p:spPr bwMode="auto">
            <a:xfrm>
              <a:off x="3335" y="1090"/>
              <a:ext cx="2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anose="02020603050405020304" pitchFamily="18" charset="0"/>
                </a:rPr>
                <a:t>FSK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2" name="Rectangle 33"/>
            <p:cNvSpPr>
              <a:spLocks noChangeArrowheads="1"/>
            </p:cNvSpPr>
            <p:nvPr/>
          </p:nvSpPr>
          <p:spPr bwMode="auto">
            <a:xfrm>
              <a:off x="2780" y="1274"/>
              <a:ext cx="907" cy="14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4"/>
            <p:cNvSpPr>
              <a:spLocks noChangeArrowheads="1"/>
            </p:cNvSpPr>
            <p:nvPr/>
          </p:nvSpPr>
          <p:spPr bwMode="auto">
            <a:xfrm>
              <a:off x="2780" y="1274"/>
              <a:ext cx="907" cy="14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5"/>
            <p:cNvSpPr>
              <a:spLocks noChangeArrowheads="1"/>
            </p:cNvSpPr>
            <p:nvPr/>
          </p:nvSpPr>
          <p:spPr bwMode="auto">
            <a:xfrm>
              <a:off x="2953" y="1299"/>
              <a:ext cx="23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移相键控</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35" name="Rectangle 36"/>
            <p:cNvSpPr>
              <a:spLocks noChangeArrowheads="1"/>
            </p:cNvSpPr>
            <p:nvPr/>
          </p:nvSpPr>
          <p:spPr bwMode="auto">
            <a:xfrm>
              <a:off x="3335" y="1291"/>
              <a:ext cx="21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smtClean="0">
                  <a:ln>
                    <a:noFill/>
                  </a:ln>
                  <a:solidFill>
                    <a:srgbClr val="000000"/>
                  </a:solidFill>
                  <a:effectLst/>
                  <a:latin typeface="Times New Roman" panose="02020603050405020304" pitchFamily="18" charset="0"/>
                </a:rPr>
                <a:t>PSK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Rectangle 37"/>
            <p:cNvSpPr>
              <a:spLocks noChangeArrowheads="1"/>
            </p:cNvSpPr>
            <p:nvPr/>
          </p:nvSpPr>
          <p:spPr bwMode="auto">
            <a:xfrm>
              <a:off x="2780" y="1660"/>
              <a:ext cx="619" cy="14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8"/>
            <p:cNvSpPr>
              <a:spLocks noChangeArrowheads="1"/>
            </p:cNvSpPr>
            <p:nvPr/>
          </p:nvSpPr>
          <p:spPr bwMode="auto">
            <a:xfrm>
              <a:off x="2780" y="1660"/>
              <a:ext cx="619" cy="144"/>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9"/>
            <p:cNvSpPr>
              <a:spLocks noChangeArrowheads="1"/>
            </p:cNvSpPr>
            <p:nvPr/>
          </p:nvSpPr>
          <p:spPr bwMode="auto">
            <a:xfrm>
              <a:off x="2849" y="1685"/>
              <a:ext cx="28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外同步编码</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39" name="Rectangle 40"/>
            <p:cNvSpPr>
              <a:spLocks noChangeArrowheads="1"/>
            </p:cNvSpPr>
            <p:nvPr/>
          </p:nvSpPr>
          <p:spPr bwMode="auto">
            <a:xfrm>
              <a:off x="3590" y="1658"/>
              <a:ext cx="908" cy="14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41"/>
            <p:cNvSpPr>
              <a:spLocks noChangeArrowheads="1"/>
            </p:cNvSpPr>
            <p:nvPr/>
          </p:nvSpPr>
          <p:spPr bwMode="auto">
            <a:xfrm>
              <a:off x="3590" y="1658"/>
              <a:ext cx="908" cy="144"/>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42"/>
            <p:cNvSpPr>
              <a:spLocks noChangeArrowheads="1"/>
            </p:cNvSpPr>
            <p:nvPr/>
          </p:nvSpPr>
          <p:spPr bwMode="auto">
            <a:xfrm>
              <a:off x="3853" y="1685"/>
              <a:ext cx="239"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非归零码</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42" name="Rectangle 43"/>
            <p:cNvSpPr>
              <a:spLocks noChangeArrowheads="1"/>
            </p:cNvSpPr>
            <p:nvPr/>
          </p:nvSpPr>
          <p:spPr bwMode="auto">
            <a:xfrm>
              <a:off x="3590" y="2140"/>
              <a:ext cx="908" cy="144"/>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4"/>
            <p:cNvSpPr>
              <a:spLocks noChangeArrowheads="1"/>
            </p:cNvSpPr>
            <p:nvPr/>
          </p:nvSpPr>
          <p:spPr bwMode="auto">
            <a:xfrm>
              <a:off x="3590" y="2140"/>
              <a:ext cx="908" cy="144"/>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5"/>
            <p:cNvSpPr>
              <a:spLocks noChangeArrowheads="1"/>
            </p:cNvSpPr>
            <p:nvPr/>
          </p:nvSpPr>
          <p:spPr bwMode="auto">
            <a:xfrm>
              <a:off x="3661" y="2167"/>
              <a:ext cx="430"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差分曼彻斯特编码</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45" name="Rectangle 46"/>
            <p:cNvSpPr>
              <a:spLocks noChangeArrowheads="1"/>
            </p:cNvSpPr>
            <p:nvPr/>
          </p:nvSpPr>
          <p:spPr bwMode="auto">
            <a:xfrm>
              <a:off x="2779" y="1971"/>
              <a:ext cx="620" cy="289"/>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Rectangle 47"/>
            <p:cNvSpPr>
              <a:spLocks noChangeArrowheads="1"/>
            </p:cNvSpPr>
            <p:nvPr/>
          </p:nvSpPr>
          <p:spPr bwMode="auto">
            <a:xfrm>
              <a:off x="2779" y="1971"/>
              <a:ext cx="620" cy="289"/>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48"/>
            <p:cNvSpPr>
              <a:spLocks noChangeArrowheads="1"/>
            </p:cNvSpPr>
            <p:nvPr/>
          </p:nvSpPr>
          <p:spPr bwMode="auto">
            <a:xfrm>
              <a:off x="2849" y="2070"/>
              <a:ext cx="287"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内同步编码</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48" name="Rectangle 49"/>
            <p:cNvSpPr>
              <a:spLocks noChangeArrowheads="1"/>
            </p:cNvSpPr>
            <p:nvPr/>
          </p:nvSpPr>
          <p:spPr bwMode="auto">
            <a:xfrm>
              <a:off x="3592" y="1949"/>
              <a:ext cx="908" cy="145"/>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50"/>
            <p:cNvSpPr>
              <a:spLocks noChangeArrowheads="1"/>
            </p:cNvSpPr>
            <p:nvPr/>
          </p:nvSpPr>
          <p:spPr bwMode="auto">
            <a:xfrm>
              <a:off x="3592" y="1949"/>
              <a:ext cx="908" cy="14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51"/>
            <p:cNvSpPr>
              <a:spLocks noChangeArrowheads="1"/>
            </p:cNvSpPr>
            <p:nvPr/>
          </p:nvSpPr>
          <p:spPr bwMode="auto">
            <a:xfrm>
              <a:off x="3757" y="1974"/>
              <a:ext cx="33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200" b="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曼彻斯特编码</a:t>
              </a:r>
              <a:endParaRPr kumimoji="0" lang="zh-CN" sz="1800" b="0" i="0" u="none" strike="noStrike" cap="none" normalizeH="0" baseline="0" smtClean="0">
                <a:ln>
                  <a:noFill/>
                </a:ln>
                <a:solidFill>
                  <a:schemeClr val="tx1"/>
                </a:solidFill>
                <a:effectLst/>
                <a:latin typeface="Arial" panose="020B0604020202020204" pitchFamily="34" charset="0"/>
              </a:endParaRPr>
            </a:p>
          </p:txBody>
        </p:sp>
        <p:sp>
          <p:nvSpPr>
            <p:cNvPr id="51" name="Line 52"/>
            <p:cNvSpPr>
              <a:spLocks noChangeShapeType="1"/>
            </p:cNvSpPr>
            <p:nvPr/>
          </p:nvSpPr>
          <p:spPr bwMode="auto">
            <a:xfrm>
              <a:off x="150"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3"/>
            <p:cNvSpPr>
              <a:spLocks noChangeShapeType="1"/>
            </p:cNvSpPr>
            <p:nvPr/>
          </p:nvSpPr>
          <p:spPr bwMode="auto">
            <a:xfrm>
              <a:off x="914"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4"/>
            <p:cNvSpPr>
              <a:spLocks noEditPoints="1"/>
            </p:cNvSpPr>
            <p:nvPr/>
          </p:nvSpPr>
          <p:spPr bwMode="auto">
            <a:xfrm>
              <a:off x="198" y="2401"/>
              <a:ext cx="653" cy="8"/>
            </a:xfrm>
            <a:custGeom>
              <a:avLst/>
              <a:gdLst>
                <a:gd name="T0" fmla="*/ 56 w 1312"/>
                <a:gd name="T1" fmla="*/ 0 h 16"/>
                <a:gd name="T2" fmla="*/ 56 w 1312"/>
                <a:gd name="T3" fmla="*/ 16 h 16"/>
                <a:gd name="T4" fmla="*/ 0 w 1312"/>
                <a:gd name="T5" fmla="*/ 8 h 16"/>
                <a:gd name="T6" fmla="*/ 104 w 1312"/>
                <a:gd name="T7" fmla="*/ 0 h 16"/>
                <a:gd name="T8" fmla="*/ 160 w 1312"/>
                <a:gd name="T9" fmla="*/ 8 h 16"/>
                <a:gd name="T10" fmla="*/ 104 w 1312"/>
                <a:gd name="T11" fmla="*/ 16 h 16"/>
                <a:gd name="T12" fmla="*/ 104 w 1312"/>
                <a:gd name="T13" fmla="*/ 0 h 16"/>
                <a:gd name="T14" fmla="*/ 248 w 1312"/>
                <a:gd name="T15" fmla="*/ 0 h 16"/>
                <a:gd name="T16" fmla="*/ 248 w 1312"/>
                <a:gd name="T17" fmla="*/ 16 h 16"/>
                <a:gd name="T18" fmla="*/ 192 w 1312"/>
                <a:gd name="T19" fmla="*/ 8 h 16"/>
                <a:gd name="T20" fmla="*/ 296 w 1312"/>
                <a:gd name="T21" fmla="*/ 0 h 16"/>
                <a:gd name="T22" fmla="*/ 352 w 1312"/>
                <a:gd name="T23" fmla="*/ 8 h 16"/>
                <a:gd name="T24" fmla="*/ 296 w 1312"/>
                <a:gd name="T25" fmla="*/ 16 h 16"/>
                <a:gd name="T26" fmla="*/ 296 w 1312"/>
                <a:gd name="T27" fmla="*/ 0 h 16"/>
                <a:gd name="T28" fmla="*/ 440 w 1312"/>
                <a:gd name="T29" fmla="*/ 0 h 16"/>
                <a:gd name="T30" fmla="*/ 440 w 1312"/>
                <a:gd name="T31" fmla="*/ 16 h 16"/>
                <a:gd name="T32" fmla="*/ 384 w 1312"/>
                <a:gd name="T33" fmla="*/ 8 h 16"/>
                <a:gd name="T34" fmla="*/ 488 w 1312"/>
                <a:gd name="T35" fmla="*/ 0 h 16"/>
                <a:gd name="T36" fmla="*/ 544 w 1312"/>
                <a:gd name="T37" fmla="*/ 8 h 16"/>
                <a:gd name="T38" fmla="*/ 488 w 1312"/>
                <a:gd name="T39" fmla="*/ 16 h 16"/>
                <a:gd name="T40" fmla="*/ 488 w 1312"/>
                <a:gd name="T41" fmla="*/ 0 h 16"/>
                <a:gd name="T42" fmla="*/ 632 w 1312"/>
                <a:gd name="T43" fmla="*/ 0 h 16"/>
                <a:gd name="T44" fmla="*/ 632 w 1312"/>
                <a:gd name="T45" fmla="*/ 16 h 16"/>
                <a:gd name="T46" fmla="*/ 576 w 1312"/>
                <a:gd name="T47" fmla="*/ 8 h 16"/>
                <a:gd name="T48" fmla="*/ 680 w 1312"/>
                <a:gd name="T49" fmla="*/ 0 h 16"/>
                <a:gd name="T50" fmla="*/ 736 w 1312"/>
                <a:gd name="T51" fmla="*/ 8 h 16"/>
                <a:gd name="T52" fmla="*/ 680 w 1312"/>
                <a:gd name="T53" fmla="*/ 16 h 16"/>
                <a:gd name="T54" fmla="*/ 680 w 1312"/>
                <a:gd name="T55" fmla="*/ 0 h 16"/>
                <a:gd name="T56" fmla="*/ 824 w 1312"/>
                <a:gd name="T57" fmla="*/ 0 h 16"/>
                <a:gd name="T58" fmla="*/ 824 w 1312"/>
                <a:gd name="T59" fmla="*/ 16 h 16"/>
                <a:gd name="T60" fmla="*/ 768 w 1312"/>
                <a:gd name="T61" fmla="*/ 8 h 16"/>
                <a:gd name="T62" fmla="*/ 872 w 1312"/>
                <a:gd name="T63" fmla="*/ 0 h 16"/>
                <a:gd name="T64" fmla="*/ 928 w 1312"/>
                <a:gd name="T65" fmla="*/ 8 h 16"/>
                <a:gd name="T66" fmla="*/ 872 w 1312"/>
                <a:gd name="T67" fmla="*/ 16 h 16"/>
                <a:gd name="T68" fmla="*/ 872 w 1312"/>
                <a:gd name="T69" fmla="*/ 0 h 16"/>
                <a:gd name="T70" fmla="*/ 1016 w 1312"/>
                <a:gd name="T71" fmla="*/ 0 h 16"/>
                <a:gd name="T72" fmla="*/ 1016 w 1312"/>
                <a:gd name="T73" fmla="*/ 16 h 16"/>
                <a:gd name="T74" fmla="*/ 960 w 1312"/>
                <a:gd name="T75" fmla="*/ 8 h 16"/>
                <a:gd name="T76" fmla="*/ 1064 w 1312"/>
                <a:gd name="T77" fmla="*/ 0 h 16"/>
                <a:gd name="T78" fmla="*/ 1120 w 1312"/>
                <a:gd name="T79" fmla="*/ 8 h 16"/>
                <a:gd name="T80" fmla="*/ 1064 w 1312"/>
                <a:gd name="T81" fmla="*/ 16 h 16"/>
                <a:gd name="T82" fmla="*/ 1064 w 1312"/>
                <a:gd name="T83" fmla="*/ 0 h 16"/>
                <a:gd name="T84" fmla="*/ 1208 w 1312"/>
                <a:gd name="T85" fmla="*/ 0 h 16"/>
                <a:gd name="T86" fmla="*/ 1208 w 1312"/>
                <a:gd name="T87" fmla="*/ 16 h 16"/>
                <a:gd name="T88" fmla="*/ 1152 w 1312"/>
                <a:gd name="T89" fmla="*/ 8 h 16"/>
                <a:gd name="T90" fmla="*/ 1256 w 1312"/>
                <a:gd name="T91" fmla="*/ 0 h 16"/>
                <a:gd name="T92" fmla="*/ 1312 w 1312"/>
                <a:gd name="T93" fmla="*/ 8 h 16"/>
                <a:gd name="T94" fmla="*/ 1256 w 1312"/>
                <a:gd name="T95" fmla="*/ 16 h 16"/>
                <a:gd name="T96" fmla="*/ 1256 w 1312"/>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2" h="16">
                  <a:moveTo>
                    <a:pt x="8" y="0"/>
                  </a:moveTo>
                  <a:lnTo>
                    <a:pt x="56" y="0"/>
                  </a:lnTo>
                  <a:cubicBezTo>
                    <a:pt x="60" y="0"/>
                    <a:pt x="64" y="4"/>
                    <a:pt x="64" y="8"/>
                  </a:cubicBezTo>
                  <a:cubicBezTo>
                    <a:pt x="64" y="12"/>
                    <a:pt x="60" y="16"/>
                    <a:pt x="56" y="16"/>
                  </a:cubicBezTo>
                  <a:lnTo>
                    <a:pt x="8" y="16"/>
                  </a:lnTo>
                  <a:cubicBezTo>
                    <a:pt x="3" y="16"/>
                    <a:pt x="0" y="12"/>
                    <a:pt x="0" y="8"/>
                  </a:cubicBezTo>
                  <a:cubicBezTo>
                    <a:pt x="0" y="4"/>
                    <a:pt x="3" y="0"/>
                    <a:pt x="8" y="0"/>
                  </a:cubicBezTo>
                  <a:close/>
                  <a:moveTo>
                    <a:pt x="104" y="0"/>
                  </a:moveTo>
                  <a:lnTo>
                    <a:pt x="152" y="0"/>
                  </a:lnTo>
                  <a:cubicBezTo>
                    <a:pt x="156" y="0"/>
                    <a:pt x="160" y="4"/>
                    <a:pt x="160" y="8"/>
                  </a:cubicBezTo>
                  <a:cubicBezTo>
                    <a:pt x="160" y="12"/>
                    <a:pt x="156" y="16"/>
                    <a:pt x="152" y="16"/>
                  </a:cubicBezTo>
                  <a:lnTo>
                    <a:pt x="104" y="16"/>
                  </a:lnTo>
                  <a:cubicBezTo>
                    <a:pt x="99" y="16"/>
                    <a:pt x="96" y="12"/>
                    <a:pt x="96" y="8"/>
                  </a:cubicBezTo>
                  <a:cubicBezTo>
                    <a:pt x="96" y="4"/>
                    <a:pt x="99" y="0"/>
                    <a:pt x="104" y="0"/>
                  </a:cubicBezTo>
                  <a:close/>
                  <a:moveTo>
                    <a:pt x="200" y="0"/>
                  </a:moveTo>
                  <a:lnTo>
                    <a:pt x="248" y="0"/>
                  </a:lnTo>
                  <a:cubicBezTo>
                    <a:pt x="252" y="0"/>
                    <a:pt x="256" y="4"/>
                    <a:pt x="256" y="8"/>
                  </a:cubicBezTo>
                  <a:cubicBezTo>
                    <a:pt x="256" y="12"/>
                    <a:pt x="252" y="16"/>
                    <a:pt x="248" y="16"/>
                  </a:cubicBezTo>
                  <a:lnTo>
                    <a:pt x="200" y="16"/>
                  </a:lnTo>
                  <a:cubicBezTo>
                    <a:pt x="195" y="16"/>
                    <a:pt x="192" y="12"/>
                    <a:pt x="192" y="8"/>
                  </a:cubicBezTo>
                  <a:cubicBezTo>
                    <a:pt x="192" y="4"/>
                    <a:pt x="195" y="0"/>
                    <a:pt x="200" y="0"/>
                  </a:cubicBezTo>
                  <a:close/>
                  <a:moveTo>
                    <a:pt x="296" y="0"/>
                  </a:moveTo>
                  <a:lnTo>
                    <a:pt x="344" y="0"/>
                  </a:lnTo>
                  <a:cubicBezTo>
                    <a:pt x="348" y="0"/>
                    <a:pt x="352" y="4"/>
                    <a:pt x="352" y="8"/>
                  </a:cubicBezTo>
                  <a:cubicBezTo>
                    <a:pt x="352" y="12"/>
                    <a:pt x="348" y="16"/>
                    <a:pt x="344" y="16"/>
                  </a:cubicBezTo>
                  <a:lnTo>
                    <a:pt x="296" y="16"/>
                  </a:lnTo>
                  <a:cubicBezTo>
                    <a:pt x="291" y="16"/>
                    <a:pt x="288" y="12"/>
                    <a:pt x="288" y="8"/>
                  </a:cubicBezTo>
                  <a:cubicBezTo>
                    <a:pt x="288" y="4"/>
                    <a:pt x="291" y="0"/>
                    <a:pt x="296" y="0"/>
                  </a:cubicBezTo>
                  <a:close/>
                  <a:moveTo>
                    <a:pt x="392" y="0"/>
                  </a:moveTo>
                  <a:lnTo>
                    <a:pt x="440" y="0"/>
                  </a:lnTo>
                  <a:cubicBezTo>
                    <a:pt x="444" y="0"/>
                    <a:pt x="448" y="4"/>
                    <a:pt x="448" y="8"/>
                  </a:cubicBezTo>
                  <a:cubicBezTo>
                    <a:pt x="448" y="12"/>
                    <a:pt x="444" y="16"/>
                    <a:pt x="440" y="16"/>
                  </a:cubicBezTo>
                  <a:lnTo>
                    <a:pt x="392" y="16"/>
                  </a:lnTo>
                  <a:cubicBezTo>
                    <a:pt x="387" y="16"/>
                    <a:pt x="384" y="12"/>
                    <a:pt x="384" y="8"/>
                  </a:cubicBezTo>
                  <a:cubicBezTo>
                    <a:pt x="384" y="4"/>
                    <a:pt x="387" y="0"/>
                    <a:pt x="392" y="0"/>
                  </a:cubicBezTo>
                  <a:close/>
                  <a:moveTo>
                    <a:pt x="488" y="0"/>
                  </a:moveTo>
                  <a:lnTo>
                    <a:pt x="536" y="0"/>
                  </a:lnTo>
                  <a:cubicBezTo>
                    <a:pt x="540" y="0"/>
                    <a:pt x="544" y="4"/>
                    <a:pt x="544" y="8"/>
                  </a:cubicBezTo>
                  <a:cubicBezTo>
                    <a:pt x="544" y="12"/>
                    <a:pt x="540" y="16"/>
                    <a:pt x="536" y="16"/>
                  </a:cubicBezTo>
                  <a:lnTo>
                    <a:pt x="488" y="16"/>
                  </a:lnTo>
                  <a:cubicBezTo>
                    <a:pt x="483" y="16"/>
                    <a:pt x="480" y="12"/>
                    <a:pt x="480" y="8"/>
                  </a:cubicBezTo>
                  <a:cubicBezTo>
                    <a:pt x="480" y="4"/>
                    <a:pt x="483" y="0"/>
                    <a:pt x="488" y="0"/>
                  </a:cubicBezTo>
                  <a:close/>
                  <a:moveTo>
                    <a:pt x="584" y="0"/>
                  </a:moveTo>
                  <a:lnTo>
                    <a:pt x="632" y="0"/>
                  </a:lnTo>
                  <a:cubicBezTo>
                    <a:pt x="636" y="0"/>
                    <a:pt x="640" y="4"/>
                    <a:pt x="640" y="8"/>
                  </a:cubicBezTo>
                  <a:cubicBezTo>
                    <a:pt x="640" y="12"/>
                    <a:pt x="636" y="16"/>
                    <a:pt x="632" y="16"/>
                  </a:cubicBezTo>
                  <a:lnTo>
                    <a:pt x="584" y="16"/>
                  </a:lnTo>
                  <a:cubicBezTo>
                    <a:pt x="579" y="16"/>
                    <a:pt x="576" y="12"/>
                    <a:pt x="576" y="8"/>
                  </a:cubicBezTo>
                  <a:cubicBezTo>
                    <a:pt x="576" y="4"/>
                    <a:pt x="579" y="0"/>
                    <a:pt x="584" y="0"/>
                  </a:cubicBezTo>
                  <a:close/>
                  <a:moveTo>
                    <a:pt x="680" y="0"/>
                  </a:moveTo>
                  <a:lnTo>
                    <a:pt x="728" y="0"/>
                  </a:lnTo>
                  <a:cubicBezTo>
                    <a:pt x="732" y="0"/>
                    <a:pt x="736" y="4"/>
                    <a:pt x="736" y="8"/>
                  </a:cubicBezTo>
                  <a:cubicBezTo>
                    <a:pt x="736" y="12"/>
                    <a:pt x="732" y="16"/>
                    <a:pt x="728" y="16"/>
                  </a:cubicBezTo>
                  <a:lnTo>
                    <a:pt x="680" y="16"/>
                  </a:lnTo>
                  <a:cubicBezTo>
                    <a:pt x="675" y="16"/>
                    <a:pt x="672" y="12"/>
                    <a:pt x="672" y="8"/>
                  </a:cubicBezTo>
                  <a:cubicBezTo>
                    <a:pt x="672" y="4"/>
                    <a:pt x="675" y="0"/>
                    <a:pt x="680" y="0"/>
                  </a:cubicBezTo>
                  <a:close/>
                  <a:moveTo>
                    <a:pt x="776" y="0"/>
                  </a:moveTo>
                  <a:lnTo>
                    <a:pt x="824" y="0"/>
                  </a:lnTo>
                  <a:cubicBezTo>
                    <a:pt x="828" y="0"/>
                    <a:pt x="832" y="4"/>
                    <a:pt x="832" y="8"/>
                  </a:cubicBezTo>
                  <a:cubicBezTo>
                    <a:pt x="832" y="12"/>
                    <a:pt x="828" y="16"/>
                    <a:pt x="824" y="16"/>
                  </a:cubicBezTo>
                  <a:lnTo>
                    <a:pt x="776" y="16"/>
                  </a:lnTo>
                  <a:cubicBezTo>
                    <a:pt x="771" y="16"/>
                    <a:pt x="768" y="12"/>
                    <a:pt x="768" y="8"/>
                  </a:cubicBezTo>
                  <a:cubicBezTo>
                    <a:pt x="768" y="4"/>
                    <a:pt x="771" y="0"/>
                    <a:pt x="776" y="0"/>
                  </a:cubicBezTo>
                  <a:close/>
                  <a:moveTo>
                    <a:pt x="872" y="0"/>
                  </a:moveTo>
                  <a:lnTo>
                    <a:pt x="920" y="0"/>
                  </a:lnTo>
                  <a:cubicBezTo>
                    <a:pt x="924" y="0"/>
                    <a:pt x="928" y="4"/>
                    <a:pt x="928" y="8"/>
                  </a:cubicBezTo>
                  <a:cubicBezTo>
                    <a:pt x="928" y="12"/>
                    <a:pt x="924" y="16"/>
                    <a:pt x="920" y="16"/>
                  </a:cubicBezTo>
                  <a:lnTo>
                    <a:pt x="872" y="16"/>
                  </a:lnTo>
                  <a:cubicBezTo>
                    <a:pt x="867" y="16"/>
                    <a:pt x="864" y="12"/>
                    <a:pt x="864" y="8"/>
                  </a:cubicBezTo>
                  <a:cubicBezTo>
                    <a:pt x="864" y="4"/>
                    <a:pt x="867" y="0"/>
                    <a:pt x="872" y="0"/>
                  </a:cubicBezTo>
                  <a:close/>
                  <a:moveTo>
                    <a:pt x="968" y="0"/>
                  </a:moveTo>
                  <a:lnTo>
                    <a:pt x="1016" y="0"/>
                  </a:lnTo>
                  <a:cubicBezTo>
                    <a:pt x="1020" y="0"/>
                    <a:pt x="1024" y="4"/>
                    <a:pt x="1024" y="8"/>
                  </a:cubicBezTo>
                  <a:cubicBezTo>
                    <a:pt x="1024" y="12"/>
                    <a:pt x="1020" y="16"/>
                    <a:pt x="1016" y="16"/>
                  </a:cubicBezTo>
                  <a:lnTo>
                    <a:pt x="968" y="16"/>
                  </a:lnTo>
                  <a:cubicBezTo>
                    <a:pt x="963" y="16"/>
                    <a:pt x="960" y="12"/>
                    <a:pt x="960" y="8"/>
                  </a:cubicBezTo>
                  <a:cubicBezTo>
                    <a:pt x="960" y="4"/>
                    <a:pt x="963" y="0"/>
                    <a:pt x="968" y="0"/>
                  </a:cubicBezTo>
                  <a:close/>
                  <a:moveTo>
                    <a:pt x="1064" y="0"/>
                  </a:moveTo>
                  <a:lnTo>
                    <a:pt x="1112" y="0"/>
                  </a:lnTo>
                  <a:cubicBezTo>
                    <a:pt x="1116" y="0"/>
                    <a:pt x="1120" y="4"/>
                    <a:pt x="1120" y="8"/>
                  </a:cubicBezTo>
                  <a:cubicBezTo>
                    <a:pt x="1120" y="12"/>
                    <a:pt x="1116" y="16"/>
                    <a:pt x="1112" y="16"/>
                  </a:cubicBezTo>
                  <a:lnTo>
                    <a:pt x="1064" y="16"/>
                  </a:lnTo>
                  <a:cubicBezTo>
                    <a:pt x="1059" y="16"/>
                    <a:pt x="1056" y="12"/>
                    <a:pt x="1056" y="8"/>
                  </a:cubicBezTo>
                  <a:cubicBezTo>
                    <a:pt x="1056" y="4"/>
                    <a:pt x="1059" y="0"/>
                    <a:pt x="1064" y="0"/>
                  </a:cubicBezTo>
                  <a:close/>
                  <a:moveTo>
                    <a:pt x="1160" y="0"/>
                  </a:moveTo>
                  <a:lnTo>
                    <a:pt x="1208" y="0"/>
                  </a:lnTo>
                  <a:cubicBezTo>
                    <a:pt x="1212" y="0"/>
                    <a:pt x="1216" y="4"/>
                    <a:pt x="1216" y="8"/>
                  </a:cubicBezTo>
                  <a:cubicBezTo>
                    <a:pt x="1216" y="12"/>
                    <a:pt x="1212" y="16"/>
                    <a:pt x="1208" y="16"/>
                  </a:cubicBezTo>
                  <a:lnTo>
                    <a:pt x="1160" y="16"/>
                  </a:lnTo>
                  <a:cubicBezTo>
                    <a:pt x="1155" y="16"/>
                    <a:pt x="1152" y="12"/>
                    <a:pt x="1152" y="8"/>
                  </a:cubicBezTo>
                  <a:cubicBezTo>
                    <a:pt x="1152" y="4"/>
                    <a:pt x="1155" y="0"/>
                    <a:pt x="1160" y="0"/>
                  </a:cubicBezTo>
                  <a:close/>
                  <a:moveTo>
                    <a:pt x="1256" y="0"/>
                  </a:moveTo>
                  <a:lnTo>
                    <a:pt x="1304" y="0"/>
                  </a:lnTo>
                  <a:cubicBezTo>
                    <a:pt x="1308" y="0"/>
                    <a:pt x="1312" y="4"/>
                    <a:pt x="1312" y="8"/>
                  </a:cubicBezTo>
                  <a:cubicBezTo>
                    <a:pt x="1312" y="12"/>
                    <a:pt x="1308" y="16"/>
                    <a:pt x="1304" y="16"/>
                  </a:cubicBezTo>
                  <a:lnTo>
                    <a:pt x="1256" y="16"/>
                  </a:lnTo>
                  <a:cubicBezTo>
                    <a:pt x="1251" y="16"/>
                    <a:pt x="1248" y="12"/>
                    <a:pt x="1248" y="8"/>
                  </a:cubicBezTo>
                  <a:cubicBezTo>
                    <a:pt x="1248" y="4"/>
                    <a:pt x="1251" y="0"/>
                    <a:pt x="1256" y="0"/>
                  </a:cubicBezTo>
                  <a:close/>
                </a:path>
              </a:pathLst>
            </a:custGeom>
            <a:solidFill>
              <a:srgbClr val="000000"/>
            </a:solidFill>
            <a:ln w="12700"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55"/>
            <p:cNvSpPr>
              <a:spLocks/>
            </p:cNvSpPr>
            <p:nvPr/>
          </p:nvSpPr>
          <p:spPr bwMode="auto">
            <a:xfrm>
              <a:off x="150" y="2370"/>
              <a:ext cx="69" cy="70"/>
            </a:xfrm>
            <a:custGeom>
              <a:avLst/>
              <a:gdLst>
                <a:gd name="T0" fmla="*/ 0 w 138"/>
                <a:gd name="T1" fmla="*/ 69 h 138"/>
                <a:gd name="T2" fmla="*/ 138 w 138"/>
                <a:gd name="T3" fmla="*/ 0 h 138"/>
                <a:gd name="T4" fmla="*/ 138 w 138"/>
                <a:gd name="T5" fmla="*/ 138 h 138"/>
                <a:gd name="T6" fmla="*/ 138 w 138"/>
                <a:gd name="T7" fmla="*/ 138 h 138"/>
                <a:gd name="T8" fmla="*/ 0 w 138"/>
                <a:gd name="T9" fmla="*/ 69 h 138"/>
              </a:gdLst>
              <a:ahLst/>
              <a:cxnLst>
                <a:cxn ang="0">
                  <a:pos x="T0" y="T1"/>
                </a:cxn>
                <a:cxn ang="0">
                  <a:pos x="T2" y="T3"/>
                </a:cxn>
                <a:cxn ang="0">
                  <a:pos x="T4" y="T5"/>
                </a:cxn>
                <a:cxn ang="0">
                  <a:pos x="T6" y="T7"/>
                </a:cxn>
                <a:cxn ang="0">
                  <a:pos x="T8" y="T9"/>
                </a:cxn>
              </a:cxnLst>
              <a:rect l="0" t="0" r="r" b="b"/>
              <a:pathLst>
                <a:path w="138" h="138">
                  <a:moveTo>
                    <a:pt x="0" y="69"/>
                  </a:moveTo>
                  <a:lnTo>
                    <a:pt x="138" y="0"/>
                  </a:lnTo>
                  <a:cubicBezTo>
                    <a:pt x="117" y="43"/>
                    <a:pt x="117" y="95"/>
                    <a:pt x="138" y="138"/>
                  </a:cubicBezTo>
                  <a:lnTo>
                    <a:pt x="138" y="138"/>
                  </a:lnTo>
                  <a:lnTo>
                    <a:pt x="0"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56"/>
            <p:cNvSpPr>
              <a:spLocks/>
            </p:cNvSpPr>
            <p:nvPr/>
          </p:nvSpPr>
          <p:spPr bwMode="auto">
            <a:xfrm>
              <a:off x="846" y="2370"/>
              <a:ext cx="68" cy="70"/>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Rectangle 57"/>
            <p:cNvSpPr>
              <a:spLocks noChangeArrowheads="1"/>
            </p:cNvSpPr>
            <p:nvPr/>
          </p:nvSpPr>
          <p:spPr bwMode="auto">
            <a:xfrm>
              <a:off x="293" y="2665"/>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计算机内部</a:t>
              </a:r>
              <a:endParaRPr kumimoji="0" lang="zh-CN" sz="2000" i="0" u="none" strike="noStrike" cap="none" normalizeH="0" baseline="0" dirty="0" smtClean="0">
                <a:ln>
                  <a:noFill/>
                </a:ln>
                <a:solidFill>
                  <a:schemeClr val="tx1"/>
                </a:solidFill>
                <a:effectLst/>
              </a:endParaRPr>
            </a:p>
          </p:txBody>
        </p:sp>
        <p:sp>
          <p:nvSpPr>
            <p:cNvPr id="57" name="Rectangle 58"/>
            <p:cNvSpPr>
              <a:spLocks noChangeArrowheads="1"/>
            </p:cNvSpPr>
            <p:nvPr/>
          </p:nvSpPr>
          <p:spPr bwMode="auto">
            <a:xfrm>
              <a:off x="293" y="2785"/>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表示信息的</a:t>
              </a:r>
              <a:endParaRPr kumimoji="0" lang="zh-CN" sz="2000" i="0" u="none" strike="noStrike" cap="none" normalizeH="0" baseline="0" dirty="0" smtClean="0">
                <a:ln>
                  <a:noFill/>
                </a:ln>
                <a:solidFill>
                  <a:schemeClr val="tx1"/>
                </a:solidFill>
                <a:effectLst/>
              </a:endParaRPr>
            </a:p>
          </p:txBody>
        </p:sp>
        <p:sp>
          <p:nvSpPr>
            <p:cNvPr id="58" name="Rectangle 59"/>
            <p:cNvSpPr>
              <a:spLocks noChangeArrowheads="1"/>
            </p:cNvSpPr>
            <p:nvPr/>
          </p:nvSpPr>
          <p:spPr bwMode="auto">
            <a:xfrm>
              <a:off x="293" y="2906"/>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二进制数据</a:t>
              </a:r>
              <a:endParaRPr kumimoji="0" lang="zh-CN" sz="2000" i="0" u="none" strike="noStrike" cap="none" normalizeH="0" baseline="0" smtClean="0">
                <a:ln>
                  <a:noFill/>
                </a:ln>
                <a:solidFill>
                  <a:schemeClr val="tx1"/>
                </a:solidFill>
                <a:effectLst/>
              </a:endParaRPr>
            </a:p>
          </p:txBody>
        </p:sp>
        <p:sp>
          <p:nvSpPr>
            <p:cNvPr id="59" name="Line 60"/>
            <p:cNvSpPr>
              <a:spLocks noChangeShapeType="1"/>
            </p:cNvSpPr>
            <p:nvPr/>
          </p:nvSpPr>
          <p:spPr bwMode="auto">
            <a:xfrm>
              <a:off x="1201"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61"/>
            <p:cNvSpPr>
              <a:spLocks noChangeShapeType="1"/>
            </p:cNvSpPr>
            <p:nvPr/>
          </p:nvSpPr>
          <p:spPr bwMode="auto">
            <a:xfrm>
              <a:off x="1965"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62"/>
            <p:cNvSpPr>
              <a:spLocks noEditPoints="1"/>
            </p:cNvSpPr>
            <p:nvPr/>
          </p:nvSpPr>
          <p:spPr bwMode="auto">
            <a:xfrm>
              <a:off x="1249" y="2401"/>
              <a:ext cx="653" cy="8"/>
            </a:xfrm>
            <a:custGeom>
              <a:avLst/>
              <a:gdLst>
                <a:gd name="T0" fmla="*/ 56 w 1312"/>
                <a:gd name="T1" fmla="*/ 0 h 16"/>
                <a:gd name="T2" fmla="*/ 56 w 1312"/>
                <a:gd name="T3" fmla="*/ 16 h 16"/>
                <a:gd name="T4" fmla="*/ 0 w 1312"/>
                <a:gd name="T5" fmla="*/ 8 h 16"/>
                <a:gd name="T6" fmla="*/ 104 w 1312"/>
                <a:gd name="T7" fmla="*/ 0 h 16"/>
                <a:gd name="T8" fmla="*/ 160 w 1312"/>
                <a:gd name="T9" fmla="*/ 8 h 16"/>
                <a:gd name="T10" fmla="*/ 104 w 1312"/>
                <a:gd name="T11" fmla="*/ 16 h 16"/>
                <a:gd name="T12" fmla="*/ 104 w 1312"/>
                <a:gd name="T13" fmla="*/ 0 h 16"/>
                <a:gd name="T14" fmla="*/ 248 w 1312"/>
                <a:gd name="T15" fmla="*/ 0 h 16"/>
                <a:gd name="T16" fmla="*/ 248 w 1312"/>
                <a:gd name="T17" fmla="*/ 16 h 16"/>
                <a:gd name="T18" fmla="*/ 192 w 1312"/>
                <a:gd name="T19" fmla="*/ 8 h 16"/>
                <a:gd name="T20" fmla="*/ 296 w 1312"/>
                <a:gd name="T21" fmla="*/ 0 h 16"/>
                <a:gd name="T22" fmla="*/ 352 w 1312"/>
                <a:gd name="T23" fmla="*/ 8 h 16"/>
                <a:gd name="T24" fmla="*/ 296 w 1312"/>
                <a:gd name="T25" fmla="*/ 16 h 16"/>
                <a:gd name="T26" fmla="*/ 296 w 1312"/>
                <a:gd name="T27" fmla="*/ 0 h 16"/>
                <a:gd name="T28" fmla="*/ 440 w 1312"/>
                <a:gd name="T29" fmla="*/ 0 h 16"/>
                <a:gd name="T30" fmla="*/ 440 w 1312"/>
                <a:gd name="T31" fmla="*/ 16 h 16"/>
                <a:gd name="T32" fmla="*/ 384 w 1312"/>
                <a:gd name="T33" fmla="*/ 8 h 16"/>
                <a:gd name="T34" fmla="*/ 488 w 1312"/>
                <a:gd name="T35" fmla="*/ 0 h 16"/>
                <a:gd name="T36" fmla="*/ 544 w 1312"/>
                <a:gd name="T37" fmla="*/ 8 h 16"/>
                <a:gd name="T38" fmla="*/ 488 w 1312"/>
                <a:gd name="T39" fmla="*/ 16 h 16"/>
                <a:gd name="T40" fmla="*/ 488 w 1312"/>
                <a:gd name="T41" fmla="*/ 0 h 16"/>
                <a:gd name="T42" fmla="*/ 632 w 1312"/>
                <a:gd name="T43" fmla="*/ 0 h 16"/>
                <a:gd name="T44" fmla="*/ 632 w 1312"/>
                <a:gd name="T45" fmla="*/ 16 h 16"/>
                <a:gd name="T46" fmla="*/ 576 w 1312"/>
                <a:gd name="T47" fmla="*/ 8 h 16"/>
                <a:gd name="T48" fmla="*/ 680 w 1312"/>
                <a:gd name="T49" fmla="*/ 0 h 16"/>
                <a:gd name="T50" fmla="*/ 736 w 1312"/>
                <a:gd name="T51" fmla="*/ 8 h 16"/>
                <a:gd name="T52" fmla="*/ 680 w 1312"/>
                <a:gd name="T53" fmla="*/ 16 h 16"/>
                <a:gd name="T54" fmla="*/ 680 w 1312"/>
                <a:gd name="T55" fmla="*/ 0 h 16"/>
                <a:gd name="T56" fmla="*/ 824 w 1312"/>
                <a:gd name="T57" fmla="*/ 0 h 16"/>
                <a:gd name="T58" fmla="*/ 824 w 1312"/>
                <a:gd name="T59" fmla="*/ 16 h 16"/>
                <a:gd name="T60" fmla="*/ 768 w 1312"/>
                <a:gd name="T61" fmla="*/ 8 h 16"/>
                <a:gd name="T62" fmla="*/ 872 w 1312"/>
                <a:gd name="T63" fmla="*/ 0 h 16"/>
                <a:gd name="T64" fmla="*/ 928 w 1312"/>
                <a:gd name="T65" fmla="*/ 8 h 16"/>
                <a:gd name="T66" fmla="*/ 872 w 1312"/>
                <a:gd name="T67" fmla="*/ 16 h 16"/>
                <a:gd name="T68" fmla="*/ 872 w 1312"/>
                <a:gd name="T69" fmla="*/ 0 h 16"/>
                <a:gd name="T70" fmla="*/ 1016 w 1312"/>
                <a:gd name="T71" fmla="*/ 0 h 16"/>
                <a:gd name="T72" fmla="*/ 1016 w 1312"/>
                <a:gd name="T73" fmla="*/ 16 h 16"/>
                <a:gd name="T74" fmla="*/ 960 w 1312"/>
                <a:gd name="T75" fmla="*/ 8 h 16"/>
                <a:gd name="T76" fmla="*/ 1064 w 1312"/>
                <a:gd name="T77" fmla="*/ 0 h 16"/>
                <a:gd name="T78" fmla="*/ 1120 w 1312"/>
                <a:gd name="T79" fmla="*/ 8 h 16"/>
                <a:gd name="T80" fmla="*/ 1064 w 1312"/>
                <a:gd name="T81" fmla="*/ 16 h 16"/>
                <a:gd name="T82" fmla="*/ 1064 w 1312"/>
                <a:gd name="T83" fmla="*/ 0 h 16"/>
                <a:gd name="T84" fmla="*/ 1208 w 1312"/>
                <a:gd name="T85" fmla="*/ 0 h 16"/>
                <a:gd name="T86" fmla="*/ 1208 w 1312"/>
                <a:gd name="T87" fmla="*/ 16 h 16"/>
                <a:gd name="T88" fmla="*/ 1152 w 1312"/>
                <a:gd name="T89" fmla="*/ 8 h 16"/>
                <a:gd name="T90" fmla="*/ 1256 w 1312"/>
                <a:gd name="T91" fmla="*/ 0 h 16"/>
                <a:gd name="T92" fmla="*/ 1312 w 1312"/>
                <a:gd name="T93" fmla="*/ 8 h 16"/>
                <a:gd name="T94" fmla="*/ 1256 w 1312"/>
                <a:gd name="T95" fmla="*/ 16 h 16"/>
                <a:gd name="T96" fmla="*/ 1256 w 1312"/>
                <a:gd name="T9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2" h="16">
                  <a:moveTo>
                    <a:pt x="8" y="0"/>
                  </a:moveTo>
                  <a:lnTo>
                    <a:pt x="56" y="0"/>
                  </a:lnTo>
                  <a:cubicBezTo>
                    <a:pt x="60" y="0"/>
                    <a:pt x="64" y="4"/>
                    <a:pt x="64" y="8"/>
                  </a:cubicBezTo>
                  <a:cubicBezTo>
                    <a:pt x="64" y="12"/>
                    <a:pt x="60" y="16"/>
                    <a:pt x="56" y="16"/>
                  </a:cubicBezTo>
                  <a:lnTo>
                    <a:pt x="8" y="16"/>
                  </a:lnTo>
                  <a:cubicBezTo>
                    <a:pt x="3" y="16"/>
                    <a:pt x="0" y="12"/>
                    <a:pt x="0" y="8"/>
                  </a:cubicBezTo>
                  <a:cubicBezTo>
                    <a:pt x="0" y="4"/>
                    <a:pt x="3" y="0"/>
                    <a:pt x="8" y="0"/>
                  </a:cubicBezTo>
                  <a:close/>
                  <a:moveTo>
                    <a:pt x="104" y="0"/>
                  </a:moveTo>
                  <a:lnTo>
                    <a:pt x="152" y="0"/>
                  </a:lnTo>
                  <a:cubicBezTo>
                    <a:pt x="156" y="0"/>
                    <a:pt x="160" y="4"/>
                    <a:pt x="160" y="8"/>
                  </a:cubicBezTo>
                  <a:cubicBezTo>
                    <a:pt x="160" y="12"/>
                    <a:pt x="156" y="16"/>
                    <a:pt x="152" y="16"/>
                  </a:cubicBezTo>
                  <a:lnTo>
                    <a:pt x="104" y="16"/>
                  </a:lnTo>
                  <a:cubicBezTo>
                    <a:pt x="99" y="16"/>
                    <a:pt x="96" y="12"/>
                    <a:pt x="96" y="8"/>
                  </a:cubicBezTo>
                  <a:cubicBezTo>
                    <a:pt x="96" y="4"/>
                    <a:pt x="99" y="0"/>
                    <a:pt x="104" y="0"/>
                  </a:cubicBezTo>
                  <a:close/>
                  <a:moveTo>
                    <a:pt x="200" y="0"/>
                  </a:moveTo>
                  <a:lnTo>
                    <a:pt x="248" y="0"/>
                  </a:lnTo>
                  <a:cubicBezTo>
                    <a:pt x="252" y="0"/>
                    <a:pt x="256" y="4"/>
                    <a:pt x="256" y="8"/>
                  </a:cubicBezTo>
                  <a:cubicBezTo>
                    <a:pt x="256" y="12"/>
                    <a:pt x="252" y="16"/>
                    <a:pt x="248" y="16"/>
                  </a:cubicBezTo>
                  <a:lnTo>
                    <a:pt x="200" y="16"/>
                  </a:lnTo>
                  <a:cubicBezTo>
                    <a:pt x="195" y="16"/>
                    <a:pt x="192" y="12"/>
                    <a:pt x="192" y="8"/>
                  </a:cubicBezTo>
                  <a:cubicBezTo>
                    <a:pt x="192" y="4"/>
                    <a:pt x="195" y="0"/>
                    <a:pt x="200" y="0"/>
                  </a:cubicBezTo>
                  <a:close/>
                  <a:moveTo>
                    <a:pt x="296" y="0"/>
                  </a:moveTo>
                  <a:lnTo>
                    <a:pt x="344" y="0"/>
                  </a:lnTo>
                  <a:cubicBezTo>
                    <a:pt x="348" y="0"/>
                    <a:pt x="352" y="4"/>
                    <a:pt x="352" y="8"/>
                  </a:cubicBezTo>
                  <a:cubicBezTo>
                    <a:pt x="352" y="12"/>
                    <a:pt x="348" y="16"/>
                    <a:pt x="344" y="16"/>
                  </a:cubicBezTo>
                  <a:lnTo>
                    <a:pt x="296" y="16"/>
                  </a:lnTo>
                  <a:cubicBezTo>
                    <a:pt x="291" y="16"/>
                    <a:pt x="288" y="12"/>
                    <a:pt x="288" y="8"/>
                  </a:cubicBezTo>
                  <a:cubicBezTo>
                    <a:pt x="288" y="4"/>
                    <a:pt x="291" y="0"/>
                    <a:pt x="296" y="0"/>
                  </a:cubicBezTo>
                  <a:close/>
                  <a:moveTo>
                    <a:pt x="392" y="0"/>
                  </a:moveTo>
                  <a:lnTo>
                    <a:pt x="440" y="0"/>
                  </a:lnTo>
                  <a:cubicBezTo>
                    <a:pt x="444" y="0"/>
                    <a:pt x="448" y="4"/>
                    <a:pt x="448" y="8"/>
                  </a:cubicBezTo>
                  <a:cubicBezTo>
                    <a:pt x="448" y="12"/>
                    <a:pt x="444" y="16"/>
                    <a:pt x="440" y="16"/>
                  </a:cubicBezTo>
                  <a:lnTo>
                    <a:pt x="392" y="16"/>
                  </a:lnTo>
                  <a:cubicBezTo>
                    <a:pt x="387" y="16"/>
                    <a:pt x="384" y="12"/>
                    <a:pt x="384" y="8"/>
                  </a:cubicBezTo>
                  <a:cubicBezTo>
                    <a:pt x="384" y="4"/>
                    <a:pt x="387" y="0"/>
                    <a:pt x="392" y="0"/>
                  </a:cubicBezTo>
                  <a:close/>
                  <a:moveTo>
                    <a:pt x="488" y="0"/>
                  </a:moveTo>
                  <a:lnTo>
                    <a:pt x="536" y="0"/>
                  </a:lnTo>
                  <a:cubicBezTo>
                    <a:pt x="540" y="0"/>
                    <a:pt x="544" y="4"/>
                    <a:pt x="544" y="8"/>
                  </a:cubicBezTo>
                  <a:cubicBezTo>
                    <a:pt x="544" y="12"/>
                    <a:pt x="540" y="16"/>
                    <a:pt x="536" y="16"/>
                  </a:cubicBezTo>
                  <a:lnTo>
                    <a:pt x="488" y="16"/>
                  </a:lnTo>
                  <a:cubicBezTo>
                    <a:pt x="483" y="16"/>
                    <a:pt x="480" y="12"/>
                    <a:pt x="480" y="8"/>
                  </a:cubicBezTo>
                  <a:cubicBezTo>
                    <a:pt x="480" y="4"/>
                    <a:pt x="483" y="0"/>
                    <a:pt x="488" y="0"/>
                  </a:cubicBezTo>
                  <a:close/>
                  <a:moveTo>
                    <a:pt x="584" y="0"/>
                  </a:moveTo>
                  <a:lnTo>
                    <a:pt x="632" y="0"/>
                  </a:lnTo>
                  <a:cubicBezTo>
                    <a:pt x="636" y="0"/>
                    <a:pt x="640" y="4"/>
                    <a:pt x="640" y="8"/>
                  </a:cubicBezTo>
                  <a:cubicBezTo>
                    <a:pt x="640" y="12"/>
                    <a:pt x="636" y="16"/>
                    <a:pt x="632" y="16"/>
                  </a:cubicBezTo>
                  <a:lnTo>
                    <a:pt x="584" y="16"/>
                  </a:lnTo>
                  <a:cubicBezTo>
                    <a:pt x="579" y="16"/>
                    <a:pt x="576" y="12"/>
                    <a:pt x="576" y="8"/>
                  </a:cubicBezTo>
                  <a:cubicBezTo>
                    <a:pt x="576" y="4"/>
                    <a:pt x="579" y="0"/>
                    <a:pt x="584" y="0"/>
                  </a:cubicBezTo>
                  <a:close/>
                  <a:moveTo>
                    <a:pt x="680" y="0"/>
                  </a:moveTo>
                  <a:lnTo>
                    <a:pt x="728" y="0"/>
                  </a:lnTo>
                  <a:cubicBezTo>
                    <a:pt x="732" y="0"/>
                    <a:pt x="736" y="4"/>
                    <a:pt x="736" y="8"/>
                  </a:cubicBezTo>
                  <a:cubicBezTo>
                    <a:pt x="736" y="12"/>
                    <a:pt x="732" y="16"/>
                    <a:pt x="728" y="16"/>
                  </a:cubicBezTo>
                  <a:lnTo>
                    <a:pt x="680" y="16"/>
                  </a:lnTo>
                  <a:cubicBezTo>
                    <a:pt x="675" y="16"/>
                    <a:pt x="672" y="12"/>
                    <a:pt x="672" y="8"/>
                  </a:cubicBezTo>
                  <a:cubicBezTo>
                    <a:pt x="672" y="4"/>
                    <a:pt x="675" y="0"/>
                    <a:pt x="680" y="0"/>
                  </a:cubicBezTo>
                  <a:close/>
                  <a:moveTo>
                    <a:pt x="776" y="0"/>
                  </a:moveTo>
                  <a:lnTo>
                    <a:pt x="824" y="0"/>
                  </a:lnTo>
                  <a:cubicBezTo>
                    <a:pt x="828" y="0"/>
                    <a:pt x="832" y="4"/>
                    <a:pt x="832" y="8"/>
                  </a:cubicBezTo>
                  <a:cubicBezTo>
                    <a:pt x="832" y="12"/>
                    <a:pt x="828" y="16"/>
                    <a:pt x="824" y="16"/>
                  </a:cubicBezTo>
                  <a:lnTo>
                    <a:pt x="776" y="16"/>
                  </a:lnTo>
                  <a:cubicBezTo>
                    <a:pt x="771" y="16"/>
                    <a:pt x="768" y="12"/>
                    <a:pt x="768" y="8"/>
                  </a:cubicBezTo>
                  <a:cubicBezTo>
                    <a:pt x="768" y="4"/>
                    <a:pt x="771" y="0"/>
                    <a:pt x="776" y="0"/>
                  </a:cubicBezTo>
                  <a:close/>
                  <a:moveTo>
                    <a:pt x="872" y="0"/>
                  </a:moveTo>
                  <a:lnTo>
                    <a:pt x="920" y="0"/>
                  </a:lnTo>
                  <a:cubicBezTo>
                    <a:pt x="924" y="0"/>
                    <a:pt x="928" y="4"/>
                    <a:pt x="928" y="8"/>
                  </a:cubicBezTo>
                  <a:cubicBezTo>
                    <a:pt x="928" y="12"/>
                    <a:pt x="924" y="16"/>
                    <a:pt x="920" y="16"/>
                  </a:cubicBezTo>
                  <a:lnTo>
                    <a:pt x="872" y="16"/>
                  </a:lnTo>
                  <a:cubicBezTo>
                    <a:pt x="867" y="16"/>
                    <a:pt x="864" y="12"/>
                    <a:pt x="864" y="8"/>
                  </a:cubicBezTo>
                  <a:cubicBezTo>
                    <a:pt x="864" y="4"/>
                    <a:pt x="867" y="0"/>
                    <a:pt x="872" y="0"/>
                  </a:cubicBezTo>
                  <a:close/>
                  <a:moveTo>
                    <a:pt x="968" y="0"/>
                  </a:moveTo>
                  <a:lnTo>
                    <a:pt x="1016" y="0"/>
                  </a:lnTo>
                  <a:cubicBezTo>
                    <a:pt x="1020" y="0"/>
                    <a:pt x="1024" y="4"/>
                    <a:pt x="1024" y="8"/>
                  </a:cubicBezTo>
                  <a:cubicBezTo>
                    <a:pt x="1024" y="12"/>
                    <a:pt x="1020" y="16"/>
                    <a:pt x="1016" y="16"/>
                  </a:cubicBezTo>
                  <a:lnTo>
                    <a:pt x="968" y="16"/>
                  </a:lnTo>
                  <a:cubicBezTo>
                    <a:pt x="963" y="16"/>
                    <a:pt x="960" y="12"/>
                    <a:pt x="960" y="8"/>
                  </a:cubicBezTo>
                  <a:cubicBezTo>
                    <a:pt x="960" y="4"/>
                    <a:pt x="963" y="0"/>
                    <a:pt x="968" y="0"/>
                  </a:cubicBezTo>
                  <a:close/>
                  <a:moveTo>
                    <a:pt x="1064" y="0"/>
                  </a:moveTo>
                  <a:lnTo>
                    <a:pt x="1112" y="0"/>
                  </a:lnTo>
                  <a:cubicBezTo>
                    <a:pt x="1116" y="0"/>
                    <a:pt x="1120" y="4"/>
                    <a:pt x="1120" y="8"/>
                  </a:cubicBezTo>
                  <a:cubicBezTo>
                    <a:pt x="1120" y="12"/>
                    <a:pt x="1116" y="16"/>
                    <a:pt x="1112" y="16"/>
                  </a:cubicBezTo>
                  <a:lnTo>
                    <a:pt x="1064" y="16"/>
                  </a:lnTo>
                  <a:cubicBezTo>
                    <a:pt x="1059" y="16"/>
                    <a:pt x="1056" y="12"/>
                    <a:pt x="1056" y="8"/>
                  </a:cubicBezTo>
                  <a:cubicBezTo>
                    <a:pt x="1056" y="4"/>
                    <a:pt x="1059" y="0"/>
                    <a:pt x="1064" y="0"/>
                  </a:cubicBezTo>
                  <a:close/>
                  <a:moveTo>
                    <a:pt x="1160" y="0"/>
                  </a:moveTo>
                  <a:lnTo>
                    <a:pt x="1208" y="0"/>
                  </a:lnTo>
                  <a:cubicBezTo>
                    <a:pt x="1212" y="0"/>
                    <a:pt x="1216" y="4"/>
                    <a:pt x="1216" y="8"/>
                  </a:cubicBezTo>
                  <a:cubicBezTo>
                    <a:pt x="1216" y="12"/>
                    <a:pt x="1212" y="16"/>
                    <a:pt x="1208" y="16"/>
                  </a:cubicBezTo>
                  <a:lnTo>
                    <a:pt x="1160" y="16"/>
                  </a:lnTo>
                  <a:cubicBezTo>
                    <a:pt x="1155" y="16"/>
                    <a:pt x="1152" y="12"/>
                    <a:pt x="1152" y="8"/>
                  </a:cubicBezTo>
                  <a:cubicBezTo>
                    <a:pt x="1152" y="4"/>
                    <a:pt x="1155" y="0"/>
                    <a:pt x="1160" y="0"/>
                  </a:cubicBezTo>
                  <a:close/>
                  <a:moveTo>
                    <a:pt x="1256" y="0"/>
                  </a:moveTo>
                  <a:lnTo>
                    <a:pt x="1304" y="0"/>
                  </a:lnTo>
                  <a:cubicBezTo>
                    <a:pt x="1308" y="0"/>
                    <a:pt x="1312" y="4"/>
                    <a:pt x="1312" y="8"/>
                  </a:cubicBezTo>
                  <a:cubicBezTo>
                    <a:pt x="1312" y="12"/>
                    <a:pt x="1308" y="16"/>
                    <a:pt x="1304" y="16"/>
                  </a:cubicBezTo>
                  <a:lnTo>
                    <a:pt x="1256" y="16"/>
                  </a:lnTo>
                  <a:cubicBezTo>
                    <a:pt x="1251" y="16"/>
                    <a:pt x="1248" y="12"/>
                    <a:pt x="1248" y="8"/>
                  </a:cubicBezTo>
                  <a:cubicBezTo>
                    <a:pt x="1248" y="4"/>
                    <a:pt x="1251" y="0"/>
                    <a:pt x="1256" y="0"/>
                  </a:cubicBezTo>
                  <a:close/>
                </a:path>
              </a:pathLst>
            </a:custGeom>
            <a:solidFill>
              <a:srgbClr val="000000"/>
            </a:solidFill>
            <a:ln w="12700"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63"/>
            <p:cNvSpPr>
              <a:spLocks/>
            </p:cNvSpPr>
            <p:nvPr/>
          </p:nvSpPr>
          <p:spPr bwMode="auto">
            <a:xfrm>
              <a:off x="1201" y="2370"/>
              <a:ext cx="69" cy="70"/>
            </a:xfrm>
            <a:custGeom>
              <a:avLst/>
              <a:gdLst>
                <a:gd name="T0" fmla="*/ 0 w 138"/>
                <a:gd name="T1" fmla="*/ 69 h 138"/>
                <a:gd name="T2" fmla="*/ 138 w 138"/>
                <a:gd name="T3" fmla="*/ 0 h 138"/>
                <a:gd name="T4" fmla="*/ 138 w 138"/>
                <a:gd name="T5" fmla="*/ 138 h 138"/>
                <a:gd name="T6" fmla="*/ 138 w 138"/>
                <a:gd name="T7" fmla="*/ 138 h 138"/>
                <a:gd name="T8" fmla="*/ 0 w 138"/>
                <a:gd name="T9" fmla="*/ 69 h 138"/>
              </a:gdLst>
              <a:ahLst/>
              <a:cxnLst>
                <a:cxn ang="0">
                  <a:pos x="T0" y="T1"/>
                </a:cxn>
                <a:cxn ang="0">
                  <a:pos x="T2" y="T3"/>
                </a:cxn>
                <a:cxn ang="0">
                  <a:pos x="T4" y="T5"/>
                </a:cxn>
                <a:cxn ang="0">
                  <a:pos x="T6" y="T7"/>
                </a:cxn>
                <a:cxn ang="0">
                  <a:pos x="T8" y="T9"/>
                </a:cxn>
              </a:cxnLst>
              <a:rect l="0" t="0" r="r" b="b"/>
              <a:pathLst>
                <a:path w="138" h="138">
                  <a:moveTo>
                    <a:pt x="0" y="69"/>
                  </a:moveTo>
                  <a:lnTo>
                    <a:pt x="138" y="0"/>
                  </a:lnTo>
                  <a:cubicBezTo>
                    <a:pt x="117" y="43"/>
                    <a:pt x="117" y="95"/>
                    <a:pt x="138" y="138"/>
                  </a:cubicBezTo>
                  <a:lnTo>
                    <a:pt x="138" y="138"/>
                  </a:lnTo>
                  <a:lnTo>
                    <a:pt x="0"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64"/>
            <p:cNvSpPr>
              <a:spLocks/>
            </p:cNvSpPr>
            <p:nvPr/>
          </p:nvSpPr>
          <p:spPr bwMode="auto">
            <a:xfrm>
              <a:off x="1897" y="2370"/>
              <a:ext cx="68" cy="70"/>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56" name="Rectangle 65"/>
            <p:cNvSpPr>
              <a:spLocks noChangeArrowheads="1"/>
            </p:cNvSpPr>
            <p:nvPr/>
          </p:nvSpPr>
          <p:spPr bwMode="auto">
            <a:xfrm>
              <a:off x="1272" y="2665"/>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通信系统用</a:t>
              </a:r>
              <a:endParaRPr kumimoji="0" lang="zh-CN" sz="2000" i="0" u="none" strike="noStrike" cap="none" normalizeH="0" baseline="0" dirty="0" smtClean="0">
                <a:ln>
                  <a:noFill/>
                </a:ln>
                <a:solidFill>
                  <a:schemeClr val="tx1"/>
                </a:solidFill>
                <a:effectLst/>
              </a:endParaRPr>
            </a:p>
          </p:txBody>
        </p:sp>
        <p:sp>
          <p:nvSpPr>
            <p:cNvPr id="224259" name="Rectangle 66"/>
            <p:cNvSpPr>
              <a:spLocks noChangeArrowheads="1"/>
            </p:cNvSpPr>
            <p:nvPr/>
          </p:nvSpPr>
          <p:spPr bwMode="auto">
            <a:xfrm>
              <a:off x="1272" y="2785"/>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于表示二进</a:t>
              </a:r>
              <a:endParaRPr kumimoji="0" lang="zh-CN" sz="2000" i="0" u="none" strike="noStrike" cap="none" normalizeH="0" baseline="0" smtClean="0">
                <a:ln>
                  <a:noFill/>
                </a:ln>
                <a:solidFill>
                  <a:schemeClr val="tx1"/>
                </a:solidFill>
                <a:effectLst/>
              </a:endParaRPr>
            </a:p>
          </p:txBody>
        </p:sp>
        <p:sp>
          <p:nvSpPr>
            <p:cNvPr id="224260" name="Rectangle 67"/>
            <p:cNvSpPr>
              <a:spLocks noChangeArrowheads="1"/>
            </p:cNvSpPr>
            <p:nvPr/>
          </p:nvSpPr>
          <p:spPr bwMode="auto">
            <a:xfrm>
              <a:off x="1272" y="2906"/>
              <a:ext cx="5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制数据类型</a:t>
              </a:r>
              <a:endParaRPr kumimoji="0" lang="zh-CN" sz="2000" i="0" u="none" strike="noStrike" cap="none" normalizeH="0" baseline="0" smtClean="0">
                <a:ln>
                  <a:noFill/>
                </a:ln>
                <a:solidFill>
                  <a:schemeClr val="tx1"/>
                </a:solidFill>
                <a:effectLst/>
              </a:endParaRPr>
            </a:p>
          </p:txBody>
        </p:sp>
        <p:sp>
          <p:nvSpPr>
            <p:cNvPr id="224261" name="Line 68"/>
            <p:cNvSpPr>
              <a:spLocks noChangeShapeType="1"/>
            </p:cNvSpPr>
            <p:nvPr/>
          </p:nvSpPr>
          <p:spPr bwMode="auto">
            <a:xfrm>
              <a:off x="2157"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62" name="Line 69"/>
            <p:cNvSpPr>
              <a:spLocks noChangeShapeType="1"/>
            </p:cNvSpPr>
            <p:nvPr/>
          </p:nvSpPr>
          <p:spPr bwMode="auto">
            <a:xfrm>
              <a:off x="2634"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63" name="Freeform 70"/>
            <p:cNvSpPr>
              <a:spLocks noEditPoints="1"/>
            </p:cNvSpPr>
            <p:nvPr/>
          </p:nvSpPr>
          <p:spPr bwMode="auto">
            <a:xfrm>
              <a:off x="2205" y="2401"/>
              <a:ext cx="366" cy="8"/>
            </a:xfrm>
            <a:custGeom>
              <a:avLst/>
              <a:gdLst>
                <a:gd name="T0" fmla="*/ 8 w 736"/>
                <a:gd name="T1" fmla="*/ 0 h 16"/>
                <a:gd name="T2" fmla="*/ 56 w 736"/>
                <a:gd name="T3" fmla="*/ 0 h 16"/>
                <a:gd name="T4" fmla="*/ 64 w 736"/>
                <a:gd name="T5" fmla="*/ 8 h 16"/>
                <a:gd name="T6" fmla="*/ 56 w 736"/>
                <a:gd name="T7" fmla="*/ 16 h 16"/>
                <a:gd name="T8" fmla="*/ 8 w 736"/>
                <a:gd name="T9" fmla="*/ 16 h 16"/>
                <a:gd name="T10" fmla="*/ 0 w 736"/>
                <a:gd name="T11" fmla="*/ 8 h 16"/>
                <a:gd name="T12" fmla="*/ 8 w 736"/>
                <a:gd name="T13" fmla="*/ 0 h 16"/>
                <a:gd name="T14" fmla="*/ 104 w 736"/>
                <a:gd name="T15" fmla="*/ 0 h 16"/>
                <a:gd name="T16" fmla="*/ 152 w 736"/>
                <a:gd name="T17" fmla="*/ 0 h 16"/>
                <a:gd name="T18" fmla="*/ 160 w 736"/>
                <a:gd name="T19" fmla="*/ 8 h 16"/>
                <a:gd name="T20" fmla="*/ 152 w 736"/>
                <a:gd name="T21" fmla="*/ 16 h 16"/>
                <a:gd name="T22" fmla="*/ 104 w 736"/>
                <a:gd name="T23" fmla="*/ 16 h 16"/>
                <a:gd name="T24" fmla="*/ 96 w 736"/>
                <a:gd name="T25" fmla="*/ 8 h 16"/>
                <a:gd name="T26" fmla="*/ 104 w 736"/>
                <a:gd name="T27" fmla="*/ 0 h 16"/>
                <a:gd name="T28" fmla="*/ 200 w 736"/>
                <a:gd name="T29" fmla="*/ 0 h 16"/>
                <a:gd name="T30" fmla="*/ 248 w 736"/>
                <a:gd name="T31" fmla="*/ 0 h 16"/>
                <a:gd name="T32" fmla="*/ 256 w 736"/>
                <a:gd name="T33" fmla="*/ 8 h 16"/>
                <a:gd name="T34" fmla="*/ 248 w 736"/>
                <a:gd name="T35" fmla="*/ 16 h 16"/>
                <a:gd name="T36" fmla="*/ 200 w 736"/>
                <a:gd name="T37" fmla="*/ 16 h 16"/>
                <a:gd name="T38" fmla="*/ 192 w 736"/>
                <a:gd name="T39" fmla="*/ 8 h 16"/>
                <a:gd name="T40" fmla="*/ 200 w 736"/>
                <a:gd name="T41" fmla="*/ 0 h 16"/>
                <a:gd name="T42" fmla="*/ 296 w 736"/>
                <a:gd name="T43" fmla="*/ 0 h 16"/>
                <a:gd name="T44" fmla="*/ 344 w 736"/>
                <a:gd name="T45" fmla="*/ 0 h 16"/>
                <a:gd name="T46" fmla="*/ 352 w 736"/>
                <a:gd name="T47" fmla="*/ 8 h 16"/>
                <a:gd name="T48" fmla="*/ 344 w 736"/>
                <a:gd name="T49" fmla="*/ 16 h 16"/>
                <a:gd name="T50" fmla="*/ 296 w 736"/>
                <a:gd name="T51" fmla="*/ 16 h 16"/>
                <a:gd name="T52" fmla="*/ 288 w 736"/>
                <a:gd name="T53" fmla="*/ 8 h 16"/>
                <a:gd name="T54" fmla="*/ 296 w 736"/>
                <a:gd name="T55" fmla="*/ 0 h 16"/>
                <a:gd name="T56" fmla="*/ 392 w 736"/>
                <a:gd name="T57" fmla="*/ 0 h 16"/>
                <a:gd name="T58" fmla="*/ 440 w 736"/>
                <a:gd name="T59" fmla="*/ 0 h 16"/>
                <a:gd name="T60" fmla="*/ 448 w 736"/>
                <a:gd name="T61" fmla="*/ 8 h 16"/>
                <a:gd name="T62" fmla="*/ 440 w 736"/>
                <a:gd name="T63" fmla="*/ 16 h 16"/>
                <a:gd name="T64" fmla="*/ 392 w 736"/>
                <a:gd name="T65" fmla="*/ 16 h 16"/>
                <a:gd name="T66" fmla="*/ 384 w 736"/>
                <a:gd name="T67" fmla="*/ 8 h 16"/>
                <a:gd name="T68" fmla="*/ 392 w 736"/>
                <a:gd name="T69" fmla="*/ 0 h 16"/>
                <a:gd name="T70" fmla="*/ 488 w 736"/>
                <a:gd name="T71" fmla="*/ 0 h 16"/>
                <a:gd name="T72" fmla="*/ 536 w 736"/>
                <a:gd name="T73" fmla="*/ 0 h 16"/>
                <a:gd name="T74" fmla="*/ 544 w 736"/>
                <a:gd name="T75" fmla="*/ 8 h 16"/>
                <a:gd name="T76" fmla="*/ 536 w 736"/>
                <a:gd name="T77" fmla="*/ 16 h 16"/>
                <a:gd name="T78" fmla="*/ 488 w 736"/>
                <a:gd name="T79" fmla="*/ 16 h 16"/>
                <a:gd name="T80" fmla="*/ 480 w 736"/>
                <a:gd name="T81" fmla="*/ 8 h 16"/>
                <a:gd name="T82" fmla="*/ 488 w 736"/>
                <a:gd name="T83" fmla="*/ 0 h 16"/>
                <a:gd name="T84" fmla="*/ 584 w 736"/>
                <a:gd name="T85" fmla="*/ 0 h 16"/>
                <a:gd name="T86" fmla="*/ 632 w 736"/>
                <a:gd name="T87" fmla="*/ 0 h 16"/>
                <a:gd name="T88" fmla="*/ 640 w 736"/>
                <a:gd name="T89" fmla="*/ 8 h 16"/>
                <a:gd name="T90" fmla="*/ 632 w 736"/>
                <a:gd name="T91" fmla="*/ 16 h 16"/>
                <a:gd name="T92" fmla="*/ 584 w 736"/>
                <a:gd name="T93" fmla="*/ 16 h 16"/>
                <a:gd name="T94" fmla="*/ 576 w 736"/>
                <a:gd name="T95" fmla="*/ 8 h 16"/>
                <a:gd name="T96" fmla="*/ 584 w 736"/>
                <a:gd name="T97" fmla="*/ 0 h 16"/>
                <a:gd name="T98" fmla="*/ 680 w 736"/>
                <a:gd name="T99" fmla="*/ 0 h 16"/>
                <a:gd name="T100" fmla="*/ 728 w 736"/>
                <a:gd name="T101" fmla="*/ 0 h 16"/>
                <a:gd name="T102" fmla="*/ 736 w 736"/>
                <a:gd name="T103" fmla="*/ 8 h 16"/>
                <a:gd name="T104" fmla="*/ 728 w 736"/>
                <a:gd name="T105" fmla="*/ 16 h 16"/>
                <a:gd name="T106" fmla="*/ 680 w 736"/>
                <a:gd name="T107" fmla="*/ 16 h 16"/>
                <a:gd name="T108" fmla="*/ 672 w 736"/>
                <a:gd name="T109" fmla="*/ 8 h 16"/>
                <a:gd name="T110" fmla="*/ 680 w 736"/>
                <a:gd name="T11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6" h="16">
                  <a:moveTo>
                    <a:pt x="8" y="0"/>
                  </a:moveTo>
                  <a:lnTo>
                    <a:pt x="56" y="0"/>
                  </a:lnTo>
                  <a:cubicBezTo>
                    <a:pt x="60" y="0"/>
                    <a:pt x="64" y="4"/>
                    <a:pt x="64" y="8"/>
                  </a:cubicBezTo>
                  <a:cubicBezTo>
                    <a:pt x="64" y="12"/>
                    <a:pt x="60" y="16"/>
                    <a:pt x="56" y="16"/>
                  </a:cubicBezTo>
                  <a:lnTo>
                    <a:pt x="8" y="16"/>
                  </a:lnTo>
                  <a:cubicBezTo>
                    <a:pt x="3" y="16"/>
                    <a:pt x="0" y="12"/>
                    <a:pt x="0" y="8"/>
                  </a:cubicBezTo>
                  <a:cubicBezTo>
                    <a:pt x="0" y="4"/>
                    <a:pt x="3" y="0"/>
                    <a:pt x="8" y="0"/>
                  </a:cubicBezTo>
                  <a:close/>
                  <a:moveTo>
                    <a:pt x="104" y="0"/>
                  </a:moveTo>
                  <a:lnTo>
                    <a:pt x="152" y="0"/>
                  </a:lnTo>
                  <a:cubicBezTo>
                    <a:pt x="156" y="0"/>
                    <a:pt x="160" y="4"/>
                    <a:pt x="160" y="8"/>
                  </a:cubicBezTo>
                  <a:cubicBezTo>
                    <a:pt x="160" y="12"/>
                    <a:pt x="156" y="16"/>
                    <a:pt x="152" y="16"/>
                  </a:cubicBezTo>
                  <a:lnTo>
                    <a:pt x="104" y="16"/>
                  </a:lnTo>
                  <a:cubicBezTo>
                    <a:pt x="99" y="16"/>
                    <a:pt x="96" y="12"/>
                    <a:pt x="96" y="8"/>
                  </a:cubicBezTo>
                  <a:cubicBezTo>
                    <a:pt x="96" y="4"/>
                    <a:pt x="99" y="0"/>
                    <a:pt x="104" y="0"/>
                  </a:cubicBezTo>
                  <a:close/>
                  <a:moveTo>
                    <a:pt x="200" y="0"/>
                  </a:moveTo>
                  <a:lnTo>
                    <a:pt x="248" y="0"/>
                  </a:lnTo>
                  <a:cubicBezTo>
                    <a:pt x="252" y="0"/>
                    <a:pt x="256" y="4"/>
                    <a:pt x="256" y="8"/>
                  </a:cubicBezTo>
                  <a:cubicBezTo>
                    <a:pt x="256" y="12"/>
                    <a:pt x="252" y="16"/>
                    <a:pt x="248" y="16"/>
                  </a:cubicBezTo>
                  <a:lnTo>
                    <a:pt x="200" y="16"/>
                  </a:lnTo>
                  <a:cubicBezTo>
                    <a:pt x="195" y="16"/>
                    <a:pt x="192" y="12"/>
                    <a:pt x="192" y="8"/>
                  </a:cubicBezTo>
                  <a:cubicBezTo>
                    <a:pt x="192" y="4"/>
                    <a:pt x="195" y="0"/>
                    <a:pt x="200" y="0"/>
                  </a:cubicBezTo>
                  <a:close/>
                  <a:moveTo>
                    <a:pt x="296" y="0"/>
                  </a:moveTo>
                  <a:lnTo>
                    <a:pt x="344" y="0"/>
                  </a:lnTo>
                  <a:cubicBezTo>
                    <a:pt x="348" y="0"/>
                    <a:pt x="352" y="4"/>
                    <a:pt x="352" y="8"/>
                  </a:cubicBezTo>
                  <a:cubicBezTo>
                    <a:pt x="352" y="12"/>
                    <a:pt x="348" y="16"/>
                    <a:pt x="344" y="16"/>
                  </a:cubicBezTo>
                  <a:lnTo>
                    <a:pt x="296" y="16"/>
                  </a:lnTo>
                  <a:cubicBezTo>
                    <a:pt x="291" y="16"/>
                    <a:pt x="288" y="12"/>
                    <a:pt x="288" y="8"/>
                  </a:cubicBezTo>
                  <a:cubicBezTo>
                    <a:pt x="288" y="4"/>
                    <a:pt x="291" y="0"/>
                    <a:pt x="296" y="0"/>
                  </a:cubicBezTo>
                  <a:close/>
                  <a:moveTo>
                    <a:pt x="392" y="0"/>
                  </a:moveTo>
                  <a:lnTo>
                    <a:pt x="440" y="0"/>
                  </a:lnTo>
                  <a:cubicBezTo>
                    <a:pt x="444" y="0"/>
                    <a:pt x="448" y="4"/>
                    <a:pt x="448" y="8"/>
                  </a:cubicBezTo>
                  <a:cubicBezTo>
                    <a:pt x="448" y="12"/>
                    <a:pt x="444" y="16"/>
                    <a:pt x="440" y="16"/>
                  </a:cubicBezTo>
                  <a:lnTo>
                    <a:pt x="392" y="16"/>
                  </a:lnTo>
                  <a:cubicBezTo>
                    <a:pt x="387" y="16"/>
                    <a:pt x="384" y="12"/>
                    <a:pt x="384" y="8"/>
                  </a:cubicBezTo>
                  <a:cubicBezTo>
                    <a:pt x="384" y="4"/>
                    <a:pt x="387" y="0"/>
                    <a:pt x="392" y="0"/>
                  </a:cubicBezTo>
                  <a:close/>
                  <a:moveTo>
                    <a:pt x="488" y="0"/>
                  </a:moveTo>
                  <a:lnTo>
                    <a:pt x="536" y="0"/>
                  </a:lnTo>
                  <a:cubicBezTo>
                    <a:pt x="540" y="0"/>
                    <a:pt x="544" y="4"/>
                    <a:pt x="544" y="8"/>
                  </a:cubicBezTo>
                  <a:cubicBezTo>
                    <a:pt x="544" y="12"/>
                    <a:pt x="540" y="16"/>
                    <a:pt x="536" y="16"/>
                  </a:cubicBezTo>
                  <a:lnTo>
                    <a:pt x="488" y="16"/>
                  </a:lnTo>
                  <a:cubicBezTo>
                    <a:pt x="483" y="16"/>
                    <a:pt x="480" y="12"/>
                    <a:pt x="480" y="8"/>
                  </a:cubicBezTo>
                  <a:cubicBezTo>
                    <a:pt x="480" y="4"/>
                    <a:pt x="483" y="0"/>
                    <a:pt x="488" y="0"/>
                  </a:cubicBezTo>
                  <a:close/>
                  <a:moveTo>
                    <a:pt x="584" y="0"/>
                  </a:moveTo>
                  <a:lnTo>
                    <a:pt x="632" y="0"/>
                  </a:lnTo>
                  <a:cubicBezTo>
                    <a:pt x="636" y="0"/>
                    <a:pt x="640" y="4"/>
                    <a:pt x="640" y="8"/>
                  </a:cubicBezTo>
                  <a:cubicBezTo>
                    <a:pt x="640" y="12"/>
                    <a:pt x="636" y="16"/>
                    <a:pt x="632" y="16"/>
                  </a:cubicBezTo>
                  <a:lnTo>
                    <a:pt x="584" y="16"/>
                  </a:lnTo>
                  <a:cubicBezTo>
                    <a:pt x="579" y="16"/>
                    <a:pt x="576" y="12"/>
                    <a:pt x="576" y="8"/>
                  </a:cubicBezTo>
                  <a:cubicBezTo>
                    <a:pt x="576" y="4"/>
                    <a:pt x="579" y="0"/>
                    <a:pt x="584" y="0"/>
                  </a:cubicBezTo>
                  <a:close/>
                  <a:moveTo>
                    <a:pt x="680" y="0"/>
                  </a:moveTo>
                  <a:lnTo>
                    <a:pt x="728" y="0"/>
                  </a:lnTo>
                  <a:cubicBezTo>
                    <a:pt x="732" y="0"/>
                    <a:pt x="736" y="4"/>
                    <a:pt x="736" y="8"/>
                  </a:cubicBezTo>
                  <a:cubicBezTo>
                    <a:pt x="736" y="12"/>
                    <a:pt x="732" y="16"/>
                    <a:pt x="728" y="16"/>
                  </a:cubicBezTo>
                  <a:lnTo>
                    <a:pt x="680" y="16"/>
                  </a:lnTo>
                  <a:cubicBezTo>
                    <a:pt x="675" y="16"/>
                    <a:pt x="672" y="12"/>
                    <a:pt x="672" y="8"/>
                  </a:cubicBezTo>
                  <a:cubicBezTo>
                    <a:pt x="672" y="4"/>
                    <a:pt x="675" y="0"/>
                    <a:pt x="680" y="0"/>
                  </a:cubicBezTo>
                  <a:close/>
                </a:path>
              </a:pathLst>
            </a:custGeom>
            <a:solidFill>
              <a:srgbClr val="000000"/>
            </a:solidFill>
            <a:ln w="12700"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64" name="Freeform 71"/>
            <p:cNvSpPr>
              <a:spLocks/>
            </p:cNvSpPr>
            <p:nvPr/>
          </p:nvSpPr>
          <p:spPr bwMode="auto">
            <a:xfrm>
              <a:off x="2157" y="2370"/>
              <a:ext cx="68" cy="70"/>
            </a:xfrm>
            <a:custGeom>
              <a:avLst/>
              <a:gdLst>
                <a:gd name="T0" fmla="*/ 0 w 138"/>
                <a:gd name="T1" fmla="*/ 69 h 138"/>
                <a:gd name="T2" fmla="*/ 138 w 138"/>
                <a:gd name="T3" fmla="*/ 0 h 138"/>
                <a:gd name="T4" fmla="*/ 138 w 138"/>
                <a:gd name="T5" fmla="*/ 138 h 138"/>
                <a:gd name="T6" fmla="*/ 138 w 138"/>
                <a:gd name="T7" fmla="*/ 138 h 138"/>
                <a:gd name="T8" fmla="*/ 0 w 138"/>
                <a:gd name="T9" fmla="*/ 69 h 138"/>
              </a:gdLst>
              <a:ahLst/>
              <a:cxnLst>
                <a:cxn ang="0">
                  <a:pos x="T0" y="T1"/>
                </a:cxn>
                <a:cxn ang="0">
                  <a:pos x="T2" y="T3"/>
                </a:cxn>
                <a:cxn ang="0">
                  <a:pos x="T4" y="T5"/>
                </a:cxn>
                <a:cxn ang="0">
                  <a:pos x="T6" y="T7"/>
                </a:cxn>
                <a:cxn ang="0">
                  <a:pos x="T8" y="T9"/>
                </a:cxn>
              </a:cxnLst>
              <a:rect l="0" t="0" r="r" b="b"/>
              <a:pathLst>
                <a:path w="138" h="138">
                  <a:moveTo>
                    <a:pt x="0" y="69"/>
                  </a:moveTo>
                  <a:lnTo>
                    <a:pt x="138" y="0"/>
                  </a:lnTo>
                  <a:cubicBezTo>
                    <a:pt x="117" y="43"/>
                    <a:pt x="117" y="95"/>
                    <a:pt x="138" y="138"/>
                  </a:cubicBezTo>
                  <a:lnTo>
                    <a:pt x="138" y="138"/>
                  </a:lnTo>
                  <a:lnTo>
                    <a:pt x="0"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65" name="Freeform 72"/>
            <p:cNvSpPr>
              <a:spLocks/>
            </p:cNvSpPr>
            <p:nvPr/>
          </p:nvSpPr>
          <p:spPr bwMode="auto">
            <a:xfrm>
              <a:off x="2566" y="2370"/>
              <a:ext cx="68" cy="70"/>
            </a:xfrm>
            <a:custGeom>
              <a:avLst/>
              <a:gdLst>
                <a:gd name="T0" fmla="*/ 138 w 138"/>
                <a:gd name="T1" fmla="*/ 69 h 138"/>
                <a:gd name="T2" fmla="*/ 0 w 138"/>
                <a:gd name="T3" fmla="*/ 138 h 138"/>
                <a:gd name="T4" fmla="*/ 0 w 138"/>
                <a:gd name="T5" fmla="*/ 0 h 138"/>
                <a:gd name="T6" fmla="*/ 0 w 138"/>
                <a:gd name="T7" fmla="*/ 0 h 138"/>
                <a:gd name="T8" fmla="*/ 138 w 138"/>
                <a:gd name="T9" fmla="*/ 69 h 138"/>
              </a:gdLst>
              <a:ahLst/>
              <a:cxnLst>
                <a:cxn ang="0">
                  <a:pos x="T0" y="T1"/>
                </a:cxn>
                <a:cxn ang="0">
                  <a:pos x="T2" y="T3"/>
                </a:cxn>
                <a:cxn ang="0">
                  <a:pos x="T4" y="T5"/>
                </a:cxn>
                <a:cxn ang="0">
                  <a:pos x="T6" y="T7"/>
                </a:cxn>
                <a:cxn ang="0">
                  <a:pos x="T8" y="T9"/>
                </a:cxn>
              </a:cxnLst>
              <a:rect l="0" t="0" r="r" b="b"/>
              <a:pathLst>
                <a:path w="138" h="138">
                  <a:moveTo>
                    <a:pt x="138" y="69"/>
                  </a:moveTo>
                  <a:lnTo>
                    <a:pt x="0" y="138"/>
                  </a:lnTo>
                  <a:cubicBezTo>
                    <a:pt x="22" y="95"/>
                    <a:pt x="22" y="43"/>
                    <a:pt x="0" y="0"/>
                  </a:cubicBezTo>
                  <a:lnTo>
                    <a:pt x="0" y="0"/>
                  </a:ln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66" name="Rectangle 73"/>
            <p:cNvSpPr>
              <a:spLocks noChangeArrowheads="1"/>
            </p:cNvSpPr>
            <p:nvPr/>
          </p:nvSpPr>
          <p:spPr bwMode="auto">
            <a:xfrm>
              <a:off x="2204" y="2753"/>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数据信号</a:t>
              </a:r>
              <a:endParaRPr kumimoji="0" lang="zh-CN" sz="2000" i="0" u="none" strike="noStrike" cap="none" normalizeH="0" baseline="0" dirty="0" smtClean="0">
                <a:ln>
                  <a:noFill/>
                </a:ln>
                <a:solidFill>
                  <a:schemeClr val="tx1"/>
                </a:solidFill>
                <a:effectLst/>
              </a:endParaRPr>
            </a:p>
          </p:txBody>
        </p:sp>
        <p:sp>
          <p:nvSpPr>
            <p:cNvPr id="224267" name="Rectangle 74"/>
            <p:cNvSpPr>
              <a:spLocks noChangeArrowheads="1"/>
            </p:cNvSpPr>
            <p:nvPr/>
          </p:nvSpPr>
          <p:spPr bwMode="auto">
            <a:xfrm>
              <a:off x="2204" y="2882"/>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smtClean="0">
                  <a:ln>
                    <a:noFill/>
                  </a:ln>
                  <a:solidFill>
                    <a:srgbClr val="000000"/>
                  </a:solidFill>
                  <a:effectLst/>
                  <a:latin typeface="宋体" panose="02010600030101010101" pitchFamily="2" charset="-122"/>
                  <a:ea typeface="宋体" panose="02010600030101010101" pitchFamily="2" charset="-122"/>
                </a:rPr>
                <a:t>编码类型</a:t>
              </a:r>
              <a:endParaRPr kumimoji="0" lang="zh-CN" sz="2000" i="0" u="none" strike="noStrike" cap="none" normalizeH="0" baseline="0" smtClean="0">
                <a:ln>
                  <a:noFill/>
                </a:ln>
                <a:solidFill>
                  <a:schemeClr val="tx1"/>
                </a:solidFill>
                <a:effectLst/>
              </a:endParaRPr>
            </a:p>
          </p:txBody>
        </p:sp>
        <p:sp>
          <p:nvSpPr>
            <p:cNvPr id="224268" name="Line 75"/>
            <p:cNvSpPr>
              <a:spLocks noChangeShapeType="1"/>
            </p:cNvSpPr>
            <p:nvPr/>
          </p:nvSpPr>
          <p:spPr bwMode="auto">
            <a:xfrm>
              <a:off x="2730"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69" name="Line 76"/>
            <p:cNvSpPr>
              <a:spLocks noChangeShapeType="1"/>
            </p:cNvSpPr>
            <p:nvPr/>
          </p:nvSpPr>
          <p:spPr bwMode="auto">
            <a:xfrm>
              <a:off x="4498" y="2309"/>
              <a:ext cx="0" cy="289"/>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70" name="Freeform 77"/>
            <p:cNvSpPr>
              <a:spLocks noEditPoints="1"/>
            </p:cNvSpPr>
            <p:nvPr/>
          </p:nvSpPr>
          <p:spPr bwMode="auto">
            <a:xfrm>
              <a:off x="2778" y="2401"/>
              <a:ext cx="1656" cy="8"/>
            </a:xfrm>
            <a:custGeom>
              <a:avLst/>
              <a:gdLst>
                <a:gd name="T0" fmla="*/ 56 w 3328"/>
                <a:gd name="T1" fmla="*/ 16 h 16"/>
                <a:gd name="T2" fmla="*/ 104 w 3328"/>
                <a:gd name="T3" fmla="*/ 0 h 16"/>
                <a:gd name="T4" fmla="*/ 104 w 3328"/>
                <a:gd name="T5" fmla="*/ 16 h 16"/>
                <a:gd name="T6" fmla="*/ 248 w 3328"/>
                <a:gd name="T7" fmla="*/ 0 h 16"/>
                <a:gd name="T8" fmla="*/ 192 w 3328"/>
                <a:gd name="T9" fmla="*/ 8 h 16"/>
                <a:gd name="T10" fmla="*/ 352 w 3328"/>
                <a:gd name="T11" fmla="*/ 8 h 16"/>
                <a:gd name="T12" fmla="*/ 296 w 3328"/>
                <a:gd name="T13" fmla="*/ 0 h 16"/>
                <a:gd name="T14" fmla="*/ 440 w 3328"/>
                <a:gd name="T15" fmla="*/ 16 h 16"/>
                <a:gd name="T16" fmla="*/ 488 w 3328"/>
                <a:gd name="T17" fmla="*/ 0 h 16"/>
                <a:gd name="T18" fmla="*/ 488 w 3328"/>
                <a:gd name="T19" fmla="*/ 16 h 16"/>
                <a:gd name="T20" fmla="*/ 632 w 3328"/>
                <a:gd name="T21" fmla="*/ 0 h 16"/>
                <a:gd name="T22" fmla="*/ 576 w 3328"/>
                <a:gd name="T23" fmla="*/ 8 h 16"/>
                <a:gd name="T24" fmla="*/ 736 w 3328"/>
                <a:gd name="T25" fmla="*/ 8 h 16"/>
                <a:gd name="T26" fmla="*/ 680 w 3328"/>
                <a:gd name="T27" fmla="*/ 0 h 16"/>
                <a:gd name="T28" fmla="*/ 824 w 3328"/>
                <a:gd name="T29" fmla="*/ 16 h 16"/>
                <a:gd name="T30" fmla="*/ 872 w 3328"/>
                <a:gd name="T31" fmla="*/ 0 h 16"/>
                <a:gd name="T32" fmla="*/ 872 w 3328"/>
                <a:gd name="T33" fmla="*/ 16 h 16"/>
                <a:gd name="T34" fmla="*/ 1016 w 3328"/>
                <a:gd name="T35" fmla="*/ 0 h 16"/>
                <a:gd name="T36" fmla="*/ 960 w 3328"/>
                <a:gd name="T37" fmla="*/ 8 h 16"/>
                <a:gd name="T38" fmla="*/ 1120 w 3328"/>
                <a:gd name="T39" fmla="*/ 8 h 16"/>
                <a:gd name="T40" fmla="*/ 1064 w 3328"/>
                <a:gd name="T41" fmla="*/ 0 h 16"/>
                <a:gd name="T42" fmla="*/ 1208 w 3328"/>
                <a:gd name="T43" fmla="*/ 16 h 16"/>
                <a:gd name="T44" fmla="*/ 1256 w 3328"/>
                <a:gd name="T45" fmla="*/ 0 h 16"/>
                <a:gd name="T46" fmla="*/ 1256 w 3328"/>
                <a:gd name="T47" fmla="*/ 16 h 16"/>
                <a:gd name="T48" fmla="*/ 1400 w 3328"/>
                <a:gd name="T49" fmla="*/ 0 h 16"/>
                <a:gd name="T50" fmla="*/ 1344 w 3328"/>
                <a:gd name="T51" fmla="*/ 8 h 16"/>
                <a:gd name="T52" fmla="*/ 1504 w 3328"/>
                <a:gd name="T53" fmla="*/ 8 h 16"/>
                <a:gd name="T54" fmla="*/ 1448 w 3328"/>
                <a:gd name="T55" fmla="*/ 0 h 16"/>
                <a:gd name="T56" fmla="*/ 1592 w 3328"/>
                <a:gd name="T57" fmla="*/ 16 h 16"/>
                <a:gd name="T58" fmla="*/ 1640 w 3328"/>
                <a:gd name="T59" fmla="*/ 0 h 16"/>
                <a:gd name="T60" fmla="*/ 1640 w 3328"/>
                <a:gd name="T61" fmla="*/ 16 h 16"/>
                <a:gd name="T62" fmla="*/ 1784 w 3328"/>
                <a:gd name="T63" fmla="*/ 0 h 16"/>
                <a:gd name="T64" fmla="*/ 1728 w 3328"/>
                <a:gd name="T65" fmla="*/ 8 h 16"/>
                <a:gd name="T66" fmla="*/ 1888 w 3328"/>
                <a:gd name="T67" fmla="*/ 8 h 16"/>
                <a:gd name="T68" fmla="*/ 1832 w 3328"/>
                <a:gd name="T69" fmla="*/ 0 h 16"/>
                <a:gd name="T70" fmla="*/ 1976 w 3328"/>
                <a:gd name="T71" fmla="*/ 16 h 16"/>
                <a:gd name="T72" fmla="*/ 2024 w 3328"/>
                <a:gd name="T73" fmla="*/ 0 h 16"/>
                <a:gd name="T74" fmla="*/ 2024 w 3328"/>
                <a:gd name="T75" fmla="*/ 16 h 16"/>
                <a:gd name="T76" fmla="*/ 2168 w 3328"/>
                <a:gd name="T77" fmla="*/ 0 h 16"/>
                <a:gd name="T78" fmla="*/ 2112 w 3328"/>
                <a:gd name="T79" fmla="*/ 8 h 16"/>
                <a:gd name="T80" fmla="*/ 2272 w 3328"/>
                <a:gd name="T81" fmla="*/ 8 h 16"/>
                <a:gd name="T82" fmla="*/ 2216 w 3328"/>
                <a:gd name="T83" fmla="*/ 0 h 16"/>
                <a:gd name="T84" fmla="*/ 2360 w 3328"/>
                <a:gd name="T85" fmla="*/ 16 h 16"/>
                <a:gd name="T86" fmla="*/ 2408 w 3328"/>
                <a:gd name="T87" fmla="*/ 0 h 16"/>
                <a:gd name="T88" fmla="*/ 2408 w 3328"/>
                <a:gd name="T89" fmla="*/ 16 h 16"/>
                <a:gd name="T90" fmla="*/ 2552 w 3328"/>
                <a:gd name="T91" fmla="*/ 0 h 16"/>
                <a:gd name="T92" fmla="*/ 2496 w 3328"/>
                <a:gd name="T93" fmla="*/ 8 h 16"/>
                <a:gd name="T94" fmla="*/ 2656 w 3328"/>
                <a:gd name="T95" fmla="*/ 8 h 16"/>
                <a:gd name="T96" fmla="*/ 2600 w 3328"/>
                <a:gd name="T97" fmla="*/ 0 h 16"/>
                <a:gd name="T98" fmla="*/ 2744 w 3328"/>
                <a:gd name="T99" fmla="*/ 16 h 16"/>
                <a:gd name="T100" fmla="*/ 2792 w 3328"/>
                <a:gd name="T101" fmla="*/ 0 h 16"/>
                <a:gd name="T102" fmla="*/ 2792 w 3328"/>
                <a:gd name="T103" fmla="*/ 16 h 16"/>
                <a:gd name="T104" fmla="*/ 2936 w 3328"/>
                <a:gd name="T105" fmla="*/ 0 h 16"/>
                <a:gd name="T106" fmla="*/ 2880 w 3328"/>
                <a:gd name="T107" fmla="*/ 8 h 16"/>
                <a:gd name="T108" fmla="*/ 3040 w 3328"/>
                <a:gd name="T109" fmla="*/ 8 h 16"/>
                <a:gd name="T110" fmla="*/ 2984 w 3328"/>
                <a:gd name="T111" fmla="*/ 0 h 16"/>
                <a:gd name="T112" fmla="*/ 3128 w 3328"/>
                <a:gd name="T113" fmla="*/ 16 h 16"/>
                <a:gd name="T114" fmla="*/ 3176 w 3328"/>
                <a:gd name="T115" fmla="*/ 0 h 16"/>
                <a:gd name="T116" fmla="*/ 3176 w 3328"/>
                <a:gd name="T117" fmla="*/ 16 h 16"/>
                <a:gd name="T118" fmla="*/ 3320 w 3328"/>
                <a:gd name="T119" fmla="*/ 0 h 16"/>
                <a:gd name="T120" fmla="*/ 3264 w 3328"/>
                <a:gd name="T121"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28" h="16">
                  <a:moveTo>
                    <a:pt x="8" y="0"/>
                  </a:moveTo>
                  <a:lnTo>
                    <a:pt x="56" y="0"/>
                  </a:lnTo>
                  <a:cubicBezTo>
                    <a:pt x="60" y="0"/>
                    <a:pt x="64" y="4"/>
                    <a:pt x="64" y="8"/>
                  </a:cubicBezTo>
                  <a:cubicBezTo>
                    <a:pt x="64" y="12"/>
                    <a:pt x="60" y="16"/>
                    <a:pt x="56" y="16"/>
                  </a:cubicBezTo>
                  <a:lnTo>
                    <a:pt x="8" y="16"/>
                  </a:lnTo>
                  <a:cubicBezTo>
                    <a:pt x="3" y="16"/>
                    <a:pt x="0" y="12"/>
                    <a:pt x="0" y="8"/>
                  </a:cubicBezTo>
                  <a:cubicBezTo>
                    <a:pt x="0" y="4"/>
                    <a:pt x="3" y="0"/>
                    <a:pt x="8" y="0"/>
                  </a:cubicBezTo>
                  <a:close/>
                  <a:moveTo>
                    <a:pt x="104" y="0"/>
                  </a:moveTo>
                  <a:lnTo>
                    <a:pt x="152" y="0"/>
                  </a:lnTo>
                  <a:cubicBezTo>
                    <a:pt x="156" y="0"/>
                    <a:pt x="160" y="4"/>
                    <a:pt x="160" y="8"/>
                  </a:cubicBezTo>
                  <a:cubicBezTo>
                    <a:pt x="160" y="12"/>
                    <a:pt x="156" y="16"/>
                    <a:pt x="152" y="16"/>
                  </a:cubicBezTo>
                  <a:lnTo>
                    <a:pt x="104" y="16"/>
                  </a:lnTo>
                  <a:cubicBezTo>
                    <a:pt x="99" y="16"/>
                    <a:pt x="96" y="12"/>
                    <a:pt x="96" y="8"/>
                  </a:cubicBezTo>
                  <a:cubicBezTo>
                    <a:pt x="96" y="4"/>
                    <a:pt x="99" y="0"/>
                    <a:pt x="104" y="0"/>
                  </a:cubicBezTo>
                  <a:close/>
                  <a:moveTo>
                    <a:pt x="200" y="0"/>
                  </a:moveTo>
                  <a:lnTo>
                    <a:pt x="248" y="0"/>
                  </a:lnTo>
                  <a:cubicBezTo>
                    <a:pt x="252" y="0"/>
                    <a:pt x="256" y="4"/>
                    <a:pt x="256" y="8"/>
                  </a:cubicBezTo>
                  <a:cubicBezTo>
                    <a:pt x="256" y="12"/>
                    <a:pt x="252" y="16"/>
                    <a:pt x="248" y="16"/>
                  </a:cubicBezTo>
                  <a:lnTo>
                    <a:pt x="200" y="16"/>
                  </a:lnTo>
                  <a:cubicBezTo>
                    <a:pt x="195" y="16"/>
                    <a:pt x="192" y="12"/>
                    <a:pt x="192" y="8"/>
                  </a:cubicBezTo>
                  <a:cubicBezTo>
                    <a:pt x="192" y="4"/>
                    <a:pt x="195" y="0"/>
                    <a:pt x="200" y="0"/>
                  </a:cubicBezTo>
                  <a:close/>
                  <a:moveTo>
                    <a:pt x="296" y="0"/>
                  </a:moveTo>
                  <a:lnTo>
                    <a:pt x="344" y="0"/>
                  </a:lnTo>
                  <a:cubicBezTo>
                    <a:pt x="348" y="0"/>
                    <a:pt x="352" y="4"/>
                    <a:pt x="352" y="8"/>
                  </a:cubicBezTo>
                  <a:cubicBezTo>
                    <a:pt x="352" y="12"/>
                    <a:pt x="348" y="16"/>
                    <a:pt x="344" y="16"/>
                  </a:cubicBezTo>
                  <a:lnTo>
                    <a:pt x="296" y="16"/>
                  </a:lnTo>
                  <a:cubicBezTo>
                    <a:pt x="291" y="16"/>
                    <a:pt x="288" y="12"/>
                    <a:pt x="288" y="8"/>
                  </a:cubicBezTo>
                  <a:cubicBezTo>
                    <a:pt x="288" y="4"/>
                    <a:pt x="291" y="0"/>
                    <a:pt x="296" y="0"/>
                  </a:cubicBezTo>
                  <a:close/>
                  <a:moveTo>
                    <a:pt x="392" y="0"/>
                  </a:moveTo>
                  <a:lnTo>
                    <a:pt x="440" y="0"/>
                  </a:lnTo>
                  <a:cubicBezTo>
                    <a:pt x="444" y="0"/>
                    <a:pt x="448" y="4"/>
                    <a:pt x="448" y="8"/>
                  </a:cubicBezTo>
                  <a:cubicBezTo>
                    <a:pt x="448" y="12"/>
                    <a:pt x="444" y="16"/>
                    <a:pt x="440" y="16"/>
                  </a:cubicBezTo>
                  <a:lnTo>
                    <a:pt x="392" y="16"/>
                  </a:lnTo>
                  <a:cubicBezTo>
                    <a:pt x="387" y="16"/>
                    <a:pt x="384" y="12"/>
                    <a:pt x="384" y="8"/>
                  </a:cubicBezTo>
                  <a:cubicBezTo>
                    <a:pt x="384" y="4"/>
                    <a:pt x="387" y="0"/>
                    <a:pt x="392" y="0"/>
                  </a:cubicBezTo>
                  <a:close/>
                  <a:moveTo>
                    <a:pt x="488" y="0"/>
                  </a:moveTo>
                  <a:lnTo>
                    <a:pt x="536" y="0"/>
                  </a:lnTo>
                  <a:cubicBezTo>
                    <a:pt x="540" y="0"/>
                    <a:pt x="544" y="4"/>
                    <a:pt x="544" y="8"/>
                  </a:cubicBezTo>
                  <a:cubicBezTo>
                    <a:pt x="544" y="12"/>
                    <a:pt x="540" y="16"/>
                    <a:pt x="536" y="16"/>
                  </a:cubicBezTo>
                  <a:lnTo>
                    <a:pt x="488" y="16"/>
                  </a:lnTo>
                  <a:cubicBezTo>
                    <a:pt x="483" y="16"/>
                    <a:pt x="480" y="12"/>
                    <a:pt x="480" y="8"/>
                  </a:cubicBezTo>
                  <a:cubicBezTo>
                    <a:pt x="480" y="4"/>
                    <a:pt x="483" y="0"/>
                    <a:pt x="488" y="0"/>
                  </a:cubicBezTo>
                  <a:close/>
                  <a:moveTo>
                    <a:pt x="584" y="0"/>
                  </a:moveTo>
                  <a:lnTo>
                    <a:pt x="632" y="0"/>
                  </a:lnTo>
                  <a:cubicBezTo>
                    <a:pt x="636" y="0"/>
                    <a:pt x="640" y="4"/>
                    <a:pt x="640" y="8"/>
                  </a:cubicBezTo>
                  <a:cubicBezTo>
                    <a:pt x="640" y="12"/>
                    <a:pt x="636" y="16"/>
                    <a:pt x="632" y="16"/>
                  </a:cubicBezTo>
                  <a:lnTo>
                    <a:pt x="584" y="16"/>
                  </a:lnTo>
                  <a:cubicBezTo>
                    <a:pt x="579" y="16"/>
                    <a:pt x="576" y="12"/>
                    <a:pt x="576" y="8"/>
                  </a:cubicBezTo>
                  <a:cubicBezTo>
                    <a:pt x="576" y="4"/>
                    <a:pt x="579" y="0"/>
                    <a:pt x="584" y="0"/>
                  </a:cubicBezTo>
                  <a:close/>
                  <a:moveTo>
                    <a:pt x="680" y="0"/>
                  </a:moveTo>
                  <a:lnTo>
                    <a:pt x="728" y="0"/>
                  </a:lnTo>
                  <a:cubicBezTo>
                    <a:pt x="732" y="0"/>
                    <a:pt x="736" y="4"/>
                    <a:pt x="736" y="8"/>
                  </a:cubicBezTo>
                  <a:cubicBezTo>
                    <a:pt x="736" y="12"/>
                    <a:pt x="732" y="16"/>
                    <a:pt x="728" y="16"/>
                  </a:cubicBezTo>
                  <a:lnTo>
                    <a:pt x="680" y="16"/>
                  </a:lnTo>
                  <a:cubicBezTo>
                    <a:pt x="675" y="16"/>
                    <a:pt x="672" y="12"/>
                    <a:pt x="672" y="8"/>
                  </a:cubicBezTo>
                  <a:cubicBezTo>
                    <a:pt x="672" y="4"/>
                    <a:pt x="675" y="0"/>
                    <a:pt x="680" y="0"/>
                  </a:cubicBezTo>
                  <a:close/>
                  <a:moveTo>
                    <a:pt x="776" y="0"/>
                  </a:moveTo>
                  <a:lnTo>
                    <a:pt x="824" y="0"/>
                  </a:lnTo>
                  <a:cubicBezTo>
                    <a:pt x="828" y="0"/>
                    <a:pt x="832" y="4"/>
                    <a:pt x="832" y="8"/>
                  </a:cubicBezTo>
                  <a:cubicBezTo>
                    <a:pt x="832" y="12"/>
                    <a:pt x="828" y="16"/>
                    <a:pt x="824" y="16"/>
                  </a:cubicBezTo>
                  <a:lnTo>
                    <a:pt x="776" y="16"/>
                  </a:lnTo>
                  <a:cubicBezTo>
                    <a:pt x="771" y="16"/>
                    <a:pt x="768" y="12"/>
                    <a:pt x="768" y="8"/>
                  </a:cubicBezTo>
                  <a:cubicBezTo>
                    <a:pt x="768" y="4"/>
                    <a:pt x="771" y="0"/>
                    <a:pt x="776" y="0"/>
                  </a:cubicBezTo>
                  <a:close/>
                  <a:moveTo>
                    <a:pt x="872" y="0"/>
                  </a:moveTo>
                  <a:lnTo>
                    <a:pt x="920" y="0"/>
                  </a:lnTo>
                  <a:cubicBezTo>
                    <a:pt x="924" y="0"/>
                    <a:pt x="928" y="4"/>
                    <a:pt x="928" y="8"/>
                  </a:cubicBezTo>
                  <a:cubicBezTo>
                    <a:pt x="928" y="12"/>
                    <a:pt x="924" y="16"/>
                    <a:pt x="920" y="16"/>
                  </a:cubicBezTo>
                  <a:lnTo>
                    <a:pt x="872" y="16"/>
                  </a:lnTo>
                  <a:cubicBezTo>
                    <a:pt x="867" y="16"/>
                    <a:pt x="864" y="12"/>
                    <a:pt x="864" y="8"/>
                  </a:cubicBezTo>
                  <a:cubicBezTo>
                    <a:pt x="864" y="4"/>
                    <a:pt x="867" y="0"/>
                    <a:pt x="872" y="0"/>
                  </a:cubicBezTo>
                  <a:close/>
                  <a:moveTo>
                    <a:pt x="968" y="0"/>
                  </a:moveTo>
                  <a:lnTo>
                    <a:pt x="1016" y="0"/>
                  </a:lnTo>
                  <a:cubicBezTo>
                    <a:pt x="1020" y="0"/>
                    <a:pt x="1024" y="4"/>
                    <a:pt x="1024" y="8"/>
                  </a:cubicBezTo>
                  <a:cubicBezTo>
                    <a:pt x="1024" y="12"/>
                    <a:pt x="1020" y="16"/>
                    <a:pt x="1016" y="16"/>
                  </a:cubicBezTo>
                  <a:lnTo>
                    <a:pt x="968" y="16"/>
                  </a:lnTo>
                  <a:cubicBezTo>
                    <a:pt x="963" y="16"/>
                    <a:pt x="960" y="12"/>
                    <a:pt x="960" y="8"/>
                  </a:cubicBezTo>
                  <a:cubicBezTo>
                    <a:pt x="960" y="4"/>
                    <a:pt x="963" y="0"/>
                    <a:pt x="968" y="0"/>
                  </a:cubicBezTo>
                  <a:close/>
                  <a:moveTo>
                    <a:pt x="1064" y="0"/>
                  </a:moveTo>
                  <a:lnTo>
                    <a:pt x="1112" y="0"/>
                  </a:lnTo>
                  <a:cubicBezTo>
                    <a:pt x="1116" y="0"/>
                    <a:pt x="1120" y="4"/>
                    <a:pt x="1120" y="8"/>
                  </a:cubicBezTo>
                  <a:cubicBezTo>
                    <a:pt x="1120" y="12"/>
                    <a:pt x="1116" y="16"/>
                    <a:pt x="1112" y="16"/>
                  </a:cubicBezTo>
                  <a:lnTo>
                    <a:pt x="1064" y="16"/>
                  </a:lnTo>
                  <a:cubicBezTo>
                    <a:pt x="1059" y="16"/>
                    <a:pt x="1056" y="12"/>
                    <a:pt x="1056" y="8"/>
                  </a:cubicBezTo>
                  <a:cubicBezTo>
                    <a:pt x="1056" y="4"/>
                    <a:pt x="1059" y="0"/>
                    <a:pt x="1064" y="0"/>
                  </a:cubicBezTo>
                  <a:close/>
                  <a:moveTo>
                    <a:pt x="1160" y="0"/>
                  </a:moveTo>
                  <a:lnTo>
                    <a:pt x="1208" y="0"/>
                  </a:lnTo>
                  <a:cubicBezTo>
                    <a:pt x="1212" y="0"/>
                    <a:pt x="1216" y="4"/>
                    <a:pt x="1216" y="8"/>
                  </a:cubicBezTo>
                  <a:cubicBezTo>
                    <a:pt x="1216" y="12"/>
                    <a:pt x="1212" y="16"/>
                    <a:pt x="1208" y="16"/>
                  </a:cubicBezTo>
                  <a:lnTo>
                    <a:pt x="1160" y="16"/>
                  </a:lnTo>
                  <a:cubicBezTo>
                    <a:pt x="1155" y="16"/>
                    <a:pt x="1152" y="12"/>
                    <a:pt x="1152" y="8"/>
                  </a:cubicBezTo>
                  <a:cubicBezTo>
                    <a:pt x="1152" y="4"/>
                    <a:pt x="1155" y="0"/>
                    <a:pt x="1160" y="0"/>
                  </a:cubicBezTo>
                  <a:close/>
                  <a:moveTo>
                    <a:pt x="1256" y="0"/>
                  </a:moveTo>
                  <a:lnTo>
                    <a:pt x="1304" y="0"/>
                  </a:lnTo>
                  <a:cubicBezTo>
                    <a:pt x="1308" y="0"/>
                    <a:pt x="1312" y="4"/>
                    <a:pt x="1312" y="8"/>
                  </a:cubicBezTo>
                  <a:cubicBezTo>
                    <a:pt x="1312" y="12"/>
                    <a:pt x="1308" y="16"/>
                    <a:pt x="1304" y="16"/>
                  </a:cubicBezTo>
                  <a:lnTo>
                    <a:pt x="1256" y="16"/>
                  </a:lnTo>
                  <a:cubicBezTo>
                    <a:pt x="1251" y="16"/>
                    <a:pt x="1248" y="12"/>
                    <a:pt x="1248" y="8"/>
                  </a:cubicBezTo>
                  <a:cubicBezTo>
                    <a:pt x="1248" y="4"/>
                    <a:pt x="1251" y="0"/>
                    <a:pt x="1256" y="0"/>
                  </a:cubicBezTo>
                  <a:close/>
                  <a:moveTo>
                    <a:pt x="1352" y="0"/>
                  </a:moveTo>
                  <a:lnTo>
                    <a:pt x="1400" y="0"/>
                  </a:lnTo>
                  <a:cubicBezTo>
                    <a:pt x="1404" y="0"/>
                    <a:pt x="1408" y="4"/>
                    <a:pt x="1408" y="8"/>
                  </a:cubicBezTo>
                  <a:cubicBezTo>
                    <a:pt x="1408" y="12"/>
                    <a:pt x="1404" y="16"/>
                    <a:pt x="1400" y="16"/>
                  </a:cubicBezTo>
                  <a:lnTo>
                    <a:pt x="1352" y="16"/>
                  </a:lnTo>
                  <a:cubicBezTo>
                    <a:pt x="1347" y="16"/>
                    <a:pt x="1344" y="12"/>
                    <a:pt x="1344" y="8"/>
                  </a:cubicBezTo>
                  <a:cubicBezTo>
                    <a:pt x="1344" y="4"/>
                    <a:pt x="1347" y="0"/>
                    <a:pt x="1352" y="0"/>
                  </a:cubicBezTo>
                  <a:close/>
                  <a:moveTo>
                    <a:pt x="1448" y="0"/>
                  </a:moveTo>
                  <a:lnTo>
                    <a:pt x="1496" y="0"/>
                  </a:lnTo>
                  <a:cubicBezTo>
                    <a:pt x="1500" y="0"/>
                    <a:pt x="1504" y="4"/>
                    <a:pt x="1504" y="8"/>
                  </a:cubicBezTo>
                  <a:cubicBezTo>
                    <a:pt x="1504" y="12"/>
                    <a:pt x="1500" y="16"/>
                    <a:pt x="1496" y="16"/>
                  </a:cubicBezTo>
                  <a:lnTo>
                    <a:pt x="1448" y="16"/>
                  </a:lnTo>
                  <a:cubicBezTo>
                    <a:pt x="1443" y="16"/>
                    <a:pt x="1440" y="12"/>
                    <a:pt x="1440" y="8"/>
                  </a:cubicBezTo>
                  <a:cubicBezTo>
                    <a:pt x="1440" y="4"/>
                    <a:pt x="1443" y="0"/>
                    <a:pt x="1448" y="0"/>
                  </a:cubicBezTo>
                  <a:close/>
                  <a:moveTo>
                    <a:pt x="1544" y="0"/>
                  </a:moveTo>
                  <a:lnTo>
                    <a:pt x="1592" y="0"/>
                  </a:lnTo>
                  <a:cubicBezTo>
                    <a:pt x="1596" y="0"/>
                    <a:pt x="1600" y="4"/>
                    <a:pt x="1600" y="8"/>
                  </a:cubicBezTo>
                  <a:cubicBezTo>
                    <a:pt x="1600" y="12"/>
                    <a:pt x="1596" y="16"/>
                    <a:pt x="1592" y="16"/>
                  </a:cubicBezTo>
                  <a:lnTo>
                    <a:pt x="1544" y="16"/>
                  </a:lnTo>
                  <a:cubicBezTo>
                    <a:pt x="1539" y="16"/>
                    <a:pt x="1536" y="12"/>
                    <a:pt x="1536" y="8"/>
                  </a:cubicBezTo>
                  <a:cubicBezTo>
                    <a:pt x="1536" y="4"/>
                    <a:pt x="1539" y="0"/>
                    <a:pt x="1544" y="0"/>
                  </a:cubicBezTo>
                  <a:close/>
                  <a:moveTo>
                    <a:pt x="1640" y="0"/>
                  </a:moveTo>
                  <a:lnTo>
                    <a:pt x="1688" y="0"/>
                  </a:lnTo>
                  <a:cubicBezTo>
                    <a:pt x="1692" y="0"/>
                    <a:pt x="1696" y="4"/>
                    <a:pt x="1696" y="8"/>
                  </a:cubicBezTo>
                  <a:cubicBezTo>
                    <a:pt x="1696" y="12"/>
                    <a:pt x="1692" y="16"/>
                    <a:pt x="1688" y="16"/>
                  </a:cubicBezTo>
                  <a:lnTo>
                    <a:pt x="1640" y="16"/>
                  </a:lnTo>
                  <a:cubicBezTo>
                    <a:pt x="1635" y="16"/>
                    <a:pt x="1632" y="12"/>
                    <a:pt x="1632" y="8"/>
                  </a:cubicBezTo>
                  <a:cubicBezTo>
                    <a:pt x="1632" y="4"/>
                    <a:pt x="1635" y="0"/>
                    <a:pt x="1640" y="0"/>
                  </a:cubicBezTo>
                  <a:close/>
                  <a:moveTo>
                    <a:pt x="1736" y="0"/>
                  </a:moveTo>
                  <a:lnTo>
                    <a:pt x="1784" y="0"/>
                  </a:lnTo>
                  <a:cubicBezTo>
                    <a:pt x="1788" y="0"/>
                    <a:pt x="1792" y="4"/>
                    <a:pt x="1792" y="8"/>
                  </a:cubicBezTo>
                  <a:cubicBezTo>
                    <a:pt x="1792" y="12"/>
                    <a:pt x="1788" y="16"/>
                    <a:pt x="1784" y="16"/>
                  </a:cubicBezTo>
                  <a:lnTo>
                    <a:pt x="1736" y="16"/>
                  </a:lnTo>
                  <a:cubicBezTo>
                    <a:pt x="1731" y="16"/>
                    <a:pt x="1728" y="12"/>
                    <a:pt x="1728" y="8"/>
                  </a:cubicBezTo>
                  <a:cubicBezTo>
                    <a:pt x="1728" y="4"/>
                    <a:pt x="1731" y="0"/>
                    <a:pt x="1736" y="0"/>
                  </a:cubicBezTo>
                  <a:close/>
                  <a:moveTo>
                    <a:pt x="1832" y="0"/>
                  </a:moveTo>
                  <a:lnTo>
                    <a:pt x="1880" y="0"/>
                  </a:lnTo>
                  <a:cubicBezTo>
                    <a:pt x="1884" y="0"/>
                    <a:pt x="1888" y="4"/>
                    <a:pt x="1888" y="8"/>
                  </a:cubicBezTo>
                  <a:cubicBezTo>
                    <a:pt x="1888" y="12"/>
                    <a:pt x="1884" y="16"/>
                    <a:pt x="1880" y="16"/>
                  </a:cubicBezTo>
                  <a:lnTo>
                    <a:pt x="1832" y="16"/>
                  </a:lnTo>
                  <a:cubicBezTo>
                    <a:pt x="1827" y="16"/>
                    <a:pt x="1824" y="12"/>
                    <a:pt x="1824" y="8"/>
                  </a:cubicBezTo>
                  <a:cubicBezTo>
                    <a:pt x="1824" y="4"/>
                    <a:pt x="1827" y="0"/>
                    <a:pt x="1832" y="0"/>
                  </a:cubicBezTo>
                  <a:close/>
                  <a:moveTo>
                    <a:pt x="1928" y="0"/>
                  </a:moveTo>
                  <a:lnTo>
                    <a:pt x="1976" y="0"/>
                  </a:lnTo>
                  <a:cubicBezTo>
                    <a:pt x="1980" y="0"/>
                    <a:pt x="1984" y="4"/>
                    <a:pt x="1984" y="8"/>
                  </a:cubicBezTo>
                  <a:cubicBezTo>
                    <a:pt x="1984" y="12"/>
                    <a:pt x="1980" y="16"/>
                    <a:pt x="1976" y="16"/>
                  </a:cubicBezTo>
                  <a:lnTo>
                    <a:pt x="1928" y="16"/>
                  </a:lnTo>
                  <a:cubicBezTo>
                    <a:pt x="1923" y="16"/>
                    <a:pt x="1920" y="12"/>
                    <a:pt x="1920" y="8"/>
                  </a:cubicBezTo>
                  <a:cubicBezTo>
                    <a:pt x="1920" y="4"/>
                    <a:pt x="1923" y="0"/>
                    <a:pt x="1928" y="0"/>
                  </a:cubicBezTo>
                  <a:close/>
                  <a:moveTo>
                    <a:pt x="2024" y="0"/>
                  </a:moveTo>
                  <a:lnTo>
                    <a:pt x="2072" y="0"/>
                  </a:lnTo>
                  <a:cubicBezTo>
                    <a:pt x="2076" y="0"/>
                    <a:pt x="2080" y="4"/>
                    <a:pt x="2080" y="8"/>
                  </a:cubicBezTo>
                  <a:cubicBezTo>
                    <a:pt x="2080" y="12"/>
                    <a:pt x="2076" y="16"/>
                    <a:pt x="2072" y="16"/>
                  </a:cubicBezTo>
                  <a:lnTo>
                    <a:pt x="2024" y="16"/>
                  </a:lnTo>
                  <a:cubicBezTo>
                    <a:pt x="2019" y="16"/>
                    <a:pt x="2016" y="12"/>
                    <a:pt x="2016" y="8"/>
                  </a:cubicBezTo>
                  <a:cubicBezTo>
                    <a:pt x="2016" y="4"/>
                    <a:pt x="2019" y="0"/>
                    <a:pt x="2024" y="0"/>
                  </a:cubicBezTo>
                  <a:close/>
                  <a:moveTo>
                    <a:pt x="2120" y="0"/>
                  </a:moveTo>
                  <a:lnTo>
                    <a:pt x="2168" y="0"/>
                  </a:lnTo>
                  <a:cubicBezTo>
                    <a:pt x="2172" y="0"/>
                    <a:pt x="2176" y="4"/>
                    <a:pt x="2176" y="8"/>
                  </a:cubicBezTo>
                  <a:cubicBezTo>
                    <a:pt x="2176" y="12"/>
                    <a:pt x="2172" y="16"/>
                    <a:pt x="2168" y="16"/>
                  </a:cubicBezTo>
                  <a:lnTo>
                    <a:pt x="2120" y="16"/>
                  </a:lnTo>
                  <a:cubicBezTo>
                    <a:pt x="2115" y="16"/>
                    <a:pt x="2112" y="12"/>
                    <a:pt x="2112" y="8"/>
                  </a:cubicBezTo>
                  <a:cubicBezTo>
                    <a:pt x="2112" y="4"/>
                    <a:pt x="2115" y="0"/>
                    <a:pt x="2120" y="0"/>
                  </a:cubicBezTo>
                  <a:close/>
                  <a:moveTo>
                    <a:pt x="2216" y="0"/>
                  </a:moveTo>
                  <a:lnTo>
                    <a:pt x="2264" y="0"/>
                  </a:lnTo>
                  <a:cubicBezTo>
                    <a:pt x="2268" y="0"/>
                    <a:pt x="2272" y="4"/>
                    <a:pt x="2272" y="8"/>
                  </a:cubicBezTo>
                  <a:cubicBezTo>
                    <a:pt x="2272" y="12"/>
                    <a:pt x="2268" y="16"/>
                    <a:pt x="2264" y="16"/>
                  </a:cubicBezTo>
                  <a:lnTo>
                    <a:pt x="2216" y="16"/>
                  </a:lnTo>
                  <a:cubicBezTo>
                    <a:pt x="2211" y="16"/>
                    <a:pt x="2208" y="12"/>
                    <a:pt x="2208" y="8"/>
                  </a:cubicBezTo>
                  <a:cubicBezTo>
                    <a:pt x="2208" y="4"/>
                    <a:pt x="2211" y="0"/>
                    <a:pt x="2216" y="0"/>
                  </a:cubicBezTo>
                  <a:close/>
                  <a:moveTo>
                    <a:pt x="2312" y="0"/>
                  </a:moveTo>
                  <a:lnTo>
                    <a:pt x="2360" y="0"/>
                  </a:lnTo>
                  <a:cubicBezTo>
                    <a:pt x="2364" y="0"/>
                    <a:pt x="2368" y="4"/>
                    <a:pt x="2368" y="8"/>
                  </a:cubicBezTo>
                  <a:cubicBezTo>
                    <a:pt x="2368" y="12"/>
                    <a:pt x="2364" y="16"/>
                    <a:pt x="2360" y="16"/>
                  </a:cubicBezTo>
                  <a:lnTo>
                    <a:pt x="2312" y="16"/>
                  </a:lnTo>
                  <a:cubicBezTo>
                    <a:pt x="2307" y="16"/>
                    <a:pt x="2304" y="12"/>
                    <a:pt x="2304" y="8"/>
                  </a:cubicBezTo>
                  <a:cubicBezTo>
                    <a:pt x="2304" y="4"/>
                    <a:pt x="2307" y="0"/>
                    <a:pt x="2312" y="0"/>
                  </a:cubicBezTo>
                  <a:close/>
                  <a:moveTo>
                    <a:pt x="2408" y="0"/>
                  </a:moveTo>
                  <a:lnTo>
                    <a:pt x="2456" y="0"/>
                  </a:lnTo>
                  <a:cubicBezTo>
                    <a:pt x="2460" y="0"/>
                    <a:pt x="2464" y="4"/>
                    <a:pt x="2464" y="8"/>
                  </a:cubicBezTo>
                  <a:cubicBezTo>
                    <a:pt x="2464" y="12"/>
                    <a:pt x="2460" y="16"/>
                    <a:pt x="2456" y="16"/>
                  </a:cubicBezTo>
                  <a:lnTo>
                    <a:pt x="2408" y="16"/>
                  </a:lnTo>
                  <a:cubicBezTo>
                    <a:pt x="2403" y="16"/>
                    <a:pt x="2400" y="12"/>
                    <a:pt x="2400" y="8"/>
                  </a:cubicBezTo>
                  <a:cubicBezTo>
                    <a:pt x="2400" y="4"/>
                    <a:pt x="2403" y="0"/>
                    <a:pt x="2408" y="0"/>
                  </a:cubicBezTo>
                  <a:close/>
                  <a:moveTo>
                    <a:pt x="2504" y="0"/>
                  </a:moveTo>
                  <a:lnTo>
                    <a:pt x="2552" y="0"/>
                  </a:lnTo>
                  <a:cubicBezTo>
                    <a:pt x="2556" y="0"/>
                    <a:pt x="2560" y="4"/>
                    <a:pt x="2560" y="8"/>
                  </a:cubicBezTo>
                  <a:cubicBezTo>
                    <a:pt x="2560" y="12"/>
                    <a:pt x="2556" y="16"/>
                    <a:pt x="2552" y="16"/>
                  </a:cubicBezTo>
                  <a:lnTo>
                    <a:pt x="2504" y="16"/>
                  </a:lnTo>
                  <a:cubicBezTo>
                    <a:pt x="2499" y="16"/>
                    <a:pt x="2496" y="12"/>
                    <a:pt x="2496" y="8"/>
                  </a:cubicBezTo>
                  <a:cubicBezTo>
                    <a:pt x="2496" y="4"/>
                    <a:pt x="2499" y="0"/>
                    <a:pt x="2504" y="0"/>
                  </a:cubicBezTo>
                  <a:close/>
                  <a:moveTo>
                    <a:pt x="2600" y="0"/>
                  </a:moveTo>
                  <a:lnTo>
                    <a:pt x="2648" y="0"/>
                  </a:lnTo>
                  <a:cubicBezTo>
                    <a:pt x="2652" y="0"/>
                    <a:pt x="2656" y="4"/>
                    <a:pt x="2656" y="8"/>
                  </a:cubicBezTo>
                  <a:cubicBezTo>
                    <a:pt x="2656" y="12"/>
                    <a:pt x="2652" y="16"/>
                    <a:pt x="2648" y="16"/>
                  </a:cubicBezTo>
                  <a:lnTo>
                    <a:pt x="2600" y="16"/>
                  </a:lnTo>
                  <a:cubicBezTo>
                    <a:pt x="2595" y="16"/>
                    <a:pt x="2592" y="12"/>
                    <a:pt x="2592" y="8"/>
                  </a:cubicBezTo>
                  <a:cubicBezTo>
                    <a:pt x="2592" y="4"/>
                    <a:pt x="2595" y="0"/>
                    <a:pt x="2600" y="0"/>
                  </a:cubicBezTo>
                  <a:close/>
                  <a:moveTo>
                    <a:pt x="2696" y="0"/>
                  </a:moveTo>
                  <a:lnTo>
                    <a:pt x="2744" y="0"/>
                  </a:lnTo>
                  <a:cubicBezTo>
                    <a:pt x="2748" y="0"/>
                    <a:pt x="2752" y="4"/>
                    <a:pt x="2752" y="8"/>
                  </a:cubicBezTo>
                  <a:cubicBezTo>
                    <a:pt x="2752" y="12"/>
                    <a:pt x="2748" y="16"/>
                    <a:pt x="2744" y="16"/>
                  </a:cubicBezTo>
                  <a:lnTo>
                    <a:pt x="2696" y="16"/>
                  </a:lnTo>
                  <a:cubicBezTo>
                    <a:pt x="2691" y="16"/>
                    <a:pt x="2688" y="12"/>
                    <a:pt x="2688" y="8"/>
                  </a:cubicBezTo>
                  <a:cubicBezTo>
                    <a:pt x="2688" y="4"/>
                    <a:pt x="2691" y="0"/>
                    <a:pt x="2696" y="0"/>
                  </a:cubicBezTo>
                  <a:close/>
                  <a:moveTo>
                    <a:pt x="2792" y="0"/>
                  </a:moveTo>
                  <a:lnTo>
                    <a:pt x="2840" y="0"/>
                  </a:lnTo>
                  <a:cubicBezTo>
                    <a:pt x="2844" y="0"/>
                    <a:pt x="2848" y="4"/>
                    <a:pt x="2848" y="8"/>
                  </a:cubicBezTo>
                  <a:cubicBezTo>
                    <a:pt x="2848" y="12"/>
                    <a:pt x="2844" y="16"/>
                    <a:pt x="2840" y="16"/>
                  </a:cubicBezTo>
                  <a:lnTo>
                    <a:pt x="2792" y="16"/>
                  </a:lnTo>
                  <a:cubicBezTo>
                    <a:pt x="2787" y="16"/>
                    <a:pt x="2784" y="12"/>
                    <a:pt x="2784" y="8"/>
                  </a:cubicBezTo>
                  <a:cubicBezTo>
                    <a:pt x="2784" y="4"/>
                    <a:pt x="2787" y="0"/>
                    <a:pt x="2792" y="0"/>
                  </a:cubicBezTo>
                  <a:close/>
                  <a:moveTo>
                    <a:pt x="2888" y="0"/>
                  </a:moveTo>
                  <a:lnTo>
                    <a:pt x="2936" y="0"/>
                  </a:lnTo>
                  <a:cubicBezTo>
                    <a:pt x="2940" y="0"/>
                    <a:pt x="2944" y="4"/>
                    <a:pt x="2944" y="8"/>
                  </a:cubicBezTo>
                  <a:cubicBezTo>
                    <a:pt x="2944" y="12"/>
                    <a:pt x="2940" y="16"/>
                    <a:pt x="2936" y="16"/>
                  </a:cubicBezTo>
                  <a:lnTo>
                    <a:pt x="2888" y="16"/>
                  </a:lnTo>
                  <a:cubicBezTo>
                    <a:pt x="2883" y="16"/>
                    <a:pt x="2880" y="12"/>
                    <a:pt x="2880" y="8"/>
                  </a:cubicBezTo>
                  <a:cubicBezTo>
                    <a:pt x="2880" y="4"/>
                    <a:pt x="2883" y="0"/>
                    <a:pt x="2888" y="0"/>
                  </a:cubicBezTo>
                  <a:close/>
                  <a:moveTo>
                    <a:pt x="2984" y="0"/>
                  </a:moveTo>
                  <a:lnTo>
                    <a:pt x="3032" y="0"/>
                  </a:lnTo>
                  <a:cubicBezTo>
                    <a:pt x="3036" y="0"/>
                    <a:pt x="3040" y="4"/>
                    <a:pt x="3040" y="8"/>
                  </a:cubicBezTo>
                  <a:cubicBezTo>
                    <a:pt x="3040" y="12"/>
                    <a:pt x="3036" y="16"/>
                    <a:pt x="3032" y="16"/>
                  </a:cubicBezTo>
                  <a:lnTo>
                    <a:pt x="2984" y="16"/>
                  </a:lnTo>
                  <a:cubicBezTo>
                    <a:pt x="2979" y="16"/>
                    <a:pt x="2976" y="12"/>
                    <a:pt x="2976" y="8"/>
                  </a:cubicBezTo>
                  <a:cubicBezTo>
                    <a:pt x="2976" y="4"/>
                    <a:pt x="2979" y="0"/>
                    <a:pt x="2984" y="0"/>
                  </a:cubicBezTo>
                  <a:close/>
                  <a:moveTo>
                    <a:pt x="3080" y="0"/>
                  </a:moveTo>
                  <a:lnTo>
                    <a:pt x="3128" y="0"/>
                  </a:lnTo>
                  <a:cubicBezTo>
                    <a:pt x="3132" y="0"/>
                    <a:pt x="3136" y="4"/>
                    <a:pt x="3136" y="8"/>
                  </a:cubicBezTo>
                  <a:cubicBezTo>
                    <a:pt x="3136" y="12"/>
                    <a:pt x="3132" y="16"/>
                    <a:pt x="3128" y="16"/>
                  </a:cubicBezTo>
                  <a:lnTo>
                    <a:pt x="3080" y="16"/>
                  </a:lnTo>
                  <a:cubicBezTo>
                    <a:pt x="3075" y="16"/>
                    <a:pt x="3072" y="12"/>
                    <a:pt x="3072" y="8"/>
                  </a:cubicBezTo>
                  <a:cubicBezTo>
                    <a:pt x="3072" y="4"/>
                    <a:pt x="3075" y="0"/>
                    <a:pt x="3080" y="0"/>
                  </a:cubicBezTo>
                  <a:close/>
                  <a:moveTo>
                    <a:pt x="3176" y="0"/>
                  </a:moveTo>
                  <a:lnTo>
                    <a:pt x="3224" y="0"/>
                  </a:lnTo>
                  <a:cubicBezTo>
                    <a:pt x="3228" y="0"/>
                    <a:pt x="3232" y="4"/>
                    <a:pt x="3232" y="8"/>
                  </a:cubicBezTo>
                  <a:cubicBezTo>
                    <a:pt x="3232" y="12"/>
                    <a:pt x="3228" y="16"/>
                    <a:pt x="3224" y="16"/>
                  </a:cubicBezTo>
                  <a:lnTo>
                    <a:pt x="3176" y="16"/>
                  </a:lnTo>
                  <a:cubicBezTo>
                    <a:pt x="3171" y="16"/>
                    <a:pt x="3168" y="12"/>
                    <a:pt x="3168" y="8"/>
                  </a:cubicBezTo>
                  <a:cubicBezTo>
                    <a:pt x="3168" y="4"/>
                    <a:pt x="3171" y="0"/>
                    <a:pt x="3176" y="0"/>
                  </a:cubicBezTo>
                  <a:close/>
                  <a:moveTo>
                    <a:pt x="3272" y="0"/>
                  </a:moveTo>
                  <a:lnTo>
                    <a:pt x="3320" y="0"/>
                  </a:lnTo>
                  <a:cubicBezTo>
                    <a:pt x="3324" y="0"/>
                    <a:pt x="3328" y="4"/>
                    <a:pt x="3328" y="8"/>
                  </a:cubicBezTo>
                  <a:cubicBezTo>
                    <a:pt x="3328" y="12"/>
                    <a:pt x="3324" y="16"/>
                    <a:pt x="3320" y="16"/>
                  </a:cubicBezTo>
                  <a:lnTo>
                    <a:pt x="3272" y="16"/>
                  </a:lnTo>
                  <a:cubicBezTo>
                    <a:pt x="3267" y="16"/>
                    <a:pt x="3264" y="12"/>
                    <a:pt x="3264" y="8"/>
                  </a:cubicBezTo>
                  <a:cubicBezTo>
                    <a:pt x="3264" y="4"/>
                    <a:pt x="3267" y="0"/>
                    <a:pt x="3272" y="0"/>
                  </a:cubicBezTo>
                  <a:close/>
                </a:path>
              </a:pathLst>
            </a:custGeom>
            <a:solidFill>
              <a:srgbClr val="000000"/>
            </a:solidFill>
            <a:ln w="12700"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71" name="Freeform 78"/>
            <p:cNvSpPr>
              <a:spLocks/>
            </p:cNvSpPr>
            <p:nvPr/>
          </p:nvSpPr>
          <p:spPr bwMode="auto">
            <a:xfrm>
              <a:off x="2730" y="2370"/>
              <a:ext cx="69" cy="70"/>
            </a:xfrm>
            <a:custGeom>
              <a:avLst/>
              <a:gdLst>
                <a:gd name="T0" fmla="*/ 0 w 138"/>
                <a:gd name="T1" fmla="*/ 69 h 138"/>
                <a:gd name="T2" fmla="*/ 138 w 138"/>
                <a:gd name="T3" fmla="*/ 0 h 138"/>
                <a:gd name="T4" fmla="*/ 138 w 138"/>
                <a:gd name="T5" fmla="*/ 138 h 138"/>
                <a:gd name="T6" fmla="*/ 138 w 138"/>
                <a:gd name="T7" fmla="*/ 138 h 138"/>
                <a:gd name="T8" fmla="*/ 0 w 138"/>
                <a:gd name="T9" fmla="*/ 69 h 138"/>
              </a:gdLst>
              <a:ahLst/>
              <a:cxnLst>
                <a:cxn ang="0">
                  <a:pos x="T0" y="T1"/>
                </a:cxn>
                <a:cxn ang="0">
                  <a:pos x="T2" y="T3"/>
                </a:cxn>
                <a:cxn ang="0">
                  <a:pos x="T4" y="T5"/>
                </a:cxn>
                <a:cxn ang="0">
                  <a:pos x="T6" y="T7"/>
                </a:cxn>
                <a:cxn ang="0">
                  <a:pos x="T8" y="T9"/>
                </a:cxn>
              </a:cxnLst>
              <a:rect l="0" t="0" r="r" b="b"/>
              <a:pathLst>
                <a:path w="138" h="138">
                  <a:moveTo>
                    <a:pt x="0" y="69"/>
                  </a:moveTo>
                  <a:lnTo>
                    <a:pt x="138" y="0"/>
                  </a:lnTo>
                  <a:cubicBezTo>
                    <a:pt x="117" y="43"/>
                    <a:pt x="117" y="95"/>
                    <a:pt x="138" y="138"/>
                  </a:cubicBezTo>
                  <a:lnTo>
                    <a:pt x="138" y="138"/>
                  </a:lnTo>
                  <a:lnTo>
                    <a:pt x="0"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72" name="Freeform 79"/>
            <p:cNvSpPr>
              <a:spLocks/>
            </p:cNvSpPr>
            <p:nvPr/>
          </p:nvSpPr>
          <p:spPr bwMode="auto">
            <a:xfrm>
              <a:off x="4429" y="2370"/>
              <a:ext cx="69" cy="70"/>
            </a:xfrm>
            <a:custGeom>
              <a:avLst/>
              <a:gdLst>
                <a:gd name="T0" fmla="*/ 138 w 138"/>
                <a:gd name="T1" fmla="*/ 69 h 138"/>
                <a:gd name="T2" fmla="*/ 0 w 138"/>
                <a:gd name="T3" fmla="*/ 138 h 138"/>
                <a:gd name="T4" fmla="*/ 0 w 138"/>
                <a:gd name="T5" fmla="*/ 0 h 138"/>
                <a:gd name="T6" fmla="*/ 0 w 138"/>
                <a:gd name="T7" fmla="*/ 0 h 138"/>
                <a:gd name="T8" fmla="*/ 138 w 138"/>
                <a:gd name="T9" fmla="*/ 69 h 138"/>
              </a:gdLst>
              <a:ahLst/>
              <a:cxnLst>
                <a:cxn ang="0">
                  <a:pos x="T0" y="T1"/>
                </a:cxn>
                <a:cxn ang="0">
                  <a:pos x="T2" y="T3"/>
                </a:cxn>
                <a:cxn ang="0">
                  <a:pos x="T4" y="T5"/>
                </a:cxn>
                <a:cxn ang="0">
                  <a:pos x="T6" y="T7"/>
                </a:cxn>
                <a:cxn ang="0">
                  <a:pos x="T8" y="T9"/>
                </a:cxn>
              </a:cxnLst>
              <a:rect l="0" t="0" r="r" b="b"/>
              <a:pathLst>
                <a:path w="138" h="138">
                  <a:moveTo>
                    <a:pt x="138" y="69"/>
                  </a:moveTo>
                  <a:lnTo>
                    <a:pt x="0" y="138"/>
                  </a:lnTo>
                  <a:cubicBezTo>
                    <a:pt x="22" y="95"/>
                    <a:pt x="22" y="43"/>
                    <a:pt x="0" y="0"/>
                  </a:cubicBezTo>
                  <a:lnTo>
                    <a:pt x="0" y="0"/>
                  </a:ln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73" name="Rectangle 80"/>
            <p:cNvSpPr>
              <a:spLocks noChangeArrowheads="1"/>
            </p:cNvSpPr>
            <p:nvPr/>
          </p:nvSpPr>
          <p:spPr bwMode="auto">
            <a:xfrm>
              <a:off x="3160" y="2793"/>
              <a:ext cx="101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sz="140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具体的数据编码方法</a:t>
              </a:r>
              <a:endParaRPr kumimoji="0" lang="zh-CN" sz="2000" i="0" u="none" strike="noStrike" cap="none" normalizeH="0" baseline="0" dirty="0" smtClean="0">
                <a:ln>
                  <a:noFill/>
                </a:ln>
                <a:solidFill>
                  <a:schemeClr val="tx1"/>
                </a:solidFill>
                <a:effectLst/>
              </a:endParaRPr>
            </a:p>
          </p:txBody>
        </p:sp>
        <p:sp>
          <p:nvSpPr>
            <p:cNvPr id="224274" name="Line 81"/>
            <p:cNvSpPr>
              <a:spLocks noChangeShapeType="1"/>
            </p:cNvSpPr>
            <p:nvPr/>
          </p:nvSpPr>
          <p:spPr bwMode="auto">
            <a:xfrm>
              <a:off x="1058" y="1152"/>
              <a:ext cx="0" cy="77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75" name="Line 82"/>
            <p:cNvSpPr>
              <a:spLocks noChangeShapeType="1"/>
            </p:cNvSpPr>
            <p:nvPr/>
          </p:nvSpPr>
          <p:spPr bwMode="auto">
            <a:xfrm>
              <a:off x="1058" y="1152"/>
              <a:ext cx="95"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76" name="Freeform 83"/>
            <p:cNvSpPr>
              <a:spLocks/>
            </p:cNvSpPr>
            <p:nvPr/>
          </p:nvSpPr>
          <p:spPr bwMode="auto">
            <a:xfrm>
              <a:off x="1136" y="1117"/>
              <a:ext cx="69" cy="69"/>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77" name="Line 84"/>
            <p:cNvSpPr>
              <a:spLocks noChangeShapeType="1"/>
            </p:cNvSpPr>
            <p:nvPr/>
          </p:nvSpPr>
          <p:spPr bwMode="auto">
            <a:xfrm>
              <a:off x="1058" y="1923"/>
              <a:ext cx="95"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78" name="Freeform 85"/>
            <p:cNvSpPr>
              <a:spLocks/>
            </p:cNvSpPr>
            <p:nvPr/>
          </p:nvSpPr>
          <p:spPr bwMode="auto">
            <a:xfrm>
              <a:off x="1136" y="1888"/>
              <a:ext cx="69" cy="70"/>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79" name="Line 86"/>
            <p:cNvSpPr>
              <a:spLocks noChangeShapeType="1"/>
            </p:cNvSpPr>
            <p:nvPr/>
          </p:nvSpPr>
          <p:spPr bwMode="auto">
            <a:xfrm>
              <a:off x="914" y="1537"/>
              <a:ext cx="144"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0" name="Line 87"/>
            <p:cNvSpPr>
              <a:spLocks noChangeShapeType="1"/>
            </p:cNvSpPr>
            <p:nvPr/>
          </p:nvSpPr>
          <p:spPr bwMode="auto">
            <a:xfrm>
              <a:off x="1870" y="1152"/>
              <a:ext cx="235"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1" name="Freeform 88"/>
            <p:cNvSpPr>
              <a:spLocks/>
            </p:cNvSpPr>
            <p:nvPr/>
          </p:nvSpPr>
          <p:spPr bwMode="auto">
            <a:xfrm>
              <a:off x="2088" y="1117"/>
              <a:ext cx="69" cy="69"/>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82" name="Line 89"/>
            <p:cNvSpPr>
              <a:spLocks noChangeShapeType="1"/>
            </p:cNvSpPr>
            <p:nvPr/>
          </p:nvSpPr>
          <p:spPr bwMode="auto">
            <a:xfrm>
              <a:off x="1870" y="1923"/>
              <a:ext cx="237"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3" name="Freeform 90"/>
            <p:cNvSpPr>
              <a:spLocks/>
            </p:cNvSpPr>
            <p:nvPr/>
          </p:nvSpPr>
          <p:spPr bwMode="auto">
            <a:xfrm>
              <a:off x="2090" y="1888"/>
              <a:ext cx="69" cy="70"/>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5"/>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84" name="Line 91"/>
            <p:cNvSpPr>
              <a:spLocks noChangeShapeType="1"/>
            </p:cNvSpPr>
            <p:nvPr/>
          </p:nvSpPr>
          <p:spPr bwMode="auto">
            <a:xfrm>
              <a:off x="2634" y="959"/>
              <a:ext cx="0" cy="386"/>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5" name="Line 92"/>
            <p:cNvSpPr>
              <a:spLocks noChangeShapeType="1"/>
            </p:cNvSpPr>
            <p:nvPr/>
          </p:nvSpPr>
          <p:spPr bwMode="auto">
            <a:xfrm>
              <a:off x="2537" y="1152"/>
              <a:ext cx="97"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6" name="Line 93"/>
            <p:cNvSpPr>
              <a:spLocks noChangeShapeType="1"/>
            </p:cNvSpPr>
            <p:nvPr/>
          </p:nvSpPr>
          <p:spPr bwMode="auto">
            <a:xfrm>
              <a:off x="2634" y="959"/>
              <a:ext cx="92"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7" name="Freeform 94"/>
            <p:cNvSpPr>
              <a:spLocks/>
            </p:cNvSpPr>
            <p:nvPr/>
          </p:nvSpPr>
          <p:spPr bwMode="auto">
            <a:xfrm>
              <a:off x="2709" y="924"/>
              <a:ext cx="69" cy="70"/>
            </a:xfrm>
            <a:custGeom>
              <a:avLst/>
              <a:gdLst>
                <a:gd name="T0" fmla="*/ 138 w 138"/>
                <a:gd name="T1" fmla="*/ 69 h 138"/>
                <a:gd name="T2" fmla="*/ 0 w 138"/>
                <a:gd name="T3" fmla="*/ 138 h 138"/>
                <a:gd name="T4" fmla="*/ 0 w 138"/>
                <a:gd name="T5" fmla="*/ 0 h 138"/>
                <a:gd name="T6" fmla="*/ 0 w 138"/>
                <a:gd name="T7" fmla="*/ 0 h 138"/>
                <a:gd name="T8" fmla="*/ 138 w 138"/>
                <a:gd name="T9" fmla="*/ 69 h 138"/>
              </a:gdLst>
              <a:ahLst/>
              <a:cxnLst>
                <a:cxn ang="0">
                  <a:pos x="T0" y="T1"/>
                </a:cxn>
                <a:cxn ang="0">
                  <a:pos x="T2" y="T3"/>
                </a:cxn>
                <a:cxn ang="0">
                  <a:pos x="T4" y="T5"/>
                </a:cxn>
                <a:cxn ang="0">
                  <a:pos x="T6" y="T7"/>
                </a:cxn>
                <a:cxn ang="0">
                  <a:pos x="T8" y="T9"/>
                </a:cxn>
              </a:cxnLst>
              <a:rect l="0" t="0" r="r" b="b"/>
              <a:pathLst>
                <a:path w="138" h="138">
                  <a:moveTo>
                    <a:pt x="138" y="69"/>
                  </a:moveTo>
                  <a:lnTo>
                    <a:pt x="0" y="138"/>
                  </a:lnTo>
                  <a:cubicBezTo>
                    <a:pt x="22" y="95"/>
                    <a:pt x="22" y="43"/>
                    <a:pt x="0" y="0"/>
                  </a:cubicBezTo>
                  <a:lnTo>
                    <a:pt x="0" y="0"/>
                  </a:ln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88" name="Line 95"/>
            <p:cNvSpPr>
              <a:spLocks noChangeShapeType="1"/>
            </p:cNvSpPr>
            <p:nvPr/>
          </p:nvSpPr>
          <p:spPr bwMode="auto">
            <a:xfrm flipV="1">
              <a:off x="2634" y="1150"/>
              <a:ext cx="94" cy="2"/>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89" name="Freeform 96"/>
            <p:cNvSpPr>
              <a:spLocks/>
            </p:cNvSpPr>
            <p:nvPr/>
          </p:nvSpPr>
          <p:spPr bwMode="auto">
            <a:xfrm>
              <a:off x="2710" y="1116"/>
              <a:ext cx="70" cy="69"/>
            </a:xfrm>
            <a:custGeom>
              <a:avLst/>
              <a:gdLst>
                <a:gd name="T0" fmla="*/ 139 w 139"/>
                <a:gd name="T1" fmla="*/ 67 h 138"/>
                <a:gd name="T2" fmla="*/ 2 w 139"/>
                <a:gd name="T3" fmla="*/ 138 h 138"/>
                <a:gd name="T4" fmla="*/ 0 w 139"/>
                <a:gd name="T5" fmla="*/ 0 h 138"/>
                <a:gd name="T6" fmla="*/ 0 w 139"/>
                <a:gd name="T7" fmla="*/ 0 h 138"/>
                <a:gd name="T8" fmla="*/ 139 w 139"/>
                <a:gd name="T9" fmla="*/ 67 h 138"/>
              </a:gdLst>
              <a:ahLst/>
              <a:cxnLst>
                <a:cxn ang="0">
                  <a:pos x="T0" y="T1"/>
                </a:cxn>
                <a:cxn ang="0">
                  <a:pos x="T2" y="T3"/>
                </a:cxn>
                <a:cxn ang="0">
                  <a:pos x="T4" y="T5"/>
                </a:cxn>
                <a:cxn ang="0">
                  <a:pos x="T6" y="T7"/>
                </a:cxn>
                <a:cxn ang="0">
                  <a:pos x="T8" y="T9"/>
                </a:cxn>
              </a:cxnLst>
              <a:rect l="0" t="0" r="r" b="b"/>
              <a:pathLst>
                <a:path w="139" h="138">
                  <a:moveTo>
                    <a:pt x="139" y="67"/>
                  </a:moveTo>
                  <a:lnTo>
                    <a:pt x="2" y="138"/>
                  </a:lnTo>
                  <a:cubicBezTo>
                    <a:pt x="23" y="94"/>
                    <a:pt x="22" y="43"/>
                    <a:pt x="0" y="0"/>
                  </a:cubicBezTo>
                  <a:lnTo>
                    <a:pt x="0" y="0"/>
                  </a:lnTo>
                  <a:lnTo>
                    <a:pt x="139"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90" name="Line 97"/>
            <p:cNvSpPr>
              <a:spLocks noChangeShapeType="1"/>
            </p:cNvSpPr>
            <p:nvPr/>
          </p:nvSpPr>
          <p:spPr bwMode="auto">
            <a:xfrm>
              <a:off x="2634" y="1345"/>
              <a:ext cx="94" cy="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91" name="Freeform 98"/>
            <p:cNvSpPr>
              <a:spLocks/>
            </p:cNvSpPr>
            <p:nvPr/>
          </p:nvSpPr>
          <p:spPr bwMode="auto">
            <a:xfrm>
              <a:off x="2710" y="1311"/>
              <a:ext cx="70" cy="69"/>
            </a:xfrm>
            <a:custGeom>
              <a:avLst/>
              <a:gdLst>
                <a:gd name="T0" fmla="*/ 139 w 139"/>
                <a:gd name="T1" fmla="*/ 71 h 138"/>
                <a:gd name="T2" fmla="*/ 0 w 139"/>
                <a:gd name="T3" fmla="*/ 138 h 138"/>
                <a:gd name="T4" fmla="*/ 2 w 139"/>
                <a:gd name="T5" fmla="*/ 0 h 138"/>
                <a:gd name="T6" fmla="*/ 139 w 139"/>
                <a:gd name="T7" fmla="*/ 71 h 138"/>
              </a:gdLst>
              <a:ahLst/>
              <a:cxnLst>
                <a:cxn ang="0">
                  <a:pos x="T0" y="T1"/>
                </a:cxn>
                <a:cxn ang="0">
                  <a:pos x="T2" y="T3"/>
                </a:cxn>
                <a:cxn ang="0">
                  <a:pos x="T4" y="T5"/>
                </a:cxn>
                <a:cxn ang="0">
                  <a:pos x="T6" y="T7"/>
                </a:cxn>
              </a:cxnLst>
              <a:rect l="0" t="0" r="r" b="b"/>
              <a:pathLst>
                <a:path w="139" h="138">
                  <a:moveTo>
                    <a:pt x="139" y="71"/>
                  </a:moveTo>
                  <a:lnTo>
                    <a:pt x="0" y="138"/>
                  </a:lnTo>
                  <a:cubicBezTo>
                    <a:pt x="22" y="95"/>
                    <a:pt x="23" y="44"/>
                    <a:pt x="2" y="0"/>
                  </a:cubicBezTo>
                  <a:lnTo>
                    <a:pt x="139" y="7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92" name="Line 99"/>
            <p:cNvSpPr>
              <a:spLocks noChangeShapeType="1"/>
            </p:cNvSpPr>
            <p:nvPr/>
          </p:nvSpPr>
          <p:spPr bwMode="auto">
            <a:xfrm>
              <a:off x="2632" y="1728"/>
              <a:ext cx="0" cy="386"/>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93" name="Line 100"/>
            <p:cNvSpPr>
              <a:spLocks noChangeShapeType="1"/>
            </p:cNvSpPr>
            <p:nvPr/>
          </p:nvSpPr>
          <p:spPr bwMode="auto">
            <a:xfrm>
              <a:off x="2535" y="1921"/>
              <a:ext cx="97"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94" name="Line 101"/>
            <p:cNvSpPr>
              <a:spLocks noChangeShapeType="1"/>
            </p:cNvSpPr>
            <p:nvPr/>
          </p:nvSpPr>
          <p:spPr bwMode="auto">
            <a:xfrm>
              <a:off x="2632" y="1728"/>
              <a:ext cx="92"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95" name="Freeform 102"/>
            <p:cNvSpPr>
              <a:spLocks/>
            </p:cNvSpPr>
            <p:nvPr/>
          </p:nvSpPr>
          <p:spPr bwMode="auto">
            <a:xfrm>
              <a:off x="2707" y="1694"/>
              <a:ext cx="69" cy="69"/>
            </a:xfrm>
            <a:custGeom>
              <a:avLst/>
              <a:gdLst>
                <a:gd name="T0" fmla="*/ 138 w 138"/>
                <a:gd name="T1" fmla="*/ 69 h 138"/>
                <a:gd name="T2" fmla="*/ 0 w 138"/>
                <a:gd name="T3" fmla="*/ 138 h 138"/>
                <a:gd name="T4" fmla="*/ 0 w 138"/>
                <a:gd name="T5" fmla="*/ 0 h 138"/>
                <a:gd name="T6" fmla="*/ 0 w 138"/>
                <a:gd name="T7" fmla="*/ 0 h 138"/>
                <a:gd name="T8" fmla="*/ 138 w 138"/>
                <a:gd name="T9" fmla="*/ 69 h 138"/>
              </a:gdLst>
              <a:ahLst/>
              <a:cxnLst>
                <a:cxn ang="0">
                  <a:pos x="T0" y="T1"/>
                </a:cxn>
                <a:cxn ang="0">
                  <a:pos x="T2" y="T3"/>
                </a:cxn>
                <a:cxn ang="0">
                  <a:pos x="T4" y="T5"/>
                </a:cxn>
                <a:cxn ang="0">
                  <a:pos x="T6" y="T7"/>
                </a:cxn>
                <a:cxn ang="0">
                  <a:pos x="T8" y="T9"/>
                </a:cxn>
              </a:cxnLst>
              <a:rect l="0" t="0" r="r" b="b"/>
              <a:pathLst>
                <a:path w="138" h="138">
                  <a:moveTo>
                    <a:pt x="138" y="69"/>
                  </a:moveTo>
                  <a:lnTo>
                    <a:pt x="0" y="138"/>
                  </a:lnTo>
                  <a:cubicBezTo>
                    <a:pt x="22" y="95"/>
                    <a:pt x="22" y="43"/>
                    <a:pt x="0" y="0"/>
                  </a:cubicBezTo>
                  <a:lnTo>
                    <a:pt x="0" y="0"/>
                  </a:ln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96" name="Line 103"/>
            <p:cNvSpPr>
              <a:spLocks noChangeShapeType="1"/>
            </p:cNvSpPr>
            <p:nvPr/>
          </p:nvSpPr>
          <p:spPr bwMode="auto">
            <a:xfrm>
              <a:off x="2632" y="2114"/>
              <a:ext cx="94" cy="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97" name="Freeform 104"/>
            <p:cNvSpPr>
              <a:spLocks/>
            </p:cNvSpPr>
            <p:nvPr/>
          </p:nvSpPr>
          <p:spPr bwMode="auto">
            <a:xfrm>
              <a:off x="2708" y="2080"/>
              <a:ext cx="70" cy="69"/>
            </a:xfrm>
            <a:custGeom>
              <a:avLst/>
              <a:gdLst>
                <a:gd name="T0" fmla="*/ 139 w 139"/>
                <a:gd name="T1" fmla="*/ 71 h 138"/>
                <a:gd name="T2" fmla="*/ 0 w 139"/>
                <a:gd name="T3" fmla="*/ 138 h 138"/>
                <a:gd name="T4" fmla="*/ 2 w 139"/>
                <a:gd name="T5" fmla="*/ 0 h 138"/>
                <a:gd name="T6" fmla="*/ 139 w 139"/>
                <a:gd name="T7" fmla="*/ 71 h 138"/>
              </a:gdLst>
              <a:ahLst/>
              <a:cxnLst>
                <a:cxn ang="0">
                  <a:pos x="T0" y="T1"/>
                </a:cxn>
                <a:cxn ang="0">
                  <a:pos x="T2" y="T3"/>
                </a:cxn>
                <a:cxn ang="0">
                  <a:pos x="T4" y="T5"/>
                </a:cxn>
                <a:cxn ang="0">
                  <a:pos x="T6" y="T7"/>
                </a:cxn>
              </a:cxnLst>
              <a:rect l="0" t="0" r="r" b="b"/>
              <a:pathLst>
                <a:path w="139" h="138">
                  <a:moveTo>
                    <a:pt x="139" y="71"/>
                  </a:moveTo>
                  <a:lnTo>
                    <a:pt x="0" y="138"/>
                  </a:lnTo>
                  <a:cubicBezTo>
                    <a:pt x="22" y="95"/>
                    <a:pt x="23" y="44"/>
                    <a:pt x="2" y="0"/>
                  </a:cubicBezTo>
                  <a:lnTo>
                    <a:pt x="139" y="7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298" name="Line 105"/>
            <p:cNvSpPr>
              <a:spLocks noChangeShapeType="1"/>
            </p:cNvSpPr>
            <p:nvPr/>
          </p:nvSpPr>
          <p:spPr bwMode="auto">
            <a:xfrm flipH="1">
              <a:off x="3469" y="2019"/>
              <a:ext cx="1" cy="195"/>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299" name="Line 106"/>
            <p:cNvSpPr>
              <a:spLocks noChangeShapeType="1"/>
            </p:cNvSpPr>
            <p:nvPr/>
          </p:nvSpPr>
          <p:spPr bwMode="auto">
            <a:xfrm>
              <a:off x="3399" y="2116"/>
              <a:ext cx="71" cy="2"/>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300" name="Line 107"/>
            <p:cNvSpPr>
              <a:spLocks noChangeShapeType="1"/>
            </p:cNvSpPr>
            <p:nvPr/>
          </p:nvSpPr>
          <p:spPr bwMode="auto">
            <a:xfrm>
              <a:off x="3470" y="2021"/>
              <a:ext cx="70"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301" name="Freeform 108"/>
            <p:cNvSpPr>
              <a:spLocks/>
            </p:cNvSpPr>
            <p:nvPr/>
          </p:nvSpPr>
          <p:spPr bwMode="auto">
            <a:xfrm>
              <a:off x="3523" y="1987"/>
              <a:ext cx="69" cy="69"/>
            </a:xfrm>
            <a:custGeom>
              <a:avLst/>
              <a:gdLst>
                <a:gd name="T0" fmla="*/ 138 w 138"/>
                <a:gd name="T1" fmla="*/ 69 h 138"/>
                <a:gd name="T2" fmla="*/ 0 w 138"/>
                <a:gd name="T3" fmla="*/ 138 h 138"/>
                <a:gd name="T4" fmla="*/ 0 w 138"/>
                <a:gd name="T5" fmla="*/ 138 h 138"/>
                <a:gd name="T6" fmla="*/ 0 w 138"/>
                <a:gd name="T7" fmla="*/ 0 h 138"/>
                <a:gd name="T8" fmla="*/ 0 w 138"/>
                <a:gd name="T9" fmla="*/ 0 h 138"/>
                <a:gd name="T10" fmla="*/ 138 w 138"/>
                <a:gd name="T11" fmla="*/ 69 h 138"/>
              </a:gdLst>
              <a:ahLst/>
              <a:cxnLst>
                <a:cxn ang="0">
                  <a:pos x="T0" y="T1"/>
                </a:cxn>
                <a:cxn ang="0">
                  <a:pos x="T2" y="T3"/>
                </a:cxn>
                <a:cxn ang="0">
                  <a:pos x="T4" y="T5"/>
                </a:cxn>
                <a:cxn ang="0">
                  <a:pos x="T6" y="T7"/>
                </a:cxn>
                <a:cxn ang="0">
                  <a:pos x="T8" y="T9"/>
                </a:cxn>
                <a:cxn ang="0">
                  <a:pos x="T10" y="T11"/>
                </a:cxn>
              </a:cxnLst>
              <a:rect l="0" t="0" r="r" b="b"/>
              <a:pathLst>
                <a:path w="138" h="138">
                  <a:moveTo>
                    <a:pt x="138" y="69"/>
                  </a:moveTo>
                  <a:lnTo>
                    <a:pt x="0" y="138"/>
                  </a:lnTo>
                  <a:lnTo>
                    <a:pt x="0" y="138"/>
                  </a:lnTo>
                  <a:cubicBezTo>
                    <a:pt x="22" y="95"/>
                    <a:pt x="22" y="44"/>
                    <a:pt x="0" y="0"/>
                  </a:cubicBezTo>
                  <a:lnTo>
                    <a:pt x="0" y="0"/>
                  </a:ln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302" name="Line 109"/>
            <p:cNvSpPr>
              <a:spLocks noChangeShapeType="1"/>
            </p:cNvSpPr>
            <p:nvPr/>
          </p:nvSpPr>
          <p:spPr bwMode="auto">
            <a:xfrm flipV="1">
              <a:off x="3469" y="2213"/>
              <a:ext cx="69" cy="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303" name="Freeform 110"/>
            <p:cNvSpPr>
              <a:spLocks/>
            </p:cNvSpPr>
            <p:nvPr/>
          </p:nvSpPr>
          <p:spPr bwMode="auto">
            <a:xfrm>
              <a:off x="3521" y="2179"/>
              <a:ext cx="69" cy="69"/>
            </a:xfrm>
            <a:custGeom>
              <a:avLst/>
              <a:gdLst>
                <a:gd name="T0" fmla="*/ 139 w 139"/>
                <a:gd name="T1" fmla="*/ 67 h 138"/>
                <a:gd name="T2" fmla="*/ 2 w 139"/>
                <a:gd name="T3" fmla="*/ 138 h 138"/>
                <a:gd name="T4" fmla="*/ 0 w 139"/>
                <a:gd name="T5" fmla="*/ 0 h 138"/>
                <a:gd name="T6" fmla="*/ 139 w 139"/>
                <a:gd name="T7" fmla="*/ 67 h 138"/>
              </a:gdLst>
              <a:ahLst/>
              <a:cxnLst>
                <a:cxn ang="0">
                  <a:pos x="T0" y="T1"/>
                </a:cxn>
                <a:cxn ang="0">
                  <a:pos x="T2" y="T3"/>
                </a:cxn>
                <a:cxn ang="0">
                  <a:pos x="T4" y="T5"/>
                </a:cxn>
                <a:cxn ang="0">
                  <a:pos x="T6" y="T7"/>
                </a:cxn>
              </a:cxnLst>
              <a:rect l="0" t="0" r="r" b="b"/>
              <a:pathLst>
                <a:path w="139" h="138">
                  <a:moveTo>
                    <a:pt x="139" y="67"/>
                  </a:moveTo>
                  <a:lnTo>
                    <a:pt x="2" y="138"/>
                  </a:lnTo>
                  <a:cubicBezTo>
                    <a:pt x="23" y="95"/>
                    <a:pt x="22" y="43"/>
                    <a:pt x="0" y="0"/>
                  </a:cubicBezTo>
                  <a:lnTo>
                    <a:pt x="139" y="6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4304" name="Line 111"/>
            <p:cNvSpPr>
              <a:spLocks noChangeShapeType="1"/>
            </p:cNvSpPr>
            <p:nvPr/>
          </p:nvSpPr>
          <p:spPr bwMode="auto">
            <a:xfrm flipV="1">
              <a:off x="3399" y="1731"/>
              <a:ext cx="139" cy="1"/>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305" name="Freeform 112"/>
            <p:cNvSpPr>
              <a:spLocks/>
            </p:cNvSpPr>
            <p:nvPr/>
          </p:nvSpPr>
          <p:spPr bwMode="auto">
            <a:xfrm>
              <a:off x="3521" y="1696"/>
              <a:ext cx="69" cy="70"/>
            </a:xfrm>
            <a:custGeom>
              <a:avLst/>
              <a:gdLst>
                <a:gd name="T0" fmla="*/ 139 w 139"/>
                <a:gd name="T1" fmla="*/ 68 h 139"/>
                <a:gd name="T2" fmla="*/ 2 w 139"/>
                <a:gd name="T3" fmla="*/ 139 h 139"/>
                <a:gd name="T4" fmla="*/ 0 w 139"/>
                <a:gd name="T5" fmla="*/ 0 h 139"/>
                <a:gd name="T6" fmla="*/ 0 w 139"/>
                <a:gd name="T7" fmla="*/ 0 h 139"/>
                <a:gd name="T8" fmla="*/ 139 w 139"/>
                <a:gd name="T9" fmla="*/ 68 h 139"/>
              </a:gdLst>
              <a:ahLst/>
              <a:cxnLst>
                <a:cxn ang="0">
                  <a:pos x="T0" y="T1"/>
                </a:cxn>
                <a:cxn ang="0">
                  <a:pos x="T2" y="T3"/>
                </a:cxn>
                <a:cxn ang="0">
                  <a:pos x="T4" y="T5"/>
                </a:cxn>
                <a:cxn ang="0">
                  <a:pos x="T6" y="T7"/>
                </a:cxn>
                <a:cxn ang="0">
                  <a:pos x="T8" y="T9"/>
                </a:cxn>
              </a:cxnLst>
              <a:rect l="0" t="0" r="r" b="b"/>
              <a:pathLst>
                <a:path w="139" h="139">
                  <a:moveTo>
                    <a:pt x="139" y="68"/>
                  </a:moveTo>
                  <a:lnTo>
                    <a:pt x="2" y="139"/>
                  </a:lnTo>
                  <a:cubicBezTo>
                    <a:pt x="23" y="95"/>
                    <a:pt x="22" y="44"/>
                    <a:pt x="0" y="0"/>
                  </a:cubicBezTo>
                  <a:lnTo>
                    <a:pt x="0" y="0"/>
                  </a:lnTo>
                  <a:lnTo>
                    <a:pt x="139" y="6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矩形 224257"/>
          <p:cNvSpPr/>
          <p:nvPr/>
        </p:nvSpPr>
        <p:spPr>
          <a:xfrm>
            <a:off x="899592" y="1636440"/>
            <a:ext cx="2993127" cy="1200329"/>
          </a:xfrm>
          <a:prstGeom prst="rect">
            <a:avLst/>
          </a:prstGeom>
        </p:spPr>
        <p:txBody>
          <a:bodyPr wrap="none">
            <a:spAutoFit/>
          </a:bodyPr>
          <a:lstStyle/>
          <a:p>
            <a:pPr marL="342900" indent="-342900" eaLnBrk="1" hangingPunct="1">
              <a:lnSpc>
                <a:spcPct val="150000"/>
              </a:lnSpc>
              <a:buFont typeface="Arial" panose="020B0604020202020204" pitchFamily="34" charset="0"/>
              <a:buChar char="•"/>
            </a:pPr>
            <a:r>
              <a:rPr lang="zh-CN" altLang="en-US" sz="2400" b="0" u="none" dirty="0">
                <a:solidFill>
                  <a:srgbClr val="FF0000"/>
                </a:solidFill>
                <a:latin typeface="+mn-ea"/>
              </a:rPr>
              <a:t>模拟数据</a:t>
            </a:r>
            <a:r>
              <a:rPr lang="zh-CN" altLang="en-US" sz="2400" b="0" u="none" dirty="0" smtClean="0">
                <a:solidFill>
                  <a:srgbClr val="FF0000"/>
                </a:solidFill>
                <a:latin typeface="+mn-ea"/>
              </a:rPr>
              <a:t>编码技术</a:t>
            </a:r>
            <a:endParaRPr lang="en-US" altLang="zh-CN" sz="2400" b="0" u="none" dirty="0" smtClean="0">
              <a:solidFill>
                <a:srgbClr val="FF0000"/>
              </a:solidFill>
              <a:latin typeface="+mn-ea"/>
            </a:endParaRPr>
          </a:p>
          <a:p>
            <a:pPr marL="342900" indent="-342900" eaLnBrk="1" hangingPunct="1">
              <a:lnSpc>
                <a:spcPct val="150000"/>
              </a:lnSpc>
              <a:buFont typeface="Arial" panose="020B0604020202020204" pitchFamily="34" charset="0"/>
              <a:buChar char="•"/>
            </a:pPr>
            <a:r>
              <a:rPr lang="zh-CN" altLang="en-US" sz="2400" b="0" u="none" dirty="0">
                <a:solidFill>
                  <a:srgbClr val="1A3868"/>
                </a:solidFill>
                <a:latin typeface="+mn-ea"/>
              </a:rPr>
              <a:t>数字数据编码技术</a:t>
            </a:r>
          </a:p>
        </p:txBody>
      </p:sp>
    </p:spTree>
    <p:extLst>
      <p:ext uri="{BB962C8B-B14F-4D97-AF65-F5344CB8AC3E}">
        <p14:creationId xmlns:p14="http://schemas.microsoft.com/office/powerpoint/2010/main" val="4044244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5" name="Picture 12" descr="DTE"/>
          <p:cNvPicPr>
            <a:picLocks noChangeAspect="1" noChangeArrowheads="1"/>
          </p:cNvPicPr>
          <p:nvPr/>
        </p:nvPicPr>
        <p:blipFill>
          <a:blip r:embed="rId3"/>
          <a:srcRect b="34631"/>
          <a:stretch>
            <a:fillRect/>
          </a:stretch>
        </p:blipFill>
        <p:spPr bwMode="auto">
          <a:xfrm>
            <a:off x="971550" y="3033713"/>
            <a:ext cx="4895850" cy="1698625"/>
          </a:xfrm>
          <a:prstGeom prst="rect">
            <a:avLst/>
          </a:prstGeom>
          <a:noFill/>
          <a:ln w="9525">
            <a:noFill/>
            <a:miter lim="800000"/>
            <a:headEnd/>
            <a:tailEnd/>
          </a:ln>
        </p:spPr>
      </p:pic>
      <p:sp>
        <p:nvSpPr>
          <p:cNvPr id="226306" name="标题 1"/>
          <p:cNvSpPr>
            <a:spLocks noGrp="1"/>
          </p:cNvSpPr>
          <p:nvPr>
            <p:ph type="title" idx="4294967295"/>
          </p:nvPr>
        </p:nvSpPr>
        <p:spPr>
          <a:xfrm>
            <a:off x="590550" y="635000"/>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调制与解调</a:t>
            </a:r>
          </a:p>
        </p:txBody>
      </p:sp>
      <p:sp>
        <p:nvSpPr>
          <p:cNvPr id="226307" name="内容占位符 2"/>
          <p:cNvSpPr>
            <a:spLocks noGrp="1"/>
          </p:cNvSpPr>
          <p:nvPr>
            <p:ph idx="4294967295"/>
          </p:nvPr>
        </p:nvSpPr>
        <p:spPr>
          <a:xfrm>
            <a:off x="539750" y="1444625"/>
            <a:ext cx="5614988" cy="3287713"/>
          </a:xfrm>
        </p:spPr>
        <p:txBody>
          <a:bodyPr/>
          <a:lstStyle/>
          <a:p>
            <a:pPr>
              <a:lnSpc>
                <a:spcPct val="110000"/>
              </a:lnSpc>
              <a:spcAft>
                <a:spcPct val="20000"/>
              </a:spcAft>
            </a:pPr>
            <a:r>
              <a:rPr lang="zh-CN" altLang="en-US" sz="2000" dirty="0" smtClean="0">
                <a:solidFill>
                  <a:srgbClr val="1A3868"/>
                </a:solidFill>
                <a:latin typeface="Times New Roman" pitchFamily="18" charset="0"/>
                <a:ea typeface="微软雅黑" pitchFamily="34" charset="-122"/>
                <a:cs typeface="Times New Roman" pitchFamily="18" charset="0"/>
              </a:rPr>
              <a:t>将</a:t>
            </a:r>
            <a:r>
              <a:rPr lang="zh-CN" altLang="en-US" sz="2000" dirty="0" smtClean="0">
                <a:solidFill>
                  <a:srgbClr val="C00000"/>
                </a:solidFill>
                <a:latin typeface="Times New Roman" pitchFamily="18" charset="0"/>
                <a:ea typeface="微软雅黑" pitchFamily="34" charset="-122"/>
                <a:cs typeface="Times New Roman" pitchFamily="18" charset="0"/>
              </a:rPr>
              <a:t>发送端</a:t>
            </a:r>
            <a:r>
              <a:rPr lang="zh-CN" altLang="en-US" sz="2000" dirty="0" smtClean="0">
                <a:solidFill>
                  <a:srgbClr val="1A3868"/>
                </a:solidFill>
                <a:latin typeface="Times New Roman" pitchFamily="18" charset="0"/>
                <a:ea typeface="微软雅黑" pitchFamily="34" charset="-122"/>
                <a:cs typeface="Times New Roman" pitchFamily="18" charset="0"/>
              </a:rPr>
              <a:t>数字数据信号变换成模拟数据信号的过程称为</a:t>
            </a:r>
            <a:r>
              <a:rPr lang="zh-CN" altLang="en-US" sz="2000" dirty="0" smtClean="0">
                <a:solidFill>
                  <a:srgbClr val="C00000"/>
                </a:solidFill>
                <a:latin typeface="Times New Roman" pitchFamily="18" charset="0"/>
                <a:ea typeface="微软雅黑" pitchFamily="34" charset="-122"/>
                <a:cs typeface="Times New Roman" pitchFamily="18" charset="0"/>
              </a:rPr>
              <a:t>调制</a:t>
            </a:r>
            <a:r>
              <a:rPr lang="zh-CN" altLang="en-US" sz="2000" dirty="0" smtClean="0">
                <a:solidFill>
                  <a:srgbClr val="1A3868"/>
                </a:solidFill>
                <a:latin typeface="Times New Roman" pitchFamily="18" charset="0"/>
                <a:ea typeface="微软雅黑" pitchFamily="34" charset="-122"/>
                <a:cs typeface="Times New Roman" pitchFamily="18" charset="0"/>
              </a:rPr>
              <a:t>；</a:t>
            </a:r>
          </a:p>
          <a:p>
            <a:pPr>
              <a:lnSpc>
                <a:spcPct val="110000"/>
              </a:lnSpc>
              <a:spcAft>
                <a:spcPct val="20000"/>
              </a:spcAft>
            </a:pPr>
            <a:r>
              <a:rPr lang="zh-CN" altLang="en-US" sz="2000" dirty="0" smtClean="0">
                <a:solidFill>
                  <a:srgbClr val="1A3868"/>
                </a:solidFill>
                <a:latin typeface="Times New Roman" pitchFamily="18" charset="0"/>
                <a:ea typeface="微软雅黑" pitchFamily="34" charset="-122"/>
                <a:cs typeface="Times New Roman" pitchFamily="18" charset="0"/>
              </a:rPr>
              <a:t>将</a:t>
            </a:r>
            <a:r>
              <a:rPr lang="zh-CN" altLang="en-US" sz="2000" dirty="0" smtClean="0">
                <a:solidFill>
                  <a:srgbClr val="C00000"/>
                </a:solidFill>
                <a:latin typeface="Times New Roman" pitchFamily="18" charset="0"/>
                <a:ea typeface="微软雅黑" pitchFamily="34" charset="-122"/>
                <a:cs typeface="Times New Roman" pitchFamily="18" charset="0"/>
              </a:rPr>
              <a:t>接收端</a:t>
            </a:r>
            <a:r>
              <a:rPr lang="zh-CN" altLang="en-US" sz="2000" dirty="0" smtClean="0">
                <a:solidFill>
                  <a:srgbClr val="1A3868"/>
                </a:solidFill>
                <a:latin typeface="Times New Roman" pitchFamily="18" charset="0"/>
                <a:ea typeface="微软雅黑" pitchFamily="34" charset="-122"/>
                <a:cs typeface="Times New Roman" pitchFamily="18" charset="0"/>
              </a:rPr>
              <a:t>模拟数据信号还原成数字数据信号的过程称为</a:t>
            </a:r>
            <a:r>
              <a:rPr lang="zh-CN" altLang="en-US" sz="2000" dirty="0" smtClean="0">
                <a:solidFill>
                  <a:srgbClr val="C00000"/>
                </a:solidFill>
                <a:latin typeface="Times New Roman" pitchFamily="18" charset="0"/>
                <a:ea typeface="微软雅黑" pitchFamily="34" charset="-122"/>
                <a:cs typeface="Times New Roman" pitchFamily="18" charset="0"/>
              </a:rPr>
              <a:t>解调</a:t>
            </a:r>
            <a:r>
              <a:rPr lang="zh-CN" altLang="en-US" sz="2000" dirty="0" smtClean="0">
                <a:solidFill>
                  <a:srgbClr val="1A3868"/>
                </a:solidFill>
                <a:latin typeface="Times New Roman" pitchFamily="18" charset="0"/>
                <a:ea typeface="微软雅黑" pitchFamily="34" charset="-122"/>
                <a:cs typeface="Times New Roman" pitchFamily="18" charset="0"/>
              </a:rPr>
              <a:t>；</a:t>
            </a:r>
          </a:p>
        </p:txBody>
      </p:sp>
      <p:sp>
        <p:nvSpPr>
          <p:cNvPr id="22630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pSp>
        <p:nvGrpSpPr>
          <p:cNvPr id="226309" name="Group 16"/>
          <p:cNvGrpSpPr>
            <a:grpSpLocks/>
          </p:cNvGrpSpPr>
          <p:nvPr/>
        </p:nvGrpSpPr>
        <p:grpSpPr bwMode="auto">
          <a:xfrm>
            <a:off x="2887663" y="3660775"/>
            <a:ext cx="892175" cy="639763"/>
            <a:chOff x="2137" y="2931"/>
            <a:chExt cx="1197" cy="726"/>
          </a:xfrm>
        </p:grpSpPr>
        <p:sp>
          <p:nvSpPr>
            <p:cNvPr id="226310" name="Line 13"/>
            <p:cNvSpPr>
              <a:spLocks noChangeShapeType="1"/>
            </p:cNvSpPr>
            <p:nvPr/>
          </p:nvSpPr>
          <p:spPr bwMode="auto">
            <a:xfrm flipV="1">
              <a:off x="2156" y="3339"/>
              <a:ext cx="1178" cy="24"/>
            </a:xfrm>
            <a:prstGeom prst="line">
              <a:avLst/>
            </a:prstGeom>
            <a:noFill/>
            <a:ln w="28575">
              <a:solidFill>
                <a:srgbClr val="9900FF"/>
              </a:solidFill>
              <a:round/>
              <a:headEnd/>
              <a:tailEnd/>
            </a:ln>
          </p:spPr>
          <p:txBody>
            <a:bodyPr/>
            <a:lstStyle/>
            <a:p>
              <a:endParaRPr lang="zh-CN" altLang="en-US"/>
            </a:p>
          </p:txBody>
        </p:sp>
        <p:sp>
          <p:nvSpPr>
            <p:cNvPr id="226311" name="Line 14"/>
            <p:cNvSpPr>
              <a:spLocks noChangeShapeType="1"/>
            </p:cNvSpPr>
            <p:nvPr/>
          </p:nvSpPr>
          <p:spPr bwMode="auto">
            <a:xfrm>
              <a:off x="2137" y="2931"/>
              <a:ext cx="0" cy="726"/>
            </a:xfrm>
            <a:prstGeom prst="line">
              <a:avLst/>
            </a:prstGeom>
            <a:noFill/>
            <a:ln w="31750">
              <a:solidFill>
                <a:srgbClr val="9900FF"/>
              </a:solidFill>
              <a:round/>
              <a:headEnd/>
              <a:tailEnd/>
            </a:ln>
          </p:spPr>
          <p:txBody>
            <a:bodyPr/>
            <a:lstStyle/>
            <a:p>
              <a:endParaRPr lang="zh-CN" altLang="en-US"/>
            </a:p>
          </p:txBody>
        </p:sp>
        <p:sp>
          <p:nvSpPr>
            <p:cNvPr id="226312" name="Freeform 15"/>
            <p:cNvSpPr>
              <a:spLocks/>
            </p:cNvSpPr>
            <p:nvPr/>
          </p:nvSpPr>
          <p:spPr bwMode="auto">
            <a:xfrm>
              <a:off x="2154" y="3113"/>
              <a:ext cx="1044" cy="453"/>
            </a:xfrm>
            <a:custGeom>
              <a:avLst/>
              <a:gdLst>
                <a:gd name="T0" fmla="*/ 0 w 1315"/>
                <a:gd name="T1" fmla="*/ 226 h 453"/>
                <a:gd name="T2" fmla="*/ 179 w 1315"/>
                <a:gd name="T3" fmla="*/ 0 h 453"/>
                <a:gd name="T4" fmla="*/ 360 w 1315"/>
                <a:gd name="T5" fmla="*/ 226 h 453"/>
                <a:gd name="T6" fmla="*/ 540 w 1315"/>
                <a:gd name="T7" fmla="*/ 453 h 453"/>
                <a:gd name="T8" fmla="*/ 720 w 1315"/>
                <a:gd name="T9" fmla="*/ 226 h 453"/>
                <a:gd name="T10" fmla="*/ 864 w 1315"/>
                <a:gd name="T11" fmla="*/ 0 h 453"/>
                <a:gd name="T12" fmla="*/ 1044 w 1315"/>
                <a:gd name="T13" fmla="*/ 226 h 453"/>
                <a:gd name="T14" fmla="*/ 0 60000 65536"/>
                <a:gd name="T15" fmla="*/ 0 60000 65536"/>
                <a:gd name="T16" fmla="*/ 0 60000 65536"/>
                <a:gd name="T17" fmla="*/ 0 60000 65536"/>
                <a:gd name="T18" fmla="*/ 0 60000 65536"/>
                <a:gd name="T19" fmla="*/ 0 60000 65536"/>
                <a:gd name="T20" fmla="*/ 0 60000 65536"/>
                <a:gd name="T21" fmla="*/ 0 w 1315"/>
                <a:gd name="T22" fmla="*/ 0 h 453"/>
                <a:gd name="T23" fmla="*/ 1315 w 1315"/>
                <a:gd name="T24" fmla="*/ 453 h 4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15" h="453">
                  <a:moveTo>
                    <a:pt x="0" y="226"/>
                  </a:moveTo>
                  <a:cubicBezTo>
                    <a:pt x="75" y="113"/>
                    <a:pt x="151" y="0"/>
                    <a:pt x="226" y="0"/>
                  </a:cubicBezTo>
                  <a:cubicBezTo>
                    <a:pt x="301" y="0"/>
                    <a:pt x="377" y="151"/>
                    <a:pt x="453" y="226"/>
                  </a:cubicBezTo>
                  <a:cubicBezTo>
                    <a:pt x="529" y="301"/>
                    <a:pt x="604" y="453"/>
                    <a:pt x="680" y="453"/>
                  </a:cubicBezTo>
                  <a:cubicBezTo>
                    <a:pt x="756" y="453"/>
                    <a:pt x="839" y="301"/>
                    <a:pt x="907" y="226"/>
                  </a:cubicBezTo>
                  <a:cubicBezTo>
                    <a:pt x="975" y="151"/>
                    <a:pt x="1020" y="0"/>
                    <a:pt x="1088" y="0"/>
                  </a:cubicBezTo>
                  <a:cubicBezTo>
                    <a:pt x="1156" y="0"/>
                    <a:pt x="1277" y="188"/>
                    <a:pt x="1315" y="226"/>
                  </a:cubicBezTo>
                </a:path>
              </a:pathLst>
            </a:custGeom>
            <a:noFill/>
            <a:ln w="31750">
              <a:solidFill>
                <a:srgbClr val="9900FF"/>
              </a:solidFill>
              <a:round/>
              <a:headEnd/>
              <a:tailEnd/>
            </a:ln>
          </p:spPr>
          <p:txBody>
            <a:bodyPr/>
            <a:lstStyle/>
            <a:p>
              <a:endParaRPr lang="zh-CN" altLang="en-US"/>
            </a:p>
          </p:txBody>
        </p:sp>
      </p:grpSp>
    </p:spTree>
    <p:extLst>
      <p:ext uri="{BB962C8B-B14F-4D97-AF65-F5344CB8AC3E}">
        <p14:creationId xmlns:p14="http://schemas.microsoft.com/office/powerpoint/2010/main" val="125513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Rectangle 2"/>
          <p:cNvSpPr>
            <a:spLocks noGrp="1" noChangeArrowheads="1"/>
          </p:cNvSpPr>
          <p:nvPr>
            <p:ph type="body" idx="1"/>
          </p:nvPr>
        </p:nvSpPr>
        <p:spPr>
          <a:xfrm>
            <a:off x="466725" y="1390650"/>
            <a:ext cx="5976938" cy="3486150"/>
          </a:xfrm>
        </p:spPr>
        <p:txBody>
          <a:bodyPr/>
          <a:lstStyle/>
          <a:p>
            <a:pPr>
              <a:lnSpc>
                <a:spcPct val="120000"/>
              </a:lnSpc>
            </a:pPr>
            <a:r>
              <a:rPr lang="zh-CN" altLang="en-US" sz="2000" dirty="0" smtClean="0">
                <a:solidFill>
                  <a:srgbClr val="1A3868"/>
                </a:solidFill>
                <a:latin typeface="Times New Roman" pitchFamily="18" charset="0"/>
                <a:ea typeface="微软雅黑" pitchFamily="34" charset="-122"/>
                <a:cs typeface="Times New Roman" pitchFamily="18" charset="0"/>
              </a:rPr>
              <a:t>在</a:t>
            </a:r>
            <a:r>
              <a:rPr lang="zh-CN" altLang="en-US" sz="2000" dirty="0" smtClean="0">
                <a:solidFill>
                  <a:srgbClr val="C00000"/>
                </a:solidFill>
                <a:latin typeface="Times New Roman" pitchFamily="18" charset="0"/>
                <a:ea typeface="微软雅黑" pitchFamily="34" charset="-122"/>
                <a:cs typeface="Times New Roman" pitchFamily="18" charset="0"/>
              </a:rPr>
              <a:t>调制</a:t>
            </a:r>
            <a:r>
              <a:rPr lang="zh-CN" altLang="en-US" sz="2000" dirty="0" smtClean="0">
                <a:solidFill>
                  <a:srgbClr val="1A3868"/>
                </a:solidFill>
                <a:latin typeface="Times New Roman" pitchFamily="18" charset="0"/>
                <a:ea typeface="微软雅黑" pitchFamily="34" charset="-122"/>
                <a:cs typeface="Times New Roman" pitchFamily="18" charset="0"/>
              </a:rPr>
              <a:t>过程中，选择频率范围内的某一角频率</a:t>
            </a:r>
            <a:r>
              <a:rPr lang="en-US" altLang="zh-CN" sz="2000" dirty="0" smtClean="0">
                <a:solidFill>
                  <a:srgbClr val="1A3868"/>
                </a:solidFill>
                <a:latin typeface="Times New Roman" pitchFamily="18" charset="0"/>
                <a:ea typeface="微软雅黑" pitchFamily="34" charset="-122"/>
                <a:cs typeface="Times New Roman" pitchFamily="18" charset="0"/>
              </a:rPr>
              <a:t>ω</a:t>
            </a:r>
            <a:r>
              <a:rPr lang="zh-CN" altLang="en-US" sz="2000" dirty="0" smtClean="0">
                <a:solidFill>
                  <a:srgbClr val="1A3868"/>
                </a:solidFill>
                <a:latin typeface="Times New Roman" pitchFamily="18" charset="0"/>
                <a:ea typeface="微软雅黑" pitchFamily="34" charset="-122"/>
                <a:cs typeface="Times New Roman" pitchFamily="18" charset="0"/>
              </a:rPr>
              <a:t>的正（余）弦信号作为载波，该正（余）弦信号可以写为：</a:t>
            </a:r>
          </a:p>
          <a:p>
            <a:pPr>
              <a:buFontTx/>
              <a:buNone/>
            </a:pPr>
            <a:r>
              <a:rPr lang="zh-CN" altLang="en-US" sz="1900" b="1" dirty="0" smtClean="0">
                <a:ea typeface="楷体_GB2312" pitchFamily="49" charset="-122"/>
                <a:cs typeface="Times New Roman" pitchFamily="18" charset="0"/>
              </a:rPr>
              <a:t>      </a:t>
            </a:r>
            <a:r>
              <a:rPr lang="zh-CN" altLang="en-US" sz="1900" b="1" dirty="0" smtClean="0">
                <a:solidFill>
                  <a:srgbClr val="C00000"/>
                </a:solidFill>
                <a:ea typeface="楷体_GB2312" pitchFamily="49" charset="-122"/>
                <a:cs typeface="Times New Roman" pitchFamily="18" charset="0"/>
              </a:rPr>
              <a:t>          </a:t>
            </a:r>
            <a:r>
              <a:rPr lang="en-US" altLang="zh-CN" sz="1900" b="1" dirty="0" err="1" smtClean="0">
                <a:solidFill>
                  <a:srgbClr val="C00000"/>
                </a:solidFill>
                <a:ea typeface="楷体_GB2312" pitchFamily="49" charset="-122"/>
                <a:cs typeface="Times New Roman" pitchFamily="18" charset="0"/>
              </a:rPr>
              <a:t>u（t</a:t>
            </a:r>
            <a:r>
              <a:rPr lang="en-US" altLang="zh-CN" sz="1900" b="1" dirty="0" smtClean="0">
                <a:solidFill>
                  <a:srgbClr val="C00000"/>
                </a:solidFill>
                <a:ea typeface="楷体_GB2312" pitchFamily="49" charset="-122"/>
                <a:cs typeface="Times New Roman" pitchFamily="18" charset="0"/>
              </a:rPr>
              <a:t>）= u</a:t>
            </a:r>
            <a:r>
              <a:rPr lang="en-US" altLang="zh-CN" sz="1900" b="1" baseline="-25000" dirty="0" smtClean="0">
                <a:solidFill>
                  <a:srgbClr val="C00000"/>
                </a:solidFill>
                <a:ea typeface="楷体_GB2312" pitchFamily="49" charset="-122"/>
                <a:cs typeface="Times New Roman" pitchFamily="18" charset="0"/>
              </a:rPr>
              <a:t>m</a:t>
            </a:r>
            <a:r>
              <a:rPr lang="en-US" altLang="zh-CN" sz="1900" b="1" dirty="0" smtClean="0">
                <a:solidFill>
                  <a:srgbClr val="C00000"/>
                </a:solidFill>
                <a:ea typeface="楷体_GB2312" pitchFamily="49" charset="-122"/>
                <a:cs typeface="Times New Roman" pitchFamily="18" charset="0"/>
              </a:rPr>
              <a:t>·sin（ωt+φ</a:t>
            </a:r>
            <a:r>
              <a:rPr lang="en-US" altLang="zh-CN" sz="1900" b="1" baseline="-25000" dirty="0" smtClean="0">
                <a:solidFill>
                  <a:srgbClr val="C00000"/>
                </a:solidFill>
                <a:ea typeface="楷体_GB2312" pitchFamily="49" charset="-122"/>
                <a:cs typeface="Times New Roman" pitchFamily="18" charset="0"/>
              </a:rPr>
              <a:t>0</a:t>
            </a:r>
            <a:r>
              <a:rPr lang="en-US" altLang="zh-CN" sz="1900" b="1" dirty="0" smtClean="0">
                <a:solidFill>
                  <a:srgbClr val="C00000"/>
                </a:solidFill>
                <a:ea typeface="楷体_GB2312" pitchFamily="49" charset="-122"/>
                <a:cs typeface="Times New Roman" pitchFamily="18" charset="0"/>
              </a:rPr>
              <a:t>）</a:t>
            </a:r>
          </a:p>
          <a:p>
            <a:pPr>
              <a:buFontTx/>
              <a:buNone/>
            </a:pPr>
            <a:endParaRPr lang="zh-CN" altLang="en-US" sz="700" b="1" dirty="0" smtClean="0">
              <a:solidFill>
                <a:schemeClr val="accent2"/>
              </a:solidFill>
              <a:ea typeface="楷体_GB2312" pitchFamily="49" charset="-122"/>
              <a:cs typeface="Times New Roman" pitchFamily="18" charset="0"/>
            </a:endParaRPr>
          </a:p>
          <a:p>
            <a:pPr>
              <a:spcAft>
                <a:spcPct val="20000"/>
              </a:spcAft>
            </a:pPr>
            <a:r>
              <a:rPr lang="zh-CN" altLang="en-US" sz="2000" dirty="0" smtClean="0">
                <a:solidFill>
                  <a:srgbClr val="1A3868"/>
                </a:solidFill>
                <a:latin typeface="Times New Roman" pitchFamily="18" charset="0"/>
                <a:ea typeface="微软雅黑" pitchFamily="34" charset="-122"/>
                <a:cs typeface="Times New Roman" pitchFamily="18" charset="0"/>
              </a:rPr>
              <a:t>3个可以改变的电参量：</a:t>
            </a:r>
          </a:p>
          <a:p>
            <a:pPr lvl="2">
              <a:buFont typeface="Wingdings" panose="05000000000000000000" pitchFamily="2" charset="2"/>
              <a:buChar char="ü"/>
            </a:pPr>
            <a:r>
              <a:rPr lang="zh-CN" altLang="en-US" dirty="0" smtClean="0">
                <a:solidFill>
                  <a:srgbClr val="1A3868"/>
                </a:solidFill>
                <a:latin typeface="Times New Roman" pitchFamily="18" charset="0"/>
                <a:ea typeface="微软雅黑" pitchFamily="34" charset="-122"/>
                <a:cs typeface="Times New Roman" pitchFamily="18" charset="0"/>
              </a:rPr>
              <a:t> 振    幅    </a:t>
            </a:r>
            <a:r>
              <a:rPr lang="en-US" altLang="zh-CN" b="1" dirty="0" smtClean="0">
                <a:solidFill>
                  <a:schemeClr val="accent2"/>
                </a:solidFill>
                <a:ea typeface="楷体_GB2312" pitchFamily="49" charset="-122"/>
              </a:rPr>
              <a:t>u</a:t>
            </a:r>
            <a:r>
              <a:rPr lang="en-US" altLang="zh-CN" b="1" baseline="-25000" dirty="0" smtClean="0">
                <a:solidFill>
                  <a:schemeClr val="accent2"/>
                </a:solidFill>
                <a:ea typeface="楷体_GB2312" pitchFamily="49" charset="-122"/>
              </a:rPr>
              <a:t>m</a:t>
            </a:r>
            <a:r>
              <a:rPr lang="en-US" altLang="zh-CN" dirty="0" smtClean="0">
                <a:latin typeface="Arial" panose="020B0604020202020204" pitchFamily="34" charset="0"/>
              </a:rPr>
              <a:t> </a:t>
            </a:r>
            <a:r>
              <a:rPr lang="en-US" altLang="zh-CN" dirty="0">
                <a:solidFill>
                  <a:srgbClr val="1A3868"/>
                </a:solidFill>
                <a:latin typeface="Times New Roman" pitchFamily="18" charset="0"/>
                <a:ea typeface="微软雅黑" pitchFamily="34" charset="-122"/>
                <a:cs typeface="Times New Roman" pitchFamily="18" charset="0"/>
              </a:rPr>
              <a:t>—— </a:t>
            </a:r>
            <a:r>
              <a:rPr lang="zh-CN" altLang="en-US" dirty="0" smtClean="0">
                <a:solidFill>
                  <a:srgbClr val="1A3868"/>
                </a:solidFill>
                <a:latin typeface="Times New Roman" pitchFamily="18" charset="0"/>
                <a:ea typeface="微软雅黑" pitchFamily="34" charset="-122"/>
                <a:cs typeface="Times New Roman" pitchFamily="18" charset="0"/>
              </a:rPr>
              <a:t>幅移键控</a:t>
            </a:r>
            <a:r>
              <a:rPr lang="en-US" altLang="zh-CN" dirty="0">
                <a:solidFill>
                  <a:srgbClr val="1A3868"/>
                </a:solidFill>
                <a:latin typeface="Times New Roman" pitchFamily="18" charset="0"/>
                <a:ea typeface="微软雅黑" pitchFamily="34" charset="-122"/>
                <a:cs typeface="Times New Roman" pitchFamily="18" charset="0"/>
              </a:rPr>
              <a:t>ASK </a:t>
            </a:r>
          </a:p>
          <a:p>
            <a:pPr lvl="2">
              <a:buFont typeface="Wingdings" panose="05000000000000000000" pitchFamily="2" charset="2"/>
              <a:buChar char="ü"/>
            </a:pPr>
            <a:r>
              <a:rPr lang="zh-CN" altLang="en-US" dirty="0" smtClean="0">
                <a:solidFill>
                  <a:srgbClr val="1A3868"/>
                </a:solidFill>
                <a:latin typeface="Times New Roman" pitchFamily="18" charset="0"/>
                <a:ea typeface="微软雅黑" pitchFamily="34" charset="-122"/>
                <a:cs typeface="Times New Roman" pitchFamily="18" charset="0"/>
              </a:rPr>
              <a:t> 角频率    </a:t>
            </a:r>
            <a:r>
              <a:rPr lang="en-US" altLang="zh-CN" b="1" dirty="0" smtClean="0">
                <a:solidFill>
                  <a:schemeClr val="accent2"/>
                </a:solidFill>
                <a:ea typeface="楷体_GB2312" pitchFamily="49" charset="-122"/>
              </a:rPr>
              <a:t>ω   </a:t>
            </a:r>
            <a:r>
              <a:rPr lang="en-US" altLang="zh-CN" dirty="0" smtClean="0">
                <a:solidFill>
                  <a:srgbClr val="1A3868"/>
                </a:solidFill>
                <a:latin typeface="Times New Roman" pitchFamily="18" charset="0"/>
                <a:ea typeface="微软雅黑" pitchFamily="34" charset="-122"/>
                <a:cs typeface="Times New Roman" pitchFamily="18" charset="0"/>
              </a:rPr>
              <a:t>——</a:t>
            </a:r>
            <a:r>
              <a:rPr lang="zh-CN" altLang="en-US" dirty="0">
                <a:solidFill>
                  <a:srgbClr val="1A3868"/>
                </a:solidFill>
                <a:latin typeface="Times New Roman" pitchFamily="18" charset="0"/>
                <a:ea typeface="微软雅黑" pitchFamily="34" charset="-122"/>
                <a:cs typeface="Times New Roman" pitchFamily="18" charset="0"/>
              </a:rPr>
              <a:t>频</a:t>
            </a:r>
            <a:r>
              <a:rPr lang="zh-CN" altLang="en-US" dirty="0" smtClean="0">
                <a:solidFill>
                  <a:srgbClr val="1A3868"/>
                </a:solidFill>
                <a:latin typeface="Times New Roman" pitchFamily="18" charset="0"/>
                <a:ea typeface="微软雅黑" pitchFamily="34" charset="-122"/>
                <a:cs typeface="Times New Roman" pitchFamily="18" charset="0"/>
              </a:rPr>
              <a:t>移键控</a:t>
            </a:r>
            <a:r>
              <a:rPr lang="en-US" altLang="zh-CN" dirty="0">
                <a:solidFill>
                  <a:srgbClr val="1A3868"/>
                </a:solidFill>
                <a:latin typeface="Times New Roman" pitchFamily="18" charset="0"/>
                <a:ea typeface="微软雅黑" pitchFamily="34" charset="-122"/>
                <a:cs typeface="Times New Roman" pitchFamily="18" charset="0"/>
              </a:rPr>
              <a:t>FSK</a:t>
            </a:r>
          </a:p>
          <a:p>
            <a:pPr lvl="2">
              <a:buFont typeface="Wingdings" panose="05000000000000000000" pitchFamily="2" charset="2"/>
              <a:buChar char="ü"/>
            </a:pPr>
            <a:r>
              <a:rPr lang="zh-CN" altLang="en-US" dirty="0" smtClean="0">
                <a:solidFill>
                  <a:srgbClr val="1A3868"/>
                </a:solidFill>
                <a:latin typeface="Times New Roman" pitchFamily="18" charset="0"/>
                <a:ea typeface="微软雅黑" pitchFamily="34" charset="-122"/>
              </a:rPr>
              <a:t> 相   位     </a:t>
            </a:r>
            <a:r>
              <a:rPr lang="en-US" altLang="zh-CN" b="1" dirty="0" smtClean="0">
                <a:solidFill>
                  <a:schemeClr val="accent2"/>
                </a:solidFill>
                <a:ea typeface="楷体_GB2312" pitchFamily="49" charset="-122"/>
              </a:rPr>
              <a:t>φ   </a:t>
            </a:r>
            <a:r>
              <a:rPr lang="en-US" altLang="zh-CN" dirty="0" smtClean="0">
                <a:solidFill>
                  <a:srgbClr val="1A3868"/>
                </a:solidFill>
                <a:latin typeface="Times New Roman" pitchFamily="18" charset="0"/>
                <a:ea typeface="微软雅黑" pitchFamily="34" charset="-122"/>
                <a:cs typeface="Times New Roman" pitchFamily="18" charset="0"/>
              </a:rPr>
              <a:t>——</a:t>
            </a:r>
            <a:r>
              <a:rPr lang="zh-CN" altLang="en-US" dirty="0">
                <a:solidFill>
                  <a:srgbClr val="1A3868"/>
                </a:solidFill>
                <a:latin typeface="Times New Roman" pitchFamily="18" charset="0"/>
                <a:ea typeface="微软雅黑" pitchFamily="34" charset="-122"/>
                <a:cs typeface="Times New Roman" pitchFamily="18" charset="0"/>
              </a:rPr>
              <a:t>相</a:t>
            </a:r>
            <a:r>
              <a:rPr lang="zh-CN" altLang="en-US" dirty="0" smtClean="0">
                <a:solidFill>
                  <a:srgbClr val="1A3868"/>
                </a:solidFill>
                <a:latin typeface="Times New Roman" pitchFamily="18" charset="0"/>
                <a:ea typeface="微软雅黑" pitchFamily="34" charset="-122"/>
                <a:cs typeface="Times New Roman" pitchFamily="18" charset="0"/>
              </a:rPr>
              <a:t>移键控</a:t>
            </a:r>
            <a:r>
              <a:rPr lang="en-US" altLang="zh-CN" dirty="0">
                <a:solidFill>
                  <a:srgbClr val="1A3868"/>
                </a:solidFill>
                <a:latin typeface="Times New Roman" pitchFamily="18" charset="0"/>
                <a:ea typeface="微软雅黑" pitchFamily="34" charset="-122"/>
                <a:cs typeface="Times New Roman" pitchFamily="18" charset="0"/>
              </a:rPr>
              <a:t>PSK</a:t>
            </a:r>
          </a:p>
          <a:p>
            <a:endParaRPr lang="zh-CN" altLang="en-US" sz="1900" b="1" dirty="0" smtClean="0">
              <a:ea typeface="楷体_GB2312" pitchFamily="49" charset="-122"/>
            </a:endParaRPr>
          </a:p>
        </p:txBody>
      </p:sp>
      <p:sp>
        <p:nvSpPr>
          <p:cNvPr id="313346" name="Rectangle 3"/>
          <p:cNvSpPr>
            <a:spLocks noGrp="1" noChangeArrowheads="1"/>
          </p:cNvSpPr>
          <p:nvPr>
            <p:ph type="title"/>
          </p:nvPr>
        </p:nvSpPr>
        <p:spPr>
          <a:xfrm>
            <a:off x="647700" y="781050"/>
            <a:ext cx="3060700" cy="566738"/>
          </a:xfrm>
        </p:spPr>
        <p:txBody>
          <a:bodyPr/>
          <a:lstStyle/>
          <a:p>
            <a:r>
              <a:rPr lang="zh-CN" altLang="en-US" sz="2400" dirty="0" smtClean="0">
                <a:solidFill>
                  <a:srgbClr val="007D7A"/>
                </a:solidFill>
                <a:latin typeface="Times New Roman" pitchFamily="18" charset="0"/>
                <a:ea typeface="微软雅黑" pitchFamily="34" charset="-122"/>
                <a:cs typeface="Times New Roman" pitchFamily="18" charset="0"/>
              </a:rPr>
              <a:t>数字数据的模拟信号</a:t>
            </a:r>
          </a:p>
        </p:txBody>
      </p:sp>
    </p:spTree>
    <p:extLst>
      <p:ext uri="{BB962C8B-B14F-4D97-AF65-F5344CB8AC3E}">
        <p14:creationId xmlns:p14="http://schemas.microsoft.com/office/powerpoint/2010/main" val="13692425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标题 1"/>
          <p:cNvSpPr>
            <a:spLocks noGrp="1"/>
          </p:cNvSpPr>
          <p:nvPr>
            <p:ph type="title" idx="4294967295"/>
          </p:nvPr>
        </p:nvSpPr>
        <p:spPr>
          <a:xfrm>
            <a:off x="735013" y="715963"/>
            <a:ext cx="6429375" cy="560387"/>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信号的基本概念</a:t>
            </a:r>
          </a:p>
        </p:txBody>
      </p:sp>
      <p:sp>
        <p:nvSpPr>
          <p:cNvPr id="222216" name="内容占位符 2"/>
          <p:cNvSpPr>
            <a:spLocks noGrp="1"/>
          </p:cNvSpPr>
          <p:nvPr>
            <p:ph idx="4294967295"/>
          </p:nvPr>
        </p:nvSpPr>
        <p:spPr>
          <a:xfrm>
            <a:off x="395288" y="1347788"/>
            <a:ext cx="6624984" cy="1728787"/>
          </a:xfrm>
        </p:spPr>
        <p:txBody>
          <a:bodyPr/>
          <a:lstStyle/>
          <a:p>
            <a:pPr marL="342900" lvl="1" indent="-342900">
              <a:lnSpc>
                <a:spcPct val="120000"/>
              </a:lnSpc>
              <a:buFontTx/>
              <a:buChar char="•"/>
            </a:pPr>
            <a:r>
              <a:rPr lang="zh-CN" altLang="en-US" dirty="0">
                <a:solidFill>
                  <a:srgbClr val="1A3868"/>
                </a:solidFill>
                <a:latin typeface="Times New Roman" pitchFamily="18" charset="0"/>
                <a:ea typeface="微软雅黑" pitchFamily="34" charset="-122"/>
                <a:cs typeface="Times New Roman" pitchFamily="18" charset="0"/>
              </a:rPr>
              <a:t>（抽象的）数据要以（物理的）</a:t>
            </a:r>
            <a:r>
              <a:rPr lang="zh-CN" altLang="en-US" b="1" dirty="0">
                <a:solidFill>
                  <a:srgbClr val="C00000"/>
                </a:solidFill>
                <a:latin typeface="Times New Roman" pitchFamily="18" charset="0"/>
                <a:ea typeface="微软雅黑" pitchFamily="34" charset="-122"/>
                <a:cs typeface="Times New Roman" pitchFamily="18" charset="0"/>
              </a:rPr>
              <a:t>信号</a:t>
            </a:r>
            <a:r>
              <a:rPr lang="zh-CN" altLang="en-US" dirty="0">
                <a:solidFill>
                  <a:srgbClr val="1A3868"/>
                </a:solidFill>
                <a:latin typeface="Times New Roman" pitchFamily="18" charset="0"/>
                <a:ea typeface="微软雅黑" pitchFamily="34" charset="-122"/>
                <a:cs typeface="Times New Roman" pitchFamily="18" charset="0"/>
              </a:rPr>
              <a:t>的方式传输。信号是</a:t>
            </a:r>
            <a:r>
              <a:rPr lang="zh-CN" altLang="en-US" dirty="0" smtClean="0">
                <a:solidFill>
                  <a:srgbClr val="1A3868"/>
                </a:solidFill>
                <a:latin typeface="Times New Roman" pitchFamily="18" charset="0"/>
                <a:ea typeface="微软雅黑" pitchFamily="34" charset="-122"/>
                <a:cs typeface="Times New Roman" pitchFamily="18" charset="0"/>
              </a:rPr>
              <a:t>数据</a:t>
            </a:r>
            <a:r>
              <a:rPr lang="zh-CN" altLang="en-US" dirty="0">
                <a:solidFill>
                  <a:srgbClr val="1A3868"/>
                </a:solidFill>
                <a:latin typeface="Times New Roman" pitchFamily="18" charset="0"/>
                <a:ea typeface="微软雅黑" pitchFamily="34" charset="-122"/>
                <a:cs typeface="Times New Roman" pitchFamily="18" charset="0"/>
              </a:rPr>
              <a:t>在传输过程中</a:t>
            </a:r>
            <a:r>
              <a:rPr lang="zh-CN" altLang="en-US" dirty="0" smtClean="0">
                <a:solidFill>
                  <a:srgbClr val="1A3868"/>
                </a:solidFill>
                <a:latin typeface="Times New Roman" pitchFamily="18" charset="0"/>
                <a:ea typeface="微软雅黑" pitchFamily="34" charset="-122"/>
                <a:cs typeface="Times New Roman" pitchFamily="18" charset="0"/>
              </a:rPr>
              <a:t>的</a:t>
            </a:r>
            <a:r>
              <a:rPr lang="zh-CN" altLang="en-US" dirty="0">
                <a:solidFill>
                  <a:srgbClr val="1A3868"/>
                </a:solidFill>
                <a:latin typeface="Times New Roman" pitchFamily="18" charset="0"/>
                <a:ea typeface="微软雅黑" pitchFamily="34" charset="-122"/>
                <a:cs typeface="Times New Roman" pitchFamily="18" charset="0"/>
              </a:rPr>
              <a:t>电气或电磁表现。</a:t>
            </a:r>
          </a:p>
          <a:p>
            <a:pPr>
              <a:lnSpc>
                <a:spcPct val="120000"/>
              </a:lnSpc>
            </a:pPr>
            <a:r>
              <a:rPr lang="zh-CN" altLang="en-US" sz="2000" dirty="0" smtClean="0">
                <a:solidFill>
                  <a:srgbClr val="1A3868"/>
                </a:solidFill>
                <a:latin typeface="Times New Roman" pitchFamily="18" charset="0"/>
                <a:ea typeface="微软雅黑" pitchFamily="34" charset="-122"/>
                <a:cs typeface="Times New Roman" pitchFamily="18" charset="0"/>
              </a:rPr>
              <a:t>信号分为</a:t>
            </a:r>
            <a:r>
              <a:rPr lang="zh-CN" altLang="en-US" sz="2000" dirty="0" smtClean="0">
                <a:solidFill>
                  <a:srgbClr val="C00000"/>
                </a:solidFill>
                <a:latin typeface="Times New Roman" pitchFamily="18" charset="0"/>
                <a:ea typeface="微软雅黑" pitchFamily="34" charset="-122"/>
                <a:cs typeface="Times New Roman" pitchFamily="18" charset="0"/>
              </a:rPr>
              <a:t>模拟信号（</a:t>
            </a:r>
            <a:r>
              <a:rPr lang="en-US" altLang="zh-CN" sz="2000" dirty="0" smtClean="0">
                <a:solidFill>
                  <a:srgbClr val="C00000"/>
                </a:solidFill>
                <a:latin typeface="Times New Roman" pitchFamily="18" charset="0"/>
                <a:ea typeface="微软雅黑" pitchFamily="34" charset="-122"/>
                <a:cs typeface="Times New Roman" pitchFamily="18" charset="0"/>
              </a:rPr>
              <a:t>analog signal</a:t>
            </a:r>
            <a:r>
              <a:rPr lang="zh-CN" altLang="en-US" sz="2000" dirty="0" smtClean="0">
                <a:solidFill>
                  <a:srgbClr val="C00000"/>
                </a:solidFill>
                <a:latin typeface="Times New Roman" pitchFamily="18" charset="0"/>
                <a:ea typeface="微软雅黑" pitchFamily="34" charset="-122"/>
                <a:cs typeface="Times New Roman" pitchFamily="18" charset="0"/>
              </a:rPr>
              <a:t>）</a:t>
            </a:r>
            <a:r>
              <a:rPr lang="zh-CN" altLang="en-US" sz="2000" dirty="0" smtClean="0">
                <a:solidFill>
                  <a:srgbClr val="1A3868"/>
                </a:solidFill>
                <a:latin typeface="Times New Roman" pitchFamily="18" charset="0"/>
                <a:ea typeface="微软雅黑" pitchFamily="34" charset="-122"/>
                <a:cs typeface="Times New Roman" pitchFamily="18" charset="0"/>
              </a:rPr>
              <a:t>与</a:t>
            </a:r>
            <a:r>
              <a:rPr lang="zh-CN" altLang="en-US" sz="2000" dirty="0">
                <a:solidFill>
                  <a:srgbClr val="C00000"/>
                </a:solidFill>
                <a:latin typeface="Times New Roman" pitchFamily="18" charset="0"/>
                <a:ea typeface="微软雅黑" pitchFamily="34" charset="-122"/>
                <a:cs typeface="Times New Roman" pitchFamily="18" charset="0"/>
              </a:rPr>
              <a:t>数字信号</a:t>
            </a:r>
            <a:r>
              <a:rPr lang="zh-CN" altLang="en-US" sz="2000" dirty="0" smtClean="0">
                <a:solidFill>
                  <a:srgbClr val="C00000"/>
                </a:solidFill>
                <a:latin typeface="Times New Roman" pitchFamily="18" charset="0"/>
                <a:ea typeface="微软雅黑" pitchFamily="34" charset="-122"/>
                <a:cs typeface="Times New Roman" pitchFamily="18" charset="0"/>
              </a:rPr>
              <a:t>（</a:t>
            </a:r>
            <a:r>
              <a:rPr lang="en-US" altLang="zh-CN" sz="2000" dirty="0" smtClean="0">
                <a:solidFill>
                  <a:srgbClr val="C00000"/>
                </a:solidFill>
                <a:latin typeface="Times New Roman" pitchFamily="18" charset="0"/>
                <a:ea typeface="微软雅黑" pitchFamily="34" charset="-122"/>
                <a:cs typeface="Times New Roman" pitchFamily="18" charset="0"/>
              </a:rPr>
              <a:t>digital </a:t>
            </a:r>
            <a:r>
              <a:rPr lang="en-US" altLang="zh-CN" sz="2000" dirty="0">
                <a:solidFill>
                  <a:srgbClr val="C00000"/>
                </a:solidFill>
                <a:latin typeface="Times New Roman" pitchFamily="18" charset="0"/>
                <a:ea typeface="微软雅黑" pitchFamily="34" charset="-122"/>
                <a:cs typeface="Times New Roman" pitchFamily="18" charset="0"/>
              </a:rPr>
              <a:t>signal</a:t>
            </a:r>
            <a:r>
              <a:rPr lang="zh-CN" altLang="en-US" sz="2000" dirty="0">
                <a:solidFill>
                  <a:srgbClr val="C00000"/>
                </a:solidFill>
                <a:latin typeface="Times New Roman" pitchFamily="18" charset="0"/>
                <a:ea typeface="微软雅黑" pitchFamily="34" charset="-122"/>
                <a:cs typeface="Times New Roman" pitchFamily="18" charset="0"/>
              </a:rPr>
              <a:t>）</a:t>
            </a:r>
            <a:r>
              <a:rPr lang="zh-CN" altLang="en-US" sz="2000" dirty="0" smtClean="0">
                <a:solidFill>
                  <a:srgbClr val="1A3868"/>
                </a:solidFill>
                <a:latin typeface="Times New Roman" pitchFamily="18" charset="0"/>
                <a:ea typeface="微软雅黑" pitchFamily="34" charset="-122"/>
                <a:cs typeface="Times New Roman" pitchFamily="18" charset="0"/>
              </a:rPr>
              <a:t>两类；模拟信号的电平连续变化；数字信号的电平以脉冲变化。</a:t>
            </a:r>
            <a:endParaRPr lang="zh-CN" altLang="en-US" sz="2000" b="1" u="sng" dirty="0" smtClean="0">
              <a:solidFill>
                <a:srgbClr val="2D2DB9"/>
              </a:solidFill>
              <a:latin typeface="Times New Roman" pitchFamily="18" charset="0"/>
              <a:ea typeface="宋体" charset="-122"/>
              <a:cs typeface="Times New Roman" pitchFamily="18" charset="0"/>
            </a:endParaRPr>
          </a:p>
        </p:txBody>
      </p:sp>
      <p:sp>
        <p:nvSpPr>
          <p:cNvPr id="2222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pSp>
        <p:nvGrpSpPr>
          <p:cNvPr id="6" name="Group 4"/>
          <p:cNvGrpSpPr>
            <a:grpSpLocks/>
          </p:cNvGrpSpPr>
          <p:nvPr/>
        </p:nvGrpSpPr>
        <p:grpSpPr bwMode="auto">
          <a:xfrm>
            <a:off x="889380" y="3501203"/>
            <a:ext cx="2629711" cy="1375597"/>
            <a:chOff x="0" y="0"/>
            <a:chExt cx="2304" cy="1155"/>
          </a:xfrm>
        </p:grpSpPr>
        <p:sp>
          <p:nvSpPr>
            <p:cNvPr id="7" name="Line 12"/>
            <p:cNvSpPr>
              <a:spLocks noChangeShapeType="1"/>
            </p:cNvSpPr>
            <p:nvPr/>
          </p:nvSpPr>
          <p:spPr bwMode="auto">
            <a:xfrm flipV="1">
              <a:off x="88" y="0"/>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8" name="Line 13"/>
            <p:cNvSpPr>
              <a:spLocks noChangeShapeType="1"/>
            </p:cNvSpPr>
            <p:nvPr/>
          </p:nvSpPr>
          <p:spPr bwMode="auto">
            <a:xfrm flipV="1">
              <a:off x="88" y="1007"/>
              <a:ext cx="2051"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9" name="Freeform 14"/>
            <p:cNvSpPr>
              <a:spLocks/>
            </p:cNvSpPr>
            <p:nvPr/>
          </p:nvSpPr>
          <p:spPr bwMode="auto">
            <a:xfrm>
              <a:off x="0" y="240"/>
              <a:ext cx="2160" cy="629"/>
            </a:xfrm>
            <a:custGeom>
              <a:avLst/>
              <a:gdLst>
                <a:gd name="T0" fmla="*/ 0 w 1769"/>
                <a:gd name="T1" fmla="*/ 1660 h 444"/>
                <a:gd name="T2" fmla="*/ 203 w 1769"/>
                <a:gd name="T3" fmla="*/ 1427 h 444"/>
                <a:gd name="T4" fmla="*/ 275 w 1769"/>
                <a:gd name="T5" fmla="*/ 1026 h 444"/>
                <a:gd name="T6" fmla="*/ 403 w 1769"/>
                <a:gd name="T7" fmla="*/ 197 h 444"/>
                <a:gd name="T8" fmla="*/ 493 w 1769"/>
                <a:gd name="T9" fmla="*/ 68 h 444"/>
                <a:gd name="T10" fmla="*/ 676 w 1769"/>
                <a:gd name="T11" fmla="*/ 135 h 444"/>
                <a:gd name="T12" fmla="*/ 748 w 1769"/>
                <a:gd name="T13" fmla="*/ 500 h 444"/>
                <a:gd name="T14" fmla="*/ 1006 w 1769"/>
                <a:gd name="T15" fmla="*/ 1295 h 444"/>
                <a:gd name="T16" fmla="*/ 1134 w 1769"/>
                <a:gd name="T17" fmla="*/ 1228 h 444"/>
                <a:gd name="T18" fmla="*/ 1462 w 1769"/>
                <a:gd name="T19" fmla="*/ 664 h 444"/>
                <a:gd name="T20" fmla="*/ 1681 w 1769"/>
                <a:gd name="T21" fmla="*/ 963 h 444"/>
                <a:gd name="T22" fmla="*/ 1756 w 1769"/>
                <a:gd name="T23" fmla="*/ 1261 h 444"/>
                <a:gd name="T24" fmla="*/ 1921 w 1769"/>
                <a:gd name="T25" fmla="*/ 1489 h 444"/>
                <a:gd name="T26" fmla="*/ 2175 w 1769"/>
                <a:gd name="T27" fmla="*/ 1325 h 444"/>
                <a:gd name="T28" fmla="*/ 2414 w 1769"/>
                <a:gd name="T29" fmla="*/ 929 h 444"/>
                <a:gd name="T30" fmla="*/ 2487 w 1769"/>
                <a:gd name="T31" fmla="*/ 1060 h 444"/>
                <a:gd name="T32" fmla="*/ 2504 w 1769"/>
                <a:gd name="T33" fmla="*/ 1160 h 444"/>
                <a:gd name="T34" fmla="*/ 2543 w 1769"/>
                <a:gd name="T35" fmla="*/ 1228 h 444"/>
                <a:gd name="T36" fmla="*/ 2617 w 1769"/>
                <a:gd name="T37" fmla="*/ 1557 h 444"/>
                <a:gd name="T38" fmla="*/ 2707 w 1769"/>
                <a:gd name="T39" fmla="*/ 1788 h 444"/>
                <a:gd name="T40" fmla="*/ 2817 w 1769"/>
                <a:gd name="T41" fmla="*/ 1527 h 444"/>
                <a:gd name="T42" fmla="*/ 2873 w 1769"/>
                <a:gd name="T43" fmla="*/ 963 h 444"/>
                <a:gd name="T44" fmla="*/ 2963 w 1769"/>
                <a:gd name="T45" fmla="*/ 232 h 444"/>
                <a:gd name="T46" fmla="*/ 3000 w 1769"/>
                <a:gd name="T47" fmla="*/ 164 h 444"/>
                <a:gd name="T48" fmla="*/ 3037 w 1769"/>
                <a:gd name="T49" fmla="*/ 68 h 444"/>
                <a:gd name="T50" fmla="*/ 3145 w 1769"/>
                <a:gd name="T51" fmla="*/ 0 h 444"/>
                <a:gd name="T52" fmla="*/ 3383 w 1769"/>
                <a:gd name="T53" fmla="*/ 1128 h 444"/>
                <a:gd name="T54" fmla="*/ 3548 w 1769"/>
                <a:gd name="T55" fmla="*/ 963 h 444"/>
                <a:gd name="T56" fmla="*/ 3712 w 1769"/>
                <a:gd name="T57" fmla="*/ 1393 h 444"/>
                <a:gd name="T58" fmla="*/ 3932 w 1769"/>
                <a:gd name="T59" fmla="*/ 1527 h 4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69"/>
                <a:gd name="T91" fmla="*/ 0 h 444"/>
                <a:gd name="T92" fmla="*/ 1769 w 1769"/>
                <a:gd name="T93" fmla="*/ 444 h 44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69" h="444">
                  <a:moveTo>
                    <a:pt x="0" y="412"/>
                  </a:moveTo>
                  <a:cubicBezTo>
                    <a:pt x="37" y="399"/>
                    <a:pt x="59" y="375"/>
                    <a:pt x="91" y="354"/>
                  </a:cubicBezTo>
                  <a:cubicBezTo>
                    <a:pt x="98" y="317"/>
                    <a:pt x="114" y="290"/>
                    <a:pt x="124" y="255"/>
                  </a:cubicBezTo>
                  <a:cubicBezTo>
                    <a:pt x="143" y="186"/>
                    <a:pt x="159" y="117"/>
                    <a:pt x="181" y="49"/>
                  </a:cubicBezTo>
                  <a:cubicBezTo>
                    <a:pt x="184" y="41"/>
                    <a:pt x="218" y="20"/>
                    <a:pt x="222" y="17"/>
                  </a:cubicBezTo>
                  <a:cubicBezTo>
                    <a:pt x="250" y="21"/>
                    <a:pt x="285" y="13"/>
                    <a:pt x="305" y="33"/>
                  </a:cubicBezTo>
                  <a:cubicBezTo>
                    <a:pt x="316" y="44"/>
                    <a:pt x="332" y="107"/>
                    <a:pt x="337" y="124"/>
                  </a:cubicBezTo>
                  <a:cubicBezTo>
                    <a:pt x="358" y="193"/>
                    <a:pt x="376" y="296"/>
                    <a:pt x="453" y="321"/>
                  </a:cubicBezTo>
                  <a:cubicBezTo>
                    <a:pt x="463" y="318"/>
                    <a:pt x="498" y="311"/>
                    <a:pt x="510" y="305"/>
                  </a:cubicBezTo>
                  <a:cubicBezTo>
                    <a:pt x="573" y="273"/>
                    <a:pt x="601" y="203"/>
                    <a:pt x="658" y="165"/>
                  </a:cubicBezTo>
                  <a:cubicBezTo>
                    <a:pt x="697" y="178"/>
                    <a:pt x="729" y="209"/>
                    <a:pt x="757" y="239"/>
                  </a:cubicBezTo>
                  <a:cubicBezTo>
                    <a:pt x="766" y="267"/>
                    <a:pt x="769" y="291"/>
                    <a:pt x="790" y="313"/>
                  </a:cubicBezTo>
                  <a:cubicBezTo>
                    <a:pt x="812" y="381"/>
                    <a:pt x="789" y="360"/>
                    <a:pt x="864" y="370"/>
                  </a:cubicBezTo>
                  <a:cubicBezTo>
                    <a:pt x="916" y="360"/>
                    <a:pt x="933" y="344"/>
                    <a:pt x="979" y="329"/>
                  </a:cubicBezTo>
                  <a:cubicBezTo>
                    <a:pt x="1015" y="295"/>
                    <a:pt x="1036" y="248"/>
                    <a:pt x="1086" y="231"/>
                  </a:cubicBezTo>
                  <a:cubicBezTo>
                    <a:pt x="1108" y="296"/>
                    <a:pt x="1075" y="219"/>
                    <a:pt x="1119" y="263"/>
                  </a:cubicBezTo>
                  <a:cubicBezTo>
                    <a:pt x="1125" y="269"/>
                    <a:pt x="1123" y="280"/>
                    <a:pt x="1127" y="288"/>
                  </a:cubicBezTo>
                  <a:cubicBezTo>
                    <a:pt x="1131" y="295"/>
                    <a:pt x="1138" y="299"/>
                    <a:pt x="1144" y="305"/>
                  </a:cubicBezTo>
                  <a:cubicBezTo>
                    <a:pt x="1154" y="336"/>
                    <a:pt x="1153" y="363"/>
                    <a:pt x="1177" y="387"/>
                  </a:cubicBezTo>
                  <a:cubicBezTo>
                    <a:pt x="1196" y="444"/>
                    <a:pt x="1177" y="431"/>
                    <a:pt x="1218" y="444"/>
                  </a:cubicBezTo>
                  <a:cubicBezTo>
                    <a:pt x="1270" y="431"/>
                    <a:pt x="1252" y="425"/>
                    <a:pt x="1267" y="379"/>
                  </a:cubicBezTo>
                  <a:cubicBezTo>
                    <a:pt x="1274" y="332"/>
                    <a:pt x="1277" y="284"/>
                    <a:pt x="1292" y="239"/>
                  </a:cubicBezTo>
                  <a:cubicBezTo>
                    <a:pt x="1298" y="193"/>
                    <a:pt x="1308" y="99"/>
                    <a:pt x="1333" y="58"/>
                  </a:cubicBezTo>
                  <a:cubicBezTo>
                    <a:pt x="1337" y="51"/>
                    <a:pt x="1345" y="47"/>
                    <a:pt x="1350" y="41"/>
                  </a:cubicBezTo>
                  <a:cubicBezTo>
                    <a:pt x="1356" y="34"/>
                    <a:pt x="1358" y="22"/>
                    <a:pt x="1366" y="17"/>
                  </a:cubicBezTo>
                  <a:cubicBezTo>
                    <a:pt x="1381" y="8"/>
                    <a:pt x="1415" y="0"/>
                    <a:pt x="1415" y="0"/>
                  </a:cubicBezTo>
                  <a:cubicBezTo>
                    <a:pt x="1444" y="80"/>
                    <a:pt x="1422" y="247"/>
                    <a:pt x="1522" y="280"/>
                  </a:cubicBezTo>
                  <a:cubicBezTo>
                    <a:pt x="1558" y="271"/>
                    <a:pt x="1566" y="259"/>
                    <a:pt x="1596" y="239"/>
                  </a:cubicBezTo>
                  <a:cubicBezTo>
                    <a:pt x="1615" y="265"/>
                    <a:pt x="1640" y="331"/>
                    <a:pt x="1670" y="346"/>
                  </a:cubicBezTo>
                  <a:cubicBezTo>
                    <a:pt x="1702" y="362"/>
                    <a:pt x="1738" y="361"/>
                    <a:pt x="1769" y="379"/>
                  </a:cubicBezTo>
                </a:path>
              </a:pathLst>
            </a:custGeom>
            <a:noFill/>
            <a:ln w="28575" cmpd="sng">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69078" tIns="34539" rIns="69078" bIns="34539"/>
            <a:lstStyle/>
            <a:p>
              <a:endParaRPr lang="zh-CN" altLang="en-US" sz="2101"/>
            </a:p>
          </p:txBody>
        </p:sp>
        <p:sp>
          <p:nvSpPr>
            <p:cNvPr id="10" name="Text Box 15"/>
            <p:cNvSpPr txBox="1">
              <a:spLocks noChangeArrowheads="1"/>
            </p:cNvSpPr>
            <p:nvPr/>
          </p:nvSpPr>
          <p:spPr bwMode="auto">
            <a:xfrm>
              <a:off x="2112" y="864"/>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78" tIns="34539" rIns="69078" bIns="34539">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defRPr/>
              </a:pPr>
              <a:r>
                <a:rPr lang="en-US" sz="1800">
                  <a:effectLst>
                    <a:outerShdw blurRad="38100" dist="38100" dir="2700000" algn="tl">
                      <a:srgbClr val="C0C0C0"/>
                    </a:outerShdw>
                  </a:effectLst>
                  <a:latin typeface="Times New Roman" pitchFamily="18" charset="0"/>
                </a:rPr>
                <a:t>t</a:t>
              </a:r>
            </a:p>
          </p:txBody>
        </p:sp>
      </p:grpSp>
      <p:grpSp>
        <p:nvGrpSpPr>
          <p:cNvPr id="11" name="Group 9"/>
          <p:cNvGrpSpPr>
            <a:grpSpLocks/>
          </p:cNvGrpSpPr>
          <p:nvPr/>
        </p:nvGrpSpPr>
        <p:grpSpPr bwMode="auto">
          <a:xfrm>
            <a:off x="4122870" y="3541433"/>
            <a:ext cx="2465354" cy="1318429"/>
            <a:chOff x="0" y="0"/>
            <a:chExt cx="2160" cy="1107"/>
          </a:xfrm>
        </p:grpSpPr>
        <p:grpSp>
          <p:nvGrpSpPr>
            <p:cNvPr id="12" name="Group 10"/>
            <p:cNvGrpSpPr>
              <a:grpSpLocks/>
            </p:cNvGrpSpPr>
            <p:nvPr/>
          </p:nvGrpSpPr>
          <p:grpSpPr bwMode="auto">
            <a:xfrm>
              <a:off x="0" y="0"/>
              <a:ext cx="1977" cy="972"/>
              <a:chOff x="0" y="0"/>
              <a:chExt cx="2016" cy="960"/>
            </a:xfrm>
          </p:grpSpPr>
          <p:sp>
            <p:nvSpPr>
              <p:cNvPr id="14" name="Line 19"/>
              <p:cNvSpPr>
                <a:spLocks noChangeShapeType="1"/>
              </p:cNvSpPr>
              <p:nvPr/>
            </p:nvSpPr>
            <p:spPr bwMode="auto">
              <a:xfrm flipV="1">
                <a:off x="0" y="0"/>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15" name="Line 20"/>
              <p:cNvSpPr>
                <a:spLocks noChangeShapeType="1"/>
              </p:cNvSpPr>
              <p:nvPr/>
            </p:nvSpPr>
            <p:spPr bwMode="auto">
              <a:xfrm flipV="1">
                <a:off x="0" y="959"/>
                <a:ext cx="2016"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grpSp>
            <p:nvGrpSpPr>
              <p:cNvPr id="16" name="Group 13"/>
              <p:cNvGrpSpPr>
                <a:grpSpLocks/>
              </p:cNvGrpSpPr>
              <p:nvPr/>
            </p:nvGrpSpPr>
            <p:grpSpPr bwMode="auto">
              <a:xfrm>
                <a:off x="57" y="444"/>
                <a:ext cx="1824" cy="484"/>
                <a:chOff x="0" y="0"/>
                <a:chExt cx="1824" cy="484"/>
              </a:xfrm>
            </p:grpSpPr>
            <p:sp>
              <p:nvSpPr>
                <p:cNvPr id="17" name="Line 22"/>
                <p:cNvSpPr>
                  <a:spLocks noChangeShapeType="1"/>
                </p:cNvSpPr>
                <p:nvPr/>
              </p:nvSpPr>
              <p:spPr bwMode="auto">
                <a:xfrm>
                  <a:off x="0" y="0"/>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18" name="Line 23"/>
                <p:cNvSpPr>
                  <a:spLocks noChangeShapeType="1"/>
                </p:cNvSpPr>
                <p:nvPr/>
              </p:nvSpPr>
              <p:spPr bwMode="auto">
                <a:xfrm>
                  <a:off x="432" y="0"/>
                  <a:ext cx="231"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19" name="Line 24"/>
                <p:cNvSpPr>
                  <a:spLocks noChangeShapeType="1"/>
                </p:cNvSpPr>
                <p:nvPr/>
              </p:nvSpPr>
              <p:spPr bwMode="auto">
                <a:xfrm>
                  <a:off x="912" y="0"/>
                  <a:ext cx="43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0" name="Line 25"/>
                <p:cNvSpPr>
                  <a:spLocks noChangeShapeType="1"/>
                </p:cNvSpPr>
                <p:nvPr/>
              </p:nvSpPr>
              <p:spPr bwMode="auto">
                <a:xfrm>
                  <a:off x="192" y="480"/>
                  <a:ext cx="23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1" name="Line 26"/>
                <p:cNvSpPr>
                  <a:spLocks noChangeShapeType="1"/>
                </p:cNvSpPr>
                <p:nvPr/>
              </p:nvSpPr>
              <p:spPr bwMode="auto">
                <a:xfrm>
                  <a:off x="672" y="480"/>
                  <a:ext cx="24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2" name="Line 27"/>
                <p:cNvSpPr>
                  <a:spLocks noChangeShapeType="1"/>
                </p:cNvSpPr>
                <p:nvPr/>
              </p:nvSpPr>
              <p:spPr bwMode="auto">
                <a:xfrm>
                  <a:off x="1344" y="480"/>
                  <a:ext cx="24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3" name="Line 28"/>
                <p:cNvSpPr>
                  <a:spLocks noChangeShapeType="1"/>
                </p:cNvSpPr>
                <p:nvPr/>
              </p:nvSpPr>
              <p:spPr bwMode="auto">
                <a:xfrm>
                  <a:off x="1584" y="0"/>
                  <a:ext cx="24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4" name="Line 29"/>
                <p:cNvSpPr>
                  <a:spLocks noChangeShapeType="1"/>
                </p:cNvSpPr>
                <p:nvPr/>
              </p:nvSpPr>
              <p:spPr bwMode="auto">
                <a:xfrm>
                  <a:off x="192" y="0"/>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5" name="Line 30"/>
                <p:cNvSpPr>
                  <a:spLocks noChangeShapeType="1"/>
                </p:cNvSpPr>
                <p:nvPr/>
              </p:nvSpPr>
              <p:spPr bwMode="auto">
                <a:xfrm>
                  <a:off x="432" y="0"/>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6" name="Line 31"/>
                <p:cNvSpPr>
                  <a:spLocks noChangeShapeType="1"/>
                </p:cNvSpPr>
                <p:nvPr/>
              </p:nvSpPr>
              <p:spPr bwMode="auto">
                <a:xfrm flipH="1">
                  <a:off x="672" y="0"/>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7" name="Line 32"/>
                <p:cNvSpPr>
                  <a:spLocks noChangeShapeType="1"/>
                </p:cNvSpPr>
                <p:nvPr/>
              </p:nvSpPr>
              <p:spPr bwMode="auto">
                <a:xfrm>
                  <a:off x="912" y="0"/>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8" name="Line 33"/>
                <p:cNvSpPr>
                  <a:spLocks noChangeShapeType="1"/>
                </p:cNvSpPr>
                <p:nvPr/>
              </p:nvSpPr>
              <p:spPr bwMode="auto">
                <a:xfrm>
                  <a:off x="1824" y="0"/>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29" name="Line 34"/>
                <p:cNvSpPr>
                  <a:spLocks noChangeShapeType="1"/>
                </p:cNvSpPr>
                <p:nvPr/>
              </p:nvSpPr>
              <p:spPr bwMode="auto">
                <a:xfrm>
                  <a:off x="1344" y="0"/>
                  <a:ext cx="0" cy="48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sp>
              <p:nvSpPr>
                <p:cNvPr id="30" name="Line 35"/>
                <p:cNvSpPr>
                  <a:spLocks noChangeShapeType="1"/>
                </p:cNvSpPr>
                <p:nvPr/>
              </p:nvSpPr>
              <p:spPr bwMode="auto">
                <a:xfrm>
                  <a:off x="1584" y="0"/>
                  <a:ext cx="0" cy="48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69078" tIns="34539" rIns="69078" bIns="34539"/>
                <a:lstStyle/>
                <a:p>
                  <a:endParaRPr lang="zh-CN" altLang="en-US" sz="2101"/>
                </a:p>
              </p:txBody>
            </p:sp>
          </p:grpSp>
        </p:grpSp>
        <p:sp>
          <p:nvSpPr>
            <p:cNvPr id="13" name="Text Box 36"/>
            <p:cNvSpPr txBox="1">
              <a:spLocks noChangeArrowheads="1"/>
            </p:cNvSpPr>
            <p:nvPr/>
          </p:nvSpPr>
          <p:spPr bwMode="auto">
            <a:xfrm>
              <a:off x="1968" y="816"/>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78" tIns="34539" rIns="69078" bIns="34539">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50000"/>
                </a:spcBef>
                <a:defRPr/>
              </a:pPr>
              <a:r>
                <a:rPr lang="en-US" sz="1800">
                  <a:effectLst>
                    <a:outerShdw blurRad="38100" dist="38100" dir="2700000" algn="tl">
                      <a:srgbClr val="C0C0C0"/>
                    </a:outerShdw>
                  </a:effectLst>
                  <a:latin typeface="Times New Roman" pitchFamily="18" charset="0"/>
                </a:rPr>
                <a:t>t</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标题 1"/>
          <p:cNvSpPr>
            <a:spLocks noGrp="1"/>
          </p:cNvSpPr>
          <p:nvPr>
            <p:ph type="title" idx="4294967295"/>
          </p:nvPr>
        </p:nvSpPr>
        <p:spPr>
          <a:xfrm>
            <a:off x="179512" y="556320"/>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模拟数据编码方法</a:t>
            </a:r>
          </a:p>
        </p:txBody>
      </p:sp>
      <p:sp>
        <p:nvSpPr>
          <p:cNvPr id="264200"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64197" name="Object 5"/>
          <p:cNvGraphicFramePr>
            <a:graphicFrameLocks noChangeAspect="1"/>
          </p:cNvGraphicFramePr>
          <p:nvPr>
            <p:extLst/>
          </p:nvPr>
        </p:nvGraphicFramePr>
        <p:xfrm>
          <a:off x="107949" y="1285875"/>
          <a:ext cx="6984331" cy="3662933"/>
        </p:xfrm>
        <a:graphic>
          <a:graphicData uri="http://schemas.openxmlformats.org/presentationml/2006/ole">
            <mc:AlternateContent xmlns:mc="http://schemas.openxmlformats.org/markup-compatibility/2006">
              <mc:Choice xmlns:v="urn:schemas-microsoft-com:vml" Requires="v">
                <p:oleObj spid="_x0000_s332811" name="Visio" r:id="rId4" imgW="4961766" imgH="3018547" progId="Visio.Drawing.11">
                  <p:embed/>
                </p:oleObj>
              </mc:Choice>
              <mc:Fallback>
                <p:oleObj name="Visio" r:id="rId4" imgW="4961766" imgH="30185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49" y="1285875"/>
                        <a:ext cx="6984331" cy="3662933"/>
                      </a:xfrm>
                      <a:prstGeom prst="rect">
                        <a:avLst/>
                      </a:prstGeom>
                      <a:noFill/>
                    </p:spPr>
                  </p:pic>
                </p:oleObj>
              </mc:Fallback>
            </mc:AlternateContent>
          </a:graphicData>
        </a:graphic>
      </p:graphicFrame>
    </p:spTree>
    <p:extLst>
      <p:ext uri="{BB962C8B-B14F-4D97-AF65-F5344CB8AC3E}">
        <p14:creationId xmlns:p14="http://schemas.microsoft.com/office/powerpoint/2010/main" val="3337294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2"/>
          <p:cNvSpPr>
            <a:spLocks noGrp="1" noChangeArrowheads="1"/>
          </p:cNvSpPr>
          <p:nvPr>
            <p:ph type="title"/>
          </p:nvPr>
        </p:nvSpPr>
        <p:spPr>
          <a:xfrm>
            <a:off x="447675" y="706438"/>
            <a:ext cx="6429375" cy="8572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幅移键控 </a:t>
            </a:r>
            <a:r>
              <a:rPr lang="en-US" altLang="zh-CN" sz="2400" smtClean="0">
                <a:solidFill>
                  <a:srgbClr val="007D7A"/>
                </a:solidFill>
                <a:latin typeface="Times New Roman" pitchFamily="18" charset="0"/>
                <a:ea typeface="微软雅黑" pitchFamily="34" charset="-122"/>
                <a:cs typeface="Times New Roman" pitchFamily="18" charset="0"/>
              </a:rPr>
              <a:t>(amplitude shift keying, ASK)</a:t>
            </a:r>
            <a:endParaRPr lang="zh-CN" altLang="en-US" sz="3200" smtClean="0">
              <a:latin typeface="华文新魏" pitchFamily="2" charset="-122"/>
              <a:ea typeface="微软雅黑" pitchFamily="34" charset="-122"/>
              <a:cs typeface="Times New Roman" pitchFamily="18" charset="0"/>
            </a:endParaRPr>
          </a:p>
        </p:txBody>
      </p:sp>
      <p:sp>
        <p:nvSpPr>
          <p:cNvPr id="266242" name="Rectangle 3"/>
          <p:cNvSpPr>
            <a:spLocks noGrp="1" noChangeArrowheads="1"/>
          </p:cNvSpPr>
          <p:nvPr>
            <p:ph type="body" idx="1"/>
          </p:nvPr>
        </p:nvSpPr>
        <p:spPr>
          <a:xfrm>
            <a:off x="468313" y="1564829"/>
            <a:ext cx="5181600" cy="2447875"/>
          </a:xfrm>
        </p:spPr>
        <p:txBody>
          <a:bodyPr/>
          <a:lstStyle/>
          <a:p>
            <a:pPr>
              <a:buFontTx/>
              <a:buNone/>
            </a:pPr>
            <a:r>
              <a:rPr lang="zh-CN" altLang="en-US" dirty="0" smtClean="0">
                <a:solidFill>
                  <a:srgbClr val="18386B"/>
                </a:solidFill>
                <a:latin typeface="微软雅黑" pitchFamily="34" charset="-122"/>
                <a:ea typeface="微软雅黑" pitchFamily="34" charset="-122"/>
              </a:rPr>
              <a:t>               </a:t>
            </a:r>
            <a:r>
              <a:rPr lang="en-US" altLang="zh-CN" sz="2000" dirty="0" smtClean="0">
                <a:solidFill>
                  <a:schemeClr val="accent2"/>
                </a:solidFill>
                <a:latin typeface="微软雅黑" pitchFamily="34" charset="-122"/>
                <a:ea typeface="微软雅黑" pitchFamily="34" charset="-122"/>
              </a:rPr>
              <a:t>u</a:t>
            </a:r>
            <a:r>
              <a:rPr lang="en-US" altLang="zh-CN" sz="2000" baseline="-30000" dirty="0" smtClean="0">
                <a:solidFill>
                  <a:schemeClr val="accent2"/>
                </a:solidFill>
                <a:latin typeface="微软雅黑" pitchFamily="34" charset="-122"/>
                <a:ea typeface="微软雅黑" pitchFamily="34" charset="-122"/>
              </a:rPr>
              <a:t>m</a:t>
            </a:r>
            <a:r>
              <a:rPr lang="en-US" altLang="zh-CN" sz="2000" dirty="0" smtClean="0">
                <a:solidFill>
                  <a:srgbClr val="18386B"/>
                </a:solidFill>
                <a:latin typeface="微软雅黑" pitchFamily="34" charset="-122"/>
                <a:ea typeface="微软雅黑" pitchFamily="34" charset="-122"/>
              </a:rPr>
              <a:t>· sin（ω</a:t>
            </a:r>
            <a:r>
              <a:rPr lang="en-US" altLang="zh-CN" sz="2000" baseline="-30000" dirty="0" smtClean="0">
                <a:solidFill>
                  <a:srgbClr val="18386B"/>
                </a:solidFill>
                <a:latin typeface="微软雅黑" pitchFamily="34" charset="-122"/>
                <a:ea typeface="微软雅黑" pitchFamily="34" charset="-122"/>
              </a:rPr>
              <a:t>1</a:t>
            </a:r>
            <a:r>
              <a:rPr lang="en-US" altLang="zh-CN" sz="2000" dirty="0" smtClean="0">
                <a:solidFill>
                  <a:srgbClr val="18386B"/>
                </a:solidFill>
                <a:latin typeface="微软雅黑" pitchFamily="34" charset="-122"/>
                <a:ea typeface="微软雅黑" pitchFamily="34" charset="-122"/>
              </a:rPr>
              <a:t>t+φ</a:t>
            </a:r>
            <a:r>
              <a:rPr lang="en-US" altLang="zh-CN" sz="2000" baseline="-30000" dirty="0" smtClean="0">
                <a:solidFill>
                  <a:srgbClr val="18386B"/>
                </a:solidFill>
                <a:latin typeface="微软雅黑" pitchFamily="34" charset="-122"/>
                <a:ea typeface="微软雅黑" pitchFamily="34" charset="-122"/>
              </a:rPr>
              <a:t>0</a:t>
            </a:r>
            <a:r>
              <a:rPr lang="en-US" altLang="zh-CN" sz="2000" dirty="0" smtClean="0">
                <a:solidFill>
                  <a:srgbClr val="18386B"/>
                </a:solidFill>
                <a:latin typeface="微软雅黑" pitchFamily="34" charset="-122"/>
                <a:ea typeface="微软雅黑" pitchFamily="34" charset="-122"/>
              </a:rPr>
              <a:t>）   </a:t>
            </a:r>
            <a:r>
              <a:rPr lang="zh-CN" altLang="en-US" sz="2000" dirty="0" smtClean="0">
                <a:solidFill>
                  <a:srgbClr val="C00000"/>
                </a:solidFill>
                <a:latin typeface="Times New Roman" pitchFamily="18" charset="0"/>
                <a:ea typeface="微软雅黑" pitchFamily="34" charset="-122"/>
                <a:cs typeface="Times New Roman" pitchFamily="18" charset="0"/>
              </a:rPr>
              <a:t>数字1</a:t>
            </a:r>
          </a:p>
          <a:p>
            <a:pPr>
              <a:buFontTx/>
              <a:buNone/>
            </a:pPr>
            <a:r>
              <a:rPr lang="zh-CN" altLang="en-US" sz="2000" dirty="0" smtClean="0">
                <a:solidFill>
                  <a:srgbClr val="18386B"/>
                </a:solidFill>
                <a:latin typeface="微软雅黑" pitchFamily="34" charset="-122"/>
                <a:ea typeface="微软雅黑" pitchFamily="34" charset="-122"/>
              </a:rPr>
              <a:t> </a:t>
            </a:r>
            <a:r>
              <a:rPr lang="en-US" altLang="zh-CN" sz="2000" dirty="0" err="1" smtClean="0">
                <a:solidFill>
                  <a:srgbClr val="18386B"/>
                </a:solidFill>
                <a:latin typeface="微软雅黑" pitchFamily="34" charset="-122"/>
                <a:ea typeface="微软雅黑" pitchFamily="34" charset="-122"/>
              </a:rPr>
              <a:t>u（t</a:t>
            </a:r>
            <a:r>
              <a:rPr lang="en-US" altLang="zh-CN" sz="2000" dirty="0" smtClean="0">
                <a:solidFill>
                  <a:srgbClr val="18386B"/>
                </a:solidFill>
                <a:latin typeface="微软雅黑" pitchFamily="34" charset="-122"/>
                <a:ea typeface="微软雅黑" pitchFamily="34" charset="-122"/>
              </a:rPr>
              <a:t>）=</a:t>
            </a:r>
          </a:p>
          <a:p>
            <a:pPr>
              <a:buFontTx/>
              <a:buNone/>
            </a:pPr>
            <a:r>
              <a:rPr lang="en-US" altLang="zh-CN" sz="2000" dirty="0" smtClean="0">
                <a:solidFill>
                  <a:srgbClr val="18386B"/>
                </a:solidFill>
                <a:latin typeface="微软雅黑" pitchFamily="34" charset="-122"/>
                <a:ea typeface="微软雅黑" pitchFamily="34" charset="-122"/>
              </a:rPr>
              <a:t>                 0                                </a:t>
            </a:r>
            <a:r>
              <a:rPr lang="zh-CN" altLang="en-US" sz="2000" dirty="0" smtClean="0">
                <a:solidFill>
                  <a:srgbClr val="C00000"/>
                </a:solidFill>
                <a:latin typeface="Times New Roman" pitchFamily="18" charset="0"/>
                <a:ea typeface="微软雅黑" pitchFamily="34" charset="-122"/>
              </a:rPr>
              <a:t>数字0</a:t>
            </a:r>
          </a:p>
          <a:p>
            <a:endParaRPr lang="zh-CN" altLang="en-US" sz="2000" dirty="0" smtClean="0">
              <a:solidFill>
                <a:srgbClr val="18386B"/>
              </a:solidFill>
              <a:latin typeface="微软雅黑" pitchFamily="34" charset="-122"/>
              <a:ea typeface="微软雅黑" pitchFamily="34" charset="-122"/>
            </a:endParaRPr>
          </a:p>
          <a:p>
            <a:pPr>
              <a:lnSpc>
                <a:spcPct val="120000"/>
              </a:lnSpc>
            </a:pPr>
            <a:r>
              <a:rPr lang="zh-CN" altLang="en-US" sz="2000" dirty="0" smtClean="0">
                <a:solidFill>
                  <a:srgbClr val="18386B"/>
                </a:solidFill>
                <a:latin typeface="微软雅黑" pitchFamily="34" charset="-122"/>
                <a:ea typeface="微软雅黑" pitchFamily="34" charset="-122"/>
              </a:rPr>
              <a:t>幅移键控</a:t>
            </a:r>
            <a:r>
              <a:rPr lang="en-US" altLang="zh-CN" sz="2000" dirty="0" smtClean="0">
                <a:solidFill>
                  <a:srgbClr val="18386B"/>
                </a:solidFill>
                <a:latin typeface="微软雅黑" pitchFamily="34" charset="-122"/>
                <a:ea typeface="微软雅黑" pitchFamily="34" charset="-122"/>
              </a:rPr>
              <a:t>ASK</a:t>
            </a:r>
            <a:r>
              <a:rPr lang="zh-CN" altLang="en-US" sz="2000" dirty="0" smtClean="0">
                <a:solidFill>
                  <a:srgbClr val="18386B"/>
                </a:solidFill>
                <a:latin typeface="微软雅黑" pitchFamily="34" charset="-122"/>
                <a:ea typeface="微软雅黑" pitchFamily="34" charset="-122"/>
              </a:rPr>
              <a:t>信号实现容易，技术简单，但抗干扰能力较差。 </a:t>
            </a:r>
          </a:p>
        </p:txBody>
      </p:sp>
      <p:grpSp>
        <p:nvGrpSpPr>
          <p:cNvPr id="266243" name="Group 7"/>
          <p:cNvGrpSpPr>
            <a:grpSpLocks/>
          </p:cNvGrpSpPr>
          <p:nvPr/>
        </p:nvGrpSpPr>
        <p:grpSpPr bwMode="auto">
          <a:xfrm>
            <a:off x="1690688" y="1780456"/>
            <a:ext cx="76200" cy="858837"/>
            <a:chOff x="1536" y="1368"/>
            <a:chExt cx="48" cy="541"/>
          </a:xfrm>
        </p:grpSpPr>
        <p:sp>
          <p:nvSpPr>
            <p:cNvPr id="266244" name="Line 8"/>
            <p:cNvSpPr>
              <a:spLocks noChangeShapeType="1"/>
            </p:cNvSpPr>
            <p:nvPr/>
          </p:nvSpPr>
          <p:spPr bwMode="auto">
            <a:xfrm flipH="1">
              <a:off x="1536" y="1368"/>
              <a:ext cx="48" cy="0"/>
            </a:xfrm>
            <a:prstGeom prst="line">
              <a:avLst/>
            </a:prstGeom>
            <a:noFill/>
            <a:ln w="19050">
              <a:solidFill>
                <a:srgbClr val="18386B"/>
              </a:solidFill>
              <a:round/>
              <a:headEnd/>
              <a:tailEnd/>
            </a:ln>
          </p:spPr>
          <p:txBody>
            <a:bodyPr anchor="ctr"/>
            <a:lstStyle/>
            <a:p>
              <a:endParaRPr lang="zh-CN" altLang="en-US"/>
            </a:p>
          </p:txBody>
        </p:sp>
        <p:sp>
          <p:nvSpPr>
            <p:cNvPr id="266245" name="Line 9"/>
            <p:cNvSpPr>
              <a:spLocks noChangeShapeType="1"/>
            </p:cNvSpPr>
            <p:nvPr/>
          </p:nvSpPr>
          <p:spPr bwMode="auto">
            <a:xfrm>
              <a:off x="1536" y="1368"/>
              <a:ext cx="0" cy="541"/>
            </a:xfrm>
            <a:prstGeom prst="line">
              <a:avLst/>
            </a:prstGeom>
            <a:noFill/>
            <a:ln w="19050">
              <a:solidFill>
                <a:srgbClr val="18386B"/>
              </a:solidFill>
              <a:round/>
              <a:headEnd/>
              <a:tailEnd/>
            </a:ln>
          </p:spPr>
          <p:txBody>
            <a:bodyPr anchor="ctr"/>
            <a:lstStyle/>
            <a:p>
              <a:endParaRPr lang="zh-CN" altLang="en-US"/>
            </a:p>
          </p:txBody>
        </p:sp>
        <p:sp>
          <p:nvSpPr>
            <p:cNvPr id="266246" name="Line 10"/>
            <p:cNvSpPr>
              <a:spLocks noChangeShapeType="1"/>
            </p:cNvSpPr>
            <p:nvPr/>
          </p:nvSpPr>
          <p:spPr bwMode="auto">
            <a:xfrm>
              <a:off x="1536" y="1909"/>
              <a:ext cx="48" cy="0"/>
            </a:xfrm>
            <a:prstGeom prst="line">
              <a:avLst/>
            </a:prstGeom>
            <a:noFill/>
            <a:ln w="19050">
              <a:solidFill>
                <a:srgbClr val="18386B"/>
              </a:solidFill>
              <a:round/>
              <a:headEnd/>
              <a:tailEnd/>
            </a:ln>
          </p:spPr>
          <p:txBody>
            <a:bodyPr anchor="ctr"/>
            <a:lstStyle/>
            <a:p>
              <a:endParaRPr lang="zh-CN" altLang="en-US"/>
            </a:p>
          </p:txBody>
        </p:sp>
      </p:gr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62" y="4012704"/>
            <a:ext cx="578778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55140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ChangeArrowheads="1"/>
          </p:cNvSpPr>
          <p:nvPr>
            <p:ph type="title"/>
          </p:nvPr>
        </p:nvSpPr>
        <p:spPr>
          <a:xfrm>
            <a:off x="467544" y="839787"/>
            <a:ext cx="6119813" cy="674688"/>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频移键控 </a:t>
            </a:r>
            <a:r>
              <a:rPr lang="en-US" altLang="zh-CN" sz="2400" dirty="0" smtClean="0">
                <a:solidFill>
                  <a:srgbClr val="007D7A"/>
                </a:solidFill>
                <a:latin typeface="Times New Roman" pitchFamily="18" charset="0"/>
                <a:ea typeface="微软雅黑" pitchFamily="34" charset="-122"/>
                <a:cs typeface="Times New Roman" pitchFamily="18" charset="0"/>
              </a:rPr>
              <a:t>(frequency-shift keying, FSK)</a:t>
            </a:r>
            <a:endParaRPr lang="zh-CN" altLang="en-US" sz="1200" u="sng" dirty="0" smtClean="0">
              <a:ea typeface="楷体_GB2312" pitchFamily="49" charset="-122"/>
              <a:cs typeface="Times New Roman" pitchFamily="18" charset="0"/>
            </a:endParaRPr>
          </a:p>
        </p:txBody>
      </p:sp>
      <p:sp>
        <p:nvSpPr>
          <p:cNvPr id="267266" name="Rectangle 3"/>
          <p:cNvSpPr>
            <a:spLocks noGrp="1" noChangeArrowheads="1"/>
          </p:cNvSpPr>
          <p:nvPr>
            <p:ph type="body" idx="1"/>
          </p:nvPr>
        </p:nvSpPr>
        <p:spPr>
          <a:xfrm>
            <a:off x="611188" y="1659955"/>
            <a:ext cx="5689004" cy="3144837"/>
          </a:xfrm>
        </p:spPr>
        <p:txBody>
          <a:bodyPr/>
          <a:lstStyle/>
          <a:p>
            <a:pPr>
              <a:lnSpc>
                <a:spcPct val="90000"/>
              </a:lnSpc>
              <a:buFontTx/>
              <a:buNone/>
            </a:pPr>
            <a:r>
              <a:rPr lang="zh-CN" altLang="en-US" dirty="0" smtClean="0">
                <a:solidFill>
                  <a:srgbClr val="18386B"/>
                </a:solidFill>
                <a:latin typeface="微软雅黑" pitchFamily="34" charset="-122"/>
                <a:ea typeface="微软雅黑" pitchFamily="34" charset="-122"/>
              </a:rPr>
              <a:t>               </a:t>
            </a:r>
            <a:r>
              <a:rPr lang="en-US" altLang="zh-CN" sz="2000" dirty="0" smtClean="0">
                <a:solidFill>
                  <a:srgbClr val="18386B"/>
                </a:solidFill>
                <a:latin typeface="微软雅黑" pitchFamily="34" charset="-122"/>
                <a:ea typeface="微软雅黑" pitchFamily="34" charset="-122"/>
              </a:rPr>
              <a:t>u</a:t>
            </a:r>
            <a:r>
              <a:rPr lang="en-US" altLang="zh-CN" sz="2000" baseline="-30000" dirty="0" smtClean="0">
                <a:solidFill>
                  <a:srgbClr val="18386B"/>
                </a:solidFill>
                <a:latin typeface="微软雅黑" pitchFamily="34" charset="-122"/>
                <a:ea typeface="微软雅黑" pitchFamily="34" charset="-122"/>
              </a:rPr>
              <a:t>m</a:t>
            </a:r>
            <a:r>
              <a:rPr lang="en-US" altLang="zh-CN" sz="2000" dirty="0" smtClean="0">
                <a:solidFill>
                  <a:srgbClr val="18386B"/>
                </a:solidFill>
                <a:latin typeface="微软雅黑" pitchFamily="34" charset="-122"/>
                <a:ea typeface="微软雅黑" pitchFamily="34" charset="-122"/>
              </a:rPr>
              <a:t>·sin（</a:t>
            </a:r>
            <a:r>
              <a:rPr lang="en-US" altLang="zh-CN" sz="2000" dirty="0" smtClean="0">
                <a:solidFill>
                  <a:schemeClr val="accent2"/>
                </a:solidFill>
                <a:latin typeface="微软雅黑" pitchFamily="34" charset="-122"/>
                <a:ea typeface="微软雅黑" pitchFamily="34" charset="-122"/>
              </a:rPr>
              <a:t>ω</a:t>
            </a:r>
            <a:r>
              <a:rPr lang="en-US" altLang="zh-CN" sz="2000" baseline="-30000" dirty="0" smtClean="0">
                <a:solidFill>
                  <a:schemeClr val="accent2"/>
                </a:solidFill>
                <a:latin typeface="微软雅黑" pitchFamily="34" charset="-122"/>
                <a:ea typeface="微软雅黑" pitchFamily="34" charset="-122"/>
              </a:rPr>
              <a:t>1</a:t>
            </a:r>
            <a:r>
              <a:rPr lang="en-US" altLang="zh-CN" sz="2000" dirty="0" smtClean="0">
                <a:solidFill>
                  <a:srgbClr val="18386B"/>
                </a:solidFill>
                <a:latin typeface="微软雅黑" pitchFamily="34" charset="-122"/>
                <a:ea typeface="微软雅黑" pitchFamily="34" charset="-122"/>
              </a:rPr>
              <a:t>t+φ</a:t>
            </a:r>
            <a:r>
              <a:rPr lang="en-US" altLang="zh-CN" sz="2000" baseline="-30000" dirty="0" smtClean="0">
                <a:solidFill>
                  <a:srgbClr val="18386B"/>
                </a:solidFill>
                <a:latin typeface="微软雅黑" pitchFamily="34" charset="-122"/>
                <a:ea typeface="微软雅黑" pitchFamily="34" charset="-122"/>
              </a:rPr>
              <a:t>0</a:t>
            </a:r>
            <a:r>
              <a:rPr lang="en-US" altLang="zh-CN" sz="2000" dirty="0" smtClean="0">
                <a:solidFill>
                  <a:srgbClr val="18386B"/>
                </a:solidFill>
                <a:latin typeface="微软雅黑" pitchFamily="34" charset="-122"/>
                <a:ea typeface="微软雅黑" pitchFamily="34" charset="-122"/>
              </a:rPr>
              <a:t>）     </a:t>
            </a:r>
            <a:r>
              <a:rPr lang="zh-CN" altLang="en-US" sz="2000" dirty="0" smtClean="0">
                <a:solidFill>
                  <a:srgbClr val="C00000"/>
                </a:solidFill>
                <a:latin typeface="Times New Roman" pitchFamily="18" charset="0"/>
                <a:ea typeface="微软雅黑" pitchFamily="34" charset="-122"/>
                <a:cs typeface="Times New Roman" pitchFamily="18" charset="0"/>
              </a:rPr>
              <a:t>数字1</a:t>
            </a:r>
          </a:p>
          <a:p>
            <a:pPr>
              <a:lnSpc>
                <a:spcPct val="90000"/>
              </a:lnSpc>
              <a:buFontTx/>
              <a:buNone/>
            </a:pPr>
            <a:r>
              <a:rPr lang="zh-CN" altLang="en-US" sz="2000" dirty="0" smtClean="0">
                <a:solidFill>
                  <a:srgbClr val="18386B"/>
                </a:solidFill>
                <a:latin typeface="微软雅黑" pitchFamily="34" charset="-122"/>
                <a:ea typeface="微软雅黑" pitchFamily="34" charset="-122"/>
              </a:rPr>
              <a:t> </a:t>
            </a:r>
            <a:r>
              <a:rPr lang="en-US" altLang="zh-CN" sz="2000" dirty="0" err="1" smtClean="0">
                <a:solidFill>
                  <a:srgbClr val="18386B"/>
                </a:solidFill>
                <a:latin typeface="微软雅黑" pitchFamily="34" charset="-122"/>
                <a:ea typeface="微软雅黑" pitchFamily="34" charset="-122"/>
              </a:rPr>
              <a:t>u（t</a:t>
            </a:r>
            <a:r>
              <a:rPr lang="en-US" altLang="zh-CN" sz="2000" dirty="0" smtClean="0">
                <a:solidFill>
                  <a:srgbClr val="18386B"/>
                </a:solidFill>
                <a:latin typeface="微软雅黑" pitchFamily="34" charset="-122"/>
                <a:ea typeface="微软雅黑" pitchFamily="34" charset="-122"/>
              </a:rPr>
              <a:t>）=</a:t>
            </a:r>
          </a:p>
          <a:p>
            <a:pPr>
              <a:lnSpc>
                <a:spcPct val="90000"/>
              </a:lnSpc>
              <a:buFontTx/>
              <a:buNone/>
            </a:pPr>
            <a:r>
              <a:rPr lang="en-US" altLang="zh-CN" sz="2000" dirty="0" smtClean="0">
                <a:solidFill>
                  <a:srgbClr val="18386B"/>
                </a:solidFill>
                <a:latin typeface="微软雅黑" pitchFamily="34" charset="-122"/>
                <a:ea typeface="微软雅黑" pitchFamily="34" charset="-122"/>
              </a:rPr>
              <a:t>                  u</a:t>
            </a:r>
            <a:r>
              <a:rPr lang="en-US" altLang="zh-CN" sz="2000" baseline="-30000" dirty="0" smtClean="0">
                <a:solidFill>
                  <a:srgbClr val="18386B"/>
                </a:solidFill>
                <a:latin typeface="微软雅黑" pitchFamily="34" charset="-122"/>
                <a:ea typeface="微软雅黑" pitchFamily="34" charset="-122"/>
              </a:rPr>
              <a:t>m</a:t>
            </a:r>
            <a:r>
              <a:rPr lang="en-US" altLang="zh-CN" sz="2000" dirty="0" smtClean="0">
                <a:solidFill>
                  <a:srgbClr val="18386B"/>
                </a:solidFill>
                <a:latin typeface="微软雅黑" pitchFamily="34" charset="-122"/>
                <a:ea typeface="微软雅黑" pitchFamily="34" charset="-122"/>
              </a:rPr>
              <a:t>·sin（</a:t>
            </a:r>
            <a:r>
              <a:rPr lang="en-US" altLang="zh-CN" sz="2000" dirty="0" smtClean="0">
                <a:solidFill>
                  <a:schemeClr val="accent2"/>
                </a:solidFill>
                <a:latin typeface="微软雅黑" pitchFamily="34" charset="-122"/>
                <a:ea typeface="微软雅黑" pitchFamily="34" charset="-122"/>
              </a:rPr>
              <a:t>ω</a:t>
            </a:r>
            <a:r>
              <a:rPr lang="en-US" altLang="zh-CN" sz="2000" baseline="-30000" dirty="0" smtClean="0">
                <a:solidFill>
                  <a:schemeClr val="accent2"/>
                </a:solidFill>
                <a:latin typeface="微软雅黑" pitchFamily="34" charset="-122"/>
                <a:ea typeface="微软雅黑" pitchFamily="34" charset="-122"/>
              </a:rPr>
              <a:t>2</a:t>
            </a:r>
            <a:r>
              <a:rPr lang="en-US" altLang="zh-CN" sz="2000" dirty="0" smtClean="0">
                <a:solidFill>
                  <a:srgbClr val="18386B"/>
                </a:solidFill>
                <a:latin typeface="微软雅黑" pitchFamily="34" charset="-122"/>
                <a:ea typeface="微软雅黑" pitchFamily="34" charset="-122"/>
              </a:rPr>
              <a:t>t+φ</a:t>
            </a:r>
            <a:r>
              <a:rPr lang="en-US" altLang="zh-CN" sz="2000" baseline="-30000" dirty="0" smtClean="0">
                <a:solidFill>
                  <a:srgbClr val="18386B"/>
                </a:solidFill>
                <a:latin typeface="微软雅黑" pitchFamily="34" charset="-122"/>
                <a:ea typeface="微软雅黑" pitchFamily="34" charset="-122"/>
              </a:rPr>
              <a:t>0</a:t>
            </a:r>
            <a:r>
              <a:rPr lang="en-US" altLang="zh-CN" sz="2000" dirty="0" smtClean="0">
                <a:solidFill>
                  <a:srgbClr val="18386B"/>
                </a:solidFill>
                <a:latin typeface="微软雅黑" pitchFamily="34" charset="-122"/>
                <a:ea typeface="微软雅黑" pitchFamily="34" charset="-122"/>
              </a:rPr>
              <a:t>）     </a:t>
            </a:r>
            <a:r>
              <a:rPr lang="zh-CN" altLang="en-US" sz="2000" dirty="0" smtClean="0">
                <a:solidFill>
                  <a:srgbClr val="C00000"/>
                </a:solidFill>
                <a:latin typeface="Times New Roman" pitchFamily="18" charset="0"/>
                <a:ea typeface="微软雅黑" pitchFamily="34" charset="-122"/>
              </a:rPr>
              <a:t>数字0</a:t>
            </a:r>
          </a:p>
          <a:p>
            <a:pPr>
              <a:lnSpc>
                <a:spcPct val="90000"/>
              </a:lnSpc>
            </a:pPr>
            <a:endParaRPr lang="zh-CN" altLang="en-US" sz="2000" dirty="0" smtClean="0">
              <a:solidFill>
                <a:srgbClr val="18386B"/>
              </a:solidFill>
              <a:latin typeface="微软雅黑" pitchFamily="34" charset="-122"/>
              <a:ea typeface="微软雅黑" pitchFamily="34" charset="-122"/>
            </a:endParaRPr>
          </a:p>
          <a:p>
            <a:pPr>
              <a:lnSpc>
                <a:spcPct val="110000"/>
              </a:lnSpc>
            </a:pPr>
            <a:r>
              <a:rPr lang="zh-CN" altLang="en-US" sz="2000" dirty="0" smtClean="0">
                <a:solidFill>
                  <a:srgbClr val="18386B"/>
                </a:solidFill>
                <a:latin typeface="微软雅黑" pitchFamily="34" charset="-122"/>
                <a:ea typeface="微软雅黑" pitchFamily="34" charset="-122"/>
              </a:rPr>
              <a:t>频移键控</a:t>
            </a:r>
            <a:r>
              <a:rPr lang="en-US" altLang="zh-CN" sz="2000" dirty="0" smtClean="0">
                <a:solidFill>
                  <a:srgbClr val="18386B"/>
                </a:solidFill>
                <a:latin typeface="微软雅黑" pitchFamily="34" charset="-122"/>
                <a:ea typeface="微软雅黑" pitchFamily="34" charset="-122"/>
              </a:rPr>
              <a:t>FSK</a:t>
            </a:r>
            <a:r>
              <a:rPr lang="zh-CN" altLang="en-US" sz="2000" dirty="0" smtClean="0">
                <a:solidFill>
                  <a:srgbClr val="18386B"/>
                </a:solidFill>
                <a:latin typeface="微软雅黑" pitchFamily="34" charset="-122"/>
                <a:ea typeface="微软雅黑" pitchFamily="34" charset="-122"/>
              </a:rPr>
              <a:t>信号实现容易，技术简单，抗干扰能力较强，是目前最常用的调制方法之一。  </a:t>
            </a:r>
          </a:p>
        </p:txBody>
      </p:sp>
      <p:grpSp>
        <p:nvGrpSpPr>
          <p:cNvPr id="267267" name="Group 7"/>
          <p:cNvGrpSpPr>
            <a:grpSpLocks/>
          </p:cNvGrpSpPr>
          <p:nvPr/>
        </p:nvGrpSpPr>
        <p:grpSpPr bwMode="auto">
          <a:xfrm>
            <a:off x="1831975" y="1780456"/>
            <a:ext cx="76200" cy="858838"/>
            <a:chOff x="1536" y="1368"/>
            <a:chExt cx="48" cy="541"/>
          </a:xfrm>
        </p:grpSpPr>
        <p:sp>
          <p:nvSpPr>
            <p:cNvPr id="267268" name="Line 4"/>
            <p:cNvSpPr>
              <a:spLocks noChangeShapeType="1"/>
            </p:cNvSpPr>
            <p:nvPr/>
          </p:nvSpPr>
          <p:spPr bwMode="auto">
            <a:xfrm flipH="1">
              <a:off x="1536" y="1368"/>
              <a:ext cx="48" cy="0"/>
            </a:xfrm>
            <a:prstGeom prst="line">
              <a:avLst/>
            </a:prstGeom>
            <a:noFill/>
            <a:ln w="19050">
              <a:solidFill>
                <a:srgbClr val="18386B"/>
              </a:solidFill>
              <a:round/>
              <a:headEnd/>
              <a:tailEnd/>
            </a:ln>
          </p:spPr>
          <p:txBody>
            <a:bodyPr anchor="ctr"/>
            <a:lstStyle/>
            <a:p>
              <a:endParaRPr lang="zh-CN" altLang="en-US"/>
            </a:p>
          </p:txBody>
        </p:sp>
        <p:sp>
          <p:nvSpPr>
            <p:cNvPr id="267269" name="Line 5"/>
            <p:cNvSpPr>
              <a:spLocks noChangeShapeType="1"/>
            </p:cNvSpPr>
            <p:nvPr/>
          </p:nvSpPr>
          <p:spPr bwMode="auto">
            <a:xfrm>
              <a:off x="1536" y="1368"/>
              <a:ext cx="0" cy="541"/>
            </a:xfrm>
            <a:prstGeom prst="line">
              <a:avLst/>
            </a:prstGeom>
            <a:noFill/>
            <a:ln w="19050">
              <a:solidFill>
                <a:srgbClr val="18386B"/>
              </a:solidFill>
              <a:round/>
              <a:headEnd/>
              <a:tailEnd/>
            </a:ln>
          </p:spPr>
          <p:txBody>
            <a:bodyPr anchor="ctr"/>
            <a:lstStyle/>
            <a:p>
              <a:endParaRPr lang="zh-CN" altLang="en-US"/>
            </a:p>
          </p:txBody>
        </p:sp>
        <p:sp>
          <p:nvSpPr>
            <p:cNvPr id="267270" name="Line 6"/>
            <p:cNvSpPr>
              <a:spLocks noChangeShapeType="1"/>
            </p:cNvSpPr>
            <p:nvPr/>
          </p:nvSpPr>
          <p:spPr bwMode="auto">
            <a:xfrm>
              <a:off x="1536" y="1909"/>
              <a:ext cx="48" cy="0"/>
            </a:xfrm>
            <a:prstGeom prst="line">
              <a:avLst/>
            </a:prstGeom>
            <a:noFill/>
            <a:ln w="19050">
              <a:solidFill>
                <a:srgbClr val="18386B"/>
              </a:solidFill>
              <a:round/>
              <a:headEnd/>
              <a:tailEnd/>
            </a:ln>
          </p:spPr>
          <p:txBody>
            <a:bodyPr anchor="ctr"/>
            <a:lstStyle/>
            <a:p>
              <a:endParaRPr lang="zh-CN" altLang="en-US"/>
            </a:p>
          </p:txBody>
        </p:sp>
      </p:gr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33" y="3874174"/>
            <a:ext cx="5723302" cy="1081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71" name="Rectangle 2"/>
          <p:cNvSpPr>
            <a:spLocks noGrp="1" noChangeArrowheads="1"/>
          </p:cNvSpPr>
          <p:nvPr>
            <p:ph type="title"/>
          </p:nvPr>
        </p:nvSpPr>
        <p:spPr>
          <a:xfrm>
            <a:off x="519113" y="563563"/>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相移键控 </a:t>
            </a:r>
            <a:r>
              <a:rPr lang="en-US" altLang="zh-CN" sz="2400" dirty="0" smtClean="0">
                <a:solidFill>
                  <a:srgbClr val="007D7A"/>
                </a:solidFill>
                <a:latin typeface="Times New Roman" pitchFamily="18" charset="0"/>
                <a:ea typeface="微软雅黑" pitchFamily="34" charset="-122"/>
                <a:cs typeface="Times New Roman" pitchFamily="18" charset="0"/>
              </a:rPr>
              <a:t>(phase-shift keying, PSK)</a:t>
            </a:r>
            <a:r>
              <a:rPr lang="en-US" altLang="zh-CN" sz="1200" u="sng" dirty="0" smtClean="0">
                <a:ea typeface="楷体_GB2312" pitchFamily="49" charset="-122"/>
                <a:cs typeface="Times New Roman" pitchFamily="18" charset="0"/>
              </a:rPr>
              <a:t> </a:t>
            </a:r>
            <a:endParaRPr lang="zh-CN" altLang="en-US" sz="1200" u="sng" dirty="0" smtClean="0">
              <a:ea typeface="楷体_GB2312" pitchFamily="49" charset="-122"/>
              <a:cs typeface="Times New Roman" pitchFamily="18" charset="0"/>
            </a:endParaRPr>
          </a:p>
        </p:txBody>
      </p:sp>
      <p:sp>
        <p:nvSpPr>
          <p:cNvPr id="305172" name="Rectangle 3"/>
          <p:cNvSpPr>
            <a:spLocks noGrp="1" noChangeArrowheads="1"/>
          </p:cNvSpPr>
          <p:nvPr>
            <p:ph type="body" sz="half" idx="1"/>
          </p:nvPr>
        </p:nvSpPr>
        <p:spPr>
          <a:xfrm>
            <a:off x="357188" y="1357064"/>
            <a:ext cx="7959228" cy="3087688"/>
          </a:xfrm>
        </p:spPr>
        <p:txBody>
          <a:bodyPr/>
          <a:lstStyle/>
          <a:p>
            <a:pPr>
              <a:lnSpc>
                <a:spcPct val="120000"/>
              </a:lnSpc>
            </a:pPr>
            <a:r>
              <a:rPr lang="zh-CN" altLang="en-US" sz="2000" dirty="0" smtClean="0">
                <a:solidFill>
                  <a:srgbClr val="18386B"/>
                </a:solidFill>
                <a:latin typeface="微软雅黑" pitchFamily="34" charset="-122"/>
                <a:ea typeface="微软雅黑" pitchFamily="34" charset="-122"/>
              </a:rPr>
              <a:t>相移键控可以分为：绝对调相、相对调相、二相调相、多相调相</a:t>
            </a:r>
          </a:p>
          <a:p>
            <a:pPr>
              <a:lnSpc>
                <a:spcPct val="120000"/>
              </a:lnSpc>
            </a:pPr>
            <a:r>
              <a:rPr lang="zh-CN" altLang="en-US" sz="2000" dirty="0" smtClean="0">
                <a:solidFill>
                  <a:srgbClr val="18386B"/>
                </a:solidFill>
                <a:latin typeface="微软雅黑" pitchFamily="34" charset="-122"/>
                <a:ea typeface="微软雅黑" pitchFamily="34" charset="-122"/>
              </a:rPr>
              <a:t>绝对调相 </a:t>
            </a:r>
            <a:r>
              <a:rPr lang="zh-CN" altLang="en-US" sz="2000" dirty="0">
                <a:solidFill>
                  <a:srgbClr val="18386B"/>
                </a:solidFill>
                <a:latin typeface="微软雅黑" pitchFamily="34" charset="-122"/>
                <a:ea typeface="微软雅黑" pitchFamily="34" charset="-122"/>
              </a:rPr>
              <a:t>：用相位的绝对值来表示所对应的数字信号</a:t>
            </a:r>
            <a:r>
              <a:rPr lang="zh-CN" altLang="en-US" sz="2000" dirty="0" smtClean="0">
                <a:solidFill>
                  <a:srgbClr val="18386B"/>
                </a:solidFill>
                <a:latin typeface="微软雅黑" pitchFamily="34" charset="-122"/>
                <a:ea typeface="微软雅黑" pitchFamily="34" charset="-122"/>
              </a:rPr>
              <a:t>。</a:t>
            </a:r>
            <a:endParaRPr lang="en-US" altLang="zh-CN" sz="2000" dirty="0" smtClean="0">
              <a:solidFill>
                <a:srgbClr val="18386B"/>
              </a:solidFill>
              <a:latin typeface="微软雅黑" pitchFamily="34" charset="-122"/>
              <a:ea typeface="微软雅黑" pitchFamily="34" charset="-122"/>
            </a:endParaRPr>
          </a:p>
          <a:p>
            <a:pPr>
              <a:lnSpc>
                <a:spcPct val="120000"/>
              </a:lnSpc>
            </a:pPr>
            <a:endParaRPr lang="zh-CN" altLang="en-US" sz="1000" dirty="0">
              <a:solidFill>
                <a:srgbClr val="18386B"/>
              </a:solidFill>
              <a:latin typeface="微软雅黑" pitchFamily="34" charset="-122"/>
              <a:ea typeface="微软雅黑" pitchFamily="34" charset="-122"/>
            </a:endParaRPr>
          </a:p>
          <a:p>
            <a:pPr>
              <a:lnSpc>
                <a:spcPct val="90000"/>
              </a:lnSpc>
              <a:buFontTx/>
              <a:buNone/>
            </a:pPr>
            <a:r>
              <a:rPr lang="zh-CN" altLang="en-US" sz="1800" dirty="0" smtClean="0">
                <a:solidFill>
                  <a:srgbClr val="18386B"/>
                </a:solidFill>
                <a:latin typeface="微软雅黑" pitchFamily="34" charset="-122"/>
                <a:ea typeface="微软雅黑" pitchFamily="34" charset="-122"/>
              </a:rPr>
              <a:t>                       </a:t>
            </a:r>
            <a:r>
              <a:rPr lang="en-US" altLang="zh-CN" sz="1800" dirty="0" smtClean="0">
                <a:solidFill>
                  <a:srgbClr val="18386B"/>
                </a:solidFill>
                <a:latin typeface="微软雅黑" pitchFamily="34" charset="-122"/>
                <a:ea typeface="微软雅黑" pitchFamily="34" charset="-122"/>
              </a:rPr>
              <a:t>u</a:t>
            </a:r>
            <a:r>
              <a:rPr lang="en-US" altLang="zh-CN" sz="1800" baseline="-30000" dirty="0" smtClean="0">
                <a:solidFill>
                  <a:srgbClr val="18386B"/>
                </a:solidFill>
                <a:latin typeface="微软雅黑" pitchFamily="34" charset="-122"/>
                <a:ea typeface="微软雅黑" pitchFamily="34" charset="-122"/>
              </a:rPr>
              <a:t>m </a:t>
            </a:r>
            <a:r>
              <a:rPr lang="en-US" altLang="zh-CN" sz="1800" dirty="0" smtClean="0">
                <a:solidFill>
                  <a:srgbClr val="18386B"/>
                </a:solidFill>
                <a:latin typeface="微软雅黑" pitchFamily="34" charset="-122"/>
                <a:ea typeface="微软雅黑" pitchFamily="34" charset="-122"/>
              </a:rPr>
              <a:t>· sin（ωt+0）     </a:t>
            </a:r>
            <a:r>
              <a:rPr lang="zh-CN" altLang="en-US" sz="1800" dirty="0" smtClean="0">
                <a:solidFill>
                  <a:srgbClr val="C00000"/>
                </a:solidFill>
                <a:latin typeface="Times New Roman" pitchFamily="18" charset="0"/>
                <a:ea typeface="微软雅黑" pitchFamily="34" charset="-122"/>
                <a:cs typeface="Times New Roman" pitchFamily="18" charset="0"/>
              </a:rPr>
              <a:t>数字1</a:t>
            </a:r>
          </a:p>
          <a:p>
            <a:pPr>
              <a:lnSpc>
                <a:spcPct val="90000"/>
              </a:lnSpc>
              <a:buFontTx/>
              <a:buNone/>
            </a:pPr>
            <a:r>
              <a:rPr lang="zh-CN" altLang="en-US" sz="1800" dirty="0" smtClean="0">
                <a:solidFill>
                  <a:srgbClr val="18386B"/>
                </a:solidFill>
                <a:latin typeface="微软雅黑" pitchFamily="34" charset="-122"/>
                <a:ea typeface="微软雅黑" pitchFamily="34" charset="-122"/>
              </a:rPr>
              <a:t>        </a:t>
            </a:r>
            <a:r>
              <a:rPr lang="en-US" altLang="zh-CN" sz="1800" dirty="0" err="1" smtClean="0">
                <a:solidFill>
                  <a:srgbClr val="18386B"/>
                </a:solidFill>
                <a:latin typeface="微软雅黑" pitchFamily="34" charset="-122"/>
                <a:ea typeface="微软雅黑" pitchFamily="34" charset="-122"/>
              </a:rPr>
              <a:t>u（t</a:t>
            </a:r>
            <a:r>
              <a:rPr lang="en-US" altLang="zh-CN" sz="1800" dirty="0" smtClean="0">
                <a:solidFill>
                  <a:srgbClr val="18386B"/>
                </a:solidFill>
                <a:latin typeface="微软雅黑" pitchFamily="34" charset="-122"/>
                <a:ea typeface="微软雅黑" pitchFamily="34" charset="-122"/>
              </a:rPr>
              <a:t>）=</a:t>
            </a:r>
          </a:p>
          <a:p>
            <a:pPr>
              <a:lnSpc>
                <a:spcPct val="90000"/>
              </a:lnSpc>
              <a:buFontTx/>
              <a:buNone/>
            </a:pPr>
            <a:r>
              <a:rPr lang="en-US" altLang="zh-CN" sz="1800" dirty="0" smtClean="0">
                <a:solidFill>
                  <a:srgbClr val="18386B"/>
                </a:solidFill>
                <a:latin typeface="微软雅黑" pitchFamily="34" charset="-122"/>
                <a:ea typeface="微软雅黑" pitchFamily="34" charset="-122"/>
              </a:rPr>
              <a:t>                       u</a:t>
            </a:r>
            <a:r>
              <a:rPr lang="en-US" altLang="zh-CN" sz="1800" baseline="-30000" dirty="0" smtClean="0">
                <a:solidFill>
                  <a:srgbClr val="18386B"/>
                </a:solidFill>
                <a:latin typeface="微软雅黑" pitchFamily="34" charset="-122"/>
                <a:ea typeface="微软雅黑" pitchFamily="34" charset="-122"/>
              </a:rPr>
              <a:t>m </a:t>
            </a:r>
            <a:r>
              <a:rPr lang="en-US" altLang="zh-CN" sz="1800" dirty="0" smtClean="0">
                <a:solidFill>
                  <a:srgbClr val="18386B"/>
                </a:solidFill>
                <a:latin typeface="微软雅黑" pitchFamily="34" charset="-122"/>
                <a:ea typeface="微软雅黑" pitchFamily="34" charset="-122"/>
              </a:rPr>
              <a:t>· </a:t>
            </a:r>
            <a:r>
              <a:rPr lang="en-US" altLang="zh-CN" sz="1800" dirty="0" err="1" smtClean="0">
                <a:solidFill>
                  <a:srgbClr val="18386B"/>
                </a:solidFill>
                <a:latin typeface="微软雅黑" pitchFamily="34" charset="-122"/>
                <a:ea typeface="微软雅黑" pitchFamily="34" charset="-122"/>
              </a:rPr>
              <a:t>sin（ωt</a:t>
            </a:r>
            <a:r>
              <a:rPr lang="en-US" altLang="zh-CN" sz="1800" dirty="0" smtClean="0">
                <a:solidFill>
                  <a:srgbClr val="18386B"/>
                </a:solidFill>
                <a:latin typeface="微软雅黑" pitchFamily="34" charset="-122"/>
                <a:ea typeface="微软雅黑" pitchFamily="34" charset="-122"/>
              </a:rPr>
              <a:t>+π）     </a:t>
            </a:r>
            <a:r>
              <a:rPr lang="zh-CN" altLang="en-US" sz="1800" dirty="0" smtClean="0">
                <a:solidFill>
                  <a:srgbClr val="C00000"/>
                </a:solidFill>
                <a:latin typeface="Times New Roman" pitchFamily="18" charset="0"/>
                <a:ea typeface="微软雅黑" pitchFamily="34" charset="-122"/>
              </a:rPr>
              <a:t>数字0</a:t>
            </a:r>
            <a:endParaRPr lang="zh-CN" altLang="en-US" sz="1800" dirty="0" smtClean="0">
              <a:solidFill>
                <a:srgbClr val="18386B"/>
              </a:solidFill>
              <a:latin typeface="微软雅黑" pitchFamily="34" charset="-122"/>
              <a:ea typeface="微软雅黑" pitchFamily="34" charset="-122"/>
            </a:endParaRPr>
          </a:p>
        </p:txBody>
      </p:sp>
      <p:grpSp>
        <p:nvGrpSpPr>
          <p:cNvPr id="305173" name="Group 11"/>
          <p:cNvGrpSpPr>
            <a:grpSpLocks/>
          </p:cNvGrpSpPr>
          <p:nvPr/>
        </p:nvGrpSpPr>
        <p:grpSpPr bwMode="auto">
          <a:xfrm>
            <a:off x="1907704" y="2397125"/>
            <a:ext cx="79375" cy="719137"/>
            <a:chOff x="1536" y="1368"/>
            <a:chExt cx="48" cy="541"/>
          </a:xfrm>
        </p:grpSpPr>
        <p:sp>
          <p:nvSpPr>
            <p:cNvPr id="305174" name="Line 12"/>
            <p:cNvSpPr>
              <a:spLocks noChangeShapeType="1"/>
            </p:cNvSpPr>
            <p:nvPr/>
          </p:nvSpPr>
          <p:spPr bwMode="auto">
            <a:xfrm flipH="1">
              <a:off x="1536" y="1368"/>
              <a:ext cx="48" cy="0"/>
            </a:xfrm>
            <a:prstGeom prst="line">
              <a:avLst/>
            </a:prstGeom>
            <a:noFill/>
            <a:ln w="19050">
              <a:solidFill>
                <a:srgbClr val="18386B"/>
              </a:solidFill>
              <a:round/>
              <a:headEnd/>
              <a:tailEnd/>
            </a:ln>
          </p:spPr>
          <p:txBody>
            <a:bodyPr anchor="ctr"/>
            <a:lstStyle/>
            <a:p>
              <a:endParaRPr lang="zh-CN" altLang="en-US"/>
            </a:p>
          </p:txBody>
        </p:sp>
        <p:sp>
          <p:nvSpPr>
            <p:cNvPr id="305175" name="Line 13"/>
            <p:cNvSpPr>
              <a:spLocks noChangeShapeType="1"/>
            </p:cNvSpPr>
            <p:nvPr/>
          </p:nvSpPr>
          <p:spPr bwMode="auto">
            <a:xfrm>
              <a:off x="1536" y="1368"/>
              <a:ext cx="0" cy="541"/>
            </a:xfrm>
            <a:prstGeom prst="line">
              <a:avLst/>
            </a:prstGeom>
            <a:noFill/>
            <a:ln w="19050">
              <a:solidFill>
                <a:srgbClr val="18386B"/>
              </a:solidFill>
              <a:round/>
              <a:headEnd/>
              <a:tailEnd/>
            </a:ln>
          </p:spPr>
          <p:txBody>
            <a:bodyPr anchor="ctr"/>
            <a:lstStyle/>
            <a:p>
              <a:endParaRPr lang="zh-CN" altLang="en-US"/>
            </a:p>
          </p:txBody>
        </p:sp>
        <p:sp>
          <p:nvSpPr>
            <p:cNvPr id="305176" name="Line 14"/>
            <p:cNvSpPr>
              <a:spLocks noChangeShapeType="1"/>
            </p:cNvSpPr>
            <p:nvPr/>
          </p:nvSpPr>
          <p:spPr bwMode="auto">
            <a:xfrm>
              <a:off x="1536" y="1909"/>
              <a:ext cx="48" cy="0"/>
            </a:xfrm>
            <a:prstGeom prst="line">
              <a:avLst/>
            </a:prstGeom>
            <a:noFill/>
            <a:ln w="19050">
              <a:solidFill>
                <a:srgbClr val="18386B"/>
              </a:solidFill>
              <a:round/>
              <a:headEnd/>
              <a:tailEnd/>
            </a:ln>
          </p:spPr>
          <p:txBody>
            <a:bodyPr anchor="ctr"/>
            <a:lstStyle/>
            <a:p>
              <a:endParaRPr lang="zh-CN" altLang="en-US"/>
            </a:p>
          </p:txBody>
        </p:sp>
      </p:gr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3657905"/>
            <a:ext cx="6986063" cy="129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413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357189" y="1485900"/>
            <a:ext cx="5943004" cy="3087688"/>
          </a:xfrm>
        </p:spPr>
        <p:txBody>
          <a:bodyPr/>
          <a:lstStyle/>
          <a:p>
            <a:pPr>
              <a:lnSpc>
                <a:spcPct val="150000"/>
              </a:lnSpc>
            </a:pPr>
            <a:r>
              <a:rPr lang="zh-CN" altLang="en-US" sz="2000" dirty="0">
                <a:solidFill>
                  <a:srgbClr val="18386B"/>
                </a:solidFill>
                <a:latin typeface="微软雅黑" pitchFamily="34" charset="-122"/>
                <a:ea typeface="微软雅黑" pitchFamily="34" charset="-122"/>
              </a:rPr>
              <a:t>相对调相用载波在两位数字信号的交接处产生的相位偏移来表示载波所表示的数字信号。</a:t>
            </a:r>
          </a:p>
          <a:p>
            <a:pPr marL="0" indent="0" eaLnBrk="1" hangingPunct="1">
              <a:lnSpc>
                <a:spcPct val="150000"/>
              </a:lnSpc>
              <a:buNone/>
            </a:pPr>
            <a:endParaRPr lang="zh-CN" altLang="en-US" dirty="0" smtClean="0"/>
          </a:p>
          <a:p>
            <a:pPr eaLnBrk="1" hangingPunct="1">
              <a:lnSpc>
                <a:spcPct val="150000"/>
              </a:lnSpc>
            </a:pPr>
            <a:endParaRPr lang="zh-CN" altLang="en-US" dirty="0" smtClean="0"/>
          </a:p>
          <a:p>
            <a:pPr eaLnBrk="1" hangingPunct="1">
              <a:lnSpc>
                <a:spcPct val="150000"/>
              </a:lnSpc>
            </a:pPr>
            <a:endParaRPr lang="en-US" dirty="0" smtClean="0"/>
          </a:p>
        </p:txBody>
      </p:sp>
      <p:pic>
        <p:nvPicPr>
          <p:cNvPr id="4198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339" y="3029744"/>
            <a:ext cx="6281753"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519113" y="563563"/>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相移键控 </a:t>
            </a:r>
            <a:r>
              <a:rPr lang="en-US" altLang="zh-CN" sz="2400" dirty="0" smtClean="0">
                <a:solidFill>
                  <a:srgbClr val="007D7A"/>
                </a:solidFill>
                <a:latin typeface="Times New Roman" pitchFamily="18" charset="0"/>
                <a:ea typeface="微软雅黑" pitchFamily="34" charset="-122"/>
                <a:cs typeface="Times New Roman" pitchFamily="18" charset="0"/>
              </a:rPr>
              <a:t>(phase-shift keying, PSK)</a:t>
            </a:r>
            <a:r>
              <a:rPr lang="en-US" altLang="zh-CN" sz="1200" u="sng" dirty="0" smtClean="0">
                <a:ea typeface="楷体_GB2312" pitchFamily="49" charset="-122"/>
                <a:cs typeface="Times New Roman" pitchFamily="18" charset="0"/>
              </a:rPr>
              <a:t> </a:t>
            </a:r>
            <a:endParaRPr lang="zh-CN" altLang="en-US" sz="1200" u="sng" dirty="0" smtClean="0">
              <a:ea typeface="楷体_GB2312" pitchFamily="49" charset="-122"/>
              <a:cs typeface="Times New Roman" pitchFamily="18" charset="0"/>
            </a:endParaRPr>
          </a:p>
        </p:txBody>
      </p:sp>
    </p:spTree>
    <p:extLst>
      <p:ext uri="{BB962C8B-B14F-4D97-AF65-F5344CB8AC3E}">
        <p14:creationId xmlns:p14="http://schemas.microsoft.com/office/powerpoint/2010/main" val="800517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矩形 224257"/>
          <p:cNvSpPr/>
          <p:nvPr/>
        </p:nvSpPr>
        <p:spPr>
          <a:xfrm>
            <a:off x="899592" y="1636440"/>
            <a:ext cx="2993127" cy="1200329"/>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0" u="none" dirty="0">
                <a:solidFill>
                  <a:srgbClr val="1A3868"/>
                </a:solidFill>
                <a:latin typeface="+mn-ea"/>
              </a:rPr>
              <a:t>模拟数据编码技术</a:t>
            </a:r>
            <a:endParaRPr lang="en-US" altLang="zh-CN" sz="2400" b="0" u="none" dirty="0">
              <a:solidFill>
                <a:srgbClr val="1A3868"/>
              </a:solidFill>
              <a:latin typeface="+mn-ea"/>
            </a:endParaRPr>
          </a:p>
          <a:p>
            <a:pPr marL="342900" indent="-342900" eaLnBrk="1" hangingPunct="1">
              <a:lnSpc>
                <a:spcPct val="150000"/>
              </a:lnSpc>
              <a:buFont typeface="Arial" panose="020B0604020202020204" pitchFamily="34" charset="0"/>
              <a:buChar char="•"/>
            </a:pPr>
            <a:r>
              <a:rPr lang="zh-CN" altLang="en-US" sz="2400" b="0" u="none" dirty="0">
                <a:solidFill>
                  <a:srgbClr val="FF0000"/>
                </a:solidFill>
                <a:latin typeface="+mn-ea"/>
              </a:rPr>
              <a:t>数字数据编码技术</a:t>
            </a:r>
          </a:p>
        </p:txBody>
      </p:sp>
    </p:spTree>
    <p:extLst>
      <p:ext uri="{BB962C8B-B14F-4D97-AF65-F5344CB8AC3E}">
        <p14:creationId xmlns:p14="http://schemas.microsoft.com/office/powerpoint/2010/main" val="3376884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7" name="标题 1"/>
          <p:cNvSpPr>
            <a:spLocks noGrp="1"/>
          </p:cNvSpPr>
          <p:nvPr>
            <p:ph type="title" idx="4294967295"/>
          </p:nvPr>
        </p:nvSpPr>
        <p:spPr>
          <a:xfrm>
            <a:off x="590550" y="635000"/>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数字数据编码方法</a:t>
            </a:r>
          </a:p>
        </p:txBody>
      </p:sp>
      <p:sp>
        <p:nvSpPr>
          <p:cNvPr id="22528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25286" name="Object 5"/>
          <p:cNvGraphicFramePr>
            <a:graphicFrameLocks noChangeAspect="1"/>
          </p:cNvGraphicFramePr>
          <p:nvPr>
            <p:extLst/>
          </p:nvPr>
        </p:nvGraphicFramePr>
        <p:xfrm>
          <a:off x="34925" y="1420416"/>
          <a:ext cx="6997581" cy="3386534"/>
        </p:xfrm>
        <a:graphic>
          <a:graphicData uri="http://schemas.openxmlformats.org/presentationml/2006/ole">
            <mc:AlternateContent xmlns:mc="http://schemas.openxmlformats.org/markup-compatibility/2006">
              <mc:Choice xmlns:v="urn:schemas-microsoft-com:vml" Requires="v">
                <p:oleObj spid="_x0000_s322579" name="Visio" r:id="rId4" imgW="4904613" imgH="2447163" progId="Visio.Drawing.11">
                  <p:embed/>
                </p:oleObj>
              </mc:Choice>
              <mc:Fallback>
                <p:oleObj name="Visio" r:id="rId4" imgW="4904613" imgH="2447163" progId="Visio.Drawing.11">
                  <p:embed/>
                  <p:pic>
                    <p:nvPicPr>
                      <p:cNvPr id="22528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1420416"/>
                        <a:ext cx="6997581" cy="3386534"/>
                      </a:xfrm>
                      <a:prstGeom prst="rect">
                        <a:avLst/>
                      </a:prstGeom>
                      <a:noFill/>
                    </p:spPr>
                  </p:pic>
                </p:oleObj>
              </mc:Fallback>
            </mc:AlternateContent>
          </a:graphicData>
        </a:graphic>
      </p:graphicFrame>
    </p:spTree>
    <p:extLst>
      <p:ext uri="{BB962C8B-B14F-4D97-AF65-F5344CB8AC3E}">
        <p14:creationId xmlns:p14="http://schemas.microsoft.com/office/powerpoint/2010/main" val="20250746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57188" y="436472"/>
            <a:ext cx="6429375" cy="857250"/>
          </a:xfrm>
        </p:spPr>
        <p:txBody>
          <a:bodyPr anchor="b"/>
          <a:lstStyle/>
          <a:p>
            <a:pPr algn="l"/>
            <a:r>
              <a:rPr lang="en-US" altLang="zh-CN" sz="2400" dirty="0" smtClean="0">
                <a:solidFill>
                  <a:srgbClr val="007D7A"/>
                </a:solidFill>
                <a:latin typeface="Times New Roman" pitchFamily="18" charset="0"/>
                <a:ea typeface="微软雅黑" pitchFamily="34" charset="-122"/>
                <a:cs typeface="Times New Roman" pitchFamily="18" charset="0"/>
              </a:rPr>
              <a:t>RZ</a:t>
            </a:r>
            <a:r>
              <a:rPr lang="zh-CN" altLang="en-US" sz="2400" dirty="0" smtClean="0">
                <a:solidFill>
                  <a:srgbClr val="007D7A"/>
                </a:solidFill>
                <a:latin typeface="Times New Roman" pitchFamily="18" charset="0"/>
                <a:ea typeface="微软雅黑" pitchFamily="34" charset="-122"/>
                <a:cs typeface="Times New Roman" pitchFamily="18" charset="0"/>
              </a:rPr>
              <a:t>（</a:t>
            </a:r>
            <a:r>
              <a:rPr lang="en-US" altLang="zh-CN" sz="2400" dirty="0" smtClean="0">
                <a:solidFill>
                  <a:srgbClr val="007D7A"/>
                </a:solidFill>
                <a:latin typeface="Times New Roman" pitchFamily="18" charset="0"/>
                <a:ea typeface="微软雅黑" pitchFamily="34" charset="-122"/>
                <a:cs typeface="Times New Roman" pitchFamily="18" charset="0"/>
              </a:rPr>
              <a:t>Return Zero</a:t>
            </a:r>
            <a:r>
              <a:rPr lang="zh-CN" altLang="en-US" sz="2400" dirty="0" smtClean="0">
                <a:solidFill>
                  <a:srgbClr val="007D7A"/>
                </a:solidFill>
                <a:latin typeface="Times New Roman" pitchFamily="18" charset="0"/>
                <a:ea typeface="微软雅黑" pitchFamily="34" charset="-122"/>
                <a:cs typeface="Times New Roman" pitchFamily="18" charset="0"/>
              </a:rPr>
              <a:t>）编码</a:t>
            </a:r>
            <a:endParaRPr lang="zh-CN" sz="2400" dirty="0">
              <a:solidFill>
                <a:srgbClr val="007D7A"/>
              </a:solidFill>
              <a:latin typeface="Times New Roman" pitchFamily="18" charset="0"/>
              <a:ea typeface="微软雅黑" pitchFamily="34" charset="-122"/>
              <a:cs typeface="Times New Roman" pitchFamily="18" charset="0"/>
            </a:endParaRPr>
          </a:p>
        </p:txBody>
      </p:sp>
      <p:sp>
        <p:nvSpPr>
          <p:cNvPr id="46083" name="Rectangle 3"/>
          <p:cNvSpPr>
            <a:spLocks noGrp="1" noChangeArrowheads="1"/>
          </p:cNvSpPr>
          <p:nvPr>
            <p:ph idx="1"/>
          </p:nvPr>
        </p:nvSpPr>
        <p:spPr>
          <a:xfrm>
            <a:off x="467544" y="1420416"/>
            <a:ext cx="7272807" cy="3087688"/>
          </a:xfrm>
        </p:spPr>
        <p:txBody>
          <a:bodyPr/>
          <a:lstStyle/>
          <a:p>
            <a:pPr lvl="0"/>
            <a:r>
              <a:rPr lang="zh-CN" altLang="zh-CN" sz="2000" dirty="0">
                <a:solidFill>
                  <a:srgbClr val="18386B"/>
                </a:solidFill>
                <a:latin typeface="微软雅黑" pitchFamily="34" charset="-122"/>
                <a:ea typeface="微软雅黑" pitchFamily="34" charset="-122"/>
              </a:rPr>
              <a:t>RZ</a:t>
            </a:r>
            <a:r>
              <a:rPr lang="zh-CN" altLang="zh-CN" sz="2000" dirty="0" smtClean="0">
                <a:solidFill>
                  <a:srgbClr val="18386B"/>
                </a:solidFill>
                <a:latin typeface="微软雅黑" pitchFamily="34" charset="-122"/>
                <a:ea typeface="微软雅黑" pitchFamily="34" charset="-122"/>
              </a:rPr>
              <a:t>编码</a:t>
            </a:r>
            <a:r>
              <a:rPr lang="zh-CN" altLang="en-US" sz="2000" dirty="0" smtClean="0">
                <a:solidFill>
                  <a:srgbClr val="18386B"/>
                </a:solidFill>
                <a:latin typeface="微软雅黑" pitchFamily="34" charset="-122"/>
                <a:ea typeface="微软雅黑" pitchFamily="34" charset="-122"/>
              </a:rPr>
              <a:t>即</a:t>
            </a:r>
            <a:r>
              <a:rPr lang="zh-CN" altLang="zh-CN" sz="2000" dirty="0" smtClean="0">
                <a:solidFill>
                  <a:srgbClr val="C00000"/>
                </a:solidFill>
                <a:latin typeface="微软雅黑" pitchFamily="34" charset="-122"/>
                <a:ea typeface="微软雅黑" pitchFamily="34" charset="-122"/>
              </a:rPr>
              <a:t>归零</a:t>
            </a:r>
            <a:r>
              <a:rPr lang="zh-CN" altLang="en-US" sz="2000" dirty="0" smtClean="0">
                <a:solidFill>
                  <a:srgbClr val="C00000"/>
                </a:solidFill>
                <a:latin typeface="微软雅黑" pitchFamily="34" charset="-122"/>
                <a:ea typeface="微软雅黑" pitchFamily="34" charset="-122"/>
              </a:rPr>
              <a:t>码</a:t>
            </a:r>
            <a:r>
              <a:rPr lang="zh-CN" altLang="zh-CN" sz="2000" dirty="0" smtClean="0">
                <a:solidFill>
                  <a:srgbClr val="18386B"/>
                </a:solidFill>
                <a:latin typeface="微软雅黑" pitchFamily="34" charset="-122"/>
                <a:ea typeface="微软雅黑" pitchFamily="34" charset="-122"/>
              </a:rPr>
              <a:t>，特</a:t>
            </a:r>
            <a:r>
              <a:rPr lang="zh-CN" altLang="en-US" sz="2000" dirty="0" smtClean="0">
                <a:solidFill>
                  <a:srgbClr val="18386B"/>
                </a:solidFill>
                <a:latin typeface="微软雅黑" pitchFamily="34" charset="-122"/>
                <a:ea typeface="微软雅黑" pitchFamily="34" charset="-122"/>
              </a:rPr>
              <a:t>点</a:t>
            </a:r>
            <a:r>
              <a:rPr lang="zh-CN" altLang="zh-CN" sz="2000" dirty="0" smtClean="0">
                <a:solidFill>
                  <a:srgbClr val="18386B"/>
                </a:solidFill>
                <a:latin typeface="微软雅黑" pitchFamily="34" charset="-122"/>
                <a:ea typeface="微软雅黑" pitchFamily="34" charset="-122"/>
              </a:rPr>
              <a:t>是</a:t>
            </a:r>
            <a:r>
              <a:rPr lang="zh-CN" altLang="zh-CN" sz="2000" dirty="0">
                <a:solidFill>
                  <a:srgbClr val="18386B"/>
                </a:solidFill>
                <a:latin typeface="微软雅黑" pitchFamily="34" charset="-122"/>
                <a:ea typeface="微软雅黑" pitchFamily="34" charset="-122"/>
              </a:rPr>
              <a:t>在一个周期内，用二进制传输数据位，在数据位脉冲结束后，需要维持一段时间的低电平。 </a:t>
            </a:r>
            <a:endParaRPr lang="en-US" altLang="zh-CN" sz="2000" dirty="0" smtClean="0">
              <a:solidFill>
                <a:srgbClr val="18386B"/>
              </a:solidFill>
              <a:latin typeface="微软雅黑" pitchFamily="34" charset="-122"/>
              <a:ea typeface="微软雅黑" pitchFamily="34" charset="-122"/>
            </a:endParaRPr>
          </a:p>
          <a:p>
            <a:pPr lvl="0"/>
            <a:endParaRPr lang="en-US" altLang="zh-CN" sz="2000" dirty="0" smtClean="0">
              <a:solidFill>
                <a:srgbClr val="18386B"/>
              </a:solidFill>
              <a:latin typeface="微软雅黑" pitchFamily="34" charset="-122"/>
              <a:ea typeface="微软雅黑" pitchFamily="34" charset="-122"/>
            </a:endParaRPr>
          </a:p>
          <a:p>
            <a:pPr marL="0" indent="0">
              <a:buNone/>
            </a:pPr>
            <a:r>
              <a:rPr lang="en-US" altLang="zh-CN" sz="2000" dirty="0" smtClean="0">
                <a:solidFill>
                  <a:srgbClr val="18386B"/>
                </a:solidFill>
                <a:latin typeface="微软雅黑" pitchFamily="34" charset="-122"/>
                <a:ea typeface="微软雅黑" pitchFamily="34" charset="-122"/>
              </a:rPr>
              <a:t>               RZ</a:t>
            </a:r>
            <a:r>
              <a:rPr lang="zh-CN" altLang="en-US" sz="2000" dirty="0" smtClean="0">
                <a:solidFill>
                  <a:srgbClr val="18386B"/>
                </a:solidFill>
                <a:latin typeface="微软雅黑" pitchFamily="34" charset="-122"/>
                <a:ea typeface="微软雅黑" pitchFamily="34" charset="-122"/>
              </a:rPr>
              <a:t>码示意图                            双极性</a:t>
            </a:r>
            <a:r>
              <a:rPr lang="en-US" altLang="zh-CN" sz="2000" dirty="0" smtClean="0">
                <a:solidFill>
                  <a:srgbClr val="18386B"/>
                </a:solidFill>
                <a:latin typeface="微软雅黑" pitchFamily="34" charset="-122"/>
                <a:ea typeface="微软雅黑" pitchFamily="34" charset="-122"/>
              </a:rPr>
              <a:t>RZ</a:t>
            </a:r>
            <a:r>
              <a:rPr lang="zh-CN" altLang="en-US" sz="2000" dirty="0">
                <a:solidFill>
                  <a:srgbClr val="18386B"/>
                </a:solidFill>
                <a:latin typeface="微软雅黑" pitchFamily="34" charset="-122"/>
                <a:ea typeface="微软雅黑" pitchFamily="34" charset="-122"/>
              </a:rPr>
              <a:t>码示意图</a:t>
            </a:r>
            <a:endParaRPr lang="zh-CN" altLang="zh-CN" sz="2000" dirty="0">
              <a:solidFill>
                <a:srgbClr val="18386B"/>
              </a:solidFill>
              <a:latin typeface="微软雅黑" pitchFamily="34" charset="-122"/>
              <a:ea typeface="微软雅黑" pitchFamily="34" charset="-122"/>
            </a:endParaRPr>
          </a:p>
          <a:p>
            <a:pPr marL="0" lvl="0" indent="0">
              <a:buNone/>
            </a:pPr>
            <a:endParaRPr lang="zh-CN" altLang="zh-CN" sz="2000" dirty="0">
              <a:solidFill>
                <a:srgbClr val="18386B"/>
              </a:solidFill>
              <a:latin typeface="微软雅黑" pitchFamily="34" charset="-122"/>
              <a:ea typeface="微软雅黑" pitchFamily="34" charset="-122"/>
            </a:endParaRPr>
          </a:p>
          <a:p>
            <a:pPr eaLnBrk="1" hangingPunct="1">
              <a:lnSpc>
                <a:spcPct val="90000"/>
              </a:lnSpc>
            </a:pPr>
            <a:endParaRPr lang="en-US" sz="3001" dirty="0"/>
          </a:p>
        </p:txBody>
      </p:sp>
      <p:pic>
        <p:nvPicPr>
          <p:cNvPr id="322564" name="Picture 4" descr="http://s2.sinaimg.cn/large/002dho0Vzy754gdZFkdf1&amp;6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9571" y="2860576"/>
            <a:ext cx="3384376" cy="1512798"/>
          </a:xfrm>
          <a:prstGeom prst="rect">
            <a:avLst/>
          </a:prstGeom>
          <a:noFill/>
          <a:extLst>
            <a:ext uri="{909E8E84-426E-40DD-AFC4-6F175D3DCCD1}">
              <a14:hiddenFill xmlns:a14="http://schemas.microsoft.com/office/drawing/2010/main">
                <a:solidFill>
                  <a:srgbClr val="FFFFFF"/>
                </a:solidFill>
              </a14:hiddenFill>
            </a:ext>
          </a:extLst>
        </p:spPr>
      </p:pic>
      <p:pic>
        <p:nvPicPr>
          <p:cNvPr id="322566" name="Picture 6" descr="RZ、NRZ、NRZI、曼彻斯特编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359" y="2860576"/>
            <a:ext cx="3668917" cy="213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6679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57188" y="436472"/>
            <a:ext cx="6429375" cy="857250"/>
          </a:xfrm>
        </p:spPr>
        <p:txBody>
          <a:bodyPr anchor="b"/>
          <a:lstStyle/>
          <a:p>
            <a:pPr algn="l"/>
            <a:r>
              <a:rPr lang="en-US" altLang="zh-CN" sz="2400" dirty="0" smtClean="0">
                <a:solidFill>
                  <a:srgbClr val="007D7A"/>
                </a:solidFill>
                <a:latin typeface="Times New Roman" pitchFamily="18" charset="0"/>
                <a:ea typeface="微软雅黑" pitchFamily="34" charset="-122"/>
                <a:cs typeface="Times New Roman" pitchFamily="18" charset="0"/>
              </a:rPr>
              <a:t>NRZ</a:t>
            </a:r>
            <a:r>
              <a:rPr lang="zh-CN" altLang="en-US" sz="2400" dirty="0" smtClean="0">
                <a:solidFill>
                  <a:srgbClr val="007D7A"/>
                </a:solidFill>
                <a:latin typeface="Times New Roman" pitchFamily="18" charset="0"/>
                <a:ea typeface="微软雅黑" pitchFamily="34" charset="-122"/>
                <a:cs typeface="Times New Roman" pitchFamily="18" charset="0"/>
              </a:rPr>
              <a:t>与</a:t>
            </a:r>
            <a:r>
              <a:rPr lang="en-US" altLang="zh-CN" sz="2400" dirty="0" smtClean="0">
                <a:solidFill>
                  <a:srgbClr val="007D7A"/>
                </a:solidFill>
                <a:latin typeface="Times New Roman" pitchFamily="18" charset="0"/>
                <a:ea typeface="微软雅黑" pitchFamily="34" charset="-122"/>
                <a:cs typeface="Times New Roman" pitchFamily="18" charset="0"/>
              </a:rPr>
              <a:t>NRZI</a:t>
            </a:r>
            <a:r>
              <a:rPr lang="zh-CN" altLang="en-US" sz="2400" dirty="0" smtClean="0">
                <a:solidFill>
                  <a:srgbClr val="007D7A"/>
                </a:solidFill>
                <a:latin typeface="Times New Roman" pitchFamily="18" charset="0"/>
                <a:ea typeface="微软雅黑" pitchFamily="34" charset="-122"/>
                <a:cs typeface="Times New Roman" pitchFamily="18" charset="0"/>
              </a:rPr>
              <a:t>编码</a:t>
            </a:r>
            <a:endParaRPr lang="zh-CN" sz="2400" dirty="0">
              <a:solidFill>
                <a:srgbClr val="007D7A"/>
              </a:solidFill>
              <a:latin typeface="Times New Roman" pitchFamily="18" charset="0"/>
              <a:ea typeface="微软雅黑" pitchFamily="34" charset="-122"/>
              <a:cs typeface="Times New Roman" pitchFamily="18" charset="0"/>
            </a:endParaRPr>
          </a:p>
        </p:txBody>
      </p:sp>
      <p:sp>
        <p:nvSpPr>
          <p:cNvPr id="46083" name="Rectangle 3"/>
          <p:cNvSpPr>
            <a:spLocks noGrp="1" noChangeArrowheads="1"/>
          </p:cNvSpPr>
          <p:nvPr>
            <p:ph idx="1"/>
          </p:nvPr>
        </p:nvSpPr>
        <p:spPr>
          <a:xfrm>
            <a:off x="357187" y="1391966"/>
            <a:ext cx="7376943" cy="3087688"/>
          </a:xfrm>
        </p:spPr>
        <p:txBody>
          <a:bodyPr/>
          <a:lstStyle/>
          <a:p>
            <a:r>
              <a:rPr lang="en-US" altLang="zh-CN" sz="2000" dirty="0" smtClean="0">
                <a:solidFill>
                  <a:srgbClr val="18386B"/>
                </a:solidFill>
                <a:latin typeface="微软雅黑" pitchFamily="34" charset="-122"/>
                <a:ea typeface="微软雅黑" pitchFamily="34" charset="-122"/>
                <a:sym typeface="Arial" panose="020B0604020202020204" pitchFamily="34" charset="0"/>
              </a:rPr>
              <a:t>NRZ </a:t>
            </a:r>
            <a:r>
              <a:rPr lang="en-US" altLang="zh-CN" sz="1800" dirty="0" smtClean="0">
                <a:solidFill>
                  <a:srgbClr val="18386B"/>
                </a:solidFill>
                <a:latin typeface="微软雅黑" pitchFamily="34" charset="-122"/>
                <a:ea typeface="微软雅黑" pitchFamily="34" charset="-122"/>
                <a:sym typeface="Arial" panose="020B0604020202020204" pitchFamily="34" charset="0"/>
              </a:rPr>
              <a:t>(</a:t>
            </a:r>
            <a:r>
              <a:rPr lang="en-US" altLang="zh-CN" sz="1800" dirty="0">
                <a:solidFill>
                  <a:srgbClr val="18386B"/>
                </a:solidFill>
                <a:latin typeface="微软雅黑" pitchFamily="34" charset="-122"/>
                <a:ea typeface="微软雅黑" pitchFamily="34" charset="-122"/>
              </a:rPr>
              <a:t>Non Return Zero</a:t>
            </a:r>
            <a:r>
              <a:rPr lang="en-US" altLang="zh-CN" sz="1800" dirty="0" smtClean="0">
                <a:solidFill>
                  <a:srgbClr val="18386B"/>
                </a:solidFill>
                <a:latin typeface="微软雅黑" pitchFamily="34" charset="-122"/>
                <a:ea typeface="微软雅黑" pitchFamily="34" charset="-122"/>
                <a:sym typeface="Arial" panose="020B0604020202020204" pitchFamily="34" charset="0"/>
              </a:rPr>
              <a:t>)</a:t>
            </a:r>
            <a:r>
              <a:rPr lang="zh-CN" altLang="en-US" sz="2000" dirty="0" smtClean="0">
                <a:solidFill>
                  <a:srgbClr val="18386B"/>
                </a:solidFill>
                <a:latin typeface="微软雅黑" pitchFamily="34" charset="-122"/>
                <a:ea typeface="微软雅黑" pitchFamily="34" charset="-122"/>
                <a:sym typeface="Arial" panose="020B0604020202020204" pitchFamily="34" charset="0"/>
              </a:rPr>
              <a:t> ：</a:t>
            </a:r>
            <a:endParaRPr lang="en-US" altLang="zh-CN" sz="2000" dirty="0" smtClean="0">
              <a:solidFill>
                <a:srgbClr val="18386B"/>
              </a:solidFill>
              <a:latin typeface="微软雅黑" pitchFamily="34" charset="-122"/>
              <a:ea typeface="微软雅黑" pitchFamily="34" charset="-122"/>
              <a:sym typeface="Arial" panose="020B0604020202020204" pitchFamily="34" charset="0"/>
            </a:endParaRPr>
          </a:p>
          <a:p>
            <a:r>
              <a:rPr lang="zh-CN" altLang="en-US" sz="2000" dirty="0" smtClean="0">
                <a:solidFill>
                  <a:srgbClr val="18386B"/>
                </a:solidFill>
                <a:latin typeface="微软雅黑" pitchFamily="34" charset="-122"/>
                <a:ea typeface="微软雅黑" pitchFamily="34" charset="-122"/>
              </a:rPr>
              <a:t>正</a:t>
            </a:r>
            <a:r>
              <a:rPr lang="zh-CN" altLang="en-US" sz="2000" dirty="0">
                <a:solidFill>
                  <a:srgbClr val="18386B"/>
                </a:solidFill>
                <a:latin typeface="微软雅黑" pitchFamily="34" charset="-122"/>
                <a:ea typeface="微软雅黑" pitchFamily="34" charset="-122"/>
              </a:rPr>
              <a:t>电平“</a:t>
            </a:r>
            <a:r>
              <a:rPr lang="en-US" altLang="zh-CN" sz="2000" dirty="0">
                <a:solidFill>
                  <a:srgbClr val="18386B"/>
                </a:solidFill>
                <a:latin typeface="微软雅黑" pitchFamily="34" charset="-122"/>
                <a:ea typeface="微软雅黑" pitchFamily="34" charset="-122"/>
              </a:rPr>
              <a:t>0</a:t>
            </a:r>
            <a:r>
              <a:rPr lang="en-US" altLang="zh-CN" sz="2000" dirty="0" smtClean="0">
                <a:solidFill>
                  <a:srgbClr val="18386B"/>
                </a:solidFill>
                <a:latin typeface="微软雅黑" pitchFamily="34" charset="-122"/>
                <a:ea typeface="微软雅黑" pitchFamily="34" charset="-122"/>
              </a:rPr>
              <a:t>”</a:t>
            </a:r>
            <a:r>
              <a:rPr lang="zh-CN" altLang="en-US" sz="2000" dirty="0" smtClean="0">
                <a:solidFill>
                  <a:srgbClr val="18386B"/>
                </a:solidFill>
                <a:latin typeface="微软雅黑" pitchFamily="34" charset="-122"/>
                <a:ea typeface="微软雅黑" pitchFamily="34" charset="-122"/>
              </a:rPr>
              <a:t>，负电</a:t>
            </a:r>
            <a:r>
              <a:rPr lang="zh-CN" altLang="en-US" sz="2000" dirty="0">
                <a:solidFill>
                  <a:srgbClr val="18386B"/>
                </a:solidFill>
                <a:latin typeface="微软雅黑" pitchFamily="34" charset="-122"/>
                <a:ea typeface="微软雅黑" pitchFamily="34" charset="-122"/>
              </a:rPr>
              <a:t>平“</a:t>
            </a:r>
            <a:r>
              <a:rPr lang="en-US" altLang="zh-CN" sz="2000" dirty="0">
                <a:solidFill>
                  <a:srgbClr val="18386B"/>
                </a:solidFill>
                <a:latin typeface="微软雅黑" pitchFamily="34" charset="-122"/>
                <a:ea typeface="微软雅黑" pitchFamily="34" charset="-122"/>
              </a:rPr>
              <a:t>1”</a:t>
            </a:r>
          </a:p>
          <a:p>
            <a:endParaRPr lang="en-US" altLang="zh-CN" sz="2000" dirty="0" smtClean="0">
              <a:solidFill>
                <a:srgbClr val="18386B"/>
              </a:solidFill>
              <a:latin typeface="微软雅黑" pitchFamily="34" charset="-122"/>
              <a:ea typeface="微软雅黑" pitchFamily="34" charset="-122"/>
              <a:sym typeface="Arial" panose="020B0604020202020204" pitchFamily="34" charset="0"/>
            </a:endParaRPr>
          </a:p>
          <a:p>
            <a:pPr>
              <a:buFontTx/>
              <a:buChar char="•"/>
            </a:pPr>
            <a:endParaRPr lang="en-US" altLang="zh-CN" sz="2000" dirty="0">
              <a:solidFill>
                <a:srgbClr val="18386B"/>
              </a:solidFill>
              <a:latin typeface="微软雅黑" pitchFamily="34" charset="-122"/>
              <a:ea typeface="微软雅黑" pitchFamily="34" charset="-122"/>
              <a:sym typeface="Arial" panose="020B0604020202020204" pitchFamily="34" charset="0"/>
            </a:endParaRPr>
          </a:p>
          <a:p>
            <a:pPr>
              <a:buFontTx/>
              <a:buChar char="•"/>
            </a:pPr>
            <a:endParaRPr lang="en-US" altLang="zh-CN" sz="2000" dirty="0" smtClean="0">
              <a:solidFill>
                <a:srgbClr val="18386B"/>
              </a:solidFill>
              <a:latin typeface="微软雅黑" pitchFamily="34" charset="-122"/>
              <a:ea typeface="微软雅黑" pitchFamily="34" charset="-122"/>
              <a:sym typeface="Arial" panose="020B0604020202020204" pitchFamily="34" charset="0"/>
            </a:endParaRPr>
          </a:p>
          <a:p>
            <a:pPr>
              <a:buFontTx/>
              <a:buChar char="•"/>
            </a:pPr>
            <a:endParaRPr lang="en-US" altLang="zh-CN" sz="2000" dirty="0">
              <a:solidFill>
                <a:srgbClr val="18386B"/>
              </a:solidFill>
              <a:latin typeface="微软雅黑" pitchFamily="34" charset="-122"/>
              <a:ea typeface="微软雅黑" pitchFamily="34" charset="-122"/>
            </a:endParaRPr>
          </a:p>
          <a:p>
            <a:pPr>
              <a:buFontTx/>
              <a:buChar char="•"/>
            </a:pPr>
            <a:endParaRPr lang="en-US" altLang="zh-CN" sz="2000" dirty="0" smtClean="0">
              <a:solidFill>
                <a:srgbClr val="18386B"/>
              </a:solidFill>
              <a:latin typeface="微软雅黑" pitchFamily="34" charset="-122"/>
              <a:ea typeface="微软雅黑" pitchFamily="34" charset="-122"/>
            </a:endParaRPr>
          </a:p>
          <a:p>
            <a:pPr>
              <a:buFontTx/>
              <a:buChar char="•"/>
            </a:pPr>
            <a:endParaRPr lang="en-US" altLang="zh-CN" sz="1000" dirty="0" smtClean="0">
              <a:solidFill>
                <a:srgbClr val="18386B"/>
              </a:solidFill>
              <a:latin typeface="微软雅黑" pitchFamily="34" charset="-122"/>
              <a:ea typeface="微软雅黑" pitchFamily="34" charset="-122"/>
            </a:endParaRPr>
          </a:p>
          <a:p>
            <a:pPr>
              <a:buFontTx/>
              <a:buChar char="•"/>
            </a:pPr>
            <a:r>
              <a:rPr lang="zh-CN" altLang="en-US" sz="2000" dirty="0" smtClean="0">
                <a:solidFill>
                  <a:srgbClr val="18386B"/>
                </a:solidFill>
                <a:latin typeface="微软雅黑" pitchFamily="34" charset="-122"/>
                <a:ea typeface="微软雅黑" pitchFamily="34" charset="-122"/>
              </a:rPr>
              <a:t>缺点</a:t>
            </a:r>
            <a:r>
              <a:rPr lang="zh-CN" altLang="en-US" sz="2000" dirty="0">
                <a:solidFill>
                  <a:srgbClr val="18386B"/>
                </a:solidFill>
                <a:latin typeface="微软雅黑" pitchFamily="34" charset="-122"/>
                <a:ea typeface="微软雅黑" pitchFamily="34" charset="-122"/>
              </a:rPr>
              <a:t>：无法判断某一位的开始和结束，要保持同步必须用另外一个信道发送同步信号</a:t>
            </a:r>
            <a:r>
              <a:rPr lang="zh-CN" altLang="en-US" sz="2000" dirty="0" smtClean="0">
                <a:solidFill>
                  <a:srgbClr val="18386B"/>
                </a:solidFill>
                <a:latin typeface="微软雅黑" pitchFamily="34" charset="-122"/>
                <a:ea typeface="微软雅黑" pitchFamily="34" charset="-122"/>
              </a:rPr>
              <a:t>。</a:t>
            </a:r>
            <a:endParaRPr lang="zh-CN" altLang="en-US" sz="2000" dirty="0">
              <a:solidFill>
                <a:srgbClr val="18386B"/>
              </a:solidFill>
              <a:latin typeface="微软雅黑" pitchFamily="34" charset="-122"/>
              <a:ea typeface="微软雅黑" pitchFamily="34" charset="-122"/>
            </a:endParaRPr>
          </a:p>
          <a:p>
            <a:pPr eaLnBrk="1" hangingPunct="1">
              <a:lnSpc>
                <a:spcPct val="90000"/>
              </a:lnSpc>
            </a:pPr>
            <a:endParaRPr lang="en-US" sz="3001" dirty="0"/>
          </a:p>
        </p:txBody>
      </p:sp>
      <p:pic>
        <p:nvPicPr>
          <p:cNvPr id="46084" name="Picture 4" descr="sdf.gif (1868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82" y="2212504"/>
            <a:ext cx="3151232" cy="180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df2.GIF (15058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870" y="2182646"/>
            <a:ext cx="3203506" cy="1830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4211105" y="974104"/>
            <a:ext cx="4465351" cy="11942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a:lstStyle>
          <a:p>
            <a:endParaRPr lang="en-US" altLang="zh-CN" sz="2000" b="0" u="none" kern="0" dirty="0" smtClean="0">
              <a:solidFill>
                <a:srgbClr val="18386B"/>
              </a:solidFill>
              <a:latin typeface="微软雅黑" pitchFamily="34" charset="-122"/>
              <a:ea typeface="微软雅黑" pitchFamily="34" charset="-122"/>
            </a:endParaRPr>
          </a:p>
          <a:p>
            <a:r>
              <a:rPr lang="en-US" altLang="zh-CN" sz="2000" b="0" u="none" kern="0" dirty="0" smtClean="0">
                <a:solidFill>
                  <a:srgbClr val="18386B"/>
                </a:solidFill>
                <a:latin typeface="微软雅黑" pitchFamily="34" charset="-122"/>
                <a:ea typeface="微软雅黑" pitchFamily="34" charset="-122"/>
                <a:sym typeface="Arial" panose="020B0604020202020204" pitchFamily="34" charset="0"/>
              </a:rPr>
              <a:t>NRZI </a:t>
            </a:r>
            <a:r>
              <a:rPr lang="en-US" altLang="zh-CN" sz="1800" b="0" u="none" kern="0" dirty="0" smtClean="0">
                <a:solidFill>
                  <a:srgbClr val="18386B"/>
                </a:solidFill>
                <a:latin typeface="微软雅黑" pitchFamily="34" charset="-122"/>
                <a:ea typeface="微软雅黑" pitchFamily="34" charset="-122"/>
                <a:sym typeface="Arial" panose="020B0604020202020204" pitchFamily="34" charset="0"/>
              </a:rPr>
              <a:t>(</a:t>
            </a:r>
            <a:r>
              <a:rPr lang="en-US" altLang="zh-CN" sz="1800" b="0" u="none" kern="0" dirty="0">
                <a:solidFill>
                  <a:srgbClr val="18386B"/>
                </a:solidFill>
                <a:latin typeface="微软雅黑" pitchFamily="34" charset="-122"/>
                <a:ea typeface="微软雅黑" pitchFamily="34" charset="-122"/>
              </a:rPr>
              <a:t>Non Return Zero </a:t>
            </a:r>
            <a:r>
              <a:rPr lang="en-US" altLang="zh-CN" sz="1800" b="0" u="none" kern="0" dirty="0" smtClean="0">
                <a:solidFill>
                  <a:srgbClr val="18386B"/>
                </a:solidFill>
                <a:latin typeface="微软雅黑" pitchFamily="34" charset="-122"/>
                <a:ea typeface="微软雅黑" pitchFamily="34" charset="-122"/>
              </a:rPr>
              <a:t>Inverted</a:t>
            </a:r>
            <a:r>
              <a:rPr lang="en-US" altLang="zh-CN" sz="1800" b="0" u="none" kern="0" dirty="0" smtClean="0">
                <a:solidFill>
                  <a:srgbClr val="18386B"/>
                </a:solidFill>
                <a:latin typeface="微软雅黑" pitchFamily="34" charset="-122"/>
                <a:ea typeface="微软雅黑" pitchFamily="34" charset="-122"/>
                <a:sym typeface="Arial" panose="020B0604020202020204" pitchFamily="34" charset="0"/>
              </a:rPr>
              <a:t>)</a:t>
            </a:r>
            <a:r>
              <a:rPr lang="zh-CN" altLang="en-US" sz="2000" b="0" u="none" kern="0" dirty="0" smtClean="0">
                <a:solidFill>
                  <a:srgbClr val="18386B"/>
                </a:solidFill>
                <a:latin typeface="微软雅黑" pitchFamily="34" charset="-122"/>
                <a:ea typeface="微软雅黑" pitchFamily="34" charset="-122"/>
                <a:sym typeface="Arial" panose="020B0604020202020204" pitchFamily="34" charset="0"/>
              </a:rPr>
              <a:t>：</a:t>
            </a:r>
            <a:endParaRPr lang="en-US" altLang="zh-CN" sz="2000" b="0" u="none" kern="0" dirty="0" smtClean="0">
              <a:solidFill>
                <a:srgbClr val="18386B"/>
              </a:solidFill>
              <a:latin typeface="微软雅黑" pitchFamily="34" charset="-122"/>
              <a:ea typeface="微软雅黑" pitchFamily="34" charset="-122"/>
              <a:sym typeface="Arial" panose="020B0604020202020204" pitchFamily="34" charset="0"/>
            </a:endParaRPr>
          </a:p>
          <a:p>
            <a:r>
              <a:rPr lang="zh-CN" altLang="en-US" sz="2000" b="0" u="none" kern="0" dirty="0" smtClean="0">
                <a:solidFill>
                  <a:srgbClr val="18386B"/>
                </a:solidFill>
                <a:latin typeface="微软雅黑" pitchFamily="34" charset="-122"/>
                <a:ea typeface="微软雅黑" pitchFamily="34" charset="-122"/>
              </a:rPr>
              <a:t>有变化“</a:t>
            </a:r>
            <a:r>
              <a:rPr lang="en-US" altLang="zh-CN" sz="2000" b="0" u="none" kern="0" dirty="0" smtClean="0">
                <a:solidFill>
                  <a:srgbClr val="18386B"/>
                </a:solidFill>
                <a:latin typeface="微软雅黑" pitchFamily="34" charset="-122"/>
                <a:ea typeface="微软雅黑" pitchFamily="34" charset="-122"/>
              </a:rPr>
              <a:t>1”</a:t>
            </a:r>
            <a:r>
              <a:rPr lang="zh-CN" altLang="en-US" sz="2000" b="0" u="none" kern="0" dirty="0" smtClean="0">
                <a:solidFill>
                  <a:srgbClr val="18386B"/>
                </a:solidFill>
                <a:latin typeface="微软雅黑" pitchFamily="34" charset="-122"/>
                <a:ea typeface="微软雅黑" pitchFamily="34" charset="-122"/>
              </a:rPr>
              <a:t>，无变化“</a:t>
            </a:r>
            <a:r>
              <a:rPr lang="en-US" altLang="zh-CN" sz="2000" b="0" u="none" kern="0" dirty="0" smtClean="0">
                <a:solidFill>
                  <a:srgbClr val="18386B"/>
                </a:solidFill>
                <a:latin typeface="微软雅黑" pitchFamily="34" charset="-122"/>
                <a:ea typeface="微软雅黑" pitchFamily="34" charset="-122"/>
              </a:rPr>
              <a:t>0”</a:t>
            </a:r>
            <a:endParaRPr lang="zh-CN" altLang="en-US" sz="2000" b="0" u="none" kern="0" dirty="0" smtClean="0">
              <a:solidFill>
                <a:srgbClr val="18386B"/>
              </a:solidFill>
              <a:latin typeface="微软雅黑" pitchFamily="34" charset="-122"/>
              <a:ea typeface="微软雅黑" pitchFamily="34" charset="-122"/>
            </a:endParaRPr>
          </a:p>
          <a:p>
            <a:endParaRPr lang="en-US" altLang="zh-CN" sz="2000" b="0" u="none" kern="0" dirty="0" smtClean="0">
              <a:solidFill>
                <a:srgbClr val="18386B"/>
              </a:solidFill>
              <a:latin typeface="微软雅黑" pitchFamily="34" charset="-122"/>
              <a:ea typeface="微软雅黑" pitchFamily="34" charset="-122"/>
            </a:endParaRPr>
          </a:p>
          <a:p>
            <a:endParaRPr lang="en-US" altLang="zh-CN" sz="2000" b="0" u="none" kern="0" dirty="0" smtClean="0">
              <a:solidFill>
                <a:srgbClr val="18386B"/>
              </a:solidFill>
              <a:latin typeface="微软雅黑" pitchFamily="34" charset="-122"/>
              <a:ea typeface="微软雅黑" pitchFamily="34" charset="-122"/>
            </a:endParaRPr>
          </a:p>
        </p:txBody>
      </p:sp>
    </p:spTree>
    <p:extLst>
      <p:ext uri="{BB962C8B-B14F-4D97-AF65-F5344CB8AC3E}">
        <p14:creationId xmlns:p14="http://schemas.microsoft.com/office/powerpoint/2010/main" val="9841134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4" name="标题 1"/>
          <p:cNvSpPr>
            <a:spLocks noGrp="1"/>
          </p:cNvSpPr>
          <p:nvPr>
            <p:ph type="title" idx="4294967295"/>
          </p:nvPr>
        </p:nvSpPr>
        <p:spPr>
          <a:xfrm>
            <a:off x="539750" y="563563"/>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曼彻斯特编码</a:t>
            </a:r>
          </a:p>
        </p:txBody>
      </p:sp>
      <p:sp>
        <p:nvSpPr>
          <p:cNvPr id="268295" name="内容占位符 2"/>
          <p:cNvSpPr>
            <a:spLocks noGrp="1"/>
          </p:cNvSpPr>
          <p:nvPr>
            <p:ph idx="4294967295"/>
          </p:nvPr>
        </p:nvSpPr>
        <p:spPr>
          <a:xfrm>
            <a:off x="179388" y="1276350"/>
            <a:ext cx="7344940" cy="2376488"/>
          </a:xfrm>
        </p:spPr>
        <p:txBody>
          <a:bodyPr/>
          <a:lstStyle/>
          <a:p>
            <a:pPr>
              <a:lnSpc>
                <a:spcPct val="110000"/>
              </a:lnSpc>
            </a:pPr>
            <a:r>
              <a:rPr lang="zh-CN" altLang="en-US" sz="2000" dirty="0" smtClean="0">
                <a:solidFill>
                  <a:srgbClr val="C00000"/>
                </a:solidFill>
                <a:latin typeface="Times New Roman" pitchFamily="18" charset="0"/>
                <a:ea typeface="微软雅黑" pitchFamily="34" charset="-122"/>
                <a:cs typeface="Times New Roman" pitchFamily="18" charset="0"/>
              </a:rPr>
              <a:t>曼彻斯特编码</a:t>
            </a:r>
            <a:r>
              <a:rPr lang="zh-CN" altLang="en-US" sz="2000" dirty="0" smtClean="0">
                <a:solidFill>
                  <a:srgbClr val="18386B"/>
                </a:solidFill>
                <a:latin typeface="微软雅黑" pitchFamily="34" charset="-122"/>
                <a:ea typeface="微软雅黑" pitchFamily="34" charset="-122"/>
                <a:cs typeface="Times New Roman" pitchFamily="18" charset="0"/>
              </a:rPr>
              <a:t>的规则是：每周期的前</a:t>
            </a:r>
            <a:r>
              <a:rPr lang="en-US" altLang="en-US" sz="2000" dirty="0" smtClean="0">
                <a:solidFill>
                  <a:srgbClr val="18386B"/>
                </a:solidFill>
                <a:latin typeface="微软雅黑" pitchFamily="34" charset="-122"/>
                <a:ea typeface="微软雅黑" pitchFamily="34" charset="-122"/>
                <a:cs typeface="Times New Roman" pitchFamily="18" charset="0"/>
              </a:rPr>
              <a:t>T/2</a:t>
            </a:r>
            <a:r>
              <a:rPr lang="zh-CN" altLang="en-US" sz="2000" dirty="0" smtClean="0">
                <a:solidFill>
                  <a:srgbClr val="18386B"/>
                </a:solidFill>
                <a:latin typeface="微软雅黑" pitchFamily="34" charset="-122"/>
                <a:ea typeface="微软雅黑" pitchFamily="34" charset="-122"/>
                <a:cs typeface="Times New Roman" pitchFamily="18" charset="0"/>
              </a:rPr>
              <a:t>传送该比特的</a:t>
            </a:r>
            <a:r>
              <a:rPr lang="zh-CN" altLang="en-US" sz="2000" dirty="0" smtClean="0">
                <a:solidFill>
                  <a:srgbClr val="C00000"/>
                </a:solidFill>
                <a:latin typeface="Times New Roman" pitchFamily="18" charset="0"/>
                <a:ea typeface="微软雅黑" pitchFamily="34" charset="-122"/>
                <a:cs typeface="Times New Roman" pitchFamily="18" charset="0"/>
              </a:rPr>
              <a:t>反码</a:t>
            </a:r>
            <a:r>
              <a:rPr lang="zh-CN" altLang="en-US" sz="2000" dirty="0" smtClean="0">
                <a:solidFill>
                  <a:srgbClr val="18386B"/>
                </a:solidFill>
                <a:latin typeface="微软雅黑" pitchFamily="34" charset="-122"/>
                <a:ea typeface="微软雅黑" pitchFamily="34" charset="-122"/>
                <a:cs typeface="Times New Roman" pitchFamily="18" charset="0"/>
              </a:rPr>
              <a:t>，后</a:t>
            </a:r>
            <a:r>
              <a:rPr lang="en-US" altLang="en-US" sz="2000" dirty="0" smtClean="0">
                <a:solidFill>
                  <a:srgbClr val="18386B"/>
                </a:solidFill>
                <a:latin typeface="微软雅黑" pitchFamily="34" charset="-122"/>
                <a:ea typeface="微软雅黑" pitchFamily="34" charset="-122"/>
                <a:cs typeface="Times New Roman" pitchFamily="18" charset="0"/>
              </a:rPr>
              <a:t>T/2</a:t>
            </a:r>
            <a:r>
              <a:rPr lang="zh-CN" altLang="en-US" sz="2000" dirty="0" smtClean="0">
                <a:solidFill>
                  <a:srgbClr val="18386B"/>
                </a:solidFill>
                <a:latin typeface="微软雅黑" pitchFamily="34" charset="-122"/>
                <a:ea typeface="微软雅黑" pitchFamily="34" charset="-122"/>
                <a:cs typeface="Times New Roman" pitchFamily="18" charset="0"/>
              </a:rPr>
              <a:t>传送该比特的</a:t>
            </a:r>
            <a:r>
              <a:rPr lang="zh-CN" altLang="en-US" sz="2000" dirty="0" smtClean="0">
                <a:solidFill>
                  <a:srgbClr val="C00000"/>
                </a:solidFill>
                <a:latin typeface="Times New Roman" pitchFamily="18" charset="0"/>
                <a:ea typeface="微软雅黑" pitchFamily="34" charset="-122"/>
                <a:cs typeface="Times New Roman" pitchFamily="18" charset="0"/>
              </a:rPr>
              <a:t>原码</a:t>
            </a:r>
            <a:r>
              <a:rPr lang="zh-CN" altLang="en-US" sz="2000" dirty="0" smtClean="0">
                <a:solidFill>
                  <a:srgbClr val="18386B"/>
                </a:solidFill>
                <a:latin typeface="微软雅黑" pitchFamily="34" charset="-122"/>
                <a:ea typeface="微软雅黑" pitchFamily="34" charset="-122"/>
                <a:cs typeface="Times New Roman" pitchFamily="18" charset="0"/>
              </a:rPr>
              <a:t>；即单</a:t>
            </a:r>
            <a:r>
              <a:rPr lang="zh-CN" altLang="en-US" sz="2000" dirty="0">
                <a:solidFill>
                  <a:srgbClr val="18386B"/>
                </a:solidFill>
                <a:latin typeface="微软雅黑" pitchFamily="34" charset="-122"/>
                <a:ea typeface="微软雅黑" pitchFamily="34" charset="-122"/>
                <a:cs typeface="Times New Roman" pitchFamily="18" charset="0"/>
              </a:rPr>
              <a:t>位时间内低电平到高电平的变化表示‘</a:t>
            </a:r>
            <a:r>
              <a:rPr lang="en-US" altLang="zh-CN" sz="2000" dirty="0">
                <a:solidFill>
                  <a:srgbClr val="18386B"/>
                </a:solidFill>
                <a:latin typeface="微软雅黑" pitchFamily="34" charset="-122"/>
                <a:ea typeface="微软雅黑" pitchFamily="34" charset="-122"/>
                <a:cs typeface="Times New Roman" pitchFamily="18" charset="0"/>
              </a:rPr>
              <a:t>1’ </a:t>
            </a:r>
            <a:r>
              <a:rPr lang="zh-CN" altLang="en-US" sz="2000" dirty="0">
                <a:solidFill>
                  <a:srgbClr val="18386B"/>
                </a:solidFill>
                <a:latin typeface="微软雅黑" pitchFamily="34" charset="-122"/>
                <a:ea typeface="微软雅黑" pitchFamily="34" charset="-122"/>
                <a:cs typeface="Times New Roman" pitchFamily="18" charset="0"/>
              </a:rPr>
              <a:t>；高电平到低电平的变化表示‘</a:t>
            </a:r>
            <a:r>
              <a:rPr lang="en-US" altLang="zh-CN" sz="2000" dirty="0">
                <a:solidFill>
                  <a:srgbClr val="18386B"/>
                </a:solidFill>
                <a:latin typeface="微软雅黑" pitchFamily="34" charset="-122"/>
                <a:ea typeface="微软雅黑" pitchFamily="34" charset="-122"/>
                <a:cs typeface="Times New Roman" pitchFamily="18" charset="0"/>
              </a:rPr>
              <a:t>0’.</a:t>
            </a:r>
          </a:p>
          <a:p>
            <a:pPr>
              <a:lnSpc>
                <a:spcPct val="110000"/>
              </a:lnSpc>
            </a:pPr>
            <a:r>
              <a:rPr lang="zh-CN" altLang="en-US" sz="2000" dirty="0" smtClean="0">
                <a:solidFill>
                  <a:srgbClr val="18386B"/>
                </a:solidFill>
                <a:latin typeface="微软雅黑" pitchFamily="34" charset="-122"/>
                <a:ea typeface="微软雅黑" pitchFamily="34" charset="-122"/>
                <a:cs typeface="Times New Roman" pitchFamily="18" charset="0"/>
              </a:rPr>
              <a:t>优点是：每个比特的中间有一次电平跳变，产生收发双方的同步信号，称为</a:t>
            </a:r>
            <a:r>
              <a:rPr lang="en-US" altLang="en-US" sz="2000" dirty="0" smtClean="0">
                <a:solidFill>
                  <a:srgbClr val="18386B"/>
                </a:solidFill>
                <a:latin typeface="微软雅黑" pitchFamily="34" charset="-122"/>
                <a:ea typeface="微软雅黑" pitchFamily="34" charset="-122"/>
                <a:cs typeface="Times New Roman" pitchFamily="18" charset="0"/>
              </a:rPr>
              <a:t>“</a:t>
            </a:r>
            <a:r>
              <a:rPr lang="zh-CN" altLang="en-US" sz="2000" dirty="0" smtClean="0">
                <a:solidFill>
                  <a:srgbClr val="C00000"/>
                </a:solidFill>
                <a:latin typeface="Times New Roman" pitchFamily="18" charset="0"/>
                <a:ea typeface="微软雅黑" pitchFamily="34" charset="-122"/>
                <a:cs typeface="Times New Roman" pitchFamily="18" charset="0"/>
              </a:rPr>
              <a:t>自含时钟编码</a:t>
            </a:r>
            <a:r>
              <a:rPr lang="en-US" altLang="en-US" sz="2000" dirty="0" smtClean="0">
                <a:solidFill>
                  <a:srgbClr val="18386B"/>
                </a:solidFill>
                <a:latin typeface="微软雅黑" pitchFamily="34" charset="-122"/>
                <a:ea typeface="微软雅黑" pitchFamily="34" charset="-122"/>
                <a:cs typeface="Times New Roman" pitchFamily="18" charset="0"/>
              </a:rPr>
              <a:t>”</a:t>
            </a:r>
            <a:r>
              <a:rPr lang="zh-CN" altLang="en-US" sz="2000" dirty="0" smtClean="0">
                <a:solidFill>
                  <a:srgbClr val="18386B"/>
                </a:solidFill>
                <a:latin typeface="微软雅黑" pitchFamily="34" charset="-122"/>
                <a:ea typeface="微软雅黑" pitchFamily="34" charset="-122"/>
                <a:cs typeface="Times New Roman" pitchFamily="18" charset="0"/>
              </a:rPr>
              <a:t>信号。</a:t>
            </a:r>
          </a:p>
        </p:txBody>
      </p:sp>
      <p:pic>
        <p:nvPicPr>
          <p:cNvPr id="2" name="图片 1"/>
          <p:cNvPicPr>
            <a:picLocks noChangeAspect="1"/>
          </p:cNvPicPr>
          <p:nvPr/>
        </p:nvPicPr>
        <p:blipFill>
          <a:blip r:embed="rId3"/>
          <a:stretch>
            <a:fillRect/>
          </a:stretch>
        </p:blipFill>
        <p:spPr>
          <a:xfrm>
            <a:off x="253693" y="3292624"/>
            <a:ext cx="7001487" cy="1237915"/>
          </a:xfrm>
          <a:prstGeom prst="rect">
            <a:avLst/>
          </a:prstGeom>
        </p:spPr>
      </p:pic>
    </p:spTree>
    <p:extLst>
      <p:ext uri="{BB962C8B-B14F-4D97-AF65-F5344CB8AC3E}">
        <p14:creationId xmlns:p14="http://schemas.microsoft.com/office/powerpoint/2010/main" val="223927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560" y="484312"/>
            <a:ext cx="2630066" cy="857250"/>
          </a:xfrm>
        </p:spPr>
        <p:txBody>
          <a:bodyPr anchor="b"/>
          <a:lstStyle/>
          <a:p>
            <a:pPr algn="l"/>
            <a:r>
              <a:rPr lang="zh-CN" altLang="en-US" sz="2400" dirty="0">
                <a:solidFill>
                  <a:srgbClr val="007D7A"/>
                </a:solidFill>
                <a:latin typeface="Times New Roman" pitchFamily="18" charset="0"/>
                <a:ea typeface="微软雅黑" pitchFamily="34" charset="-122"/>
                <a:cs typeface="Times New Roman" pitchFamily="18" charset="0"/>
              </a:rPr>
              <a:t>码元与比特</a:t>
            </a:r>
            <a:endParaRPr lang="en-US" altLang="zh-CN" sz="2400" dirty="0">
              <a:solidFill>
                <a:srgbClr val="007D7A"/>
              </a:solidFill>
              <a:latin typeface="Times New Roman" pitchFamily="18" charset="0"/>
              <a:ea typeface="微软雅黑" pitchFamily="34" charset="-122"/>
              <a:cs typeface="Times New Roman" pitchFamily="18" charset="0"/>
            </a:endParaRPr>
          </a:p>
        </p:txBody>
      </p:sp>
      <p:sp>
        <p:nvSpPr>
          <p:cNvPr id="14339" name="Rectangle 3"/>
          <p:cNvSpPr>
            <a:spLocks noGrp="1" noChangeArrowheads="1"/>
          </p:cNvSpPr>
          <p:nvPr>
            <p:ph idx="1"/>
          </p:nvPr>
        </p:nvSpPr>
        <p:spPr>
          <a:xfrm>
            <a:off x="251520" y="1564432"/>
            <a:ext cx="7128792" cy="3087688"/>
          </a:xfrm>
        </p:spPr>
        <p:txBody>
          <a:bodyPr/>
          <a:lstStyle/>
          <a:p>
            <a:pPr eaLnBrk="1" hangingPunct="1">
              <a:spcBef>
                <a:spcPts val="600"/>
              </a:spcBef>
            </a:pPr>
            <a:r>
              <a:rPr lang="zh-CN" altLang="en-US" sz="2000" dirty="0">
                <a:solidFill>
                  <a:srgbClr val="C00000"/>
                </a:solidFill>
              </a:rPr>
              <a:t>比特</a:t>
            </a:r>
            <a:r>
              <a:rPr lang="zh-CN" altLang="en-US" sz="2000" dirty="0">
                <a:solidFill>
                  <a:srgbClr val="1A3868"/>
                </a:solidFill>
              </a:rPr>
              <a:t>，信息量的单位</a:t>
            </a:r>
            <a:r>
              <a:rPr lang="zh-CN" altLang="en-US" sz="2000" dirty="0" smtClean="0">
                <a:solidFill>
                  <a:srgbClr val="1A3868"/>
                </a:solidFill>
              </a:rPr>
              <a:t>。</a:t>
            </a:r>
            <a:r>
              <a:rPr lang="zh-CN" altLang="zh-CN" sz="2000" dirty="0" smtClean="0">
                <a:solidFill>
                  <a:srgbClr val="C00000"/>
                </a:solidFill>
              </a:rPr>
              <a:t>码元</a:t>
            </a:r>
            <a:r>
              <a:rPr lang="zh-CN" altLang="zh-CN" sz="2000" dirty="0">
                <a:solidFill>
                  <a:srgbClr val="1A3868"/>
                </a:solidFill>
              </a:rPr>
              <a:t>，承载信息量的基本信号单位</a:t>
            </a:r>
            <a:r>
              <a:rPr lang="zh-CN" altLang="en-US" sz="2000" dirty="0" smtClean="0">
                <a:solidFill>
                  <a:srgbClr val="1A3868"/>
                </a:solidFill>
              </a:rPr>
              <a:t>。</a:t>
            </a:r>
            <a:endParaRPr lang="en-US" altLang="zh-CN" sz="2000" dirty="0" smtClean="0">
              <a:solidFill>
                <a:srgbClr val="1A3868"/>
              </a:solidFill>
            </a:endParaRPr>
          </a:p>
          <a:p>
            <a:pPr marL="342900" lvl="1" indent="-342900">
              <a:lnSpc>
                <a:spcPct val="120000"/>
              </a:lnSpc>
              <a:spcAft>
                <a:spcPct val="20000"/>
              </a:spcAft>
              <a:buChar char="•"/>
            </a:pPr>
            <a:r>
              <a:rPr lang="zh-CN" altLang="en-US" dirty="0">
                <a:solidFill>
                  <a:srgbClr val="1A3868"/>
                </a:solidFill>
                <a:latin typeface="Times New Roman" pitchFamily="18" charset="0"/>
                <a:ea typeface="微软雅黑" pitchFamily="34" charset="-122"/>
                <a:cs typeface="Times New Roman" pitchFamily="18" charset="0"/>
              </a:rPr>
              <a:t>在使用时域的波形表示数字信号时，代表不同离散数值的基本波形称为</a:t>
            </a:r>
            <a:r>
              <a:rPr lang="zh-CN" altLang="en-US" dirty="0">
                <a:solidFill>
                  <a:srgbClr val="C00000"/>
                </a:solidFill>
                <a:latin typeface="Times New Roman" pitchFamily="18" charset="0"/>
                <a:ea typeface="微软雅黑" pitchFamily="34" charset="-122"/>
                <a:cs typeface="Times New Roman" pitchFamily="18" charset="0"/>
              </a:rPr>
              <a:t>码元</a:t>
            </a:r>
            <a:r>
              <a:rPr lang="zh-CN" altLang="en-US" dirty="0">
                <a:solidFill>
                  <a:srgbClr val="1A3868"/>
                </a:solidFill>
                <a:latin typeface="Times New Roman" pitchFamily="18" charset="0"/>
                <a:ea typeface="微软雅黑" pitchFamily="34" charset="-122"/>
                <a:cs typeface="Times New Roman" pitchFamily="18" charset="0"/>
              </a:rPr>
              <a:t>。</a:t>
            </a:r>
            <a:r>
              <a:rPr lang="en-US" altLang="zh-CN" dirty="0">
                <a:solidFill>
                  <a:srgbClr val="1A3868"/>
                </a:solidFill>
                <a:latin typeface="Times New Roman" pitchFamily="18" charset="0"/>
                <a:ea typeface="微软雅黑" pitchFamily="34" charset="-122"/>
                <a:cs typeface="Times New Roman" pitchFamily="18" charset="0"/>
              </a:rPr>
              <a:t>1码元可以携带nbit的信息量 </a:t>
            </a:r>
            <a:r>
              <a:rPr lang="zh-CN" altLang="en-US" dirty="0" smtClean="0">
                <a:solidFill>
                  <a:srgbClr val="1A3868"/>
                </a:solidFill>
                <a:latin typeface="Times New Roman" pitchFamily="18" charset="0"/>
                <a:ea typeface="微软雅黑" pitchFamily="34" charset="-122"/>
                <a:cs typeface="Times New Roman" pitchFamily="18" charset="0"/>
              </a:rPr>
              <a:t>。</a:t>
            </a:r>
            <a:endParaRPr lang="en-US" altLang="zh-CN" dirty="0" smtClean="0">
              <a:solidFill>
                <a:srgbClr val="1A3868"/>
              </a:solidFill>
              <a:latin typeface="Times New Roman" pitchFamily="18" charset="0"/>
              <a:ea typeface="微软雅黑" pitchFamily="34" charset="-122"/>
              <a:cs typeface="Times New Roman" pitchFamily="18" charset="0"/>
            </a:endParaRPr>
          </a:p>
          <a:p>
            <a:pPr marL="742950" lvl="2" indent="-342900">
              <a:lnSpc>
                <a:spcPct val="120000"/>
              </a:lnSpc>
              <a:spcAft>
                <a:spcPct val="20000"/>
              </a:spcAft>
              <a:buFont typeface="Wingdings" panose="05000000000000000000" pitchFamily="2" charset="2"/>
              <a:buChar char="ü"/>
            </a:pPr>
            <a:r>
              <a:rPr lang="zh-CN" altLang="en-US" dirty="0" smtClean="0">
                <a:solidFill>
                  <a:srgbClr val="1A3868"/>
                </a:solidFill>
                <a:latin typeface="Times New Roman" pitchFamily="18" charset="0"/>
                <a:ea typeface="微软雅黑" pitchFamily="34" charset="-122"/>
                <a:cs typeface="Times New Roman" pitchFamily="18" charset="0"/>
              </a:rPr>
              <a:t>如</a:t>
            </a:r>
            <a:r>
              <a:rPr lang="zh-CN" altLang="en-US" dirty="0" smtClean="0">
                <a:solidFill>
                  <a:srgbClr val="1A3868"/>
                </a:solidFill>
              </a:rPr>
              <a:t>：使用</a:t>
            </a:r>
            <a:r>
              <a:rPr lang="en-US" altLang="zh-CN" dirty="0">
                <a:solidFill>
                  <a:srgbClr val="1A3868"/>
                </a:solidFill>
              </a:rPr>
              <a:t>8</a:t>
            </a:r>
            <a:r>
              <a:rPr lang="zh-CN" altLang="en-US" dirty="0" smtClean="0">
                <a:solidFill>
                  <a:srgbClr val="1A3868"/>
                </a:solidFill>
              </a:rPr>
              <a:t>个基本波形表示</a:t>
            </a:r>
            <a:r>
              <a:rPr lang="en-US" altLang="zh-CN" dirty="0" smtClean="0">
                <a:solidFill>
                  <a:srgbClr val="1A3868"/>
                </a:solidFill>
              </a:rPr>
              <a:t>8</a:t>
            </a:r>
            <a:r>
              <a:rPr lang="zh-CN" altLang="en-US" dirty="0" smtClean="0">
                <a:solidFill>
                  <a:srgbClr val="1A3868"/>
                </a:solidFill>
              </a:rPr>
              <a:t>个电平级，则</a:t>
            </a:r>
            <a:r>
              <a:rPr lang="en-US" altLang="zh-CN" dirty="0" smtClean="0">
                <a:solidFill>
                  <a:srgbClr val="1A3868"/>
                </a:solidFill>
              </a:rPr>
              <a:t>n=3</a:t>
            </a:r>
            <a:r>
              <a:rPr lang="zh-CN" altLang="en-US" dirty="0" smtClean="0">
                <a:solidFill>
                  <a:srgbClr val="1A3868"/>
                </a:solidFill>
              </a:rPr>
              <a:t>。</a:t>
            </a:r>
            <a:endParaRPr lang="en-US" altLang="zh-CN" dirty="0">
              <a:solidFill>
                <a:srgbClr val="1A3868"/>
              </a:solidFill>
              <a:latin typeface="Times New Roman" pitchFamily="18" charset="0"/>
              <a:ea typeface="微软雅黑" pitchFamily="34" charset="-122"/>
              <a:cs typeface="Times New Roman" pitchFamily="18" charset="0"/>
            </a:endParaRPr>
          </a:p>
          <a:p>
            <a:pPr eaLnBrk="1" hangingPunct="1">
              <a:spcBef>
                <a:spcPts val="600"/>
              </a:spcBef>
            </a:pPr>
            <a:r>
              <a:rPr lang="zh-CN" altLang="en-US" sz="2000" dirty="0" smtClean="0">
                <a:solidFill>
                  <a:srgbClr val="C00000"/>
                </a:solidFill>
              </a:rPr>
              <a:t>码元传输速率</a:t>
            </a:r>
            <a:r>
              <a:rPr lang="zh-CN" altLang="en-US" sz="2000" dirty="0">
                <a:solidFill>
                  <a:srgbClr val="1A3868"/>
                </a:solidFill>
              </a:rPr>
              <a:t>，也</a:t>
            </a:r>
            <a:r>
              <a:rPr lang="zh-CN" altLang="en-US" sz="2000" dirty="0" smtClean="0">
                <a:solidFill>
                  <a:srgbClr val="1A3868"/>
                </a:solidFill>
              </a:rPr>
              <a:t>叫波特率。每</a:t>
            </a:r>
            <a:r>
              <a:rPr lang="zh-CN" altLang="en-US" sz="2000" dirty="0">
                <a:solidFill>
                  <a:srgbClr val="1A3868"/>
                </a:solidFill>
              </a:rPr>
              <a:t>秒钟传送码元的数目，</a:t>
            </a:r>
            <a:r>
              <a:rPr lang="zh-CN" altLang="en-US" sz="2000" dirty="0" smtClean="0">
                <a:solidFill>
                  <a:srgbClr val="1A3868"/>
                </a:solidFill>
              </a:rPr>
              <a:t>单位“</a:t>
            </a:r>
            <a:r>
              <a:rPr lang="zh-CN" altLang="en-US" sz="2000" dirty="0" smtClean="0">
                <a:solidFill>
                  <a:srgbClr val="C00000"/>
                </a:solidFill>
              </a:rPr>
              <a:t>波特，</a:t>
            </a:r>
            <a:r>
              <a:rPr lang="en-US" altLang="zh-CN" sz="2000" dirty="0" smtClean="0">
                <a:solidFill>
                  <a:srgbClr val="C00000"/>
                </a:solidFill>
              </a:rPr>
              <a:t>Baud</a:t>
            </a:r>
            <a:r>
              <a:rPr lang="zh-CN" altLang="en-US" sz="2000" dirty="0">
                <a:solidFill>
                  <a:srgbClr val="1A3868"/>
                </a:solidFill>
              </a:rPr>
              <a:t>”</a:t>
            </a:r>
            <a:r>
              <a:rPr lang="zh-CN" altLang="en-US" sz="2000" dirty="0" smtClean="0">
                <a:solidFill>
                  <a:srgbClr val="1A3868"/>
                </a:solidFill>
              </a:rPr>
              <a:t>。 </a:t>
            </a:r>
            <a:endParaRPr lang="en-US" altLang="zh-CN" sz="2000" dirty="0" smtClean="0">
              <a:solidFill>
                <a:srgbClr val="1A3868"/>
              </a:solidFill>
            </a:endParaRPr>
          </a:p>
          <a:p>
            <a:pPr eaLnBrk="1" hangingPunct="1">
              <a:spcBef>
                <a:spcPts val="600"/>
              </a:spcBef>
            </a:pPr>
            <a:r>
              <a:rPr lang="zh-CN" altLang="en-US" sz="2000" dirty="0">
                <a:solidFill>
                  <a:srgbClr val="C00000"/>
                </a:solidFill>
              </a:rPr>
              <a:t>信息传输速率</a:t>
            </a:r>
            <a:r>
              <a:rPr lang="zh-CN" altLang="en-US" sz="2000" dirty="0">
                <a:solidFill>
                  <a:srgbClr val="1A3868"/>
                </a:solidFill>
              </a:rPr>
              <a:t>，也叫比特率。指单位时间传递的平均信息量或比特数，单位为</a:t>
            </a:r>
            <a:r>
              <a:rPr lang="en-US" altLang="zh-CN" sz="2000" dirty="0">
                <a:solidFill>
                  <a:srgbClr val="1A3868"/>
                </a:solidFill>
              </a:rPr>
              <a:t>b/s</a:t>
            </a:r>
            <a:r>
              <a:rPr lang="zh-CN" altLang="en-US" sz="2000" dirty="0">
                <a:solidFill>
                  <a:srgbClr val="1A3868"/>
                </a:solidFill>
              </a:rPr>
              <a:t>。</a:t>
            </a:r>
            <a:endParaRPr lang="en-US" altLang="zh-CN" sz="2000" dirty="0">
              <a:solidFill>
                <a:srgbClr val="1A3868"/>
              </a:solidFill>
            </a:endParaRPr>
          </a:p>
          <a:p>
            <a:pPr eaLnBrk="1" hangingPunct="1">
              <a:spcBef>
                <a:spcPts val="600"/>
              </a:spcBef>
            </a:pPr>
            <a:endParaRPr lang="en-US" altLang="zh-CN" sz="2000" b="1" dirty="0" smtClean="0">
              <a:solidFill>
                <a:srgbClr val="1A3868"/>
              </a:solidFill>
            </a:endParaRPr>
          </a:p>
        </p:txBody>
      </p:sp>
    </p:spTree>
    <p:extLst>
      <p:ext uri="{BB962C8B-B14F-4D97-AF65-F5344CB8AC3E}">
        <p14:creationId xmlns:p14="http://schemas.microsoft.com/office/powerpoint/2010/main" val="11588535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4" name="标题 1"/>
          <p:cNvSpPr>
            <a:spLocks noGrp="1"/>
          </p:cNvSpPr>
          <p:nvPr>
            <p:ph type="title" idx="4294967295"/>
          </p:nvPr>
        </p:nvSpPr>
        <p:spPr>
          <a:xfrm>
            <a:off x="539750" y="563563"/>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差分曼彻斯特编码</a:t>
            </a:r>
          </a:p>
        </p:txBody>
      </p:sp>
      <p:sp>
        <p:nvSpPr>
          <p:cNvPr id="268295" name="内容占位符 2"/>
          <p:cNvSpPr>
            <a:spLocks noGrp="1"/>
          </p:cNvSpPr>
          <p:nvPr>
            <p:ph idx="4294967295"/>
          </p:nvPr>
        </p:nvSpPr>
        <p:spPr>
          <a:xfrm>
            <a:off x="179388" y="1276350"/>
            <a:ext cx="7344940" cy="1440210"/>
          </a:xfrm>
        </p:spPr>
        <p:txBody>
          <a:bodyPr/>
          <a:lstStyle/>
          <a:p>
            <a:pPr>
              <a:lnSpc>
                <a:spcPct val="110000"/>
              </a:lnSpc>
            </a:pPr>
            <a:r>
              <a:rPr lang="zh-CN" altLang="en-US" sz="2000" dirty="0" smtClean="0">
                <a:solidFill>
                  <a:srgbClr val="C00000"/>
                </a:solidFill>
                <a:latin typeface="Times New Roman" pitchFamily="18" charset="0"/>
                <a:ea typeface="微软雅黑" pitchFamily="34" charset="-122"/>
                <a:cs typeface="Times New Roman" pitchFamily="18" charset="0"/>
              </a:rPr>
              <a:t>差分曼彻斯特编码</a:t>
            </a:r>
            <a:r>
              <a:rPr lang="zh-CN" altLang="en-US" sz="2000" dirty="0">
                <a:solidFill>
                  <a:srgbClr val="18386B"/>
                </a:solidFill>
                <a:latin typeface="微软雅黑" pitchFamily="34" charset="-122"/>
                <a:ea typeface="微软雅黑" pitchFamily="34" charset="-122"/>
                <a:cs typeface="Times New Roman" pitchFamily="18" charset="0"/>
              </a:rPr>
              <a:t>：位间电平发生变化表示‘</a:t>
            </a:r>
            <a:r>
              <a:rPr lang="en-US" altLang="zh-CN" sz="2000" dirty="0">
                <a:solidFill>
                  <a:srgbClr val="18386B"/>
                </a:solidFill>
                <a:latin typeface="微软雅黑" pitchFamily="34" charset="-122"/>
                <a:ea typeface="微软雅黑" pitchFamily="34" charset="-122"/>
                <a:cs typeface="Times New Roman" pitchFamily="18" charset="0"/>
              </a:rPr>
              <a:t>0’</a:t>
            </a:r>
            <a:r>
              <a:rPr lang="zh-CN" altLang="en-US" sz="2000" dirty="0">
                <a:solidFill>
                  <a:srgbClr val="18386B"/>
                </a:solidFill>
                <a:latin typeface="微软雅黑" pitchFamily="34" charset="-122"/>
                <a:ea typeface="微软雅黑" pitchFamily="34" charset="-122"/>
                <a:cs typeface="Times New Roman" pitchFamily="18" charset="0"/>
              </a:rPr>
              <a:t>；位间电平不发生变化表示‘</a:t>
            </a:r>
            <a:r>
              <a:rPr lang="en-US" altLang="zh-CN" sz="2000" dirty="0">
                <a:solidFill>
                  <a:srgbClr val="18386B"/>
                </a:solidFill>
                <a:latin typeface="微软雅黑" pitchFamily="34" charset="-122"/>
                <a:ea typeface="微软雅黑" pitchFamily="34" charset="-122"/>
                <a:cs typeface="Times New Roman" pitchFamily="18" charset="0"/>
              </a:rPr>
              <a:t>1’</a:t>
            </a:r>
            <a:r>
              <a:rPr lang="zh-CN" altLang="en-US" sz="2000" dirty="0">
                <a:solidFill>
                  <a:srgbClr val="18386B"/>
                </a:solidFill>
                <a:latin typeface="微软雅黑" pitchFamily="34" charset="-122"/>
                <a:ea typeface="微软雅黑" pitchFamily="34" charset="-122"/>
                <a:cs typeface="Times New Roman" pitchFamily="18" charset="0"/>
              </a:rPr>
              <a:t>。</a:t>
            </a:r>
          </a:p>
          <a:p>
            <a:pPr>
              <a:lnSpc>
                <a:spcPct val="110000"/>
              </a:lnSpc>
            </a:pPr>
            <a:r>
              <a:rPr lang="zh-CN" altLang="en-US" sz="2000" dirty="0" smtClean="0">
                <a:solidFill>
                  <a:srgbClr val="18386B"/>
                </a:solidFill>
                <a:latin typeface="微软雅黑" pitchFamily="34" charset="-122"/>
                <a:ea typeface="微软雅黑" pitchFamily="34" charset="-122"/>
                <a:cs typeface="Times New Roman" pitchFamily="18" charset="0"/>
              </a:rPr>
              <a:t>每比特的中间跳变仅做同步使用，每比特的值根据</a:t>
            </a:r>
            <a:r>
              <a:rPr lang="zh-CN" altLang="en-US" sz="2000" dirty="0" smtClean="0">
                <a:solidFill>
                  <a:srgbClr val="C00000"/>
                </a:solidFill>
                <a:latin typeface="Times New Roman" pitchFamily="18" charset="0"/>
                <a:ea typeface="微软雅黑" pitchFamily="34" charset="-122"/>
                <a:cs typeface="Times New Roman" pitchFamily="18" charset="0"/>
              </a:rPr>
              <a:t>开始边界是否跳变</a:t>
            </a:r>
            <a:r>
              <a:rPr lang="zh-CN" altLang="en-US" sz="2000" dirty="0" smtClean="0">
                <a:solidFill>
                  <a:srgbClr val="18386B"/>
                </a:solidFill>
                <a:latin typeface="微软雅黑" pitchFamily="34" charset="-122"/>
                <a:ea typeface="微软雅黑" pitchFamily="34" charset="-122"/>
                <a:cs typeface="Times New Roman" pitchFamily="18" charset="0"/>
              </a:rPr>
              <a:t>来决定。</a:t>
            </a:r>
          </a:p>
        </p:txBody>
      </p:sp>
      <p:graphicFrame>
        <p:nvGraphicFramePr>
          <p:cNvPr id="268293" name="Object 5"/>
          <p:cNvGraphicFramePr>
            <a:graphicFrameLocks noChangeAspect="1"/>
          </p:cNvGraphicFramePr>
          <p:nvPr>
            <p:extLst/>
          </p:nvPr>
        </p:nvGraphicFramePr>
        <p:xfrm>
          <a:off x="179388" y="2788568"/>
          <a:ext cx="7478796" cy="2027604"/>
        </p:xfrm>
        <a:graphic>
          <a:graphicData uri="http://schemas.openxmlformats.org/presentationml/2006/ole">
            <mc:AlternateContent xmlns:mc="http://schemas.openxmlformats.org/markup-compatibility/2006">
              <mc:Choice xmlns:v="urn:schemas-microsoft-com:vml" Requires="v">
                <p:oleObj spid="_x0000_s323603" name="Visio" r:id="rId4" imgW="6230874" imgH="1688973" progId="Visio.Drawing.11">
                  <p:embed/>
                </p:oleObj>
              </mc:Choice>
              <mc:Fallback>
                <p:oleObj name="Visio" r:id="rId4" imgW="6230874" imgH="1688973" progId="Visio.Drawing.11">
                  <p:embed/>
                  <p:pic>
                    <p:nvPicPr>
                      <p:cNvPr id="2682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788568"/>
                        <a:ext cx="7478796" cy="202760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0769763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7" name="标题 1"/>
          <p:cNvSpPr>
            <a:spLocks noGrp="1"/>
          </p:cNvSpPr>
          <p:nvPr>
            <p:ph type="title" idx="4294967295"/>
          </p:nvPr>
        </p:nvSpPr>
        <p:spPr>
          <a:xfrm>
            <a:off x="685800" y="736600"/>
            <a:ext cx="4391025" cy="611188"/>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四、多路复用技术</a:t>
            </a:r>
            <a:endParaRPr lang="zh-CN" altLang="en-US" sz="1800" u="sng" smtClean="0">
              <a:latin typeface="Times New Roman" pitchFamily="18" charset="0"/>
              <a:ea typeface="宋体" charset="-122"/>
              <a:cs typeface="Times New Roman" pitchFamily="18" charset="0"/>
            </a:endParaRPr>
          </a:p>
        </p:txBody>
      </p:sp>
      <p:sp>
        <p:nvSpPr>
          <p:cNvPr id="3317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sp>
        <p:nvSpPr>
          <p:cNvPr id="331779" name="标题 1"/>
          <p:cNvSpPr>
            <a:spLocks/>
          </p:cNvSpPr>
          <p:nvPr/>
        </p:nvSpPr>
        <p:spPr bwMode="auto">
          <a:xfrm>
            <a:off x="2413000" y="1204392"/>
            <a:ext cx="5327650" cy="504825"/>
          </a:xfrm>
          <a:prstGeom prst="rect">
            <a:avLst/>
          </a:prstGeom>
          <a:noFill/>
          <a:ln w="9525">
            <a:noFill/>
            <a:miter lim="800000"/>
            <a:headEnd/>
            <a:tailEnd/>
          </a:ln>
        </p:spPr>
        <p:txBody>
          <a:bodyPr anchor="ctr"/>
          <a:lstStyle/>
          <a:p>
            <a:pPr eaLnBrk="0" hangingPunct="0"/>
            <a:r>
              <a:rPr lang="zh-CN" altLang="en-US" sz="2000" b="0" u="none" dirty="0">
                <a:solidFill>
                  <a:srgbClr val="1A3868"/>
                </a:solidFill>
              </a:rPr>
              <a:t>多路复用系统的结构与功能</a:t>
            </a:r>
          </a:p>
        </p:txBody>
      </p:sp>
      <p:pic>
        <p:nvPicPr>
          <p:cNvPr id="331780" name="Picture 2"/>
          <p:cNvPicPr>
            <a:picLocks noChangeAspect="1" noChangeArrowheads="1"/>
          </p:cNvPicPr>
          <p:nvPr/>
        </p:nvPicPr>
        <p:blipFill>
          <a:blip r:embed="rId3"/>
          <a:srcRect/>
          <a:stretch>
            <a:fillRect/>
          </a:stretch>
        </p:blipFill>
        <p:spPr bwMode="auto">
          <a:xfrm>
            <a:off x="3541712" y="1817657"/>
            <a:ext cx="4651375" cy="3024188"/>
          </a:xfrm>
          <a:prstGeom prst="rect">
            <a:avLst/>
          </a:prstGeom>
          <a:noFill/>
          <a:ln w="9525">
            <a:noFill/>
            <a:miter lim="800000"/>
            <a:headEnd/>
            <a:tailEnd/>
          </a:ln>
        </p:spPr>
      </p:pic>
      <p:sp>
        <p:nvSpPr>
          <p:cNvPr id="2" name="矩形 1"/>
          <p:cNvSpPr/>
          <p:nvPr/>
        </p:nvSpPr>
        <p:spPr>
          <a:xfrm>
            <a:off x="0" y="1649368"/>
            <a:ext cx="3409776" cy="3192477"/>
          </a:xfrm>
          <a:prstGeom prst="rect">
            <a:avLst/>
          </a:prstGeom>
        </p:spPr>
        <p:txBody>
          <a:bodyPr wrap="square">
            <a:spAutoFit/>
          </a:bodyPr>
          <a:lstStyle/>
          <a:p>
            <a:pPr marL="360363" indent="-360363" eaLnBrk="0" hangingPunct="0">
              <a:lnSpc>
                <a:spcPct val="110000"/>
              </a:lnSpc>
              <a:spcBef>
                <a:spcPts val="600"/>
              </a:spcBef>
              <a:buFontTx/>
              <a:buChar char="•"/>
            </a:pPr>
            <a:r>
              <a:rPr lang="zh-CN" altLang="en-US" sz="2000" b="0" u="none" dirty="0">
                <a:solidFill>
                  <a:srgbClr val="1A3868"/>
                </a:solidFill>
              </a:rPr>
              <a:t>多路复用技术的</a:t>
            </a:r>
            <a:r>
              <a:rPr lang="zh-CN" altLang="en-US" sz="2000" b="0" u="none" dirty="0">
                <a:solidFill>
                  <a:srgbClr val="C00000"/>
                </a:solidFill>
              </a:rPr>
              <a:t>实质</a:t>
            </a:r>
            <a:r>
              <a:rPr lang="zh-CN" altLang="en-US" sz="2000" b="0" u="none" dirty="0">
                <a:solidFill>
                  <a:srgbClr val="1A3868"/>
                </a:solidFill>
              </a:rPr>
              <a:t>是：发送方将多个用户的数据通过</a:t>
            </a:r>
            <a:r>
              <a:rPr lang="zh-CN" altLang="en-US" sz="2000" b="0" u="none" dirty="0">
                <a:solidFill>
                  <a:srgbClr val="C00000"/>
                </a:solidFill>
              </a:rPr>
              <a:t>复用器</a:t>
            </a:r>
            <a:r>
              <a:rPr lang="zh-CN" altLang="en-US" sz="2000" b="0" u="none" dirty="0">
                <a:solidFill>
                  <a:srgbClr val="1A3868"/>
                </a:solidFill>
              </a:rPr>
              <a:t>汇集，并将汇集的数据通过一条物理线路传送到接收方；</a:t>
            </a:r>
            <a:endParaRPr lang="en-US" altLang="zh-CN" sz="2000" b="0" u="none" dirty="0">
              <a:solidFill>
                <a:srgbClr val="1A3868"/>
              </a:solidFill>
            </a:endParaRPr>
          </a:p>
          <a:p>
            <a:pPr marL="360363" indent="-360363" eaLnBrk="0" hangingPunct="0">
              <a:lnSpc>
                <a:spcPct val="110000"/>
              </a:lnSpc>
              <a:spcBef>
                <a:spcPts val="600"/>
              </a:spcBef>
              <a:buFontTx/>
              <a:buChar char="•"/>
            </a:pPr>
            <a:r>
              <a:rPr lang="zh-CN" altLang="en-US" sz="2000" b="0" u="none" dirty="0">
                <a:solidFill>
                  <a:srgbClr val="1A3868"/>
                </a:solidFill>
              </a:rPr>
              <a:t>接收方通过</a:t>
            </a:r>
            <a:r>
              <a:rPr lang="zh-CN" altLang="en-US" sz="2000" b="0" u="none" dirty="0">
                <a:solidFill>
                  <a:srgbClr val="C00000"/>
                </a:solidFill>
              </a:rPr>
              <a:t>分用器</a:t>
            </a:r>
            <a:r>
              <a:rPr lang="zh-CN" altLang="en-US" sz="2000" b="0" u="none" dirty="0">
                <a:solidFill>
                  <a:srgbClr val="1A3868"/>
                </a:solidFill>
              </a:rPr>
              <a:t>将数据分离成各个单独的数据，然后分发给接收方的多个用户。</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标题 1"/>
          <p:cNvSpPr>
            <a:spLocks noGrp="1"/>
          </p:cNvSpPr>
          <p:nvPr>
            <p:ph type="title" idx="4294967295"/>
          </p:nvPr>
        </p:nvSpPr>
        <p:spPr>
          <a:xfrm>
            <a:off x="539750" y="700088"/>
            <a:ext cx="6429375" cy="64135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多路复用的四种基本形式</a:t>
            </a:r>
            <a:endParaRPr lang="zh-CN" altLang="en-US" sz="1600" smtClean="0">
              <a:latin typeface="Times New Roman" pitchFamily="18" charset="0"/>
              <a:ea typeface="宋体" charset="-122"/>
              <a:cs typeface="Times New Roman" pitchFamily="18" charset="0"/>
            </a:endParaRPr>
          </a:p>
        </p:txBody>
      </p:sp>
      <p:sp>
        <p:nvSpPr>
          <p:cNvPr id="333826" name="内容占位符 2"/>
          <p:cNvSpPr>
            <a:spLocks noGrp="1"/>
          </p:cNvSpPr>
          <p:nvPr>
            <p:ph idx="4294967295"/>
          </p:nvPr>
        </p:nvSpPr>
        <p:spPr>
          <a:xfrm>
            <a:off x="395288" y="1347788"/>
            <a:ext cx="6121400" cy="3600450"/>
          </a:xfrm>
        </p:spPr>
        <p:txBody>
          <a:bodyPr/>
          <a:lstStyle/>
          <a:p>
            <a:pPr>
              <a:lnSpc>
                <a:spcPct val="110000"/>
              </a:lnSpc>
            </a:pPr>
            <a:r>
              <a:rPr lang="zh-CN" altLang="en-US" sz="2000" smtClean="0">
                <a:solidFill>
                  <a:srgbClr val="C00000"/>
                </a:solidFill>
                <a:latin typeface="Times New Roman" pitchFamily="18" charset="0"/>
                <a:ea typeface="微软雅黑" pitchFamily="34" charset="-122"/>
                <a:cs typeface="Times New Roman" pitchFamily="18" charset="0"/>
              </a:rPr>
              <a:t>时分多路复用</a:t>
            </a:r>
            <a:r>
              <a:rPr lang="zh-CN" altLang="en-US" sz="2000" smtClean="0">
                <a:solidFill>
                  <a:srgbClr val="1A3868"/>
                </a:solidFill>
                <a:latin typeface="Times New Roman" pitchFamily="18" charset="0"/>
                <a:ea typeface="微软雅黑" pitchFamily="34" charset="-122"/>
                <a:cs typeface="Times New Roman" pitchFamily="18" charset="0"/>
              </a:rPr>
              <a:t>（</a:t>
            </a:r>
            <a:r>
              <a:rPr lang="en-US" altLang="zh-CN" sz="2000" smtClean="0">
                <a:solidFill>
                  <a:srgbClr val="1A3868"/>
                </a:solidFill>
                <a:latin typeface="Times New Roman" pitchFamily="18" charset="0"/>
                <a:ea typeface="微软雅黑" pitchFamily="34" charset="-122"/>
                <a:cs typeface="Times New Roman" pitchFamily="18" charset="0"/>
              </a:rPr>
              <a:t>TDM</a:t>
            </a:r>
            <a:r>
              <a:rPr lang="zh-CN" altLang="en-US" sz="2000" smtClean="0">
                <a:solidFill>
                  <a:srgbClr val="1A3868"/>
                </a:solidFill>
                <a:latin typeface="Times New Roman" pitchFamily="18" charset="0"/>
                <a:ea typeface="微软雅黑" pitchFamily="34" charset="-122"/>
                <a:cs typeface="Times New Roman" pitchFamily="18" charset="0"/>
              </a:rPr>
              <a:t>）</a:t>
            </a:r>
          </a:p>
          <a:p>
            <a:pPr lvl="1">
              <a:lnSpc>
                <a:spcPct val="110000"/>
              </a:lnSpc>
            </a:pPr>
            <a:r>
              <a:rPr lang="zh-CN" altLang="en-US" smtClean="0">
                <a:solidFill>
                  <a:srgbClr val="1A3868"/>
                </a:solidFill>
                <a:latin typeface="Times New Roman" pitchFamily="18" charset="0"/>
                <a:ea typeface="微软雅黑" pitchFamily="34" charset="-122"/>
                <a:cs typeface="Times New Roman" pitchFamily="18" charset="0"/>
              </a:rPr>
              <a:t>为多个信道分配互不重叠的时间片。</a:t>
            </a:r>
          </a:p>
          <a:p>
            <a:pPr>
              <a:lnSpc>
                <a:spcPct val="110000"/>
              </a:lnSpc>
            </a:pPr>
            <a:r>
              <a:rPr lang="zh-CN" altLang="en-US" sz="2000" smtClean="0">
                <a:solidFill>
                  <a:srgbClr val="C00000"/>
                </a:solidFill>
                <a:latin typeface="Times New Roman" pitchFamily="18" charset="0"/>
                <a:ea typeface="微软雅黑" pitchFamily="34" charset="-122"/>
                <a:cs typeface="Times New Roman" pitchFamily="18" charset="0"/>
              </a:rPr>
              <a:t>频分多路复用</a:t>
            </a:r>
            <a:r>
              <a:rPr lang="zh-CN" altLang="en-US" sz="2000" smtClean="0">
                <a:solidFill>
                  <a:srgbClr val="1A3868"/>
                </a:solidFill>
                <a:latin typeface="Times New Roman" pitchFamily="18" charset="0"/>
                <a:ea typeface="微软雅黑" pitchFamily="34" charset="-122"/>
                <a:cs typeface="Times New Roman" pitchFamily="18" charset="0"/>
              </a:rPr>
              <a:t>（</a:t>
            </a:r>
            <a:r>
              <a:rPr lang="en-US" altLang="zh-CN" sz="2000" smtClean="0">
                <a:solidFill>
                  <a:srgbClr val="1A3868"/>
                </a:solidFill>
                <a:latin typeface="Times New Roman" pitchFamily="18" charset="0"/>
                <a:ea typeface="微软雅黑" pitchFamily="34" charset="-122"/>
                <a:cs typeface="Times New Roman" pitchFamily="18" charset="0"/>
              </a:rPr>
              <a:t>FDM</a:t>
            </a:r>
            <a:r>
              <a:rPr lang="zh-CN" altLang="en-US" sz="2000" smtClean="0">
                <a:solidFill>
                  <a:srgbClr val="1A3868"/>
                </a:solidFill>
                <a:latin typeface="Times New Roman" pitchFamily="18" charset="0"/>
                <a:ea typeface="微软雅黑" pitchFamily="34" charset="-122"/>
                <a:cs typeface="Times New Roman" pitchFamily="18" charset="0"/>
              </a:rPr>
              <a:t>）</a:t>
            </a:r>
          </a:p>
          <a:p>
            <a:pPr lvl="1">
              <a:lnSpc>
                <a:spcPct val="110000"/>
              </a:lnSpc>
            </a:pPr>
            <a:r>
              <a:rPr lang="zh-CN" altLang="en-US" smtClean="0">
                <a:solidFill>
                  <a:srgbClr val="1A3868"/>
                </a:solidFill>
                <a:latin typeface="Times New Roman" pitchFamily="18" charset="0"/>
                <a:ea typeface="微软雅黑" pitchFamily="34" charset="-122"/>
                <a:cs typeface="Times New Roman" pitchFamily="18" charset="0"/>
              </a:rPr>
              <a:t>设置多个频率互不重叠的信道</a:t>
            </a:r>
          </a:p>
          <a:p>
            <a:pPr>
              <a:lnSpc>
                <a:spcPct val="110000"/>
              </a:lnSpc>
            </a:pPr>
            <a:r>
              <a:rPr lang="zh-CN" altLang="en-US" sz="2000" smtClean="0">
                <a:solidFill>
                  <a:srgbClr val="C00000"/>
                </a:solidFill>
                <a:latin typeface="Times New Roman" pitchFamily="18" charset="0"/>
                <a:ea typeface="微软雅黑" pitchFamily="34" charset="-122"/>
                <a:cs typeface="Times New Roman" pitchFamily="18" charset="0"/>
              </a:rPr>
              <a:t>波分多路复用</a:t>
            </a:r>
            <a:r>
              <a:rPr lang="zh-CN" altLang="en-US" sz="2000" smtClean="0">
                <a:solidFill>
                  <a:srgbClr val="1A3868"/>
                </a:solidFill>
                <a:latin typeface="Times New Roman" pitchFamily="18" charset="0"/>
                <a:ea typeface="微软雅黑" pitchFamily="34" charset="-122"/>
                <a:cs typeface="Times New Roman" pitchFamily="18" charset="0"/>
              </a:rPr>
              <a:t>（</a:t>
            </a:r>
            <a:r>
              <a:rPr lang="en-US" altLang="zh-CN" sz="2000" smtClean="0">
                <a:solidFill>
                  <a:srgbClr val="1A3868"/>
                </a:solidFill>
                <a:latin typeface="Times New Roman" pitchFamily="18" charset="0"/>
                <a:ea typeface="微软雅黑" pitchFamily="34" charset="-122"/>
                <a:cs typeface="Times New Roman" pitchFamily="18" charset="0"/>
              </a:rPr>
              <a:t>WDM</a:t>
            </a:r>
            <a:r>
              <a:rPr lang="zh-CN" altLang="en-US" sz="2000" smtClean="0">
                <a:solidFill>
                  <a:srgbClr val="1A3868"/>
                </a:solidFill>
                <a:latin typeface="Times New Roman" pitchFamily="18" charset="0"/>
                <a:ea typeface="微软雅黑" pitchFamily="34" charset="-122"/>
                <a:cs typeface="Times New Roman" pitchFamily="18" charset="0"/>
              </a:rPr>
              <a:t>）</a:t>
            </a:r>
          </a:p>
          <a:p>
            <a:pPr lvl="1">
              <a:lnSpc>
                <a:spcPct val="110000"/>
              </a:lnSpc>
            </a:pPr>
            <a:r>
              <a:rPr lang="zh-CN" altLang="en-US" smtClean="0">
                <a:solidFill>
                  <a:srgbClr val="1A3868"/>
                </a:solidFill>
                <a:latin typeface="Times New Roman" pitchFamily="18" charset="0"/>
                <a:ea typeface="微软雅黑" pitchFamily="34" charset="-122"/>
                <a:cs typeface="Times New Roman" pitchFamily="18" charset="0"/>
              </a:rPr>
              <a:t>在一根光纤上复用多路光载波信号。</a:t>
            </a:r>
          </a:p>
          <a:p>
            <a:pPr>
              <a:lnSpc>
                <a:spcPct val="110000"/>
              </a:lnSpc>
            </a:pPr>
            <a:r>
              <a:rPr lang="zh-CN" altLang="en-US" sz="2000" smtClean="0">
                <a:solidFill>
                  <a:srgbClr val="C00000"/>
                </a:solidFill>
                <a:latin typeface="Times New Roman" pitchFamily="18" charset="0"/>
                <a:ea typeface="微软雅黑" pitchFamily="34" charset="-122"/>
                <a:cs typeface="Times New Roman" pitchFamily="18" charset="0"/>
              </a:rPr>
              <a:t>码分多路复用</a:t>
            </a:r>
            <a:r>
              <a:rPr lang="zh-CN" altLang="en-US" sz="2000" smtClean="0">
                <a:solidFill>
                  <a:srgbClr val="1A3868"/>
                </a:solidFill>
                <a:latin typeface="Times New Roman" pitchFamily="18" charset="0"/>
                <a:ea typeface="微软雅黑" pitchFamily="34" charset="-122"/>
                <a:cs typeface="Times New Roman" pitchFamily="18" charset="0"/>
              </a:rPr>
              <a:t>（</a:t>
            </a:r>
            <a:r>
              <a:rPr lang="en-US" altLang="zh-CN" sz="2000" smtClean="0">
                <a:solidFill>
                  <a:srgbClr val="1A3868"/>
                </a:solidFill>
                <a:latin typeface="Times New Roman" pitchFamily="18" charset="0"/>
                <a:ea typeface="微软雅黑" pitchFamily="34" charset="-122"/>
                <a:cs typeface="Times New Roman" pitchFamily="18" charset="0"/>
              </a:rPr>
              <a:t>CDM</a:t>
            </a:r>
            <a:r>
              <a:rPr lang="zh-CN" altLang="en-US" sz="2000" smtClean="0">
                <a:solidFill>
                  <a:srgbClr val="1A3868"/>
                </a:solidFill>
                <a:latin typeface="Times New Roman" pitchFamily="18" charset="0"/>
                <a:ea typeface="微软雅黑" pitchFamily="34" charset="-122"/>
                <a:cs typeface="Times New Roman" pitchFamily="18" charset="0"/>
              </a:rPr>
              <a:t>或</a:t>
            </a:r>
            <a:r>
              <a:rPr lang="en-US" altLang="zh-CN" sz="2000" smtClean="0">
                <a:solidFill>
                  <a:srgbClr val="1A3868"/>
                </a:solidFill>
                <a:latin typeface="Times New Roman" pitchFamily="18" charset="0"/>
                <a:ea typeface="微软雅黑" pitchFamily="34" charset="-122"/>
                <a:cs typeface="Times New Roman" pitchFamily="18" charset="0"/>
              </a:rPr>
              <a:t>CDMA</a:t>
            </a:r>
            <a:r>
              <a:rPr lang="zh-CN" altLang="en-US" sz="2000" smtClean="0">
                <a:solidFill>
                  <a:srgbClr val="1A3868"/>
                </a:solidFill>
                <a:latin typeface="Times New Roman" pitchFamily="18" charset="0"/>
                <a:ea typeface="微软雅黑" pitchFamily="34" charset="-122"/>
                <a:cs typeface="Times New Roman" pitchFamily="18" charset="0"/>
              </a:rPr>
              <a:t>）</a:t>
            </a:r>
          </a:p>
          <a:p>
            <a:pPr lvl="1">
              <a:lnSpc>
                <a:spcPct val="110000"/>
              </a:lnSpc>
            </a:pPr>
            <a:r>
              <a:rPr lang="zh-CN" altLang="en-US" smtClean="0">
                <a:solidFill>
                  <a:srgbClr val="1A3868"/>
                </a:solidFill>
                <a:latin typeface="Times New Roman" pitchFamily="18" charset="0"/>
                <a:ea typeface="微软雅黑" pitchFamily="34" charset="-122"/>
                <a:cs typeface="Times New Roman" pitchFamily="18" charset="0"/>
              </a:rPr>
              <a:t>在同一频段的不同的信道采用经过特殊挑选的码型，使得多个用户相互之间不产生干扰。</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67544" y="412304"/>
            <a:ext cx="6429375" cy="857250"/>
          </a:xfrm>
        </p:spPr>
        <p:txBody>
          <a:bodyPr anchor="b"/>
          <a:lstStyle/>
          <a:p>
            <a:pPr algn="l"/>
            <a:r>
              <a:rPr lang="zh-CN" altLang="en-US" sz="2400" dirty="0">
                <a:solidFill>
                  <a:srgbClr val="007D7A"/>
                </a:solidFill>
                <a:latin typeface="Times New Roman" pitchFamily="18" charset="0"/>
                <a:ea typeface="微软雅黑" pitchFamily="34" charset="-122"/>
                <a:cs typeface="Times New Roman" pitchFamily="18" charset="0"/>
              </a:rPr>
              <a:t>时分多路复用 </a:t>
            </a:r>
            <a:r>
              <a:rPr lang="en-US" altLang="zh-CN" sz="2400" dirty="0">
                <a:solidFill>
                  <a:srgbClr val="007D7A"/>
                </a:solidFill>
                <a:latin typeface="Times New Roman" pitchFamily="18" charset="0"/>
                <a:ea typeface="微软雅黑" pitchFamily="34" charset="-122"/>
                <a:cs typeface="Times New Roman" pitchFamily="18" charset="0"/>
              </a:rPr>
              <a:t>TDM</a:t>
            </a:r>
          </a:p>
        </p:txBody>
      </p:sp>
      <p:sp>
        <p:nvSpPr>
          <p:cNvPr id="61443" name="Rectangle 3"/>
          <p:cNvSpPr>
            <a:spLocks noGrp="1" noChangeArrowheads="1"/>
          </p:cNvSpPr>
          <p:nvPr>
            <p:ph idx="1"/>
          </p:nvPr>
        </p:nvSpPr>
        <p:spPr/>
        <p:txBody>
          <a:bodyPr/>
          <a:lstStyle/>
          <a:p>
            <a:pPr>
              <a:lnSpc>
                <a:spcPct val="150000"/>
              </a:lnSpc>
            </a:pPr>
            <a:r>
              <a:rPr lang="zh-CN" altLang="en-US" sz="2000" dirty="0">
                <a:solidFill>
                  <a:srgbClr val="1A3868"/>
                </a:solidFill>
                <a:latin typeface="Times New Roman" pitchFamily="18" charset="0"/>
                <a:ea typeface="微软雅黑" pitchFamily="34" charset="-122"/>
                <a:cs typeface="Times New Roman" pitchFamily="18" charset="0"/>
              </a:rPr>
              <a:t>用  途：主要用于</a:t>
            </a:r>
            <a:r>
              <a:rPr lang="zh-CN" altLang="en-US" sz="2000" dirty="0">
                <a:solidFill>
                  <a:srgbClr val="C00000"/>
                </a:solidFill>
                <a:latin typeface="Times New Roman" pitchFamily="18" charset="0"/>
                <a:ea typeface="微软雅黑" pitchFamily="34" charset="-122"/>
                <a:cs typeface="Times New Roman" pitchFamily="18" charset="0"/>
              </a:rPr>
              <a:t>数字信道的复用</a:t>
            </a:r>
            <a:r>
              <a:rPr lang="zh-CN" altLang="en-US" sz="2000" dirty="0">
                <a:solidFill>
                  <a:srgbClr val="1A3868"/>
                </a:solidFill>
                <a:latin typeface="Times New Roman" pitchFamily="18" charset="0"/>
                <a:ea typeface="微软雅黑" pitchFamily="34" charset="-122"/>
                <a:cs typeface="Times New Roman" pitchFamily="18" charset="0"/>
              </a:rPr>
              <a:t>。</a:t>
            </a:r>
          </a:p>
          <a:p>
            <a:pPr>
              <a:lnSpc>
                <a:spcPct val="150000"/>
              </a:lnSpc>
            </a:pPr>
            <a:r>
              <a:rPr lang="zh-CN" altLang="en-US" sz="2000" dirty="0">
                <a:solidFill>
                  <a:srgbClr val="1A3868"/>
                </a:solidFill>
                <a:latin typeface="Times New Roman" pitchFamily="18" charset="0"/>
                <a:ea typeface="微软雅黑" pitchFamily="34" charset="-122"/>
                <a:cs typeface="Times New Roman" pitchFamily="18" charset="0"/>
              </a:rPr>
              <a:t>原  理：当物理信道可支持的位传输速率超过单个原始信号要求的数据传输速率时，可以将该物理信道划分成若干时间片，并将各个时间片轮流地分配给多路信号，使得它们在时间上不重叠</a:t>
            </a:r>
            <a:r>
              <a:rPr lang="zh-CN" altLang="en-US" sz="2000" dirty="0" smtClean="0">
                <a:solidFill>
                  <a:srgbClr val="1A3868"/>
                </a:solidFill>
                <a:latin typeface="Times New Roman" pitchFamily="18" charset="0"/>
                <a:ea typeface="微软雅黑" pitchFamily="34" charset="-122"/>
                <a:cs typeface="Times New Roman" pitchFamily="18" charset="0"/>
              </a:rPr>
              <a:t>。</a:t>
            </a:r>
            <a:endParaRPr lang="en-US" dirty="0" smtClean="0">
              <a:ea typeface="楷体_GB2312" pitchFamily="49" charset="-122"/>
            </a:endParaRPr>
          </a:p>
        </p:txBody>
      </p:sp>
    </p:spTree>
    <p:extLst>
      <p:ext uri="{BB962C8B-B14F-4D97-AF65-F5344CB8AC3E}">
        <p14:creationId xmlns:p14="http://schemas.microsoft.com/office/powerpoint/2010/main" val="18283808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标题 1"/>
          <p:cNvSpPr>
            <a:spLocks noGrp="1"/>
          </p:cNvSpPr>
          <p:nvPr>
            <p:ph type="title" idx="4294967295"/>
          </p:nvPr>
        </p:nvSpPr>
        <p:spPr>
          <a:xfrm>
            <a:off x="611188" y="752475"/>
            <a:ext cx="6429375" cy="668338"/>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时分多路复用</a:t>
            </a:r>
          </a:p>
        </p:txBody>
      </p:sp>
      <p:grpSp>
        <p:nvGrpSpPr>
          <p:cNvPr id="335874" name="Group 4"/>
          <p:cNvGrpSpPr>
            <a:grpSpLocks/>
          </p:cNvGrpSpPr>
          <p:nvPr/>
        </p:nvGrpSpPr>
        <p:grpSpPr bwMode="auto">
          <a:xfrm>
            <a:off x="2840439" y="1596797"/>
            <a:ext cx="5672137" cy="2792413"/>
            <a:chOff x="494" y="1268"/>
            <a:chExt cx="4785" cy="2075"/>
          </a:xfrm>
        </p:grpSpPr>
        <p:sp>
          <p:nvSpPr>
            <p:cNvPr id="335875" name="Line 3"/>
            <p:cNvSpPr>
              <a:spLocks noChangeShapeType="1"/>
            </p:cNvSpPr>
            <p:nvPr/>
          </p:nvSpPr>
          <p:spPr bwMode="auto">
            <a:xfrm flipV="1">
              <a:off x="930" y="3242"/>
              <a:ext cx="3853" cy="7"/>
            </a:xfrm>
            <a:prstGeom prst="line">
              <a:avLst/>
            </a:prstGeom>
            <a:noFill/>
            <a:ln w="28575">
              <a:solidFill>
                <a:srgbClr val="333399"/>
              </a:solidFill>
              <a:round/>
              <a:headEnd/>
              <a:tailEnd type="triangle" w="sm" len="med"/>
            </a:ln>
          </p:spPr>
          <p:txBody>
            <a:bodyPr wrap="none" anchor="ctr"/>
            <a:lstStyle/>
            <a:p>
              <a:endParaRPr lang="zh-CN" altLang="en-US"/>
            </a:p>
          </p:txBody>
        </p:sp>
        <p:sp>
          <p:nvSpPr>
            <p:cNvPr id="335876" name="Text Box 4"/>
            <p:cNvSpPr txBox="1">
              <a:spLocks noChangeArrowheads="1"/>
            </p:cNvSpPr>
            <p:nvPr/>
          </p:nvSpPr>
          <p:spPr bwMode="auto">
            <a:xfrm>
              <a:off x="494" y="1268"/>
              <a:ext cx="498" cy="232"/>
            </a:xfrm>
            <a:prstGeom prst="rect">
              <a:avLst/>
            </a:prstGeom>
            <a:noFill/>
            <a:ln w="9525">
              <a:noFill/>
              <a:miter lim="800000"/>
              <a:headEnd/>
              <a:tailEnd/>
            </a:ln>
          </p:spPr>
          <p:txBody>
            <a:bodyPr wrap="none">
              <a:spAutoFit/>
            </a:bodyPr>
            <a:lstStyle/>
            <a:p>
              <a:pPr>
                <a:lnSpc>
                  <a:spcPct val="90000"/>
                </a:lnSpc>
              </a:pPr>
              <a:r>
                <a:rPr kumimoji="1" lang="zh-CN" altLang="en-US" sz="1600" b="0" u="none">
                  <a:solidFill>
                    <a:srgbClr val="333399"/>
                  </a:solidFill>
                  <a:ea typeface="黑体" pitchFamily="2" charset="-122"/>
                </a:rPr>
                <a:t>频率</a:t>
              </a:r>
            </a:p>
          </p:txBody>
        </p:sp>
        <p:sp>
          <p:nvSpPr>
            <p:cNvPr id="335877" name="Text Box 5"/>
            <p:cNvSpPr txBox="1">
              <a:spLocks noChangeArrowheads="1"/>
            </p:cNvSpPr>
            <p:nvPr/>
          </p:nvSpPr>
          <p:spPr bwMode="auto">
            <a:xfrm>
              <a:off x="4781" y="3111"/>
              <a:ext cx="498" cy="232"/>
            </a:xfrm>
            <a:prstGeom prst="rect">
              <a:avLst/>
            </a:prstGeom>
            <a:noFill/>
            <a:ln w="9525">
              <a:noFill/>
              <a:miter lim="800000"/>
              <a:headEnd/>
              <a:tailEnd/>
            </a:ln>
          </p:spPr>
          <p:txBody>
            <a:bodyPr wrap="none">
              <a:spAutoFit/>
            </a:bodyPr>
            <a:lstStyle/>
            <a:p>
              <a:pPr>
                <a:lnSpc>
                  <a:spcPct val="90000"/>
                </a:lnSpc>
              </a:pPr>
              <a:r>
                <a:rPr kumimoji="1" lang="zh-CN" altLang="en-US" sz="1600" b="0" u="none">
                  <a:solidFill>
                    <a:srgbClr val="333399"/>
                  </a:solidFill>
                  <a:ea typeface="黑体" pitchFamily="2" charset="-122"/>
                </a:rPr>
                <a:t>时间</a:t>
              </a:r>
            </a:p>
          </p:txBody>
        </p:sp>
        <p:sp>
          <p:nvSpPr>
            <p:cNvPr id="335878" name="Rectangle 6"/>
            <p:cNvSpPr>
              <a:spLocks noChangeArrowheads="1"/>
            </p:cNvSpPr>
            <p:nvPr/>
          </p:nvSpPr>
          <p:spPr bwMode="auto">
            <a:xfrm>
              <a:off x="1111" y="1661"/>
              <a:ext cx="181" cy="1179"/>
            </a:xfrm>
            <a:prstGeom prst="rect">
              <a:avLst/>
            </a:prstGeom>
            <a:solidFill>
              <a:srgbClr val="FF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B</a:t>
              </a:r>
            </a:p>
          </p:txBody>
        </p:sp>
        <p:sp>
          <p:nvSpPr>
            <p:cNvPr id="335879" name="Rectangle 7"/>
            <p:cNvSpPr>
              <a:spLocks noChangeArrowheads="1"/>
            </p:cNvSpPr>
            <p:nvPr/>
          </p:nvSpPr>
          <p:spPr bwMode="auto">
            <a:xfrm>
              <a:off x="1293" y="1661"/>
              <a:ext cx="181" cy="1179"/>
            </a:xfrm>
            <a:prstGeom prst="rect">
              <a:avLst/>
            </a:prstGeom>
            <a:solidFill>
              <a:srgbClr val="FFC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C</a:t>
              </a:r>
            </a:p>
          </p:txBody>
        </p:sp>
        <p:sp>
          <p:nvSpPr>
            <p:cNvPr id="335880" name="Rectangle 8"/>
            <p:cNvSpPr>
              <a:spLocks noChangeArrowheads="1"/>
            </p:cNvSpPr>
            <p:nvPr/>
          </p:nvSpPr>
          <p:spPr bwMode="auto">
            <a:xfrm>
              <a:off x="1837" y="1661"/>
              <a:ext cx="181" cy="1179"/>
            </a:xfrm>
            <a:prstGeom prst="rect">
              <a:avLst/>
            </a:prstGeom>
            <a:solidFill>
              <a:srgbClr val="FF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B</a:t>
              </a:r>
            </a:p>
          </p:txBody>
        </p:sp>
        <p:sp>
          <p:nvSpPr>
            <p:cNvPr id="335881" name="Rectangle 9"/>
            <p:cNvSpPr>
              <a:spLocks noChangeArrowheads="1"/>
            </p:cNvSpPr>
            <p:nvPr/>
          </p:nvSpPr>
          <p:spPr bwMode="auto">
            <a:xfrm>
              <a:off x="2019" y="1661"/>
              <a:ext cx="181" cy="1179"/>
            </a:xfrm>
            <a:prstGeom prst="rect">
              <a:avLst/>
            </a:prstGeom>
            <a:solidFill>
              <a:srgbClr val="FFC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C</a:t>
              </a:r>
            </a:p>
          </p:txBody>
        </p:sp>
        <p:sp>
          <p:nvSpPr>
            <p:cNvPr id="335882" name="Rectangle 10"/>
            <p:cNvSpPr>
              <a:spLocks noChangeArrowheads="1"/>
            </p:cNvSpPr>
            <p:nvPr/>
          </p:nvSpPr>
          <p:spPr bwMode="auto">
            <a:xfrm>
              <a:off x="2563" y="1661"/>
              <a:ext cx="181" cy="1179"/>
            </a:xfrm>
            <a:prstGeom prst="rect">
              <a:avLst/>
            </a:prstGeom>
            <a:solidFill>
              <a:srgbClr val="FF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B</a:t>
              </a:r>
            </a:p>
          </p:txBody>
        </p:sp>
        <p:sp>
          <p:nvSpPr>
            <p:cNvPr id="335883" name="Rectangle 11"/>
            <p:cNvSpPr>
              <a:spLocks noChangeArrowheads="1"/>
            </p:cNvSpPr>
            <p:nvPr/>
          </p:nvSpPr>
          <p:spPr bwMode="auto">
            <a:xfrm>
              <a:off x="2745" y="1661"/>
              <a:ext cx="181" cy="1179"/>
            </a:xfrm>
            <a:prstGeom prst="rect">
              <a:avLst/>
            </a:prstGeom>
            <a:solidFill>
              <a:srgbClr val="FFC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C</a:t>
              </a:r>
            </a:p>
          </p:txBody>
        </p:sp>
        <p:sp>
          <p:nvSpPr>
            <p:cNvPr id="335884" name="Rectangle 12"/>
            <p:cNvSpPr>
              <a:spLocks noChangeArrowheads="1"/>
            </p:cNvSpPr>
            <p:nvPr/>
          </p:nvSpPr>
          <p:spPr bwMode="auto">
            <a:xfrm>
              <a:off x="930" y="1661"/>
              <a:ext cx="181" cy="1179"/>
            </a:xfrm>
            <a:prstGeom prst="rect">
              <a:avLst/>
            </a:prstGeom>
            <a:solidFill>
              <a:srgbClr val="CCE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A</a:t>
              </a:r>
            </a:p>
          </p:txBody>
        </p:sp>
        <p:sp>
          <p:nvSpPr>
            <p:cNvPr id="335885" name="Rectangle 13"/>
            <p:cNvSpPr>
              <a:spLocks noChangeArrowheads="1"/>
            </p:cNvSpPr>
            <p:nvPr/>
          </p:nvSpPr>
          <p:spPr bwMode="auto">
            <a:xfrm>
              <a:off x="1656" y="1661"/>
              <a:ext cx="181" cy="1179"/>
            </a:xfrm>
            <a:prstGeom prst="rect">
              <a:avLst/>
            </a:prstGeom>
            <a:solidFill>
              <a:srgbClr val="CCE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A</a:t>
              </a:r>
            </a:p>
          </p:txBody>
        </p:sp>
        <p:sp>
          <p:nvSpPr>
            <p:cNvPr id="335886" name="Rectangle 14"/>
            <p:cNvSpPr>
              <a:spLocks noChangeArrowheads="1"/>
            </p:cNvSpPr>
            <p:nvPr/>
          </p:nvSpPr>
          <p:spPr bwMode="auto">
            <a:xfrm>
              <a:off x="2382" y="1661"/>
              <a:ext cx="181" cy="1179"/>
            </a:xfrm>
            <a:prstGeom prst="rect">
              <a:avLst/>
            </a:prstGeom>
            <a:solidFill>
              <a:srgbClr val="CCE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A</a:t>
              </a:r>
            </a:p>
          </p:txBody>
        </p:sp>
        <p:sp>
          <p:nvSpPr>
            <p:cNvPr id="335887" name="Rectangle 15"/>
            <p:cNvSpPr>
              <a:spLocks noChangeArrowheads="1"/>
            </p:cNvSpPr>
            <p:nvPr/>
          </p:nvSpPr>
          <p:spPr bwMode="auto">
            <a:xfrm>
              <a:off x="3108" y="1661"/>
              <a:ext cx="181" cy="1179"/>
            </a:xfrm>
            <a:prstGeom prst="rect">
              <a:avLst/>
            </a:prstGeom>
            <a:solidFill>
              <a:srgbClr val="CCECFF"/>
            </a:solidFill>
            <a:ln w="9525">
              <a:noFill/>
              <a:miter lim="800000"/>
              <a:headEnd/>
              <a:tailEnd/>
            </a:ln>
          </p:spPr>
          <p:txBody>
            <a:bodyPr wrap="none" anchor="ctr"/>
            <a:lstStyle/>
            <a:p>
              <a:pPr algn="ctr"/>
              <a:r>
                <a:rPr lang="en-US" altLang="zh-CN" sz="1600" b="0" u="none">
                  <a:solidFill>
                    <a:srgbClr val="333399"/>
                  </a:solidFill>
                  <a:latin typeface="Arial" charset="0"/>
                  <a:ea typeface="宋体" charset="-122"/>
                </a:rPr>
                <a:t>A</a:t>
              </a:r>
            </a:p>
          </p:txBody>
        </p:sp>
        <p:sp>
          <p:nvSpPr>
            <p:cNvPr id="335888" name="Rectangle 16"/>
            <p:cNvSpPr>
              <a:spLocks noChangeArrowheads="1"/>
            </p:cNvSpPr>
            <p:nvPr/>
          </p:nvSpPr>
          <p:spPr bwMode="auto">
            <a:xfrm>
              <a:off x="3289" y="1661"/>
              <a:ext cx="181" cy="1179"/>
            </a:xfrm>
            <a:prstGeom prst="rect">
              <a:avLst/>
            </a:prstGeom>
            <a:solidFill>
              <a:srgbClr val="FF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B</a:t>
              </a:r>
            </a:p>
          </p:txBody>
        </p:sp>
        <p:sp>
          <p:nvSpPr>
            <p:cNvPr id="335889" name="Rectangle 17"/>
            <p:cNvSpPr>
              <a:spLocks noChangeArrowheads="1"/>
            </p:cNvSpPr>
            <p:nvPr/>
          </p:nvSpPr>
          <p:spPr bwMode="auto">
            <a:xfrm>
              <a:off x="3471" y="1661"/>
              <a:ext cx="181" cy="1179"/>
            </a:xfrm>
            <a:prstGeom prst="rect">
              <a:avLst/>
            </a:prstGeom>
            <a:solidFill>
              <a:srgbClr val="FFCCFF"/>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C</a:t>
              </a:r>
            </a:p>
          </p:txBody>
        </p:sp>
        <p:grpSp>
          <p:nvGrpSpPr>
            <p:cNvPr id="335890" name="Group 18"/>
            <p:cNvGrpSpPr>
              <a:grpSpLocks/>
            </p:cNvGrpSpPr>
            <p:nvPr/>
          </p:nvGrpSpPr>
          <p:grpSpPr bwMode="auto">
            <a:xfrm>
              <a:off x="1474" y="1661"/>
              <a:ext cx="2359" cy="1179"/>
              <a:chOff x="1474" y="1661"/>
              <a:chExt cx="2359" cy="1179"/>
            </a:xfrm>
          </p:grpSpPr>
          <p:sp>
            <p:nvSpPr>
              <p:cNvPr id="335919" name="Rectangle 19"/>
              <p:cNvSpPr>
                <a:spLocks noChangeArrowheads="1"/>
              </p:cNvSpPr>
              <p:nvPr/>
            </p:nvSpPr>
            <p:spPr bwMode="auto">
              <a:xfrm>
                <a:off x="1474" y="1661"/>
                <a:ext cx="181" cy="1179"/>
              </a:xfrm>
              <a:prstGeom prst="rect">
                <a:avLst/>
              </a:prstGeom>
              <a:solidFill>
                <a:srgbClr val="66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D</a:t>
                </a:r>
              </a:p>
            </p:txBody>
          </p:sp>
          <p:sp>
            <p:nvSpPr>
              <p:cNvPr id="335920" name="Rectangle 20"/>
              <p:cNvSpPr>
                <a:spLocks noChangeArrowheads="1"/>
              </p:cNvSpPr>
              <p:nvPr/>
            </p:nvSpPr>
            <p:spPr bwMode="auto">
              <a:xfrm>
                <a:off x="2200" y="1661"/>
                <a:ext cx="181" cy="1179"/>
              </a:xfrm>
              <a:prstGeom prst="rect">
                <a:avLst/>
              </a:prstGeom>
              <a:solidFill>
                <a:srgbClr val="66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D</a:t>
                </a:r>
              </a:p>
            </p:txBody>
          </p:sp>
          <p:sp>
            <p:nvSpPr>
              <p:cNvPr id="335921" name="Rectangle 21"/>
              <p:cNvSpPr>
                <a:spLocks noChangeArrowheads="1"/>
              </p:cNvSpPr>
              <p:nvPr/>
            </p:nvSpPr>
            <p:spPr bwMode="auto">
              <a:xfrm>
                <a:off x="2926" y="1661"/>
                <a:ext cx="181" cy="1179"/>
              </a:xfrm>
              <a:prstGeom prst="rect">
                <a:avLst/>
              </a:prstGeom>
              <a:solidFill>
                <a:srgbClr val="66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D</a:t>
                </a:r>
              </a:p>
            </p:txBody>
          </p:sp>
          <p:sp>
            <p:nvSpPr>
              <p:cNvPr id="335922" name="Rectangle 22"/>
              <p:cNvSpPr>
                <a:spLocks noChangeArrowheads="1"/>
              </p:cNvSpPr>
              <p:nvPr/>
            </p:nvSpPr>
            <p:spPr bwMode="auto">
              <a:xfrm>
                <a:off x="3652" y="1661"/>
                <a:ext cx="181" cy="1179"/>
              </a:xfrm>
              <a:prstGeom prst="rect">
                <a:avLst/>
              </a:prstGeom>
              <a:solidFill>
                <a:srgbClr val="66FF99"/>
              </a:solidFill>
              <a:ln w="9525">
                <a:noFill/>
                <a:miter lim="800000"/>
                <a:headEnd/>
                <a:tailEnd/>
              </a:ln>
            </p:spPr>
            <p:txBody>
              <a:bodyPr wrap="none" anchor="ctr"/>
              <a:lstStyle/>
              <a:p>
                <a:pPr algn="ctr"/>
                <a:r>
                  <a:rPr lang="en-US" altLang="zh-CN" sz="1800" b="0" u="none">
                    <a:solidFill>
                      <a:srgbClr val="333399"/>
                    </a:solidFill>
                    <a:latin typeface="Arial" charset="0"/>
                    <a:ea typeface="宋体" charset="-122"/>
                  </a:rPr>
                  <a:t>D</a:t>
                </a:r>
              </a:p>
            </p:txBody>
          </p:sp>
        </p:grpSp>
        <p:sp>
          <p:nvSpPr>
            <p:cNvPr id="335891" name="Line 25"/>
            <p:cNvSpPr>
              <a:spLocks noChangeShapeType="1"/>
            </p:cNvSpPr>
            <p:nvPr/>
          </p:nvSpPr>
          <p:spPr bwMode="auto">
            <a:xfrm>
              <a:off x="1565" y="1434"/>
              <a:ext cx="2607" cy="0"/>
            </a:xfrm>
            <a:prstGeom prst="line">
              <a:avLst/>
            </a:prstGeom>
            <a:noFill/>
            <a:ln w="28575">
              <a:solidFill>
                <a:srgbClr val="333399"/>
              </a:solidFill>
              <a:round/>
              <a:headEnd/>
              <a:tailEnd/>
            </a:ln>
          </p:spPr>
          <p:txBody>
            <a:bodyPr/>
            <a:lstStyle/>
            <a:p>
              <a:endParaRPr lang="zh-CN" altLang="en-US"/>
            </a:p>
          </p:txBody>
        </p:sp>
        <p:sp>
          <p:nvSpPr>
            <p:cNvPr id="335892" name="Line 26"/>
            <p:cNvSpPr>
              <a:spLocks noChangeShapeType="1"/>
            </p:cNvSpPr>
            <p:nvPr/>
          </p:nvSpPr>
          <p:spPr bwMode="auto">
            <a:xfrm>
              <a:off x="1565" y="1434"/>
              <a:ext cx="0" cy="182"/>
            </a:xfrm>
            <a:prstGeom prst="line">
              <a:avLst/>
            </a:prstGeom>
            <a:noFill/>
            <a:ln w="28575">
              <a:solidFill>
                <a:srgbClr val="333399"/>
              </a:solidFill>
              <a:round/>
              <a:headEnd/>
              <a:tailEnd type="triangle" w="med" len="med"/>
            </a:ln>
          </p:spPr>
          <p:txBody>
            <a:bodyPr/>
            <a:lstStyle/>
            <a:p>
              <a:endParaRPr lang="zh-CN" altLang="en-US"/>
            </a:p>
          </p:txBody>
        </p:sp>
        <p:sp>
          <p:nvSpPr>
            <p:cNvPr id="335893" name="Line 27"/>
            <p:cNvSpPr>
              <a:spLocks noChangeShapeType="1"/>
            </p:cNvSpPr>
            <p:nvPr/>
          </p:nvSpPr>
          <p:spPr bwMode="auto">
            <a:xfrm>
              <a:off x="2294" y="1434"/>
              <a:ext cx="0" cy="182"/>
            </a:xfrm>
            <a:prstGeom prst="line">
              <a:avLst/>
            </a:prstGeom>
            <a:noFill/>
            <a:ln w="28575">
              <a:solidFill>
                <a:srgbClr val="333399"/>
              </a:solidFill>
              <a:round/>
              <a:headEnd/>
              <a:tailEnd type="triangle" w="med" len="med"/>
            </a:ln>
          </p:spPr>
          <p:txBody>
            <a:bodyPr/>
            <a:lstStyle/>
            <a:p>
              <a:endParaRPr lang="zh-CN" altLang="en-US"/>
            </a:p>
          </p:txBody>
        </p:sp>
        <p:sp>
          <p:nvSpPr>
            <p:cNvPr id="335894" name="Line 28"/>
            <p:cNvSpPr>
              <a:spLocks noChangeShapeType="1"/>
            </p:cNvSpPr>
            <p:nvPr/>
          </p:nvSpPr>
          <p:spPr bwMode="auto">
            <a:xfrm>
              <a:off x="3024" y="1434"/>
              <a:ext cx="0" cy="182"/>
            </a:xfrm>
            <a:prstGeom prst="line">
              <a:avLst/>
            </a:prstGeom>
            <a:noFill/>
            <a:ln w="28575">
              <a:solidFill>
                <a:srgbClr val="333399"/>
              </a:solidFill>
              <a:round/>
              <a:headEnd/>
              <a:tailEnd type="triangle" w="med" len="med"/>
            </a:ln>
          </p:spPr>
          <p:txBody>
            <a:bodyPr/>
            <a:lstStyle/>
            <a:p>
              <a:endParaRPr lang="zh-CN" altLang="en-US"/>
            </a:p>
          </p:txBody>
        </p:sp>
        <p:sp>
          <p:nvSpPr>
            <p:cNvPr id="335895" name="Line 29"/>
            <p:cNvSpPr>
              <a:spLocks noChangeShapeType="1"/>
            </p:cNvSpPr>
            <p:nvPr/>
          </p:nvSpPr>
          <p:spPr bwMode="auto">
            <a:xfrm>
              <a:off x="3753" y="1434"/>
              <a:ext cx="0" cy="182"/>
            </a:xfrm>
            <a:prstGeom prst="line">
              <a:avLst/>
            </a:prstGeom>
            <a:noFill/>
            <a:ln w="28575">
              <a:solidFill>
                <a:srgbClr val="333399"/>
              </a:solidFill>
              <a:round/>
              <a:headEnd/>
              <a:tailEnd type="triangle" w="med" len="med"/>
            </a:ln>
          </p:spPr>
          <p:txBody>
            <a:bodyPr/>
            <a:lstStyle/>
            <a:p>
              <a:endParaRPr lang="zh-CN" altLang="en-US"/>
            </a:p>
          </p:txBody>
        </p:sp>
        <p:grpSp>
          <p:nvGrpSpPr>
            <p:cNvPr id="335896" name="Group 30"/>
            <p:cNvGrpSpPr>
              <a:grpSpLocks/>
            </p:cNvGrpSpPr>
            <p:nvPr/>
          </p:nvGrpSpPr>
          <p:grpSpPr bwMode="auto">
            <a:xfrm>
              <a:off x="930" y="2886"/>
              <a:ext cx="792" cy="323"/>
              <a:chOff x="930" y="2886"/>
              <a:chExt cx="792" cy="323"/>
            </a:xfrm>
          </p:grpSpPr>
          <p:sp>
            <p:nvSpPr>
              <p:cNvPr id="335917" name="Text Box 31"/>
              <p:cNvSpPr txBox="1">
                <a:spLocks noChangeArrowheads="1"/>
              </p:cNvSpPr>
              <p:nvPr/>
            </p:nvSpPr>
            <p:spPr bwMode="auto">
              <a:xfrm>
                <a:off x="976" y="2976"/>
                <a:ext cx="746" cy="233"/>
              </a:xfrm>
              <a:prstGeom prst="rect">
                <a:avLst/>
              </a:prstGeom>
              <a:noFill/>
              <a:ln w="9525">
                <a:noFill/>
                <a:miter lim="800000"/>
                <a:headEnd/>
                <a:tailEnd/>
              </a:ln>
            </p:spPr>
            <p:txBody>
              <a:bodyPr wrap="none">
                <a:spAutoFit/>
              </a:bodyPr>
              <a:lstStyle/>
              <a:p>
                <a:pPr>
                  <a:lnSpc>
                    <a:spcPct val="90000"/>
                  </a:lnSpc>
                </a:pPr>
                <a:r>
                  <a:rPr kumimoji="1" lang="en-US" altLang="zh-CN" sz="1600" b="0" u="none">
                    <a:solidFill>
                      <a:srgbClr val="333399"/>
                    </a:solidFill>
                    <a:latin typeface="Arial" charset="0"/>
                    <a:ea typeface="黑体" pitchFamily="2" charset="-122"/>
                  </a:rPr>
                  <a:t>TDM </a:t>
                </a:r>
                <a:r>
                  <a:rPr kumimoji="1" lang="zh-CN" altLang="en-US" sz="1600" b="0" u="none">
                    <a:solidFill>
                      <a:srgbClr val="333399"/>
                    </a:solidFill>
                    <a:latin typeface="Arial" charset="0"/>
                    <a:ea typeface="黑体" pitchFamily="2" charset="-122"/>
                  </a:rPr>
                  <a:t>帧</a:t>
                </a:r>
              </a:p>
            </p:txBody>
          </p:sp>
          <p:sp>
            <p:nvSpPr>
              <p:cNvPr id="335918"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p:spPr>
            <p:txBody>
              <a:bodyPr rot="10800000" vert="eaVert" wrap="none" anchor="ctr"/>
              <a:lstStyle/>
              <a:p>
                <a:pPr algn="ctr"/>
                <a:endParaRPr lang="zh-CN" altLang="en-US" sz="1800" b="0" u="none">
                  <a:solidFill>
                    <a:schemeClr val="tx1"/>
                  </a:solidFill>
                  <a:latin typeface="Tahoma" pitchFamily="34" charset="0"/>
                  <a:ea typeface="宋体" charset="-122"/>
                </a:endParaRPr>
              </a:p>
            </p:txBody>
          </p:sp>
        </p:grpSp>
        <p:grpSp>
          <p:nvGrpSpPr>
            <p:cNvPr id="335897" name="Group 33"/>
            <p:cNvGrpSpPr>
              <a:grpSpLocks/>
            </p:cNvGrpSpPr>
            <p:nvPr/>
          </p:nvGrpSpPr>
          <p:grpSpPr bwMode="auto">
            <a:xfrm>
              <a:off x="1655" y="2886"/>
              <a:ext cx="791" cy="323"/>
              <a:chOff x="1655" y="2886"/>
              <a:chExt cx="791" cy="323"/>
            </a:xfrm>
          </p:grpSpPr>
          <p:sp>
            <p:nvSpPr>
              <p:cNvPr id="335915" name="Text Box 34"/>
              <p:cNvSpPr txBox="1">
                <a:spLocks noChangeArrowheads="1"/>
              </p:cNvSpPr>
              <p:nvPr/>
            </p:nvSpPr>
            <p:spPr bwMode="auto">
              <a:xfrm>
                <a:off x="1701" y="2976"/>
                <a:ext cx="745" cy="233"/>
              </a:xfrm>
              <a:prstGeom prst="rect">
                <a:avLst/>
              </a:prstGeom>
              <a:noFill/>
              <a:ln w="9525">
                <a:noFill/>
                <a:miter lim="800000"/>
                <a:headEnd/>
                <a:tailEnd/>
              </a:ln>
            </p:spPr>
            <p:txBody>
              <a:bodyPr wrap="none">
                <a:spAutoFit/>
              </a:bodyPr>
              <a:lstStyle/>
              <a:p>
                <a:pPr>
                  <a:lnSpc>
                    <a:spcPct val="90000"/>
                  </a:lnSpc>
                </a:pPr>
                <a:r>
                  <a:rPr kumimoji="1" lang="en-US" altLang="zh-CN" sz="1600" b="0" u="none">
                    <a:solidFill>
                      <a:srgbClr val="333399"/>
                    </a:solidFill>
                    <a:latin typeface="Arial" charset="0"/>
                    <a:ea typeface="黑体" pitchFamily="2" charset="-122"/>
                  </a:rPr>
                  <a:t>TDM </a:t>
                </a:r>
                <a:r>
                  <a:rPr kumimoji="1" lang="zh-CN" altLang="en-US" sz="1600" b="0" u="none">
                    <a:solidFill>
                      <a:srgbClr val="333399"/>
                    </a:solidFill>
                    <a:latin typeface="Arial" charset="0"/>
                    <a:ea typeface="黑体" pitchFamily="2" charset="-122"/>
                  </a:rPr>
                  <a:t>帧</a:t>
                </a:r>
              </a:p>
            </p:txBody>
          </p:sp>
          <p:sp>
            <p:nvSpPr>
              <p:cNvPr id="335916"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p:spPr>
            <p:txBody>
              <a:bodyPr rot="10800000" vert="eaVert" wrap="none" anchor="ctr"/>
              <a:lstStyle/>
              <a:p>
                <a:pPr algn="ctr"/>
                <a:endParaRPr lang="zh-CN" altLang="en-US" sz="1800" b="0" u="none">
                  <a:solidFill>
                    <a:schemeClr val="tx1"/>
                  </a:solidFill>
                  <a:latin typeface="Tahoma" pitchFamily="34" charset="0"/>
                  <a:ea typeface="宋体" charset="-122"/>
                </a:endParaRPr>
              </a:p>
            </p:txBody>
          </p:sp>
        </p:grpSp>
        <p:grpSp>
          <p:nvGrpSpPr>
            <p:cNvPr id="335898" name="Group 36"/>
            <p:cNvGrpSpPr>
              <a:grpSpLocks/>
            </p:cNvGrpSpPr>
            <p:nvPr/>
          </p:nvGrpSpPr>
          <p:grpSpPr bwMode="auto">
            <a:xfrm>
              <a:off x="2380" y="2886"/>
              <a:ext cx="792" cy="323"/>
              <a:chOff x="2380" y="2886"/>
              <a:chExt cx="792" cy="323"/>
            </a:xfrm>
          </p:grpSpPr>
          <p:sp>
            <p:nvSpPr>
              <p:cNvPr id="335913" name="Text Box 37"/>
              <p:cNvSpPr txBox="1">
                <a:spLocks noChangeArrowheads="1"/>
              </p:cNvSpPr>
              <p:nvPr/>
            </p:nvSpPr>
            <p:spPr bwMode="auto">
              <a:xfrm>
                <a:off x="2426" y="2976"/>
                <a:ext cx="746" cy="233"/>
              </a:xfrm>
              <a:prstGeom prst="rect">
                <a:avLst/>
              </a:prstGeom>
              <a:noFill/>
              <a:ln w="9525">
                <a:noFill/>
                <a:miter lim="800000"/>
                <a:headEnd/>
                <a:tailEnd/>
              </a:ln>
            </p:spPr>
            <p:txBody>
              <a:bodyPr wrap="none">
                <a:spAutoFit/>
              </a:bodyPr>
              <a:lstStyle/>
              <a:p>
                <a:pPr>
                  <a:lnSpc>
                    <a:spcPct val="90000"/>
                  </a:lnSpc>
                </a:pPr>
                <a:r>
                  <a:rPr kumimoji="1" lang="en-US" altLang="zh-CN" sz="1600" b="0" u="none">
                    <a:solidFill>
                      <a:srgbClr val="333399"/>
                    </a:solidFill>
                    <a:latin typeface="Arial" charset="0"/>
                    <a:ea typeface="黑体" pitchFamily="2" charset="-122"/>
                  </a:rPr>
                  <a:t>TDM </a:t>
                </a:r>
                <a:r>
                  <a:rPr kumimoji="1" lang="zh-CN" altLang="en-US" sz="1600" b="0" u="none">
                    <a:solidFill>
                      <a:srgbClr val="333399"/>
                    </a:solidFill>
                    <a:latin typeface="Arial" charset="0"/>
                    <a:ea typeface="黑体" pitchFamily="2" charset="-122"/>
                  </a:rPr>
                  <a:t>帧</a:t>
                </a:r>
              </a:p>
            </p:txBody>
          </p:sp>
          <p:sp>
            <p:nvSpPr>
              <p:cNvPr id="335914"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p:spPr>
            <p:txBody>
              <a:bodyPr rot="10800000" vert="eaVert" wrap="none" anchor="ctr"/>
              <a:lstStyle/>
              <a:p>
                <a:pPr algn="ctr"/>
                <a:endParaRPr lang="zh-CN" altLang="en-US" sz="1800" b="0" u="none">
                  <a:solidFill>
                    <a:schemeClr val="tx1"/>
                  </a:solidFill>
                  <a:latin typeface="Tahoma" pitchFamily="34" charset="0"/>
                  <a:ea typeface="宋体" charset="-122"/>
                </a:endParaRPr>
              </a:p>
            </p:txBody>
          </p:sp>
        </p:grpSp>
        <p:grpSp>
          <p:nvGrpSpPr>
            <p:cNvPr id="335899" name="Group 39"/>
            <p:cNvGrpSpPr>
              <a:grpSpLocks/>
            </p:cNvGrpSpPr>
            <p:nvPr/>
          </p:nvGrpSpPr>
          <p:grpSpPr bwMode="auto">
            <a:xfrm>
              <a:off x="3105" y="2886"/>
              <a:ext cx="791" cy="323"/>
              <a:chOff x="3105" y="2886"/>
              <a:chExt cx="791" cy="323"/>
            </a:xfrm>
          </p:grpSpPr>
          <p:sp>
            <p:nvSpPr>
              <p:cNvPr id="335911" name="Text Box 40"/>
              <p:cNvSpPr txBox="1">
                <a:spLocks noChangeArrowheads="1"/>
              </p:cNvSpPr>
              <p:nvPr/>
            </p:nvSpPr>
            <p:spPr bwMode="auto">
              <a:xfrm>
                <a:off x="3151" y="2976"/>
                <a:ext cx="745" cy="233"/>
              </a:xfrm>
              <a:prstGeom prst="rect">
                <a:avLst/>
              </a:prstGeom>
              <a:noFill/>
              <a:ln w="9525">
                <a:noFill/>
                <a:miter lim="800000"/>
                <a:headEnd/>
                <a:tailEnd/>
              </a:ln>
            </p:spPr>
            <p:txBody>
              <a:bodyPr wrap="none">
                <a:spAutoFit/>
              </a:bodyPr>
              <a:lstStyle/>
              <a:p>
                <a:pPr>
                  <a:lnSpc>
                    <a:spcPct val="90000"/>
                  </a:lnSpc>
                </a:pPr>
                <a:r>
                  <a:rPr kumimoji="1" lang="en-US" altLang="zh-CN" sz="1600" b="0" u="none">
                    <a:solidFill>
                      <a:srgbClr val="333399"/>
                    </a:solidFill>
                    <a:latin typeface="Arial" charset="0"/>
                    <a:ea typeface="黑体" pitchFamily="2" charset="-122"/>
                  </a:rPr>
                  <a:t>TDM </a:t>
                </a:r>
                <a:r>
                  <a:rPr kumimoji="1" lang="zh-CN" altLang="en-US" sz="1600" b="0" u="none">
                    <a:solidFill>
                      <a:srgbClr val="333399"/>
                    </a:solidFill>
                    <a:latin typeface="Arial" charset="0"/>
                    <a:ea typeface="黑体" pitchFamily="2" charset="-122"/>
                  </a:rPr>
                  <a:t>帧</a:t>
                </a:r>
              </a:p>
            </p:txBody>
          </p:sp>
          <p:sp>
            <p:nvSpPr>
              <p:cNvPr id="335912"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rot="10800000" vert="eaVert" wrap="none" anchor="ctr"/>
              <a:lstStyle/>
              <a:p>
                <a:pPr algn="ctr"/>
                <a:endParaRPr lang="zh-CN" altLang="en-US" sz="1800" b="0" u="none">
                  <a:solidFill>
                    <a:schemeClr val="tx1"/>
                  </a:solidFill>
                  <a:latin typeface="Tahoma" pitchFamily="34" charset="0"/>
                  <a:ea typeface="宋体" charset="-122"/>
                </a:endParaRPr>
              </a:p>
            </p:txBody>
          </p:sp>
        </p:grpSp>
        <p:sp>
          <p:nvSpPr>
            <p:cNvPr id="335900" name="Rectangle 42"/>
            <p:cNvSpPr>
              <a:spLocks noChangeArrowheads="1"/>
            </p:cNvSpPr>
            <p:nvPr/>
          </p:nvSpPr>
          <p:spPr bwMode="auto">
            <a:xfrm>
              <a:off x="4058" y="2093"/>
              <a:ext cx="324" cy="247"/>
            </a:xfrm>
            <a:prstGeom prst="rect">
              <a:avLst/>
            </a:prstGeom>
            <a:noFill/>
            <a:ln w="12700">
              <a:noFill/>
              <a:miter lim="800000"/>
              <a:headEnd/>
              <a:tailEnd/>
            </a:ln>
          </p:spPr>
          <p:txBody>
            <a:bodyPr wrap="none" lIns="90488" tIns="44450" rIns="90488" bIns="44450">
              <a:spAutoFit/>
            </a:bodyPr>
            <a:lstStyle/>
            <a:p>
              <a:pPr defTabSz="762000" eaLnBrk="0" hangingPunct="0"/>
              <a:r>
                <a:rPr kumimoji="1" lang="en-US" altLang="zh-CN" sz="1600" u="none">
                  <a:solidFill>
                    <a:srgbClr val="333399"/>
                  </a:solidFill>
                  <a:ea typeface="宋体" charset="-122"/>
                </a:rPr>
                <a:t>…</a:t>
              </a:r>
            </a:p>
          </p:txBody>
        </p:sp>
        <p:sp>
          <p:nvSpPr>
            <p:cNvPr id="335901" name="Line 43"/>
            <p:cNvSpPr>
              <a:spLocks noChangeShapeType="1"/>
            </p:cNvSpPr>
            <p:nvPr/>
          </p:nvSpPr>
          <p:spPr bwMode="auto">
            <a:xfrm rot="-5400000">
              <a:off x="-5" y="2311"/>
              <a:ext cx="1870" cy="0"/>
            </a:xfrm>
            <a:prstGeom prst="line">
              <a:avLst/>
            </a:prstGeom>
            <a:noFill/>
            <a:ln w="28575">
              <a:solidFill>
                <a:srgbClr val="333399"/>
              </a:solidFill>
              <a:round/>
              <a:headEnd/>
              <a:tailEnd type="triangle" w="sm" len="med"/>
            </a:ln>
          </p:spPr>
          <p:txBody>
            <a:bodyPr wrap="none" anchor="ctr"/>
            <a:lstStyle/>
            <a:p>
              <a:endParaRPr lang="zh-CN" altLang="en-US"/>
            </a:p>
          </p:txBody>
        </p:sp>
        <p:grpSp>
          <p:nvGrpSpPr>
            <p:cNvPr id="335902" name="Group 44"/>
            <p:cNvGrpSpPr>
              <a:grpSpLocks/>
            </p:cNvGrpSpPr>
            <p:nvPr/>
          </p:nvGrpSpPr>
          <p:grpSpPr bwMode="auto">
            <a:xfrm>
              <a:off x="3833" y="2886"/>
              <a:ext cx="792" cy="323"/>
              <a:chOff x="3105" y="2886"/>
              <a:chExt cx="792" cy="323"/>
            </a:xfrm>
          </p:grpSpPr>
          <p:sp>
            <p:nvSpPr>
              <p:cNvPr id="335909" name="Text Box 45"/>
              <p:cNvSpPr txBox="1">
                <a:spLocks noChangeArrowheads="1"/>
              </p:cNvSpPr>
              <p:nvPr/>
            </p:nvSpPr>
            <p:spPr bwMode="auto">
              <a:xfrm>
                <a:off x="3152" y="2976"/>
                <a:ext cx="745" cy="233"/>
              </a:xfrm>
              <a:prstGeom prst="rect">
                <a:avLst/>
              </a:prstGeom>
              <a:noFill/>
              <a:ln w="9525">
                <a:noFill/>
                <a:miter lim="800000"/>
                <a:headEnd/>
                <a:tailEnd/>
              </a:ln>
            </p:spPr>
            <p:txBody>
              <a:bodyPr wrap="none">
                <a:spAutoFit/>
              </a:bodyPr>
              <a:lstStyle/>
              <a:p>
                <a:pPr>
                  <a:lnSpc>
                    <a:spcPct val="90000"/>
                  </a:lnSpc>
                </a:pPr>
                <a:r>
                  <a:rPr kumimoji="1" lang="en-US" altLang="zh-CN" sz="1600" b="0" u="none">
                    <a:solidFill>
                      <a:srgbClr val="333399"/>
                    </a:solidFill>
                    <a:latin typeface="Arial" charset="0"/>
                    <a:ea typeface="黑体" pitchFamily="2" charset="-122"/>
                  </a:rPr>
                  <a:t>TDM </a:t>
                </a:r>
                <a:r>
                  <a:rPr kumimoji="1" lang="zh-CN" altLang="en-US" sz="1600" b="0" u="none">
                    <a:solidFill>
                      <a:srgbClr val="333399"/>
                    </a:solidFill>
                    <a:latin typeface="Arial" charset="0"/>
                    <a:ea typeface="黑体" pitchFamily="2" charset="-122"/>
                  </a:rPr>
                  <a:t>帧</a:t>
                </a:r>
              </a:p>
            </p:txBody>
          </p:sp>
          <p:sp>
            <p:nvSpPr>
              <p:cNvPr id="335910"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p:spPr>
            <p:txBody>
              <a:bodyPr rot="10800000" vert="eaVert" wrap="none" anchor="ctr"/>
              <a:lstStyle/>
              <a:p>
                <a:pPr algn="ctr"/>
                <a:endParaRPr lang="zh-CN" altLang="en-US" sz="1800" b="0" u="none">
                  <a:solidFill>
                    <a:schemeClr val="tx1"/>
                  </a:solidFill>
                  <a:latin typeface="Tahoma" pitchFamily="34" charset="0"/>
                  <a:ea typeface="宋体" charset="-122"/>
                </a:endParaRPr>
              </a:p>
            </p:txBody>
          </p:sp>
        </p:grpSp>
        <p:grpSp>
          <p:nvGrpSpPr>
            <p:cNvPr id="335903" name="Group 47"/>
            <p:cNvGrpSpPr>
              <a:grpSpLocks/>
            </p:cNvGrpSpPr>
            <p:nvPr/>
          </p:nvGrpSpPr>
          <p:grpSpPr bwMode="auto">
            <a:xfrm>
              <a:off x="1655" y="1570"/>
              <a:ext cx="2904" cy="1497"/>
              <a:chOff x="1655" y="1570"/>
              <a:chExt cx="2904" cy="1497"/>
            </a:xfrm>
          </p:grpSpPr>
          <p:sp>
            <p:nvSpPr>
              <p:cNvPr id="335904" name="Line 48"/>
              <p:cNvSpPr>
                <a:spLocks noChangeShapeType="1"/>
              </p:cNvSpPr>
              <p:nvPr/>
            </p:nvSpPr>
            <p:spPr bwMode="auto">
              <a:xfrm>
                <a:off x="1655" y="1570"/>
                <a:ext cx="0" cy="1497"/>
              </a:xfrm>
              <a:prstGeom prst="line">
                <a:avLst/>
              </a:prstGeom>
              <a:noFill/>
              <a:ln w="28575">
                <a:solidFill>
                  <a:schemeClr val="hlink"/>
                </a:solidFill>
                <a:prstDash val="dash"/>
                <a:round/>
                <a:headEnd/>
                <a:tailEnd/>
              </a:ln>
            </p:spPr>
            <p:txBody>
              <a:bodyPr/>
              <a:lstStyle/>
              <a:p>
                <a:endParaRPr lang="zh-CN" altLang="en-US"/>
              </a:p>
            </p:txBody>
          </p:sp>
          <p:sp>
            <p:nvSpPr>
              <p:cNvPr id="335905" name="Line 49"/>
              <p:cNvSpPr>
                <a:spLocks noChangeShapeType="1"/>
              </p:cNvSpPr>
              <p:nvPr/>
            </p:nvSpPr>
            <p:spPr bwMode="auto">
              <a:xfrm>
                <a:off x="2381" y="1570"/>
                <a:ext cx="0" cy="1497"/>
              </a:xfrm>
              <a:prstGeom prst="line">
                <a:avLst/>
              </a:prstGeom>
              <a:noFill/>
              <a:ln w="28575">
                <a:solidFill>
                  <a:schemeClr val="hlink"/>
                </a:solidFill>
                <a:prstDash val="dash"/>
                <a:round/>
                <a:headEnd/>
                <a:tailEnd/>
              </a:ln>
            </p:spPr>
            <p:txBody>
              <a:bodyPr/>
              <a:lstStyle/>
              <a:p>
                <a:endParaRPr lang="zh-CN" altLang="en-US"/>
              </a:p>
            </p:txBody>
          </p:sp>
          <p:sp>
            <p:nvSpPr>
              <p:cNvPr id="335906" name="Line 50"/>
              <p:cNvSpPr>
                <a:spLocks noChangeShapeType="1"/>
              </p:cNvSpPr>
              <p:nvPr/>
            </p:nvSpPr>
            <p:spPr bwMode="auto">
              <a:xfrm>
                <a:off x="3107" y="1570"/>
                <a:ext cx="0" cy="1497"/>
              </a:xfrm>
              <a:prstGeom prst="line">
                <a:avLst/>
              </a:prstGeom>
              <a:noFill/>
              <a:ln w="28575">
                <a:solidFill>
                  <a:schemeClr val="hlink"/>
                </a:solidFill>
                <a:prstDash val="dash"/>
                <a:round/>
                <a:headEnd/>
                <a:tailEnd/>
              </a:ln>
            </p:spPr>
            <p:txBody>
              <a:bodyPr/>
              <a:lstStyle/>
              <a:p>
                <a:endParaRPr lang="zh-CN" altLang="en-US"/>
              </a:p>
            </p:txBody>
          </p:sp>
          <p:sp>
            <p:nvSpPr>
              <p:cNvPr id="335907" name="Line 51"/>
              <p:cNvSpPr>
                <a:spLocks noChangeShapeType="1"/>
              </p:cNvSpPr>
              <p:nvPr/>
            </p:nvSpPr>
            <p:spPr bwMode="auto">
              <a:xfrm>
                <a:off x="3833" y="1570"/>
                <a:ext cx="0" cy="1497"/>
              </a:xfrm>
              <a:prstGeom prst="line">
                <a:avLst/>
              </a:prstGeom>
              <a:noFill/>
              <a:ln w="28575">
                <a:solidFill>
                  <a:schemeClr val="hlink"/>
                </a:solidFill>
                <a:prstDash val="dash"/>
                <a:round/>
                <a:headEnd/>
                <a:tailEnd/>
              </a:ln>
            </p:spPr>
            <p:txBody>
              <a:bodyPr/>
              <a:lstStyle/>
              <a:p>
                <a:endParaRPr lang="zh-CN" altLang="en-US"/>
              </a:p>
            </p:txBody>
          </p:sp>
          <p:sp>
            <p:nvSpPr>
              <p:cNvPr id="335908" name="Line 52"/>
              <p:cNvSpPr>
                <a:spLocks noChangeShapeType="1"/>
              </p:cNvSpPr>
              <p:nvPr/>
            </p:nvSpPr>
            <p:spPr bwMode="auto">
              <a:xfrm>
                <a:off x="4559" y="1570"/>
                <a:ext cx="0" cy="1497"/>
              </a:xfrm>
              <a:prstGeom prst="line">
                <a:avLst/>
              </a:prstGeom>
              <a:noFill/>
              <a:ln w="28575">
                <a:solidFill>
                  <a:schemeClr val="hlink"/>
                </a:solidFill>
                <a:prstDash val="dash"/>
                <a:round/>
                <a:headEnd/>
                <a:tailEnd/>
              </a:ln>
            </p:spPr>
            <p:txBody>
              <a:bodyPr/>
              <a:lstStyle/>
              <a:p>
                <a:endParaRPr lang="zh-CN" altLang="en-US"/>
              </a:p>
            </p:txBody>
          </p:sp>
        </p:grpSp>
      </p:grpSp>
      <p:sp>
        <p:nvSpPr>
          <p:cNvPr id="2" name="矩形 1"/>
          <p:cNvSpPr/>
          <p:nvPr/>
        </p:nvSpPr>
        <p:spPr>
          <a:xfrm>
            <a:off x="145715" y="1561962"/>
            <a:ext cx="2696642" cy="3231654"/>
          </a:xfrm>
          <a:prstGeom prst="rect">
            <a:avLst/>
          </a:prstGeom>
        </p:spPr>
        <p:txBody>
          <a:bodyPr wrap="square">
            <a:spAutoFit/>
          </a:bodyPr>
          <a:lstStyle/>
          <a:p>
            <a:pPr marL="342900" indent="-342900" eaLnBrk="0" hangingPunct="0">
              <a:lnSpc>
                <a:spcPct val="125000"/>
              </a:lnSpc>
              <a:spcBef>
                <a:spcPct val="20000"/>
              </a:spcBef>
              <a:buChar char="•"/>
            </a:pPr>
            <a:r>
              <a:rPr lang="zh-CN" altLang="en-US" sz="2000" b="0" u="none" dirty="0">
                <a:solidFill>
                  <a:srgbClr val="1A3868"/>
                </a:solidFill>
              </a:rPr>
              <a:t>将信道用于传输的时间划分为若干个时间片</a:t>
            </a:r>
            <a:r>
              <a:rPr lang="zh-CN" altLang="en-US" sz="2000" b="0" u="none" dirty="0" smtClean="0">
                <a:solidFill>
                  <a:srgbClr val="1A3868"/>
                </a:solidFill>
              </a:rPr>
              <a:t>；</a:t>
            </a:r>
            <a:endParaRPr lang="en-US" altLang="zh-CN" sz="2000" b="0" u="none" dirty="0" smtClean="0">
              <a:solidFill>
                <a:srgbClr val="1A3868"/>
              </a:solidFill>
            </a:endParaRPr>
          </a:p>
          <a:p>
            <a:pPr marL="342900" indent="-342900" eaLnBrk="0" hangingPunct="0">
              <a:lnSpc>
                <a:spcPct val="125000"/>
              </a:lnSpc>
              <a:spcBef>
                <a:spcPct val="20000"/>
              </a:spcBef>
              <a:buChar char="•"/>
            </a:pPr>
            <a:r>
              <a:rPr lang="zh-CN" altLang="en-US" sz="2000" b="0" u="none" dirty="0" smtClean="0">
                <a:solidFill>
                  <a:srgbClr val="1A3868"/>
                </a:solidFill>
              </a:rPr>
              <a:t>每个</a:t>
            </a:r>
            <a:r>
              <a:rPr lang="zh-CN" altLang="en-US" sz="2000" b="0" u="none" dirty="0">
                <a:solidFill>
                  <a:srgbClr val="1A3868"/>
                </a:solidFill>
              </a:rPr>
              <a:t>用户分得一个时间片；在其占有的时间片内，用户使用通信信道的全部</a:t>
            </a:r>
            <a:r>
              <a:rPr lang="zh-CN" altLang="en-US" sz="2000" b="0" u="none" dirty="0" smtClean="0">
                <a:solidFill>
                  <a:srgbClr val="1A3868"/>
                </a:solidFill>
              </a:rPr>
              <a:t>带宽。</a:t>
            </a:r>
            <a:endParaRPr lang="zh-CN" altLang="en-US" sz="2000" b="0" u="none" dirty="0">
              <a:solidFill>
                <a:srgbClr val="1A3868"/>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4" name="标题 1"/>
          <p:cNvSpPr>
            <a:spLocks noGrp="1"/>
          </p:cNvSpPr>
          <p:nvPr>
            <p:ph type="title" idx="4294967295"/>
          </p:nvPr>
        </p:nvSpPr>
        <p:spPr>
          <a:xfrm>
            <a:off x="611188" y="679450"/>
            <a:ext cx="6429375" cy="668338"/>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贝尔系统的</a:t>
            </a:r>
            <a:r>
              <a:rPr lang="en-US" altLang="zh-CN" sz="2400" smtClean="0">
                <a:solidFill>
                  <a:srgbClr val="007D7A"/>
                </a:solidFill>
                <a:latin typeface="Times New Roman" pitchFamily="18" charset="0"/>
                <a:ea typeface="微软雅黑" pitchFamily="34" charset="-122"/>
                <a:cs typeface="Times New Roman" pitchFamily="18" charset="0"/>
              </a:rPr>
              <a:t>T1</a:t>
            </a:r>
            <a:r>
              <a:rPr lang="zh-CN" altLang="en-US" sz="2400" smtClean="0">
                <a:solidFill>
                  <a:srgbClr val="007D7A"/>
                </a:solidFill>
                <a:latin typeface="Times New Roman" pitchFamily="18" charset="0"/>
                <a:ea typeface="微软雅黑" pitchFamily="34" charset="-122"/>
                <a:cs typeface="Times New Roman" pitchFamily="18" charset="0"/>
              </a:rPr>
              <a:t>载波</a:t>
            </a:r>
          </a:p>
        </p:txBody>
      </p:sp>
      <p:sp>
        <p:nvSpPr>
          <p:cNvPr id="293895" name="内容占位符 2"/>
          <p:cNvSpPr>
            <a:spLocks noGrp="1"/>
          </p:cNvSpPr>
          <p:nvPr>
            <p:ph idx="4294967295"/>
          </p:nvPr>
        </p:nvSpPr>
        <p:spPr>
          <a:xfrm>
            <a:off x="250825" y="1276350"/>
            <a:ext cx="5905500" cy="2592388"/>
          </a:xfrm>
        </p:spPr>
        <p:txBody>
          <a:bodyPr/>
          <a:lstStyle/>
          <a:p>
            <a:pPr>
              <a:lnSpc>
                <a:spcPct val="110000"/>
              </a:lnSpc>
            </a:pPr>
            <a:r>
              <a:rPr lang="en-US" altLang="zh-CN" sz="2000" dirty="0" smtClean="0">
                <a:solidFill>
                  <a:srgbClr val="1A3868"/>
                </a:solidFill>
                <a:latin typeface="Times New Roman" pitchFamily="18" charset="0"/>
                <a:ea typeface="微软雅黑" pitchFamily="34" charset="-122"/>
                <a:cs typeface="Times New Roman" pitchFamily="18" charset="0"/>
              </a:rPr>
              <a:t>24</a:t>
            </a:r>
            <a:r>
              <a:rPr lang="zh-CN" altLang="en-US" sz="2000" dirty="0" smtClean="0">
                <a:solidFill>
                  <a:srgbClr val="1A3868"/>
                </a:solidFill>
                <a:latin typeface="Times New Roman" pitchFamily="18" charset="0"/>
                <a:ea typeface="微软雅黑" pitchFamily="34" charset="-122"/>
                <a:cs typeface="Times New Roman" pitchFamily="18" charset="0"/>
              </a:rPr>
              <a:t>路音频信道复用在一条通信线路；</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10000"/>
              </a:lnSpc>
            </a:pPr>
            <a:r>
              <a:rPr lang="en-US" altLang="zh-CN" sz="2000" dirty="0" smtClean="0">
                <a:solidFill>
                  <a:srgbClr val="1A3868"/>
                </a:solidFill>
                <a:latin typeface="Times New Roman" pitchFamily="18" charset="0"/>
                <a:ea typeface="微软雅黑" pitchFamily="34" charset="-122"/>
                <a:cs typeface="Times New Roman" pitchFamily="18" charset="0"/>
              </a:rPr>
              <a:t>PCM</a:t>
            </a:r>
            <a:r>
              <a:rPr lang="zh-CN" altLang="en-US" sz="2000" dirty="0" smtClean="0">
                <a:solidFill>
                  <a:srgbClr val="1A3868"/>
                </a:solidFill>
                <a:latin typeface="Times New Roman" pitchFamily="18" charset="0"/>
                <a:ea typeface="微软雅黑" pitchFamily="34" charset="-122"/>
                <a:cs typeface="Times New Roman" pitchFamily="18" charset="0"/>
              </a:rPr>
              <a:t>编码器每秒取样</a:t>
            </a:r>
            <a:r>
              <a:rPr lang="en-US" altLang="zh-CN" sz="2000" dirty="0" smtClean="0">
                <a:solidFill>
                  <a:srgbClr val="1A3868"/>
                </a:solidFill>
                <a:latin typeface="Times New Roman" pitchFamily="18" charset="0"/>
                <a:ea typeface="微软雅黑" pitchFamily="34" charset="-122"/>
                <a:cs typeface="Times New Roman" pitchFamily="18" charset="0"/>
              </a:rPr>
              <a:t>8000</a:t>
            </a:r>
            <a:r>
              <a:rPr lang="zh-CN" altLang="en-US" sz="2000" dirty="0" smtClean="0">
                <a:solidFill>
                  <a:srgbClr val="1A3868"/>
                </a:solidFill>
                <a:latin typeface="Times New Roman" pitchFamily="18" charset="0"/>
                <a:ea typeface="微软雅黑" pitchFamily="34" charset="-122"/>
                <a:cs typeface="Times New Roman" pitchFamily="18" charset="0"/>
              </a:rPr>
              <a:t>次，</a:t>
            </a:r>
            <a:r>
              <a:rPr lang="en-US" altLang="zh-CN" sz="2000" dirty="0" smtClean="0">
                <a:solidFill>
                  <a:srgbClr val="1A3868"/>
                </a:solidFill>
                <a:latin typeface="Times New Roman" pitchFamily="18" charset="0"/>
                <a:ea typeface="微软雅黑" pitchFamily="34" charset="-122"/>
                <a:cs typeface="Times New Roman" pitchFamily="18" charset="0"/>
              </a:rPr>
              <a:t>24</a:t>
            </a:r>
            <a:r>
              <a:rPr lang="zh-CN" altLang="en-US" sz="2000" dirty="0" smtClean="0">
                <a:solidFill>
                  <a:srgbClr val="1A3868"/>
                </a:solidFill>
                <a:latin typeface="Times New Roman" pitchFamily="18" charset="0"/>
                <a:ea typeface="微软雅黑" pitchFamily="34" charset="-122"/>
                <a:cs typeface="Times New Roman" pitchFamily="18" charset="0"/>
              </a:rPr>
              <a:t>路轮流将一个字节插入到</a:t>
            </a:r>
            <a:r>
              <a:rPr lang="en-US" altLang="zh-CN" sz="2000" dirty="0" smtClean="0">
                <a:solidFill>
                  <a:srgbClr val="1A3868"/>
                </a:solidFill>
                <a:latin typeface="Times New Roman" pitchFamily="18" charset="0"/>
                <a:ea typeface="微软雅黑" pitchFamily="34" charset="-122"/>
                <a:cs typeface="Times New Roman" pitchFamily="18" charset="0"/>
              </a:rPr>
              <a:t>1</a:t>
            </a:r>
            <a:r>
              <a:rPr lang="zh-CN" altLang="en-US" sz="2000" dirty="0" smtClean="0">
                <a:solidFill>
                  <a:srgbClr val="1A3868"/>
                </a:solidFill>
                <a:latin typeface="Times New Roman" pitchFamily="18" charset="0"/>
                <a:ea typeface="微软雅黑" pitchFamily="34" charset="-122"/>
                <a:cs typeface="Times New Roman" pitchFamily="18" charset="0"/>
              </a:rPr>
              <a:t>帧中。每帧由</a:t>
            </a:r>
            <a:r>
              <a:rPr lang="en-US" altLang="zh-CN" sz="2000" dirty="0" smtClean="0">
                <a:solidFill>
                  <a:srgbClr val="1A3868"/>
                </a:solidFill>
                <a:latin typeface="Times New Roman" pitchFamily="18" charset="0"/>
                <a:ea typeface="微软雅黑" pitchFamily="34" charset="-122"/>
                <a:cs typeface="Times New Roman" pitchFamily="18" charset="0"/>
              </a:rPr>
              <a:t>24×8=192</a:t>
            </a:r>
            <a:r>
              <a:rPr lang="zh-CN" altLang="en-US" sz="2000" dirty="0" smtClean="0">
                <a:solidFill>
                  <a:srgbClr val="1A3868"/>
                </a:solidFill>
                <a:latin typeface="Times New Roman" pitchFamily="18" charset="0"/>
                <a:ea typeface="微软雅黑" pitchFamily="34" charset="-122"/>
                <a:cs typeface="Times New Roman" pitchFamily="18" charset="0"/>
              </a:rPr>
              <a:t>附加一位帧开始标志位，共有</a:t>
            </a:r>
            <a:r>
              <a:rPr lang="en-US" altLang="zh-CN" sz="2000" dirty="0" smtClean="0">
                <a:solidFill>
                  <a:srgbClr val="1A3868"/>
                </a:solidFill>
                <a:latin typeface="Times New Roman" pitchFamily="18" charset="0"/>
                <a:ea typeface="微软雅黑" pitchFamily="34" charset="-122"/>
                <a:cs typeface="Times New Roman" pitchFamily="18" charset="0"/>
              </a:rPr>
              <a:t>193</a:t>
            </a:r>
            <a:r>
              <a:rPr lang="zh-CN" altLang="en-US" sz="2000" dirty="0" smtClean="0">
                <a:solidFill>
                  <a:srgbClr val="1A3868"/>
                </a:solidFill>
                <a:latin typeface="Times New Roman" pitchFamily="18" charset="0"/>
                <a:ea typeface="微软雅黑" pitchFamily="34" charset="-122"/>
                <a:cs typeface="Times New Roman" pitchFamily="18" charset="0"/>
              </a:rPr>
              <a:t>位，发送一帧需要</a:t>
            </a:r>
            <a:r>
              <a:rPr lang="en-US" altLang="zh-CN" sz="2000" dirty="0" smtClean="0">
                <a:solidFill>
                  <a:srgbClr val="1A3868"/>
                </a:solidFill>
                <a:latin typeface="Times New Roman" pitchFamily="18" charset="0"/>
                <a:ea typeface="微软雅黑" pitchFamily="34" charset="-122"/>
                <a:cs typeface="Times New Roman" pitchFamily="18" charset="0"/>
              </a:rPr>
              <a:t>125µs</a:t>
            </a:r>
            <a:r>
              <a:rPr lang="zh-CN" altLang="en-US" sz="2000" dirty="0" smtClean="0">
                <a:solidFill>
                  <a:srgbClr val="1A3868"/>
                </a:solidFill>
                <a:latin typeface="Times New Roman" pitchFamily="18" charset="0"/>
                <a:ea typeface="微软雅黑" pitchFamily="34" charset="-122"/>
                <a:cs typeface="Times New Roman" pitchFamily="18" charset="0"/>
              </a:rPr>
              <a:t>；</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10000"/>
              </a:lnSpc>
            </a:pPr>
            <a:r>
              <a:rPr lang="en-US" altLang="zh-CN" sz="2000" dirty="0" smtClean="0">
                <a:solidFill>
                  <a:srgbClr val="1A3868"/>
                </a:solidFill>
                <a:latin typeface="Times New Roman" pitchFamily="18" charset="0"/>
                <a:ea typeface="微软雅黑" pitchFamily="34" charset="-122"/>
                <a:cs typeface="Times New Roman" pitchFamily="18" charset="0"/>
              </a:rPr>
              <a:t>T1</a:t>
            </a:r>
            <a:r>
              <a:rPr lang="zh-CN" altLang="en-US" sz="2000" dirty="0" smtClean="0">
                <a:solidFill>
                  <a:srgbClr val="1A3868"/>
                </a:solidFill>
                <a:latin typeface="Times New Roman" pitchFamily="18" charset="0"/>
                <a:ea typeface="微软雅黑" pitchFamily="34" charset="-122"/>
                <a:cs typeface="Times New Roman" pitchFamily="18" charset="0"/>
              </a:rPr>
              <a:t>载波的传输速率为</a:t>
            </a:r>
            <a:r>
              <a:rPr lang="en-US" altLang="zh-CN" sz="2000" dirty="0" smtClean="0">
                <a:solidFill>
                  <a:srgbClr val="1A3868"/>
                </a:solidFill>
                <a:latin typeface="Times New Roman" pitchFamily="18" charset="0"/>
                <a:ea typeface="微软雅黑" pitchFamily="34" charset="-122"/>
                <a:cs typeface="Times New Roman" pitchFamily="18" charset="0"/>
              </a:rPr>
              <a:t>1.544Mbps </a:t>
            </a:r>
            <a:r>
              <a:rPr lang="zh-CN" altLang="en-US" sz="2000" dirty="0" smtClean="0">
                <a:solidFill>
                  <a:srgbClr val="1A3868"/>
                </a:solidFill>
                <a:latin typeface="Times New Roman" pitchFamily="18" charset="0"/>
                <a:ea typeface="微软雅黑" pitchFamily="34" charset="-122"/>
                <a:cs typeface="Times New Roman" pitchFamily="18" charset="0"/>
              </a:rPr>
              <a:t>（</a:t>
            </a:r>
            <a:r>
              <a:rPr lang="en-US" altLang="zh-CN" sz="2000" dirty="0" smtClean="0">
                <a:solidFill>
                  <a:srgbClr val="1A3868"/>
                </a:solidFill>
                <a:latin typeface="Times New Roman" pitchFamily="18" charset="0"/>
                <a:ea typeface="微软雅黑" pitchFamily="34" charset="-122"/>
                <a:cs typeface="Times New Roman" pitchFamily="18" charset="0"/>
              </a:rPr>
              <a:t>193*8000</a:t>
            </a:r>
            <a:r>
              <a:rPr lang="zh-CN" altLang="en-US" sz="2000" dirty="0" smtClean="0">
                <a:solidFill>
                  <a:srgbClr val="1A3868"/>
                </a:solidFill>
                <a:latin typeface="Times New Roman" pitchFamily="18" charset="0"/>
                <a:ea typeface="微软雅黑" pitchFamily="34" charset="-122"/>
                <a:cs typeface="Times New Roman" pitchFamily="18" charset="0"/>
              </a:rPr>
              <a:t>） 。</a:t>
            </a:r>
          </a:p>
          <a:p>
            <a:pPr>
              <a:lnSpc>
                <a:spcPct val="110000"/>
              </a:lnSpc>
            </a:pPr>
            <a:endParaRPr lang="zh-CN" altLang="en-US" sz="2000" dirty="0" smtClean="0">
              <a:solidFill>
                <a:srgbClr val="1A3868"/>
              </a:solidFill>
              <a:latin typeface="Times New Roman" pitchFamily="18" charset="0"/>
              <a:ea typeface="微软雅黑" pitchFamily="34" charset="-122"/>
              <a:cs typeface="Times New Roman" pitchFamily="18" charset="0"/>
            </a:endParaRPr>
          </a:p>
        </p:txBody>
      </p:sp>
      <p:graphicFrame>
        <p:nvGraphicFramePr>
          <p:cNvPr id="293893" name="Object 5"/>
          <p:cNvGraphicFramePr>
            <a:graphicFrameLocks noChangeAspect="1"/>
          </p:cNvGraphicFramePr>
          <p:nvPr/>
        </p:nvGraphicFramePr>
        <p:xfrm>
          <a:off x="755650" y="3271838"/>
          <a:ext cx="4824413" cy="1820862"/>
        </p:xfrm>
        <a:graphic>
          <a:graphicData uri="http://schemas.openxmlformats.org/presentationml/2006/ole">
            <mc:AlternateContent xmlns:mc="http://schemas.openxmlformats.org/markup-compatibility/2006">
              <mc:Choice xmlns:v="urn:schemas-microsoft-com:vml" Requires="v">
                <p:oleObj spid="_x0000_s293924" name="Visio" r:id="rId4" imgW="4561539" imgH="1932808" progId="Visio.Drawing.11">
                  <p:embed/>
                </p:oleObj>
              </mc:Choice>
              <mc:Fallback>
                <p:oleObj name="Visio" r:id="rId4" imgW="4561539" imgH="1932808"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271838"/>
                        <a:ext cx="4824413" cy="182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9" name="标题 1"/>
          <p:cNvSpPr>
            <a:spLocks noGrp="1"/>
          </p:cNvSpPr>
          <p:nvPr>
            <p:ph type="title" idx="4294967295"/>
          </p:nvPr>
        </p:nvSpPr>
        <p:spPr>
          <a:xfrm>
            <a:off x="539750" y="644525"/>
            <a:ext cx="6429375" cy="560388"/>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 时分多路复用的分类与工作原理</a:t>
            </a:r>
          </a:p>
        </p:txBody>
      </p:sp>
      <p:sp>
        <p:nvSpPr>
          <p:cNvPr id="2539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53958" name="Object 1"/>
          <p:cNvGraphicFramePr>
            <a:graphicFrameLocks noChangeAspect="1"/>
          </p:cNvGraphicFramePr>
          <p:nvPr>
            <p:extLst>
              <p:ext uri="{D42A27DB-BD31-4B8C-83A1-F6EECF244321}">
                <p14:modId xmlns:p14="http://schemas.microsoft.com/office/powerpoint/2010/main" val="1109967759"/>
              </p:ext>
            </p:extLst>
          </p:nvPr>
        </p:nvGraphicFramePr>
        <p:xfrm>
          <a:off x="3131840" y="1204392"/>
          <a:ext cx="5494633" cy="3897391"/>
        </p:xfrm>
        <a:graphic>
          <a:graphicData uri="http://schemas.openxmlformats.org/presentationml/2006/ole">
            <mc:AlternateContent xmlns:mc="http://schemas.openxmlformats.org/markup-compatibility/2006">
              <mc:Choice xmlns:v="urn:schemas-microsoft-com:vml" Requires="v">
                <p:oleObj spid="_x0000_s253988" name="Visio" r:id="rId4" imgW="5647432" imgH="4733047" progId="Visio.Drawing.11">
                  <p:embed/>
                </p:oleObj>
              </mc:Choice>
              <mc:Fallback>
                <p:oleObj name="Visio" r:id="rId4" imgW="5647432" imgH="473304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1204392"/>
                        <a:ext cx="5494633" cy="3897391"/>
                      </a:xfrm>
                      <a:prstGeom prst="rect">
                        <a:avLst/>
                      </a:prstGeom>
                      <a:solidFill>
                        <a:srgbClr val="EFFBF7"/>
                      </a:solidFill>
                      <a:extLst/>
                    </p:spPr>
                  </p:pic>
                </p:oleObj>
              </mc:Fallback>
            </mc:AlternateContent>
          </a:graphicData>
        </a:graphic>
      </p:graphicFrame>
      <p:sp>
        <p:nvSpPr>
          <p:cNvPr id="2" name="矩形 1"/>
          <p:cNvSpPr/>
          <p:nvPr/>
        </p:nvSpPr>
        <p:spPr>
          <a:xfrm>
            <a:off x="179512" y="1315996"/>
            <a:ext cx="2808312" cy="3642985"/>
          </a:xfrm>
          <a:prstGeom prst="rect">
            <a:avLst/>
          </a:prstGeom>
        </p:spPr>
        <p:txBody>
          <a:bodyPr wrap="square">
            <a:spAutoFit/>
          </a:bodyPr>
          <a:lstStyle/>
          <a:p>
            <a:pPr marL="182563" indent="-182563" eaLnBrk="0" hangingPunct="0">
              <a:lnSpc>
                <a:spcPct val="114000"/>
              </a:lnSpc>
              <a:spcBef>
                <a:spcPts val="600"/>
              </a:spcBef>
              <a:buChar char="•"/>
            </a:pPr>
            <a:r>
              <a:rPr lang="zh-CN" altLang="en-US" sz="1800" b="0" u="none" dirty="0">
                <a:solidFill>
                  <a:srgbClr val="C00000"/>
                </a:solidFill>
              </a:rPr>
              <a:t>同步时分多路复用</a:t>
            </a:r>
            <a:r>
              <a:rPr lang="zh-CN" altLang="en-US" sz="1800" b="0" u="none" dirty="0">
                <a:solidFill>
                  <a:srgbClr val="1A3868"/>
                </a:solidFill>
              </a:rPr>
              <a:t>：将时间片预先分配给各个信道，并且时间片固定不变；</a:t>
            </a:r>
            <a:endParaRPr lang="en-US" altLang="zh-CN" sz="1800" b="0" u="none" dirty="0">
              <a:solidFill>
                <a:srgbClr val="1A3868"/>
              </a:solidFill>
            </a:endParaRPr>
          </a:p>
          <a:p>
            <a:pPr marL="182563" indent="-182563" eaLnBrk="0" hangingPunct="0">
              <a:lnSpc>
                <a:spcPct val="114000"/>
              </a:lnSpc>
              <a:spcBef>
                <a:spcPts val="600"/>
              </a:spcBef>
              <a:buChar char="•"/>
            </a:pPr>
            <a:r>
              <a:rPr lang="zh-CN" altLang="en-US" sz="1800" b="0" u="none" dirty="0">
                <a:solidFill>
                  <a:srgbClr val="C00000"/>
                </a:solidFill>
              </a:rPr>
              <a:t>统计时分多路复用</a:t>
            </a:r>
            <a:r>
              <a:rPr lang="zh-CN" altLang="en-US" sz="1800" b="0" u="none" dirty="0">
                <a:solidFill>
                  <a:srgbClr val="1A3868"/>
                </a:solidFill>
              </a:rPr>
              <a:t>：动态地给信道分配时间片，也称动态时分多路复用，各信道发送的数据需带有双方地址，由多路复用设备识别地址，确定输出信道。</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chor="b"/>
          <a:lstStyle/>
          <a:p>
            <a:pPr algn="l"/>
            <a:r>
              <a:rPr lang="zh-CN" altLang="en-US" sz="2400" dirty="0">
                <a:solidFill>
                  <a:srgbClr val="007D7A"/>
                </a:solidFill>
                <a:latin typeface="Times New Roman" pitchFamily="18" charset="0"/>
                <a:ea typeface="微软雅黑" pitchFamily="34" charset="-122"/>
                <a:cs typeface="Times New Roman" pitchFamily="18" charset="0"/>
              </a:rPr>
              <a:t>频分多路复用</a:t>
            </a:r>
            <a:r>
              <a:rPr lang="en-US" altLang="zh-CN" sz="2400" dirty="0">
                <a:solidFill>
                  <a:srgbClr val="007D7A"/>
                </a:solidFill>
                <a:latin typeface="Times New Roman" pitchFamily="18" charset="0"/>
                <a:ea typeface="微软雅黑" pitchFamily="34" charset="-122"/>
                <a:cs typeface="Times New Roman" pitchFamily="18" charset="0"/>
              </a:rPr>
              <a:t>FDM</a:t>
            </a:r>
          </a:p>
        </p:txBody>
      </p:sp>
      <p:sp>
        <p:nvSpPr>
          <p:cNvPr id="59395" name="Rectangle 3"/>
          <p:cNvSpPr>
            <a:spLocks noGrp="1" noChangeArrowheads="1"/>
          </p:cNvSpPr>
          <p:nvPr>
            <p:ph idx="1"/>
          </p:nvPr>
        </p:nvSpPr>
        <p:spPr>
          <a:xfrm>
            <a:off x="357188" y="1485900"/>
            <a:ext cx="7239148" cy="3318892"/>
          </a:xfrm>
        </p:spPr>
        <p:txBody>
          <a:bodyPr/>
          <a:lstStyle/>
          <a:p>
            <a:pPr>
              <a:lnSpc>
                <a:spcPct val="110000"/>
              </a:lnSpc>
            </a:pPr>
            <a:r>
              <a:rPr lang="zh-CN" altLang="en-US" sz="2000" dirty="0">
                <a:solidFill>
                  <a:srgbClr val="1A3868"/>
                </a:solidFill>
                <a:latin typeface="Times New Roman" pitchFamily="18" charset="0"/>
                <a:ea typeface="微软雅黑" pitchFamily="34" charset="-122"/>
                <a:cs typeface="Times New Roman" pitchFamily="18" charset="0"/>
              </a:rPr>
              <a:t>用途：主要用于</a:t>
            </a:r>
            <a:r>
              <a:rPr lang="zh-CN" altLang="en-US" sz="2000" dirty="0">
                <a:solidFill>
                  <a:srgbClr val="C00000"/>
                </a:solidFill>
                <a:latin typeface="Times New Roman" pitchFamily="18" charset="0"/>
                <a:ea typeface="微软雅黑" pitchFamily="34" charset="-122"/>
                <a:cs typeface="Times New Roman" pitchFamily="18" charset="0"/>
              </a:rPr>
              <a:t>模拟信道的复用</a:t>
            </a:r>
            <a:r>
              <a:rPr lang="zh-CN" altLang="en-US" sz="2000" dirty="0">
                <a:solidFill>
                  <a:srgbClr val="1A3868"/>
                </a:solidFill>
                <a:latin typeface="Times New Roman" pitchFamily="18" charset="0"/>
                <a:ea typeface="微软雅黑" pitchFamily="34" charset="-122"/>
                <a:cs typeface="Times New Roman" pitchFamily="18" charset="0"/>
              </a:rPr>
              <a:t>。 </a:t>
            </a:r>
          </a:p>
          <a:p>
            <a:pPr>
              <a:lnSpc>
                <a:spcPct val="110000"/>
              </a:lnSpc>
            </a:pPr>
            <a:r>
              <a:rPr lang="zh-CN" altLang="en-US" sz="2000" dirty="0">
                <a:solidFill>
                  <a:srgbClr val="1A3868"/>
                </a:solidFill>
                <a:latin typeface="Times New Roman" pitchFamily="18" charset="0"/>
                <a:ea typeface="微软雅黑" pitchFamily="34" charset="-122"/>
                <a:cs typeface="Times New Roman" pitchFamily="18" charset="0"/>
              </a:rPr>
              <a:t>原理：不同的传输媒体具有不同的带宽（信号不失真传输的频率范围</a:t>
            </a:r>
            <a:r>
              <a:rPr lang="zh-CN" altLang="en-US" sz="2000" dirty="0" smtClean="0">
                <a:solidFill>
                  <a:srgbClr val="1A3868"/>
                </a:solidFill>
                <a:latin typeface="Times New Roman" pitchFamily="18" charset="0"/>
                <a:ea typeface="微软雅黑" pitchFamily="34" charset="-122"/>
                <a:cs typeface="Times New Roman" pitchFamily="18" charset="0"/>
              </a:rPr>
              <a:t>）。对</a:t>
            </a:r>
            <a:r>
              <a:rPr lang="zh-CN" altLang="en-US" sz="2000" dirty="0">
                <a:solidFill>
                  <a:srgbClr val="1A3868"/>
                </a:solidFill>
                <a:latin typeface="Times New Roman" pitchFamily="18" charset="0"/>
                <a:ea typeface="微软雅黑" pitchFamily="34" charset="-122"/>
                <a:cs typeface="Times New Roman" pitchFamily="18" charset="0"/>
              </a:rPr>
              <a:t>整个物理信道的可用带宽进行分割，并利用载波调制技术，实现原始信号的频谱迁移，使得多路信号在整个物理信道带宽允许的范围内，实现频谱上的不重叠，从而共用一个信道。为了防止多路信号之间的相互干扰，使用</a:t>
            </a:r>
            <a:r>
              <a:rPr lang="zh-CN" altLang="en-US" sz="2000" dirty="0">
                <a:solidFill>
                  <a:srgbClr val="C00000"/>
                </a:solidFill>
                <a:latin typeface="Times New Roman" pitchFamily="18" charset="0"/>
                <a:ea typeface="微软雅黑" pitchFamily="34" charset="-122"/>
                <a:cs typeface="Times New Roman" pitchFamily="18" charset="0"/>
              </a:rPr>
              <a:t>隔离频带</a:t>
            </a:r>
            <a:r>
              <a:rPr lang="zh-CN" altLang="en-US" sz="2000" dirty="0">
                <a:solidFill>
                  <a:srgbClr val="1A3868"/>
                </a:solidFill>
                <a:latin typeface="Times New Roman" pitchFamily="18" charset="0"/>
                <a:ea typeface="微软雅黑" pitchFamily="34" charset="-122"/>
                <a:cs typeface="Times New Roman" pitchFamily="18" charset="0"/>
              </a:rPr>
              <a:t>来隔离每个子信道。 </a:t>
            </a:r>
          </a:p>
          <a:p>
            <a:pPr>
              <a:lnSpc>
                <a:spcPct val="110000"/>
              </a:lnSpc>
            </a:pPr>
            <a:r>
              <a:rPr lang="zh-CN" altLang="en-US" sz="2000" dirty="0">
                <a:solidFill>
                  <a:srgbClr val="1A3868"/>
                </a:solidFill>
                <a:latin typeface="Times New Roman" pitchFamily="18" charset="0"/>
                <a:ea typeface="微软雅黑" pitchFamily="34" charset="-122"/>
                <a:cs typeface="Times New Roman" pitchFamily="18" charset="0"/>
              </a:rPr>
              <a:t>工作过程：先对多路信号的频谱范围进行限制（分割频带）， 然后通过变频处理，将多路信号分配到不同的频段。</a:t>
            </a:r>
          </a:p>
          <a:p>
            <a:pPr>
              <a:lnSpc>
                <a:spcPct val="110000"/>
              </a:lnSpc>
            </a:pPr>
            <a:endParaRPr lang="en-US" sz="2000" dirty="0">
              <a:solidFill>
                <a:srgbClr val="1A3868"/>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863913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9" name="标题 1"/>
          <p:cNvSpPr>
            <a:spLocks noGrp="1"/>
          </p:cNvSpPr>
          <p:nvPr>
            <p:ph type="title" idx="4294967295"/>
          </p:nvPr>
        </p:nvSpPr>
        <p:spPr>
          <a:xfrm>
            <a:off x="539750" y="700088"/>
            <a:ext cx="3062288" cy="508000"/>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频分多路复用</a:t>
            </a:r>
          </a:p>
        </p:txBody>
      </p:sp>
      <p:sp>
        <p:nvSpPr>
          <p:cNvPr id="254990" name="内容占位符 2"/>
          <p:cNvSpPr>
            <a:spLocks noGrp="1"/>
          </p:cNvSpPr>
          <p:nvPr>
            <p:ph idx="4294967295"/>
          </p:nvPr>
        </p:nvSpPr>
        <p:spPr>
          <a:xfrm>
            <a:off x="250825" y="1131888"/>
            <a:ext cx="5040313" cy="3662362"/>
          </a:xfrm>
        </p:spPr>
        <p:txBody>
          <a:bodyPr/>
          <a:lstStyle/>
          <a:p>
            <a:pPr>
              <a:lnSpc>
                <a:spcPct val="120000"/>
              </a:lnSpc>
            </a:pPr>
            <a:r>
              <a:rPr lang="zh-CN" altLang="en-US" sz="2000" smtClean="0">
                <a:solidFill>
                  <a:srgbClr val="1A3868"/>
                </a:solidFill>
                <a:latin typeface="Times New Roman" pitchFamily="18" charset="0"/>
                <a:ea typeface="微软雅黑" pitchFamily="34" charset="-122"/>
                <a:cs typeface="Times New Roman" pitchFamily="18" charset="0"/>
              </a:rPr>
              <a:t>在一条通信线路上设置</a:t>
            </a:r>
            <a:r>
              <a:rPr lang="zh-CN" altLang="en-US" sz="2000" smtClean="0">
                <a:solidFill>
                  <a:srgbClr val="C00000"/>
                </a:solidFill>
                <a:latin typeface="Times New Roman" pitchFamily="18" charset="0"/>
                <a:ea typeface="微软雅黑" pitchFamily="34" charset="-122"/>
                <a:cs typeface="Times New Roman" pitchFamily="18" charset="0"/>
              </a:rPr>
              <a:t>多个信道</a:t>
            </a:r>
            <a:r>
              <a:rPr lang="zh-CN" altLang="en-US" sz="2000" smtClean="0">
                <a:solidFill>
                  <a:srgbClr val="1A3868"/>
                </a:solidFill>
                <a:latin typeface="Times New Roman" pitchFamily="18" charset="0"/>
                <a:ea typeface="微软雅黑" pitchFamily="34" charset="-122"/>
                <a:cs typeface="Times New Roman" pitchFamily="18" charset="0"/>
              </a:rPr>
              <a:t>，每个信道的中心频率不相同，各个信道的</a:t>
            </a:r>
            <a:r>
              <a:rPr lang="zh-CN" altLang="en-US" sz="2000" smtClean="0">
                <a:solidFill>
                  <a:srgbClr val="C00000"/>
                </a:solidFill>
                <a:latin typeface="Times New Roman" pitchFamily="18" charset="0"/>
                <a:ea typeface="微软雅黑" pitchFamily="34" charset="-122"/>
                <a:cs typeface="Times New Roman" pitchFamily="18" charset="0"/>
              </a:rPr>
              <a:t>频率范围互不重叠</a:t>
            </a:r>
            <a:r>
              <a:rPr lang="zh-CN" altLang="en-US" sz="2000" smtClean="0">
                <a:solidFill>
                  <a:srgbClr val="1A3868"/>
                </a:solidFill>
                <a:latin typeface="Times New Roman" pitchFamily="18" charset="0"/>
                <a:ea typeface="微软雅黑" pitchFamily="34" charset="-122"/>
                <a:cs typeface="Times New Roman" pitchFamily="18" charset="0"/>
              </a:rPr>
              <a:t>。</a:t>
            </a:r>
            <a:endParaRPr lang="zh-CN" altLang="en-US" sz="2000" b="1" smtClean="0">
              <a:solidFill>
                <a:srgbClr val="2D2DB9"/>
              </a:solidFill>
              <a:latin typeface="Times New Roman" pitchFamily="18" charset="0"/>
              <a:ea typeface="宋体" charset="-122"/>
              <a:cs typeface="Times New Roman" pitchFamily="18" charset="0"/>
            </a:endParaRPr>
          </a:p>
        </p:txBody>
      </p:sp>
      <p:sp>
        <p:nvSpPr>
          <p:cNvPr id="2549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54988" name="Object 12"/>
          <p:cNvGraphicFramePr>
            <a:graphicFrameLocks noChangeAspect="1"/>
          </p:cNvGraphicFramePr>
          <p:nvPr/>
        </p:nvGraphicFramePr>
        <p:xfrm>
          <a:off x="539750" y="2374900"/>
          <a:ext cx="5976938" cy="2933700"/>
        </p:xfrm>
        <a:graphic>
          <a:graphicData uri="http://schemas.openxmlformats.org/presentationml/2006/ole">
            <mc:AlternateContent xmlns:mc="http://schemas.openxmlformats.org/markup-compatibility/2006">
              <mc:Choice xmlns:v="urn:schemas-microsoft-com:vml" Requires="v">
                <p:oleObj spid="_x0000_s255017" name="Visio" r:id="rId4" imgW="5280279" imgH="2645664" progId="Visio.Drawing.11">
                  <p:embed/>
                </p:oleObj>
              </mc:Choice>
              <mc:Fallback>
                <p:oleObj name="Visio" r:id="rId4" imgW="5280279" imgH="2645664" progId="Visio.Drawing.1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374900"/>
                        <a:ext cx="5976938" cy="2933700"/>
                      </a:xfrm>
                      <a:prstGeom prst="rect">
                        <a:avLst/>
                      </a:prstGeom>
                      <a:noFill/>
                      <a:ln>
                        <a:noFill/>
                      </a:ln>
                      <a:effectLst/>
                      <a:extLst>
                        <a:ext uri="{909E8E84-426E-40DD-AFC4-6F175D3DCCD1}">
                          <a14:hiddenFill xmlns:a14="http://schemas.microsoft.com/office/drawing/2010/main">
                            <a:solidFill>
                              <a:srgbClr val="66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54992" name="Group 13"/>
          <p:cNvGrpSpPr>
            <a:grpSpLocks/>
          </p:cNvGrpSpPr>
          <p:nvPr/>
        </p:nvGrpSpPr>
        <p:grpSpPr bwMode="auto">
          <a:xfrm>
            <a:off x="5219700" y="1154113"/>
            <a:ext cx="1393825" cy="1274762"/>
            <a:chOff x="3192" y="1500"/>
            <a:chExt cx="2352" cy="1692"/>
          </a:xfrm>
        </p:grpSpPr>
        <p:sp>
          <p:nvSpPr>
            <p:cNvPr id="254993" name="Rectangle 14"/>
            <p:cNvSpPr>
              <a:spLocks noChangeArrowheads="1"/>
            </p:cNvSpPr>
            <p:nvPr/>
          </p:nvSpPr>
          <p:spPr bwMode="auto">
            <a:xfrm>
              <a:off x="3552" y="1500"/>
              <a:ext cx="348" cy="1692"/>
            </a:xfrm>
            <a:prstGeom prst="rect">
              <a:avLst/>
            </a:prstGeom>
            <a:solidFill>
              <a:srgbClr val="0000FF"/>
            </a:solidFill>
            <a:ln w="9525">
              <a:solidFill>
                <a:schemeClr val="tx1"/>
              </a:solidFill>
              <a:miter lim="800000"/>
              <a:headEnd/>
              <a:tailEnd/>
            </a:ln>
          </p:spPr>
          <p:txBody>
            <a:bodyPr wrap="none" anchor="ctr"/>
            <a:lstStyle/>
            <a:p>
              <a:pPr algn="ctr"/>
              <a:r>
                <a:rPr kumimoji="1" lang="en-US" altLang="zh-CN" sz="1600" b="0" u="none">
                  <a:solidFill>
                    <a:schemeClr val="tx1"/>
                  </a:solidFill>
                  <a:ea typeface="黑体" pitchFamily="2" charset="-122"/>
                </a:rPr>
                <a:t>M</a:t>
              </a:r>
            </a:p>
            <a:p>
              <a:pPr algn="ctr"/>
              <a:r>
                <a:rPr kumimoji="1" lang="en-US" altLang="zh-CN" sz="1600" b="0" u="none">
                  <a:solidFill>
                    <a:schemeClr val="tx1"/>
                  </a:solidFill>
                  <a:ea typeface="黑体" pitchFamily="2" charset="-122"/>
                </a:rPr>
                <a:t>U</a:t>
              </a:r>
            </a:p>
            <a:p>
              <a:pPr algn="ctr"/>
              <a:r>
                <a:rPr kumimoji="1" lang="en-US" altLang="zh-CN" sz="1600" b="0" u="none">
                  <a:solidFill>
                    <a:schemeClr val="tx1"/>
                  </a:solidFill>
                  <a:ea typeface="黑体" pitchFamily="2" charset="-122"/>
                </a:rPr>
                <a:t>X</a:t>
              </a:r>
            </a:p>
          </p:txBody>
        </p:sp>
        <p:sp>
          <p:nvSpPr>
            <p:cNvPr id="254994" name="Rectangle 15"/>
            <p:cNvSpPr>
              <a:spLocks noChangeArrowheads="1"/>
            </p:cNvSpPr>
            <p:nvPr/>
          </p:nvSpPr>
          <p:spPr bwMode="auto">
            <a:xfrm>
              <a:off x="4824" y="1500"/>
              <a:ext cx="348" cy="1692"/>
            </a:xfrm>
            <a:prstGeom prst="rect">
              <a:avLst/>
            </a:prstGeom>
            <a:solidFill>
              <a:srgbClr val="0000FF"/>
            </a:solidFill>
            <a:ln w="9525">
              <a:solidFill>
                <a:schemeClr val="tx1"/>
              </a:solidFill>
              <a:miter lim="800000"/>
              <a:headEnd/>
              <a:tailEnd/>
            </a:ln>
          </p:spPr>
          <p:txBody>
            <a:bodyPr wrap="none" anchor="ctr"/>
            <a:lstStyle/>
            <a:p>
              <a:pPr algn="ctr"/>
              <a:r>
                <a:rPr kumimoji="1" lang="en-US" altLang="zh-CN" sz="1600" b="0" u="none">
                  <a:solidFill>
                    <a:schemeClr val="tx1"/>
                  </a:solidFill>
                  <a:ea typeface="黑体" pitchFamily="2" charset="-122"/>
                </a:rPr>
                <a:t>D</a:t>
              </a:r>
            </a:p>
            <a:p>
              <a:pPr algn="ctr"/>
              <a:r>
                <a:rPr kumimoji="1" lang="en-US" altLang="zh-CN" sz="1600" b="0" u="none">
                  <a:solidFill>
                    <a:schemeClr val="tx1"/>
                  </a:solidFill>
                  <a:ea typeface="黑体" pitchFamily="2" charset="-122"/>
                </a:rPr>
                <a:t>E</a:t>
              </a:r>
            </a:p>
            <a:p>
              <a:pPr algn="ctr"/>
              <a:r>
                <a:rPr kumimoji="1" lang="en-US" altLang="zh-CN" sz="1600" b="0" u="none">
                  <a:solidFill>
                    <a:schemeClr val="tx1"/>
                  </a:solidFill>
                  <a:ea typeface="黑体" pitchFamily="2" charset="-122"/>
                </a:rPr>
                <a:t>M</a:t>
              </a:r>
            </a:p>
            <a:p>
              <a:pPr algn="ctr"/>
              <a:r>
                <a:rPr kumimoji="1" lang="en-US" altLang="zh-CN" sz="1600" b="0" u="none">
                  <a:solidFill>
                    <a:schemeClr val="tx1"/>
                  </a:solidFill>
                  <a:ea typeface="黑体" pitchFamily="2" charset="-122"/>
                </a:rPr>
                <a:t>U</a:t>
              </a:r>
            </a:p>
            <a:p>
              <a:pPr algn="ctr"/>
              <a:r>
                <a:rPr kumimoji="1" lang="en-US" altLang="zh-CN" sz="1600" b="0" u="none">
                  <a:solidFill>
                    <a:schemeClr val="tx1"/>
                  </a:solidFill>
                  <a:ea typeface="黑体" pitchFamily="2" charset="-122"/>
                </a:rPr>
                <a:t>X</a:t>
              </a:r>
            </a:p>
          </p:txBody>
        </p:sp>
        <p:sp>
          <p:nvSpPr>
            <p:cNvPr id="254995" name="Line 16"/>
            <p:cNvSpPr>
              <a:spLocks noChangeShapeType="1"/>
            </p:cNvSpPr>
            <p:nvPr/>
          </p:nvSpPr>
          <p:spPr bwMode="auto">
            <a:xfrm>
              <a:off x="3192" y="1680"/>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4996" name="Line 17"/>
            <p:cNvSpPr>
              <a:spLocks noChangeShapeType="1"/>
            </p:cNvSpPr>
            <p:nvPr/>
          </p:nvSpPr>
          <p:spPr bwMode="auto">
            <a:xfrm>
              <a:off x="5184" y="1680"/>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4997" name="Line 18"/>
            <p:cNvSpPr>
              <a:spLocks noChangeShapeType="1"/>
            </p:cNvSpPr>
            <p:nvPr/>
          </p:nvSpPr>
          <p:spPr bwMode="auto">
            <a:xfrm>
              <a:off x="5184" y="2016"/>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4998" name="Line 19"/>
            <p:cNvSpPr>
              <a:spLocks noChangeShapeType="1"/>
            </p:cNvSpPr>
            <p:nvPr/>
          </p:nvSpPr>
          <p:spPr bwMode="auto">
            <a:xfrm>
              <a:off x="5184" y="2352"/>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4999" name="Line 20"/>
            <p:cNvSpPr>
              <a:spLocks noChangeShapeType="1"/>
            </p:cNvSpPr>
            <p:nvPr/>
          </p:nvSpPr>
          <p:spPr bwMode="auto">
            <a:xfrm>
              <a:off x="5184" y="2676"/>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5000" name="Line 21"/>
            <p:cNvSpPr>
              <a:spLocks noChangeShapeType="1"/>
            </p:cNvSpPr>
            <p:nvPr/>
          </p:nvSpPr>
          <p:spPr bwMode="auto">
            <a:xfrm>
              <a:off x="5172" y="3036"/>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5001" name="Line 22"/>
            <p:cNvSpPr>
              <a:spLocks noChangeShapeType="1"/>
            </p:cNvSpPr>
            <p:nvPr/>
          </p:nvSpPr>
          <p:spPr bwMode="auto">
            <a:xfrm>
              <a:off x="3192" y="2016"/>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5002" name="Line 23"/>
            <p:cNvSpPr>
              <a:spLocks noChangeShapeType="1"/>
            </p:cNvSpPr>
            <p:nvPr/>
          </p:nvSpPr>
          <p:spPr bwMode="auto">
            <a:xfrm>
              <a:off x="3192" y="2352"/>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5003" name="Line 24"/>
            <p:cNvSpPr>
              <a:spLocks noChangeShapeType="1"/>
            </p:cNvSpPr>
            <p:nvPr/>
          </p:nvSpPr>
          <p:spPr bwMode="auto">
            <a:xfrm>
              <a:off x="3192" y="2688"/>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5004" name="Line 25"/>
            <p:cNvSpPr>
              <a:spLocks noChangeShapeType="1"/>
            </p:cNvSpPr>
            <p:nvPr/>
          </p:nvSpPr>
          <p:spPr bwMode="auto">
            <a:xfrm>
              <a:off x="3192" y="3036"/>
              <a:ext cx="36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255005" name="Rectangle 26"/>
            <p:cNvSpPr>
              <a:spLocks noChangeArrowheads="1"/>
            </p:cNvSpPr>
            <p:nvPr/>
          </p:nvSpPr>
          <p:spPr bwMode="auto">
            <a:xfrm>
              <a:off x="3900" y="1512"/>
              <a:ext cx="924" cy="336"/>
            </a:xfrm>
            <a:prstGeom prst="rect">
              <a:avLst/>
            </a:prstGeom>
            <a:solidFill>
              <a:srgbClr val="00FF00"/>
            </a:solidFill>
            <a:ln w="9525">
              <a:solidFill>
                <a:srgbClr val="00FF00"/>
              </a:solidFill>
              <a:miter lim="800000"/>
              <a:headEnd/>
              <a:tailEnd/>
            </a:ln>
          </p:spPr>
          <p:txBody>
            <a:bodyPr wrap="none" anchor="ctr"/>
            <a:lstStyle/>
            <a:p>
              <a:pPr algn="ctr"/>
              <a:r>
                <a:rPr kumimoji="1" lang="en-US" altLang="zh-CN" sz="1600" b="0" u="none">
                  <a:solidFill>
                    <a:srgbClr val="000000"/>
                  </a:solidFill>
                  <a:ea typeface="黑体" pitchFamily="2" charset="-122"/>
                </a:rPr>
                <a:t>f</a:t>
              </a:r>
              <a:r>
                <a:rPr kumimoji="1" lang="en-US" altLang="zh-CN" sz="1600" b="0" u="none" baseline="-25000">
                  <a:solidFill>
                    <a:srgbClr val="000000"/>
                  </a:solidFill>
                  <a:ea typeface="黑体" pitchFamily="2" charset="-122"/>
                </a:rPr>
                <a:t>1</a:t>
              </a:r>
            </a:p>
          </p:txBody>
        </p:sp>
        <p:sp>
          <p:nvSpPr>
            <p:cNvPr id="255006" name="Rectangle 27"/>
            <p:cNvSpPr>
              <a:spLocks noChangeArrowheads="1"/>
            </p:cNvSpPr>
            <p:nvPr/>
          </p:nvSpPr>
          <p:spPr bwMode="auto">
            <a:xfrm>
              <a:off x="3900" y="2184"/>
              <a:ext cx="924" cy="336"/>
            </a:xfrm>
            <a:prstGeom prst="rect">
              <a:avLst/>
            </a:prstGeom>
            <a:solidFill>
              <a:srgbClr val="3366FF"/>
            </a:solidFill>
            <a:ln w="9525">
              <a:solidFill>
                <a:srgbClr val="3366FF"/>
              </a:solidFill>
              <a:miter lim="800000"/>
              <a:headEnd/>
              <a:tailEnd/>
            </a:ln>
          </p:spPr>
          <p:txBody>
            <a:bodyPr wrap="none" anchor="ctr"/>
            <a:lstStyle/>
            <a:p>
              <a:pPr algn="ctr"/>
              <a:r>
                <a:rPr kumimoji="1" lang="en-US" altLang="zh-CN" sz="1600" b="0" u="none">
                  <a:solidFill>
                    <a:srgbClr val="000000"/>
                  </a:solidFill>
                  <a:ea typeface="黑体" pitchFamily="2" charset="-122"/>
                </a:rPr>
                <a:t>f</a:t>
              </a:r>
              <a:r>
                <a:rPr kumimoji="1" lang="en-US" altLang="zh-CN" sz="1600" b="0" u="none" baseline="-25000">
                  <a:solidFill>
                    <a:srgbClr val="000000"/>
                  </a:solidFill>
                  <a:ea typeface="黑体" pitchFamily="2" charset="-122"/>
                </a:rPr>
                <a:t>3</a:t>
              </a:r>
            </a:p>
          </p:txBody>
        </p:sp>
        <p:sp>
          <p:nvSpPr>
            <p:cNvPr id="255007" name="Rectangle 28"/>
            <p:cNvSpPr>
              <a:spLocks noChangeArrowheads="1"/>
            </p:cNvSpPr>
            <p:nvPr/>
          </p:nvSpPr>
          <p:spPr bwMode="auto">
            <a:xfrm>
              <a:off x="3900" y="2520"/>
              <a:ext cx="924" cy="336"/>
            </a:xfrm>
            <a:prstGeom prst="rect">
              <a:avLst/>
            </a:prstGeom>
            <a:solidFill>
              <a:srgbClr val="FFFF00"/>
            </a:solidFill>
            <a:ln w="9525">
              <a:solidFill>
                <a:srgbClr val="FFFF00"/>
              </a:solidFill>
              <a:miter lim="800000"/>
              <a:headEnd/>
              <a:tailEnd/>
            </a:ln>
          </p:spPr>
          <p:txBody>
            <a:bodyPr wrap="none" anchor="ctr"/>
            <a:lstStyle/>
            <a:p>
              <a:pPr algn="ctr"/>
              <a:r>
                <a:rPr kumimoji="1" lang="en-US" altLang="zh-CN" sz="1600" b="0" u="none">
                  <a:solidFill>
                    <a:srgbClr val="000000"/>
                  </a:solidFill>
                  <a:ea typeface="黑体" pitchFamily="2" charset="-122"/>
                </a:rPr>
                <a:t>f</a:t>
              </a:r>
              <a:r>
                <a:rPr kumimoji="1" lang="en-US" altLang="zh-CN" sz="1600" b="0" u="none" baseline="-25000">
                  <a:solidFill>
                    <a:srgbClr val="000000"/>
                  </a:solidFill>
                  <a:ea typeface="黑体" pitchFamily="2" charset="-122"/>
                </a:rPr>
                <a:t>4</a:t>
              </a:r>
            </a:p>
          </p:txBody>
        </p:sp>
        <p:sp>
          <p:nvSpPr>
            <p:cNvPr id="255008" name="Rectangle 29"/>
            <p:cNvSpPr>
              <a:spLocks noChangeArrowheads="1"/>
            </p:cNvSpPr>
            <p:nvPr/>
          </p:nvSpPr>
          <p:spPr bwMode="auto">
            <a:xfrm>
              <a:off x="3900" y="2856"/>
              <a:ext cx="924" cy="336"/>
            </a:xfrm>
            <a:prstGeom prst="rect">
              <a:avLst/>
            </a:prstGeom>
            <a:solidFill>
              <a:srgbClr val="FFCC99"/>
            </a:solidFill>
            <a:ln w="9525">
              <a:solidFill>
                <a:srgbClr val="FFCC99"/>
              </a:solidFill>
              <a:miter lim="800000"/>
              <a:headEnd/>
              <a:tailEnd/>
            </a:ln>
          </p:spPr>
          <p:txBody>
            <a:bodyPr wrap="none" anchor="ctr"/>
            <a:lstStyle/>
            <a:p>
              <a:pPr algn="ctr"/>
              <a:r>
                <a:rPr kumimoji="1" lang="en-US" altLang="zh-CN" sz="1600" b="0" u="none">
                  <a:solidFill>
                    <a:srgbClr val="000000"/>
                  </a:solidFill>
                  <a:ea typeface="黑体" pitchFamily="2" charset="-122"/>
                </a:rPr>
                <a:t>f</a:t>
              </a:r>
              <a:r>
                <a:rPr kumimoji="1" lang="en-US" altLang="zh-CN" sz="1600" b="0" u="none" baseline="-25000">
                  <a:solidFill>
                    <a:srgbClr val="000000"/>
                  </a:solidFill>
                  <a:ea typeface="黑体" pitchFamily="2" charset="-122"/>
                </a:rPr>
                <a:t>5</a:t>
              </a:r>
            </a:p>
          </p:txBody>
        </p:sp>
        <p:sp>
          <p:nvSpPr>
            <p:cNvPr id="255009" name="Rectangle 30"/>
            <p:cNvSpPr>
              <a:spLocks noChangeArrowheads="1"/>
            </p:cNvSpPr>
            <p:nvPr/>
          </p:nvSpPr>
          <p:spPr bwMode="auto">
            <a:xfrm>
              <a:off x="3900" y="1848"/>
              <a:ext cx="924" cy="336"/>
            </a:xfrm>
            <a:prstGeom prst="rect">
              <a:avLst/>
            </a:prstGeom>
            <a:solidFill>
              <a:srgbClr val="FF00FF"/>
            </a:solidFill>
            <a:ln w="9525">
              <a:solidFill>
                <a:srgbClr val="FF00FF"/>
              </a:solidFill>
              <a:miter lim="800000"/>
              <a:headEnd/>
              <a:tailEnd/>
            </a:ln>
          </p:spPr>
          <p:txBody>
            <a:bodyPr wrap="none" anchor="ctr"/>
            <a:lstStyle/>
            <a:p>
              <a:pPr algn="ctr"/>
              <a:r>
                <a:rPr kumimoji="1" lang="en-US" altLang="zh-CN" sz="1600" b="0" u="none">
                  <a:solidFill>
                    <a:srgbClr val="000000"/>
                  </a:solidFill>
                  <a:ea typeface="黑体" pitchFamily="2" charset="-122"/>
                </a:rPr>
                <a:t>f</a:t>
              </a:r>
              <a:r>
                <a:rPr kumimoji="1" lang="en-US" altLang="zh-CN" sz="1600" b="0" u="none" baseline="-25000">
                  <a:solidFill>
                    <a:srgbClr val="000000"/>
                  </a:solidFill>
                  <a:ea typeface="黑体" pitchFamily="2" charset="-122"/>
                </a:rPr>
                <a:t>2</a:t>
              </a: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3" name="标题 1"/>
          <p:cNvSpPr>
            <a:spLocks noGrp="1"/>
          </p:cNvSpPr>
          <p:nvPr>
            <p:ph type="title" idx="4294967295"/>
          </p:nvPr>
        </p:nvSpPr>
        <p:spPr>
          <a:xfrm>
            <a:off x="539750" y="698500"/>
            <a:ext cx="6429375" cy="722313"/>
          </a:xfrm>
        </p:spPr>
        <p:txBody>
          <a:bodyPr/>
          <a:lstStyle/>
          <a:p>
            <a:pPr algn="l"/>
            <a:r>
              <a:rPr lang="zh-CN" altLang="en-US" sz="2400" smtClean="0">
                <a:solidFill>
                  <a:srgbClr val="007D7A"/>
                </a:solidFill>
                <a:latin typeface="Times New Roman" pitchFamily="18" charset="0"/>
                <a:ea typeface="微软雅黑" pitchFamily="34" charset="-122"/>
                <a:cs typeface="Times New Roman" pitchFamily="18" charset="0"/>
              </a:rPr>
              <a:t>波分多路复用</a:t>
            </a:r>
          </a:p>
        </p:txBody>
      </p:sp>
      <p:sp>
        <p:nvSpPr>
          <p:cNvPr id="256014" name="内容占位符 2"/>
          <p:cNvSpPr>
            <a:spLocks noGrp="1"/>
          </p:cNvSpPr>
          <p:nvPr>
            <p:ph idx="4294967295"/>
          </p:nvPr>
        </p:nvSpPr>
        <p:spPr>
          <a:xfrm>
            <a:off x="107950" y="1392238"/>
            <a:ext cx="6192838" cy="1036637"/>
          </a:xfrm>
        </p:spPr>
        <p:txBody>
          <a:bodyPr/>
          <a:lstStyle/>
          <a:p>
            <a:pPr>
              <a:lnSpc>
                <a:spcPct val="120000"/>
              </a:lnSpc>
            </a:pPr>
            <a:r>
              <a:rPr lang="zh-CN" altLang="en-US" sz="2000" dirty="0" smtClean="0">
                <a:solidFill>
                  <a:srgbClr val="1A3868"/>
                </a:solidFill>
                <a:latin typeface="Times New Roman" pitchFamily="18" charset="0"/>
                <a:ea typeface="微软雅黑" pitchFamily="34" charset="-122"/>
                <a:cs typeface="Times New Roman" pitchFamily="18" charset="0"/>
              </a:rPr>
              <a:t>在一根光纤上复用多路光载波信号，是</a:t>
            </a:r>
            <a:r>
              <a:rPr lang="zh-CN" altLang="en-US" sz="2000" dirty="0" smtClean="0">
                <a:solidFill>
                  <a:srgbClr val="C00000"/>
                </a:solidFill>
                <a:latin typeface="Times New Roman" pitchFamily="18" charset="0"/>
                <a:ea typeface="微软雅黑" pitchFamily="34" charset="-122"/>
                <a:cs typeface="Times New Roman" pitchFamily="18" charset="0"/>
              </a:rPr>
              <a:t>光频段的频分多路复用技术</a:t>
            </a:r>
            <a:r>
              <a:rPr lang="zh-CN" altLang="en-US" sz="2000" dirty="0" smtClean="0">
                <a:solidFill>
                  <a:srgbClr val="1A3868"/>
                </a:solidFill>
                <a:latin typeface="Times New Roman" pitchFamily="18" charset="0"/>
                <a:ea typeface="微软雅黑" pitchFamily="34" charset="-122"/>
                <a:cs typeface="Times New Roman" pitchFamily="18" charset="0"/>
              </a:rPr>
              <a:t>。</a:t>
            </a:r>
            <a:endParaRPr lang="zh-CN" altLang="en-US" sz="2000" b="1" dirty="0" smtClean="0">
              <a:solidFill>
                <a:srgbClr val="2D2DB9"/>
              </a:solidFill>
              <a:latin typeface="Times New Roman" pitchFamily="18" charset="0"/>
              <a:ea typeface="宋体" charset="-122"/>
              <a:cs typeface="Times New Roman" pitchFamily="18" charset="0"/>
            </a:endParaRPr>
          </a:p>
        </p:txBody>
      </p:sp>
      <p:sp>
        <p:nvSpPr>
          <p:cNvPr id="2560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endParaRPr lang="zh-CN" altLang="en-US" sz="2400" u="none">
              <a:solidFill>
                <a:schemeClr val="tx1"/>
              </a:solidFill>
              <a:latin typeface="Copperplate Gothic Bold"/>
              <a:ea typeface="Gulim" pitchFamily="34" charset="-127"/>
            </a:endParaRPr>
          </a:p>
        </p:txBody>
      </p:sp>
      <p:graphicFrame>
        <p:nvGraphicFramePr>
          <p:cNvPr id="256012" name="Object 12"/>
          <p:cNvGraphicFramePr>
            <a:graphicFrameLocks noChangeAspect="1"/>
          </p:cNvGraphicFramePr>
          <p:nvPr/>
        </p:nvGraphicFramePr>
        <p:xfrm>
          <a:off x="468313" y="2511425"/>
          <a:ext cx="5832475" cy="2293938"/>
        </p:xfrm>
        <a:graphic>
          <a:graphicData uri="http://schemas.openxmlformats.org/presentationml/2006/ole">
            <mc:AlternateContent xmlns:mc="http://schemas.openxmlformats.org/markup-compatibility/2006">
              <mc:Choice xmlns:v="urn:schemas-microsoft-com:vml" Requires="v">
                <p:oleObj spid="_x0000_s256042" name="VISIO" r:id="rId4" imgW="5412960" imgH="1990080" progId="Visio.Drawing.11">
                  <p:embed/>
                </p:oleObj>
              </mc:Choice>
              <mc:Fallback>
                <p:oleObj name="VISIO" r:id="rId4" imgW="5412960" imgH="1990080" progId="Visio.Drawing.1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511425"/>
                        <a:ext cx="5832475" cy="2293938"/>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552" y="484312"/>
            <a:ext cx="3240360" cy="857250"/>
          </a:xfrm>
          <a:noFill/>
          <a:ln w="9525">
            <a:noFill/>
            <a:miter lim="800000"/>
            <a:headEnd/>
            <a:tailEnd/>
          </a:ln>
        </p:spPr>
        <p:txBody>
          <a:bodyPr vert="horz" wrap="square" lIns="91440" tIns="45720" rIns="91440" bIns="45720" numCol="1" anchor="b" anchorCtr="0" compatLnSpc="1">
            <a:prstTxWarp prst="textNoShape">
              <a:avLst/>
            </a:prstTxWarp>
          </a:bodyPr>
          <a:lstStyle/>
          <a:p>
            <a:pPr algn="l"/>
            <a:r>
              <a:rPr lang="zh-CN" altLang="en-US" sz="2400" dirty="0">
                <a:solidFill>
                  <a:srgbClr val="007D7A"/>
                </a:solidFill>
                <a:latin typeface="Times New Roman" pitchFamily="18" charset="0"/>
                <a:ea typeface="微软雅黑" pitchFamily="34" charset="-122"/>
                <a:cs typeface="Times New Roman" pitchFamily="18" charset="0"/>
              </a:rPr>
              <a:t>波特率与比特率</a:t>
            </a:r>
            <a:endParaRPr lang="en-US" altLang="zh-CN" sz="2400" dirty="0">
              <a:solidFill>
                <a:srgbClr val="007D7A"/>
              </a:solidFill>
              <a:latin typeface="Times New Roman" pitchFamily="18" charset="0"/>
              <a:ea typeface="微软雅黑" pitchFamily="34" charset="-122"/>
              <a:cs typeface="Times New Roman" pitchFamily="18" charset="0"/>
            </a:endParaRPr>
          </a:p>
        </p:txBody>
      </p:sp>
      <p:sp>
        <p:nvSpPr>
          <p:cNvPr id="14339" name="Rectangle 3"/>
          <p:cNvSpPr>
            <a:spLocks noGrp="1" noChangeArrowheads="1"/>
          </p:cNvSpPr>
          <p:nvPr>
            <p:ph idx="1"/>
          </p:nvPr>
        </p:nvSpPr>
        <p:spPr>
          <a:xfrm>
            <a:off x="251520" y="1564432"/>
            <a:ext cx="6696744" cy="3087688"/>
          </a:xfrm>
        </p:spPr>
        <p:txBody>
          <a:bodyPr/>
          <a:lstStyle/>
          <a:p>
            <a:pPr eaLnBrk="1" hangingPunct="1">
              <a:spcBef>
                <a:spcPts val="1200"/>
              </a:spcBef>
            </a:pPr>
            <a:r>
              <a:rPr lang="zh-CN" altLang="en-US" sz="2000" dirty="0" smtClean="0">
                <a:solidFill>
                  <a:srgbClr val="C00000"/>
                </a:solidFill>
              </a:rPr>
              <a:t>波特率</a:t>
            </a:r>
            <a:r>
              <a:rPr lang="zh-CN" altLang="en-US" sz="2000" dirty="0">
                <a:solidFill>
                  <a:srgbClr val="C00000"/>
                </a:solidFill>
              </a:rPr>
              <a:t>与比特率的换算关系</a:t>
            </a:r>
            <a:r>
              <a:rPr lang="zh-CN" altLang="en-US" sz="2000" dirty="0" smtClean="0">
                <a:solidFill>
                  <a:srgbClr val="1A3868"/>
                </a:solidFill>
              </a:rPr>
              <a:t>：</a:t>
            </a:r>
            <a:endParaRPr lang="en-US" altLang="zh-CN" sz="2000" dirty="0" smtClean="0">
              <a:solidFill>
                <a:srgbClr val="1A3868"/>
              </a:solidFill>
            </a:endParaRPr>
          </a:p>
          <a:p>
            <a:pPr marL="0" indent="0" eaLnBrk="1" hangingPunct="1">
              <a:spcBef>
                <a:spcPts val="1200"/>
              </a:spcBef>
              <a:buNone/>
            </a:pPr>
            <a:r>
              <a:rPr lang="en-US" altLang="zh-CN" sz="2000" dirty="0">
                <a:solidFill>
                  <a:srgbClr val="1A3868"/>
                </a:solidFill>
              </a:rPr>
              <a:t> </a:t>
            </a:r>
            <a:r>
              <a:rPr lang="en-US" altLang="zh-CN" sz="2000" dirty="0" smtClean="0">
                <a:solidFill>
                  <a:srgbClr val="1A3868"/>
                </a:solidFill>
              </a:rPr>
              <a:t>           1 </a:t>
            </a:r>
            <a:r>
              <a:rPr lang="en-US" altLang="zh-CN" sz="2000" dirty="0">
                <a:solidFill>
                  <a:srgbClr val="1A3868"/>
                </a:solidFill>
              </a:rPr>
              <a:t>Baud = log</a:t>
            </a:r>
            <a:r>
              <a:rPr lang="en-US" altLang="zh-CN" sz="2000" baseline="-25000" dirty="0">
                <a:solidFill>
                  <a:srgbClr val="1A3868"/>
                </a:solidFill>
              </a:rPr>
              <a:t>2</a:t>
            </a:r>
            <a:r>
              <a:rPr lang="en-US" altLang="zh-CN" sz="2000" dirty="0">
                <a:solidFill>
                  <a:srgbClr val="1A3868"/>
                </a:solidFill>
              </a:rPr>
              <a:t>M (bit/s)</a:t>
            </a:r>
            <a:r>
              <a:rPr lang="zh-CN" altLang="en-US" sz="2000" dirty="0">
                <a:solidFill>
                  <a:srgbClr val="1A3868"/>
                </a:solidFill>
              </a:rPr>
              <a:t>，</a:t>
            </a:r>
            <a:r>
              <a:rPr lang="zh-CN" altLang="zh-CN" sz="2000" dirty="0">
                <a:solidFill>
                  <a:srgbClr val="1A3868"/>
                </a:solidFill>
              </a:rPr>
              <a:t>M是信号的编码级数。 </a:t>
            </a:r>
          </a:p>
          <a:p>
            <a:pPr eaLnBrk="1" hangingPunct="1">
              <a:spcBef>
                <a:spcPts val="1200"/>
              </a:spcBef>
            </a:pPr>
            <a:r>
              <a:rPr lang="zh-CN" altLang="en-US" sz="2000" dirty="0" smtClean="0">
                <a:solidFill>
                  <a:srgbClr val="1A3868"/>
                </a:solidFill>
              </a:rPr>
              <a:t>例如，</a:t>
            </a:r>
            <a:r>
              <a:rPr lang="en-US" altLang="zh-CN" sz="2000" dirty="0" smtClean="0">
                <a:solidFill>
                  <a:srgbClr val="1A3868"/>
                </a:solidFill>
              </a:rPr>
              <a:t>M=8</a:t>
            </a:r>
            <a:r>
              <a:rPr lang="zh-CN" altLang="en-US" sz="2000" dirty="0" smtClean="0">
                <a:solidFill>
                  <a:srgbClr val="1A3868"/>
                </a:solidFill>
              </a:rPr>
              <a:t>，即使用</a:t>
            </a:r>
            <a:r>
              <a:rPr lang="en-US" altLang="zh-CN" sz="2000" dirty="0" smtClean="0">
                <a:solidFill>
                  <a:srgbClr val="1A3868"/>
                </a:solidFill>
              </a:rPr>
              <a:t>8</a:t>
            </a:r>
            <a:r>
              <a:rPr lang="zh-CN" altLang="en-US" sz="2000" dirty="0">
                <a:solidFill>
                  <a:srgbClr val="1A3868"/>
                </a:solidFill>
              </a:rPr>
              <a:t>个电平级，则每个信号值可代表</a:t>
            </a:r>
            <a:r>
              <a:rPr lang="en-US" altLang="zh-CN" sz="2000" dirty="0">
                <a:solidFill>
                  <a:srgbClr val="1A3868"/>
                </a:solidFill>
              </a:rPr>
              <a:t>3</a:t>
            </a:r>
            <a:r>
              <a:rPr lang="zh-CN" altLang="en-US" sz="2000" dirty="0">
                <a:solidFill>
                  <a:srgbClr val="1A3868"/>
                </a:solidFill>
              </a:rPr>
              <a:t>个比特，因而这种条件下比特率将是波特率的</a:t>
            </a:r>
            <a:r>
              <a:rPr lang="en-US" altLang="zh-CN" sz="2000" dirty="0">
                <a:solidFill>
                  <a:srgbClr val="1A3868"/>
                </a:solidFill>
              </a:rPr>
              <a:t>3</a:t>
            </a:r>
            <a:r>
              <a:rPr lang="zh-CN" altLang="en-US" sz="2000" dirty="0">
                <a:solidFill>
                  <a:srgbClr val="1A3868"/>
                </a:solidFill>
              </a:rPr>
              <a:t>倍。 </a:t>
            </a:r>
            <a:endParaRPr lang="en-US" altLang="zh-CN" sz="2000" dirty="0" smtClean="0">
              <a:solidFill>
                <a:srgbClr val="1A3868"/>
              </a:solidFill>
            </a:endParaRPr>
          </a:p>
          <a:p>
            <a:pPr eaLnBrk="1" hangingPunct="1">
              <a:spcBef>
                <a:spcPts val="1200"/>
              </a:spcBef>
            </a:pPr>
            <a:r>
              <a:rPr lang="zh-CN" altLang="en-US" sz="2000" dirty="0" smtClean="0">
                <a:solidFill>
                  <a:srgbClr val="1A3868"/>
                </a:solidFill>
              </a:rPr>
              <a:t>波特率</a:t>
            </a:r>
            <a:r>
              <a:rPr lang="zh-CN" altLang="en-US" sz="2000" dirty="0">
                <a:solidFill>
                  <a:srgbClr val="1A3868"/>
                </a:solidFill>
              </a:rPr>
              <a:t>可以被理解为单位时间内传输码元符号的个数（传符号率），通过不同的调制方法可以在一个码元上负载多个比特信息</a:t>
            </a:r>
            <a:r>
              <a:rPr lang="zh-CN" altLang="en-US" sz="2000" dirty="0" smtClean="0">
                <a:solidFill>
                  <a:srgbClr val="1A3868"/>
                </a:solidFill>
              </a:rPr>
              <a:t>。</a:t>
            </a:r>
            <a:endParaRPr lang="en-US" altLang="zh-CN" sz="2000" dirty="0" smtClean="0">
              <a:solidFill>
                <a:srgbClr val="1A3868"/>
              </a:solidFill>
            </a:endParaRPr>
          </a:p>
          <a:p>
            <a:pPr marL="342900" lvl="1" indent="-342900" eaLnBrk="1" hangingPunct="1">
              <a:spcBef>
                <a:spcPts val="1200"/>
              </a:spcBef>
              <a:buFontTx/>
              <a:buChar char="•"/>
            </a:pPr>
            <a:r>
              <a:rPr lang="zh-CN" altLang="en-US" dirty="0">
                <a:solidFill>
                  <a:srgbClr val="1A3868"/>
                </a:solidFill>
                <a:cs typeface="+mn-cs"/>
              </a:rPr>
              <a:t>比特率</a:t>
            </a:r>
            <a:r>
              <a:rPr lang="en-US" altLang="zh-CN" dirty="0">
                <a:solidFill>
                  <a:srgbClr val="1A3868"/>
                </a:solidFill>
                <a:cs typeface="+mn-cs"/>
              </a:rPr>
              <a:t>=</a:t>
            </a:r>
            <a:r>
              <a:rPr lang="zh-CN" altLang="en-US" dirty="0">
                <a:solidFill>
                  <a:srgbClr val="1A3868"/>
                </a:solidFill>
                <a:cs typeface="+mn-cs"/>
              </a:rPr>
              <a:t>波特率 </a:t>
            </a:r>
            <a:r>
              <a:rPr lang="en-US" altLang="zh-CN" dirty="0">
                <a:solidFill>
                  <a:srgbClr val="1A3868"/>
                </a:solidFill>
                <a:cs typeface="+mn-cs"/>
              </a:rPr>
              <a:t>X </a:t>
            </a:r>
            <a:r>
              <a:rPr lang="zh-CN" altLang="en-US" dirty="0">
                <a:solidFill>
                  <a:srgbClr val="1A3868"/>
                </a:solidFill>
                <a:cs typeface="+mn-cs"/>
              </a:rPr>
              <a:t>单个调制状态对应的二进制位数 </a:t>
            </a:r>
          </a:p>
          <a:p>
            <a:pPr eaLnBrk="1" hangingPunct="1">
              <a:spcBef>
                <a:spcPts val="1200"/>
              </a:spcBef>
            </a:pPr>
            <a:endParaRPr lang="en-US" altLang="zh-CN" sz="2000" dirty="0" smtClean="0">
              <a:solidFill>
                <a:srgbClr val="1A3868"/>
              </a:solidFill>
            </a:endParaRPr>
          </a:p>
        </p:txBody>
      </p:sp>
    </p:spTree>
    <p:extLst>
      <p:ext uri="{BB962C8B-B14F-4D97-AF65-F5344CB8AC3E}">
        <p14:creationId xmlns:p14="http://schemas.microsoft.com/office/powerpoint/2010/main" val="18589752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标题 1"/>
          <p:cNvSpPr>
            <a:spLocks noGrp="1"/>
          </p:cNvSpPr>
          <p:nvPr>
            <p:ph type="title" idx="4294967295"/>
          </p:nvPr>
        </p:nvSpPr>
        <p:spPr>
          <a:xfrm>
            <a:off x="611560" y="755817"/>
            <a:ext cx="6429375" cy="857250"/>
          </a:xfrm>
        </p:spPr>
        <p:txBody>
          <a:bodyPr/>
          <a:lstStyle/>
          <a:p>
            <a:pPr algn="l"/>
            <a:r>
              <a:rPr lang="zh-CN" altLang="en-US" sz="2400" dirty="0" smtClean="0">
                <a:solidFill>
                  <a:srgbClr val="007D7A"/>
                </a:solidFill>
                <a:latin typeface="Times New Roman" pitchFamily="18" charset="0"/>
                <a:ea typeface="微软雅黑" pitchFamily="34" charset="-122"/>
                <a:cs typeface="Times New Roman" pitchFamily="18" charset="0"/>
              </a:rPr>
              <a:t>码分多址复用</a:t>
            </a:r>
          </a:p>
        </p:txBody>
      </p:sp>
      <p:sp>
        <p:nvSpPr>
          <p:cNvPr id="300034" name="内容占位符 2"/>
          <p:cNvSpPr>
            <a:spLocks noGrp="1"/>
          </p:cNvSpPr>
          <p:nvPr>
            <p:ph idx="4294967295"/>
          </p:nvPr>
        </p:nvSpPr>
        <p:spPr>
          <a:xfrm>
            <a:off x="323528" y="1636440"/>
            <a:ext cx="6336382" cy="3233737"/>
          </a:xfrm>
        </p:spPr>
        <p:txBody>
          <a:bodyPr/>
          <a:lstStyle/>
          <a:p>
            <a:pPr>
              <a:lnSpc>
                <a:spcPct val="120000"/>
              </a:lnSpc>
              <a:spcAft>
                <a:spcPct val="10000"/>
              </a:spcAft>
            </a:pPr>
            <a:r>
              <a:rPr lang="en-US" altLang="zh-CN" sz="2000" dirty="0">
                <a:solidFill>
                  <a:srgbClr val="1A3868"/>
                </a:solidFill>
              </a:rPr>
              <a:t>CDM</a:t>
            </a:r>
            <a:r>
              <a:rPr lang="zh-CN" altLang="en-US" sz="2000" dirty="0">
                <a:solidFill>
                  <a:srgbClr val="1A3868"/>
                </a:solidFill>
              </a:rPr>
              <a:t>（</a:t>
            </a:r>
            <a:r>
              <a:rPr lang="en-US" altLang="zh-CN" sz="2000" dirty="0">
                <a:solidFill>
                  <a:srgbClr val="1A3868"/>
                </a:solidFill>
              </a:rPr>
              <a:t>Code </a:t>
            </a:r>
            <a:r>
              <a:rPr lang="en-US" altLang="zh-CN" sz="2000" dirty="0" smtClean="0">
                <a:solidFill>
                  <a:srgbClr val="1A3868"/>
                </a:solidFill>
              </a:rPr>
              <a:t>Division </a:t>
            </a:r>
            <a:r>
              <a:rPr lang="en-US" altLang="zh-CN" sz="2000" dirty="0">
                <a:solidFill>
                  <a:srgbClr val="1A3868"/>
                </a:solidFill>
              </a:rPr>
              <a:t>Multiplexing</a:t>
            </a:r>
            <a:r>
              <a:rPr lang="zh-CN" altLang="en-US" sz="2000" dirty="0">
                <a:solidFill>
                  <a:srgbClr val="1A3868"/>
                </a:solidFill>
              </a:rPr>
              <a:t>）</a:t>
            </a:r>
            <a:r>
              <a:rPr lang="zh-CN" altLang="en-US" sz="2000" dirty="0" smtClean="0">
                <a:solidFill>
                  <a:srgbClr val="1A3868"/>
                </a:solidFill>
              </a:rPr>
              <a:t>码分复用</a:t>
            </a:r>
            <a:endParaRPr lang="en-US" altLang="zh-CN" sz="2000" dirty="0" smtClean="0">
              <a:solidFill>
                <a:srgbClr val="1A3868"/>
              </a:solidFill>
            </a:endParaRPr>
          </a:p>
          <a:p>
            <a:pPr>
              <a:lnSpc>
                <a:spcPct val="120000"/>
              </a:lnSpc>
              <a:spcAft>
                <a:spcPct val="10000"/>
              </a:spcAft>
            </a:pPr>
            <a:r>
              <a:rPr lang="zh-CN" altLang="en-US" sz="2000" dirty="0" smtClean="0">
                <a:solidFill>
                  <a:srgbClr val="C00000"/>
                </a:solidFill>
                <a:latin typeface="Times New Roman" pitchFamily="18" charset="0"/>
                <a:ea typeface="微软雅黑" pitchFamily="34" charset="-122"/>
                <a:cs typeface="Times New Roman" pitchFamily="18" charset="0"/>
              </a:rPr>
              <a:t>码分多址</a:t>
            </a:r>
            <a:r>
              <a:rPr lang="en-US" altLang="zh-CN" sz="2000" dirty="0" smtClean="0">
                <a:solidFill>
                  <a:srgbClr val="C00000"/>
                </a:solidFill>
                <a:latin typeface="Times New Roman" pitchFamily="18" charset="0"/>
                <a:ea typeface="微软雅黑" pitchFamily="34" charset="-122"/>
                <a:cs typeface="Times New Roman" pitchFamily="18" charset="0"/>
              </a:rPr>
              <a:t>CDMA</a:t>
            </a:r>
            <a:r>
              <a:rPr lang="en-US" altLang="zh-CN" sz="2000" dirty="0">
                <a:solidFill>
                  <a:srgbClr val="1A3868"/>
                </a:solidFill>
              </a:rPr>
              <a:t>(Code Division Multiple Access</a:t>
            </a:r>
            <a:r>
              <a:rPr lang="en-US" altLang="zh-CN" sz="2000" dirty="0" smtClean="0">
                <a:solidFill>
                  <a:srgbClr val="1A3868"/>
                </a:solidFill>
              </a:rPr>
              <a:t>)</a:t>
            </a:r>
            <a:r>
              <a:rPr lang="zh-CN" altLang="en-US" sz="2000" dirty="0" smtClean="0">
                <a:solidFill>
                  <a:srgbClr val="1A3868"/>
                </a:solidFill>
                <a:latin typeface="Times New Roman" pitchFamily="18" charset="0"/>
                <a:ea typeface="微软雅黑" pitchFamily="34" charset="-122"/>
                <a:cs typeface="Times New Roman" pitchFamily="18" charset="0"/>
              </a:rPr>
              <a:t>：多个移动通信用户在同一个时间，使用相同的频段进行通信，各个用户使用</a:t>
            </a:r>
            <a:r>
              <a:rPr lang="zh-CN" altLang="en-US" sz="2000" dirty="0" smtClean="0">
                <a:solidFill>
                  <a:srgbClr val="C00000"/>
                </a:solidFill>
                <a:latin typeface="Times New Roman" pitchFamily="18" charset="0"/>
                <a:ea typeface="微软雅黑" pitchFamily="34" charset="-122"/>
                <a:cs typeface="Times New Roman" pitchFamily="18" charset="0"/>
              </a:rPr>
              <a:t>特殊设计的码型</a:t>
            </a:r>
            <a:r>
              <a:rPr lang="zh-CN" altLang="en-US" sz="2000" dirty="0" smtClean="0">
                <a:solidFill>
                  <a:srgbClr val="1A3868"/>
                </a:solidFill>
                <a:latin typeface="Times New Roman" pitchFamily="18" charset="0"/>
                <a:ea typeface="微软雅黑" pitchFamily="34" charset="-122"/>
                <a:cs typeface="Times New Roman" pitchFamily="18" charset="0"/>
              </a:rPr>
              <a:t>，它们之间不会互相干扰。</a:t>
            </a:r>
            <a:endParaRPr lang="en-US" altLang="zh-CN" sz="2000" dirty="0" smtClean="0">
              <a:solidFill>
                <a:srgbClr val="1A3868"/>
              </a:solidFill>
              <a:latin typeface="Times New Roman" pitchFamily="18" charset="0"/>
              <a:ea typeface="微软雅黑" pitchFamily="34" charset="-122"/>
              <a:cs typeface="Times New Roman" pitchFamily="18" charset="0"/>
            </a:endParaRPr>
          </a:p>
          <a:p>
            <a:pPr>
              <a:lnSpc>
                <a:spcPct val="120000"/>
              </a:lnSpc>
              <a:spcAft>
                <a:spcPct val="10000"/>
              </a:spcAft>
            </a:pPr>
            <a:endParaRPr lang="zh-CN" altLang="en-US" sz="2000" dirty="0" smtClean="0">
              <a:solidFill>
                <a:srgbClr val="1A3868"/>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158699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50596" y="1497098"/>
            <a:ext cx="7245739" cy="3087053"/>
          </a:xfrm>
          <a:prstGeom prst="rect">
            <a:avLst/>
          </a:prstGeom>
        </p:spPr>
        <p:txBody>
          <a:bodyPr vert="horz" lIns="68984" tIns="34492" rIns="68984" bIns="34492" rtlCol="0">
            <a:noAutofit/>
          </a:bodyPr>
          <a:lstStyle/>
          <a:p>
            <a:pPr marL="342900" indent="-342900" defTabSz="689823" eaLnBrk="0" hangingPunct="0">
              <a:spcBef>
                <a:spcPct val="20000"/>
              </a:spcBef>
              <a:spcAft>
                <a:spcPct val="30000"/>
              </a:spcAft>
              <a:buFont typeface="Arial" panose="020B0604020202020204" pitchFamily="34" charset="0"/>
              <a:buChar char="•"/>
              <a:defRPr/>
            </a:pPr>
            <a:r>
              <a:rPr lang="zh-CN" altLang="en-US" sz="2000" b="0" u="none" dirty="0">
                <a:solidFill>
                  <a:srgbClr val="1A3868"/>
                </a:solidFill>
              </a:rPr>
              <a:t>每个站被指派一个唯一的 </a:t>
            </a:r>
            <a:r>
              <a:rPr lang="en-US" altLang="zh-CN" sz="2000" b="0" i="1" u="none" dirty="0">
                <a:solidFill>
                  <a:srgbClr val="1A3868"/>
                </a:solidFill>
              </a:rPr>
              <a:t>m</a:t>
            </a:r>
            <a:r>
              <a:rPr lang="en-US" altLang="zh-CN" sz="2000" b="0" u="none" dirty="0">
                <a:solidFill>
                  <a:srgbClr val="1A3868"/>
                </a:solidFill>
              </a:rPr>
              <a:t> bit </a:t>
            </a:r>
            <a:r>
              <a:rPr lang="zh-CN" altLang="en-US" sz="2000" b="0" u="none" dirty="0">
                <a:solidFill>
                  <a:srgbClr val="1A3868"/>
                </a:solidFill>
              </a:rPr>
              <a:t>码片序列。</a:t>
            </a:r>
          </a:p>
          <a:p>
            <a:pPr marL="800100" lvl="2" indent="-342900" defTabSz="689823" eaLnBrk="0" hangingPunct="0">
              <a:spcBef>
                <a:spcPct val="20000"/>
              </a:spcBef>
              <a:spcAft>
                <a:spcPct val="30000"/>
              </a:spcAft>
              <a:buFont typeface="Wingdings" panose="05000000000000000000" pitchFamily="2" charset="2"/>
              <a:buChar char="ü"/>
              <a:defRPr/>
            </a:pPr>
            <a:r>
              <a:rPr lang="zh-CN" altLang="en-US" sz="2000" b="0" u="none" dirty="0">
                <a:solidFill>
                  <a:srgbClr val="1A3868"/>
                </a:solidFill>
              </a:rPr>
              <a:t>如发送比特 </a:t>
            </a:r>
            <a:r>
              <a:rPr lang="en-US" altLang="zh-CN" sz="2000" b="0" u="none" dirty="0">
                <a:solidFill>
                  <a:srgbClr val="1A3868"/>
                </a:solidFill>
              </a:rPr>
              <a:t>1</a:t>
            </a:r>
            <a:r>
              <a:rPr lang="zh-CN" altLang="en-US" sz="2000" b="0" u="none" dirty="0">
                <a:solidFill>
                  <a:srgbClr val="1A3868"/>
                </a:solidFill>
              </a:rPr>
              <a:t>，则发送自己的</a:t>
            </a:r>
            <a:r>
              <a:rPr lang="zh-CN" altLang="en-US" sz="2000" b="0" i="1" u="none" dirty="0">
                <a:solidFill>
                  <a:srgbClr val="1A3868"/>
                </a:solidFill>
              </a:rPr>
              <a:t> </a:t>
            </a:r>
            <a:r>
              <a:rPr lang="en-US" altLang="zh-CN" sz="2000" b="0" i="1" u="none" dirty="0">
                <a:solidFill>
                  <a:srgbClr val="1A3868"/>
                </a:solidFill>
              </a:rPr>
              <a:t>m </a:t>
            </a:r>
            <a:r>
              <a:rPr lang="en-US" altLang="zh-CN" sz="2000" b="0" u="none" dirty="0">
                <a:solidFill>
                  <a:srgbClr val="1A3868"/>
                </a:solidFill>
              </a:rPr>
              <a:t>bit </a:t>
            </a:r>
            <a:r>
              <a:rPr lang="zh-CN" altLang="en-US" sz="2000" b="0" u="none" dirty="0">
                <a:solidFill>
                  <a:srgbClr val="1A3868"/>
                </a:solidFill>
              </a:rPr>
              <a:t>码片序列。</a:t>
            </a:r>
          </a:p>
          <a:p>
            <a:pPr marL="800100" lvl="2" indent="-342900" defTabSz="689823" eaLnBrk="0" hangingPunct="0">
              <a:spcBef>
                <a:spcPct val="20000"/>
              </a:spcBef>
              <a:spcAft>
                <a:spcPct val="30000"/>
              </a:spcAft>
              <a:buFont typeface="Wingdings" panose="05000000000000000000" pitchFamily="2" charset="2"/>
              <a:buChar char="ü"/>
              <a:defRPr/>
            </a:pPr>
            <a:r>
              <a:rPr lang="zh-CN" altLang="en-US" sz="2000" b="0" u="none" dirty="0">
                <a:solidFill>
                  <a:srgbClr val="1A3868"/>
                </a:solidFill>
              </a:rPr>
              <a:t>如发送比特 </a:t>
            </a:r>
            <a:r>
              <a:rPr lang="en-US" altLang="zh-CN" sz="2000" b="0" u="none" dirty="0">
                <a:solidFill>
                  <a:srgbClr val="1A3868"/>
                </a:solidFill>
              </a:rPr>
              <a:t>0</a:t>
            </a:r>
            <a:r>
              <a:rPr lang="zh-CN" altLang="en-US" sz="2000" b="0" u="none" dirty="0">
                <a:solidFill>
                  <a:srgbClr val="1A3868"/>
                </a:solidFill>
              </a:rPr>
              <a:t>，则发送该码片序列的二进制反码。 </a:t>
            </a:r>
            <a:endParaRPr lang="en-US" altLang="zh-CN" sz="2000" b="0" u="none" dirty="0">
              <a:solidFill>
                <a:srgbClr val="1A3868"/>
              </a:solidFill>
            </a:endParaRPr>
          </a:p>
          <a:p>
            <a:pPr marL="342900" indent="-342900" eaLnBrk="0" hangingPunct="0">
              <a:spcBef>
                <a:spcPct val="20000"/>
              </a:spcBef>
              <a:spcAft>
                <a:spcPct val="30000"/>
              </a:spcAft>
              <a:buFont typeface="Arial" panose="020B0604020202020204" pitchFamily="34" charset="0"/>
              <a:buChar char="•"/>
              <a:defRPr/>
            </a:pPr>
            <a:r>
              <a:rPr lang="zh-CN" altLang="en-US" sz="2000" b="0" u="none" dirty="0">
                <a:solidFill>
                  <a:srgbClr val="1A3868"/>
                </a:solidFill>
              </a:rPr>
              <a:t>例如，</a:t>
            </a:r>
            <a:r>
              <a:rPr lang="en-US" altLang="zh-CN" sz="2000" b="0" u="none" dirty="0">
                <a:solidFill>
                  <a:srgbClr val="1A3868"/>
                </a:solidFill>
              </a:rPr>
              <a:t>S </a:t>
            </a:r>
            <a:r>
              <a:rPr lang="zh-CN" altLang="en-US" sz="2000" b="0" u="none" dirty="0">
                <a:solidFill>
                  <a:srgbClr val="1A3868"/>
                </a:solidFill>
              </a:rPr>
              <a:t>站的 </a:t>
            </a:r>
            <a:r>
              <a:rPr lang="en-US" altLang="zh-CN" sz="2000" b="0" u="none" dirty="0">
                <a:solidFill>
                  <a:srgbClr val="1A3868"/>
                </a:solidFill>
              </a:rPr>
              <a:t>8 bit </a:t>
            </a:r>
            <a:r>
              <a:rPr lang="zh-CN" altLang="en-US" sz="2000" b="0" u="none" dirty="0">
                <a:solidFill>
                  <a:srgbClr val="1A3868"/>
                </a:solidFill>
              </a:rPr>
              <a:t>码片序列是 </a:t>
            </a:r>
            <a:r>
              <a:rPr lang="en-US" altLang="zh-CN" sz="2000" b="0" u="none" dirty="0">
                <a:solidFill>
                  <a:srgbClr val="1A3868"/>
                </a:solidFill>
              </a:rPr>
              <a:t>00011011</a:t>
            </a:r>
            <a:r>
              <a:rPr lang="zh-CN" altLang="en-US" sz="2000" b="0" u="none" dirty="0">
                <a:solidFill>
                  <a:srgbClr val="1A3868"/>
                </a:solidFill>
              </a:rPr>
              <a:t>。</a:t>
            </a:r>
          </a:p>
          <a:p>
            <a:pPr marL="800100" lvl="2" indent="-342900" defTabSz="689823" eaLnBrk="0" hangingPunct="0">
              <a:spcBef>
                <a:spcPct val="20000"/>
              </a:spcBef>
              <a:spcAft>
                <a:spcPct val="30000"/>
              </a:spcAft>
              <a:buFont typeface="Wingdings" panose="05000000000000000000" pitchFamily="2" charset="2"/>
              <a:buChar char="ü"/>
              <a:defRPr/>
            </a:pPr>
            <a:r>
              <a:rPr lang="zh-CN" altLang="en-US" sz="2000" b="0" u="none" dirty="0">
                <a:solidFill>
                  <a:srgbClr val="1A3868"/>
                </a:solidFill>
              </a:rPr>
              <a:t>发送比特 </a:t>
            </a:r>
            <a:r>
              <a:rPr lang="en-US" altLang="zh-CN" sz="2000" b="0" u="none" dirty="0">
                <a:solidFill>
                  <a:srgbClr val="1A3868"/>
                </a:solidFill>
              </a:rPr>
              <a:t>1 </a:t>
            </a:r>
            <a:r>
              <a:rPr lang="zh-CN" altLang="en-US" sz="2000" b="0" u="none" dirty="0">
                <a:solidFill>
                  <a:srgbClr val="1A3868"/>
                </a:solidFill>
              </a:rPr>
              <a:t>时，就发送序列 </a:t>
            </a:r>
            <a:r>
              <a:rPr lang="en-US" altLang="zh-CN" sz="2000" b="0" u="none" dirty="0">
                <a:solidFill>
                  <a:srgbClr val="1A3868"/>
                </a:solidFill>
              </a:rPr>
              <a:t>00011011</a:t>
            </a:r>
            <a:r>
              <a:rPr lang="zh-CN" altLang="en-US" sz="2000" b="0" u="none" dirty="0">
                <a:solidFill>
                  <a:srgbClr val="1A3868"/>
                </a:solidFill>
              </a:rPr>
              <a:t>，</a:t>
            </a:r>
          </a:p>
          <a:p>
            <a:pPr marL="800100" lvl="2" indent="-342900" defTabSz="689823" eaLnBrk="0" hangingPunct="0">
              <a:spcBef>
                <a:spcPct val="20000"/>
              </a:spcBef>
              <a:spcAft>
                <a:spcPct val="30000"/>
              </a:spcAft>
              <a:buFont typeface="Wingdings" panose="05000000000000000000" pitchFamily="2" charset="2"/>
              <a:buChar char="ü"/>
              <a:defRPr/>
            </a:pPr>
            <a:r>
              <a:rPr lang="zh-CN" altLang="en-US" sz="2000" b="0" u="none" dirty="0">
                <a:solidFill>
                  <a:srgbClr val="1A3868"/>
                </a:solidFill>
              </a:rPr>
              <a:t>发送比特 </a:t>
            </a:r>
            <a:r>
              <a:rPr lang="en-US" altLang="zh-CN" sz="2000" b="0" u="none" dirty="0">
                <a:solidFill>
                  <a:srgbClr val="1A3868"/>
                </a:solidFill>
              </a:rPr>
              <a:t>0 </a:t>
            </a:r>
            <a:r>
              <a:rPr lang="zh-CN" altLang="en-US" sz="2000" b="0" u="none" dirty="0">
                <a:solidFill>
                  <a:srgbClr val="1A3868"/>
                </a:solidFill>
              </a:rPr>
              <a:t>时，就发送序列 </a:t>
            </a:r>
            <a:r>
              <a:rPr lang="en-US" altLang="zh-CN" sz="2000" b="0" u="none" dirty="0">
                <a:solidFill>
                  <a:srgbClr val="1A3868"/>
                </a:solidFill>
              </a:rPr>
              <a:t>11100100</a:t>
            </a:r>
            <a:r>
              <a:rPr lang="zh-CN" altLang="en-US" sz="2000" b="0" u="none" dirty="0">
                <a:solidFill>
                  <a:srgbClr val="1A3868"/>
                </a:solidFill>
              </a:rPr>
              <a:t>。</a:t>
            </a:r>
          </a:p>
          <a:p>
            <a:pPr marL="342900" indent="-342900" defTabSz="689823" eaLnBrk="0" hangingPunct="0">
              <a:spcBef>
                <a:spcPct val="20000"/>
              </a:spcBef>
              <a:spcAft>
                <a:spcPct val="30000"/>
              </a:spcAft>
              <a:buFont typeface="Arial" panose="020B0604020202020204" pitchFamily="34" charset="0"/>
              <a:buChar char="•"/>
              <a:defRPr/>
            </a:pPr>
            <a:r>
              <a:rPr lang="zh-CN" altLang="en-US" sz="2000" b="0" u="none" dirty="0" smtClean="0">
                <a:solidFill>
                  <a:srgbClr val="1A3868"/>
                </a:solidFill>
              </a:rPr>
              <a:t>表达方式：</a:t>
            </a:r>
            <a:r>
              <a:rPr lang="en-US" altLang="zh-CN" sz="2000" b="0" u="none" dirty="0" smtClean="0">
                <a:solidFill>
                  <a:srgbClr val="1A3868"/>
                </a:solidFill>
              </a:rPr>
              <a:t>S </a:t>
            </a:r>
            <a:r>
              <a:rPr lang="zh-CN" altLang="en-US" sz="2000" b="0" u="none" dirty="0">
                <a:solidFill>
                  <a:srgbClr val="1A3868"/>
                </a:solidFill>
              </a:rPr>
              <a:t>站的码片</a:t>
            </a:r>
            <a:r>
              <a:rPr lang="zh-CN" altLang="en-US" sz="2000" b="0" u="none" dirty="0" smtClean="0">
                <a:solidFill>
                  <a:srgbClr val="1A3868"/>
                </a:solidFill>
              </a:rPr>
              <a:t>序列</a:t>
            </a:r>
            <a:r>
              <a:rPr lang="en-US" altLang="zh-CN" sz="2000" b="0" u="none" dirty="0" smtClean="0">
                <a:solidFill>
                  <a:srgbClr val="1A3868"/>
                </a:solidFill>
              </a:rPr>
              <a:t>(–</a:t>
            </a:r>
            <a:r>
              <a:rPr lang="en-US" altLang="zh-CN" sz="2000" b="0" u="none" dirty="0">
                <a:solidFill>
                  <a:srgbClr val="1A3868"/>
                </a:solidFill>
              </a:rPr>
              <a:t>1 –1 –1 +1 +1 –1 +1 +1)     </a:t>
            </a:r>
          </a:p>
        </p:txBody>
      </p:sp>
      <p:sp>
        <p:nvSpPr>
          <p:cNvPr id="3" name="标题 2"/>
          <p:cNvSpPr>
            <a:spLocks noGrp="1"/>
          </p:cNvSpPr>
          <p:nvPr>
            <p:ph type="title"/>
          </p:nvPr>
        </p:nvSpPr>
        <p:spPr>
          <a:xfrm>
            <a:off x="611560" y="632766"/>
            <a:ext cx="6429375" cy="857250"/>
          </a:xfrm>
        </p:spPr>
        <p:txBody>
          <a:bodyPr/>
          <a:lstStyle/>
          <a:p>
            <a:pPr algn="l"/>
            <a:r>
              <a:rPr lang="zh-CN" altLang="en-US" sz="2400" dirty="0">
                <a:solidFill>
                  <a:srgbClr val="007D7A"/>
                </a:solidFill>
                <a:latin typeface="Times New Roman" pitchFamily="18" charset="0"/>
                <a:ea typeface="微软雅黑" pitchFamily="34" charset="-122"/>
                <a:cs typeface="Times New Roman" pitchFamily="18" charset="0"/>
              </a:rPr>
              <a:t>码片序列</a:t>
            </a:r>
          </a:p>
        </p:txBody>
      </p:sp>
    </p:spTree>
    <p:extLst>
      <p:ext uri="{BB962C8B-B14F-4D97-AF65-F5344CB8AC3E}">
        <p14:creationId xmlns:p14="http://schemas.microsoft.com/office/powerpoint/2010/main" val="42536402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05777" y="504952"/>
            <a:ext cx="5862913" cy="1096904"/>
          </a:xfrm>
        </p:spPr>
        <p:txBody>
          <a:bodyPr>
            <a:normAutofit/>
          </a:bodyPr>
          <a:lstStyle/>
          <a:p>
            <a:pPr algn="l"/>
            <a:r>
              <a:rPr lang="en-US" altLang="zh-CN" sz="2400" dirty="0">
                <a:solidFill>
                  <a:srgbClr val="007D7A"/>
                </a:solidFill>
                <a:latin typeface="Times New Roman" pitchFamily="18" charset="0"/>
                <a:ea typeface="微软雅黑" pitchFamily="34" charset="-122"/>
                <a:cs typeface="Times New Roman" pitchFamily="18" charset="0"/>
              </a:rPr>
              <a:t>CDMA </a:t>
            </a:r>
            <a:r>
              <a:rPr lang="zh-CN" altLang="en-US" sz="2400" dirty="0">
                <a:solidFill>
                  <a:srgbClr val="007D7A"/>
                </a:solidFill>
                <a:latin typeface="Times New Roman" pitchFamily="18" charset="0"/>
                <a:ea typeface="微软雅黑" pitchFamily="34" charset="-122"/>
                <a:cs typeface="Times New Roman" pitchFamily="18" charset="0"/>
              </a:rPr>
              <a:t>的重要特点</a:t>
            </a:r>
          </a:p>
        </p:txBody>
      </p:sp>
      <p:sp>
        <p:nvSpPr>
          <p:cNvPr id="152579" name="Rectangle 3"/>
          <p:cNvSpPr>
            <a:spLocks noGrp="1" noChangeArrowheads="1"/>
          </p:cNvSpPr>
          <p:nvPr>
            <p:ph type="body" idx="1"/>
          </p:nvPr>
        </p:nvSpPr>
        <p:spPr>
          <a:xfrm>
            <a:off x="605777" y="1492424"/>
            <a:ext cx="6028022" cy="2524637"/>
          </a:xfrm>
        </p:spPr>
        <p:txBody>
          <a:bodyPr/>
          <a:lstStyle/>
          <a:p>
            <a:pPr defTabSz="689823">
              <a:spcAft>
                <a:spcPct val="30000"/>
              </a:spcAft>
              <a:buFont typeface="Arial" panose="020B0604020202020204" pitchFamily="34" charset="0"/>
              <a:buChar char="•"/>
              <a:defRPr/>
            </a:pPr>
            <a:r>
              <a:rPr lang="zh-CN" altLang="en-US" sz="2000" kern="1200" dirty="0">
                <a:solidFill>
                  <a:srgbClr val="1A3868"/>
                </a:solidFill>
                <a:latin typeface="Times New Roman" pitchFamily="18" charset="0"/>
                <a:ea typeface="微软雅黑" pitchFamily="34" charset="-122"/>
                <a:cs typeface="Times New Roman" pitchFamily="18" charset="0"/>
              </a:rPr>
              <a:t>每个站分配的码片序列不仅必须各不相同</a:t>
            </a:r>
            <a:r>
              <a:rPr lang="zh-CN" altLang="en-US" sz="2000" kern="1200" dirty="0" smtClean="0">
                <a:solidFill>
                  <a:srgbClr val="1A3868"/>
                </a:solidFill>
                <a:latin typeface="Times New Roman" pitchFamily="18" charset="0"/>
                <a:ea typeface="微软雅黑" pitchFamily="34" charset="-122"/>
                <a:cs typeface="Times New Roman" pitchFamily="18" charset="0"/>
              </a:rPr>
              <a:t>，并且</a:t>
            </a:r>
            <a:r>
              <a:rPr lang="zh-CN" altLang="en-US" sz="2000" kern="1200" dirty="0">
                <a:solidFill>
                  <a:srgbClr val="1A3868"/>
                </a:solidFill>
                <a:latin typeface="Times New Roman" pitchFamily="18" charset="0"/>
                <a:ea typeface="微软雅黑" pitchFamily="34" charset="-122"/>
                <a:cs typeface="Times New Roman" pitchFamily="18" charset="0"/>
              </a:rPr>
              <a:t>还必须互相正交</a:t>
            </a:r>
            <a:r>
              <a:rPr lang="en-US" altLang="zh-CN" sz="2000" kern="1200" dirty="0">
                <a:solidFill>
                  <a:srgbClr val="1A3868"/>
                </a:solidFill>
                <a:latin typeface="Times New Roman" pitchFamily="18" charset="0"/>
                <a:ea typeface="微软雅黑" pitchFamily="34" charset="-122"/>
                <a:cs typeface="Times New Roman" pitchFamily="18" charset="0"/>
              </a:rPr>
              <a:t>(orthogonal)</a:t>
            </a:r>
            <a:r>
              <a:rPr lang="zh-CN" altLang="en-US" sz="2000" kern="1200" dirty="0">
                <a:solidFill>
                  <a:srgbClr val="1A3868"/>
                </a:solidFill>
                <a:latin typeface="Times New Roman" pitchFamily="18" charset="0"/>
                <a:ea typeface="微软雅黑" pitchFamily="34" charset="-122"/>
                <a:cs typeface="Times New Roman" pitchFamily="18" charset="0"/>
              </a:rPr>
              <a:t>。</a:t>
            </a:r>
            <a:endParaRPr lang="en-US" altLang="zh-CN" sz="2000" kern="1200" dirty="0">
              <a:solidFill>
                <a:srgbClr val="1A3868"/>
              </a:solidFill>
              <a:latin typeface="Times New Roman" pitchFamily="18" charset="0"/>
              <a:ea typeface="微软雅黑" pitchFamily="34" charset="-122"/>
              <a:cs typeface="Times New Roman" pitchFamily="18" charset="0"/>
            </a:endParaRPr>
          </a:p>
          <a:p>
            <a:pPr defTabSz="689823">
              <a:spcAft>
                <a:spcPct val="30000"/>
              </a:spcAft>
              <a:buFont typeface="Arial" panose="020B0604020202020204" pitchFamily="34" charset="0"/>
              <a:buChar char="•"/>
              <a:defRPr/>
            </a:pPr>
            <a:r>
              <a:rPr lang="zh-CN" altLang="en-US" sz="2000" kern="1200" dirty="0">
                <a:solidFill>
                  <a:srgbClr val="1A3868"/>
                </a:solidFill>
                <a:latin typeface="Times New Roman" pitchFamily="18" charset="0"/>
                <a:ea typeface="微软雅黑" pitchFamily="34" charset="-122"/>
                <a:cs typeface="Times New Roman" pitchFamily="18" charset="0"/>
              </a:rPr>
              <a:t>令向量 </a:t>
            </a:r>
            <a:r>
              <a:rPr lang="en-US" altLang="zh-CN" sz="2000" kern="1200" dirty="0">
                <a:solidFill>
                  <a:srgbClr val="1A3868"/>
                </a:solidFill>
                <a:latin typeface="Times New Roman" pitchFamily="18" charset="0"/>
                <a:ea typeface="微软雅黑" pitchFamily="34" charset="-122"/>
                <a:cs typeface="Times New Roman" pitchFamily="18" charset="0"/>
              </a:rPr>
              <a:t>S </a:t>
            </a:r>
            <a:r>
              <a:rPr lang="zh-CN" altLang="en-US" sz="2000" kern="1200" dirty="0">
                <a:solidFill>
                  <a:srgbClr val="1A3868"/>
                </a:solidFill>
                <a:latin typeface="Times New Roman" pitchFamily="18" charset="0"/>
                <a:ea typeface="微软雅黑" pitchFamily="34" charset="-122"/>
                <a:cs typeface="Times New Roman" pitchFamily="18" charset="0"/>
              </a:rPr>
              <a:t>表示站 </a:t>
            </a:r>
            <a:r>
              <a:rPr lang="en-US" altLang="zh-CN" sz="2000" kern="1200" dirty="0">
                <a:solidFill>
                  <a:srgbClr val="1A3868"/>
                </a:solidFill>
                <a:latin typeface="Times New Roman" pitchFamily="18" charset="0"/>
                <a:ea typeface="微软雅黑" pitchFamily="34" charset="-122"/>
                <a:cs typeface="Times New Roman" pitchFamily="18" charset="0"/>
              </a:rPr>
              <a:t>S </a:t>
            </a:r>
            <a:r>
              <a:rPr lang="zh-CN" altLang="en-US" sz="2000" kern="1200" dirty="0">
                <a:solidFill>
                  <a:srgbClr val="1A3868"/>
                </a:solidFill>
                <a:latin typeface="Times New Roman" pitchFamily="18" charset="0"/>
                <a:ea typeface="微软雅黑" pitchFamily="34" charset="-122"/>
                <a:cs typeface="Times New Roman" pitchFamily="18" charset="0"/>
              </a:rPr>
              <a:t>的码片向量，令 </a:t>
            </a:r>
            <a:r>
              <a:rPr lang="en-US" altLang="zh-CN" sz="2000" kern="1200" dirty="0">
                <a:solidFill>
                  <a:srgbClr val="1A3868"/>
                </a:solidFill>
                <a:latin typeface="Times New Roman" pitchFamily="18" charset="0"/>
                <a:ea typeface="微软雅黑" pitchFamily="34" charset="-122"/>
                <a:cs typeface="Times New Roman" pitchFamily="18" charset="0"/>
              </a:rPr>
              <a:t>T </a:t>
            </a:r>
            <a:r>
              <a:rPr lang="zh-CN" altLang="en-US" sz="2000" kern="1200" dirty="0" smtClean="0">
                <a:solidFill>
                  <a:srgbClr val="1A3868"/>
                </a:solidFill>
                <a:latin typeface="Times New Roman" pitchFamily="18" charset="0"/>
                <a:ea typeface="微软雅黑" pitchFamily="34" charset="-122"/>
                <a:cs typeface="Times New Roman" pitchFamily="18" charset="0"/>
              </a:rPr>
              <a:t>表示其他</a:t>
            </a:r>
            <a:r>
              <a:rPr lang="zh-CN" altLang="en-US" sz="2000" kern="1200" dirty="0">
                <a:solidFill>
                  <a:srgbClr val="1A3868"/>
                </a:solidFill>
                <a:latin typeface="Times New Roman" pitchFamily="18" charset="0"/>
                <a:ea typeface="微软雅黑" pitchFamily="34" charset="-122"/>
                <a:cs typeface="Times New Roman" pitchFamily="18" charset="0"/>
              </a:rPr>
              <a:t>任何站的码片向量。 </a:t>
            </a:r>
          </a:p>
          <a:p>
            <a:pPr defTabSz="689823">
              <a:spcAft>
                <a:spcPct val="30000"/>
              </a:spcAft>
              <a:buFont typeface="Arial" panose="020B0604020202020204" pitchFamily="34" charset="0"/>
              <a:buChar char="•"/>
              <a:defRPr/>
            </a:pPr>
            <a:r>
              <a:rPr lang="zh-CN" altLang="en-US" sz="2000" kern="1200" dirty="0">
                <a:solidFill>
                  <a:srgbClr val="C00000"/>
                </a:solidFill>
                <a:latin typeface="Times New Roman" pitchFamily="18" charset="0"/>
                <a:ea typeface="微软雅黑" pitchFamily="34" charset="-122"/>
                <a:cs typeface="Times New Roman" pitchFamily="18" charset="0"/>
              </a:rPr>
              <a:t>两个不同站的码片序列正交</a:t>
            </a:r>
            <a:r>
              <a:rPr lang="zh-CN" altLang="en-US" sz="2000" kern="1200" dirty="0">
                <a:solidFill>
                  <a:srgbClr val="1A3868"/>
                </a:solidFill>
                <a:latin typeface="Times New Roman" pitchFamily="18" charset="0"/>
                <a:ea typeface="微软雅黑" pitchFamily="34" charset="-122"/>
                <a:cs typeface="Times New Roman" pitchFamily="18" charset="0"/>
              </a:rPr>
              <a:t>，就是向量 </a:t>
            </a:r>
            <a:r>
              <a:rPr lang="en-US" altLang="zh-CN" sz="2000" kern="1200" dirty="0">
                <a:solidFill>
                  <a:srgbClr val="1A3868"/>
                </a:solidFill>
                <a:latin typeface="Times New Roman" pitchFamily="18" charset="0"/>
                <a:ea typeface="微软雅黑" pitchFamily="34" charset="-122"/>
                <a:cs typeface="Times New Roman" pitchFamily="18" charset="0"/>
              </a:rPr>
              <a:t>S </a:t>
            </a:r>
            <a:r>
              <a:rPr lang="zh-CN" altLang="en-US" sz="2000" kern="1200" dirty="0" smtClean="0">
                <a:solidFill>
                  <a:srgbClr val="1A3868"/>
                </a:solidFill>
                <a:latin typeface="Times New Roman" pitchFamily="18" charset="0"/>
                <a:ea typeface="微软雅黑" pitchFamily="34" charset="-122"/>
                <a:cs typeface="Times New Roman" pitchFamily="18" charset="0"/>
              </a:rPr>
              <a:t>和</a:t>
            </a:r>
            <a:r>
              <a:rPr lang="en-US" altLang="zh-CN" sz="2000" kern="1200" dirty="0">
                <a:solidFill>
                  <a:srgbClr val="1A3868"/>
                </a:solidFill>
                <a:latin typeface="Times New Roman" pitchFamily="18" charset="0"/>
                <a:ea typeface="微软雅黑" pitchFamily="34" charset="-122"/>
                <a:cs typeface="Times New Roman" pitchFamily="18" charset="0"/>
              </a:rPr>
              <a:t>T </a:t>
            </a:r>
            <a:r>
              <a:rPr lang="zh-CN" altLang="en-US" sz="2000" kern="1200" dirty="0">
                <a:solidFill>
                  <a:srgbClr val="1A3868"/>
                </a:solidFill>
                <a:latin typeface="Times New Roman" pitchFamily="18" charset="0"/>
                <a:ea typeface="微软雅黑" pitchFamily="34" charset="-122"/>
                <a:cs typeface="Times New Roman" pitchFamily="18" charset="0"/>
              </a:rPr>
              <a:t>的规格化内积</a:t>
            </a:r>
            <a:r>
              <a:rPr lang="en-US" altLang="zh-CN" sz="2000" kern="1200" dirty="0">
                <a:solidFill>
                  <a:srgbClr val="1A3868"/>
                </a:solidFill>
                <a:latin typeface="Times New Roman" pitchFamily="18" charset="0"/>
                <a:ea typeface="微软雅黑" pitchFamily="34" charset="-122"/>
                <a:cs typeface="Times New Roman" pitchFamily="18" charset="0"/>
              </a:rPr>
              <a:t>(inner product)</a:t>
            </a:r>
            <a:r>
              <a:rPr lang="zh-CN" altLang="en-US" sz="2000" kern="1200" dirty="0">
                <a:solidFill>
                  <a:srgbClr val="1A3868"/>
                </a:solidFill>
                <a:latin typeface="Times New Roman" pitchFamily="18" charset="0"/>
                <a:ea typeface="微软雅黑" pitchFamily="34" charset="-122"/>
                <a:cs typeface="Times New Roman" pitchFamily="18" charset="0"/>
              </a:rPr>
              <a:t>都是 </a:t>
            </a:r>
            <a:r>
              <a:rPr lang="en-US" altLang="zh-CN" sz="2000" kern="1200" dirty="0">
                <a:solidFill>
                  <a:srgbClr val="1A3868"/>
                </a:solidFill>
                <a:latin typeface="Times New Roman" pitchFamily="18" charset="0"/>
                <a:ea typeface="微软雅黑" pitchFamily="34" charset="-122"/>
                <a:cs typeface="Times New Roman" pitchFamily="18" charset="0"/>
              </a:rPr>
              <a:t>0</a:t>
            </a:r>
            <a:r>
              <a:rPr lang="zh-CN" altLang="en-US" sz="2000" kern="1200" dirty="0">
                <a:solidFill>
                  <a:srgbClr val="1A3868"/>
                </a:solidFill>
                <a:latin typeface="Times New Roman" pitchFamily="18" charset="0"/>
                <a:ea typeface="微软雅黑" pitchFamily="34" charset="-122"/>
                <a:cs typeface="Times New Roman" pitchFamily="18" charset="0"/>
              </a:rPr>
              <a:t>： </a:t>
            </a:r>
          </a:p>
          <a:p>
            <a:pPr eaLnBrk="1" hangingPunct="1"/>
            <a:endParaRPr lang="zh-CN" altLang="en-US" dirty="0" smtClean="0"/>
          </a:p>
          <a:p>
            <a:pPr eaLnBrk="1" hangingPunct="1"/>
            <a:endParaRPr lang="zh-CN" altLang="en-US" dirty="0" smtClean="0"/>
          </a:p>
        </p:txBody>
      </p:sp>
      <p:sp>
        <p:nvSpPr>
          <p:cNvPr id="5" name="Rectangle 3"/>
          <p:cNvSpPr txBox="1">
            <a:spLocks noChangeArrowheads="1"/>
          </p:cNvSpPr>
          <p:nvPr/>
        </p:nvSpPr>
        <p:spPr>
          <a:xfrm>
            <a:off x="1467702" y="2285109"/>
            <a:ext cx="6364528" cy="1781725"/>
          </a:xfrm>
          <a:prstGeom prst="rect">
            <a:avLst/>
          </a:prstGeom>
        </p:spPr>
        <p:txBody>
          <a:bodyPr vert="horz" lIns="68984" tIns="34492" rIns="68984" bIns="34492" rtlCol="0">
            <a:normAutofit/>
          </a:bodyPr>
          <a:lstStyle/>
          <a:p>
            <a:pPr marL="258684" indent="-258684" defTabSz="689823" fontAlgn="auto">
              <a:spcBef>
                <a:spcPct val="20000"/>
              </a:spcBef>
              <a:spcAft>
                <a:spcPts val="0"/>
              </a:spcAft>
              <a:buFont typeface="Arial" panose="020B0604020202020204" pitchFamily="34" charset="0"/>
              <a:buChar char="•"/>
              <a:defRPr/>
            </a:pPr>
            <a:endParaRPr lang="zh-CN" altLang="en-US" sz="2414" b="0" u="none" dirty="0">
              <a:solidFill>
                <a:schemeClr val="tx1"/>
              </a:solidFill>
              <a:latin typeface="+mn-lt"/>
              <a:ea typeface="+mn-ea"/>
              <a:cs typeface="+mn-cs"/>
            </a:endParaRPr>
          </a:p>
        </p:txBody>
      </p:sp>
      <p:graphicFrame>
        <p:nvGraphicFramePr>
          <p:cNvPr id="132098" name="Object 7"/>
          <p:cNvGraphicFramePr>
            <a:graphicFrameLocks noChangeAspect="1"/>
          </p:cNvGraphicFramePr>
          <p:nvPr>
            <p:extLst>
              <p:ext uri="{D42A27DB-BD31-4B8C-83A1-F6EECF244321}">
                <p14:modId xmlns:p14="http://schemas.microsoft.com/office/powerpoint/2010/main" val="2953941871"/>
              </p:ext>
            </p:extLst>
          </p:nvPr>
        </p:nvGraphicFramePr>
        <p:xfrm>
          <a:off x="2440788" y="3829129"/>
          <a:ext cx="2192890" cy="734157"/>
        </p:xfrm>
        <a:graphic>
          <a:graphicData uri="http://schemas.openxmlformats.org/presentationml/2006/ole">
            <mc:AlternateContent xmlns:mc="http://schemas.openxmlformats.org/markup-compatibility/2006">
              <mc:Choice xmlns:v="urn:schemas-microsoft-com:vml" Requires="v">
                <p:oleObj spid="_x0000_s333836" name="公式" r:id="rId4" imgW="30784800" imgH="10363200" progId="Equation.3">
                  <p:embed/>
                </p:oleObj>
              </mc:Choice>
              <mc:Fallback>
                <p:oleObj name="公式" r:id="rId4" imgW="30784800" imgH="10363200" progId="Equation.3">
                  <p:embed/>
                  <p:pic>
                    <p:nvPicPr>
                      <p:cNvPr id="0" name=""/>
                      <p:cNvPicPr>
                        <a:picLocks noChangeAspect="1"/>
                      </p:cNvPicPr>
                      <p:nvPr/>
                    </p:nvPicPr>
                    <p:blipFill>
                      <a:blip r:embed="rId5"/>
                      <a:stretch>
                        <a:fillRect/>
                      </a:stretch>
                    </p:blipFill>
                    <p:spPr>
                      <a:xfrm>
                        <a:off x="2440788" y="3829129"/>
                        <a:ext cx="2192890" cy="734157"/>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2807581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648784" y="1569495"/>
            <a:ext cx="6364528" cy="2863146"/>
          </a:xfrm>
        </p:spPr>
        <p:txBody>
          <a:bodyPr>
            <a:normAutofit/>
          </a:bodyPr>
          <a:lstStyle/>
          <a:p>
            <a:pPr defTabSz="689823">
              <a:lnSpc>
                <a:spcPct val="90000"/>
              </a:lnSpc>
              <a:spcAft>
                <a:spcPct val="30000"/>
              </a:spcAft>
              <a:buFont typeface="Arial" panose="020B0604020202020204" pitchFamily="34" charset="0"/>
              <a:buChar char="•"/>
              <a:defRPr/>
            </a:pPr>
            <a:r>
              <a:rPr lang="zh-CN" altLang="en-US" sz="2000" kern="1200" dirty="0">
                <a:solidFill>
                  <a:srgbClr val="1A3868"/>
                </a:solidFill>
                <a:latin typeface="Times New Roman" pitchFamily="18" charset="0"/>
                <a:ea typeface="微软雅黑" pitchFamily="34" charset="-122"/>
                <a:cs typeface="Times New Roman" pitchFamily="18" charset="0"/>
              </a:rPr>
              <a:t>任何一个</a:t>
            </a:r>
            <a:r>
              <a:rPr lang="zh-CN" altLang="en-US" sz="2000" kern="1200" dirty="0">
                <a:solidFill>
                  <a:srgbClr val="C00000"/>
                </a:solidFill>
                <a:latin typeface="Times New Roman" pitchFamily="18" charset="0"/>
                <a:ea typeface="微软雅黑" pitchFamily="34" charset="-122"/>
                <a:cs typeface="Times New Roman" pitchFamily="18" charset="0"/>
              </a:rPr>
              <a:t>码片向量</a:t>
            </a:r>
            <a:r>
              <a:rPr lang="zh-CN" altLang="en-US" sz="2000" kern="1200" dirty="0">
                <a:solidFill>
                  <a:srgbClr val="1A3868"/>
                </a:solidFill>
                <a:latin typeface="Times New Roman" pitchFamily="18" charset="0"/>
                <a:ea typeface="微软雅黑" pitchFamily="34" charset="-122"/>
                <a:cs typeface="Times New Roman" pitchFamily="18" charset="0"/>
              </a:rPr>
              <a:t>和该码片向量自己的规格化内积都是</a:t>
            </a:r>
            <a:r>
              <a:rPr lang="en-US" altLang="zh-CN" sz="2000" kern="1200" dirty="0">
                <a:solidFill>
                  <a:srgbClr val="1A3868"/>
                </a:solidFill>
                <a:latin typeface="Times New Roman" pitchFamily="18" charset="0"/>
                <a:ea typeface="微软雅黑" pitchFamily="34" charset="-122"/>
                <a:cs typeface="Times New Roman" pitchFamily="18" charset="0"/>
              </a:rPr>
              <a:t>1 </a:t>
            </a:r>
            <a:r>
              <a:rPr lang="zh-CN" altLang="en-US" sz="2000" kern="1200" dirty="0">
                <a:solidFill>
                  <a:srgbClr val="1A3868"/>
                </a:solidFill>
                <a:latin typeface="Times New Roman" pitchFamily="18" charset="0"/>
                <a:ea typeface="微软雅黑" pitchFamily="34" charset="-122"/>
                <a:cs typeface="Times New Roman" pitchFamily="18" charset="0"/>
              </a:rPr>
              <a:t>。</a:t>
            </a:r>
          </a:p>
          <a:p>
            <a:pPr defTabSz="689823">
              <a:lnSpc>
                <a:spcPct val="90000"/>
              </a:lnSpc>
              <a:spcAft>
                <a:spcPct val="30000"/>
              </a:spcAft>
              <a:buFont typeface="Arial" panose="020B0604020202020204" pitchFamily="34" charset="0"/>
              <a:buChar char="•"/>
              <a:defRPr/>
            </a:pPr>
            <a:endParaRPr lang="zh-CN" altLang="en-US" sz="2000" kern="1200" dirty="0">
              <a:solidFill>
                <a:srgbClr val="1A3868"/>
              </a:solidFill>
              <a:latin typeface="Times New Roman" pitchFamily="18" charset="0"/>
              <a:ea typeface="微软雅黑" pitchFamily="34" charset="-122"/>
              <a:cs typeface="Times New Roman" pitchFamily="18" charset="0"/>
            </a:endParaRPr>
          </a:p>
          <a:p>
            <a:pPr defTabSz="689823">
              <a:lnSpc>
                <a:spcPct val="90000"/>
              </a:lnSpc>
              <a:spcAft>
                <a:spcPct val="30000"/>
              </a:spcAft>
              <a:buFont typeface="Arial" panose="020B0604020202020204" pitchFamily="34" charset="0"/>
              <a:buChar char="•"/>
              <a:defRPr/>
            </a:pPr>
            <a:endParaRPr lang="zh-CN" altLang="en-US" sz="2000" kern="1200" dirty="0">
              <a:solidFill>
                <a:srgbClr val="1A3868"/>
              </a:solidFill>
              <a:latin typeface="Times New Roman" pitchFamily="18" charset="0"/>
              <a:ea typeface="微软雅黑" pitchFamily="34" charset="-122"/>
              <a:cs typeface="Times New Roman" pitchFamily="18" charset="0"/>
            </a:endParaRPr>
          </a:p>
          <a:p>
            <a:pPr defTabSz="689823">
              <a:lnSpc>
                <a:spcPct val="90000"/>
              </a:lnSpc>
              <a:spcAft>
                <a:spcPct val="30000"/>
              </a:spcAft>
              <a:buFont typeface="Arial" panose="020B0604020202020204" pitchFamily="34" charset="0"/>
              <a:buChar char="•"/>
              <a:defRPr/>
            </a:pPr>
            <a:endParaRPr lang="zh-CN" altLang="en-US" sz="2000" kern="1200" dirty="0">
              <a:solidFill>
                <a:srgbClr val="1A3868"/>
              </a:solidFill>
              <a:latin typeface="Times New Roman" pitchFamily="18" charset="0"/>
              <a:ea typeface="微软雅黑" pitchFamily="34" charset="-122"/>
              <a:cs typeface="Times New Roman" pitchFamily="18" charset="0"/>
            </a:endParaRPr>
          </a:p>
          <a:p>
            <a:pPr defTabSz="689823">
              <a:lnSpc>
                <a:spcPct val="90000"/>
              </a:lnSpc>
              <a:spcAft>
                <a:spcPct val="30000"/>
              </a:spcAft>
              <a:buFont typeface="Arial" panose="020B0604020202020204" pitchFamily="34" charset="0"/>
              <a:buChar char="•"/>
              <a:defRPr/>
            </a:pPr>
            <a:r>
              <a:rPr lang="zh-CN" altLang="en-US" sz="2000" kern="1200" dirty="0">
                <a:solidFill>
                  <a:srgbClr val="1A3868"/>
                </a:solidFill>
                <a:latin typeface="Times New Roman" pitchFamily="18" charset="0"/>
                <a:ea typeface="微软雅黑" pitchFamily="34" charset="-122"/>
                <a:cs typeface="Times New Roman" pitchFamily="18" charset="0"/>
              </a:rPr>
              <a:t>一个码片向量和该码片反码的向量的规格化内积值是 </a:t>
            </a:r>
            <a:r>
              <a:rPr lang="en-US" altLang="zh-CN" sz="2000" kern="1200" dirty="0">
                <a:solidFill>
                  <a:srgbClr val="1A3868"/>
                </a:solidFill>
                <a:latin typeface="Times New Roman" pitchFamily="18" charset="0"/>
                <a:ea typeface="微软雅黑" pitchFamily="34" charset="-122"/>
                <a:cs typeface="Times New Roman" pitchFamily="18" charset="0"/>
              </a:rPr>
              <a:t>–1</a:t>
            </a:r>
            <a:r>
              <a:rPr lang="zh-CN" altLang="en-US" sz="2000" kern="1200" dirty="0">
                <a:solidFill>
                  <a:srgbClr val="1A3868"/>
                </a:solidFill>
                <a:latin typeface="Times New Roman" pitchFamily="18" charset="0"/>
                <a:ea typeface="微软雅黑" pitchFamily="34" charset="-122"/>
                <a:cs typeface="Times New Roman" pitchFamily="18" charset="0"/>
              </a:rPr>
              <a:t>。 </a:t>
            </a:r>
          </a:p>
        </p:txBody>
      </p:sp>
      <p:sp>
        <p:nvSpPr>
          <p:cNvPr id="2053" name="Rectangle 2"/>
          <p:cNvSpPr>
            <a:spLocks noGrp="1" noChangeArrowheads="1"/>
          </p:cNvSpPr>
          <p:nvPr>
            <p:ph type="title"/>
          </p:nvPr>
        </p:nvSpPr>
        <p:spPr>
          <a:xfrm>
            <a:off x="744330" y="516738"/>
            <a:ext cx="5862913" cy="1096904"/>
          </a:xfrm>
        </p:spPr>
        <p:txBody>
          <a:bodyPr>
            <a:normAutofit/>
          </a:bodyPr>
          <a:lstStyle/>
          <a:p>
            <a:pPr algn="l"/>
            <a:r>
              <a:rPr lang="zh-CN" altLang="en-US" sz="2400" dirty="0">
                <a:solidFill>
                  <a:srgbClr val="007D7A"/>
                </a:solidFill>
                <a:latin typeface="Times New Roman" pitchFamily="18" charset="0"/>
                <a:ea typeface="微软雅黑" pitchFamily="34" charset="-122"/>
                <a:cs typeface="Times New Roman" pitchFamily="18" charset="0"/>
              </a:rPr>
              <a:t>正交关系的另一个重要</a:t>
            </a:r>
            <a:r>
              <a:rPr lang="zh-CN" altLang="en-US" sz="2400" dirty="0" smtClean="0">
                <a:solidFill>
                  <a:srgbClr val="007D7A"/>
                </a:solidFill>
                <a:latin typeface="Times New Roman" pitchFamily="18" charset="0"/>
                <a:ea typeface="微软雅黑" pitchFamily="34" charset="-122"/>
                <a:cs typeface="Times New Roman" pitchFamily="18" charset="0"/>
              </a:rPr>
              <a:t>特性</a:t>
            </a:r>
            <a:endParaRPr lang="zh-CN" altLang="en-US" sz="2400" dirty="0">
              <a:solidFill>
                <a:srgbClr val="007D7A"/>
              </a:solidFill>
              <a:latin typeface="Times New Roman" pitchFamily="18" charset="0"/>
              <a:ea typeface="微软雅黑" pitchFamily="34" charset="-122"/>
              <a:cs typeface="Times New Roman" pitchFamily="18" charset="0"/>
            </a:endParaRPr>
          </a:p>
        </p:txBody>
      </p:sp>
      <p:sp>
        <p:nvSpPr>
          <p:cNvPr id="2055" name="Rectangle 6"/>
          <p:cNvSpPr>
            <a:spLocks noChangeArrowheads="1"/>
          </p:cNvSpPr>
          <p:nvPr/>
        </p:nvSpPr>
        <p:spPr bwMode="auto">
          <a:xfrm>
            <a:off x="1132361" y="2232423"/>
            <a:ext cx="138823" cy="394404"/>
          </a:xfrm>
          <a:prstGeom prst="rect">
            <a:avLst/>
          </a:prstGeom>
          <a:noFill/>
          <a:ln w="9525">
            <a:noFill/>
            <a:miter lim="800000"/>
          </a:ln>
        </p:spPr>
        <p:txBody>
          <a:bodyPr wrap="none" lIns="68708" tIns="34354" rIns="68708" bIns="34354" anchor="ctr">
            <a:spAutoFit/>
          </a:bodyPr>
          <a:lstStyle/>
          <a:p>
            <a:endParaRPr lang="zh-CN" altLang="en-US" sz="2112"/>
          </a:p>
        </p:txBody>
      </p:sp>
      <p:graphicFrame>
        <p:nvGraphicFramePr>
          <p:cNvPr id="2050" name="Object 7"/>
          <p:cNvGraphicFramePr>
            <a:graphicFrameLocks noChangeAspect="1"/>
          </p:cNvGraphicFramePr>
          <p:nvPr>
            <p:extLst>
              <p:ext uri="{D42A27DB-BD31-4B8C-83A1-F6EECF244321}">
                <p14:modId xmlns:p14="http://schemas.microsoft.com/office/powerpoint/2010/main" val="116299121"/>
              </p:ext>
            </p:extLst>
          </p:nvPr>
        </p:nvGraphicFramePr>
        <p:xfrm>
          <a:off x="1054853" y="2410275"/>
          <a:ext cx="5552390" cy="855133"/>
        </p:xfrm>
        <a:graphic>
          <a:graphicData uri="http://schemas.openxmlformats.org/presentationml/2006/ole">
            <mc:AlternateContent xmlns:mc="http://schemas.openxmlformats.org/markup-compatibility/2006">
              <mc:Choice xmlns:v="urn:schemas-microsoft-com:vml" Requires="v">
                <p:oleObj spid="_x0000_s334861" name="公式" r:id="rId4" imgW="66751200" imgH="10363200" progId="Equation.3">
                  <p:embed/>
                </p:oleObj>
              </mc:Choice>
              <mc:Fallback>
                <p:oleObj name="公式" r:id="rId4" imgW="66751200" imgH="10363200" progId="Equation.3">
                  <p:embed/>
                  <p:pic>
                    <p:nvPicPr>
                      <p:cNvPr id="0" name=""/>
                      <p:cNvPicPr>
                        <a:picLocks noChangeAspect="1"/>
                      </p:cNvPicPr>
                      <p:nvPr/>
                    </p:nvPicPr>
                    <p:blipFill>
                      <a:blip r:embed="rId5"/>
                      <a:stretch>
                        <a:fillRect/>
                      </a:stretch>
                    </p:blipFill>
                    <p:spPr>
                      <a:xfrm>
                        <a:off x="1054853" y="2410275"/>
                        <a:ext cx="5552390" cy="855133"/>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644242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67544" y="1492424"/>
            <a:ext cx="6048672" cy="3087688"/>
          </a:xfrm>
        </p:spPr>
        <p:txBody>
          <a:bodyPr/>
          <a:lstStyle/>
          <a:p>
            <a:pPr eaLnBrk="1" hangingPunct="1">
              <a:spcBef>
                <a:spcPts val="1200"/>
              </a:spcBef>
            </a:pPr>
            <a:r>
              <a:rPr lang="zh-CN" altLang="en-US" sz="2000" dirty="0" smtClean="0">
                <a:solidFill>
                  <a:srgbClr val="1A3868"/>
                </a:solidFill>
                <a:latin typeface="Times New Roman" pitchFamily="18" charset="0"/>
                <a:ea typeface="微软雅黑" pitchFamily="34" charset="-122"/>
                <a:cs typeface="Times New Roman" pitchFamily="18" charset="0"/>
              </a:rPr>
              <a:t>信道</a:t>
            </a:r>
            <a:r>
              <a:rPr lang="zh-CN" altLang="en-US" sz="2000" dirty="0">
                <a:solidFill>
                  <a:srgbClr val="1A3868"/>
                </a:solidFill>
                <a:latin typeface="Times New Roman" pitchFamily="18" charset="0"/>
                <a:ea typeface="微软雅黑" pitchFamily="34" charset="-122"/>
                <a:cs typeface="Times New Roman" pitchFamily="18" charset="0"/>
              </a:rPr>
              <a:t>（</a:t>
            </a:r>
            <a:r>
              <a:rPr lang="en-US" altLang="zh-CN" sz="2000" dirty="0">
                <a:solidFill>
                  <a:srgbClr val="1A3868"/>
                </a:solidFill>
                <a:latin typeface="Times New Roman" pitchFamily="18" charset="0"/>
                <a:ea typeface="微软雅黑" pitchFamily="34" charset="-122"/>
                <a:cs typeface="Times New Roman" pitchFamily="18" charset="0"/>
              </a:rPr>
              <a:t>channel</a:t>
            </a:r>
            <a:r>
              <a:rPr lang="zh-CN" altLang="en-US" sz="2000" dirty="0" smtClean="0">
                <a:solidFill>
                  <a:srgbClr val="1A3868"/>
                </a:solidFill>
                <a:latin typeface="Times New Roman" pitchFamily="18" charset="0"/>
                <a:ea typeface="微软雅黑" pitchFamily="34" charset="-122"/>
                <a:cs typeface="Times New Roman" pitchFamily="18" charset="0"/>
              </a:rPr>
              <a:t>）指</a:t>
            </a:r>
            <a:r>
              <a:rPr lang="zh-CN" altLang="en-US" sz="2000" dirty="0">
                <a:solidFill>
                  <a:srgbClr val="1A3868"/>
                </a:solidFill>
                <a:latin typeface="Times New Roman" pitchFamily="18" charset="0"/>
                <a:ea typeface="微软雅黑" pitchFamily="34" charset="-122"/>
                <a:cs typeface="Times New Roman" pitchFamily="18" charset="0"/>
              </a:rPr>
              <a:t>信息的传输通道，表示向某一个方向发送信息的媒体（</a:t>
            </a:r>
            <a:r>
              <a:rPr lang="en-US" altLang="zh-CN" sz="2000" dirty="0">
                <a:solidFill>
                  <a:srgbClr val="1A3868"/>
                </a:solidFill>
                <a:latin typeface="Times New Roman" pitchFamily="18" charset="0"/>
                <a:ea typeface="微软雅黑" pitchFamily="34" charset="-122"/>
                <a:cs typeface="Times New Roman" pitchFamily="18" charset="0"/>
              </a:rPr>
              <a:t>media</a:t>
            </a:r>
            <a:r>
              <a:rPr lang="zh-CN" altLang="en-US" sz="2000" dirty="0">
                <a:solidFill>
                  <a:srgbClr val="1A3868"/>
                </a:solidFill>
                <a:latin typeface="Times New Roman" pitchFamily="18" charset="0"/>
                <a:ea typeface="微软雅黑" pitchFamily="34" charset="-122"/>
                <a:cs typeface="Times New Roman" pitchFamily="18" charset="0"/>
              </a:rPr>
              <a:t>）。</a:t>
            </a:r>
          </a:p>
          <a:p>
            <a:pPr lvl="1" eaLnBrk="1" hangingPunct="1">
              <a:spcBef>
                <a:spcPts val="1200"/>
              </a:spcBef>
            </a:pPr>
            <a:r>
              <a:rPr lang="zh-CN" altLang="en-US" dirty="0">
                <a:solidFill>
                  <a:srgbClr val="C00000"/>
                </a:solidFill>
                <a:latin typeface="Times New Roman" pitchFamily="18" charset="0"/>
                <a:ea typeface="微软雅黑" pitchFamily="34" charset="-122"/>
                <a:cs typeface="Times New Roman" pitchFamily="18" charset="0"/>
              </a:rPr>
              <a:t>信道与电路的区别</a:t>
            </a:r>
            <a:r>
              <a:rPr lang="zh-CN" altLang="en-US" dirty="0" smtClean="0">
                <a:solidFill>
                  <a:srgbClr val="1A3868"/>
                </a:solidFill>
                <a:latin typeface="Times New Roman" pitchFamily="18" charset="0"/>
                <a:ea typeface="微软雅黑" pitchFamily="34" charset="-122"/>
                <a:cs typeface="Times New Roman" pitchFamily="18" charset="0"/>
              </a:rPr>
              <a:t>：一</a:t>
            </a:r>
            <a:r>
              <a:rPr lang="zh-CN" altLang="en-US" dirty="0">
                <a:solidFill>
                  <a:srgbClr val="1A3868"/>
                </a:solidFill>
                <a:latin typeface="Times New Roman" pitchFamily="18" charset="0"/>
                <a:ea typeface="微软雅黑" pitchFamily="34" charset="-122"/>
                <a:cs typeface="Times New Roman" pitchFamily="18" charset="0"/>
              </a:rPr>
              <a:t>条（物理的）通信电路可以包含多个（抽象的）通信信道</a:t>
            </a:r>
            <a:r>
              <a:rPr lang="zh-CN" altLang="en-US" dirty="0" smtClean="0">
                <a:solidFill>
                  <a:srgbClr val="1A3868"/>
                </a:solidFill>
                <a:latin typeface="Times New Roman" pitchFamily="18" charset="0"/>
                <a:ea typeface="微软雅黑" pitchFamily="34" charset="-122"/>
                <a:cs typeface="Times New Roman" pitchFamily="18" charset="0"/>
              </a:rPr>
              <a:t>。</a:t>
            </a:r>
            <a:endParaRPr lang="en-US" altLang="zh-CN" dirty="0" smtClean="0">
              <a:solidFill>
                <a:srgbClr val="1A3868"/>
              </a:solidFill>
              <a:latin typeface="Times New Roman" pitchFamily="18" charset="0"/>
              <a:ea typeface="微软雅黑" pitchFamily="34" charset="-122"/>
              <a:cs typeface="Times New Roman" pitchFamily="18" charset="0"/>
            </a:endParaRPr>
          </a:p>
          <a:p>
            <a:pPr eaLnBrk="1" hangingPunct="1">
              <a:spcBef>
                <a:spcPts val="1200"/>
              </a:spcBef>
            </a:pPr>
            <a:r>
              <a:rPr lang="zh-CN" altLang="en-US" sz="2000" dirty="0">
                <a:solidFill>
                  <a:srgbClr val="1A3868"/>
                </a:solidFill>
                <a:latin typeface="Times New Roman" pitchFamily="18" charset="0"/>
                <a:ea typeface="微软雅黑" pitchFamily="34" charset="-122"/>
                <a:cs typeface="Times New Roman" pitchFamily="18" charset="0"/>
              </a:rPr>
              <a:t>信道的带宽</a:t>
            </a:r>
            <a:endParaRPr lang="en-US" altLang="zh-CN" sz="2000" dirty="0">
              <a:solidFill>
                <a:srgbClr val="1A3868"/>
              </a:solidFill>
              <a:latin typeface="Times New Roman" pitchFamily="18" charset="0"/>
              <a:ea typeface="微软雅黑" pitchFamily="34" charset="-122"/>
              <a:cs typeface="Times New Roman" pitchFamily="18" charset="0"/>
            </a:endParaRPr>
          </a:p>
          <a:p>
            <a:pPr marL="800100" lvl="3" indent="-342900" eaLnBrk="1" hangingPunct="1">
              <a:spcBef>
                <a:spcPts val="1200"/>
              </a:spcBef>
            </a:pPr>
            <a:r>
              <a:rPr lang="zh-CN" altLang="en-US" dirty="0">
                <a:solidFill>
                  <a:srgbClr val="C00000"/>
                </a:solidFill>
                <a:latin typeface="Times New Roman" pitchFamily="18" charset="0"/>
                <a:ea typeface="微软雅黑" pitchFamily="34" charset="-122"/>
                <a:cs typeface="Times New Roman" pitchFamily="18" charset="0"/>
              </a:rPr>
              <a:t>傅立叶分析</a:t>
            </a:r>
            <a:r>
              <a:rPr lang="zh-CN" altLang="en-US" dirty="0" smtClean="0">
                <a:solidFill>
                  <a:srgbClr val="C00000"/>
                </a:solidFill>
                <a:latin typeface="Times New Roman" pitchFamily="18" charset="0"/>
                <a:ea typeface="微软雅黑" pitchFamily="34" charset="-122"/>
                <a:cs typeface="Times New Roman" pitchFamily="18" charset="0"/>
              </a:rPr>
              <a:t>理论</a:t>
            </a:r>
            <a:r>
              <a:rPr lang="zh-CN" altLang="en-US" dirty="0" smtClean="0">
                <a:solidFill>
                  <a:srgbClr val="1A3868"/>
                </a:solidFill>
                <a:latin typeface="Times New Roman" pitchFamily="18" charset="0"/>
                <a:ea typeface="微软雅黑" pitchFamily="34" charset="-122"/>
                <a:cs typeface="Times New Roman" pitchFamily="18" charset="0"/>
              </a:rPr>
              <a:t>：任何</a:t>
            </a:r>
            <a:r>
              <a:rPr lang="zh-CN" altLang="en-US" dirty="0">
                <a:solidFill>
                  <a:srgbClr val="1A3868"/>
                </a:solidFill>
                <a:latin typeface="Times New Roman" pitchFamily="18" charset="0"/>
                <a:ea typeface="微软雅黑" pitchFamily="34" charset="-122"/>
                <a:cs typeface="Times New Roman" pitchFamily="18" charset="0"/>
              </a:rPr>
              <a:t>周期函数都可以由（无限个）正弦函数和余弦函数</a:t>
            </a:r>
            <a:r>
              <a:rPr lang="zh-CN" altLang="en-US" dirty="0" smtClean="0">
                <a:solidFill>
                  <a:srgbClr val="1A3868"/>
                </a:solidFill>
                <a:latin typeface="Times New Roman" pitchFamily="18" charset="0"/>
                <a:ea typeface="微软雅黑" pitchFamily="34" charset="-122"/>
                <a:cs typeface="Times New Roman" pitchFamily="18" charset="0"/>
              </a:rPr>
              <a:t>合成</a:t>
            </a:r>
            <a:r>
              <a:rPr lang="zh-CN" altLang="en-US" dirty="0">
                <a:solidFill>
                  <a:srgbClr val="1A3868"/>
                </a:solidFill>
                <a:latin typeface="Times New Roman" pitchFamily="18" charset="0"/>
                <a:ea typeface="微软雅黑" pitchFamily="34" charset="-122"/>
                <a:cs typeface="Times New Roman" pitchFamily="18" charset="0"/>
              </a:rPr>
              <a:t>。</a:t>
            </a:r>
          </a:p>
          <a:p>
            <a:pPr lvl="2" eaLnBrk="1" hangingPunct="1">
              <a:spcBef>
                <a:spcPts val="1200"/>
              </a:spcBef>
            </a:pPr>
            <a:endParaRPr lang="zh-CN" altLang="en-US" dirty="0" smtClean="0"/>
          </a:p>
          <a:p>
            <a:pPr lvl="2" eaLnBrk="1" hangingPunct="1">
              <a:spcBef>
                <a:spcPts val="1200"/>
              </a:spcBef>
            </a:pPr>
            <a:endParaRPr lang="en-US" altLang="zh-CN" dirty="0" smtClean="0"/>
          </a:p>
        </p:txBody>
      </p:sp>
      <p:sp>
        <p:nvSpPr>
          <p:cNvPr id="4" name="标题 1"/>
          <p:cNvSpPr txBox="1">
            <a:spLocks/>
          </p:cNvSpPr>
          <p:nvPr/>
        </p:nvSpPr>
        <p:spPr bwMode="auto">
          <a:xfrm>
            <a:off x="735013" y="715963"/>
            <a:ext cx="2900883" cy="5603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pPr algn="l"/>
            <a:r>
              <a:rPr lang="zh-CN" altLang="en-US" sz="2400" u="none" kern="0" dirty="0" smtClean="0">
                <a:solidFill>
                  <a:srgbClr val="007D7A"/>
                </a:solidFill>
                <a:latin typeface="Times New Roman" pitchFamily="18" charset="0"/>
                <a:ea typeface="微软雅黑" pitchFamily="34" charset="-122"/>
                <a:cs typeface="Times New Roman" pitchFamily="18" charset="0"/>
              </a:rPr>
              <a:t>信</a:t>
            </a:r>
            <a:r>
              <a:rPr lang="zh-CN" altLang="en-US" sz="2400" u="none" kern="0" dirty="0">
                <a:solidFill>
                  <a:srgbClr val="007D7A"/>
                </a:solidFill>
                <a:latin typeface="Times New Roman" pitchFamily="18" charset="0"/>
                <a:ea typeface="微软雅黑" pitchFamily="34" charset="-122"/>
                <a:cs typeface="Times New Roman" pitchFamily="18" charset="0"/>
              </a:rPr>
              <a:t>道</a:t>
            </a:r>
            <a:r>
              <a:rPr lang="zh-CN" altLang="en-US" sz="2400" u="none" kern="0" dirty="0" smtClean="0">
                <a:solidFill>
                  <a:srgbClr val="007D7A"/>
                </a:solidFill>
                <a:latin typeface="Times New Roman" pitchFamily="18" charset="0"/>
                <a:ea typeface="微软雅黑" pitchFamily="34" charset="-122"/>
                <a:cs typeface="Times New Roman" pitchFamily="18" charset="0"/>
              </a:rPr>
              <a:t>的基本概念</a:t>
            </a:r>
          </a:p>
        </p:txBody>
      </p:sp>
    </p:spTree>
    <p:extLst>
      <p:ext uri="{BB962C8B-B14F-4D97-AF65-F5344CB8AC3E}">
        <p14:creationId xmlns:p14="http://schemas.microsoft.com/office/powerpoint/2010/main" val="1410853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27" y="1564432"/>
            <a:ext cx="6901711"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79512" y="680897"/>
            <a:ext cx="4824536" cy="857250"/>
          </a:xfrm>
        </p:spPr>
        <p:txBody>
          <a:bodyPr/>
          <a:lstStyle/>
          <a:p>
            <a:pPr lvl="2" eaLnBrk="1" hangingPunct="1"/>
            <a:r>
              <a:rPr lang="zh-CN" altLang="en-US" sz="2400" dirty="0">
                <a:ea typeface="+mj-ea"/>
                <a:cs typeface="+mj-cs"/>
              </a:rPr>
              <a:t>扩展：周期信号的傅立叶展开式</a:t>
            </a:r>
          </a:p>
        </p:txBody>
      </p:sp>
      <p:sp>
        <p:nvSpPr>
          <p:cNvPr id="5" name="矩形 4"/>
          <p:cNvSpPr/>
          <p:nvPr/>
        </p:nvSpPr>
        <p:spPr>
          <a:xfrm>
            <a:off x="179512" y="3940696"/>
            <a:ext cx="7161943" cy="1015663"/>
          </a:xfrm>
          <a:prstGeom prst="rect">
            <a:avLst/>
          </a:prstGeom>
        </p:spPr>
        <p:txBody>
          <a:bodyPr wrap="square">
            <a:spAutoFit/>
          </a:bodyPr>
          <a:lstStyle/>
          <a:p>
            <a:r>
              <a:rPr lang="zh-CN" altLang="en-US" sz="2000" b="0" u="none" dirty="0">
                <a:solidFill>
                  <a:srgbClr val="1A3868"/>
                </a:solidFill>
              </a:rPr>
              <a:t>在复杂的周期性振荡中，包含</a:t>
            </a:r>
            <a:r>
              <a:rPr lang="zh-CN" altLang="en-US" sz="2000" b="0" u="none" dirty="0">
                <a:solidFill>
                  <a:srgbClr val="C00000"/>
                </a:solidFill>
              </a:rPr>
              <a:t>基波</a:t>
            </a:r>
            <a:r>
              <a:rPr lang="zh-CN" altLang="en-US" sz="2000" b="0" u="none" dirty="0">
                <a:solidFill>
                  <a:srgbClr val="1A3868"/>
                </a:solidFill>
              </a:rPr>
              <a:t>和</a:t>
            </a:r>
            <a:r>
              <a:rPr lang="zh-CN" altLang="en-US" sz="2000" b="0" u="none" dirty="0">
                <a:solidFill>
                  <a:srgbClr val="C00000"/>
                </a:solidFill>
              </a:rPr>
              <a:t>谐波</a:t>
            </a:r>
            <a:r>
              <a:rPr lang="zh-CN" altLang="en-US" sz="2000" b="0" u="none" dirty="0">
                <a:solidFill>
                  <a:srgbClr val="1A3868"/>
                </a:solidFill>
              </a:rPr>
              <a:t>。和该振荡最长周期相等的正弦波分量称为基波。相应于这个周期的频率称为</a:t>
            </a:r>
            <a:r>
              <a:rPr lang="zh-CN" altLang="en-US" sz="2000" b="0" u="none" dirty="0">
                <a:solidFill>
                  <a:srgbClr val="C00000"/>
                </a:solidFill>
              </a:rPr>
              <a:t>基本频率</a:t>
            </a:r>
            <a:r>
              <a:rPr lang="zh-CN" altLang="en-US" sz="2000" b="0" u="none" dirty="0">
                <a:solidFill>
                  <a:srgbClr val="1A3868"/>
                </a:solidFill>
              </a:rPr>
              <a:t>。频率等于基本频率的整倍数的正弦波分量称为</a:t>
            </a:r>
            <a:r>
              <a:rPr lang="zh-CN" altLang="en-US" sz="2000" b="0" u="none" dirty="0" smtClean="0">
                <a:solidFill>
                  <a:srgbClr val="1A3868"/>
                </a:solidFill>
              </a:rPr>
              <a:t>谐波。</a:t>
            </a:r>
            <a:endParaRPr lang="zh-CN" altLang="en-US" sz="2000" b="0" u="none" dirty="0">
              <a:solidFill>
                <a:srgbClr val="1A3868"/>
              </a:solidFill>
            </a:endParaRPr>
          </a:p>
        </p:txBody>
      </p:sp>
    </p:spTree>
    <p:extLst>
      <p:ext uri="{BB962C8B-B14F-4D97-AF65-F5344CB8AC3E}">
        <p14:creationId xmlns:p14="http://schemas.microsoft.com/office/powerpoint/2010/main" val="2334938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07504" y="988368"/>
            <a:ext cx="3240360" cy="3816424"/>
          </a:xfrm>
        </p:spPr>
        <p:txBody>
          <a:bodyPr/>
          <a:lstStyle/>
          <a:p>
            <a:pPr eaLnBrk="1" hangingPunct="1">
              <a:spcBef>
                <a:spcPts val="1200"/>
              </a:spcBef>
            </a:pPr>
            <a:r>
              <a:rPr lang="zh-CN" altLang="en-US" sz="2000" dirty="0">
                <a:solidFill>
                  <a:srgbClr val="1A3868"/>
                </a:solidFill>
                <a:latin typeface="Times New Roman" pitchFamily="18" charset="0"/>
                <a:ea typeface="微软雅黑" pitchFamily="34" charset="-122"/>
                <a:cs typeface="Times New Roman" pitchFamily="18" charset="0"/>
              </a:rPr>
              <a:t>根据傅立叶分析理论：</a:t>
            </a:r>
          </a:p>
          <a:p>
            <a:pPr lvl="1" eaLnBrk="1" hangingPunct="1">
              <a:spcBef>
                <a:spcPts val="1200"/>
              </a:spcBef>
            </a:pPr>
            <a:r>
              <a:rPr lang="zh-CN" altLang="en-US" dirty="0">
                <a:solidFill>
                  <a:srgbClr val="1A3868"/>
                </a:solidFill>
                <a:latin typeface="Times New Roman" pitchFamily="18" charset="0"/>
                <a:ea typeface="微软雅黑" pitchFamily="34" charset="-122"/>
                <a:cs typeface="Times New Roman" pitchFamily="18" charset="0"/>
              </a:rPr>
              <a:t>标准的正弦波或余弦波只有一个频率；</a:t>
            </a:r>
          </a:p>
          <a:p>
            <a:pPr lvl="1" eaLnBrk="1" hangingPunct="1">
              <a:spcBef>
                <a:spcPts val="1200"/>
              </a:spcBef>
            </a:pPr>
            <a:r>
              <a:rPr lang="zh-CN" altLang="en-US" dirty="0">
                <a:solidFill>
                  <a:srgbClr val="C00000"/>
                </a:solidFill>
                <a:latin typeface="Times New Roman" pitchFamily="18" charset="0"/>
                <a:ea typeface="微软雅黑" pitchFamily="34" charset="-122"/>
                <a:cs typeface="Times New Roman" pitchFamily="18" charset="0"/>
              </a:rPr>
              <a:t>非标准正弦波或余弦波都是由若干个不同频率的正弦波和</a:t>
            </a:r>
            <a:r>
              <a:rPr lang="en-US" altLang="zh-CN" dirty="0">
                <a:solidFill>
                  <a:srgbClr val="C00000"/>
                </a:solidFill>
                <a:latin typeface="Times New Roman" pitchFamily="18" charset="0"/>
                <a:ea typeface="微软雅黑" pitchFamily="34" charset="-122"/>
                <a:cs typeface="Times New Roman" pitchFamily="18" charset="0"/>
              </a:rPr>
              <a:t>/</a:t>
            </a:r>
            <a:r>
              <a:rPr lang="zh-CN" altLang="en-US" dirty="0">
                <a:solidFill>
                  <a:srgbClr val="C00000"/>
                </a:solidFill>
                <a:latin typeface="Times New Roman" pitchFamily="18" charset="0"/>
                <a:ea typeface="微软雅黑" pitchFamily="34" charset="-122"/>
                <a:cs typeface="Times New Roman" pitchFamily="18" charset="0"/>
              </a:rPr>
              <a:t>或余弦波叠加而成的</a:t>
            </a:r>
            <a:r>
              <a:rPr lang="zh-CN" altLang="en-US" dirty="0">
                <a:solidFill>
                  <a:srgbClr val="1A3868"/>
                </a:solidFill>
                <a:latin typeface="Times New Roman" pitchFamily="18" charset="0"/>
                <a:ea typeface="微软雅黑" pitchFamily="34" charset="-122"/>
                <a:cs typeface="Times New Roman" pitchFamily="18" charset="0"/>
              </a:rPr>
              <a:t>；</a:t>
            </a:r>
          </a:p>
          <a:p>
            <a:pPr lvl="1" eaLnBrk="1" hangingPunct="1">
              <a:spcBef>
                <a:spcPts val="1200"/>
              </a:spcBef>
            </a:pPr>
            <a:r>
              <a:rPr lang="zh-CN" altLang="en-US" dirty="0">
                <a:solidFill>
                  <a:srgbClr val="1A3868"/>
                </a:solidFill>
                <a:latin typeface="Times New Roman" pitchFamily="18" charset="0"/>
                <a:ea typeface="微软雅黑" pitchFamily="34" charset="-122"/>
                <a:cs typeface="Times New Roman" pitchFamily="18" charset="0"/>
              </a:rPr>
              <a:t>方波是由无穷多个不同频率的正弦波和余弦波叠加而成的。</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132384"/>
            <a:ext cx="4521007" cy="332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6725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继续教育">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10910</TotalTime>
  <Words>4925</Words>
  <Application>Microsoft Office PowerPoint</Application>
  <PresentationFormat>自定义</PresentationFormat>
  <Paragraphs>580</Paragraphs>
  <Slides>63</Slides>
  <Notes>40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63</vt:i4>
      </vt:variant>
    </vt:vector>
  </HeadingPairs>
  <TitlesOfParts>
    <vt:vector size="81" baseType="lpstr">
      <vt:lpstr>Gulim</vt:lpstr>
      <vt:lpstr>黑体</vt:lpstr>
      <vt:lpstr>华文新魏</vt:lpstr>
      <vt:lpstr>华文中宋</vt:lpstr>
      <vt:lpstr>楷体_GB2312</vt:lpstr>
      <vt:lpstr>宋体</vt:lpstr>
      <vt:lpstr>微软雅黑</vt:lpstr>
      <vt:lpstr>Arial</vt:lpstr>
      <vt:lpstr>Constantia</vt:lpstr>
      <vt:lpstr>Copperplate Gothic Bold</vt:lpstr>
      <vt:lpstr>Tahoma</vt:lpstr>
      <vt:lpstr>Times New Roman</vt:lpstr>
      <vt:lpstr>Wingdings</vt:lpstr>
      <vt:lpstr>继续教育</vt:lpstr>
      <vt:lpstr>Visio</vt:lpstr>
      <vt:lpstr>Microsoft Visio 2000/2002 Drawing</vt:lpstr>
      <vt:lpstr>VISIO</vt:lpstr>
      <vt:lpstr>公式</vt:lpstr>
      <vt:lpstr>计算机网络</vt:lpstr>
      <vt:lpstr>PowerPoint 演示文稿</vt:lpstr>
      <vt:lpstr>一、信息(information) 、数据(data)与信号(signal)</vt:lpstr>
      <vt:lpstr>信号的基本概念</vt:lpstr>
      <vt:lpstr>码元与比特</vt:lpstr>
      <vt:lpstr>波特率与比特率</vt:lpstr>
      <vt:lpstr>PowerPoint 演示文稿</vt:lpstr>
      <vt:lpstr>扩展：周期信号的傅立叶展开式</vt:lpstr>
      <vt:lpstr>PowerPoint 演示文稿</vt:lpstr>
      <vt:lpstr>PowerPoint 演示文稿</vt:lpstr>
      <vt:lpstr>PowerPoint 演示文稿</vt:lpstr>
      <vt:lpstr>信道的带宽</vt:lpstr>
      <vt:lpstr>PowerPoint 演示文稿</vt:lpstr>
      <vt:lpstr>扩展：Nyquist 准则</vt:lpstr>
      <vt:lpstr>扩展： Shannon定理</vt:lpstr>
      <vt:lpstr>PowerPoint 演示文稿</vt:lpstr>
      <vt:lpstr>二、数据传输类型与通信方式</vt:lpstr>
      <vt:lpstr>PowerPoint 演示文稿</vt:lpstr>
      <vt:lpstr>PowerPoint 演示文稿</vt:lpstr>
      <vt:lpstr>数据通信方式</vt:lpstr>
      <vt:lpstr>数据通信方式</vt:lpstr>
      <vt:lpstr>PowerPoint 演示文稿</vt:lpstr>
      <vt:lpstr>数据通信方式——同步技术</vt:lpstr>
      <vt:lpstr>同步技术</vt:lpstr>
      <vt:lpstr>数据通信方式——同步技术</vt:lpstr>
      <vt:lpstr>PowerPoint 演示文稿</vt:lpstr>
      <vt:lpstr>实现字符同步的同步传输</vt:lpstr>
      <vt:lpstr>实现字符同步的异步传输</vt:lpstr>
      <vt:lpstr>PowerPoint 演示文稿</vt:lpstr>
      <vt:lpstr>PowerPoint 演示文稿</vt:lpstr>
      <vt:lpstr>脉冲编码调制 (pulse code modulation, PCM)</vt:lpstr>
      <vt:lpstr>PowerPoint 演示文稿</vt:lpstr>
      <vt:lpstr>PowerPoint 演示文稿</vt:lpstr>
      <vt:lpstr>PowerPoint 演示文稿</vt:lpstr>
      <vt:lpstr>数据通信系统的结构</vt:lpstr>
      <vt:lpstr>数据编码技术</vt:lpstr>
      <vt:lpstr>PowerPoint 演示文稿</vt:lpstr>
      <vt:lpstr>调制与解调</vt:lpstr>
      <vt:lpstr>数字数据的模拟信号</vt:lpstr>
      <vt:lpstr>模拟数据编码方法</vt:lpstr>
      <vt:lpstr>幅移键控 (amplitude shift keying, ASK)</vt:lpstr>
      <vt:lpstr>频移键控 (frequency-shift keying, FSK)</vt:lpstr>
      <vt:lpstr>相移键控 (phase-shift keying, PSK) </vt:lpstr>
      <vt:lpstr>相移键控 (phase-shift keying, PSK) </vt:lpstr>
      <vt:lpstr>PowerPoint 演示文稿</vt:lpstr>
      <vt:lpstr>数字数据编码方法</vt:lpstr>
      <vt:lpstr>RZ（Return Zero）编码</vt:lpstr>
      <vt:lpstr>NRZ与NRZI编码</vt:lpstr>
      <vt:lpstr>曼彻斯特编码</vt:lpstr>
      <vt:lpstr>差分曼彻斯特编码</vt:lpstr>
      <vt:lpstr>四、多路复用技术</vt:lpstr>
      <vt:lpstr>多路复用的四种基本形式</vt:lpstr>
      <vt:lpstr>时分多路复用 TDM</vt:lpstr>
      <vt:lpstr>时分多路复用</vt:lpstr>
      <vt:lpstr>贝尔系统的T1载波</vt:lpstr>
      <vt:lpstr> 时分多路复用的分类与工作原理</vt:lpstr>
      <vt:lpstr>频分多路复用FDM</vt:lpstr>
      <vt:lpstr>频分多路复用</vt:lpstr>
      <vt:lpstr>波分多路复用</vt:lpstr>
      <vt:lpstr>码分多址复用</vt:lpstr>
      <vt:lpstr>码片序列</vt:lpstr>
      <vt:lpstr>CDMA 的重要特点</vt:lpstr>
      <vt:lpstr>正交关系的另一个重要特性</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WangYuxin</cp:lastModifiedBy>
  <cp:revision>1147</cp:revision>
  <cp:lastPrinted>1999-06-03T07:41:47Z</cp:lastPrinted>
  <dcterms:created xsi:type="dcterms:W3CDTF">1999-05-31T06:37:31Z</dcterms:created>
  <dcterms:modified xsi:type="dcterms:W3CDTF">2017-09-22T01:02:09Z</dcterms:modified>
</cp:coreProperties>
</file>