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44"/>
  </p:notesMasterIdLst>
  <p:handoutMasterIdLst>
    <p:handoutMasterId r:id="rId45"/>
  </p:handoutMasterIdLst>
  <p:sldIdLst>
    <p:sldId id="692" r:id="rId2"/>
    <p:sldId id="694" r:id="rId3"/>
    <p:sldId id="699" r:id="rId4"/>
    <p:sldId id="711" r:id="rId5"/>
    <p:sldId id="749" r:id="rId6"/>
    <p:sldId id="750" r:id="rId7"/>
    <p:sldId id="752" r:id="rId8"/>
    <p:sldId id="751" r:id="rId9"/>
    <p:sldId id="701" r:id="rId10"/>
    <p:sldId id="712" r:id="rId11"/>
    <p:sldId id="713" r:id="rId12"/>
    <p:sldId id="714" r:id="rId13"/>
    <p:sldId id="715" r:id="rId14"/>
    <p:sldId id="716" r:id="rId15"/>
    <p:sldId id="717" r:id="rId16"/>
    <p:sldId id="742" r:id="rId17"/>
    <p:sldId id="743" r:id="rId18"/>
    <p:sldId id="748" r:id="rId19"/>
    <p:sldId id="744" r:id="rId20"/>
    <p:sldId id="745" r:id="rId21"/>
    <p:sldId id="746" r:id="rId22"/>
    <p:sldId id="747" r:id="rId23"/>
    <p:sldId id="718" r:id="rId24"/>
    <p:sldId id="702" r:id="rId25"/>
    <p:sldId id="703" r:id="rId26"/>
    <p:sldId id="705" r:id="rId27"/>
    <p:sldId id="719" r:id="rId28"/>
    <p:sldId id="706" r:id="rId29"/>
    <p:sldId id="728" r:id="rId30"/>
    <p:sldId id="729" r:id="rId31"/>
    <p:sldId id="753" r:id="rId32"/>
    <p:sldId id="741" r:id="rId33"/>
    <p:sldId id="707" r:id="rId34"/>
    <p:sldId id="709" r:id="rId35"/>
    <p:sldId id="710" r:id="rId36"/>
    <p:sldId id="722" r:id="rId37"/>
    <p:sldId id="724" r:id="rId38"/>
    <p:sldId id="730" r:id="rId39"/>
    <p:sldId id="731" r:id="rId40"/>
    <p:sldId id="732" r:id="rId41"/>
    <p:sldId id="733" r:id="rId42"/>
    <p:sldId id="725" r:id="rId43"/>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86B"/>
    <a:srgbClr val="FBFBFB"/>
    <a:srgbClr val="99CCFF"/>
    <a:srgbClr val="6699FF"/>
    <a:srgbClr val="3399FF"/>
    <a:srgbClr val="0099FF"/>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77" autoAdjust="0"/>
    <p:restoredTop sz="83981" autoAdjust="0"/>
  </p:normalViewPr>
  <p:slideViewPr>
    <p:cSldViewPr>
      <p:cViewPr varScale="1">
        <p:scale>
          <a:sx n="58" d="100"/>
          <a:sy n="58" d="100"/>
        </p:scale>
        <p:origin x="66" y="462"/>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9D8124F3-8703-49C4-9CCA-E48E17051EF6}" type="slidenum">
              <a:rPr lang="en-US" altLang="zh-CN"/>
              <a:pPr>
                <a:defRPr/>
              </a:pPr>
              <a:t>‹#›</a:t>
            </a:fld>
            <a:endParaRPr lang="en-US" altLang="zh-CN"/>
          </a:p>
        </p:txBody>
      </p:sp>
    </p:spTree>
    <p:extLst>
      <p:ext uri="{BB962C8B-B14F-4D97-AF65-F5344CB8AC3E}">
        <p14:creationId xmlns:p14="http://schemas.microsoft.com/office/powerpoint/2010/main" val="2569035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4811E20A-DAFC-4F81-88B1-01C5AD691590}" type="slidenum">
              <a:rPr lang="en-US" altLang="zh-CN"/>
              <a:pPr>
                <a:defRPr/>
              </a:pPr>
              <a:t>‹#›</a:t>
            </a:fld>
            <a:endParaRPr lang="en-US" altLang="zh-CN"/>
          </a:p>
        </p:txBody>
      </p:sp>
    </p:spTree>
    <p:extLst>
      <p:ext uri="{BB962C8B-B14F-4D97-AF65-F5344CB8AC3E}">
        <p14:creationId xmlns:p14="http://schemas.microsoft.com/office/powerpoint/2010/main" val="1625612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ln/>
        </p:spPr>
      </p:sp>
      <p:sp>
        <p:nvSpPr>
          <p:cNvPr id="167938" name="Rectangle 3"/>
          <p:cNvSpPr>
            <a:spLocks noGrp="1" noChangeArrowheads="1"/>
          </p:cNvSpPr>
          <p:nvPr>
            <p:ph type="body" idx="1"/>
          </p:nvPr>
        </p:nvSpPr>
        <p:spPr>
          <a:noFill/>
          <a:ln/>
        </p:spPr>
        <p:txBody>
          <a:bodyPr/>
          <a:lstStyle/>
          <a:p>
            <a:r>
              <a:rPr lang="zh-CN" altLang="en-US" dirty="0" smtClean="0">
                <a:ea typeface="宋体" charset="-122"/>
              </a:rPr>
              <a:t>通信技术中，常用“线路”这个术语来描述一条点</a:t>
            </a:r>
            <a:r>
              <a:rPr lang="en-US" altLang="zh-CN" dirty="0" smtClean="0">
                <a:ea typeface="宋体" charset="-122"/>
              </a:rPr>
              <a:t>-</a:t>
            </a:r>
            <a:r>
              <a:rPr lang="zh-CN" altLang="en-US" dirty="0" smtClean="0">
                <a:ea typeface="宋体" charset="-122"/>
              </a:rPr>
              <a:t>点的电路或物理线路（中间没有其他结点），是物理的、真实存在的。</a:t>
            </a:r>
            <a:r>
              <a:rPr lang="zh-CN" altLang="en-US" dirty="0" smtClean="0">
                <a:solidFill>
                  <a:srgbClr val="9900FF"/>
                </a:solidFill>
                <a:latin typeface="华文楷体"/>
                <a:ea typeface="华文楷体"/>
                <a:cs typeface="华文楷体"/>
              </a:rPr>
              <a:t>在原始物理传输线路上传输数据信号是有差错的；</a:t>
            </a:r>
            <a:r>
              <a:rPr lang="en-US" altLang="zh-CN" dirty="0" smtClean="0">
                <a:solidFill>
                  <a:srgbClr val="9900FF"/>
                </a:solidFill>
                <a:latin typeface="华文楷体"/>
                <a:ea typeface="华文楷体"/>
                <a:cs typeface="华文楷体"/>
              </a:rPr>
              <a:t>(</a:t>
            </a:r>
            <a:r>
              <a:rPr lang="zh-CN" altLang="en-US" dirty="0" smtClean="0">
                <a:solidFill>
                  <a:srgbClr val="9900FF"/>
                </a:solidFill>
                <a:latin typeface="华文楷体"/>
                <a:ea typeface="华文楷体"/>
                <a:cs typeface="华文楷体"/>
              </a:rPr>
              <a:t>语音、视频信号的失真</a:t>
            </a:r>
            <a:r>
              <a:rPr lang="en-US" altLang="zh-CN" dirty="0" smtClean="0">
                <a:solidFill>
                  <a:srgbClr val="9900FF"/>
                </a:solidFill>
                <a:latin typeface="华文楷体"/>
                <a:ea typeface="华文楷体"/>
                <a:cs typeface="华文楷体"/>
              </a:rPr>
              <a:t>)</a:t>
            </a:r>
            <a:r>
              <a:rPr lang="zh-CN" altLang="en-US" dirty="0" smtClean="0">
                <a:solidFill>
                  <a:srgbClr val="9900FF"/>
                </a:solidFill>
                <a:latin typeface="华文楷体"/>
                <a:ea typeface="华文楷体"/>
                <a:cs typeface="华文楷体"/>
              </a:rPr>
              <a:t>因此</a:t>
            </a:r>
            <a:r>
              <a:rPr lang="zh-CN" altLang="en-US" dirty="0" smtClean="0">
                <a:ea typeface="宋体" charset="-122"/>
              </a:rPr>
              <a:t>在两台计算机之间传送数据，除了要有物理线路、传输设备之外，还必须有</a:t>
            </a:r>
            <a:r>
              <a:rPr lang="zh-CN" altLang="en-US" b="1" dirty="0" smtClean="0">
                <a:ea typeface="宋体" charset="-122"/>
              </a:rPr>
              <a:t>通信协议</a:t>
            </a:r>
            <a:r>
              <a:rPr lang="zh-CN" altLang="en-US" dirty="0" smtClean="0">
                <a:ea typeface="宋体" charset="-122"/>
              </a:rPr>
              <a:t>控制数据在物理线路上的传输，保证准确性。实现这些协议或者规程的硬件、软件与物理线路共同构成数据链路，是逻辑上的。</a:t>
            </a:r>
            <a:endParaRPr lang="en-US" altLang="zh-CN" dirty="0" smtClean="0">
              <a:ea typeface="宋体" charset="-122"/>
            </a:endParaRPr>
          </a:p>
        </p:txBody>
      </p:sp>
    </p:spTree>
    <p:extLst>
      <p:ext uri="{BB962C8B-B14F-4D97-AF65-F5344CB8AC3E}">
        <p14:creationId xmlns:p14="http://schemas.microsoft.com/office/powerpoint/2010/main" val="3562989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Rot="1" noChangeAspect="1" noChangeArrowheads="1" noTextEdit="1"/>
          </p:cNvSpPr>
          <p:nvPr>
            <p:ph type="sldImg"/>
          </p:nvPr>
        </p:nvSpPr>
        <p:spPr>
          <a:ln/>
        </p:spPr>
      </p:sp>
      <p:sp>
        <p:nvSpPr>
          <p:cNvPr id="196610" name="Rectangle 3"/>
          <p:cNvSpPr>
            <a:spLocks noGrp="1" noChangeArrowheads="1"/>
          </p:cNvSpPr>
          <p:nvPr>
            <p:ph type="body" idx="1"/>
          </p:nvPr>
        </p:nvSpPr>
        <p:spPr>
          <a:noFill/>
          <a:ln/>
        </p:spPr>
        <p:txBody>
          <a:bodyPr/>
          <a:lstStyle/>
          <a:p>
            <a:r>
              <a:rPr lang="zh-CN" altLang="en-US" smtClean="0">
                <a:ea typeface="宋体" charset="-122"/>
              </a:rPr>
              <a:t>在双方的数据通信中，如何控制通信的流量同样非常重要。它既可以确保数据通信的有序进行，还可避免通信过程中不会出现因为接收方来不及接收而造成的数据丢失。这就是数据链路层的“流量控制”功能。 </a:t>
            </a:r>
          </a:p>
        </p:txBody>
      </p:sp>
    </p:spTree>
    <p:extLst>
      <p:ext uri="{BB962C8B-B14F-4D97-AF65-F5344CB8AC3E}">
        <p14:creationId xmlns:p14="http://schemas.microsoft.com/office/powerpoint/2010/main" val="108799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ln/>
        </p:spPr>
      </p:sp>
      <p:sp>
        <p:nvSpPr>
          <p:cNvPr id="180226" name="Rectangle 3"/>
          <p:cNvSpPr>
            <a:spLocks noGrp="1" noChangeArrowheads="1"/>
          </p:cNvSpPr>
          <p:nvPr>
            <p:ph type="body" idx="1"/>
          </p:nvPr>
        </p:nvSpPr>
        <p:spPr>
          <a:noFill/>
          <a:ln/>
        </p:spPr>
        <p:txBody>
          <a:bodyPr/>
          <a:lstStyle/>
          <a:p>
            <a:r>
              <a:rPr lang="zh-CN" altLang="en-US" smtClean="0">
                <a:ea typeface="宋体" charset="-122"/>
              </a:rPr>
              <a:t>在数据通信过程可能会因物理链路性能和网络通信环境等因素，难免会出现一些传送错误，但为了确保数据通信的准确，又必须使得这些错误发生的机率尽可能低。这一功能也是在数据链路层实现的，就是它的“差错控制”功能。 </a:t>
            </a:r>
          </a:p>
        </p:txBody>
      </p:sp>
    </p:spTree>
    <p:extLst>
      <p:ext uri="{BB962C8B-B14F-4D97-AF65-F5344CB8AC3E}">
        <p14:creationId xmlns:p14="http://schemas.microsoft.com/office/powerpoint/2010/main" val="389653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ChangeArrowheads="1" noTextEdit="1"/>
          </p:cNvSpPr>
          <p:nvPr>
            <p:ph type="sldImg"/>
          </p:nvPr>
        </p:nvSpPr>
        <p:spPr>
          <a:ln/>
        </p:spPr>
      </p:sp>
      <p:sp>
        <p:nvSpPr>
          <p:cNvPr id="182274" name="Rectangle 3"/>
          <p:cNvSpPr>
            <a:spLocks noGrp="1" noChangeArrowheads="1"/>
          </p:cNvSpPr>
          <p:nvPr>
            <p:ph type="body" idx="1"/>
          </p:nvPr>
        </p:nvSpPr>
        <p:spPr>
          <a:noFill/>
          <a:ln/>
        </p:spPr>
        <p:txBody>
          <a:bodyPr/>
          <a:lstStyle/>
          <a:p>
            <a:r>
              <a:rPr lang="zh-CN" altLang="en-US" smtClean="0">
                <a:ea typeface="宋体" charset="-122"/>
              </a:rPr>
              <a:t>当传输的数据中出现控制字符时，需要采取适当的措施，使接收方不至于将数据误认为是控制信息。比如：帧定界符</a:t>
            </a:r>
            <a:r>
              <a:rPr lang="en-US" altLang="zh-CN" smtClean="0">
                <a:ea typeface="宋体" charset="-122"/>
              </a:rPr>
              <a:t>”01111110”</a:t>
            </a:r>
            <a:r>
              <a:rPr lang="zh-CN" altLang="en-US" smtClean="0">
                <a:ea typeface="宋体" charset="-122"/>
              </a:rPr>
              <a:t>，帧数据中不能出现。提出解决办法，保证传输的数据比特流是任意的、透明的，即“传输透明性”。</a:t>
            </a:r>
          </a:p>
        </p:txBody>
      </p:sp>
    </p:spTree>
    <p:extLst>
      <p:ext uri="{BB962C8B-B14F-4D97-AF65-F5344CB8AC3E}">
        <p14:creationId xmlns:p14="http://schemas.microsoft.com/office/powerpoint/2010/main" val="147850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Rot="1" noChangeAspect="1" noChangeArrowheads="1" noTextEdit="1"/>
          </p:cNvSpPr>
          <p:nvPr>
            <p:ph type="sldImg"/>
          </p:nvPr>
        </p:nvSpPr>
        <p:spPr>
          <a:ln/>
        </p:spPr>
      </p:sp>
      <p:sp>
        <p:nvSpPr>
          <p:cNvPr id="184322" name="Rectangle 3"/>
          <p:cNvSpPr>
            <a:spLocks noGrp="1" noChangeArrowheads="1"/>
          </p:cNvSpPr>
          <p:nvPr>
            <p:ph type="body" idx="1"/>
          </p:nvPr>
        </p:nvSpPr>
        <p:spPr>
          <a:noFill/>
          <a:ln/>
        </p:spPr>
        <p:txBody>
          <a:bodyPr/>
          <a:lstStyle/>
          <a:p>
            <a:r>
              <a:rPr lang="zh-CN" altLang="en-US" smtClean="0">
                <a:ea typeface="宋体" charset="-122"/>
              </a:rPr>
              <a:t>数据链路层中的</a:t>
            </a:r>
            <a:r>
              <a:rPr lang="en-US" altLang="zh-CN" smtClean="0">
                <a:ea typeface="宋体" charset="-122"/>
              </a:rPr>
              <a:t>MAC</a:t>
            </a:r>
            <a:r>
              <a:rPr lang="zh-CN" altLang="en-US" smtClean="0">
                <a:ea typeface="宋体" charset="-122"/>
              </a:rPr>
              <a:t>子层主要功能。这里所说的“寻址”与“</a:t>
            </a:r>
            <a:r>
              <a:rPr lang="en-US" altLang="zh-CN" smtClean="0">
                <a:ea typeface="宋体" charset="-122"/>
              </a:rPr>
              <a:t>IP</a:t>
            </a:r>
            <a:r>
              <a:rPr lang="zh-CN" altLang="en-US" smtClean="0">
                <a:ea typeface="宋体" charset="-122"/>
              </a:rPr>
              <a:t>地址寻址”是完全不一样的，此处所寻找地址是计算机网卡的</a:t>
            </a:r>
            <a:r>
              <a:rPr lang="en-US" altLang="zh-CN" smtClean="0">
                <a:ea typeface="宋体" charset="-122"/>
              </a:rPr>
              <a:t>MAC</a:t>
            </a:r>
            <a:r>
              <a:rPr lang="zh-CN" altLang="en-US" smtClean="0">
                <a:ea typeface="宋体" charset="-122"/>
              </a:rPr>
              <a:t>地址，也称“物理地址”、“硬件地址”，而不是</a:t>
            </a:r>
            <a:r>
              <a:rPr lang="en-US" altLang="zh-CN" smtClean="0">
                <a:ea typeface="宋体" charset="-122"/>
              </a:rPr>
              <a:t>IP</a:t>
            </a:r>
            <a:r>
              <a:rPr lang="zh-CN" altLang="en-US" smtClean="0">
                <a:ea typeface="宋体" charset="-122"/>
              </a:rPr>
              <a:t>地址。在以太网中，采用媒体访问控制（</a:t>
            </a:r>
            <a:r>
              <a:rPr lang="en-US" altLang="zh-CN" smtClean="0">
                <a:ea typeface="宋体" charset="-122"/>
              </a:rPr>
              <a:t>Media Access Control, MAC</a:t>
            </a:r>
            <a:r>
              <a:rPr lang="zh-CN" altLang="en-US" smtClean="0">
                <a:ea typeface="宋体" charset="-122"/>
              </a:rPr>
              <a:t>）地址进行寻址，</a:t>
            </a:r>
            <a:r>
              <a:rPr lang="en-US" altLang="zh-CN" smtClean="0">
                <a:ea typeface="宋体" charset="-122"/>
              </a:rPr>
              <a:t>MAC</a:t>
            </a:r>
            <a:r>
              <a:rPr lang="zh-CN" altLang="en-US" smtClean="0">
                <a:ea typeface="宋体" charset="-122"/>
              </a:rPr>
              <a:t>地址被烧入每个以太网网卡中。 </a:t>
            </a:r>
          </a:p>
        </p:txBody>
      </p:sp>
    </p:spTree>
    <p:extLst>
      <p:ext uri="{BB962C8B-B14F-4D97-AF65-F5344CB8AC3E}">
        <p14:creationId xmlns:p14="http://schemas.microsoft.com/office/powerpoint/2010/main" val="111627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419B3AF-9657-493D-90A2-0ACB1D50BDB0}" type="slidenum">
              <a:rPr lang="en-US" altLang="zh-CN"/>
              <a:pPr/>
              <a:t>16</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6608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72FFA3D3-FAF8-43EB-982A-7681726BF763}" type="slidenum">
              <a:rPr lang="en-US" altLang="zh-CN"/>
              <a:pPr/>
              <a:t>17</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617952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11E20A-DAFC-4F81-88B1-01C5AD691590}" type="slidenum">
              <a:rPr lang="en-US" altLang="zh-CN" smtClean="0"/>
              <a:pPr>
                <a:defRPr/>
              </a:pPr>
              <a:t>18</a:t>
            </a:fld>
            <a:endParaRPr lang="en-US" altLang="zh-CN"/>
          </a:p>
        </p:txBody>
      </p:sp>
    </p:spTree>
    <p:extLst>
      <p:ext uri="{BB962C8B-B14F-4D97-AF65-F5344CB8AC3E}">
        <p14:creationId xmlns:p14="http://schemas.microsoft.com/office/powerpoint/2010/main" val="313891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AE46E6E-5EA3-4E5B-916F-91EB1C34EADC}" type="slidenum">
              <a:rPr lang="en-US" altLang="zh-CN"/>
              <a:pPr/>
              <a:t>19</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r>
              <a:rPr kumimoji="1" lang="en-US" altLang="zh-CN" sz="1200" b="0" i="0" kern="1200" dirty="0" smtClean="0">
                <a:solidFill>
                  <a:schemeClr val="tx1"/>
                </a:solidFill>
                <a:effectLst/>
                <a:latin typeface="Times New Roman" pitchFamily="18" charset="0"/>
                <a:ea typeface="宋体" pitchFamily="2" charset="-122"/>
                <a:cs typeface="+mn-cs"/>
              </a:rPr>
              <a:t>(3) </a:t>
            </a:r>
            <a:r>
              <a:rPr kumimoji="1" lang="zh-CN" altLang="en-US" sz="1200" b="0" i="0" kern="1200" dirty="0" smtClean="0">
                <a:solidFill>
                  <a:schemeClr val="tx1"/>
                </a:solidFill>
                <a:effectLst/>
                <a:latin typeface="Times New Roman" pitchFamily="18" charset="0"/>
                <a:ea typeface="宋体" pitchFamily="2" charset="-122"/>
                <a:cs typeface="+mn-cs"/>
              </a:rPr>
              <a:t>比特填充的首尾界定符法</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是以一组特定的比特模式（如</a:t>
            </a:r>
            <a:r>
              <a:rPr kumimoji="1" lang="en-US" altLang="zh-CN" sz="1200" b="0" i="0" kern="1200" dirty="0" smtClean="0">
                <a:solidFill>
                  <a:schemeClr val="tx1"/>
                </a:solidFill>
                <a:effectLst/>
                <a:latin typeface="Times New Roman" pitchFamily="18" charset="0"/>
                <a:ea typeface="宋体" pitchFamily="2" charset="-122"/>
                <a:cs typeface="+mn-cs"/>
              </a:rPr>
              <a:t>01111110</a:t>
            </a:r>
            <a:r>
              <a:rPr kumimoji="1" lang="zh-CN" altLang="en-US" sz="1200" b="0" i="0" kern="1200" dirty="0" smtClean="0">
                <a:solidFill>
                  <a:schemeClr val="tx1"/>
                </a:solidFill>
                <a:effectLst/>
                <a:latin typeface="Times New Roman" pitchFamily="18" charset="0"/>
                <a:ea typeface="宋体" pitchFamily="2" charset="-122"/>
                <a:cs typeface="+mn-cs"/>
              </a:rPr>
              <a:t>）来标志一帧的起始与终止，它允许任意长度的位码，也允许任意每个字符有任意长度 的位。它的工作原理是在每一帧的开始和结束位置都加上一个特殊的位模式，如</a:t>
            </a:r>
            <a:r>
              <a:rPr kumimoji="1" lang="en-US" altLang="zh-CN" sz="1200" b="0" i="0" kern="1200" dirty="0" smtClean="0">
                <a:solidFill>
                  <a:schemeClr val="tx1"/>
                </a:solidFill>
                <a:effectLst/>
                <a:latin typeface="Times New Roman" pitchFamily="18" charset="0"/>
                <a:ea typeface="宋体" pitchFamily="2" charset="-122"/>
                <a:cs typeface="+mn-cs"/>
              </a:rPr>
              <a:t>01111110</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4</a:t>
            </a:r>
            <a:r>
              <a:rPr kumimoji="1" lang="zh-CN" altLang="en-US" sz="1200" b="0" i="0" kern="1200" dirty="0" smtClean="0">
                <a:solidFill>
                  <a:schemeClr val="tx1"/>
                </a:solidFill>
                <a:effectLst/>
                <a:latin typeface="Times New Roman" pitchFamily="18" charset="0"/>
                <a:ea typeface="宋体" pitchFamily="2" charset="-122"/>
                <a:cs typeface="+mn-cs"/>
              </a:rPr>
              <a:t>）物理层编码违例法</a:t>
            </a:r>
          </a:p>
          <a:p>
            <a:r>
              <a:rPr kumimoji="1" lang="zh-CN" altLang="en-US" sz="1200" b="0" i="0" kern="1200" dirty="0" smtClean="0">
                <a:solidFill>
                  <a:schemeClr val="tx1"/>
                </a:solidFill>
                <a:effectLst/>
                <a:latin typeface="Times New Roman" pitchFamily="18" charset="0"/>
                <a:ea typeface="宋体" pitchFamily="2" charset="-122"/>
                <a:cs typeface="+mn-cs"/>
              </a:rPr>
              <a:t> 该法在物理层采用特定的比特编码方法时采用。例如，曼彻斯特编码方法，是将数据比特“</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编码成“高</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低”电平对，将数据比特“</a:t>
            </a:r>
            <a:r>
              <a:rPr kumimoji="1" lang="en-US" altLang="zh-CN" sz="1200" b="0" i="0" kern="1200" dirty="0" smtClean="0">
                <a:solidFill>
                  <a:schemeClr val="tx1"/>
                </a:solidFill>
                <a:effectLst/>
                <a:latin typeface="Times New Roman" pitchFamily="18" charset="0"/>
                <a:ea typeface="宋体" pitchFamily="2" charset="-122"/>
                <a:cs typeface="+mn-cs"/>
              </a:rPr>
              <a:t>0”</a:t>
            </a:r>
            <a:r>
              <a:rPr kumimoji="1" lang="zh-CN" altLang="en-US" sz="1200" b="0" i="0" kern="1200" dirty="0" smtClean="0">
                <a:solidFill>
                  <a:schemeClr val="tx1"/>
                </a:solidFill>
                <a:effectLst/>
                <a:latin typeface="Times New Roman" pitchFamily="18" charset="0"/>
                <a:ea typeface="宋体" pitchFamily="2" charset="-122"/>
                <a:cs typeface="+mn-cs"/>
              </a:rPr>
              <a:t>编码成“低</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高”电平 对。而“高</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高”电平对和“低</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低”电平对在数据比特中是违法的。可以借用这些违法编码序列来界定帧的起始与终止。局域网</a:t>
            </a:r>
            <a:r>
              <a:rPr kumimoji="1" lang="en-US" altLang="zh-CN" sz="1200" b="0" i="0" kern="1200" dirty="0" smtClean="0">
                <a:solidFill>
                  <a:schemeClr val="tx1"/>
                </a:solidFill>
                <a:effectLst/>
                <a:latin typeface="Times New Roman" pitchFamily="18" charset="0"/>
                <a:ea typeface="宋体" pitchFamily="2" charset="-122"/>
                <a:cs typeface="+mn-cs"/>
              </a:rPr>
              <a:t>IEEE 802</a:t>
            </a:r>
            <a:r>
              <a:rPr kumimoji="1" lang="zh-CN" altLang="en-US" sz="1200" b="0" i="0" kern="1200" dirty="0" smtClean="0">
                <a:solidFill>
                  <a:schemeClr val="tx1"/>
                </a:solidFill>
                <a:effectLst/>
                <a:latin typeface="Times New Roman" pitchFamily="18" charset="0"/>
                <a:ea typeface="宋体" pitchFamily="2" charset="-122"/>
                <a:cs typeface="+mn-cs"/>
              </a:rPr>
              <a:t>标准中就采用了这种方法。违法编码法不需要任何填充技术，便能实现数据的透明性，但它只适于采用冗余编码的特殊编码环境。</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由于字节计数法中</a:t>
            </a:r>
            <a:r>
              <a:rPr kumimoji="1" lang="en-US" altLang="zh-CN" sz="1200" b="0" i="0" kern="1200" dirty="0" smtClean="0">
                <a:solidFill>
                  <a:schemeClr val="tx1"/>
                </a:solidFill>
                <a:effectLst/>
                <a:latin typeface="Times New Roman" pitchFamily="18" charset="0"/>
                <a:ea typeface="宋体" pitchFamily="2" charset="-122"/>
                <a:cs typeface="+mn-cs"/>
              </a:rPr>
              <a:t>Count</a:t>
            </a:r>
            <a:r>
              <a:rPr kumimoji="1" lang="zh-CN" altLang="en-US" sz="1200" b="0" i="0" kern="1200" dirty="0" smtClean="0">
                <a:solidFill>
                  <a:schemeClr val="tx1"/>
                </a:solidFill>
                <a:effectLst/>
                <a:latin typeface="Times New Roman" pitchFamily="18" charset="0"/>
                <a:ea typeface="宋体" pitchFamily="2" charset="-122"/>
                <a:cs typeface="+mn-cs"/>
              </a:rPr>
              <a:t>字段的脆弱性（其值若有差错将导致灾难性后果）及字符填充实现上的复杂性和不兼容性，目前较普遍使用的帧同步法是比特填充法和违法编码法</a:t>
            </a:r>
          </a:p>
          <a:p>
            <a:pPr eaLnBrk="1" hangingPunct="1"/>
            <a:endParaRPr lang="zh-CN" altLang="zh-CN" dirty="0" smtClean="0"/>
          </a:p>
        </p:txBody>
      </p:sp>
    </p:spTree>
    <p:extLst>
      <p:ext uri="{BB962C8B-B14F-4D97-AF65-F5344CB8AC3E}">
        <p14:creationId xmlns:p14="http://schemas.microsoft.com/office/powerpoint/2010/main" val="3169779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54635B2F-0D0C-48DB-BBD6-73ABD49046BC}" type="slidenum">
              <a:rPr lang="en-US" altLang="zh-CN"/>
              <a:pPr/>
              <a:t>20</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110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B6F0E7D2-3ED2-4EFC-AFCB-805D0546BBAC}" type="slidenum">
              <a:rPr lang="en-US" altLang="zh-CN"/>
              <a:pPr/>
              <a:t>21</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3171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ln/>
        </p:spPr>
      </p:sp>
      <p:sp>
        <p:nvSpPr>
          <p:cNvPr id="169986" name="Rectangle 3"/>
          <p:cNvSpPr>
            <a:spLocks noGrp="1" noChangeArrowheads="1"/>
          </p:cNvSpPr>
          <p:nvPr>
            <p:ph type="body" idx="1"/>
          </p:nvPr>
        </p:nvSpPr>
        <p:spPr>
          <a:noFill/>
          <a:ln/>
        </p:spPr>
        <p:txBody>
          <a:bodyPr/>
          <a:lstStyle/>
          <a:p>
            <a:pPr lvl="1">
              <a:buFont typeface="Arial" pitchFamily="34" charset="0"/>
              <a:buNone/>
            </a:pPr>
            <a:r>
              <a:rPr lang="zh-CN" altLang="en-US" sz="1300" dirty="0" smtClean="0">
                <a:solidFill>
                  <a:schemeClr val="accent2"/>
                </a:solidFill>
                <a:latin typeface="华文楷体"/>
                <a:ea typeface="华文楷体"/>
                <a:cs typeface="华文楷体"/>
              </a:rPr>
              <a:t>方法</a:t>
            </a:r>
            <a:r>
              <a:rPr lang="en-US" altLang="zh-CN" sz="1300" dirty="0" smtClean="0">
                <a:solidFill>
                  <a:schemeClr val="accent2"/>
                </a:solidFill>
                <a:latin typeface="华文楷体"/>
                <a:ea typeface="华文楷体"/>
                <a:cs typeface="华文楷体"/>
              </a:rPr>
              <a:t>—</a:t>
            </a:r>
            <a:endParaRPr lang="zh-CN" altLang="en-US" dirty="0" smtClean="0">
              <a:ea typeface="宋体" charset="-122"/>
            </a:endParaRPr>
          </a:p>
        </p:txBody>
      </p:sp>
    </p:spTree>
    <p:extLst>
      <p:ext uri="{BB962C8B-B14F-4D97-AF65-F5344CB8AC3E}">
        <p14:creationId xmlns:p14="http://schemas.microsoft.com/office/powerpoint/2010/main" val="117140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15F78BE3-F883-418B-A95D-0B822E9CFF23}" type="slidenum">
              <a:rPr lang="en-US" altLang="zh-CN"/>
              <a:pPr/>
              <a:t>22</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438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Rot="1" noChangeAspect="1" noChangeArrowheads="1" noTextEdit="1"/>
          </p:cNvSpPr>
          <p:nvPr>
            <p:ph type="sldImg"/>
          </p:nvPr>
        </p:nvSpPr>
        <p:spPr>
          <a:ln/>
        </p:spPr>
      </p:sp>
      <p:sp>
        <p:nvSpPr>
          <p:cNvPr id="186370" name="Rectangle 3"/>
          <p:cNvSpPr>
            <a:spLocks noGrp="1" noChangeArrowheads="1"/>
          </p:cNvSpPr>
          <p:nvPr>
            <p:ph type="body" idx="1"/>
          </p:nvPr>
        </p:nvSpPr>
        <p:spPr>
          <a:noFill/>
          <a:ln/>
        </p:spPr>
        <p:txBody>
          <a:bodyPr/>
          <a:lstStyle/>
          <a:p>
            <a:r>
              <a:rPr lang="zh-CN" altLang="en-US" smtClean="0">
                <a:solidFill>
                  <a:srgbClr val="9900FF"/>
                </a:solidFill>
                <a:ea typeface="华文楷体"/>
                <a:cs typeface="华文楷体"/>
              </a:rPr>
              <a:t>通信信道的噪声分为两类：热噪声和冲击噪声；</a:t>
            </a:r>
            <a:r>
              <a:rPr lang="zh-CN" altLang="en-US" smtClean="0">
                <a:ea typeface="华文楷体"/>
                <a:cs typeface="华文楷体"/>
              </a:rPr>
              <a:t>由热噪声引起的差错是随机差错，或随机错；冲击噪声引起的差错是突发差错，或突发错；在通信过程中产生的传输差错，是由随机差错与突发差错共同构成的。</a:t>
            </a:r>
          </a:p>
          <a:p>
            <a:endParaRPr lang="zh-CN" altLang="en-US" smtClean="0">
              <a:ea typeface="宋体" charset="-122"/>
            </a:endParaRPr>
          </a:p>
        </p:txBody>
      </p:sp>
    </p:spTree>
    <p:extLst>
      <p:ext uri="{BB962C8B-B14F-4D97-AF65-F5344CB8AC3E}">
        <p14:creationId xmlns:p14="http://schemas.microsoft.com/office/powerpoint/2010/main" val="297859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ln/>
        </p:spPr>
      </p:sp>
      <p:sp>
        <p:nvSpPr>
          <p:cNvPr id="188418" name="Rectangle 3"/>
          <p:cNvSpPr>
            <a:spLocks noGrp="1" noChangeArrowheads="1"/>
          </p:cNvSpPr>
          <p:nvPr>
            <p:ph type="body" idx="1"/>
          </p:nvPr>
        </p:nvSpPr>
        <p:spPr>
          <a:noFill/>
          <a:ln/>
        </p:spPr>
        <p:txBody>
          <a:bodyPr/>
          <a:lstStyle/>
          <a:p>
            <a:r>
              <a:rPr lang="zh-CN" altLang="en-US" smtClean="0">
                <a:ea typeface="华文楷体"/>
                <a:cs typeface="华文楷体"/>
              </a:rPr>
              <a:t>由热噪声引起的差错是随机差错，或随机错；冲击噪声引起的差错是突发差错，或突发错；</a:t>
            </a:r>
          </a:p>
        </p:txBody>
      </p:sp>
    </p:spTree>
    <p:extLst>
      <p:ext uri="{BB962C8B-B14F-4D97-AF65-F5344CB8AC3E}">
        <p14:creationId xmlns:p14="http://schemas.microsoft.com/office/powerpoint/2010/main" val="2199897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ln/>
        </p:spPr>
      </p:sp>
      <p:sp>
        <p:nvSpPr>
          <p:cNvPr id="190466" name="Rectangle 3"/>
          <p:cNvSpPr>
            <a:spLocks noGrp="1" noChangeArrowheads="1"/>
          </p:cNvSpPr>
          <p:nvPr>
            <p:ph type="body" idx="1"/>
          </p:nvPr>
        </p:nvSpPr>
        <p:spPr>
          <a:noFill/>
          <a:ln/>
        </p:spPr>
        <p:txBody>
          <a:bodyPr/>
          <a:lstStyle/>
          <a:p>
            <a:r>
              <a:rPr lang="zh-CN" altLang="en-US" sz="1000" b="0" smtClean="0">
                <a:solidFill>
                  <a:srgbClr val="2D2DB9"/>
                </a:solidFill>
                <a:ea typeface="宋体" charset="-122"/>
              </a:rPr>
              <a:t>误码率是衡量数据传输系统正常工作状态下传输可靠性的参数；对于一个实际的数据传输系统，不能笼统地说误码率越低就越好，要根据实际传输要求提出误码率要求；差错的出现具有随机性，在实际测量一个数据传输系统时，只有被测量的传输二进制位数越大，才会越接近真正的误码率值。对于实际数据传输系统，如果传输的不是二进制位，需要折合成二进制位来计算；</a:t>
            </a:r>
          </a:p>
          <a:p>
            <a:endParaRPr lang="zh-CN" altLang="en-US" smtClean="0">
              <a:ea typeface="宋体" charset="-122"/>
            </a:endParaRPr>
          </a:p>
        </p:txBody>
      </p:sp>
    </p:spTree>
    <p:extLst>
      <p:ext uri="{BB962C8B-B14F-4D97-AF65-F5344CB8AC3E}">
        <p14:creationId xmlns:p14="http://schemas.microsoft.com/office/powerpoint/2010/main" val="1886983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Rot="1" noChangeAspect="1" noChangeArrowheads="1" noTextEdit="1"/>
          </p:cNvSpPr>
          <p:nvPr>
            <p:ph type="sldImg"/>
          </p:nvPr>
        </p:nvSpPr>
        <p:spPr>
          <a:ln/>
        </p:spPr>
      </p:sp>
      <p:sp>
        <p:nvSpPr>
          <p:cNvPr id="192514" name="Rectangle 3"/>
          <p:cNvSpPr>
            <a:spLocks noGrp="1" noChangeArrowheads="1"/>
          </p:cNvSpPr>
          <p:nvPr>
            <p:ph type="body" idx="1"/>
          </p:nvPr>
        </p:nvSpPr>
        <p:spPr>
          <a:noFill/>
          <a:ln/>
        </p:spPr>
        <p:txBody>
          <a:bodyPr/>
          <a:lstStyle/>
          <a:p>
            <a:r>
              <a:rPr lang="zh-CN" altLang="en-US" sz="1000" b="0" u="sng" smtClean="0">
                <a:solidFill>
                  <a:srgbClr val="2D2DB9"/>
                </a:solidFill>
                <a:ea typeface="宋体" charset="-122"/>
              </a:rPr>
              <a:t>差错控制</a:t>
            </a:r>
            <a:r>
              <a:rPr lang="en-US" altLang="zh-CN" sz="1000" b="0" smtClean="0">
                <a:solidFill>
                  <a:srgbClr val="2D2DB9"/>
                </a:solidFill>
                <a:ea typeface="宋体" charset="-122"/>
              </a:rPr>
              <a:t>—</a:t>
            </a:r>
            <a:r>
              <a:rPr lang="zh-CN" altLang="en-US" sz="1000" b="0" smtClean="0">
                <a:solidFill>
                  <a:srgbClr val="2D2DB9"/>
                </a:solidFill>
                <a:ea typeface="宋体" charset="-122"/>
              </a:rPr>
              <a:t>在通信通信过程中能够自动检测出错误并进行纠正的方法；</a:t>
            </a:r>
          </a:p>
        </p:txBody>
      </p:sp>
    </p:spTree>
    <p:extLst>
      <p:ext uri="{BB962C8B-B14F-4D97-AF65-F5344CB8AC3E}">
        <p14:creationId xmlns:p14="http://schemas.microsoft.com/office/powerpoint/2010/main" val="2601590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Rot="1" noChangeAspect="1" noChangeArrowheads="1" noTextEdit="1"/>
          </p:cNvSpPr>
          <p:nvPr>
            <p:ph type="sldImg"/>
          </p:nvPr>
        </p:nvSpPr>
        <p:spPr>
          <a:ln/>
        </p:spPr>
      </p:sp>
      <p:sp>
        <p:nvSpPr>
          <p:cNvPr id="194562" name="Rectangle 3"/>
          <p:cNvSpPr>
            <a:spLocks noGrp="1" noChangeArrowheads="1"/>
          </p:cNvSpPr>
          <p:nvPr>
            <p:ph type="body" idx="1"/>
          </p:nvPr>
        </p:nvSpPr>
        <p:spPr>
          <a:noFill/>
          <a:ln/>
        </p:spPr>
        <p:txBody>
          <a:bodyPr/>
          <a:lstStyle/>
          <a:p>
            <a:r>
              <a:rPr lang="zh-CN" altLang="en-US" sz="1000" smtClean="0">
                <a:solidFill>
                  <a:srgbClr val="1A3868"/>
                </a:solidFill>
                <a:ea typeface="微软雅黑" pitchFamily="34" charset="-122"/>
                <a:cs typeface="Times New Roman" pitchFamily="18" charset="0"/>
              </a:rPr>
              <a:t>循环冗余编码</a:t>
            </a:r>
            <a:r>
              <a:rPr lang="en-US" altLang="zh-CN" sz="1000" smtClean="0">
                <a:solidFill>
                  <a:srgbClr val="1A3868"/>
                </a:solidFill>
                <a:ea typeface="微软雅黑" pitchFamily="34" charset="-122"/>
                <a:cs typeface="Times New Roman" pitchFamily="18" charset="0"/>
              </a:rPr>
              <a:t>C</a:t>
            </a:r>
            <a:r>
              <a:rPr kumimoji="1" lang="en-US" altLang="zh-CN" sz="1000" kern="1200" smtClean="0">
                <a:solidFill>
                  <a:srgbClr val="1A3868"/>
                </a:solidFill>
                <a:latin typeface="Times New Roman" pitchFamily="18" charset="0"/>
                <a:ea typeface="微软雅黑" pitchFamily="34" charset="-122"/>
                <a:cs typeface="Times New Roman" pitchFamily="18" charset="0"/>
              </a:rPr>
              <a:t>RC</a:t>
            </a:r>
            <a:r>
              <a:rPr kumimoji="1" lang="zh-CN" altLang="en-US" sz="1000" kern="1200" smtClean="0">
                <a:solidFill>
                  <a:srgbClr val="1A3868"/>
                </a:solidFill>
                <a:latin typeface="Times New Roman" pitchFamily="18" charset="0"/>
                <a:ea typeface="微软雅黑" pitchFamily="34" charset="-122"/>
                <a:cs typeface="Times New Roman" pitchFamily="18" charset="0"/>
              </a:rPr>
              <a:t>目前应用最广的检错码编码方法之一。</a:t>
            </a:r>
          </a:p>
        </p:txBody>
      </p:sp>
    </p:spTree>
    <p:extLst>
      <p:ext uri="{BB962C8B-B14F-4D97-AF65-F5344CB8AC3E}">
        <p14:creationId xmlns:p14="http://schemas.microsoft.com/office/powerpoint/2010/main" val="12084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Rot="1" noChangeAspect="1" noChangeArrowheads="1" noTextEdit="1"/>
          </p:cNvSpPr>
          <p:nvPr>
            <p:ph type="sldImg"/>
          </p:nvPr>
        </p:nvSpPr>
        <p:spPr>
          <a:ln/>
        </p:spPr>
      </p:sp>
      <p:sp>
        <p:nvSpPr>
          <p:cNvPr id="198658" name="Rectangle 3"/>
          <p:cNvSpPr>
            <a:spLocks noGrp="1" noChangeArrowheads="1"/>
          </p:cNvSpPr>
          <p:nvPr>
            <p:ph type="body" idx="1"/>
          </p:nvPr>
        </p:nvSpPr>
        <p:spPr>
          <a:noFill/>
          <a:ln/>
        </p:spPr>
        <p:txBody>
          <a:bodyPr/>
          <a:lstStyle/>
          <a:p>
            <a:r>
              <a:rPr lang="zh-CN" altLang="en-US" dirty="0" smtClean="0">
                <a:ea typeface="宋体" charset="-122"/>
              </a:rPr>
              <a:t>循环冗余编码是一种通过多项式除法检测错误的方法。其核心思想是将待传输的数据位串看成系数为</a:t>
            </a:r>
            <a:r>
              <a:rPr lang="en-US" altLang="zh-CN" dirty="0" smtClean="0">
                <a:ea typeface="宋体" charset="-122"/>
              </a:rPr>
              <a:t>0</a:t>
            </a:r>
            <a:r>
              <a:rPr lang="zh-CN" altLang="en-US" dirty="0" smtClean="0">
                <a:ea typeface="宋体" charset="-122"/>
              </a:rPr>
              <a:t>或</a:t>
            </a:r>
            <a:r>
              <a:rPr lang="en-US" altLang="zh-CN" dirty="0" smtClean="0">
                <a:ea typeface="宋体" charset="-122"/>
              </a:rPr>
              <a:t>1</a:t>
            </a:r>
            <a:r>
              <a:rPr lang="zh-CN" altLang="en-US" dirty="0" smtClean="0">
                <a:ea typeface="宋体" charset="-122"/>
              </a:rPr>
              <a:t>的多项式，发送前收发双方约定一个生成多项式</a:t>
            </a:r>
            <a:r>
              <a:rPr lang="en-US" altLang="zh-CN" dirty="0" smtClean="0">
                <a:ea typeface="宋体" charset="-122"/>
              </a:rPr>
              <a:t>G(x)</a:t>
            </a:r>
            <a:r>
              <a:rPr lang="zh-CN" altLang="en-US" dirty="0" smtClean="0">
                <a:ea typeface="宋体" charset="-122"/>
              </a:rPr>
              <a:t>，</a:t>
            </a:r>
            <a:r>
              <a:rPr lang="en-US" altLang="zh-CN" dirty="0" smtClean="0">
                <a:ea typeface="宋体" charset="-122"/>
              </a:rPr>
              <a:t>k</a:t>
            </a:r>
            <a:r>
              <a:rPr lang="zh-CN" altLang="en-US" dirty="0" smtClean="0">
                <a:ea typeface="宋体" charset="-122"/>
              </a:rPr>
              <a:t>为多项式最高幂</a:t>
            </a:r>
            <a:r>
              <a:rPr lang="en-US" altLang="zh-CN" dirty="0" smtClean="0">
                <a:ea typeface="宋体" charset="-122"/>
              </a:rPr>
              <a:t>N</a:t>
            </a:r>
            <a:r>
              <a:rPr lang="zh-CN" altLang="en-US" dirty="0" smtClean="0">
                <a:ea typeface="宋体" charset="-122"/>
              </a:rPr>
              <a:t>值</a:t>
            </a:r>
            <a:r>
              <a:rPr lang="en-US" altLang="zh-CN" dirty="0" smtClean="0">
                <a:ea typeface="宋体" charset="-122"/>
              </a:rPr>
              <a:t>-1</a:t>
            </a:r>
            <a:r>
              <a:rPr lang="zh-CN" altLang="en-US" dirty="0" smtClean="0">
                <a:ea typeface="宋体" charset="-122"/>
              </a:rPr>
              <a:t>，然后做除法，得到循环冗余码（校验和），使带校验和的位串多项式能被</a:t>
            </a:r>
            <a:r>
              <a:rPr lang="en-US" altLang="zh-CN" dirty="0" smtClean="0">
                <a:ea typeface="宋体" charset="-122"/>
              </a:rPr>
              <a:t>G(x)</a:t>
            </a:r>
            <a:r>
              <a:rPr lang="zh-CN" altLang="en-US" dirty="0" smtClean="0">
                <a:ea typeface="宋体" charset="-122"/>
              </a:rPr>
              <a:t>整除。附加在信息位后面一起发送到，接收端收到的信息按发送端形成循环冗余码同样的算法（用</a:t>
            </a:r>
            <a:r>
              <a:rPr lang="en-US" altLang="zh-CN" dirty="0" smtClean="0">
                <a:ea typeface="宋体" charset="-122"/>
              </a:rPr>
              <a:t>G(x)</a:t>
            </a:r>
            <a:r>
              <a:rPr lang="zh-CN" altLang="en-US" dirty="0" smtClean="0">
                <a:ea typeface="宋体" charset="-122"/>
              </a:rPr>
              <a:t>除多项式）进行校验，</a:t>
            </a:r>
            <a:r>
              <a:rPr lang="zh-CN" altLang="en-US" sz="900" b="0" dirty="0" smtClean="0">
                <a:solidFill>
                  <a:srgbClr val="2D2DB9"/>
                </a:solidFill>
                <a:ea typeface="宋体" charset="-122"/>
                <a:cs typeface="Times New Roman" pitchFamily="18" charset="0"/>
              </a:rPr>
              <a:t>求得余数多项式</a:t>
            </a:r>
            <a:r>
              <a:rPr lang="en-US" altLang="zh-CN" sz="900" b="0" dirty="0" smtClean="0">
                <a:solidFill>
                  <a:srgbClr val="2D2DB9"/>
                </a:solidFill>
                <a:ea typeface="宋体" charset="-122"/>
                <a:cs typeface="Times New Roman" pitchFamily="18" charset="0"/>
              </a:rPr>
              <a:t>R′(x)</a:t>
            </a:r>
            <a:r>
              <a:rPr lang="zh-CN" altLang="en-US" sz="900" b="0" dirty="0" smtClean="0">
                <a:solidFill>
                  <a:srgbClr val="2D2DB9"/>
                </a:solidFill>
                <a:ea typeface="宋体" charset="-122"/>
                <a:cs typeface="Times New Roman" pitchFamily="18" charset="0"/>
              </a:rPr>
              <a:t>，</a:t>
            </a:r>
            <a:r>
              <a:rPr lang="zh-CN" altLang="en-US" dirty="0" smtClean="0">
                <a:ea typeface="宋体" charset="-122"/>
              </a:rPr>
              <a:t>若有余数，则传输有错。</a:t>
            </a:r>
          </a:p>
        </p:txBody>
      </p:sp>
    </p:spTree>
    <p:extLst>
      <p:ext uri="{BB962C8B-B14F-4D97-AF65-F5344CB8AC3E}">
        <p14:creationId xmlns:p14="http://schemas.microsoft.com/office/powerpoint/2010/main" val="375758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4D6A530-1B60-42CA-941A-FBF434FE1024}" type="slidenum">
              <a:rPr lang="en-US" altLang="zh-CN"/>
              <a:pPr/>
              <a:t>31</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11514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3D0FC9C0-DE30-4368-B3ED-6666A517E210}" type="slidenum">
              <a:rPr lang="en-US" altLang="zh-CN"/>
              <a:pPr/>
              <a:t>32</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16175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Rot="1" noChangeAspect="1" noChangeArrowheads="1" noTextEdit="1"/>
          </p:cNvSpPr>
          <p:nvPr>
            <p:ph type="sldImg"/>
          </p:nvPr>
        </p:nvSpPr>
        <p:spPr>
          <a:ln/>
        </p:spPr>
      </p:sp>
      <p:sp>
        <p:nvSpPr>
          <p:cNvPr id="202754" name="Rectangle 3"/>
          <p:cNvSpPr>
            <a:spLocks noGrp="1" noChangeArrowheads="1"/>
          </p:cNvSpPr>
          <p:nvPr>
            <p:ph type="body" idx="1"/>
          </p:nvPr>
        </p:nvSpPr>
        <p:spPr>
          <a:noFill/>
          <a:ln/>
        </p:spPr>
        <p:txBody>
          <a:bodyPr/>
          <a:lstStyle/>
          <a:p>
            <a:r>
              <a:rPr lang="zh-CN" altLang="en-US" smtClean="0">
                <a:ea typeface="宋体" charset="-122"/>
              </a:rPr>
              <a:t>生成多项式</a:t>
            </a:r>
            <a:r>
              <a:rPr lang="en-US" altLang="zh-CN" smtClean="0">
                <a:ea typeface="宋体" charset="-122"/>
              </a:rPr>
              <a:t>G</a:t>
            </a:r>
            <a:r>
              <a:rPr lang="zh-CN" altLang="en-US" smtClean="0">
                <a:ea typeface="宋体" charset="-122"/>
              </a:rPr>
              <a:t>（</a:t>
            </a:r>
            <a:r>
              <a:rPr lang="en-US" altLang="zh-CN" smtClean="0">
                <a:ea typeface="宋体" charset="-122"/>
              </a:rPr>
              <a:t>x</a:t>
            </a:r>
            <a:r>
              <a:rPr lang="zh-CN" altLang="en-US" smtClean="0">
                <a:ea typeface="宋体" charset="-122"/>
              </a:rPr>
              <a:t>）（其最高阶和最低阶系数必须为</a:t>
            </a:r>
            <a:r>
              <a:rPr lang="en-US" altLang="zh-CN" smtClean="0">
                <a:ea typeface="宋体" charset="-122"/>
              </a:rPr>
              <a:t>1</a:t>
            </a:r>
            <a:r>
              <a:rPr lang="zh-CN" altLang="en-US" smtClean="0">
                <a:ea typeface="宋体" charset="-122"/>
              </a:rPr>
              <a:t>）</a:t>
            </a:r>
          </a:p>
        </p:txBody>
      </p:sp>
    </p:spTree>
    <p:extLst>
      <p:ext uri="{BB962C8B-B14F-4D97-AF65-F5344CB8AC3E}">
        <p14:creationId xmlns:p14="http://schemas.microsoft.com/office/powerpoint/2010/main" val="42667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8299CDF-DBA1-4E9A-91FA-66FF0E0A79AB}" type="slidenum">
              <a:rPr lang="en-US" altLang="zh-CN"/>
              <a:pPr/>
              <a:t>5</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3053923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Rot="1" noChangeAspect="1" noChangeArrowheads="1" noTextEdit="1"/>
          </p:cNvSpPr>
          <p:nvPr>
            <p:ph type="sldImg"/>
          </p:nvPr>
        </p:nvSpPr>
        <p:spPr>
          <a:ln/>
        </p:spPr>
      </p:sp>
      <p:sp>
        <p:nvSpPr>
          <p:cNvPr id="204802" name="Rectangle 3"/>
          <p:cNvSpPr>
            <a:spLocks noGrp="1" noChangeArrowheads="1"/>
          </p:cNvSpPr>
          <p:nvPr>
            <p:ph type="body" idx="1"/>
          </p:nvPr>
        </p:nvSpPr>
        <p:spPr>
          <a:noFill/>
          <a:ln/>
        </p:spPr>
        <p:txBody>
          <a:bodyPr/>
          <a:lstStyle/>
          <a:p>
            <a:r>
              <a:rPr lang="en-US" altLang="zh-CN" sz="1000" b="0" smtClean="0">
                <a:solidFill>
                  <a:srgbClr val="18386B"/>
                </a:solidFill>
                <a:ea typeface="宋体" charset="-122"/>
                <a:cs typeface="Times New Roman" pitchFamily="18" charset="0"/>
              </a:rPr>
              <a:t>CRC</a:t>
            </a:r>
            <a:r>
              <a:rPr lang="zh-CN" altLang="en-US" sz="1000" b="0" smtClean="0">
                <a:solidFill>
                  <a:srgbClr val="18386B"/>
                </a:solidFill>
                <a:ea typeface="宋体" charset="-122"/>
                <a:cs typeface="Times New Roman" pitchFamily="18" charset="0"/>
              </a:rPr>
              <a:t>校验码的检错能力很强，它除了能检查出离散错，还能检查出突发错；如果</a:t>
            </a:r>
            <a:r>
              <a:rPr lang="en-US" altLang="zh-CN" sz="1000" b="0" smtClean="0">
                <a:solidFill>
                  <a:srgbClr val="18386B"/>
                </a:solidFill>
                <a:ea typeface="宋体" charset="-122"/>
                <a:cs typeface="Times New Roman" pitchFamily="18" charset="0"/>
              </a:rPr>
              <a:t>K=16</a:t>
            </a:r>
            <a:r>
              <a:rPr lang="zh-CN" altLang="en-US" sz="1000" b="0" smtClean="0">
                <a:solidFill>
                  <a:srgbClr val="18386B"/>
                </a:solidFill>
                <a:ea typeface="宋体" charset="-122"/>
                <a:cs typeface="Times New Roman" pitchFamily="18" charset="0"/>
              </a:rPr>
              <a:t>，</a:t>
            </a:r>
            <a:r>
              <a:rPr lang="zh-CN" altLang="en-US" sz="1000" b="1" smtClean="0">
                <a:solidFill>
                  <a:srgbClr val="18386B"/>
                </a:solidFill>
                <a:ea typeface="宋体" charset="-122"/>
                <a:cs typeface="Times New Roman" pitchFamily="18" charset="0"/>
              </a:rPr>
              <a:t> </a:t>
            </a:r>
            <a:r>
              <a:rPr lang="en-US" altLang="zh-CN" sz="1000" smtClean="0">
                <a:solidFill>
                  <a:srgbClr val="C00000"/>
                </a:solidFill>
                <a:latin typeface="微软雅黑" pitchFamily="34" charset="-122"/>
                <a:ea typeface="微软雅黑" pitchFamily="34" charset="-122"/>
                <a:cs typeface="Times New Roman" pitchFamily="18" charset="0"/>
              </a:rPr>
              <a:t>1-(1/2)</a:t>
            </a:r>
            <a:r>
              <a:rPr lang="en-US" altLang="zh-CN" sz="1000" baseline="30000" smtClean="0">
                <a:solidFill>
                  <a:srgbClr val="C00000"/>
                </a:solidFill>
                <a:latin typeface="微软雅黑" pitchFamily="34" charset="-122"/>
                <a:ea typeface="微软雅黑" pitchFamily="34" charset="-122"/>
                <a:cs typeface="Times New Roman" pitchFamily="18" charset="0"/>
              </a:rPr>
              <a:t>16-1</a:t>
            </a:r>
            <a:r>
              <a:rPr lang="en-US" altLang="zh-CN" smtClean="0">
                <a:ea typeface="宋体" charset="-122"/>
              </a:rPr>
              <a:t>=99.997%</a:t>
            </a:r>
            <a:r>
              <a:rPr lang="zh-CN" altLang="en-US" smtClean="0">
                <a:ea typeface="宋体" charset="-122"/>
              </a:rPr>
              <a:t>，漏检率十万分之三。</a:t>
            </a:r>
          </a:p>
        </p:txBody>
      </p:sp>
    </p:spTree>
    <p:extLst>
      <p:ext uri="{BB962C8B-B14F-4D97-AF65-F5344CB8AC3E}">
        <p14:creationId xmlns:p14="http://schemas.microsoft.com/office/powerpoint/2010/main" val="2859813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11E20A-DAFC-4F81-88B1-01C5AD691590}" type="slidenum">
              <a:rPr lang="en-US" altLang="zh-CN" smtClean="0"/>
              <a:pPr>
                <a:defRPr/>
              </a:pPr>
              <a:t>35</a:t>
            </a:fld>
            <a:endParaRPr lang="en-US" altLang="zh-CN"/>
          </a:p>
        </p:txBody>
      </p:sp>
    </p:spTree>
    <p:extLst>
      <p:ext uri="{BB962C8B-B14F-4D97-AF65-F5344CB8AC3E}">
        <p14:creationId xmlns:p14="http://schemas.microsoft.com/office/powerpoint/2010/main" val="1143209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p:spPr>
        <p:txBody>
          <a:bodyPr/>
          <a:lstStyle/>
          <a:p>
            <a:r>
              <a:rPr lang="en-US" altLang="zh-CN" sz="1000" b="1" u="sng" smtClean="0">
                <a:solidFill>
                  <a:srgbClr val="2D2DB9"/>
                </a:solidFill>
                <a:ea typeface="宋体" charset="-122"/>
                <a:cs typeface="Times New Roman" pitchFamily="18" charset="0"/>
              </a:rPr>
              <a:t>ARQ</a:t>
            </a:r>
            <a:r>
              <a:rPr lang="zh-CN" altLang="en-US" sz="1000" b="1" u="sng" smtClean="0">
                <a:solidFill>
                  <a:srgbClr val="2D2DB9"/>
                </a:solidFill>
                <a:ea typeface="宋体" charset="-122"/>
                <a:cs typeface="Times New Roman" pitchFamily="18" charset="0"/>
              </a:rPr>
              <a:t>实现方法主要有两种</a:t>
            </a:r>
            <a:r>
              <a:rPr lang="zh-CN" altLang="en-US" sz="1000" b="1" smtClean="0">
                <a:solidFill>
                  <a:srgbClr val="2D2DB9"/>
                </a:solidFill>
                <a:ea typeface="宋体" charset="-122"/>
                <a:cs typeface="Times New Roman" pitchFamily="18" charset="0"/>
              </a:rPr>
              <a:t>：单帧的停止等待方式、多帧连续发送方式。优点是简单，但是帧传输效率很低。</a:t>
            </a:r>
            <a:endParaRPr lang="en-US" altLang="zh-CN" sz="1000" b="1" smtClean="0">
              <a:solidFill>
                <a:srgbClr val="2D2DB9"/>
              </a:solidFill>
              <a:ea typeface="宋体" charset="-122"/>
              <a:cs typeface="Times New Roman" pitchFamily="18" charset="0"/>
            </a:endParaRPr>
          </a:p>
          <a:p>
            <a:endParaRPr lang="zh-CN" altLang="en-US" smtClean="0">
              <a:ea typeface="宋体" charset="-122"/>
            </a:endParaRPr>
          </a:p>
        </p:txBody>
      </p:sp>
    </p:spTree>
    <p:extLst>
      <p:ext uri="{BB962C8B-B14F-4D97-AF65-F5344CB8AC3E}">
        <p14:creationId xmlns:p14="http://schemas.microsoft.com/office/powerpoint/2010/main" val="4145879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检出错误</a:t>
            </a:r>
            <a:r>
              <a:rPr lang="en-US" altLang="zh-CN" smtClean="0"/>
              <a:t>NAK</a:t>
            </a:r>
            <a:r>
              <a:rPr lang="zh-CN" altLang="en-US" smtClean="0"/>
              <a:t>，超时也重发。</a:t>
            </a:r>
            <a:endParaRPr lang="zh-CN" altLang="en-US"/>
          </a:p>
        </p:txBody>
      </p:sp>
      <p:sp>
        <p:nvSpPr>
          <p:cNvPr id="4" name="灯片编号占位符 3"/>
          <p:cNvSpPr>
            <a:spLocks noGrp="1"/>
          </p:cNvSpPr>
          <p:nvPr>
            <p:ph type="sldNum" sz="quarter" idx="10"/>
          </p:nvPr>
        </p:nvSpPr>
        <p:spPr/>
        <p:txBody>
          <a:bodyPr/>
          <a:lstStyle/>
          <a:p>
            <a:pPr>
              <a:defRPr/>
            </a:pPr>
            <a:fld id="{4811E20A-DAFC-4F81-88B1-01C5AD691590}" type="slidenum">
              <a:rPr lang="en-US" altLang="zh-CN" smtClean="0"/>
              <a:pPr>
                <a:defRPr/>
              </a:pPr>
              <a:t>37</a:t>
            </a:fld>
            <a:endParaRPr lang="en-US" altLang="zh-CN"/>
          </a:p>
        </p:txBody>
      </p:sp>
    </p:spTree>
    <p:extLst>
      <p:ext uri="{BB962C8B-B14F-4D97-AF65-F5344CB8AC3E}">
        <p14:creationId xmlns:p14="http://schemas.microsoft.com/office/powerpoint/2010/main" val="2518005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p:spPr>
        <p:txBody>
          <a:bodyPr/>
          <a:lstStyle/>
          <a:p>
            <a:r>
              <a:rPr lang="zh-CN" altLang="en-US" b="0" dirty="0" smtClean="0">
                <a:ea typeface="宋体" charset="-122"/>
              </a:rPr>
              <a:t>从应答帧得知</a:t>
            </a:r>
            <a:r>
              <a:rPr lang="en-US" altLang="zh-CN" b="0" dirty="0" smtClean="0">
                <a:ea typeface="宋体" charset="-122"/>
              </a:rPr>
              <a:t>2</a:t>
            </a:r>
            <a:r>
              <a:rPr lang="zh-CN" altLang="en-US" b="0" dirty="0" smtClean="0">
                <a:ea typeface="宋体" charset="-122"/>
              </a:rPr>
              <a:t>号帧传输错误，发送发停止发送当前帧，重新发送</a:t>
            </a:r>
            <a:r>
              <a:rPr lang="en-US" altLang="zh-CN" b="0" dirty="0" smtClean="0">
                <a:ea typeface="宋体" charset="-122"/>
              </a:rPr>
              <a:t>2</a:t>
            </a:r>
            <a:r>
              <a:rPr lang="zh-CN" altLang="en-US" b="0" dirty="0" smtClean="0">
                <a:ea typeface="宋体" charset="-122"/>
              </a:rPr>
              <a:t>、</a:t>
            </a:r>
            <a:r>
              <a:rPr lang="en-US" altLang="zh-CN" b="0" dirty="0" smtClean="0">
                <a:ea typeface="宋体" charset="-122"/>
              </a:rPr>
              <a:t>3</a:t>
            </a:r>
            <a:r>
              <a:rPr lang="zh-CN" altLang="en-US" b="0" dirty="0" smtClean="0">
                <a:ea typeface="宋体" charset="-122"/>
              </a:rPr>
              <a:t>、</a:t>
            </a:r>
            <a:r>
              <a:rPr lang="en-US" altLang="zh-CN" b="0" dirty="0" smtClean="0">
                <a:ea typeface="宋体" charset="-122"/>
              </a:rPr>
              <a:t>4</a:t>
            </a:r>
            <a:r>
              <a:rPr lang="zh-CN" altLang="en-US" b="0" dirty="0" smtClean="0">
                <a:ea typeface="宋体" charset="-122"/>
              </a:rPr>
              <a:t>、</a:t>
            </a:r>
            <a:r>
              <a:rPr lang="en-US" altLang="zh-CN" b="0" dirty="0" smtClean="0">
                <a:ea typeface="宋体" charset="-122"/>
              </a:rPr>
              <a:t>5</a:t>
            </a:r>
            <a:r>
              <a:rPr lang="zh-CN" altLang="en-US" b="0" dirty="0" smtClean="0">
                <a:ea typeface="宋体" charset="-122"/>
              </a:rPr>
              <a:t>号帧。拉回状态结束后，再继续发送</a:t>
            </a:r>
            <a:r>
              <a:rPr lang="en-US" altLang="zh-CN" b="0" dirty="0" smtClean="0">
                <a:ea typeface="宋体" charset="-122"/>
              </a:rPr>
              <a:t>6</a:t>
            </a:r>
            <a:r>
              <a:rPr lang="zh-CN" altLang="en-US" b="0" dirty="0" smtClean="0">
                <a:ea typeface="宋体" charset="-122"/>
              </a:rPr>
              <a:t>号帧。</a:t>
            </a:r>
            <a:r>
              <a:rPr lang="zh-CN" altLang="en-US" b="0" dirty="0" smtClean="0">
                <a:latin typeface="楷体_GB2312" pitchFamily="49" charset="-122"/>
                <a:ea typeface="楷体_GB2312" pitchFamily="49" charset="-122"/>
              </a:rPr>
              <a:t>在使用连续</a:t>
            </a:r>
            <a:r>
              <a:rPr lang="en-US" altLang="zh-CN" b="0" dirty="0" smtClean="0">
                <a:latin typeface="楷体_GB2312" pitchFamily="49" charset="-122"/>
                <a:ea typeface="楷体_GB2312" pitchFamily="49" charset="-122"/>
              </a:rPr>
              <a:t>ARQ</a:t>
            </a:r>
            <a:r>
              <a:rPr lang="zh-CN" altLang="en-US" b="0" dirty="0" smtClean="0">
                <a:latin typeface="楷体_GB2312" pitchFamily="49" charset="-122"/>
                <a:ea typeface="楷体_GB2312" pitchFamily="49" charset="-122"/>
              </a:rPr>
              <a:t>方法时，如果发送端一直没有收到对方的确认信息，那么发送端就不能无限制地向接收方发送其数据帧。因为：</a:t>
            </a:r>
            <a:r>
              <a:rPr lang="zh-CN" altLang="en-US" b="0" dirty="0" smtClean="0">
                <a:solidFill>
                  <a:srgbClr val="008000"/>
                </a:solidFill>
                <a:latin typeface="楷体_GB2312" pitchFamily="49" charset="-122"/>
                <a:ea typeface="楷体_GB2312" pitchFamily="49" charset="-122"/>
              </a:rPr>
              <a:t>（</a:t>
            </a:r>
            <a:r>
              <a:rPr lang="en-US" altLang="zh-CN" b="0" dirty="0" smtClean="0">
                <a:solidFill>
                  <a:srgbClr val="008000"/>
                </a:solidFill>
                <a:latin typeface="楷体_GB2312" pitchFamily="49" charset="-122"/>
                <a:ea typeface="楷体_GB2312" pitchFamily="49" charset="-122"/>
              </a:rPr>
              <a:t>1</a:t>
            </a:r>
            <a:r>
              <a:rPr lang="zh-CN" altLang="en-US" b="0" dirty="0" smtClean="0">
                <a:solidFill>
                  <a:srgbClr val="008000"/>
                </a:solidFill>
                <a:latin typeface="楷体_GB2312" pitchFamily="49" charset="-122"/>
                <a:ea typeface="楷体_GB2312" pitchFamily="49" charset="-122"/>
              </a:rPr>
              <a:t>）接收端可能忙或者出现故障。</a:t>
            </a:r>
            <a:r>
              <a:rPr lang="zh-CN" altLang="en-US" b="0" dirty="0" smtClean="0">
                <a:solidFill>
                  <a:srgbClr val="FF6600"/>
                </a:solidFill>
                <a:latin typeface="楷体_GB2312" pitchFamily="49" charset="-122"/>
                <a:ea typeface="楷体_GB2312" pitchFamily="49" charset="-122"/>
              </a:rPr>
              <a:t>（</a:t>
            </a:r>
            <a:r>
              <a:rPr lang="en-US" altLang="zh-CN" b="0" dirty="0" smtClean="0">
                <a:solidFill>
                  <a:srgbClr val="FF6600"/>
                </a:solidFill>
                <a:latin typeface="楷体_GB2312" pitchFamily="49" charset="-122"/>
                <a:ea typeface="楷体_GB2312" pitchFamily="49" charset="-122"/>
              </a:rPr>
              <a:t>2</a:t>
            </a:r>
            <a:r>
              <a:rPr lang="zh-CN" altLang="en-US" b="0" dirty="0" smtClean="0">
                <a:solidFill>
                  <a:srgbClr val="FF6600"/>
                </a:solidFill>
                <a:latin typeface="楷体_GB2312" pitchFamily="49" charset="-122"/>
                <a:ea typeface="楷体_GB2312" pitchFamily="49" charset="-122"/>
              </a:rPr>
              <a:t>）当未被确认的数据帧的数目太多时，只要有一帧出了差错，就要将很多的数据帧进行重传。</a:t>
            </a:r>
            <a:r>
              <a:rPr lang="zh-CN" altLang="en-US" b="0" dirty="0" smtClean="0">
                <a:solidFill>
                  <a:schemeClr val="folHlink"/>
                </a:solidFill>
                <a:latin typeface="楷体_GB2312" pitchFamily="49" charset="-122"/>
                <a:ea typeface="楷体_GB2312" pitchFamily="49" charset="-122"/>
              </a:rPr>
              <a:t>（</a:t>
            </a:r>
            <a:r>
              <a:rPr lang="en-US" altLang="zh-CN" b="0" dirty="0" smtClean="0">
                <a:solidFill>
                  <a:schemeClr val="folHlink"/>
                </a:solidFill>
                <a:latin typeface="楷体_GB2312" pitchFamily="49" charset="-122"/>
                <a:ea typeface="楷体_GB2312" pitchFamily="49" charset="-122"/>
              </a:rPr>
              <a:t>3</a:t>
            </a:r>
            <a:r>
              <a:rPr lang="zh-CN" altLang="en-US" b="0" dirty="0" smtClean="0">
                <a:solidFill>
                  <a:schemeClr val="folHlink"/>
                </a:solidFill>
                <a:latin typeface="楷体_GB2312" pitchFamily="49" charset="-122"/>
                <a:ea typeface="楷体_GB2312" pitchFamily="49" charset="-122"/>
              </a:rPr>
              <a:t>）为了对所发送出去的大量数据帧进行编号，每个数据帧的发送序号也要占用较多的比特数，这样又增加了一些不必要的开销。</a:t>
            </a:r>
          </a:p>
          <a:p>
            <a:endParaRPr lang="zh-CN" altLang="en-US" dirty="0" smtClean="0">
              <a:ea typeface="宋体" charset="-122"/>
            </a:endParaRPr>
          </a:p>
        </p:txBody>
      </p:sp>
    </p:spTree>
    <p:extLst>
      <p:ext uri="{BB962C8B-B14F-4D97-AF65-F5344CB8AC3E}">
        <p14:creationId xmlns:p14="http://schemas.microsoft.com/office/powerpoint/2010/main" val="273381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B87A079C-E895-41A4-8D9B-6281EA873104}" type="slidenum">
              <a:rPr lang="en-US" altLang="zh-CN"/>
              <a:pPr/>
              <a:t>6</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2701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422B3F7D-9F73-4F02-A874-23EBAE2966E2}" type="slidenum">
              <a:rPr lang="en-US" altLang="zh-CN"/>
              <a:pPr/>
              <a:t>7</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200060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99C01F1C-95DC-4578-9E44-FA13584D2915}" type="slidenum">
              <a:rPr lang="en-US" altLang="zh-CN"/>
              <a:pPr/>
              <a:t>8</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58880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ln/>
        </p:spPr>
      </p:sp>
      <p:sp>
        <p:nvSpPr>
          <p:cNvPr id="172034" name="Rectangle 3"/>
          <p:cNvSpPr>
            <a:spLocks noGrp="1" noChangeArrowheads="1"/>
          </p:cNvSpPr>
          <p:nvPr>
            <p:ph type="body" idx="1"/>
          </p:nvPr>
        </p:nvSpPr>
        <p:spPr>
          <a:noFill/>
          <a:ln/>
        </p:spPr>
        <p:txBody>
          <a:bodyPr/>
          <a:lstStyle/>
          <a:p>
            <a:r>
              <a:rPr lang="zh-CN" altLang="en-US" smtClean="0">
                <a:ea typeface="宋体" charset="-122"/>
              </a:rPr>
              <a:t>数据链路层最基本的服务是将源计算机网络层来的数据可靠的传输到相邻节点的目标计算机的网络层。为达到这一目的，数据链路层必须具备一系列相应的功能，主要有：</a:t>
            </a:r>
            <a:r>
              <a:rPr lang="en-US" altLang="zh-CN" smtClean="0">
                <a:ea typeface="宋体" charset="-122"/>
              </a:rPr>
              <a:t>1</a:t>
            </a:r>
            <a:r>
              <a:rPr lang="zh-CN" altLang="en-US" smtClean="0">
                <a:ea typeface="宋体" charset="-122"/>
              </a:rPr>
              <a:t>、如何将数据组合成数据块（在数据链路层中将这种数据块称为帧，帧是数据链路层的传送单位）；</a:t>
            </a:r>
            <a:r>
              <a:rPr lang="en-US" altLang="zh-CN" smtClean="0">
                <a:ea typeface="宋体" charset="-122"/>
              </a:rPr>
              <a:t>2</a:t>
            </a:r>
            <a:r>
              <a:rPr lang="zh-CN" altLang="en-US" smtClean="0">
                <a:ea typeface="宋体" charset="-122"/>
              </a:rPr>
              <a:t>、如何控制帧在物理信道上的传输，包括如何处理传输差错，如何调节发送速率以使之与接收方相匹配；</a:t>
            </a:r>
            <a:r>
              <a:rPr lang="en-US" altLang="zh-CN" smtClean="0">
                <a:ea typeface="宋体" charset="-122"/>
              </a:rPr>
              <a:t>3</a:t>
            </a:r>
            <a:r>
              <a:rPr lang="zh-CN" altLang="en-US" smtClean="0">
                <a:ea typeface="宋体" charset="-122"/>
              </a:rPr>
              <a:t>、在两个网路实体之间提供数据链路通路的建立、维持和释放管理。</a:t>
            </a:r>
          </a:p>
        </p:txBody>
      </p:sp>
    </p:spTree>
    <p:extLst>
      <p:ext uri="{BB962C8B-B14F-4D97-AF65-F5344CB8AC3E}">
        <p14:creationId xmlns:p14="http://schemas.microsoft.com/office/powerpoint/2010/main" val="153190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Rot="1" noChangeAspect="1" noChangeArrowheads="1" noTextEdit="1"/>
          </p:cNvSpPr>
          <p:nvPr>
            <p:ph type="sldImg"/>
          </p:nvPr>
        </p:nvSpPr>
        <p:spPr>
          <a:ln/>
        </p:spPr>
      </p:sp>
      <p:sp>
        <p:nvSpPr>
          <p:cNvPr id="174082" name="Rectangle 3"/>
          <p:cNvSpPr>
            <a:spLocks noGrp="1" noChangeArrowheads="1"/>
          </p:cNvSpPr>
          <p:nvPr>
            <p:ph type="body" idx="1"/>
          </p:nvPr>
        </p:nvSpPr>
        <p:spPr>
          <a:noFill/>
          <a:ln/>
        </p:spPr>
        <p:txBody>
          <a:bodyPr/>
          <a:lstStyle/>
          <a:p>
            <a:r>
              <a:rPr lang="zh-CN" altLang="en-US" smtClean="0">
                <a:ea typeface="宋体" charset="-122"/>
              </a:rPr>
              <a:t>当网络中的两个结点要进行通信时，数据的发送方必须确知接收方是否已处在准备接受的状态。为此通信双方必须先要交换一些必要的信息，以建立一条基本的数据链路。在传输数据时要维持数据链路，而在通信完毕时要释放数据链路。 </a:t>
            </a:r>
          </a:p>
        </p:txBody>
      </p:sp>
    </p:spTree>
    <p:extLst>
      <p:ext uri="{BB962C8B-B14F-4D97-AF65-F5344CB8AC3E}">
        <p14:creationId xmlns:p14="http://schemas.microsoft.com/office/powerpoint/2010/main" val="2378916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ln/>
        </p:spPr>
      </p:sp>
      <p:sp>
        <p:nvSpPr>
          <p:cNvPr id="176130" name="Rectangle 3"/>
          <p:cNvSpPr>
            <a:spLocks noGrp="1" noChangeArrowheads="1"/>
          </p:cNvSpPr>
          <p:nvPr>
            <p:ph type="body" idx="1"/>
          </p:nvPr>
        </p:nvSpPr>
        <p:spPr>
          <a:noFill/>
          <a:ln/>
        </p:spPr>
        <p:txBody>
          <a:bodyPr/>
          <a:lstStyle/>
          <a:p>
            <a:r>
              <a:rPr lang="zh-CN" altLang="en-US" smtClean="0">
                <a:ea typeface="宋体" charset="-122"/>
              </a:rPr>
              <a:t>为了向网络层提供服务，数据链路层必须使用物理层提供的服务。物理层是以比特流进行传输的，无法避免错误，接收到的位数量可能少于、或者多于发送的位数量。等于时，可能有不同的值。这时数据链路层为了能实现数据有效的差错控制，就采用了一种“帧”的数据块进行传输。而要采帧格式传输，就必须有相应的帧同步技术，这就是数据链路层的“成帧”（也称为“帧同步”）功能。 </a:t>
            </a:r>
          </a:p>
        </p:txBody>
      </p:sp>
    </p:spTree>
    <p:extLst>
      <p:ext uri="{BB962C8B-B14F-4D97-AF65-F5344CB8AC3E}">
        <p14:creationId xmlns:p14="http://schemas.microsoft.com/office/powerpoint/2010/main" val="212223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C57E605F-39DD-42CD-9E45-1174AFE9B368}"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50" y="428625"/>
            <a:ext cx="6429375" cy="857250"/>
          </a:xfrm>
        </p:spPr>
        <p:txBody>
          <a:bodyPr/>
          <a:lstStyle>
            <a:lvl1pPr>
              <a:defRPr baseline="0">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57188" y="1485900"/>
            <a:ext cx="6357937" cy="3087688"/>
          </a:xfrm>
        </p:spPr>
        <p:txBody>
          <a:bodyPr/>
          <a:lstStyle>
            <a:lvl1pPr>
              <a:defRPr baseline="0">
                <a:ea typeface="微软雅黑" panose="020B0503020204020204" pitchFamily="34" charset="-122"/>
              </a:defRPr>
            </a:lvl1pPr>
            <a:lvl2pPr>
              <a:defRPr baseline="0">
                <a:ea typeface="微软雅黑" panose="020B0503020204020204" pitchFamily="34" charset="-122"/>
              </a:defRPr>
            </a:lvl2pPr>
            <a:lvl3pPr>
              <a:defRPr baseline="0">
                <a:ea typeface="微软雅黑" panose="020B0503020204020204" pitchFamily="34" charset="-122"/>
              </a:defRPr>
            </a:lvl3pPr>
            <a:lvl4pPr>
              <a:defRPr baseline="0">
                <a:ea typeface="微软雅黑" panose="020B0503020204020204" pitchFamily="34" charset="-122"/>
              </a:defRPr>
            </a:lvl4pPr>
            <a:lvl5pPr>
              <a:defRPr baseline="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a:lvl1pPr>
          </a:lstStyle>
          <a:p>
            <a:pPr>
              <a:defRPr/>
            </a:pPr>
            <a:fld id="{5A81BC3B-A633-443B-8ABB-C83036367D6A}" type="slidenum">
              <a:rPr lang="en-US" altLang="ko-KR"/>
              <a:pPr>
                <a:defRPr/>
              </a:pPr>
              <a:t>‹#›</a:t>
            </a:fld>
            <a:endParaRPr lang="en-US" altLang="ko-K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6463"/>
            <a:ext cx="2895600" cy="228600"/>
          </a:xfrm>
        </p:spPr>
        <p:txBody>
          <a:bodyPr/>
          <a:lstStyle>
            <a:lvl1pPr algn="ctr" eaLnBrk="0" hangingPunct="0">
              <a:defRPr/>
            </a:lvl1pPr>
          </a:lstStyle>
          <a:p>
            <a:pPr>
              <a:defRPr/>
            </a:pPr>
            <a:fld id="{5891D9A2-0106-41BA-87E5-D66838A406C9}"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fld id="{368368D1-5303-4875-8F68-BA487DC54AA6}"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p:txBody>
          <a:bodyPr/>
          <a:lstStyle>
            <a:lvl1pPr>
              <a:defRPr/>
            </a:lvl1pPr>
          </a:lstStyle>
          <a:p>
            <a:pPr>
              <a:defRPr/>
            </a:pPr>
            <a:fld id="{1C933C2D-A60D-4EA4-8980-9902ADCF3211}"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3"/>
          <p:cNvSpPr>
            <a:spLocks noGrp="1"/>
          </p:cNvSpPr>
          <p:nvPr>
            <p:ph type="ftr" sz="quarter" idx="10"/>
          </p:nvPr>
        </p:nvSpPr>
        <p:spPr/>
        <p:txBody>
          <a:bodyPr/>
          <a:lstStyle>
            <a:lvl1pPr>
              <a:defRPr/>
            </a:lvl1pPr>
          </a:lstStyle>
          <a:p>
            <a:pPr>
              <a:defRPr/>
            </a:pPr>
            <a:fld id="{2E0DC688-C6CC-4703-8396-95E1B14F0902}" type="slidenum">
              <a:rPr lang="en-US" altLang="ko-KR"/>
              <a:pPr>
                <a:defRPr/>
              </a:pPr>
              <a:t>‹#›</a:t>
            </a:fld>
            <a:endParaRPr lang="en-US" altLang="ko-K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p:cNvSpPr>
            <a:spLocks noGrp="1"/>
          </p:cNvSpPr>
          <p:nvPr>
            <p:ph type="ftr" sz="quarter" idx="10"/>
          </p:nvPr>
        </p:nvSpPr>
        <p:spPr/>
        <p:txBody>
          <a:bodyPr/>
          <a:lstStyle>
            <a:lvl1pPr>
              <a:defRPr/>
            </a:lvl1pPr>
          </a:lstStyle>
          <a:p>
            <a:pPr>
              <a:defRPr/>
            </a:pPr>
            <a:fld id="{2AD63387-D9A7-4B5F-9539-14012D0CA708}" type="slidenum">
              <a:rPr lang="en-US" altLang="ko-KR"/>
              <a:pPr>
                <a:defRPr/>
              </a:pPr>
              <a:t>‹#›</a:t>
            </a:fld>
            <a:endParaRPr lang="en-US" altLang="ko-KR"/>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41B12914-D2D6-41CD-A5D9-CDE09A2B139A}"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FDBFB82E-AE04-47BC-99A1-BD3FDE79B8EB}"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F0BF447B-2421-492B-B11B-8F2C268A5B65}"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4" name="页脚占位符 3"/>
          <p:cNvSpPr>
            <a:spLocks noGrp="1"/>
          </p:cNvSpPr>
          <p:nvPr>
            <p:ph type="ftr" sz="quarter" idx="3"/>
          </p:nvPr>
        </p:nvSpPr>
        <p:spPr>
          <a:xfrm>
            <a:off x="2895600" y="4830763"/>
            <a:ext cx="2895600" cy="228600"/>
          </a:xfrm>
          <a:prstGeom prst="rect">
            <a:avLst/>
          </a:prstGeom>
        </p:spPr>
        <p:txBody>
          <a:bodyPr/>
          <a:lstStyle>
            <a:lvl1pPr algn="ctr" eaLnBrk="0" hangingPunct="0">
              <a:defRPr/>
            </a:lvl1pPr>
          </a:lstStyle>
          <a:p>
            <a:pPr>
              <a:defRPr/>
            </a:pPr>
            <a:fld id="{A5B3887F-A496-4722-91ED-15E64ED9F436}"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698" r:id="rId3"/>
    <p:sldLayoutId id="2147483697" r:id="rId4"/>
    <p:sldLayoutId id="2147483696" r:id="rId5"/>
    <p:sldLayoutId id="2147483695" r:id="rId6"/>
    <p:sldLayoutId id="2147483694" r:id="rId7"/>
    <p:sldLayoutId id="2147483693" r:id="rId8"/>
    <p:sldLayoutId id="2147483692" r:id="rId9"/>
    <p:sldLayoutId id="2147483691" r:id="rId10"/>
    <p:sldLayoutId id="2147483690" r:id="rId11"/>
  </p:sldLayoutIdLst>
  <p:hf sldNum="0" hdr="0" dt="0"/>
  <p:txStyles>
    <p:title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1.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标题 1"/>
          <p:cNvSpPr>
            <a:spLocks noGrp="1"/>
          </p:cNvSpPr>
          <p:nvPr>
            <p:ph type="title"/>
          </p:nvPr>
        </p:nvSpPr>
        <p:spPr>
          <a:xfrm>
            <a:off x="3851920" y="2212504"/>
            <a:ext cx="4064000" cy="1020762"/>
          </a:xfrm>
        </p:spPr>
        <p:txBody>
          <a:bodyPr/>
          <a:lstStyle/>
          <a:p>
            <a:pPr eaLnBrk="1" hangingPunct="1">
              <a:defRPr/>
            </a:pPr>
            <a:r>
              <a:rPr lang="zh-CN" altLang="en-US" dirty="0" smtClean="0">
                <a:solidFill>
                  <a:srgbClr val="003366"/>
                </a:solidFill>
                <a:latin typeface="微软雅黑" pitchFamily="34" charset="-122"/>
                <a:ea typeface="微软雅黑" pitchFamily="34" charset="-122"/>
              </a:rPr>
              <a:t>计算机网络</a:t>
            </a:r>
            <a:endParaRPr lang="zh-CN" altLang="en-US" dirty="0">
              <a:solidFill>
                <a:srgbClr val="003366"/>
              </a:solidFill>
              <a:latin typeface="微软雅黑" pitchFamily="34" charset="-122"/>
              <a:ea typeface="微软雅黑" pitchFamily="34" charset="-122"/>
            </a:endParaRPr>
          </a:p>
        </p:txBody>
      </p:sp>
      <p:sp>
        <p:nvSpPr>
          <p:cNvPr id="15362" name="副标题 2"/>
          <p:cNvSpPr>
            <a:spLocks noGrp="1"/>
          </p:cNvSpPr>
          <p:nvPr>
            <p:ph type="body" idx="1"/>
          </p:nvPr>
        </p:nvSpPr>
        <p:spPr>
          <a:xfrm>
            <a:off x="3317875" y="3502025"/>
            <a:ext cx="4000500" cy="1125538"/>
          </a:xfrm>
        </p:spPr>
        <p:txBody>
          <a:bodyPr/>
          <a:lstStyle/>
          <a:p>
            <a:pPr algn="ctr" eaLnBrk="1" hangingPunct="1"/>
            <a:r>
              <a:rPr lang="zh-CN" altLang="en-US" sz="2800" b="1" smtClean="0">
                <a:solidFill>
                  <a:srgbClr val="003366"/>
                </a:solidFill>
                <a:latin typeface="微软雅黑" pitchFamily="34" charset="-122"/>
                <a:ea typeface="微软雅黑" pitchFamily="34" charset="-122"/>
              </a:rPr>
              <a:t>王宇新</a:t>
            </a:r>
          </a:p>
          <a:p>
            <a:pPr algn="ctr" eaLnBrk="1" hangingPunct="1"/>
            <a:r>
              <a:rPr lang="zh-CN" altLang="en-US" sz="2800" b="1" smtClean="0">
                <a:solidFill>
                  <a:srgbClr val="003366"/>
                </a:solidFill>
                <a:latin typeface="微软雅黑" pitchFamily="34" charset="-122"/>
                <a:ea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4"/>
          <p:cNvSpPr>
            <a:spLocks noGrp="1"/>
          </p:cNvSpPr>
          <p:nvPr>
            <p:ph type="title" idx="4294967295"/>
          </p:nvPr>
        </p:nvSpPr>
        <p:spPr>
          <a:xfrm>
            <a:off x="447675" y="706438"/>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数据链路层的主要功能</a:t>
            </a:r>
          </a:p>
        </p:txBody>
      </p:sp>
      <p:sp>
        <p:nvSpPr>
          <p:cNvPr id="173058" name="内容占位符 5"/>
          <p:cNvSpPr>
            <a:spLocks noGrp="1"/>
          </p:cNvSpPr>
          <p:nvPr>
            <p:ph sz="half" idx="4294967295"/>
          </p:nvPr>
        </p:nvSpPr>
        <p:spPr>
          <a:xfrm>
            <a:off x="357188" y="1717675"/>
            <a:ext cx="1982787" cy="3087688"/>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链路管理</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帧同步</a:t>
            </a:r>
            <a:r>
              <a:rPr lang="en-US" altLang="zh-CN" sz="2000" smtClean="0">
                <a:solidFill>
                  <a:srgbClr val="1A3868"/>
                </a:solidFill>
                <a:latin typeface="Times New Roman" pitchFamily="18" charset="0"/>
                <a:ea typeface="微软雅黑" pitchFamily="34" charset="-122"/>
                <a:cs typeface="Times New Roman" pitchFamily="18" charset="0"/>
              </a:rPr>
              <a:t>/</a:t>
            </a:r>
            <a:r>
              <a:rPr lang="zh-CN" altLang="en-US" sz="2000" smtClean="0">
                <a:solidFill>
                  <a:srgbClr val="1A3868"/>
                </a:solidFill>
                <a:latin typeface="Times New Roman" pitchFamily="18" charset="0"/>
                <a:ea typeface="微软雅黑" pitchFamily="34" charset="-122"/>
                <a:cs typeface="Times New Roman" pitchFamily="18" charset="0"/>
              </a:rPr>
              <a:t>成帧</a:t>
            </a:r>
            <a:r>
              <a:rPr lang="zh-CN" altLang="en-US" sz="2000" smtClean="0">
                <a:ea typeface="微软雅黑" pitchFamily="34" charset="-122"/>
                <a:cs typeface="Times New Roman" pitchFamily="18" charset="0"/>
              </a:rPr>
              <a:t> </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流量控制</a:t>
            </a: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差错控制</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透明传输</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寻址</a:t>
            </a:r>
          </a:p>
        </p:txBody>
      </p:sp>
      <p:sp>
        <p:nvSpPr>
          <p:cNvPr id="12" name="AutoShape 6"/>
          <p:cNvSpPr>
            <a:spLocks noChangeArrowheads="1"/>
          </p:cNvSpPr>
          <p:nvPr/>
        </p:nvSpPr>
        <p:spPr bwMode="auto">
          <a:xfrm>
            <a:off x="2219136" y="1649666"/>
            <a:ext cx="4639645" cy="55443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10000"/>
              </a:lnSpc>
              <a:spcBef>
                <a:spcPct val="30000"/>
              </a:spcBef>
              <a:defRPr/>
            </a:pPr>
            <a:r>
              <a:rPr lang="zh-CN" altLang="en-US" sz="2000" b="0" u="none">
                <a:solidFill>
                  <a:srgbClr val="FFFF00"/>
                </a:solidFill>
              </a:rPr>
              <a:t>数据链路的建立、链路的维持和释放。</a:t>
            </a:r>
            <a:endParaRPr lang="zh-CN" altLang="en-US"/>
          </a:p>
        </p:txBody>
      </p:sp>
      <p:sp>
        <p:nvSpPr>
          <p:cNvPr id="2" name="内容占位符 5"/>
          <p:cNvSpPr>
            <a:spLocks/>
          </p:cNvSpPr>
          <p:nvPr/>
        </p:nvSpPr>
        <p:spPr bwMode="auto">
          <a:xfrm>
            <a:off x="357188" y="1717675"/>
            <a:ext cx="1693862" cy="566738"/>
          </a:xfrm>
          <a:prstGeom prst="rect">
            <a:avLst/>
          </a:prstGeom>
          <a:noFill/>
          <a:ln w="9525">
            <a:noFill/>
            <a:miter lim="800000"/>
            <a:headEnd/>
            <a:tailEnd/>
          </a:ln>
        </p:spPr>
        <p:txBody>
          <a:bodyPr/>
          <a:lstStyle/>
          <a:p>
            <a:pPr marL="342900" indent="-342900" eaLnBrk="0" hangingPunct="0">
              <a:lnSpc>
                <a:spcPct val="120000"/>
              </a:lnSpc>
              <a:spcBef>
                <a:spcPct val="20000"/>
              </a:spcBef>
              <a:buFontTx/>
              <a:buChar char="•"/>
            </a:pPr>
            <a:r>
              <a:rPr lang="zh-CN" altLang="en-US" sz="2000" b="0" u="none">
                <a:solidFill>
                  <a:srgbClr val="C00000"/>
                </a:solidFill>
              </a:rPr>
              <a:t>链路管理</a:t>
            </a:r>
            <a:endParaRPr lang="en-US" altLang="zh-CN" sz="2000" b="0" u="none">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4"/>
          <p:cNvSpPr>
            <a:spLocks noGrp="1"/>
          </p:cNvSpPr>
          <p:nvPr>
            <p:ph type="title" idx="4294967295"/>
          </p:nvPr>
        </p:nvSpPr>
        <p:spPr>
          <a:xfrm>
            <a:off x="447675" y="706438"/>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数据链路层的主要功能</a:t>
            </a:r>
          </a:p>
        </p:txBody>
      </p:sp>
      <p:sp>
        <p:nvSpPr>
          <p:cNvPr id="175106" name="内容占位符 5"/>
          <p:cNvSpPr>
            <a:spLocks noGrp="1"/>
          </p:cNvSpPr>
          <p:nvPr>
            <p:ph sz="half" idx="4294967295"/>
          </p:nvPr>
        </p:nvSpPr>
        <p:spPr>
          <a:xfrm>
            <a:off x="357188" y="1717675"/>
            <a:ext cx="1982787" cy="3087688"/>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链路管理</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C00000"/>
                </a:solidFill>
                <a:latin typeface="Times New Roman" pitchFamily="18" charset="0"/>
                <a:ea typeface="微软雅黑" pitchFamily="34" charset="-122"/>
                <a:cs typeface="Times New Roman" pitchFamily="18" charset="0"/>
              </a:rPr>
              <a:t>帧同步</a:t>
            </a:r>
            <a:r>
              <a:rPr lang="en-US" altLang="zh-CN" sz="2000" smtClean="0">
                <a:solidFill>
                  <a:srgbClr val="C00000"/>
                </a:solidFill>
                <a:latin typeface="Times New Roman" pitchFamily="18" charset="0"/>
                <a:ea typeface="微软雅黑" pitchFamily="34" charset="-122"/>
                <a:cs typeface="Times New Roman" pitchFamily="18" charset="0"/>
              </a:rPr>
              <a:t>/</a:t>
            </a:r>
            <a:r>
              <a:rPr lang="zh-CN" altLang="en-US" sz="2000" smtClean="0">
                <a:solidFill>
                  <a:srgbClr val="C00000"/>
                </a:solidFill>
                <a:latin typeface="Times New Roman" pitchFamily="18" charset="0"/>
                <a:ea typeface="微软雅黑" pitchFamily="34" charset="-122"/>
                <a:cs typeface="Times New Roman" pitchFamily="18" charset="0"/>
              </a:rPr>
              <a:t>成帧</a:t>
            </a:r>
            <a:r>
              <a:rPr lang="zh-CN" altLang="en-US" sz="2000" smtClean="0">
                <a:ea typeface="微软雅黑" pitchFamily="34" charset="-122"/>
                <a:cs typeface="Times New Roman" pitchFamily="18" charset="0"/>
              </a:rPr>
              <a:t> </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流量控制</a:t>
            </a: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差错控制</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透明传输</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寻址</a:t>
            </a:r>
          </a:p>
        </p:txBody>
      </p:sp>
      <p:sp>
        <p:nvSpPr>
          <p:cNvPr id="12" name="AutoShape 6"/>
          <p:cNvSpPr>
            <a:spLocks noChangeArrowheads="1"/>
          </p:cNvSpPr>
          <p:nvPr/>
        </p:nvSpPr>
        <p:spPr bwMode="auto">
          <a:xfrm>
            <a:off x="2218742" y="2100516"/>
            <a:ext cx="4567298" cy="55443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10000"/>
              </a:lnSpc>
              <a:spcBef>
                <a:spcPct val="30000"/>
              </a:spcBef>
              <a:defRPr/>
            </a:pPr>
            <a:r>
              <a:rPr lang="zh-CN" altLang="en-US" sz="2000" b="0" u="none">
                <a:solidFill>
                  <a:srgbClr val="FFFF00"/>
                </a:solidFill>
              </a:rPr>
              <a:t>将物理层的比特流封装在数据帧中。</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4"/>
          <p:cNvSpPr>
            <a:spLocks noGrp="1"/>
          </p:cNvSpPr>
          <p:nvPr>
            <p:ph type="title" idx="4294967295"/>
          </p:nvPr>
        </p:nvSpPr>
        <p:spPr>
          <a:xfrm>
            <a:off x="447675" y="706438"/>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数据链路层的主要功能</a:t>
            </a:r>
          </a:p>
        </p:txBody>
      </p:sp>
      <p:sp>
        <p:nvSpPr>
          <p:cNvPr id="177154" name="内容占位符 5"/>
          <p:cNvSpPr>
            <a:spLocks noGrp="1"/>
          </p:cNvSpPr>
          <p:nvPr>
            <p:ph sz="half" idx="4294967295"/>
          </p:nvPr>
        </p:nvSpPr>
        <p:spPr>
          <a:xfrm>
            <a:off x="357188" y="1717675"/>
            <a:ext cx="1982787" cy="3087688"/>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链路管理</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帧同步</a:t>
            </a:r>
            <a:r>
              <a:rPr lang="en-US" altLang="zh-CN" sz="2000" smtClean="0">
                <a:solidFill>
                  <a:srgbClr val="1A3868"/>
                </a:solidFill>
                <a:latin typeface="Times New Roman" pitchFamily="18" charset="0"/>
                <a:ea typeface="微软雅黑" pitchFamily="34" charset="-122"/>
                <a:cs typeface="Times New Roman" pitchFamily="18" charset="0"/>
              </a:rPr>
              <a:t>/</a:t>
            </a:r>
            <a:r>
              <a:rPr lang="zh-CN" altLang="en-US" sz="2000" smtClean="0">
                <a:solidFill>
                  <a:srgbClr val="1A3868"/>
                </a:solidFill>
                <a:latin typeface="Times New Roman" pitchFamily="18" charset="0"/>
                <a:ea typeface="微软雅黑" pitchFamily="34" charset="-122"/>
                <a:cs typeface="Times New Roman" pitchFamily="18" charset="0"/>
              </a:rPr>
              <a:t>成帧</a:t>
            </a:r>
            <a:r>
              <a:rPr lang="zh-CN" altLang="en-US" sz="2000" smtClean="0">
                <a:ea typeface="微软雅黑" pitchFamily="34" charset="-122"/>
                <a:cs typeface="Times New Roman" pitchFamily="18" charset="0"/>
              </a:rPr>
              <a:t> </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C00000"/>
                </a:solidFill>
                <a:latin typeface="Times New Roman" pitchFamily="18" charset="0"/>
                <a:ea typeface="微软雅黑" pitchFamily="34" charset="-122"/>
                <a:cs typeface="Times New Roman" pitchFamily="18" charset="0"/>
              </a:rPr>
              <a:t>流量控制</a:t>
            </a: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差错控制</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透明传输</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寻址</a:t>
            </a:r>
          </a:p>
        </p:txBody>
      </p:sp>
      <p:sp>
        <p:nvSpPr>
          <p:cNvPr id="12" name="AutoShape 6"/>
          <p:cNvSpPr>
            <a:spLocks noChangeArrowheads="1"/>
          </p:cNvSpPr>
          <p:nvPr/>
        </p:nvSpPr>
        <p:spPr bwMode="auto">
          <a:xfrm>
            <a:off x="2218742" y="2513266"/>
            <a:ext cx="4567298" cy="55443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10000"/>
              </a:lnSpc>
              <a:spcBef>
                <a:spcPct val="30000"/>
              </a:spcBef>
              <a:defRPr/>
            </a:pPr>
            <a:r>
              <a:rPr lang="zh-CN" altLang="en-US" sz="2000" b="0" u="none">
                <a:solidFill>
                  <a:srgbClr val="FFFF00"/>
                </a:solidFill>
              </a:rPr>
              <a:t>确保通信有序进行，避免数据丢失。</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4"/>
          <p:cNvSpPr>
            <a:spLocks noGrp="1"/>
          </p:cNvSpPr>
          <p:nvPr>
            <p:ph type="title" idx="4294967295"/>
          </p:nvPr>
        </p:nvSpPr>
        <p:spPr>
          <a:xfrm>
            <a:off x="447675" y="706438"/>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数据链路层的主要功能</a:t>
            </a:r>
          </a:p>
        </p:txBody>
      </p:sp>
      <p:sp>
        <p:nvSpPr>
          <p:cNvPr id="179202" name="内容占位符 5"/>
          <p:cNvSpPr>
            <a:spLocks noGrp="1"/>
          </p:cNvSpPr>
          <p:nvPr>
            <p:ph sz="half" idx="4294967295"/>
          </p:nvPr>
        </p:nvSpPr>
        <p:spPr>
          <a:xfrm>
            <a:off x="357188" y="1717675"/>
            <a:ext cx="1982787" cy="3087688"/>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链路管理</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帧同步</a:t>
            </a:r>
            <a:r>
              <a:rPr lang="en-US" altLang="zh-CN" sz="2000" smtClean="0">
                <a:solidFill>
                  <a:srgbClr val="1A3868"/>
                </a:solidFill>
                <a:latin typeface="Times New Roman" pitchFamily="18" charset="0"/>
                <a:ea typeface="微软雅黑" pitchFamily="34" charset="-122"/>
                <a:cs typeface="Times New Roman" pitchFamily="18" charset="0"/>
              </a:rPr>
              <a:t>/</a:t>
            </a:r>
            <a:r>
              <a:rPr lang="zh-CN" altLang="en-US" sz="2000" smtClean="0">
                <a:solidFill>
                  <a:srgbClr val="1A3868"/>
                </a:solidFill>
                <a:latin typeface="Times New Roman" pitchFamily="18" charset="0"/>
                <a:ea typeface="微软雅黑" pitchFamily="34" charset="-122"/>
                <a:cs typeface="Times New Roman" pitchFamily="18" charset="0"/>
              </a:rPr>
              <a:t>成帧</a:t>
            </a:r>
            <a:r>
              <a:rPr lang="zh-CN" altLang="en-US" sz="2000" smtClean="0">
                <a:ea typeface="微软雅黑" pitchFamily="34" charset="-122"/>
                <a:cs typeface="Times New Roman" pitchFamily="18" charset="0"/>
              </a:rPr>
              <a:t> </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流量控制</a:t>
            </a:r>
          </a:p>
          <a:p>
            <a:pPr>
              <a:lnSpc>
                <a:spcPct val="120000"/>
              </a:lnSpc>
            </a:pPr>
            <a:r>
              <a:rPr lang="zh-CN" altLang="en-US" sz="2000" smtClean="0">
                <a:solidFill>
                  <a:srgbClr val="C00000"/>
                </a:solidFill>
                <a:latin typeface="Times New Roman" pitchFamily="18" charset="0"/>
                <a:ea typeface="微软雅黑" pitchFamily="34" charset="-122"/>
                <a:cs typeface="Times New Roman" pitchFamily="18" charset="0"/>
              </a:rPr>
              <a:t>差错控制</a:t>
            </a:r>
            <a:endParaRPr lang="en-US" altLang="zh-CN" sz="2000" smtClean="0">
              <a:solidFill>
                <a:srgbClr val="C00000"/>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透明传输</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寻址</a:t>
            </a:r>
          </a:p>
        </p:txBody>
      </p:sp>
      <p:sp>
        <p:nvSpPr>
          <p:cNvPr id="12" name="AutoShape 6"/>
          <p:cNvSpPr>
            <a:spLocks noChangeArrowheads="1"/>
          </p:cNvSpPr>
          <p:nvPr/>
        </p:nvSpPr>
        <p:spPr bwMode="auto">
          <a:xfrm>
            <a:off x="2218742" y="2945066"/>
            <a:ext cx="4567298" cy="55443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10000"/>
              </a:lnSpc>
              <a:spcBef>
                <a:spcPct val="30000"/>
              </a:spcBef>
              <a:defRPr/>
            </a:pPr>
            <a:r>
              <a:rPr lang="zh-CN" altLang="en-US" sz="2000" b="0" u="none">
                <a:solidFill>
                  <a:srgbClr val="FFFF00"/>
                </a:solidFill>
              </a:rPr>
              <a:t>确保数据通信准确，避免数据出错。</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4"/>
          <p:cNvSpPr>
            <a:spLocks noGrp="1"/>
          </p:cNvSpPr>
          <p:nvPr>
            <p:ph type="title" idx="4294967295"/>
          </p:nvPr>
        </p:nvSpPr>
        <p:spPr>
          <a:xfrm>
            <a:off x="447675" y="706438"/>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数据链路层的主要功能</a:t>
            </a:r>
          </a:p>
        </p:txBody>
      </p:sp>
      <p:sp>
        <p:nvSpPr>
          <p:cNvPr id="181250" name="内容占位符 5"/>
          <p:cNvSpPr>
            <a:spLocks noGrp="1"/>
          </p:cNvSpPr>
          <p:nvPr>
            <p:ph sz="half" idx="4294967295"/>
          </p:nvPr>
        </p:nvSpPr>
        <p:spPr>
          <a:xfrm>
            <a:off x="357188" y="1717675"/>
            <a:ext cx="1982787" cy="3087688"/>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链路管理</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帧同步</a:t>
            </a:r>
            <a:r>
              <a:rPr lang="en-US" altLang="zh-CN" sz="2000" smtClean="0">
                <a:solidFill>
                  <a:srgbClr val="1A3868"/>
                </a:solidFill>
                <a:latin typeface="Times New Roman" pitchFamily="18" charset="0"/>
                <a:ea typeface="微软雅黑" pitchFamily="34" charset="-122"/>
                <a:cs typeface="Times New Roman" pitchFamily="18" charset="0"/>
              </a:rPr>
              <a:t>/</a:t>
            </a:r>
            <a:r>
              <a:rPr lang="zh-CN" altLang="en-US" sz="2000" smtClean="0">
                <a:solidFill>
                  <a:srgbClr val="1A3868"/>
                </a:solidFill>
                <a:latin typeface="Times New Roman" pitchFamily="18" charset="0"/>
                <a:ea typeface="微软雅黑" pitchFamily="34" charset="-122"/>
                <a:cs typeface="Times New Roman" pitchFamily="18" charset="0"/>
              </a:rPr>
              <a:t>成帧</a:t>
            </a:r>
            <a:r>
              <a:rPr lang="zh-CN" altLang="en-US" sz="2000" smtClean="0">
                <a:ea typeface="微软雅黑" pitchFamily="34" charset="-122"/>
                <a:cs typeface="Times New Roman" pitchFamily="18" charset="0"/>
              </a:rPr>
              <a:t> </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流量控制</a:t>
            </a: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差错控制</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C00000"/>
                </a:solidFill>
                <a:latin typeface="Times New Roman" pitchFamily="18" charset="0"/>
                <a:ea typeface="微软雅黑" pitchFamily="34" charset="-122"/>
                <a:cs typeface="Times New Roman" pitchFamily="18" charset="0"/>
              </a:rPr>
              <a:t>透明传输</a:t>
            </a:r>
            <a:endParaRPr lang="en-US" altLang="zh-CN" sz="2000" smtClean="0">
              <a:solidFill>
                <a:srgbClr val="C00000"/>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寻址</a:t>
            </a:r>
          </a:p>
        </p:txBody>
      </p:sp>
      <p:sp>
        <p:nvSpPr>
          <p:cNvPr id="12" name="AutoShape 6"/>
          <p:cNvSpPr>
            <a:spLocks noChangeArrowheads="1"/>
          </p:cNvSpPr>
          <p:nvPr/>
        </p:nvSpPr>
        <p:spPr bwMode="auto">
          <a:xfrm>
            <a:off x="2076261" y="3376866"/>
            <a:ext cx="4639645" cy="55443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10000"/>
              </a:lnSpc>
              <a:spcBef>
                <a:spcPct val="30000"/>
              </a:spcBef>
              <a:defRPr/>
            </a:pPr>
            <a:r>
              <a:rPr lang="zh-CN" altLang="en-US" sz="2000" b="0" u="none">
                <a:solidFill>
                  <a:srgbClr val="FFFF00"/>
                </a:solidFill>
              </a:rPr>
              <a:t>处理数据中的控制信息，传输透明性。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4"/>
          <p:cNvSpPr>
            <a:spLocks noGrp="1"/>
          </p:cNvSpPr>
          <p:nvPr>
            <p:ph type="title" idx="4294967295"/>
          </p:nvPr>
        </p:nvSpPr>
        <p:spPr>
          <a:xfrm>
            <a:off x="447675" y="706438"/>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数据链路层的主要功能</a:t>
            </a:r>
          </a:p>
        </p:txBody>
      </p:sp>
      <p:sp>
        <p:nvSpPr>
          <p:cNvPr id="183298" name="内容占位符 5"/>
          <p:cNvSpPr>
            <a:spLocks noGrp="1"/>
          </p:cNvSpPr>
          <p:nvPr>
            <p:ph sz="half" idx="4294967295"/>
          </p:nvPr>
        </p:nvSpPr>
        <p:spPr>
          <a:xfrm>
            <a:off x="357188" y="1717675"/>
            <a:ext cx="1982787" cy="3087688"/>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链路管理</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帧同步</a:t>
            </a:r>
            <a:r>
              <a:rPr lang="en-US" altLang="zh-CN" sz="2000" smtClean="0">
                <a:solidFill>
                  <a:srgbClr val="1A3868"/>
                </a:solidFill>
                <a:latin typeface="Times New Roman" pitchFamily="18" charset="0"/>
                <a:ea typeface="微软雅黑" pitchFamily="34" charset="-122"/>
                <a:cs typeface="Times New Roman" pitchFamily="18" charset="0"/>
              </a:rPr>
              <a:t>/</a:t>
            </a:r>
            <a:r>
              <a:rPr lang="zh-CN" altLang="en-US" sz="2000" smtClean="0">
                <a:solidFill>
                  <a:srgbClr val="1A3868"/>
                </a:solidFill>
                <a:latin typeface="Times New Roman" pitchFamily="18" charset="0"/>
                <a:ea typeface="微软雅黑" pitchFamily="34" charset="-122"/>
                <a:cs typeface="Times New Roman" pitchFamily="18" charset="0"/>
              </a:rPr>
              <a:t>成帧</a:t>
            </a:r>
            <a:r>
              <a:rPr lang="zh-CN" altLang="en-US" sz="2000" smtClean="0">
                <a:ea typeface="微软雅黑" pitchFamily="34" charset="-122"/>
                <a:cs typeface="Times New Roman" pitchFamily="18" charset="0"/>
              </a:rPr>
              <a:t> </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流量控制</a:t>
            </a: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差错控制</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透明传输</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C00000"/>
                </a:solidFill>
                <a:latin typeface="Times New Roman" pitchFamily="18" charset="0"/>
                <a:ea typeface="微软雅黑" pitchFamily="34" charset="-122"/>
                <a:cs typeface="Times New Roman" pitchFamily="18" charset="0"/>
              </a:rPr>
              <a:t>寻址</a:t>
            </a:r>
          </a:p>
        </p:txBody>
      </p:sp>
      <p:sp>
        <p:nvSpPr>
          <p:cNvPr id="12" name="AutoShape 6"/>
          <p:cNvSpPr>
            <a:spLocks noChangeArrowheads="1"/>
          </p:cNvSpPr>
          <p:nvPr/>
        </p:nvSpPr>
        <p:spPr bwMode="auto">
          <a:xfrm>
            <a:off x="2076261" y="3808666"/>
            <a:ext cx="4639645" cy="55443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10000"/>
              </a:lnSpc>
              <a:spcBef>
                <a:spcPct val="30000"/>
              </a:spcBef>
              <a:defRPr/>
            </a:pPr>
            <a:r>
              <a:rPr lang="zh-CN" altLang="en-US" sz="2000" b="0" u="none">
                <a:solidFill>
                  <a:srgbClr val="FFFF00"/>
                </a:solidFill>
              </a:rPr>
              <a:t>寻找硬件</a:t>
            </a:r>
            <a:r>
              <a:rPr lang="en-US" altLang="zh-CN" sz="2000" b="0" u="none">
                <a:solidFill>
                  <a:srgbClr val="FFFF00"/>
                </a:solidFill>
              </a:rPr>
              <a:t>/</a:t>
            </a:r>
            <a:r>
              <a:rPr lang="zh-CN" altLang="en-US" sz="2000" b="0" u="none">
                <a:solidFill>
                  <a:srgbClr val="FFFF00"/>
                </a:solidFill>
              </a:rPr>
              <a:t>媒体访问控制</a:t>
            </a:r>
            <a:r>
              <a:rPr lang="en-US" altLang="zh-CN" sz="2000" b="0" u="none">
                <a:solidFill>
                  <a:srgbClr val="FFFF00"/>
                </a:solidFill>
              </a:rPr>
              <a:t>(MAC)</a:t>
            </a:r>
            <a:r>
              <a:rPr lang="zh-CN" altLang="en-US" sz="2000" b="0" u="none">
                <a:solidFill>
                  <a:srgbClr val="FFFF00"/>
                </a:solidFill>
              </a:rPr>
              <a:t>地址。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28402" y="988368"/>
            <a:ext cx="5158264" cy="576440"/>
          </a:xfrm>
        </p:spPr>
        <p:txBody>
          <a:bodyPr/>
          <a:lstStyle/>
          <a:p>
            <a:pPr algn="l"/>
            <a:r>
              <a:rPr lang="zh-CN" altLang="en-US" sz="2400" dirty="0" smtClean="0">
                <a:solidFill>
                  <a:srgbClr val="007D7A"/>
                </a:solidFill>
                <a:latin typeface="Times New Roman" pitchFamily="18" charset="0"/>
                <a:cs typeface="Times New Roman" pitchFamily="18" charset="0"/>
              </a:rPr>
              <a:t>三、</a:t>
            </a:r>
            <a:r>
              <a:rPr lang="en-US" altLang="zh-CN" sz="2400" dirty="0" smtClean="0">
                <a:solidFill>
                  <a:srgbClr val="007D7A"/>
                </a:solidFill>
                <a:latin typeface="Times New Roman" pitchFamily="18" charset="0"/>
                <a:cs typeface="Times New Roman" pitchFamily="18" charset="0"/>
              </a:rPr>
              <a:t>3</a:t>
            </a:r>
            <a:r>
              <a:rPr lang="zh-CN" altLang="en-US" sz="2400" dirty="0" smtClean="0">
                <a:solidFill>
                  <a:srgbClr val="007D7A"/>
                </a:solidFill>
                <a:latin typeface="Times New Roman" pitchFamily="18" charset="0"/>
                <a:cs typeface="Times New Roman" pitchFamily="18" charset="0"/>
              </a:rPr>
              <a:t>个</a:t>
            </a:r>
            <a:r>
              <a:rPr lang="zh-CN" altLang="en-US" sz="2400" dirty="0">
                <a:solidFill>
                  <a:srgbClr val="007D7A"/>
                </a:solidFill>
                <a:latin typeface="Times New Roman" pitchFamily="18" charset="0"/>
                <a:cs typeface="Times New Roman" pitchFamily="18" charset="0"/>
              </a:rPr>
              <a:t>基本问题 </a:t>
            </a:r>
          </a:p>
        </p:txBody>
      </p:sp>
      <p:sp>
        <p:nvSpPr>
          <p:cNvPr id="130051" name="Rectangle 3"/>
          <p:cNvSpPr>
            <a:spLocks noGrp="1" noChangeArrowheads="1"/>
          </p:cNvSpPr>
          <p:nvPr>
            <p:ph type="body" idx="1"/>
          </p:nvPr>
        </p:nvSpPr>
        <p:spPr>
          <a:xfrm>
            <a:off x="1115616" y="1924472"/>
            <a:ext cx="3572210" cy="2242515"/>
          </a:xfrm>
        </p:spPr>
        <p:txBody>
          <a:bodyPr/>
          <a:lstStyle/>
          <a:p>
            <a:pPr eaLnBrk="1" hangingPunct="1">
              <a:lnSpc>
                <a:spcPct val="150000"/>
              </a:lnSpc>
              <a:buFont typeface="Wingdings" pitchFamily="2" charset="2"/>
              <a:buNone/>
            </a:pPr>
            <a:r>
              <a:rPr lang="en-US" altLang="zh-CN" dirty="0" smtClean="0">
                <a:solidFill>
                  <a:srgbClr val="18386B"/>
                </a:solidFill>
                <a:latin typeface="微软雅黑" panose="020B0503020204020204" pitchFamily="34" charset="-122"/>
              </a:rPr>
              <a:t>(1) </a:t>
            </a:r>
            <a:r>
              <a:rPr lang="zh-CN" altLang="en-US" dirty="0" smtClean="0">
                <a:solidFill>
                  <a:srgbClr val="18386B"/>
                </a:solidFill>
                <a:latin typeface="微软雅黑" panose="020B0503020204020204" pitchFamily="34" charset="-122"/>
              </a:rPr>
              <a:t>封装成帧</a:t>
            </a:r>
          </a:p>
          <a:p>
            <a:pPr eaLnBrk="1" hangingPunct="1">
              <a:lnSpc>
                <a:spcPct val="150000"/>
              </a:lnSpc>
              <a:buFont typeface="Wingdings" pitchFamily="2" charset="2"/>
              <a:buNone/>
            </a:pPr>
            <a:r>
              <a:rPr lang="en-US" altLang="zh-CN" dirty="0" smtClean="0">
                <a:solidFill>
                  <a:srgbClr val="18386B"/>
                </a:solidFill>
                <a:latin typeface="微软雅黑" panose="020B0503020204020204" pitchFamily="34" charset="-122"/>
              </a:rPr>
              <a:t>(2) </a:t>
            </a:r>
            <a:r>
              <a:rPr lang="zh-CN" altLang="en-US" dirty="0" smtClean="0">
                <a:solidFill>
                  <a:srgbClr val="18386B"/>
                </a:solidFill>
                <a:latin typeface="微软雅黑" panose="020B0503020204020204" pitchFamily="34" charset="-122"/>
              </a:rPr>
              <a:t>透明传输</a:t>
            </a:r>
          </a:p>
          <a:p>
            <a:pPr eaLnBrk="1" hangingPunct="1">
              <a:lnSpc>
                <a:spcPct val="150000"/>
              </a:lnSpc>
              <a:buFont typeface="Wingdings" pitchFamily="2" charset="2"/>
              <a:buNone/>
            </a:pPr>
            <a:r>
              <a:rPr lang="en-US" altLang="zh-CN" dirty="0" smtClean="0">
                <a:solidFill>
                  <a:srgbClr val="18386B"/>
                </a:solidFill>
                <a:latin typeface="微软雅黑" panose="020B0503020204020204" pitchFamily="34" charset="-122"/>
              </a:rPr>
              <a:t>(3) </a:t>
            </a:r>
            <a:r>
              <a:rPr lang="zh-CN" altLang="en-US" dirty="0" smtClean="0">
                <a:solidFill>
                  <a:srgbClr val="18386B"/>
                </a:solidFill>
                <a:latin typeface="微软雅黑" panose="020B0503020204020204" pitchFamily="34" charset="-122"/>
              </a:rPr>
              <a:t>差错控制 </a:t>
            </a:r>
          </a:p>
          <a:p>
            <a:pPr eaLnBrk="1" hangingPunct="1">
              <a:lnSpc>
                <a:spcPct val="150000"/>
              </a:lnSpc>
              <a:buFont typeface="Wingdings" pitchFamily="2" charset="2"/>
              <a:buNone/>
            </a:pPr>
            <a:endParaRPr lang="en-US" altLang="zh-CN" dirty="0" smtClean="0">
              <a:solidFill>
                <a:srgbClr val="18386B"/>
              </a:solidFill>
              <a:latin typeface="微软雅黑" panose="020B0503020204020204" pitchFamily="34" charset="-122"/>
            </a:endParaRPr>
          </a:p>
        </p:txBody>
      </p:sp>
    </p:spTree>
    <p:extLst>
      <p:ext uri="{BB962C8B-B14F-4D97-AF65-F5344CB8AC3E}">
        <p14:creationId xmlns:p14="http://schemas.microsoft.com/office/powerpoint/2010/main" val="2286940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56726" y="440618"/>
            <a:ext cx="5228730" cy="1096903"/>
          </a:xfrm>
        </p:spPr>
        <p:txBody>
          <a:bodyPr/>
          <a:lstStyle/>
          <a:p>
            <a:r>
              <a:rPr lang="en-US" altLang="zh-CN" sz="2400" dirty="0">
                <a:solidFill>
                  <a:srgbClr val="007D7A"/>
                </a:solidFill>
                <a:latin typeface="Times New Roman" pitchFamily="18" charset="0"/>
                <a:cs typeface="Times New Roman" pitchFamily="18" charset="0"/>
              </a:rPr>
              <a:t>1.  </a:t>
            </a:r>
            <a:r>
              <a:rPr lang="zh-CN" altLang="en-US" sz="2400" dirty="0">
                <a:solidFill>
                  <a:srgbClr val="007D7A"/>
                </a:solidFill>
                <a:latin typeface="Times New Roman" pitchFamily="18" charset="0"/>
                <a:cs typeface="Times New Roman" pitchFamily="18" charset="0"/>
              </a:rPr>
              <a:t>封装成帧</a:t>
            </a:r>
          </a:p>
        </p:txBody>
      </p:sp>
      <p:sp>
        <p:nvSpPr>
          <p:cNvPr id="16388" name="Rectangle 3"/>
          <p:cNvSpPr>
            <a:spLocks noGrp="1" noChangeArrowheads="1"/>
          </p:cNvSpPr>
          <p:nvPr>
            <p:ph type="body" idx="1"/>
          </p:nvPr>
        </p:nvSpPr>
        <p:spPr>
          <a:xfrm>
            <a:off x="507743" y="1274323"/>
            <a:ext cx="6296505" cy="3087688"/>
          </a:xfrm>
        </p:spPr>
        <p:txBody>
          <a:bodyPr/>
          <a:lstStyle/>
          <a:p>
            <a:pPr eaLnBrk="1" hangingPunct="1">
              <a:lnSpc>
                <a:spcPct val="125000"/>
              </a:lnSpc>
              <a:spcBef>
                <a:spcPts val="600"/>
              </a:spcBef>
            </a:pPr>
            <a:r>
              <a:rPr lang="zh-CN" altLang="en-US" sz="2000" dirty="0">
                <a:solidFill>
                  <a:srgbClr val="18386B"/>
                </a:solidFill>
                <a:latin typeface="微软雅黑" panose="020B0503020204020204" pitchFamily="34" charset="-122"/>
              </a:rPr>
              <a:t>封装成帧</a:t>
            </a:r>
            <a:r>
              <a:rPr lang="en-US" altLang="zh-CN" sz="2000" dirty="0">
                <a:solidFill>
                  <a:srgbClr val="18386B"/>
                </a:solidFill>
                <a:latin typeface="微软雅黑" panose="020B0503020204020204" pitchFamily="34" charset="-122"/>
              </a:rPr>
              <a:t>(framing)</a:t>
            </a:r>
            <a:r>
              <a:rPr lang="zh-CN" altLang="en-US" sz="2000" dirty="0">
                <a:solidFill>
                  <a:srgbClr val="18386B"/>
                </a:solidFill>
                <a:latin typeface="微软雅黑" panose="020B0503020204020204" pitchFamily="34" charset="-122"/>
              </a:rPr>
              <a:t>就是在一段数据的前后分别添加</a:t>
            </a:r>
            <a:r>
              <a:rPr lang="zh-CN" altLang="en-US" sz="2000" dirty="0">
                <a:solidFill>
                  <a:srgbClr val="C00000"/>
                </a:solidFill>
                <a:latin typeface="微软雅黑" panose="020B0503020204020204" pitchFamily="34" charset="-122"/>
              </a:rPr>
              <a:t>首部</a:t>
            </a:r>
            <a:r>
              <a:rPr lang="zh-CN" altLang="en-US" sz="2000" dirty="0">
                <a:solidFill>
                  <a:srgbClr val="18386B"/>
                </a:solidFill>
                <a:latin typeface="微软雅黑" panose="020B0503020204020204" pitchFamily="34" charset="-122"/>
              </a:rPr>
              <a:t>和</a:t>
            </a:r>
            <a:r>
              <a:rPr lang="zh-CN" altLang="en-US" sz="2000" dirty="0">
                <a:solidFill>
                  <a:srgbClr val="C00000"/>
                </a:solidFill>
                <a:latin typeface="微软雅黑" panose="020B0503020204020204" pitchFamily="34" charset="-122"/>
              </a:rPr>
              <a:t>尾部</a:t>
            </a:r>
            <a:r>
              <a:rPr lang="zh-CN" altLang="en-US" sz="2000" dirty="0">
                <a:solidFill>
                  <a:srgbClr val="18386B"/>
                </a:solidFill>
                <a:latin typeface="微软雅黑" panose="020B0503020204020204" pitchFamily="34" charset="-122"/>
              </a:rPr>
              <a:t>，然后就构成了一个</a:t>
            </a:r>
            <a:r>
              <a:rPr lang="zh-CN" altLang="en-US" sz="2000" dirty="0">
                <a:solidFill>
                  <a:srgbClr val="C00000"/>
                </a:solidFill>
                <a:latin typeface="微软雅黑" panose="020B0503020204020204" pitchFamily="34" charset="-122"/>
              </a:rPr>
              <a:t>帧</a:t>
            </a:r>
            <a:r>
              <a:rPr lang="zh-CN" altLang="en-US" sz="2000" dirty="0">
                <a:solidFill>
                  <a:srgbClr val="18386B"/>
                </a:solidFill>
                <a:latin typeface="微软雅黑" panose="020B0503020204020204" pitchFamily="34" charset="-122"/>
              </a:rPr>
              <a:t>。确定帧的界限。</a:t>
            </a:r>
          </a:p>
          <a:p>
            <a:pPr eaLnBrk="1" hangingPunct="1">
              <a:lnSpc>
                <a:spcPct val="125000"/>
              </a:lnSpc>
              <a:spcBef>
                <a:spcPts val="600"/>
              </a:spcBef>
            </a:pPr>
            <a:r>
              <a:rPr lang="zh-CN" altLang="en-US" sz="2000" dirty="0">
                <a:solidFill>
                  <a:srgbClr val="18386B"/>
                </a:solidFill>
                <a:latin typeface="微软雅黑" panose="020B0503020204020204" pitchFamily="34" charset="-122"/>
              </a:rPr>
              <a:t>首部和尾部的一个重要作用就是进行</a:t>
            </a:r>
            <a:r>
              <a:rPr lang="zh-CN" altLang="en-US" sz="2000" dirty="0">
                <a:solidFill>
                  <a:srgbClr val="C00000"/>
                </a:solidFill>
                <a:latin typeface="微软雅黑" panose="020B0503020204020204" pitchFamily="34" charset="-122"/>
              </a:rPr>
              <a:t>帧定界</a:t>
            </a:r>
            <a:r>
              <a:rPr lang="zh-CN" altLang="en-US" sz="2000" dirty="0">
                <a:solidFill>
                  <a:srgbClr val="18386B"/>
                </a:solidFill>
                <a:latin typeface="微软雅黑" panose="020B0503020204020204" pitchFamily="34" charset="-122"/>
              </a:rPr>
              <a:t>。  </a:t>
            </a:r>
          </a:p>
        </p:txBody>
      </p:sp>
      <p:sp>
        <p:nvSpPr>
          <p:cNvPr id="16389" name="Text Box 4"/>
          <p:cNvSpPr txBox="1">
            <a:spLocks noChangeArrowheads="1"/>
          </p:cNvSpPr>
          <p:nvPr/>
        </p:nvSpPr>
        <p:spPr bwMode="auto">
          <a:xfrm>
            <a:off x="5780356" y="2809458"/>
            <a:ext cx="836065"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帧结束</a:t>
            </a:r>
          </a:p>
        </p:txBody>
      </p:sp>
      <p:sp>
        <p:nvSpPr>
          <p:cNvPr id="352261" name="Rectangle 5"/>
          <p:cNvSpPr>
            <a:spLocks noChangeArrowheads="1"/>
          </p:cNvSpPr>
          <p:nvPr/>
        </p:nvSpPr>
        <p:spPr bwMode="auto">
          <a:xfrm>
            <a:off x="1175061" y="3521671"/>
            <a:ext cx="898128" cy="44781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zh-CN" altLang="en-US" sz="1811" u="none" dirty="0">
                <a:solidFill>
                  <a:srgbClr val="18386B"/>
                </a:solidFill>
                <a:latin typeface="Arial" charset="0"/>
                <a:ea typeface="黑体" pitchFamily="2" charset="-122"/>
              </a:rPr>
              <a:t>帧首部</a:t>
            </a:r>
          </a:p>
        </p:txBody>
      </p:sp>
      <p:sp>
        <p:nvSpPr>
          <p:cNvPr id="352262" name="Rectangle 6"/>
          <p:cNvSpPr>
            <a:spLocks noChangeArrowheads="1"/>
          </p:cNvSpPr>
          <p:nvPr/>
        </p:nvSpPr>
        <p:spPr bwMode="auto">
          <a:xfrm>
            <a:off x="2073190" y="2716560"/>
            <a:ext cx="3218691" cy="447813"/>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811" u="none" dirty="0">
                <a:solidFill>
                  <a:srgbClr val="18386B"/>
                </a:solidFill>
                <a:latin typeface="Arial" charset="0"/>
                <a:ea typeface="黑体" pitchFamily="2" charset="-122"/>
              </a:rPr>
              <a:t>IP </a:t>
            </a:r>
            <a:r>
              <a:rPr kumimoji="1" lang="zh-CN" altLang="en-US" sz="1811" u="none" dirty="0">
                <a:solidFill>
                  <a:srgbClr val="18386B"/>
                </a:solidFill>
                <a:latin typeface="Arial" charset="0"/>
                <a:ea typeface="黑体" pitchFamily="2" charset="-122"/>
              </a:rPr>
              <a:t>数据报</a:t>
            </a:r>
          </a:p>
        </p:txBody>
      </p:sp>
      <p:sp>
        <p:nvSpPr>
          <p:cNvPr id="352263" name="Rectangle 7"/>
          <p:cNvSpPr>
            <a:spLocks noChangeArrowheads="1"/>
          </p:cNvSpPr>
          <p:nvPr/>
        </p:nvSpPr>
        <p:spPr bwMode="auto">
          <a:xfrm>
            <a:off x="2073190" y="3521671"/>
            <a:ext cx="3218691" cy="447813"/>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zh-CN" altLang="en-US" sz="1811" u="none" dirty="0">
                <a:solidFill>
                  <a:srgbClr val="18386B"/>
                </a:solidFill>
                <a:latin typeface="Arial" charset="0"/>
                <a:ea typeface="黑体" pitchFamily="2" charset="-122"/>
              </a:rPr>
              <a:t>帧的数据部分</a:t>
            </a:r>
          </a:p>
        </p:txBody>
      </p:sp>
      <p:sp>
        <p:nvSpPr>
          <p:cNvPr id="352264" name="Rectangle 8"/>
          <p:cNvSpPr>
            <a:spLocks noChangeArrowheads="1"/>
          </p:cNvSpPr>
          <p:nvPr/>
        </p:nvSpPr>
        <p:spPr bwMode="auto">
          <a:xfrm>
            <a:off x="5291880" y="3521671"/>
            <a:ext cx="898128" cy="44781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zh-CN" altLang="en-US" sz="1811" u="none" dirty="0">
                <a:solidFill>
                  <a:srgbClr val="18386B"/>
                </a:solidFill>
                <a:latin typeface="Arial" charset="0"/>
                <a:ea typeface="黑体" pitchFamily="2" charset="-122"/>
              </a:rPr>
              <a:t>帧尾部</a:t>
            </a:r>
          </a:p>
        </p:txBody>
      </p:sp>
      <p:sp>
        <p:nvSpPr>
          <p:cNvPr id="16394" name="Line 9"/>
          <p:cNvSpPr>
            <a:spLocks noChangeShapeType="1"/>
          </p:cNvSpPr>
          <p:nvPr/>
        </p:nvSpPr>
        <p:spPr bwMode="auto">
          <a:xfrm>
            <a:off x="2073190" y="4237457"/>
            <a:ext cx="3218691"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6395" name="Line 10"/>
          <p:cNvSpPr>
            <a:spLocks noChangeShapeType="1"/>
          </p:cNvSpPr>
          <p:nvPr/>
        </p:nvSpPr>
        <p:spPr bwMode="auto">
          <a:xfrm>
            <a:off x="1175062" y="4595946"/>
            <a:ext cx="5014947"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6396" name="Line 11"/>
          <p:cNvSpPr>
            <a:spLocks noChangeShapeType="1"/>
          </p:cNvSpPr>
          <p:nvPr/>
        </p:nvSpPr>
        <p:spPr bwMode="auto">
          <a:xfrm>
            <a:off x="1175061" y="4058809"/>
            <a:ext cx="0" cy="805111"/>
          </a:xfrm>
          <a:prstGeom prst="line">
            <a:avLst/>
          </a:prstGeom>
          <a:noFill/>
          <a:ln w="57150">
            <a:solidFill>
              <a:schemeClr val="folHlink"/>
            </a:solidFill>
            <a:round/>
            <a:headEnd type="triangle" w="sm" len="med"/>
            <a:tailEnd/>
          </a:ln>
        </p:spPr>
        <p:txBody>
          <a:bodyPr lIns="68708" tIns="34354" rIns="68708" bIns="34354"/>
          <a:lstStyle/>
          <a:p>
            <a:endParaRPr lang="zh-CN" altLang="en-US" sz="2112" u="none" dirty="0">
              <a:solidFill>
                <a:srgbClr val="18386B"/>
              </a:solidFill>
              <a:ea typeface="黑体" pitchFamily="2" charset="-122"/>
            </a:endParaRPr>
          </a:p>
        </p:txBody>
      </p:sp>
      <p:sp>
        <p:nvSpPr>
          <p:cNvPr id="16397" name="Line 12"/>
          <p:cNvSpPr>
            <a:spLocks noChangeShapeType="1"/>
          </p:cNvSpPr>
          <p:nvPr/>
        </p:nvSpPr>
        <p:spPr bwMode="auto">
          <a:xfrm>
            <a:off x="6190008" y="4058809"/>
            <a:ext cx="0" cy="805111"/>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6398" name="Line 13"/>
          <p:cNvSpPr>
            <a:spLocks noChangeShapeType="1"/>
          </p:cNvSpPr>
          <p:nvPr/>
        </p:nvSpPr>
        <p:spPr bwMode="auto">
          <a:xfrm>
            <a:off x="2073189" y="4058809"/>
            <a:ext cx="0" cy="358489"/>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6399" name="Line 14"/>
          <p:cNvSpPr>
            <a:spLocks noChangeShapeType="1"/>
          </p:cNvSpPr>
          <p:nvPr/>
        </p:nvSpPr>
        <p:spPr bwMode="auto">
          <a:xfrm>
            <a:off x="5291880" y="4058809"/>
            <a:ext cx="0" cy="358489"/>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6400" name="Text Box 15"/>
          <p:cNvSpPr txBox="1">
            <a:spLocks noChangeArrowheads="1"/>
          </p:cNvSpPr>
          <p:nvPr/>
        </p:nvSpPr>
        <p:spPr bwMode="auto">
          <a:xfrm>
            <a:off x="3271091" y="4052854"/>
            <a:ext cx="834461" cy="348045"/>
          </a:xfrm>
          <a:prstGeom prst="rect">
            <a:avLst/>
          </a:prstGeom>
          <a:solidFill>
            <a:schemeClr val="bg1"/>
          </a:solidFill>
          <a:ln w="9525">
            <a:noFill/>
            <a:miter lim="800000"/>
            <a:headEnd/>
            <a:tailEnd/>
          </a:ln>
        </p:spPr>
        <p:txBody>
          <a:bodyPr wrap="none" lIns="68708" tIns="34354" rIns="68708" bIns="34354">
            <a:spAutoFit/>
          </a:bodyPr>
          <a:lstStyle/>
          <a:p>
            <a:r>
              <a:rPr kumimoji="1" lang="en-US" altLang="zh-CN" sz="1811" u="none" dirty="0">
                <a:solidFill>
                  <a:srgbClr val="18386B"/>
                </a:solidFill>
                <a:latin typeface="Arial" charset="0"/>
                <a:ea typeface="黑体" pitchFamily="2" charset="-122"/>
                <a:sym typeface="Symbol" pitchFamily="18" charset="2"/>
              </a:rPr>
              <a:t> </a:t>
            </a:r>
            <a:r>
              <a:rPr kumimoji="1" lang="en-US" altLang="zh-CN" sz="1811" u="none" dirty="0">
                <a:solidFill>
                  <a:srgbClr val="18386B"/>
                </a:solidFill>
                <a:latin typeface="Arial" charset="0"/>
                <a:ea typeface="黑体" pitchFamily="2" charset="-122"/>
              </a:rPr>
              <a:t>MTU</a:t>
            </a:r>
          </a:p>
        </p:txBody>
      </p:sp>
      <p:sp>
        <p:nvSpPr>
          <p:cNvPr id="16401" name="Text Box 16"/>
          <p:cNvSpPr txBox="1">
            <a:spLocks noChangeArrowheads="1"/>
          </p:cNvSpPr>
          <p:nvPr/>
        </p:nvSpPr>
        <p:spPr bwMode="auto">
          <a:xfrm>
            <a:off x="2793364" y="4430398"/>
            <a:ext cx="1998241"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数据链路层的帧长</a:t>
            </a:r>
          </a:p>
        </p:txBody>
      </p:sp>
      <p:sp>
        <p:nvSpPr>
          <p:cNvPr id="352273" name="AutoShape 17"/>
          <p:cNvSpPr>
            <a:spLocks noChangeArrowheads="1"/>
          </p:cNvSpPr>
          <p:nvPr/>
        </p:nvSpPr>
        <p:spPr bwMode="auto">
          <a:xfrm>
            <a:off x="3420382" y="3164374"/>
            <a:ext cx="524306" cy="44662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lIns="68708" tIns="34354" rIns="68708" bIns="34354" anchor="ctr"/>
          <a:lstStyle/>
          <a:p>
            <a:pPr>
              <a:defRPr/>
            </a:pPr>
            <a:endParaRPr lang="zh-CN" altLang="en-US" sz="2112" u="none" dirty="0">
              <a:solidFill>
                <a:srgbClr val="18386B"/>
              </a:solidFill>
              <a:ea typeface="黑体" pitchFamily="2" charset="-122"/>
            </a:endParaRPr>
          </a:p>
        </p:txBody>
      </p:sp>
      <p:sp>
        <p:nvSpPr>
          <p:cNvPr id="16403" name="Text Box 18"/>
          <p:cNvSpPr txBox="1">
            <a:spLocks noChangeArrowheads="1"/>
          </p:cNvSpPr>
          <p:nvPr/>
        </p:nvSpPr>
        <p:spPr bwMode="auto">
          <a:xfrm>
            <a:off x="533712" y="3398999"/>
            <a:ext cx="603629" cy="626711"/>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开始</a:t>
            </a:r>
          </a:p>
          <a:p>
            <a:r>
              <a:rPr kumimoji="1" lang="zh-CN" altLang="en-US" sz="1811" u="none" dirty="0">
                <a:solidFill>
                  <a:srgbClr val="18386B"/>
                </a:solidFill>
                <a:latin typeface="Arial" charset="0"/>
                <a:ea typeface="黑体" pitchFamily="2" charset="-122"/>
              </a:rPr>
              <a:t>发送</a:t>
            </a:r>
          </a:p>
        </p:txBody>
      </p:sp>
      <p:sp>
        <p:nvSpPr>
          <p:cNvPr id="16404" name="Line 19"/>
          <p:cNvSpPr>
            <a:spLocks noChangeShapeType="1"/>
          </p:cNvSpPr>
          <p:nvPr/>
        </p:nvSpPr>
        <p:spPr bwMode="auto">
          <a:xfrm flipV="1">
            <a:off x="1181033" y="3178666"/>
            <a:ext cx="0" cy="297748"/>
          </a:xfrm>
          <a:prstGeom prst="line">
            <a:avLst/>
          </a:prstGeom>
          <a:noFill/>
          <a:ln w="38100">
            <a:solidFill>
              <a:schemeClr val="hlink"/>
            </a:solidFill>
            <a:round/>
            <a:headEnd type="triangle" w="med" len="lg"/>
            <a:tailEnd/>
          </a:ln>
        </p:spPr>
        <p:txBody>
          <a:bodyPr lIns="68708" tIns="34354" rIns="68708" bIns="34354"/>
          <a:lstStyle/>
          <a:p>
            <a:endParaRPr lang="zh-CN" altLang="en-US" sz="2112" u="none" dirty="0">
              <a:solidFill>
                <a:srgbClr val="18386B"/>
              </a:solidFill>
              <a:ea typeface="黑体" pitchFamily="2" charset="-122"/>
            </a:endParaRPr>
          </a:p>
        </p:txBody>
      </p:sp>
      <p:sp>
        <p:nvSpPr>
          <p:cNvPr id="16405" name="Line 20"/>
          <p:cNvSpPr>
            <a:spLocks noChangeShapeType="1"/>
          </p:cNvSpPr>
          <p:nvPr/>
        </p:nvSpPr>
        <p:spPr bwMode="auto">
          <a:xfrm flipV="1">
            <a:off x="6185230" y="3178666"/>
            <a:ext cx="0" cy="297748"/>
          </a:xfrm>
          <a:prstGeom prst="line">
            <a:avLst/>
          </a:prstGeom>
          <a:noFill/>
          <a:ln w="38100">
            <a:solidFill>
              <a:schemeClr val="hlink"/>
            </a:solidFill>
            <a:round/>
            <a:headEnd type="triangle" w="med" len="lg"/>
            <a:tailEnd/>
          </a:ln>
        </p:spPr>
        <p:txBody>
          <a:bodyPr lIns="68708" tIns="34354" rIns="68708" bIns="34354"/>
          <a:lstStyle/>
          <a:p>
            <a:endParaRPr lang="zh-CN" altLang="en-US" sz="2112" u="none" dirty="0">
              <a:solidFill>
                <a:srgbClr val="18386B"/>
              </a:solidFill>
              <a:ea typeface="黑体" pitchFamily="2" charset="-122"/>
            </a:endParaRPr>
          </a:p>
        </p:txBody>
      </p:sp>
      <p:sp>
        <p:nvSpPr>
          <p:cNvPr id="16406" name="Text Box 21"/>
          <p:cNvSpPr txBox="1">
            <a:spLocks noChangeArrowheads="1"/>
          </p:cNvSpPr>
          <p:nvPr/>
        </p:nvSpPr>
        <p:spPr bwMode="auto">
          <a:xfrm>
            <a:off x="815571" y="2809458"/>
            <a:ext cx="836065"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帧开始</a:t>
            </a:r>
          </a:p>
        </p:txBody>
      </p:sp>
    </p:spTree>
    <p:extLst>
      <p:ext uri="{BB962C8B-B14F-4D97-AF65-F5344CB8AC3E}">
        <p14:creationId xmlns:p14="http://schemas.microsoft.com/office/powerpoint/2010/main" val="1574495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39552" y="680776"/>
            <a:ext cx="5846582" cy="523616"/>
          </a:xfrm>
        </p:spPr>
        <p:txBody>
          <a:bodyPr anchor="b"/>
          <a:lstStyle/>
          <a:p>
            <a:pPr algn="l"/>
            <a:r>
              <a:rPr lang="zh-CN" sz="2400" dirty="0">
                <a:solidFill>
                  <a:srgbClr val="007D7A"/>
                </a:solidFill>
                <a:latin typeface="Times New Roman" pitchFamily="18" charset="0"/>
                <a:ea typeface="微软雅黑" panose="020B0503020204020204" pitchFamily="34" charset="-122"/>
                <a:cs typeface="Times New Roman" pitchFamily="18" charset="0"/>
              </a:rPr>
              <a:t>帧的定界</a:t>
            </a:r>
          </a:p>
        </p:txBody>
      </p:sp>
      <p:sp>
        <p:nvSpPr>
          <p:cNvPr id="38915" name="Rectangle 3"/>
          <p:cNvSpPr>
            <a:spLocks noGrp="1" noChangeArrowheads="1"/>
          </p:cNvSpPr>
          <p:nvPr>
            <p:ph type="body" idx="4294967295"/>
          </p:nvPr>
        </p:nvSpPr>
        <p:spPr>
          <a:xfrm>
            <a:off x="539552" y="1330339"/>
            <a:ext cx="6177205" cy="3600400"/>
          </a:xfrm>
        </p:spPr>
        <p:txBody>
          <a:bodyPr/>
          <a:lstStyle/>
          <a:p>
            <a:pPr eaLnBrk="1" hangingPunct="1">
              <a:spcBef>
                <a:spcPts val="600"/>
              </a:spcBef>
            </a:pPr>
            <a:r>
              <a:rPr lang="zh-CN" sz="2000" dirty="0">
                <a:solidFill>
                  <a:srgbClr val="18386B"/>
                </a:solidFill>
                <a:latin typeface="微软雅黑" panose="020B0503020204020204" pitchFamily="34" charset="-122"/>
                <a:ea typeface="微软雅黑" panose="020B0503020204020204" pitchFamily="34" charset="-122"/>
              </a:rPr>
              <a:t>什么是帧定界：</a:t>
            </a: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发送方的数据链路层将一个一个的“帧”交给</a:t>
            </a:r>
            <a:r>
              <a:rPr lang="zh-CN" dirty="0" smtClean="0">
                <a:solidFill>
                  <a:srgbClr val="18386B"/>
                </a:solidFill>
                <a:latin typeface="微软雅黑" panose="020B0503020204020204" pitchFamily="34" charset="-122"/>
                <a:ea typeface="微软雅黑" panose="020B0503020204020204" pitchFamily="34" charset="-122"/>
                <a:cs typeface="+mn-cs"/>
              </a:rPr>
              <a:t>物理层</a:t>
            </a:r>
            <a:r>
              <a:rPr lang="zh-CN" altLang="en-US" dirty="0">
                <a:solidFill>
                  <a:srgbClr val="18386B"/>
                </a:solidFill>
                <a:latin typeface="微软雅黑" panose="020B0503020204020204" pitchFamily="34" charset="-122"/>
                <a:ea typeface="微软雅黑" panose="020B0503020204020204" pitchFamily="34" charset="-122"/>
                <a:cs typeface="+mn-cs"/>
              </a:rPr>
              <a:t>，</a:t>
            </a:r>
            <a:r>
              <a:rPr lang="zh-CN" dirty="0" smtClean="0">
                <a:solidFill>
                  <a:srgbClr val="18386B"/>
                </a:solidFill>
                <a:latin typeface="微软雅黑" panose="020B0503020204020204" pitchFamily="34" charset="-122"/>
                <a:ea typeface="微软雅黑" panose="020B0503020204020204" pitchFamily="34" charset="-122"/>
                <a:cs typeface="+mn-cs"/>
              </a:rPr>
              <a:t>以</a:t>
            </a:r>
            <a:r>
              <a:rPr lang="zh-CN" dirty="0">
                <a:solidFill>
                  <a:srgbClr val="18386B"/>
                </a:solidFill>
                <a:latin typeface="微软雅黑" panose="020B0503020204020204" pitchFamily="34" charset="-122"/>
                <a:ea typeface="微软雅黑" panose="020B0503020204020204" pitchFamily="34" charset="-122"/>
                <a:cs typeface="+mn-cs"/>
              </a:rPr>
              <a:t>连续的比特流的形式发送</a:t>
            </a: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接收方如何从接收到的比特流中恢复原来的</a:t>
            </a:r>
            <a:r>
              <a:rPr lang="zh-CN" dirty="0" smtClean="0">
                <a:solidFill>
                  <a:srgbClr val="18386B"/>
                </a:solidFill>
                <a:latin typeface="微软雅黑" panose="020B0503020204020204" pitchFamily="34" charset="-122"/>
                <a:ea typeface="微软雅黑" panose="020B0503020204020204" pitchFamily="34" charset="-122"/>
                <a:cs typeface="+mn-cs"/>
              </a:rPr>
              <a:t>帧</a:t>
            </a:r>
            <a:endParaRPr lang="en-US" altLang="zh-CN" dirty="0" smtClean="0">
              <a:solidFill>
                <a:srgbClr val="18386B"/>
              </a:solidFill>
              <a:latin typeface="微软雅黑" panose="020B0503020204020204" pitchFamily="34" charset="-122"/>
              <a:ea typeface="微软雅黑" panose="020B0503020204020204" pitchFamily="34" charset="-122"/>
              <a:cs typeface="+mn-cs"/>
            </a:endParaRPr>
          </a:p>
          <a:p>
            <a:pPr eaLnBrk="1" hangingPunct="1">
              <a:lnSpc>
                <a:spcPct val="150000"/>
              </a:lnSpc>
              <a:spcBef>
                <a:spcPts val="600"/>
              </a:spcBef>
            </a:pPr>
            <a:r>
              <a:rPr lang="zh-CN" altLang="zh-CN" sz="2000" dirty="0">
                <a:solidFill>
                  <a:srgbClr val="18386B"/>
                </a:solidFill>
                <a:latin typeface="微软雅黑" panose="020B0503020204020204" pitchFamily="34" charset="-122"/>
                <a:ea typeface="微软雅黑" panose="020B0503020204020204" pitchFamily="34" charset="-122"/>
              </a:rPr>
              <a:t>帧的定界方法</a:t>
            </a:r>
          </a:p>
          <a:p>
            <a:pPr marL="742950" lvl="2" indent="-342900" eaLnBrk="1" hangingPunct="1">
              <a:spcBef>
                <a:spcPts val="600"/>
              </a:spcBef>
              <a:buFont typeface="Wingdings" panose="05000000000000000000" pitchFamily="2" charset="2"/>
              <a:buChar char="ü"/>
            </a:pPr>
            <a:r>
              <a:rPr lang="zh-CN" altLang="zh-CN" dirty="0">
                <a:solidFill>
                  <a:srgbClr val="18386B"/>
                </a:solidFill>
                <a:latin typeface="微软雅黑" panose="020B0503020204020204" pitchFamily="34" charset="-122"/>
                <a:ea typeface="微软雅黑" panose="020B0503020204020204" pitchFamily="34" charset="-122"/>
                <a:cs typeface="+mn-cs"/>
              </a:rPr>
              <a:t>字符计数法</a:t>
            </a:r>
          </a:p>
          <a:p>
            <a:pPr marL="742950" lvl="2" indent="-342900" eaLnBrk="1" hangingPunct="1">
              <a:spcBef>
                <a:spcPts val="600"/>
              </a:spcBef>
              <a:buFont typeface="Wingdings" panose="05000000000000000000" pitchFamily="2" charset="2"/>
              <a:buChar char="ü"/>
            </a:pPr>
            <a:r>
              <a:rPr lang="zh-CN" altLang="zh-CN" dirty="0">
                <a:solidFill>
                  <a:srgbClr val="18386B"/>
                </a:solidFill>
                <a:latin typeface="微软雅黑" panose="020B0503020204020204" pitchFamily="34" charset="-122"/>
                <a:ea typeface="微软雅黑" panose="020B0503020204020204" pitchFamily="34" charset="-122"/>
                <a:cs typeface="+mn-cs"/>
              </a:rPr>
              <a:t>字节填充方案</a:t>
            </a:r>
          </a:p>
          <a:p>
            <a:pPr marL="742950" lvl="2" indent="-342900" eaLnBrk="1" hangingPunct="1">
              <a:spcBef>
                <a:spcPts val="600"/>
              </a:spcBef>
              <a:buFont typeface="Wingdings" panose="05000000000000000000" pitchFamily="2" charset="2"/>
              <a:buChar char="ü"/>
            </a:pPr>
            <a:r>
              <a:rPr lang="zh-CN" altLang="zh-CN" dirty="0">
                <a:solidFill>
                  <a:srgbClr val="18386B"/>
                </a:solidFill>
                <a:latin typeface="微软雅黑" panose="020B0503020204020204" pitchFamily="34" charset="-122"/>
                <a:ea typeface="微软雅黑" panose="020B0503020204020204" pitchFamily="34" charset="-122"/>
                <a:cs typeface="+mn-cs"/>
              </a:rPr>
              <a:t>位填充方案</a:t>
            </a:r>
          </a:p>
          <a:p>
            <a:pPr marL="742950" lvl="2" indent="-342900" eaLnBrk="1" hangingPunct="1">
              <a:spcBef>
                <a:spcPts val="600"/>
              </a:spcBef>
              <a:buFont typeface="Wingdings" panose="05000000000000000000" pitchFamily="2" charset="2"/>
              <a:buChar char="ü"/>
            </a:pPr>
            <a:r>
              <a:rPr lang="zh-CN" altLang="zh-CN" dirty="0">
                <a:solidFill>
                  <a:srgbClr val="18386B"/>
                </a:solidFill>
                <a:latin typeface="微软雅黑" panose="020B0503020204020204" pitchFamily="34" charset="-122"/>
                <a:ea typeface="微软雅黑" panose="020B0503020204020204" pitchFamily="34" charset="-122"/>
                <a:cs typeface="+mn-cs"/>
              </a:rPr>
              <a:t>物理层编码违例法</a:t>
            </a:r>
          </a:p>
          <a:p>
            <a:pPr marL="742950" lvl="2" indent="-342900" eaLnBrk="1" hangingPunct="1">
              <a:spcBef>
                <a:spcPts val="600"/>
              </a:spcBef>
              <a:buFont typeface="Wingdings" panose="05000000000000000000" pitchFamily="2" charset="2"/>
              <a:buChar char="ü"/>
            </a:pPr>
            <a:endParaRPr lang="zh-CN" dirty="0">
              <a:solidFill>
                <a:srgbClr val="18386B"/>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12167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9552" y="753949"/>
            <a:ext cx="6429375" cy="857250"/>
          </a:xfrm>
        </p:spPr>
        <p:txBody>
          <a:bodyPr/>
          <a:lstStyle/>
          <a:p>
            <a:r>
              <a:rPr lang="zh-CN" altLang="en-US" sz="2400" dirty="0">
                <a:solidFill>
                  <a:srgbClr val="007D7A"/>
                </a:solidFill>
                <a:latin typeface="Times New Roman" pitchFamily="18" charset="0"/>
                <a:cs typeface="Times New Roman" pitchFamily="18" charset="0"/>
              </a:rPr>
              <a:t>用控制字符进行帧定界的方法举例 </a:t>
            </a:r>
          </a:p>
        </p:txBody>
      </p:sp>
      <p:sp>
        <p:nvSpPr>
          <p:cNvPr id="353284" name="Rectangle 4"/>
          <p:cNvSpPr>
            <a:spLocks noChangeArrowheads="1"/>
          </p:cNvSpPr>
          <p:nvPr/>
        </p:nvSpPr>
        <p:spPr bwMode="auto">
          <a:xfrm>
            <a:off x="746554" y="2336102"/>
            <a:ext cx="372627" cy="41208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SOH</a:t>
            </a:r>
          </a:p>
        </p:txBody>
      </p:sp>
      <p:sp>
        <p:nvSpPr>
          <p:cNvPr id="353285" name="Rectangle 5"/>
          <p:cNvSpPr>
            <a:spLocks noChangeArrowheads="1"/>
          </p:cNvSpPr>
          <p:nvPr/>
        </p:nvSpPr>
        <p:spPr bwMode="auto">
          <a:xfrm>
            <a:off x="1119182" y="2336102"/>
            <a:ext cx="4911041" cy="41208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zh-CN" altLang="en-US" sz="1811" u="none" dirty="0">
                <a:solidFill>
                  <a:srgbClr val="18386B"/>
                </a:solidFill>
                <a:latin typeface="Arial" charset="0"/>
                <a:ea typeface="黑体" pitchFamily="2" charset="-122"/>
              </a:rPr>
              <a:t>装在帧中的数据部分</a:t>
            </a:r>
          </a:p>
        </p:txBody>
      </p:sp>
      <p:sp>
        <p:nvSpPr>
          <p:cNvPr id="17414" name="Line 6"/>
          <p:cNvSpPr>
            <a:spLocks noChangeShapeType="1"/>
          </p:cNvSpPr>
          <p:nvPr/>
        </p:nvSpPr>
        <p:spPr bwMode="auto">
          <a:xfrm>
            <a:off x="746554" y="3023304"/>
            <a:ext cx="5657491"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7415" name="Text Box 7"/>
          <p:cNvSpPr txBox="1">
            <a:spLocks noChangeArrowheads="1"/>
          </p:cNvSpPr>
          <p:nvPr/>
        </p:nvSpPr>
        <p:spPr bwMode="auto">
          <a:xfrm>
            <a:off x="3419440" y="2847038"/>
            <a:ext cx="371194"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帧</a:t>
            </a:r>
          </a:p>
        </p:txBody>
      </p:sp>
      <p:sp>
        <p:nvSpPr>
          <p:cNvPr id="17416" name="Line 8"/>
          <p:cNvSpPr>
            <a:spLocks noChangeShapeType="1"/>
          </p:cNvSpPr>
          <p:nvPr/>
        </p:nvSpPr>
        <p:spPr bwMode="auto">
          <a:xfrm>
            <a:off x="932867" y="2062173"/>
            <a:ext cx="0" cy="273929"/>
          </a:xfrm>
          <a:prstGeom prst="line">
            <a:avLst/>
          </a:prstGeom>
          <a:noFill/>
          <a:ln w="9525">
            <a:solidFill>
              <a:schemeClr val="tx1"/>
            </a:solidFill>
            <a:round/>
            <a:headEn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7417" name="Text Box 9"/>
          <p:cNvSpPr txBox="1">
            <a:spLocks noChangeArrowheads="1"/>
          </p:cNvSpPr>
          <p:nvPr/>
        </p:nvSpPr>
        <p:spPr bwMode="auto">
          <a:xfrm>
            <a:off x="557851" y="1708448"/>
            <a:ext cx="1068500"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帧开始符</a:t>
            </a:r>
          </a:p>
        </p:txBody>
      </p:sp>
      <p:sp>
        <p:nvSpPr>
          <p:cNvPr id="17418" name="Text Box 10"/>
          <p:cNvSpPr txBox="1">
            <a:spLocks noChangeArrowheads="1"/>
          </p:cNvSpPr>
          <p:nvPr/>
        </p:nvSpPr>
        <p:spPr bwMode="auto">
          <a:xfrm>
            <a:off x="5796136" y="1708448"/>
            <a:ext cx="1068500"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帧结束符</a:t>
            </a:r>
          </a:p>
        </p:txBody>
      </p:sp>
      <p:sp>
        <p:nvSpPr>
          <p:cNvPr id="17419" name="Line 11"/>
          <p:cNvSpPr>
            <a:spLocks noChangeShapeType="1"/>
          </p:cNvSpPr>
          <p:nvPr/>
        </p:nvSpPr>
        <p:spPr bwMode="auto">
          <a:xfrm>
            <a:off x="6217730" y="2062173"/>
            <a:ext cx="0" cy="273929"/>
          </a:xfrm>
          <a:prstGeom prst="line">
            <a:avLst/>
          </a:prstGeom>
          <a:noFill/>
          <a:ln w="9525">
            <a:solidFill>
              <a:schemeClr val="tx1"/>
            </a:solidFill>
            <a:round/>
            <a:headEn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7420" name="Line 12"/>
          <p:cNvSpPr>
            <a:spLocks noChangeShapeType="1"/>
          </p:cNvSpPr>
          <p:nvPr/>
        </p:nvSpPr>
        <p:spPr bwMode="auto">
          <a:xfrm flipV="1">
            <a:off x="746553" y="2748185"/>
            <a:ext cx="0" cy="412083"/>
          </a:xfrm>
          <a:prstGeom prst="line">
            <a:avLst/>
          </a:prstGeom>
          <a:noFill/>
          <a:ln w="38100">
            <a:solidFill>
              <a:srgbClr val="808080"/>
            </a:solidFill>
            <a:round/>
            <a:headEnd/>
            <a:tailEnd type="triangle" w="med" len="lg"/>
          </a:ln>
        </p:spPr>
        <p:txBody>
          <a:bodyPr lIns="68708" tIns="34354" rIns="68708" bIns="34354"/>
          <a:lstStyle/>
          <a:p>
            <a:endParaRPr lang="zh-CN" altLang="en-US" sz="2112" u="none" dirty="0">
              <a:solidFill>
                <a:srgbClr val="18386B"/>
              </a:solidFill>
              <a:ea typeface="黑体" pitchFamily="2" charset="-122"/>
            </a:endParaRPr>
          </a:p>
        </p:txBody>
      </p:sp>
      <p:sp>
        <p:nvSpPr>
          <p:cNvPr id="17421" name="Text Box 13"/>
          <p:cNvSpPr txBox="1">
            <a:spLocks noChangeArrowheads="1"/>
          </p:cNvSpPr>
          <p:nvPr/>
        </p:nvSpPr>
        <p:spPr bwMode="auto">
          <a:xfrm>
            <a:off x="216276" y="3117392"/>
            <a:ext cx="1068500"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发送在前</a:t>
            </a:r>
          </a:p>
        </p:txBody>
      </p:sp>
      <p:sp>
        <p:nvSpPr>
          <p:cNvPr id="353294" name="Rectangle 14"/>
          <p:cNvSpPr>
            <a:spLocks noChangeArrowheads="1"/>
          </p:cNvSpPr>
          <p:nvPr/>
        </p:nvSpPr>
        <p:spPr bwMode="auto">
          <a:xfrm>
            <a:off x="6013502" y="2336102"/>
            <a:ext cx="373822" cy="41208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EOT</a:t>
            </a:r>
          </a:p>
        </p:txBody>
      </p:sp>
      <p:sp>
        <p:nvSpPr>
          <p:cNvPr id="2" name="矩形 1"/>
          <p:cNvSpPr/>
          <p:nvPr/>
        </p:nvSpPr>
        <p:spPr>
          <a:xfrm>
            <a:off x="267371" y="3650798"/>
            <a:ext cx="6973735" cy="1015663"/>
          </a:xfrm>
          <a:prstGeom prst="rect">
            <a:avLst/>
          </a:prstGeom>
        </p:spPr>
        <p:txBody>
          <a:bodyPr wrap="square">
            <a:spAutoFit/>
          </a:bodyPr>
          <a:lstStyle/>
          <a:p>
            <a:pPr marL="285750" lvl="1" indent="-342900">
              <a:lnSpc>
                <a:spcPct val="150000"/>
              </a:lnSpc>
              <a:spcBef>
                <a:spcPts val="600"/>
              </a:spcBef>
              <a:buFont typeface="Arial" panose="020B0604020202020204" pitchFamily="34" charset="0"/>
              <a:buChar char="•"/>
            </a:pPr>
            <a:r>
              <a:rPr lang="en-US" altLang="zh-CN" sz="2000" b="0" u="none" dirty="0">
                <a:solidFill>
                  <a:srgbClr val="18386B"/>
                </a:solidFill>
                <a:latin typeface="微软雅黑" panose="020B0503020204020204" pitchFamily="34" charset="-122"/>
                <a:cs typeface="+mn-cs"/>
              </a:rPr>
              <a:t>SOH</a:t>
            </a:r>
            <a:r>
              <a:rPr lang="zh-CN" altLang="en-US" sz="2000" b="0" u="none" dirty="0">
                <a:solidFill>
                  <a:srgbClr val="18386B"/>
                </a:solidFill>
                <a:latin typeface="微软雅黑" panose="020B0503020204020204" pitchFamily="34" charset="-122"/>
                <a:cs typeface="+mn-cs"/>
              </a:rPr>
              <a:t>（</a:t>
            </a:r>
            <a:r>
              <a:rPr lang="en-US" altLang="zh-CN" sz="2000" b="0" u="none" dirty="0">
                <a:solidFill>
                  <a:srgbClr val="18386B"/>
                </a:solidFill>
                <a:latin typeface="微软雅黑" panose="020B0503020204020204" pitchFamily="34" charset="-122"/>
                <a:cs typeface="+mn-cs"/>
              </a:rPr>
              <a:t>Start of Header</a:t>
            </a:r>
            <a:r>
              <a:rPr lang="zh-CN" altLang="en-US" sz="2000" b="0" u="none" dirty="0" smtClean="0">
                <a:solidFill>
                  <a:srgbClr val="18386B"/>
                </a:solidFill>
                <a:latin typeface="微软雅黑" panose="020B0503020204020204" pitchFamily="34" charset="-122"/>
                <a:cs typeface="+mn-cs"/>
              </a:rPr>
              <a:t>）、</a:t>
            </a:r>
            <a:r>
              <a:rPr lang="en-US" altLang="zh-CN" sz="2000" b="0" u="none" dirty="0" smtClean="0">
                <a:solidFill>
                  <a:srgbClr val="18386B"/>
                </a:solidFill>
                <a:latin typeface="微软雅黑" panose="020B0503020204020204" pitchFamily="34" charset="-122"/>
                <a:cs typeface="+mn-cs"/>
              </a:rPr>
              <a:t>EOT</a:t>
            </a:r>
            <a:r>
              <a:rPr lang="zh-CN" altLang="en-US" sz="2000" b="0" u="none" dirty="0">
                <a:solidFill>
                  <a:srgbClr val="18386B"/>
                </a:solidFill>
                <a:latin typeface="微软雅黑" panose="020B0503020204020204" pitchFamily="34" charset="-122"/>
                <a:cs typeface="+mn-cs"/>
              </a:rPr>
              <a:t>（</a:t>
            </a:r>
            <a:r>
              <a:rPr lang="en-US" altLang="zh-CN" sz="2000" b="0" u="none" dirty="0">
                <a:solidFill>
                  <a:srgbClr val="18386B"/>
                </a:solidFill>
                <a:latin typeface="微软雅黑" panose="020B0503020204020204" pitchFamily="34" charset="-122"/>
                <a:cs typeface="+mn-cs"/>
              </a:rPr>
              <a:t>End of Transmission</a:t>
            </a:r>
            <a:r>
              <a:rPr lang="zh-CN" altLang="en-US" sz="2000" b="0" u="none" dirty="0" smtClean="0">
                <a:solidFill>
                  <a:srgbClr val="18386B"/>
                </a:solidFill>
                <a:latin typeface="微软雅黑" panose="020B0503020204020204" pitchFamily="34" charset="-122"/>
                <a:cs typeface="+mn-cs"/>
              </a:rPr>
              <a:t>）都是</a:t>
            </a:r>
            <a:r>
              <a:rPr lang="en-US" altLang="zh-CN" sz="2000" b="0" u="none" dirty="0" smtClean="0">
                <a:solidFill>
                  <a:srgbClr val="18386B"/>
                </a:solidFill>
                <a:latin typeface="微软雅黑" panose="020B0503020204020204" pitchFamily="34" charset="-122"/>
                <a:cs typeface="+mn-cs"/>
              </a:rPr>
              <a:t>ASCII</a:t>
            </a:r>
            <a:r>
              <a:rPr lang="zh-CN" altLang="en-US" sz="2000" b="0" u="none" dirty="0" smtClean="0">
                <a:solidFill>
                  <a:srgbClr val="18386B"/>
                </a:solidFill>
                <a:latin typeface="微软雅黑" panose="020B0503020204020204" pitchFamily="34" charset="-122"/>
                <a:cs typeface="+mn-cs"/>
              </a:rPr>
              <a:t>码中的控制字符，十六进制编码是</a:t>
            </a:r>
            <a:r>
              <a:rPr lang="en-US" altLang="zh-CN" sz="2000" b="0" u="none" dirty="0" smtClean="0">
                <a:solidFill>
                  <a:srgbClr val="18386B"/>
                </a:solidFill>
                <a:latin typeface="微软雅黑" panose="020B0503020204020204" pitchFamily="34" charset="-122"/>
                <a:cs typeface="+mn-cs"/>
              </a:rPr>
              <a:t>01</a:t>
            </a:r>
            <a:r>
              <a:rPr lang="zh-CN" altLang="en-US" sz="2000" b="0" u="none" dirty="0" smtClean="0">
                <a:solidFill>
                  <a:srgbClr val="18386B"/>
                </a:solidFill>
                <a:latin typeface="微软雅黑" panose="020B0503020204020204" pitchFamily="34" charset="-122"/>
                <a:cs typeface="+mn-cs"/>
              </a:rPr>
              <a:t>、</a:t>
            </a:r>
            <a:r>
              <a:rPr lang="en-US" altLang="zh-CN" sz="2000" b="0" u="none" dirty="0" smtClean="0">
                <a:solidFill>
                  <a:srgbClr val="18386B"/>
                </a:solidFill>
                <a:latin typeface="微软雅黑" panose="020B0503020204020204" pitchFamily="34" charset="-122"/>
                <a:cs typeface="+mn-cs"/>
              </a:rPr>
              <a:t>04.</a:t>
            </a:r>
            <a:endParaRPr lang="zh-CN" altLang="en-US" sz="2000" b="0" u="none" dirty="0">
              <a:solidFill>
                <a:srgbClr val="18386B"/>
              </a:solidFill>
              <a:latin typeface="微软雅黑" panose="020B0503020204020204" pitchFamily="34" charset="-122"/>
              <a:cs typeface="+mn-cs"/>
            </a:endParaRPr>
          </a:p>
        </p:txBody>
      </p:sp>
    </p:spTree>
    <p:extLst>
      <p:ext uri="{BB962C8B-B14F-4D97-AF65-F5344CB8AC3E}">
        <p14:creationId xmlns:p14="http://schemas.microsoft.com/office/powerpoint/2010/main" val="2125431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2"/>
          <p:cNvSpPr>
            <a:spLocks noChangeArrowheads="1"/>
          </p:cNvSpPr>
          <p:nvPr/>
        </p:nvSpPr>
        <p:spPr bwMode="auto">
          <a:xfrm>
            <a:off x="214313" y="1876425"/>
            <a:ext cx="5726112" cy="1181862"/>
          </a:xfrm>
          <a:prstGeom prst="rect">
            <a:avLst/>
          </a:prstGeom>
          <a:noFill/>
          <a:ln w="9525">
            <a:noFill/>
            <a:miter lim="800000"/>
            <a:headEnd/>
            <a:tailEnd/>
          </a:ln>
        </p:spPr>
        <p:txBody>
          <a:bodyPr>
            <a:spAutoFit/>
          </a:bodyPr>
          <a:lstStyle/>
          <a:p>
            <a:pPr algn="ctr"/>
            <a:r>
              <a:rPr lang="zh-CN" altLang="en-US" u="none" dirty="0" smtClean="0">
                <a:solidFill>
                  <a:srgbClr val="194D19"/>
                </a:solidFill>
                <a:latin typeface="华文新魏" pitchFamily="2" charset="-122"/>
              </a:rPr>
              <a:t>第四章 数据链路层与局域网</a:t>
            </a:r>
          </a:p>
          <a:p>
            <a:pPr algn="ctr"/>
            <a:endParaRPr lang="en-US" altLang="zh-CN" sz="1400" b="0" u="none" dirty="0">
              <a:solidFill>
                <a:srgbClr val="002060"/>
              </a:solidFill>
              <a:latin typeface="Constantia" pitchFamily="18" charset="0"/>
            </a:endParaRPr>
          </a:p>
          <a:p>
            <a:pPr algn="ctr">
              <a:lnSpc>
                <a:spcPct val="120000"/>
              </a:lnSpc>
            </a:pPr>
            <a:r>
              <a:rPr lang="zh-CN" altLang="en-US" sz="2400" u="none" dirty="0">
                <a:solidFill>
                  <a:srgbClr val="002060"/>
                </a:solidFill>
              </a:rPr>
              <a:t>第一节 数据链路层的基本概念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180134" y="582615"/>
            <a:ext cx="5066302" cy="1096903"/>
          </a:xfrm>
        </p:spPr>
        <p:txBody>
          <a:bodyPr/>
          <a:lstStyle/>
          <a:p>
            <a:pPr algn="ctr" eaLnBrk="1" hangingPunct="1"/>
            <a:r>
              <a:rPr lang="en-US" altLang="zh-CN" sz="2400" dirty="0">
                <a:solidFill>
                  <a:srgbClr val="007D7A"/>
                </a:solidFill>
                <a:latin typeface="Times New Roman" pitchFamily="18" charset="0"/>
                <a:cs typeface="Times New Roman" pitchFamily="18" charset="0"/>
              </a:rPr>
              <a:t>2.  </a:t>
            </a:r>
            <a:r>
              <a:rPr lang="zh-CN" altLang="en-US" sz="2400" dirty="0">
                <a:solidFill>
                  <a:srgbClr val="007D7A"/>
                </a:solidFill>
                <a:latin typeface="Times New Roman" pitchFamily="18" charset="0"/>
                <a:cs typeface="Times New Roman" pitchFamily="18" charset="0"/>
              </a:rPr>
              <a:t>透明传输</a:t>
            </a:r>
          </a:p>
        </p:txBody>
      </p:sp>
      <p:grpSp>
        <p:nvGrpSpPr>
          <p:cNvPr id="2" name="组合 1"/>
          <p:cNvGrpSpPr/>
          <p:nvPr/>
        </p:nvGrpSpPr>
        <p:grpSpPr>
          <a:xfrm>
            <a:off x="461832" y="1887363"/>
            <a:ext cx="6581894" cy="2407245"/>
            <a:chOff x="461832" y="1887363"/>
            <a:chExt cx="6581894" cy="2407245"/>
          </a:xfrm>
        </p:grpSpPr>
        <p:sp>
          <p:nvSpPr>
            <p:cNvPr id="18435" name="Line 22"/>
            <p:cNvSpPr>
              <a:spLocks noChangeShapeType="1"/>
            </p:cNvSpPr>
            <p:nvPr/>
          </p:nvSpPr>
          <p:spPr bwMode="auto">
            <a:xfrm rot="16200000" flipV="1">
              <a:off x="894190" y="2824748"/>
              <a:ext cx="10720" cy="801389"/>
            </a:xfrm>
            <a:prstGeom prst="line">
              <a:avLst/>
            </a:prstGeom>
            <a:noFill/>
            <a:ln w="38100">
              <a:solidFill>
                <a:schemeClr val="hlink"/>
              </a:solidFill>
              <a:round/>
              <a:headEnd/>
              <a:tailEnd type="triangle" w="med" len="lg"/>
            </a:ln>
          </p:spPr>
          <p:txBody>
            <a:bodyPr lIns="68708" tIns="34354" rIns="68708" bIns="34354"/>
            <a:lstStyle/>
            <a:p>
              <a:endParaRPr lang="zh-CN" altLang="en-US" sz="2112" u="none" dirty="0">
                <a:solidFill>
                  <a:srgbClr val="18386B"/>
                </a:solidFill>
                <a:ea typeface="黑体" pitchFamily="2" charset="-122"/>
              </a:endParaRPr>
            </a:p>
          </p:txBody>
        </p:sp>
        <p:sp>
          <p:nvSpPr>
            <p:cNvPr id="356356" name="Rectangle 4"/>
            <p:cNvSpPr>
              <a:spLocks noChangeArrowheads="1"/>
            </p:cNvSpPr>
            <p:nvPr/>
          </p:nvSpPr>
          <p:spPr bwMode="auto">
            <a:xfrm>
              <a:off x="1081684" y="2979503"/>
              <a:ext cx="434732" cy="45853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600" u="none" dirty="0">
                  <a:solidFill>
                    <a:srgbClr val="18386B"/>
                  </a:solidFill>
                  <a:latin typeface="Arial" charset="0"/>
                  <a:ea typeface="黑体" pitchFamily="2" charset="-122"/>
                </a:rPr>
                <a:t>SOH</a:t>
              </a:r>
            </a:p>
          </p:txBody>
        </p:sp>
        <p:sp>
          <p:nvSpPr>
            <p:cNvPr id="356357" name="Rectangle 5"/>
            <p:cNvSpPr>
              <a:spLocks noChangeArrowheads="1"/>
            </p:cNvSpPr>
            <p:nvPr/>
          </p:nvSpPr>
          <p:spPr bwMode="auto">
            <a:xfrm>
              <a:off x="1505667" y="2979503"/>
              <a:ext cx="5227535" cy="458533"/>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defRPr/>
              </a:pPr>
              <a:endParaRPr lang="zh-CN" altLang="en-US" sz="2112" u="none" dirty="0">
                <a:solidFill>
                  <a:srgbClr val="18386B"/>
                </a:solidFill>
                <a:ea typeface="黑体" pitchFamily="2" charset="-122"/>
              </a:endParaRPr>
            </a:p>
          </p:txBody>
        </p:sp>
        <p:sp>
          <p:nvSpPr>
            <p:cNvPr id="18439" name="Rectangle 6"/>
            <p:cNvSpPr>
              <a:spLocks noChangeArrowheads="1"/>
            </p:cNvSpPr>
            <p:nvPr/>
          </p:nvSpPr>
          <p:spPr bwMode="auto">
            <a:xfrm>
              <a:off x="2737010" y="2979503"/>
              <a:ext cx="394126" cy="458533"/>
            </a:xfrm>
            <a:prstGeom prst="rect">
              <a:avLst/>
            </a:prstGeom>
            <a:solidFill>
              <a:srgbClr val="FFFF99"/>
            </a:solidFill>
            <a:ln w="9525">
              <a:solidFill>
                <a:schemeClr val="tx1"/>
              </a:solidFill>
              <a:miter lim="800000"/>
              <a:headEnd/>
              <a:tailEnd/>
            </a:ln>
          </p:spPr>
          <p:txBody>
            <a:bodyPr wrap="none" lIns="68708" tIns="34354" rIns="68708" bIns="34354" anchor="ctr"/>
            <a:lstStyle/>
            <a:p>
              <a:pPr algn="ctr"/>
              <a:r>
                <a:rPr kumimoji="1" lang="en-US" altLang="zh-CN" sz="1600" u="none">
                  <a:solidFill>
                    <a:srgbClr val="18386B"/>
                  </a:solidFill>
                  <a:latin typeface="Arial" charset="0"/>
                  <a:ea typeface="黑体" pitchFamily="2" charset="-122"/>
                </a:rPr>
                <a:t>EOT</a:t>
              </a:r>
            </a:p>
          </p:txBody>
        </p:sp>
        <p:sp>
          <p:nvSpPr>
            <p:cNvPr id="18440" name="Line 7"/>
            <p:cNvSpPr>
              <a:spLocks noChangeShapeType="1"/>
            </p:cNvSpPr>
            <p:nvPr/>
          </p:nvSpPr>
          <p:spPr bwMode="auto">
            <a:xfrm>
              <a:off x="2757314" y="2205358"/>
              <a:ext cx="176759" cy="774145"/>
            </a:xfrm>
            <a:prstGeom prst="line">
              <a:avLst/>
            </a:prstGeom>
            <a:noFill/>
            <a:ln w="9525">
              <a:solidFill>
                <a:schemeClr val="tx1"/>
              </a:solidFill>
              <a:round/>
              <a:headEn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8441" name="Text Box 8"/>
            <p:cNvSpPr txBox="1">
              <a:spLocks noChangeArrowheads="1"/>
            </p:cNvSpPr>
            <p:nvPr/>
          </p:nvSpPr>
          <p:spPr bwMode="auto">
            <a:xfrm>
              <a:off x="1907399" y="1887363"/>
              <a:ext cx="1661612" cy="348045"/>
            </a:xfrm>
            <a:prstGeom prst="rect">
              <a:avLst/>
            </a:prstGeom>
            <a:noFill/>
            <a:ln w="9525">
              <a:noFill/>
              <a:miter lim="800000"/>
              <a:headEnd/>
              <a:tailEnd/>
            </a:ln>
          </p:spPr>
          <p:txBody>
            <a:bodyPr wrap="none" lIns="68708" tIns="34354" rIns="68708" bIns="34354">
              <a:spAutoFit/>
            </a:bodyPr>
            <a:lstStyle/>
            <a:p>
              <a:pPr algn="ctr"/>
              <a:r>
                <a:rPr kumimoji="1" lang="zh-CN" altLang="en-US" sz="1811" u="none" dirty="0">
                  <a:solidFill>
                    <a:srgbClr val="18386B"/>
                  </a:solidFill>
                  <a:latin typeface="Arial" charset="0"/>
                  <a:ea typeface="黑体" pitchFamily="2" charset="-122"/>
                </a:rPr>
                <a:t>出现了“</a:t>
              </a:r>
              <a:r>
                <a:rPr kumimoji="1" lang="en-US" altLang="zh-CN" sz="1811" u="none" dirty="0">
                  <a:solidFill>
                    <a:srgbClr val="18386B"/>
                  </a:solidFill>
                  <a:latin typeface="Arial" charset="0"/>
                  <a:ea typeface="黑体" pitchFamily="2" charset="-122"/>
                </a:rPr>
                <a:t>EOT”</a:t>
              </a:r>
            </a:p>
          </p:txBody>
        </p:sp>
        <p:sp>
          <p:nvSpPr>
            <p:cNvPr id="18442" name="AutoShape 9"/>
            <p:cNvSpPr>
              <a:spLocks/>
            </p:cNvSpPr>
            <p:nvPr/>
          </p:nvSpPr>
          <p:spPr bwMode="auto">
            <a:xfrm rot="-5400000">
              <a:off x="4974313" y="1675899"/>
              <a:ext cx="245344" cy="3893481"/>
            </a:xfrm>
            <a:prstGeom prst="leftBrace">
              <a:avLst>
                <a:gd name="adj1" fmla="val 131877"/>
                <a:gd name="adj2" fmla="val 50000"/>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8443" name="Text Box 10"/>
            <p:cNvSpPr txBox="1">
              <a:spLocks noChangeArrowheads="1"/>
            </p:cNvSpPr>
            <p:nvPr/>
          </p:nvSpPr>
          <p:spPr bwMode="auto">
            <a:xfrm>
              <a:off x="3882606" y="3672661"/>
              <a:ext cx="2927983" cy="348045"/>
            </a:xfrm>
            <a:prstGeom prst="rect">
              <a:avLst/>
            </a:prstGeom>
            <a:noFill/>
            <a:ln w="9525">
              <a:noFill/>
              <a:miter lim="800000"/>
              <a:headEnd/>
              <a:tailEnd/>
            </a:ln>
          </p:spPr>
          <p:txBody>
            <a:bodyPr wrap="none" lIns="68708" tIns="34354" rIns="68708" bIns="34354">
              <a:spAutoFit/>
            </a:bodyPr>
            <a:lstStyle/>
            <a:p>
              <a:pPr algn="just"/>
              <a:r>
                <a:rPr kumimoji="1" lang="zh-CN" altLang="en-US" sz="1811" u="none" dirty="0">
                  <a:solidFill>
                    <a:srgbClr val="18386B"/>
                  </a:solidFill>
                  <a:latin typeface="Arial" charset="0"/>
                  <a:ea typeface="黑体" pitchFamily="2" charset="-122"/>
                </a:rPr>
                <a:t>被接收端当作无效帧而丢弃</a:t>
              </a:r>
            </a:p>
          </p:txBody>
        </p:sp>
        <p:sp>
          <p:nvSpPr>
            <p:cNvPr id="18444" name="AutoShape 11"/>
            <p:cNvSpPr>
              <a:spLocks/>
            </p:cNvSpPr>
            <p:nvPr/>
          </p:nvSpPr>
          <p:spPr bwMode="auto">
            <a:xfrm rot="-5400000">
              <a:off x="1990283" y="2589018"/>
              <a:ext cx="228671" cy="2021983"/>
            </a:xfrm>
            <a:prstGeom prst="leftBrace">
              <a:avLst>
                <a:gd name="adj1" fmla="val 73481"/>
                <a:gd name="adj2" fmla="val 50000"/>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8445" name="Text Box 12"/>
            <p:cNvSpPr txBox="1">
              <a:spLocks noChangeArrowheads="1"/>
            </p:cNvSpPr>
            <p:nvPr/>
          </p:nvSpPr>
          <p:spPr bwMode="auto">
            <a:xfrm>
              <a:off x="1235449" y="3667897"/>
              <a:ext cx="1765806" cy="626711"/>
            </a:xfrm>
            <a:prstGeom prst="rect">
              <a:avLst/>
            </a:prstGeom>
            <a:noFill/>
            <a:ln w="9525">
              <a:noFill/>
              <a:miter lim="800000"/>
              <a:headEnd/>
              <a:tailEnd/>
            </a:ln>
          </p:spPr>
          <p:txBody>
            <a:bodyPr wrap="none" lIns="68708" tIns="34354" rIns="68708" bIns="34354">
              <a:spAutoFit/>
            </a:bodyPr>
            <a:lstStyle/>
            <a:p>
              <a:pPr algn="ctr"/>
              <a:r>
                <a:rPr kumimoji="1" lang="zh-CN" altLang="en-US" sz="1811" u="none" dirty="0">
                  <a:solidFill>
                    <a:srgbClr val="18386B"/>
                  </a:solidFill>
                  <a:latin typeface="Arial" charset="0"/>
                  <a:ea typeface="黑体" pitchFamily="2" charset="-122"/>
                </a:rPr>
                <a:t>被接收端</a:t>
              </a:r>
            </a:p>
            <a:p>
              <a:pPr algn="ctr"/>
              <a:r>
                <a:rPr kumimoji="1" lang="zh-CN" altLang="en-US" sz="1811" u="none" dirty="0">
                  <a:solidFill>
                    <a:srgbClr val="18386B"/>
                  </a:solidFill>
                  <a:latin typeface="Arial" charset="0"/>
                  <a:ea typeface="黑体" pitchFamily="2" charset="-122"/>
                </a:rPr>
                <a:t>误认为是一个帧</a:t>
              </a:r>
            </a:p>
          </p:txBody>
        </p:sp>
        <p:sp>
          <p:nvSpPr>
            <p:cNvPr id="18446" name="Line 13"/>
            <p:cNvSpPr>
              <a:spLocks noChangeShapeType="1"/>
            </p:cNvSpPr>
            <p:nvPr/>
          </p:nvSpPr>
          <p:spPr bwMode="auto">
            <a:xfrm>
              <a:off x="1516416" y="2782990"/>
              <a:ext cx="5093772"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8447" name="Text Box 14"/>
            <p:cNvSpPr txBox="1">
              <a:spLocks noChangeArrowheads="1"/>
            </p:cNvSpPr>
            <p:nvPr/>
          </p:nvSpPr>
          <p:spPr bwMode="auto">
            <a:xfrm>
              <a:off x="3553535" y="2590049"/>
              <a:ext cx="1068501" cy="348045"/>
            </a:xfrm>
            <a:prstGeom prst="rect">
              <a:avLst/>
            </a:prstGeom>
            <a:solidFill>
              <a:schemeClr val="bg1"/>
            </a:solidFill>
            <a:ln w="9525">
              <a:noFill/>
              <a:miter lim="800000"/>
              <a:headEnd/>
              <a:tailEnd/>
            </a:ln>
          </p:spPr>
          <p:txBody>
            <a:bodyPr wrap="none" lIns="68708" tIns="34354" rIns="68708" bIns="34354">
              <a:spAutoFit/>
            </a:bodyPr>
            <a:lstStyle/>
            <a:p>
              <a:pPr algn="ctr"/>
              <a:r>
                <a:rPr kumimoji="1" lang="zh-CN" altLang="en-US" sz="1811" u="none" dirty="0">
                  <a:solidFill>
                    <a:srgbClr val="18386B"/>
                  </a:solidFill>
                  <a:latin typeface="Arial" charset="0"/>
                  <a:ea typeface="黑体" pitchFamily="2" charset="-122"/>
                </a:rPr>
                <a:t>数据部分</a:t>
              </a:r>
            </a:p>
          </p:txBody>
        </p:sp>
        <p:sp>
          <p:nvSpPr>
            <p:cNvPr id="356367" name="Rectangle 15"/>
            <p:cNvSpPr>
              <a:spLocks noChangeArrowheads="1"/>
            </p:cNvSpPr>
            <p:nvPr/>
          </p:nvSpPr>
          <p:spPr bwMode="auto">
            <a:xfrm>
              <a:off x="6610188" y="2979503"/>
              <a:ext cx="433537" cy="45853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600" u="none">
                  <a:solidFill>
                    <a:srgbClr val="18386B"/>
                  </a:solidFill>
                  <a:latin typeface="Arial" charset="0"/>
                  <a:ea typeface="黑体" pitchFamily="2" charset="-122"/>
                </a:rPr>
                <a:t>EOT</a:t>
              </a:r>
            </a:p>
          </p:txBody>
        </p:sp>
        <p:sp>
          <p:nvSpPr>
            <p:cNvPr id="18449" name="Line 16"/>
            <p:cNvSpPr>
              <a:spLocks noChangeShapeType="1"/>
            </p:cNvSpPr>
            <p:nvPr/>
          </p:nvSpPr>
          <p:spPr bwMode="auto">
            <a:xfrm>
              <a:off x="1081684" y="2420928"/>
              <a:ext cx="5962042"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18450" name="Text Box 17"/>
            <p:cNvSpPr txBox="1">
              <a:spLocks noChangeArrowheads="1"/>
            </p:cNvSpPr>
            <p:nvPr/>
          </p:nvSpPr>
          <p:spPr bwMode="auto">
            <a:xfrm>
              <a:off x="3275856" y="2212504"/>
              <a:ext cx="1068501" cy="348045"/>
            </a:xfrm>
            <a:prstGeom prst="rect">
              <a:avLst/>
            </a:prstGeom>
            <a:solidFill>
              <a:schemeClr val="bg1"/>
            </a:solidFill>
            <a:ln w="9525">
              <a:noFill/>
              <a:miter lim="800000"/>
              <a:headEnd/>
              <a:tailEnd/>
            </a:ln>
          </p:spPr>
          <p:txBody>
            <a:bodyPr wrap="none" lIns="68708" tIns="34354" rIns="68708" bIns="34354">
              <a:spAutoFit/>
            </a:bodyPr>
            <a:lstStyle/>
            <a:p>
              <a:pPr algn="ctr"/>
              <a:r>
                <a:rPr kumimoji="1" lang="zh-CN" altLang="en-US" sz="1811" u="none" dirty="0">
                  <a:solidFill>
                    <a:srgbClr val="18386B"/>
                  </a:solidFill>
                  <a:latin typeface="Arial" charset="0"/>
                  <a:ea typeface="黑体" pitchFamily="2" charset="-122"/>
                </a:rPr>
                <a:t>完整的帧</a:t>
              </a:r>
            </a:p>
          </p:txBody>
        </p:sp>
        <p:sp>
          <p:nvSpPr>
            <p:cNvPr id="18451" name="Line 18"/>
            <p:cNvSpPr>
              <a:spLocks noChangeShapeType="1"/>
            </p:cNvSpPr>
            <p:nvPr/>
          </p:nvSpPr>
          <p:spPr bwMode="auto">
            <a:xfrm>
              <a:off x="1081683" y="2348277"/>
              <a:ext cx="0" cy="577632"/>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8452" name="Line 19"/>
            <p:cNvSpPr>
              <a:spLocks noChangeShapeType="1"/>
            </p:cNvSpPr>
            <p:nvPr/>
          </p:nvSpPr>
          <p:spPr bwMode="auto">
            <a:xfrm>
              <a:off x="7043725" y="2348277"/>
              <a:ext cx="0" cy="577632"/>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8453" name="Line 20"/>
            <p:cNvSpPr>
              <a:spLocks noChangeShapeType="1"/>
            </p:cNvSpPr>
            <p:nvPr/>
          </p:nvSpPr>
          <p:spPr bwMode="auto">
            <a:xfrm>
              <a:off x="1516416" y="2637689"/>
              <a:ext cx="0" cy="288220"/>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8454" name="Line 21"/>
            <p:cNvSpPr>
              <a:spLocks noChangeShapeType="1"/>
            </p:cNvSpPr>
            <p:nvPr/>
          </p:nvSpPr>
          <p:spPr bwMode="auto">
            <a:xfrm>
              <a:off x="6610187" y="2637689"/>
              <a:ext cx="0" cy="288220"/>
            </a:xfrm>
            <a:prstGeom prst="line">
              <a:avLst/>
            </a:prstGeom>
            <a:noFill/>
            <a:ln w="9525">
              <a:solidFill>
                <a:schemeClr val="tx1"/>
              </a:solid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18455" name="Text Box 23"/>
            <p:cNvSpPr txBox="1">
              <a:spLocks noChangeArrowheads="1"/>
            </p:cNvSpPr>
            <p:nvPr/>
          </p:nvSpPr>
          <p:spPr bwMode="auto">
            <a:xfrm>
              <a:off x="461832" y="2604341"/>
              <a:ext cx="603629" cy="626711"/>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latin typeface="Arial" charset="0"/>
                  <a:ea typeface="黑体" pitchFamily="2" charset="-122"/>
                </a:rPr>
                <a:t>发送</a:t>
              </a:r>
            </a:p>
            <a:p>
              <a:r>
                <a:rPr kumimoji="1" lang="zh-CN" altLang="en-US" sz="1811" u="none" dirty="0">
                  <a:solidFill>
                    <a:srgbClr val="18386B"/>
                  </a:solidFill>
                  <a:latin typeface="Arial" charset="0"/>
                  <a:ea typeface="黑体" pitchFamily="2" charset="-122"/>
                </a:rPr>
                <a:t>在前</a:t>
              </a:r>
            </a:p>
          </p:txBody>
        </p:sp>
      </p:grpSp>
    </p:spTree>
    <p:extLst>
      <p:ext uri="{BB962C8B-B14F-4D97-AF65-F5344CB8AC3E}">
        <p14:creationId xmlns:p14="http://schemas.microsoft.com/office/powerpoint/2010/main" val="183023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899592" y="556320"/>
            <a:ext cx="5228730" cy="1096903"/>
          </a:xfrm>
        </p:spPr>
        <p:txBody>
          <a:bodyPr/>
          <a:lstStyle/>
          <a:p>
            <a:pPr eaLnBrk="1" hangingPunct="1"/>
            <a:r>
              <a:rPr lang="zh-CN" altLang="en-US" sz="2400" dirty="0">
                <a:solidFill>
                  <a:srgbClr val="007D7A"/>
                </a:solidFill>
                <a:latin typeface="Times New Roman" pitchFamily="18" charset="0"/>
                <a:cs typeface="Times New Roman" pitchFamily="18" charset="0"/>
              </a:rPr>
              <a:t>解决透明传输问题</a:t>
            </a:r>
          </a:p>
        </p:txBody>
      </p:sp>
      <p:sp>
        <p:nvSpPr>
          <p:cNvPr id="19460" name="Rectangle 3"/>
          <p:cNvSpPr>
            <a:spLocks noGrp="1" noChangeArrowheads="1"/>
          </p:cNvSpPr>
          <p:nvPr>
            <p:ph type="body" idx="1"/>
          </p:nvPr>
        </p:nvSpPr>
        <p:spPr>
          <a:xfrm>
            <a:off x="323528" y="1492425"/>
            <a:ext cx="6646181" cy="3240360"/>
          </a:xfrm>
        </p:spPr>
        <p:txBody>
          <a:bodyPr/>
          <a:lstStyle/>
          <a:p>
            <a:pPr eaLnBrk="1" hangingPunct="1">
              <a:spcBef>
                <a:spcPts val="600"/>
              </a:spcBef>
            </a:pPr>
            <a:r>
              <a:rPr lang="zh-CN" altLang="en-US" sz="2000" dirty="0">
                <a:solidFill>
                  <a:srgbClr val="18386B"/>
                </a:solidFill>
                <a:latin typeface="微软雅黑" panose="020B0503020204020204" pitchFamily="34" charset="-122"/>
              </a:rPr>
              <a:t>发送端的数据链路层在</a:t>
            </a:r>
            <a:r>
              <a:rPr lang="zh-CN" altLang="en-US" sz="2000" dirty="0">
                <a:solidFill>
                  <a:srgbClr val="C00000"/>
                </a:solidFill>
                <a:latin typeface="微软雅黑" panose="020B0503020204020204" pitchFamily="34" charset="-122"/>
              </a:rPr>
              <a:t>数据中出现控制字符</a:t>
            </a:r>
            <a:r>
              <a:rPr lang="zh-CN" altLang="en-US" sz="2000" dirty="0">
                <a:solidFill>
                  <a:srgbClr val="18386B"/>
                </a:solidFill>
                <a:latin typeface="微软雅黑" panose="020B0503020204020204" pitchFamily="34" charset="-122"/>
              </a:rPr>
              <a:t>“</a:t>
            </a:r>
            <a:r>
              <a:rPr lang="en-US" altLang="zh-CN" sz="2000" dirty="0">
                <a:solidFill>
                  <a:srgbClr val="18386B"/>
                </a:solidFill>
                <a:latin typeface="微软雅黑" panose="020B0503020204020204" pitchFamily="34" charset="-122"/>
              </a:rPr>
              <a:t>SOH”</a:t>
            </a:r>
            <a:r>
              <a:rPr lang="zh-CN" altLang="en-US" sz="2000" dirty="0">
                <a:solidFill>
                  <a:srgbClr val="18386B"/>
                </a:solidFill>
                <a:latin typeface="微软雅黑" panose="020B0503020204020204" pitchFamily="34" charset="-122"/>
              </a:rPr>
              <a:t>或“</a:t>
            </a:r>
            <a:r>
              <a:rPr lang="en-US" altLang="zh-CN" sz="2000" dirty="0">
                <a:solidFill>
                  <a:srgbClr val="18386B"/>
                </a:solidFill>
                <a:latin typeface="微软雅黑" panose="020B0503020204020204" pitchFamily="34" charset="-122"/>
              </a:rPr>
              <a:t>EOT”</a:t>
            </a:r>
            <a:r>
              <a:rPr lang="zh-CN" altLang="en-US" sz="2000" dirty="0">
                <a:solidFill>
                  <a:srgbClr val="18386B"/>
                </a:solidFill>
                <a:latin typeface="微软雅黑" panose="020B0503020204020204" pitchFamily="34" charset="-122"/>
              </a:rPr>
              <a:t>的前面插入一个</a:t>
            </a:r>
            <a:r>
              <a:rPr lang="zh-CN" altLang="en-US" sz="2000" dirty="0">
                <a:solidFill>
                  <a:srgbClr val="C00000"/>
                </a:solidFill>
                <a:latin typeface="微软雅黑" panose="020B0503020204020204" pitchFamily="34" charset="-122"/>
              </a:rPr>
              <a:t>转义字符</a:t>
            </a:r>
            <a:r>
              <a:rPr lang="zh-CN" altLang="en-US" sz="2000" dirty="0">
                <a:solidFill>
                  <a:srgbClr val="18386B"/>
                </a:solidFill>
                <a:latin typeface="微软雅黑" panose="020B0503020204020204" pitchFamily="34" charset="-122"/>
              </a:rPr>
              <a:t>“</a:t>
            </a:r>
            <a:r>
              <a:rPr lang="en-US" altLang="zh-CN" sz="2000" dirty="0">
                <a:solidFill>
                  <a:srgbClr val="18386B"/>
                </a:solidFill>
                <a:latin typeface="微软雅黑" panose="020B0503020204020204" pitchFamily="34" charset="-122"/>
              </a:rPr>
              <a:t>ESC”(</a:t>
            </a:r>
            <a:r>
              <a:rPr lang="zh-CN" altLang="en-US" sz="2000" dirty="0">
                <a:solidFill>
                  <a:srgbClr val="18386B"/>
                </a:solidFill>
                <a:latin typeface="微软雅黑" panose="020B0503020204020204" pitchFamily="34" charset="-122"/>
              </a:rPr>
              <a:t>其十六进制编码是 </a:t>
            </a:r>
            <a:r>
              <a:rPr lang="en-US" altLang="zh-CN" sz="2000" dirty="0">
                <a:solidFill>
                  <a:srgbClr val="18386B"/>
                </a:solidFill>
                <a:latin typeface="微软雅黑" panose="020B0503020204020204" pitchFamily="34" charset="-122"/>
              </a:rPr>
              <a:t>1B)</a:t>
            </a:r>
            <a:r>
              <a:rPr lang="zh-CN" altLang="en-US" sz="2000" dirty="0">
                <a:solidFill>
                  <a:srgbClr val="18386B"/>
                </a:solidFill>
                <a:latin typeface="微软雅黑" panose="020B0503020204020204" pitchFamily="34" charset="-122"/>
              </a:rPr>
              <a:t>。</a:t>
            </a:r>
          </a:p>
          <a:p>
            <a:pPr eaLnBrk="1" hangingPunct="1">
              <a:spcBef>
                <a:spcPts val="600"/>
              </a:spcBef>
            </a:pPr>
            <a:r>
              <a:rPr lang="zh-CN" altLang="en-US" sz="2000" dirty="0">
                <a:solidFill>
                  <a:srgbClr val="18386B"/>
                </a:solidFill>
                <a:latin typeface="微软雅黑" panose="020B0503020204020204" pitchFamily="34" charset="-122"/>
              </a:rPr>
              <a:t>字节填充</a:t>
            </a:r>
            <a:r>
              <a:rPr lang="en-US" altLang="zh-CN" sz="2000" dirty="0">
                <a:solidFill>
                  <a:srgbClr val="18386B"/>
                </a:solidFill>
                <a:latin typeface="微软雅黑" panose="020B0503020204020204" pitchFamily="34" charset="-122"/>
              </a:rPr>
              <a:t>(byte stuffing)</a:t>
            </a:r>
            <a:r>
              <a:rPr lang="zh-CN" altLang="en-US" sz="2000" dirty="0">
                <a:solidFill>
                  <a:srgbClr val="18386B"/>
                </a:solidFill>
                <a:latin typeface="微软雅黑" panose="020B0503020204020204" pitchFamily="34" charset="-122"/>
              </a:rPr>
              <a:t>或字符填充</a:t>
            </a:r>
            <a:r>
              <a:rPr lang="en-US" altLang="zh-CN" sz="2000" dirty="0">
                <a:solidFill>
                  <a:srgbClr val="18386B"/>
                </a:solidFill>
                <a:latin typeface="微软雅黑" panose="020B0503020204020204" pitchFamily="34" charset="-122"/>
              </a:rPr>
              <a:t>(character stuffing)——</a:t>
            </a:r>
            <a:r>
              <a:rPr lang="zh-CN" altLang="en-US" sz="2000" dirty="0">
                <a:solidFill>
                  <a:srgbClr val="18386B"/>
                </a:solidFill>
                <a:latin typeface="微软雅黑" panose="020B0503020204020204" pitchFamily="34" charset="-122"/>
              </a:rPr>
              <a:t>接收端的数据链路层在将数据送往网络层之前删除插入的转义字符。</a:t>
            </a:r>
          </a:p>
          <a:p>
            <a:pPr eaLnBrk="1" hangingPunct="1">
              <a:spcBef>
                <a:spcPts val="600"/>
              </a:spcBef>
            </a:pPr>
            <a:r>
              <a:rPr lang="zh-CN" altLang="en-US" sz="2000" dirty="0">
                <a:solidFill>
                  <a:srgbClr val="18386B"/>
                </a:solidFill>
                <a:latin typeface="微软雅黑" panose="020B0503020204020204" pitchFamily="34" charset="-122"/>
              </a:rPr>
              <a:t>如果转义字符也出现数据当中，那么应在</a:t>
            </a:r>
            <a:r>
              <a:rPr lang="zh-CN" altLang="en-US" sz="2000" dirty="0">
                <a:solidFill>
                  <a:srgbClr val="C00000"/>
                </a:solidFill>
                <a:latin typeface="微软雅黑" panose="020B0503020204020204" pitchFamily="34" charset="-122"/>
              </a:rPr>
              <a:t>转义字符前面插入一个转义字符</a:t>
            </a:r>
            <a:r>
              <a:rPr lang="zh-CN" altLang="en-US" sz="2000" dirty="0">
                <a:solidFill>
                  <a:srgbClr val="18386B"/>
                </a:solidFill>
                <a:latin typeface="微软雅黑" panose="020B0503020204020204" pitchFamily="34" charset="-122"/>
              </a:rPr>
              <a:t>。当接收端收到连续的两个转义字符时，就删除其中前面的一个</a:t>
            </a:r>
            <a:r>
              <a:rPr lang="zh-CN" altLang="en-US" sz="2000" dirty="0" smtClean="0">
                <a:solidFill>
                  <a:srgbClr val="18386B"/>
                </a:solidFill>
                <a:latin typeface="微软雅黑" panose="020B0503020204020204" pitchFamily="34" charset="-122"/>
              </a:rPr>
              <a:t>。</a:t>
            </a:r>
            <a:endParaRPr lang="zh-CN" altLang="en-US" sz="2000" dirty="0">
              <a:solidFill>
                <a:srgbClr val="18386B"/>
              </a:solidFill>
              <a:latin typeface="微软雅黑" panose="020B0503020204020204" pitchFamily="34" charset="-122"/>
            </a:endParaRPr>
          </a:p>
        </p:txBody>
      </p:sp>
    </p:spTree>
    <p:extLst>
      <p:ext uri="{BB962C8B-B14F-4D97-AF65-F5344CB8AC3E}">
        <p14:creationId xmlns:p14="http://schemas.microsoft.com/office/powerpoint/2010/main" val="3206101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0" name="Rectangle 55"/>
          <p:cNvSpPr>
            <a:spLocks noGrp="1" noChangeArrowheads="1"/>
          </p:cNvSpPr>
          <p:nvPr>
            <p:ph type="title"/>
          </p:nvPr>
        </p:nvSpPr>
        <p:spPr>
          <a:xfrm>
            <a:off x="1053535" y="605396"/>
            <a:ext cx="5498646" cy="1096903"/>
          </a:xfrm>
        </p:spPr>
        <p:txBody>
          <a:bodyPr/>
          <a:lstStyle/>
          <a:p>
            <a:pPr eaLnBrk="1" hangingPunct="1"/>
            <a:r>
              <a:rPr lang="zh-CN" altLang="en-US" sz="2400" dirty="0">
                <a:solidFill>
                  <a:srgbClr val="007D7A"/>
                </a:solidFill>
                <a:latin typeface="Times New Roman" pitchFamily="18" charset="0"/>
                <a:ea typeface="微软雅黑" panose="020B0503020204020204" pitchFamily="34" charset="-122"/>
                <a:cs typeface="Times New Roman" pitchFamily="18" charset="0"/>
              </a:rPr>
              <a:t>用字节填充法解决透明传输的问题 </a:t>
            </a:r>
          </a:p>
        </p:txBody>
      </p:sp>
      <p:grpSp>
        <p:nvGrpSpPr>
          <p:cNvPr id="2" name="组合 1"/>
          <p:cNvGrpSpPr/>
          <p:nvPr/>
        </p:nvGrpSpPr>
        <p:grpSpPr>
          <a:xfrm>
            <a:off x="388606" y="1780456"/>
            <a:ext cx="6825535" cy="2903709"/>
            <a:chOff x="388606" y="1780456"/>
            <a:chExt cx="6825535" cy="2903709"/>
          </a:xfrm>
        </p:grpSpPr>
        <p:sp>
          <p:nvSpPr>
            <p:cNvPr id="360452" name="Rectangle 4"/>
            <p:cNvSpPr>
              <a:spLocks noChangeArrowheads="1"/>
            </p:cNvSpPr>
            <p:nvPr/>
          </p:nvSpPr>
          <p:spPr bwMode="auto">
            <a:xfrm>
              <a:off x="621499" y="3382341"/>
              <a:ext cx="343964" cy="3430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SOH</a:t>
              </a:r>
            </a:p>
          </p:txBody>
        </p:sp>
        <p:sp>
          <p:nvSpPr>
            <p:cNvPr id="20484" name="Freeform 5"/>
            <p:cNvSpPr>
              <a:spLocks/>
            </p:cNvSpPr>
            <p:nvPr/>
          </p:nvSpPr>
          <p:spPr bwMode="auto">
            <a:xfrm>
              <a:off x="5207685" y="2639162"/>
              <a:ext cx="1146547" cy="743180"/>
            </a:xfrm>
            <a:custGeom>
              <a:avLst/>
              <a:gdLst>
                <a:gd name="T0" fmla="*/ 671 w 960"/>
                <a:gd name="T1" fmla="*/ 624 h 624"/>
                <a:gd name="T2" fmla="*/ 960 w 960"/>
                <a:gd name="T3" fmla="*/ 624 h 624"/>
                <a:gd name="T4" fmla="*/ 288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w="9525">
              <a:no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485" name="Freeform 6"/>
            <p:cNvSpPr>
              <a:spLocks/>
            </p:cNvSpPr>
            <p:nvPr/>
          </p:nvSpPr>
          <p:spPr bwMode="auto">
            <a:xfrm>
              <a:off x="4225955" y="2639162"/>
              <a:ext cx="809748" cy="750325"/>
            </a:xfrm>
            <a:custGeom>
              <a:avLst/>
              <a:gdLst>
                <a:gd name="T0" fmla="*/ 386 w 678"/>
                <a:gd name="T1" fmla="*/ 621 h 630"/>
                <a:gd name="T2" fmla="*/ 678 w 678"/>
                <a:gd name="T3" fmla="*/ 630 h 630"/>
                <a:gd name="T4" fmla="*/ 288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w="9525">
              <a:no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486" name="Freeform 7"/>
            <p:cNvSpPr>
              <a:spLocks/>
            </p:cNvSpPr>
            <p:nvPr/>
          </p:nvSpPr>
          <p:spPr bwMode="auto">
            <a:xfrm>
              <a:off x="3086573" y="2639162"/>
              <a:ext cx="451453" cy="743180"/>
            </a:xfrm>
            <a:custGeom>
              <a:avLst/>
              <a:gdLst>
                <a:gd name="T0" fmla="*/ 92 w 378"/>
                <a:gd name="T1" fmla="*/ 624 h 624"/>
                <a:gd name="T2" fmla="*/ 378 w 378"/>
                <a:gd name="T3" fmla="*/ 624 h 624"/>
                <a:gd name="T4" fmla="*/ 288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w="9525">
              <a:no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487" name="Freeform 8"/>
            <p:cNvSpPr>
              <a:spLocks/>
            </p:cNvSpPr>
            <p:nvPr/>
          </p:nvSpPr>
          <p:spPr bwMode="auto">
            <a:xfrm>
              <a:off x="1824178" y="2639162"/>
              <a:ext cx="574467" cy="743180"/>
            </a:xfrm>
            <a:custGeom>
              <a:avLst/>
              <a:gdLst>
                <a:gd name="T0" fmla="*/ 0 w 481"/>
                <a:gd name="T1" fmla="*/ 621 h 624"/>
                <a:gd name="T2" fmla="*/ 289 w 481"/>
                <a:gd name="T3" fmla="*/ 624 h 624"/>
                <a:gd name="T4" fmla="*/ 481 w 481"/>
                <a:gd name="T5" fmla="*/ 0 h 624"/>
                <a:gd name="T6" fmla="*/ 193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w="9525">
              <a:noFill/>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360457" name="Rectangle 9"/>
            <p:cNvSpPr>
              <a:spLocks noChangeArrowheads="1"/>
            </p:cNvSpPr>
            <p:nvPr/>
          </p:nvSpPr>
          <p:spPr bwMode="auto">
            <a:xfrm>
              <a:off x="1194772" y="2296156"/>
              <a:ext cx="343964" cy="3430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SOH</a:t>
              </a:r>
            </a:p>
          </p:txBody>
        </p:sp>
        <p:sp>
          <p:nvSpPr>
            <p:cNvPr id="360458" name="Rectangle 10"/>
            <p:cNvSpPr>
              <a:spLocks noChangeArrowheads="1"/>
            </p:cNvSpPr>
            <p:nvPr/>
          </p:nvSpPr>
          <p:spPr bwMode="auto">
            <a:xfrm>
              <a:off x="1538736" y="2296156"/>
              <a:ext cx="4528858" cy="3430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defRPr/>
              </a:pPr>
              <a:endParaRPr lang="zh-CN" altLang="en-US" sz="2112" u="none" dirty="0">
                <a:solidFill>
                  <a:srgbClr val="18386B"/>
                </a:solidFill>
                <a:ea typeface="黑体" pitchFamily="2" charset="-122"/>
              </a:endParaRPr>
            </a:p>
          </p:txBody>
        </p:sp>
        <p:sp>
          <p:nvSpPr>
            <p:cNvPr id="20490" name="Rectangle 11"/>
            <p:cNvSpPr>
              <a:spLocks noChangeArrowheads="1"/>
            </p:cNvSpPr>
            <p:nvPr/>
          </p:nvSpPr>
          <p:spPr bwMode="auto">
            <a:xfrm>
              <a:off x="2054682" y="2296156"/>
              <a:ext cx="343964" cy="343006"/>
            </a:xfrm>
            <a:prstGeom prst="rect">
              <a:avLst/>
            </a:prstGeom>
            <a:solidFill>
              <a:srgbClr val="99FF66"/>
            </a:solidFill>
            <a:ln w="9525">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EOT</a:t>
              </a:r>
            </a:p>
          </p:txBody>
        </p:sp>
        <p:sp>
          <p:nvSpPr>
            <p:cNvPr id="360460" name="Rectangle 12"/>
            <p:cNvSpPr>
              <a:spLocks noChangeArrowheads="1"/>
            </p:cNvSpPr>
            <p:nvPr/>
          </p:nvSpPr>
          <p:spPr bwMode="auto">
            <a:xfrm>
              <a:off x="5207684" y="2296156"/>
              <a:ext cx="343964" cy="3430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SOH</a:t>
              </a:r>
            </a:p>
          </p:txBody>
        </p:sp>
        <p:sp>
          <p:nvSpPr>
            <p:cNvPr id="20492" name="Rectangle 14"/>
            <p:cNvSpPr>
              <a:spLocks noChangeArrowheads="1"/>
            </p:cNvSpPr>
            <p:nvPr/>
          </p:nvSpPr>
          <p:spPr bwMode="auto">
            <a:xfrm>
              <a:off x="4233120" y="2296156"/>
              <a:ext cx="343964" cy="343006"/>
            </a:xfrm>
            <a:prstGeom prst="rect">
              <a:avLst/>
            </a:prstGeom>
            <a:solidFill>
              <a:srgbClr val="33CC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ESC</a:t>
              </a:r>
            </a:p>
          </p:txBody>
        </p:sp>
        <p:sp>
          <p:nvSpPr>
            <p:cNvPr id="360463" name="Rectangle 15"/>
            <p:cNvSpPr>
              <a:spLocks noChangeArrowheads="1"/>
            </p:cNvSpPr>
            <p:nvPr/>
          </p:nvSpPr>
          <p:spPr bwMode="auto">
            <a:xfrm>
              <a:off x="965463" y="3382341"/>
              <a:ext cx="5904714" cy="3430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defRPr/>
              </a:pPr>
              <a:endParaRPr lang="zh-CN" altLang="en-US" sz="2112" u="none" dirty="0">
                <a:solidFill>
                  <a:srgbClr val="18386B"/>
                </a:solidFill>
                <a:ea typeface="黑体" pitchFamily="2" charset="-122"/>
              </a:endParaRPr>
            </a:p>
          </p:txBody>
        </p:sp>
        <p:sp>
          <p:nvSpPr>
            <p:cNvPr id="20494" name="Rectangle 16"/>
            <p:cNvSpPr>
              <a:spLocks noChangeArrowheads="1"/>
            </p:cNvSpPr>
            <p:nvPr/>
          </p:nvSpPr>
          <p:spPr bwMode="auto">
            <a:xfrm>
              <a:off x="1481409" y="3382341"/>
              <a:ext cx="343964" cy="343006"/>
            </a:xfrm>
            <a:prstGeom prst="rect">
              <a:avLst/>
            </a:prstGeom>
            <a:solidFill>
              <a:srgbClr val="33CC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ESC</a:t>
              </a:r>
            </a:p>
          </p:txBody>
        </p:sp>
        <p:sp>
          <p:nvSpPr>
            <p:cNvPr id="20495" name="Rectangle 17"/>
            <p:cNvSpPr>
              <a:spLocks noChangeArrowheads="1"/>
            </p:cNvSpPr>
            <p:nvPr/>
          </p:nvSpPr>
          <p:spPr bwMode="auto">
            <a:xfrm>
              <a:off x="1825373" y="3382341"/>
              <a:ext cx="343964" cy="343006"/>
            </a:xfrm>
            <a:prstGeom prst="rect">
              <a:avLst/>
            </a:prstGeom>
            <a:solidFill>
              <a:srgbClr val="99FF66"/>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EOT</a:t>
              </a:r>
            </a:p>
          </p:txBody>
        </p:sp>
        <p:sp>
          <p:nvSpPr>
            <p:cNvPr id="20496" name="Rectangle 18"/>
            <p:cNvSpPr>
              <a:spLocks noChangeArrowheads="1"/>
            </p:cNvSpPr>
            <p:nvPr/>
          </p:nvSpPr>
          <p:spPr bwMode="auto">
            <a:xfrm>
              <a:off x="2857264" y="3382341"/>
              <a:ext cx="343964" cy="343006"/>
            </a:xfrm>
            <a:prstGeom prst="rect">
              <a:avLst/>
            </a:prstGeom>
            <a:solidFill>
              <a:srgbClr val="33CC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ESC</a:t>
              </a:r>
            </a:p>
          </p:txBody>
        </p:sp>
        <p:sp>
          <p:nvSpPr>
            <p:cNvPr id="20497" name="Rectangle 19"/>
            <p:cNvSpPr>
              <a:spLocks noChangeArrowheads="1"/>
            </p:cNvSpPr>
            <p:nvPr/>
          </p:nvSpPr>
          <p:spPr bwMode="auto">
            <a:xfrm>
              <a:off x="3201228" y="3382341"/>
              <a:ext cx="343964" cy="343006"/>
            </a:xfrm>
            <a:prstGeom prst="rect">
              <a:avLst/>
            </a:prstGeom>
            <a:solidFill>
              <a:srgbClr val="CCFF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SOH</a:t>
              </a:r>
            </a:p>
          </p:txBody>
        </p:sp>
        <p:sp>
          <p:nvSpPr>
            <p:cNvPr id="20498" name="Rectangle 20"/>
            <p:cNvSpPr>
              <a:spLocks noChangeArrowheads="1"/>
            </p:cNvSpPr>
            <p:nvPr/>
          </p:nvSpPr>
          <p:spPr bwMode="auto">
            <a:xfrm>
              <a:off x="4347774" y="3382341"/>
              <a:ext cx="343964" cy="343006"/>
            </a:xfrm>
            <a:prstGeom prst="rect">
              <a:avLst/>
            </a:prstGeom>
            <a:solidFill>
              <a:srgbClr val="33CC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ESC</a:t>
              </a:r>
            </a:p>
          </p:txBody>
        </p:sp>
        <p:sp>
          <p:nvSpPr>
            <p:cNvPr id="20499" name="Rectangle 21"/>
            <p:cNvSpPr>
              <a:spLocks noChangeArrowheads="1"/>
            </p:cNvSpPr>
            <p:nvPr/>
          </p:nvSpPr>
          <p:spPr bwMode="auto">
            <a:xfrm>
              <a:off x="4691738" y="3382341"/>
              <a:ext cx="343964" cy="343006"/>
            </a:xfrm>
            <a:prstGeom prst="rect">
              <a:avLst/>
            </a:prstGeom>
            <a:solidFill>
              <a:srgbClr val="33CC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ESC</a:t>
              </a:r>
            </a:p>
          </p:txBody>
        </p:sp>
        <p:sp>
          <p:nvSpPr>
            <p:cNvPr id="20500" name="Rectangle 22"/>
            <p:cNvSpPr>
              <a:spLocks noChangeArrowheads="1"/>
            </p:cNvSpPr>
            <p:nvPr/>
          </p:nvSpPr>
          <p:spPr bwMode="auto">
            <a:xfrm>
              <a:off x="5666303" y="3382341"/>
              <a:ext cx="343964" cy="343006"/>
            </a:xfrm>
            <a:prstGeom prst="rect">
              <a:avLst/>
            </a:prstGeom>
            <a:solidFill>
              <a:srgbClr val="33CCFF"/>
            </a:solidFill>
            <a:ln w="9525" algn="ctr">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ESC</a:t>
              </a:r>
            </a:p>
          </p:txBody>
        </p:sp>
        <p:sp>
          <p:nvSpPr>
            <p:cNvPr id="360471" name="Rectangle 23"/>
            <p:cNvSpPr>
              <a:spLocks noChangeArrowheads="1"/>
            </p:cNvSpPr>
            <p:nvPr/>
          </p:nvSpPr>
          <p:spPr bwMode="auto">
            <a:xfrm>
              <a:off x="6010267" y="3382341"/>
              <a:ext cx="343964" cy="3430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SOH</a:t>
              </a:r>
            </a:p>
          </p:txBody>
        </p:sp>
        <p:sp>
          <p:nvSpPr>
            <p:cNvPr id="20502" name="Freeform 24"/>
            <p:cNvSpPr>
              <a:spLocks/>
            </p:cNvSpPr>
            <p:nvPr/>
          </p:nvSpPr>
          <p:spPr bwMode="auto">
            <a:xfrm>
              <a:off x="1824178" y="2639161"/>
              <a:ext cx="230503" cy="746752"/>
            </a:xfrm>
            <a:custGeom>
              <a:avLst/>
              <a:gdLst>
                <a:gd name="T0" fmla="*/ 193 w 193"/>
                <a:gd name="T1" fmla="*/ 0 h 627"/>
                <a:gd name="T2" fmla="*/ 0 w 193"/>
                <a:gd name="T3" fmla="*/ 627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3" name="Line 25"/>
            <p:cNvSpPr>
              <a:spLocks noChangeShapeType="1"/>
            </p:cNvSpPr>
            <p:nvPr/>
          </p:nvSpPr>
          <p:spPr bwMode="auto">
            <a:xfrm flipH="1">
              <a:off x="2169337" y="2639162"/>
              <a:ext cx="229309" cy="743180"/>
            </a:xfrm>
            <a:prstGeom prst="line">
              <a:avLst/>
            </a:pr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4" name="Line 26"/>
            <p:cNvSpPr>
              <a:spLocks noChangeShapeType="1"/>
            </p:cNvSpPr>
            <p:nvPr/>
          </p:nvSpPr>
          <p:spPr bwMode="auto">
            <a:xfrm>
              <a:off x="3086573" y="2639162"/>
              <a:ext cx="107489" cy="743180"/>
            </a:xfrm>
            <a:prstGeom prst="line">
              <a:avLst/>
            </a:pr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5" name="Line 27"/>
            <p:cNvSpPr>
              <a:spLocks noChangeShapeType="1"/>
            </p:cNvSpPr>
            <p:nvPr/>
          </p:nvSpPr>
          <p:spPr bwMode="auto">
            <a:xfrm>
              <a:off x="3430538" y="2639162"/>
              <a:ext cx="114655" cy="743180"/>
            </a:xfrm>
            <a:prstGeom prst="line">
              <a:avLst/>
            </a:pr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6" name="Freeform 28"/>
            <p:cNvSpPr>
              <a:spLocks/>
            </p:cNvSpPr>
            <p:nvPr/>
          </p:nvSpPr>
          <p:spPr bwMode="auto">
            <a:xfrm>
              <a:off x="4233120" y="2639161"/>
              <a:ext cx="453841" cy="746752"/>
            </a:xfrm>
            <a:custGeom>
              <a:avLst/>
              <a:gdLst>
                <a:gd name="T0" fmla="*/ 0 w 380"/>
                <a:gd name="T1" fmla="*/ 0 h 627"/>
                <a:gd name="T2" fmla="*/ 380 w 380"/>
                <a:gd name="T3" fmla="*/ 627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7" name="Line 29"/>
            <p:cNvSpPr>
              <a:spLocks noChangeShapeType="1"/>
            </p:cNvSpPr>
            <p:nvPr/>
          </p:nvSpPr>
          <p:spPr bwMode="auto">
            <a:xfrm>
              <a:off x="4577084" y="2639162"/>
              <a:ext cx="458619" cy="743180"/>
            </a:xfrm>
            <a:prstGeom prst="line">
              <a:avLst/>
            </a:pr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8" name="Freeform 30"/>
            <p:cNvSpPr>
              <a:spLocks/>
            </p:cNvSpPr>
            <p:nvPr/>
          </p:nvSpPr>
          <p:spPr bwMode="auto">
            <a:xfrm>
              <a:off x="5207684" y="2639162"/>
              <a:ext cx="797805" cy="739606"/>
            </a:xfrm>
            <a:custGeom>
              <a:avLst/>
              <a:gdLst>
                <a:gd name="T0" fmla="*/ 0 w 668"/>
                <a:gd name="T1" fmla="*/ 0 h 621"/>
                <a:gd name="T2" fmla="*/ 668 w 668"/>
                <a:gd name="T3" fmla="*/ 621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09" name="Line 31"/>
            <p:cNvSpPr>
              <a:spLocks noChangeShapeType="1"/>
            </p:cNvSpPr>
            <p:nvPr/>
          </p:nvSpPr>
          <p:spPr bwMode="auto">
            <a:xfrm>
              <a:off x="5551648" y="2639162"/>
              <a:ext cx="802583" cy="743180"/>
            </a:xfrm>
            <a:prstGeom prst="line">
              <a:avLst/>
            </a:prstGeom>
            <a:noFill/>
            <a:ln w="9525">
              <a:solidFill>
                <a:schemeClr val="tx1"/>
              </a:solidFill>
              <a:prstDash val="dash"/>
              <a:round/>
              <a:headEnd/>
              <a:tailEnd/>
            </a:ln>
          </p:spPr>
          <p:txBody>
            <a:bodyPr lIns="68708" tIns="34354" rIns="68708" bIns="34354"/>
            <a:lstStyle/>
            <a:p>
              <a:endParaRPr lang="zh-CN" altLang="en-US" sz="2112" u="none" dirty="0">
                <a:solidFill>
                  <a:srgbClr val="18386B"/>
                </a:solidFill>
                <a:ea typeface="黑体" pitchFamily="2" charset="-122"/>
              </a:endParaRPr>
            </a:p>
          </p:txBody>
        </p:sp>
        <p:sp>
          <p:nvSpPr>
            <p:cNvPr id="20510" name="Line 32"/>
            <p:cNvSpPr>
              <a:spLocks noChangeShapeType="1"/>
            </p:cNvSpPr>
            <p:nvPr/>
          </p:nvSpPr>
          <p:spPr bwMode="auto">
            <a:xfrm>
              <a:off x="1538736" y="2124653"/>
              <a:ext cx="4528858"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20511" name="Text Box 33"/>
            <p:cNvSpPr txBox="1">
              <a:spLocks noChangeArrowheads="1"/>
            </p:cNvSpPr>
            <p:nvPr/>
          </p:nvSpPr>
          <p:spPr bwMode="auto">
            <a:xfrm>
              <a:off x="3315883" y="1949577"/>
              <a:ext cx="1228800" cy="394404"/>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原始数据</a:t>
              </a:r>
            </a:p>
          </p:txBody>
        </p:sp>
        <p:sp>
          <p:nvSpPr>
            <p:cNvPr id="20512" name="Line 34"/>
            <p:cNvSpPr>
              <a:spLocks noChangeShapeType="1"/>
            </p:cNvSpPr>
            <p:nvPr/>
          </p:nvSpPr>
          <p:spPr bwMode="auto">
            <a:xfrm>
              <a:off x="965463" y="3954017"/>
              <a:ext cx="5904714" cy="0"/>
            </a:xfrm>
            <a:prstGeom prst="line">
              <a:avLst/>
            </a:prstGeom>
            <a:noFill/>
            <a:ln w="9525">
              <a:solidFill>
                <a:schemeClr val="tx1"/>
              </a:solidFill>
              <a:round/>
              <a:headEnd type="triangle" w="sm" len="me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360483" name="Rectangle 35"/>
            <p:cNvSpPr>
              <a:spLocks noChangeArrowheads="1"/>
            </p:cNvSpPr>
            <p:nvPr/>
          </p:nvSpPr>
          <p:spPr bwMode="auto">
            <a:xfrm>
              <a:off x="6870177" y="3382341"/>
              <a:ext cx="343964" cy="3430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EOT</a:t>
              </a:r>
            </a:p>
          </p:txBody>
        </p:sp>
        <p:sp>
          <p:nvSpPr>
            <p:cNvPr id="360484" name="Rectangle 36"/>
            <p:cNvSpPr>
              <a:spLocks noChangeArrowheads="1"/>
            </p:cNvSpPr>
            <p:nvPr/>
          </p:nvSpPr>
          <p:spPr bwMode="auto">
            <a:xfrm>
              <a:off x="6067594" y="2296156"/>
              <a:ext cx="343964" cy="3430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a:defRPr/>
              </a:pPr>
              <a:r>
                <a:rPr kumimoji="1" lang="en-US" altLang="zh-CN" sz="1207" u="none" dirty="0">
                  <a:solidFill>
                    <a:srgbClr val="18386B"/>
                  </a:solidFill>
                  <a:latin typeface="Arial" charset="0"/>
                  <a:ea typeface="黑体" pitchFamily="2" charset="-122"/>
                </a:rPr>
                <a:t>EOT</a:t>
              </a:r>
            </a:p>
          </p:txBody>
        </p:sp>
        <p:sp>
          <p:nvSpPr>
            <p:cNvPr id="20515" name="Text Box 37"/>
            <p:cNvSpPr txBox="1">
              <a:spLocks noChangeArrowheads="1"/>
            </p:cNvSpPr>
            <p:nvPr/>
          </p:nvSpPr>
          <p:spPr bwMode="auto">
            <a:xfrm>
              <a:off x="2916980" y="3776560"/>
              <a:ext cx="3408884" cy="394404"/>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经过字节填充后发送的数据</a:t>
              </a:r>
            </a:p>
          </p:txBody>
        </p:sp>
        <p:sp>
          <p:nvSpPr>
            <p:cNvPr id="20516" name="Text Box 38"/>
            <p:cNvSpPr txBox="1">
              <a:spLocks noChangeArrowheads="1"/>
            </p:cNvSpPr>
            <p:nvPr/>
          </p:nvSpPr>
          <p:spPr bwMode="auto">
            <a:xfrm>
              <a:off x="5489545" y="2832103"/>
              <a:ext cx="1228800" cy="394404"/>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字节填充</a:t>
              </a:r>
            </a:p>
          </p:txBody>
        </p:sp>
        <p:sp>
          <p:nvSpPr>
            <p:cNvPr id="20517" name="Text Box 39"/>
            <p:cNvSpPr txBox="1">
              <a:spLocks noChangeArrowheads="1"/>
            </p:cNvSpPr>
            <p:nvPr/>
          </p:nvSpPr>
          <p:spPr bwMode="auto">
            <a:xfrm>
              <a:off x="4071888" y="2832103"/>
              <a:ext cx="1228800" cy="394404"/>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字节填充</a:t>
              </a:r>
            </a:p>
          </p:txBody>
        </p:sp>
        <p:sp>
          <p:nvSpPr>
            <p:cNvPr id="20518" name="Text Box 40"/>
            <p:cNvSpPr txBox="1">
              <a:spLocks noChangeArrowheads="1"/>
            </p:cNvSpPr>
            <p:nvPr/>
          </p:nvSpPr>
          <p:spPr bwMode="auto">
            <a:xfrm>
              <a:off x="2610041" y="2832103"/>
              <a:ext cx="1228800" cy="394404"/>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字节填充</a:t>
              </a:r>
            </a:p>
          </p:txBody>
        </p:sp>
        <p:sp>
          <p:nvSpPr>
            <p:cNvPr id="20519" name="Text Box 41"/>
            <p:cNvSpPr txBox="1">
              <a:spLocks noChangeArrowheads="1"/>
            </p:cNvSpPr>
            <p:nvPr/>
          </p:nvSpPr>
          <p:spPr bwMode="auto">
            <a:xfrm>
              <a:off x="1309427" y="2832103"/>
              <a:ext cx="1228800" cy="394404"/>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字节填充</a:t>
              </a:r>
            </a:p>
          </p:txBody>
        </p:sp>
        <p:sp>
          <p:nvSpPr>
            <p:cNvPr id="20520" name="Line 42"/>
            <p:cNvSpPr>
              <a:spLocks noChangeShapeType="1"/>
            </p:cNvSpPr>
            <p:nvPr/>
          </p:nvSpPr>
          <p:spPr bwMode="auto">
            <a:xfrm flipV="1">
              <a:off x="641803" y="3734874"/>
              <a:ext cx="0" cy="266782"/>
            </a:xfrm>
            <a:prstGeom prst="line">
              <a:avLst/>
            </a:prstGeom>
            <a:noFill/>
            <a:ln w="38100">
              <a:solidFill>
                <a:srgbClr val="808080"/>
              </a:solidFill>
              <a:round/>
              <a:headEnd/>
              <a:tailEnd type="triangle" w="med" len="lg"/>
            </a:ln>
          </p:spPr>
          <p:txBody>
            <a:bodyPr lIns="68708" tIns="34354" rIns="68708" bIns="34354"/>
            <a:lstStyle/>
            <a:p>
              <a:endParaRPr lang="zh-CN" altLang="en-US" sz="2112" u="none" dirty="0">
                <a:solidFill>
                  <a:srgbClr val="18386B"/>
                </a:solidFill>
                <a:ea typeface="黑体" pitchFamily="2" charset="-122"/>
              </a:endParaRPr>
            </a:p>
          </p:txBody>
        </p:sp>
        <p:sp>
          <p:nvSpPr>
            <p:cNvPr id="20521" name="Text Box 43"/>
            <p:cNvSpPr txBox="1">
              <a:spLocks noChangeArrowheads="1"/>
            </p:cNvSpPr>
            <p:nvPr/>
          </p:nvSpPr>
          <p:spPr bwMode="auto">
            <a:xfrm>
              <a:off x="388606" y="3964736"/>
              <a:ext cx="683779" cy="719429"/>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发送</a:t>
              </a:r>
            </a:p>
            <a:p>
              <a:r>
                <a:rPr kumimoji="1" lang="zh-CN" altLang="en-US" sz="2112" u="none">
                  <a:solidFill>
                    <a:srgbClr val="18386B"/>
                  </a:solidFill>
                  <a:latin typeface="Arial" charset="0"/>
                  <a:ea typeface="黑体" pitchFamily="2" charset="-122"/>
                </a:rPr>
                <a:t>在前</a:t>
              </a:r>
            </a:p>
          </p:txBody>
        </p:sp>
        <p:sp>
          <p:nvSpPr>
            <p:cNvPr id="20522" name="Line 44"/>
            <p:cNvSpPr>
              <a:spLocks noChangeShapeType="1"/>
            </p:cNvSpPr>
            <p:nvPr/>
          </p:nvSpPr>
          <p:spPr bwMode="auto">
            <a:xfrm>
              <a:off x="1383474" y="2048429"/>
              <a:ext cx="0" cy="228671"/>
            </a:xfrm>
            <a:prstGeom prst="line">
              <a:avLst/>
            </a:prstGeom>
            <a:noFill/>
            <a:ln w="9525">
              <a:solidFill>
                <a:schemeClr val="tx1"/>
              </a:solidFill>
              <a:round/>
              <a:headEn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20523" name="Text Box 45"/>
            <p:cNvSpPr txBox="1">
              <a:spLocks noChangeArrowheads="1"/>
            </p:cNvSpPr>
            <p:nvPr/>
          </p:nvSpPr>
          <p:spPr bwMode="auto">
            <a:xfrm>
              <a:off x="1038317" y="1780456"/>
              <a:ext cx="1228800" cy="394404"/>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帧开始符</a:t>
              </a:r>
            </a:p>
          </p:txBody>
        </p:sp>
        <p:sp>
          <p:nvSpPr>
            <p:cNvPr id="20524" name="Text Box 46"/>
            <p:cNvSpPr txBox="1">
              <a:spLocks noChangeArrowheads="1"/>
            </p:cNvSpPr>
            <p:nvPr/>
          </p:nvSpPr>
          <p:spPr bwMode="auto">
            <a:xfrm>
              <a:off x="5868144" y="1780456"/>
              <a:ext cx="1228800" cy="394404"/>
            </a:xfrm>
            <a:prstGeom prst="rect">
              <a:avLst/>
            </a:prstGeom>
            <a:noFill/>
            <a:ln w="9525">
              <a:noFill/>
              <a:miter lim="800000"/>
              <a:headEnd/>
              <a:tailEnd/>
            </a:ln>
          </p:spPr>
          <p:txBody>
            <a:bodyPr wrap="none" lIns="68708" tIns="34354" rIns="68708" bIns="34354">
              <a:spAutoFit/>
            </a:bodyPr>
            <a:lstStyle/>
            <a:p>
              <a:r>
                <a:rPr kumimoji="1" lang="zh-CN" altLang="en-US" sz="2112" u="none">
                  <a:solidFill>
                    <a:srgbClr val="18386B"/>
                  </a:solidFill>
                  <a:latin typeface="Arial" charset="0"/>
                  <a:ea typeface="黑体" pitchFamily="2" charset="-122"/>
                </a:rPr>
                <a:t>帧结束符</a:t>
              </a:r>
            </a:p>
          </p:txBody>
        </p:sp>
        <p:sp>
          <p:nvSpPr>
            <p:cNvPr id="20525" name="Line 47"/>
            <p:cNvSpPr>
              <a:spLocks noChangeShapeType="1"/>
            </p:cNvSpPr>
            <p:nvPr/>
          </p:nvSpPr>
          <p:spPr bwMode="auto">
            <a:xfrm>
              <a:off x="6256296" y="2048429"/>
              <a:ext cx="0" cy="228671"/>
            </a:xfrm>
            <a:prstGeom prst="line">
              <a:avLst/>
            </a:prstGeom>
            <a:noFill/>
            <a:ln w="9525">
              <a:solidFill>
                <a:schemeClr val="tx1"/>
              </a:solidFill>
              <a:round/>
              <a:headEnd/>
              <a:tailEnd type="triangle" w="sm" len="med"/>
            </a:ln>
          </p:spPr>
          <p:txBody>
            <a:bodyPr lIns="68708" tIns="34354" rIns="68708" bIns="34354"/>
            <a:lstStyle/>
            <a:p>
              <a:endParaRPr lang="zh-CN" altLang="en-US" sz="2112" u="none" dirty="0">
                <a:solidFill>
                  <a:srgbClr val="18386B"/>
                </a:solidFill>
                <a:ea typeface="黑体" pitchFamily="2" charset="-122"/>
              </a:endParaRPr>
            </a:p>
          </p:txBody>
        </p:sp>
        <p:sp>
          <p:nvSpPr>
            <p:cNvPr id="20526" name="AutoShape 48"/>
            <p:cNvSpPr>
              <a:spLocks noChangeArrowheads="1"/>
            </p:cNvSpPr>
            <p:nvPr/>
          </p:nvSpPr>
          <p:spPr bwMode="auto">
            <a:xfrm>
              <a:off x="1580538" y="3140569"/>
              <a:ext cx="169593" cy="323950"/>
            </a:xfrm>
            <a:prstGeom prst="downArrow">
              <a:avLst>
                <a:gd name="adj1" fmla="val 39435"/>
                <a:gd name="adj2" fmla="val 90143"/>
              </a:avLst>
            </a:prstGeom>
            <a:solidFill>
              <a:schemeClr val="hlink"/>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0527" name="AutoShape 49"/>
            <p:cNvSpPr>
              <a:spLocks noChangeArrowheads="1"/>
            </p:cNvSpPr>
            <p:nvPr/>
          </p:nvSpPr>
          <p:spPr bwMode="auto">
            <a:xfrm>
              <a:off x="2927730" y="3140569"/>
              <a:ext cx="169593" cy="323950"/>
            </a:xfrm>
            <a:prstGeom prst="downArrow">
              <a:avLst>
                <a:gd name="adj1" fmla="val 39435"/>
                <a:gd name="adj2" fmla="val 90143"/>
              </a:avLst>
            </a:prstGeom>
            <a:solidFill>
              <a:schemeClr val="hlink"/>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0528" name="AutoShape 50"/>
            <p:cNvSpPr>
              <a:spLocks noChangeArrowheads="1"/>
            </p:cNvSpPr>
            <p:nvPr/>
          </p:nvSpPr>
          <p:spPr bwMode="auto">
            <a:xfrm>
              <a:off x="4444515" y="3140569"/>
              <a:ext cx="169593" cy="323950"/>
            </a:xfrm>
            <a:prstGeom prst="downArrow">
              <a:avLst>
                <a:gd name="adj1" fmla="val 39435"/>
                <a:gd name="adj2" fmla="val 90143"/>
              </a:avLst>
            </a:prstGeom>
            <a:solidFill>
              <a:schemeClr val="hlink"/>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0529" name="AutoShape 51"/>
            <p:cNvSpPr>
              <a:spLocks noChangeArrowheads="1"/>
            </p:cNvSpPr>
            <p:nvPr/>
          </p:nvSpPr>
          <p:spPr bwMode="auto">
            <a:xfrm>
              <a:off x="5752295" y="3140569"/>
              <a:ext cx="169593" cy="323950"/>
            </a:xfrm>
            <a:prstGeom prst="downArrow">
              <a:avLst>
                <a:gd name="adj1" fmla="val 39435"/>
                <a:gd name="adj2" fmla="val 90143"/>
              </a:avLst>
            </a:prstGeom>
            <a:solidFill>
              <a:schemeClr val="hlink"/>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0531" name="Rectangle 13"/>
            <p:cNvSpPr>
              <a:spLocks noChangeArrowheads="1"/>
            </p:cNvSpPr>
            <p:nvPr/>
          </p:nvSpPr>
          <p:spPr bwMode="auto">
            <a:xfrm>
              <a:off x="3086573" y="2296156"/>
              <a:ext cx="343964" cy="343006"/>
            </a:xfrm>
            <a:prstGeom prst="rect">
              <a:avLst/>
            </a:prstGeom>
            <a:solidFill>
              <a:srgbClr val="CCFFFF"/>
            </a:solidFill>
            <a:ln w="9525">
              <a:solidFill>
                <a:schemeClr val="tx1"/>
              </a:solidFill>
              <a:miter lim="800000"/>
              <a:headEnd/>
              <a:tailEnd/>
            </a:ln>
          </p:spPr>
          <p:txBody>
            <a:bodyPr wrap="none" lIns="68708" tIns="34354" rIns="68708" bIns="34354" anchor="ctr"/>
            <a:lstStyle/>
            <a:p>
              <a:pPr algn="ctr"/>
              <a:r>
                <a:rPr kumimoji="1" lang="en-US" altLang="zh-CN" sz="1207" u="none" dirty="0">
                  <a:solidFill>
                    <a:srgbClr val="18386B"/>
                  </a:solidFill>
                  <a:latin typeface="Arial" charset="0"/>
                  <a:ea typeface="黑体" pitchFamily="2" charset="-122"/>
                </a:rPr>
                <a:t>SOH</a:t>
              </a:r>
            </a:p>
          </p:txBody>
        </p:sp>
      </p:grpSp>
    </p:spTree>
    <p:extLst>
      <p:ext uri="{BB962C8B-B14F-4D97-AF65-F5344CB8AC3E}">
        <p14:creationId xmlns:p14="http://schemas.microsoft.com/office/powerpoint/2010/main" val="2644182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idx="4294967295"/>
          </p:nvPr>
        </p:nvSpPr>
        <p:spPr>
          <a:xfrm>
            <a:off x="2106037" y="726277"/>
            <a:ext cx="4391719" cy="508000"/>
          </a:xfrm>
        </p:spPr>
        <p:txBody>
          <a:bodyPr/>
          <a:lstStyle/>
          <a:p>
            <a:pPr algn="l"/>
            <a:r>
              <a:rPr lang="en-US" altLang="zh-CN" sz="2400" dirty="0" smtClean="0">
                <a:solidFill>
                  <a:srgbClr val="007D7A"/>
                </a:solidFill>
                <a:latin typeface="Times New Roman" pitchFamily="18" charset="0"/>
                <a:ea typeface="微软雅黑" pitchFamily="34" charset="-122"/>
                <a:cs typeface="Times New Roman" pitchFamily="18" charset="0"/>
              </a:rPr>
              <a:t>3</a:t>
            </a:r>
            <a:r>
              <a:rPr lang="zh-CN" altLang="en-US" sz="2400" dirty="0" smtClean="0">
                <a:solidFill>
                  <a:srgbClr val="007D7A"/>
                </a:solidFill>
                <a:latin typeface="Times New Roman" pitchFamily="18" charset="0"/>
                <a:ea typeface="微软雅黑" pitchFamily="34" charset="-122"/>
                <a:cs typeface="Times New Roman" pitchFamily="18" charset="0"/>
              </a:rPr>
              <a:t>、差错控制</a:t>
            </a:r>
          </a:p>
        </p:txBody>
      </p:sp>
      <p:pic>
        <p:nvPicPr>
          <p:cNvPr id="185346" name="Picture 13"/>
          <p:cNvPicPr>
            <a:picLocks noChangeAspect="1" noChangeArrowheads="1"/>
          </p:cNvPicPr>
          <p:nvPr/>
        </p:nvPicPr>
        <p:blipFill>
          <a:blip r:embed="rId3" cstate="print"/>
          <a:srcRect/>
          <a:stretch>
            <a:fillRect/>
          </a:stretch>
        </p:blipFill>
        <p:spPr bwMode="auto">
          <a:xfrm>
            <a:off x="1331640" y="2644552"/>
            <a:ext cx="5166116" cy="1296144"/>
          </a:xfrm>
          <a:prstGeom prst="rect">
            <a:avLst/>
          </a:prstGeom>
          <a:noFill/>
          <a:ln w="9525">
            <a:noFill/>
            <a:miter lim="800000"/>
            <a:headEnd/>
            <a:tailEnd/>
          </a:ln>
        </p:spPr>
      </p:pic>
      <p:sp>
        <p:nvSpPr>
          <p:cNvPr id="185347" name="Rectangle 14"/>
          <p:cNvSpPr>
            <a:spLocks noChangeArrowheads="1"/>
          </p:cNvSpPr>
          <p:nvPr/>
        </p:nvSpPr>
        <p:spPr bwMode="auto">
          <a:xfrm>
            <a:off x="323528" y="1355592"/>
            <a:ext cx="5832475" cy="1261884"/>
          </a:xfrm>
          <a:prstGeom prst="rect">
            <a:avLst/>
          </a:prstGeom>
          <a:noFill/>
          <a:ln w="9525">
            <a:noFill/>
            <a:miter lim="800000"/>
            <a:headEnd/>
            <a:tailEnd/>
          </a:ln>
        </p:spPr>
        <p:txBody>
          <a:bodyPr>
            <a:spAutoFit/>
          </a:bodyPr>
          <a:lstStyle/>
          <a:p>
            <a:pPr>
              <a:lnSpc>
                <a:spcPct val="120000"/>
              </a:lnSpc>
              <a:spcBef>
                <a:spcPct val="20000"/>
              </a:spcBef>
            </a:pPr>
            <a:r>
              <a:rPr lang="zh-CN" altLang="en-US" sz="2000" b="0" u="none" dirty="0">
                <a:solidFill>
                  <a:srgbClr val="C00000"/>
                </a:solidFill>
              </a:rPr>
              <a:t>传输差错</a:t>
            </a:r>
            <a:r>
              <a:rPr lang="zh-CN" altLang="en-US" sz="2000" b="0" u="none" dirty="0">
                <a:solidFill>
                  <a:srgbClr val="1A3868"/>
                </a:solidFill>
              </a:rPr>
              <a:t>（简称差错）：通过通信信道后接收的数据与发送数据不一致的现象。</a:t>
            </a:r>
          </a:p>
          <a:p>
            <a:pPr>
              <a:lnSpc>
                <a:spcPct val="120000"/>
              </a:lnSpc>
              <a:spcBef>
                <a:spcPct val="20000"/>
              </a:spcBef>
            </a:pPr>
            <a:r>
              <a:rPr lang="zh-CN" altLang="en-US" sz="2000" b="0" u="none" dirty="0">
                <a:solidFill>
                  <a:srgbClr val="C00000"/>
                </a:solidFill>
              </a:rPr>
              <a:t>差错控制</a:t>
            </a:r>
            <a:r>
              <a:rPr lang="zh-CN" altLang="en-US" sz="2000" b="0" u="none" dirty="0">
                <a:solidFill>
                  <a:srgbClr val="1A3868"/>
                </a:solidFill>
              </a:rPr>
              <a:t>：检查是否出现差错以及如何纠正</a:t>
            </a:r>
            <a:r>
              <a:rPr lang="zh-CN" altLang="en-US" sz="2000" b="0" u="none" dirty="0" smtClean="0">
                <a:solidFill>
                  <a:srgbClr val="1A3868"/>
                </a:solidFill>
              </a:rPr>
              <a:t>差错。</a:t>
            </a:r>
            <a:endParaRPr lang="zh-CN" altLang="en-US" sz="2000" b="0" u="none" dirty="0">
              <a:solidFill>
                <a:srgbClr val="1A3868"/>
              </a:solidFill>
            </a:endParaRPr>
          </a:p>
        </p:txBody>
      </p:sp>
      <p:sp>
        <p:nvSpPr>
          <p:cNvPr id="2" name="矩形 1"/>
          <p:cNvSpPr/>
          <p:nvPr/>
        </p:nvSpPr>
        <p:spPr>
          <a:xfrm>
            <a:off x="323528" y="4012704"/>
            <a:ext cx="8208912" cy="961097"/>
          </a:xfrm>
          <a:prstGeom prst="rect">
            <a:avLst/>
          </a:prstGeom>
        </p:spPr>
        <p:txBody>
          <a:bodyPr wrap="square">
            <a:spAutoFit/>
          </a:bodyPr>
          <a:lstStyle/>
          <a:p>
            <a:pPr>
              <a:lnSpc>
                <a:spcPct val="150000"/>
              </a:lnSpc>
            </a:pPr>
            <a:r>
              <a:rPr lang="zh-CN" altLang="zh-CN" sz="2000" b="0" u="none" dirty="0">
                <a:solidFill>
                  <a:srgbClr val="C00000"/>
                </a:solidFill>
              </a:rPr>
              <a:t>热噪声</a:t>
            </a:r>
            <a:r>
              <a:rPr lang="zh-CN" altLang="zh-CN" sz="2000" b="0" u="none" dirty="0">
                <a:solidFill>
                  <a:srgbClr val="1A3868"/>
                </a:solidFill>
              </a:rPr>
              <a:t>：电子热运动造成，时刻存在、幅度</a:t>
            </a:r>
            <a:r>
              <a:rPr lang="zh-CN" altLang="zh-CN" sz="2000" b="0" u="none" dirty="0" smtClean="0">
                <a:solidFill>
                  <a:srgbClr val="1A3868"/>
                </a:solidFill>
              </a:rPr>
              <a:t>小</a:t>
            </a:r>
            <a:r>
              <a:rPr lang="en-US" altLang="zh-CN" sz="2000" b="0" u="none" dirty="0" smtClean="0">
                <a:solidFill>
                  <a:srgbClr val="1A3868"/>
                </a:solidFill>
              </a:rPr>
              <a:t>——</a:t>
            </a:r>
            <a:r>
              <a:rPr lang="zh-CN" altLang="en-US" sz="2000" b="0" u="none" dirty="0" smtClean="0">
                <a:solidFill>
                  <a:srgbClr val="C00000"/>
                </a:solidFill>
              </a:rPr>
              <a:t>随机差错</a:t>
            </a:r>
            <a:endParaRPr lang="en-US" altLang="zh-CN" sz="2000" b="0" u="none" dirty="0" smtClean="0">
              <a:solidFill>
                <a:srgbClr val="C00000"/>
              </a:solidFill>
            </a:endParaRPr>
          </a:p>
          <a:p>
            <a:pPr>
              <a:lnSpc>
                <a:spcPct val="150000"/>
              </a:lnSpc>
            </a:pPr>
            <a:r>
              <a:rPr lang="zh-CN" altLang="zh-CN" sz="2000" b="0" u="none" dirty="0">
                <a:solidFill>
                  <a:srgbClr val="C00000"/>
                </a:solidFill>
              </a:rPr>
              <a:t>冲击噪声</a:t>
            </a:r>
            <a:r>
              <a:rPr lang="zh-CN" altLang="zh-CN" sz="2000" b="0" u="none" dirty="0">
                <a:solidFill>
                  <a:srgbClr val="1A3868"/>
                </a:solidFill>
              </a:rPr>
              <a:t>：外界电磁干扰引起，突发性、幅度</a:t>
            </a:r>
            <a:r>
              <a:rPr lang="zh-CN" altLang="zh-CN" sz="2000" b="0" u="none" dirty="0" smtClean="0">
                <a:solidFill>
                  <a:srgbClr val="1A3868"/>
                </a:solidFill>
              </a:rPr>
              <a:t>大</a:t>
            </a:r>
            <a:r>
              <a:rPr lang="en-US" altLang="zh-CN" sz="2000" b="0" u="none" dirty="0" smtClean="0">
                <a:solidFill>
                  <a:srgbClr val="1A3868"/>
                </a:solidFill>
              </a:rPr>
              <a:t>——</a:t>
            </a:r>
            <a:r>
              <a:rPr lang="zh-CN" altLang="en-US" sz="2000" b="0" u="none" dirty="0" smtClean="0">
                <a:solidFill>
                  <a:srgbClr val="C00000"/>
                </a:solidFill>
              </a:rPr>
              <a:t>突发差错</a:t>
            </a:r>
            <a:endParaRPr lang="zh-CN" altLang="en-US" sz="2000" b="0" u="none"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title" idx="4294967295"/>
          </p:nvPr>
        </p:nvSpPr>
        <p:spPr>
          <a:xfrm>
            <a:off x="468313" y="696913"/>
            <a:ext cx="3455987" cy="50800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传输差错产生过程</a:t>
            </a:r>
          </a:p>
        </p:txBody>
      </p:sp>
      <p:pic>
        <p:nvPicPr>
          <p:cNvPr id="187394" name="Picture 18"/>
          <p:cNvPicPr>
            <a:picLocks noChangeAspect="1" noChangeArrowheads="1"/>
          </p:cNvPicPr>
          <p:nvPr/>
        </p:nvPicPr>
        <p:blipFill>
          <a:blip r:embed="rId3" cstate="print"/>
          <a:srcRect/>
          <a:stretch>
            <a:fillRect/>
          </a:stretch>
        </p:blipFill>
        <p:spPr bwMode="auto">
          <a:xfrm>
            <a:off x="539750" y="1204913"/>
            <a:ext cx="5904458" cy="3929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idx="4294967295"/>
          </p:nvPr>
        </p:nvSpPr>
        <p:spPr>
          <a:xfrm>
            <a:off x="374650" y="635000"/>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误码率的定义</a:t>
            </a:r>
          </a:p>
        </p:txBody>
      </p:sp>
      <p:sp>
        <p:nvSpPr>
          <p:cNvPr id="189442" name="内容占位符 2"/>
          <p:cNvSpPr>
            <a:spLocks noGrp="1"/>
          </p:cNvSpPr>
          <p:nvPr>
            <p:ph idx="4294967295"/>
          </p:nvPr>
        </p:nvSpPr>
        <p:spPr>
          <a:xfrm>
            <a:off x="323850" y="1517650"/>
            <a:ext cx="7560518" cy="3287713"/>
          </a:xfrm>
        </p:spPr>
        <p:txBody>
          <a:bodyPr/>
          <a:lstStyle/>
          <a:p>
            <a:pPr>
              <a:lnSpc>
                <a:spcPct val="120000"/>
              </a:lnSpc>
              <a:spcBef>
                <a:spcPct val="40000"/>
              </a:spcBef>
            </a:pPr>
            <a:r>
              <a:rPr lang="zh-CN" altLang="en-US" sz="2000" dirty="0" smtClean="0">
                <a:solidFill>
                  <a:srgbClr val="C00000"/>
                </a:solidFill>
                <a:latin typeface="Times New Roman" pitchFamily="18" charset="0"/>
                <a:ea typeface="微软雅黑" pitchFamily="34" charset="-122"/>
                <a:cs typeface="Times New Roman" pitchFamily="18" charset="0"/>
              </a:rPr>
              <a:t>误码率 </a:t>
            </a:r>
            <a:r>
              <a:rPr lang="zh-CN" altLang="en-US" sz="2000" dirty="0" smtClean="0">
                <a:solidFill>
                  <a:srgbClr val="1A3868"/>
                </a:solidFill>
                <a:latin typeface="Times New Roman" pitchFamily="18" charset="0"/>
                <a:ea typeface="微软雅黑" pitchFamily="34" charset="-122"/>
                <a:cs typeface="Times New Roman" pitchFamily="18" charset="0"/>
              </a:rPr>
              <a:t>是指二进制比特序列在数据传输系统中被传错的概率；</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20000"/>
              </a:lnSpc>
              <a:spcBef>
                <a:spcPct val="40000"/>
              </a:spcBef>
            </a:pPr>
            <a:r>
              <a:rPr lang="zh-CN" altLang="en-US" sz="2000" dirty="0" smtClean="0">
                <a:solidFill>
                  <a:srgbClr val="1A3868"/>
                </a:solidFill>
                <a:latin typeface="Times New Roman" pitchFamily="18" charset="0"/>
                <a:ea typeface="微软雅黑" pitchFamily="34" charset="-122"/>
                <a:cs typeface="Times New Roman" pitchFamily="18" charset="0"/>
              </a:rPr>
              <a:t>在数值上近似等于：</a:t>
            </a:r>
          </a:p>
          <a:p>
            <a:pPr algn="ctr">
              <a:lnSpc>
                <a:spcPct val="120000"/>
              </a:lnSpc>
              <a:spcBef>
                <a:spcPct val="40000"/>
              </a:spcBef>
              <a:buFontTx/>
              <a:buNone/>
            </a:pPr>
            <a:r>
              <a:rPr lang="en-US" altLang="zh-CN" b="1" dirty="0" err="1" smtClean="0">
                <a:solidFill>
                  <a:srgbClr val="C00000"/>
                </a:solidFill>
                <a:latin typeface="Times New Roman" pitchFamily="18" charset="0"/>
                <a:ea typeface="微软雅黑" pitchFamily="34" charset="-122"/>
                <a:cs typeface="Times New Roman" pitchFamily="18" charset="0"/>
              </a:rPr>
              <a:t>Pe</a:t>
            </a:r>
            <a:r>
              <a:rPr lang="en-US" altLang="zh-CN" b="1" dirty="0" smtClean="0">
                <a:solidFill>
                  <a:srgbClr val="C00000"/>
                </a:solidFill>
                <a:latin typeface="Times New Roman" pitchFamily="18" charset="0"/>
                <a:ea typeface="微软雅黑" pitchFamily="34" charset="-122"/>
                <a:cs typeface="Times New Roman" pitchFamily="18" charset="0"/>
              </a:rPr>
              <a:t> = Ne / N</a:t>
            </a:r>
            <a:r>
              <a:rPr lang="zh-CN" altLang="en-US" sz="2000" dirty="0" smtClean="0">
                <a:solidFill>
                  <a:srgbClr val="1A3868"/>
                </a:solidFill>
                <a:latin typeface="Times New Roman" pitchFamily="18" charset="0"/>
                <a:ea typeface="微软雅黑" pitchFamily="34" charset="-122"/>
                <a:cs typeface="Times New Roman" pitchFamily="18" charset="0"/>
              </a:rPr>
              <a:t>；</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20000"/>
              </a:lnSpc>
              <a:spcBef>
                <a:spcPct val="40000"/>
              </a:spcBef>
            </a:pPr>
            <a:r>
              <a:rPr lang="zh-CN" altLang="en-US" sz="2000" dirty="0" smtClean="0">
                <a:solidFill>
                  <a:srgbClr val="1A3868"/>
                </a:solidFill>
                <a:latin typeface="Times New Roman" pitchFamily="18" charset="0"/>
                <a:ea typeface="微软雅黑" pitchFamily="34" charset="-122"/>
                <a:cs typeface="Times New Roman" pitchFamily="18" charset="0"/>
              </a:rPr>
              <a:t>其中：</a:t>
            </a:r>
            <a:r>
              <a:rPr lang="en-US" altLang="zh-CN" sz="2000" dirty="0" smtClean="0">
                <a:solidFill>
                  <a:srgbClr val="1A3868"/>
                </a:solidFill>
                <a:latin typeface="Times New Roman" pitchFamily="18" charset="0"/>
                <a:ea typeface="微软雅黑" pitchFamily="34" charset="-122"/>
                <a:cs typeface="Times New Roman" pitchFamily="18" charset="0"/>
              </a:rPr>
              <a:t>N</a:t>
            </a:r>
            <a:r>
              <a:rPr lang="zh-CN" altLang="en-US" sz="2000" dirty="0" smtClean="0">
                <a:solidFill>
                  <a:srgbClr val="1A3868"/>
                </a:solidFill>
                <a:latin typeface="Times New Roman" pitchFamily="18" charset="0"/>
                <a:ea typeface="微软雅黑" pitchFamily="34" charset="-122"/>
                <a:cs typeface="Times New Roman" pitchFamily="18" charset="0"/>
              </a:rPr>
              <a:t>为传输的二进制比特总数，</a:t>
            </a:r>
          </a:p>
          <a:p>
            <a:pPr>
              <a:lnSpc>
                <a:spcPct val="120000"/>
              </a:lnSpc>
              <a:spcBef>
                <a:spcPct val="40000"/>
              </a:spcBef>
              <a:buFontTx/>
              <a:buNone/>
            </a:pPr>
            <a:r>
              <a:rPr lang="en-US" altLang="zh-CN" sz="2000" dirty="0" smtClean="0">
                <a:solidFill>
                  <a:srgbClr val="1A3868"/>
                </a:solidFill>
                <a:latin typeface="Times New Roman" pitchFamily="18" charset="0"/>
                <a:ea typeface="微软雅黑" pitchFamily="34" charset="-122"/>
                <a:cs typeface="Times New Roman" pitchFamily="18" charset="0"/>
              </a:rPr>
              <a:t>                 Ne</a:t>
            </a:r>
            <a:r>
              <a:rPr lang="zh-CN" altLang="en-US" sz="2000" dirty="0" smtClean="0">
                <a:solidFill>
                  <a:srgbClr val="1A3868"/>
                </a:solidFill>
                <a:latin typeface="Times New Roman" pitchFamily="18" charset="0"/>
                <a:ea typeface="微软雅黑" pitchFamily="34" charset="-122"/>
                <a:cs typeface="Times New Roman" pitchFamily="18" charset="0"/>
              </a:rPr>
              <a:t>为被传错的比特数。</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1"/>
          <p:cNvSpPr>
            <a:spLocks noGrp="1"/>
          </p:cNvSpPr>
          <p:nvPr>
            <p:ph type="title" idx="4294967295"/>
          </p:nvPr>
        </p:nvSpPr>
        <p:spPr>
          <a:xfrm>
            <a:off x="285750" y="643724"/>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检错码与纠错码</a:t>
            </a:r>
          </a:p>
        </p:txBody>
      </p:sp>
      <p:sp>
        <p:nvSpPr>
          <p:cNvPr id="191490" name="内容占位符 2"/>
          <p:cNvSpPr>
            <a:spLocks noGrp="1"/>
          </p:cNvSpPr>
          <p:nvPr>
            <p:ph idx="4294967295"/>
          </p:nvPr>
        </p:nvSpPr>
        <p:spPr>
          <a:xfrm>
            <a:off x="323850" y="1554163"/>
            <a:ext cx="5973763" cy="3106737"/>
          </a:xfrm>
        </p:spPr>
        <p:txBody>
          <a:bodyPr/>
          <a:lstStyle/>
          <a:p>
            <a:pPr>
              <a:lnSpc>
                <a:spcPct val="120000"/>
              </a:lnSpc>
              <a:spcAft>
                <a:spcPct val="30000"/>
              </a:spcAft>
              <a:buFontTx/>
              <a:buNone/>
            </a:pPr>
            <a:r>
              <a:rPr lang="zh-CN" altLang="en-US" sz="2000" dirty="0" smtClean="0">
                <a:solidFill>
                  <a:srgbClr val="1A3868"/>
                </a:solidFill>
                <a:latin typeface="Times New Roman" pitchFamily="18" charset="0"/>
                <a:ea typeface="微软雅黑" pitchFamily="34" charset="-122"/>
                <a:cs typeface="Times New Roman" pitchFamily="18" charset="0"/>
              </a:rPr>
              <a:t>差错控制有两种基本的方案：</a:t>
            </a:r>
          </a:p>
          <a:p>
            <a:pPr>
              <a:lnSpc>
                <a:spcPct val="120000"/>
              </a:lnSpc>
            </a:pPr>
            <a:r>
              <a:rPr lang="zh-CN" altLang="en-US" sz="2000" dirty="0" smtClean="0">
                <a:solidFill>
                  <a:srgbClr val="C00000"/>
                </a:solidFill>
                <a:latin typeface="Times New Roman" pitchFamily="18" charset="0"/>
                <a:ea typeface="微软雅黑" pitchFamily="34" charset="-122"/>
                <a:cs typeface="Times New Roman" pitchFamily="18" charset="0"/>
              </a:rPr>
              <a:t>检错码</a:t>
            </a:r>
            <a:r>
              <a:rPr lang="zh-CN" altLang="en-US" sz="2000" dirty="0" smtClean="0">
                <a:solidFill>
                  <a:srgbClr val="1A3868"/>
                </a:solidFill>
                <a:latin typeface="Times New Roman" pitchFamily="18" charset="0"/>
                <a:ea typeface="微软雅黑" pitchFamily="34" charset="-122"/>
                <a:cs typeface="Times New Roman" pitchFamily="18" charset="0"/>
              </a:rPr>
              <a:t>：为每个分组加上</a:t>
            </a:r>
            <a:r>
              <a:rPr lang="zh-CN" altLang="en-US" sz="2000" dirty="0" smtClean="0">
                <a:solidFill>
                  <a:srgbClr val="C00000"/>
                </a:solidFill>
                <a:latin typeface="Times New Roman" pitchFamily="18" charset="0"/>
                <a:ea typeface="微软雅黑" pitchFamily="34" charset="-122"/>
                <a:cs typeface="Times New Roman" pitchFamily="18" charset="0"/>
              </a:rPr>
              <a:t>一定的冗余信息</a:t>
            </a:r>
            <a:r>
              <a:rPr lang="zh-CN" altLang="en-US" sz="2000" dirty="0" smtClean="0">
                <a:solidFill>
                  <a:srgbClr val="1A3868"/>
                </a:solidFill>
                <a:latin typeface="Times New Roman" pitchFamily="18" charset="0"/>
                <a:ea typeface="微软雅黑" pitchFamily="34" charset="-122"/>
                <a:cs typeface="Times New Roman" pitchFamily="18" charset="0"/>
              </a:rPr>
              <a:t>，接</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20000"/>
              </a:lnSpc>
              <a:buFontTx/>
              <a:buNone/>
            </a:pPr>
            <a:r>
              <a:rPr lang="zh-CN" altLang="en-US" sz="2000" dirty="0" smtClean="0">
                <a:solidFill>
                  <a:srgbClr val="1A3868"/>
                </a:solidFill>
                <a:latin typeface="Times New Roman" pitchFamily="18" charset="0"/>
                <a:ea typeface="微软雅黑" pitchFamily="34" charset="-122"/>
                <a:cs typeface="Times New Roman" pitchFamily="18" charset="0"/>
              </a:rPr>
              <a:t>                     收方能</a:t>
            </a:r>
            <a:r>
              <a:rPr lang="zh-CN" altLang="en-US" sz="2000" dirty="0" smtClean="0">
                <a:solidFill>
                  <a:srgbClr val="C00000"/>
                </a:solidFill>
                <a:latin typeface="Times New Roman" pitchFamily="18" charset="0"/>
                <a:ea typeface="微软雅黑" pitchFamily="34" charset="-122"/>
                <a:cs typeface="Times New Roman" pitchFamily="18" charset="0"/>
              </a:rPr>
              <a:t>发现传输差错</a:t>
            </a:r>
            <a:r>
              <a:rPr lang="zh-CN" altLang="en-US" sz="2000" dirty="0" smtClean="0">
                <a:solidFill>
                  <a:srgbClr val="1A3868"/>
                </a:solidFill>
                <a:latin typeface="Times New Roman" pitchFamily="18" charset="0"/>
                <a:ea typeface="微软雅黑" pitchFamily="34" charset="-122"/>
                <a:cs typeface="Times New Roman" pitchFamily="18" charset="0"/>
              </a:rPr>
              <a:t>，但是自己不能 </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ct val="30000"/>
              </a:spcAft>
              <a:buFontTx/>
              <a:buNone/>
            </a:pPr>
            <a:r>
              <a:rPr lang="zh-CN" altLang="en-US" sz="2000" dirty="0" smtClean="0">
                <a:solidFill>
                  <a:srgbClr val="1A3868"/>
                </a:solidFill>
                <a:latin typeface="Times New Roman" pitchFamily="18" charset="0"/>
                <a:ea typeface="微软雅黑" pitchFamily="34" charset="-122"/>
                <a:cs typeface="Times New Roman" pitchFamily="18" charset="0"/>
              </a:rPr>
              <a:t>                     纠正，必须通过</a:t>
            </a:r>
            <a:r>
              <a:rPr lang="zh-CN" altLang="en-US" sz="2000" dirty="0" smtClean="0">
                <a:solidFill>
                  <a:srgbClr val="C00000"/>
                </a:solidFill>
                <a:latin typeface="Times New Roman" pitchFamily="18" charset="0"/>
                <a:ea typeface="微软雅黑" pitchFamily="34" charset="-122"/>
                <a:cs typeface="Times New Roman" pitchFamily="18" charset="0"/>
              </a:rPr>
              <a:t>重发机制</a:t>
            </a:r>
            <a:r>
              <a:rPr lang="zh-CN" altLang="en-US" sz="2000" dirty="0" smtClean="0">
                <a:solidFill>
                  <a:srgbClr val="1A3868"/>
                </a:solidFill>
                <a:latin typeface="Times New Roman" pitchFamily="18" charset="0"/>
                <a:ea typeface="微软雅黑" pitchFamily="34" charset="-122"/>
                <a:cs typeface="Times New Roman" pitchFamily="18" charset="0"/>
              </a:rPr>
              <a:t>来解决。</a:t>
            </a:r>
          </a:p>
          <a:p>
            <a:pPr>
              <a:lnSpc>
                <a:spcPct val="120000"/>
              </a:lnSpc>
            </a:pPr>
            <a:r>
              <a:rPr lang="zh-CN" altLang="en-US" sz="2000" dirty="0" smtClean="0">
                <a:solidFill>
                  <a:srgbClr val="C00000"/>
                </a:solidFill>
                <a:latin typeface="Times New Roman" pitchFamily="18" charset="0"/>
                <a:ea typeface="微软雅黑" pitchFamily="34" charset="-122"/>
                <a:cs typeface="Times New Roman" pitchFamily="18" charset="0"/>
              </a:rPr>
              <a:t>纠错码</a:t>
            </a:r>
            <a:r>
              <a:rPr lang="zh-CN" altLang="en-US" sz="2000" dirty="0" smtClean="0">
                <a:solidFill>
                  <a:srgbClr val="1A3868"/>
                </a:solidFill>
                <a:latin typeface="Times New Roman" pitchFamily="18" charset="0"/>
                <a:ea typeface="微软雅黑" pitchFamily="34" charset="-122"/>
                <a:cs typeface="Times New Roman" pitchFamily="18" charset="0"/>
              </a:rPr>
              <a:t>：为每个分组加上</a:t>
            </a:r>
            <a:r>
              <a:rPr lang="zh-CN" altLang="en-US" sz="2000" dirty="0" smtClean="0">
                <a:solidFill>
                  <a:srgbClr val="C00000"/>
                </a:solidFill>
                <a:latin typeface="Times New Roman" pitchFamily="18" charset="0"/>
                <a:ea typeface="微软雅黑" pitchFamily="34" charset="-122"/>
                <a:cs typeface="Times New Roman" pitchFamily="18" charset="0"/>
              </a:rPr>
              <a:t>足够多的冗余信息</a:t>
            </a:r>
            <a:r>
              <a:rPr lang="zh-CN" altLang="en-US" sz="2000" dirty="0" smtClean="0">
                <a:solidFill>
                  <a:srgbClr val="1A3868"/>
                </a:solidFill>
                <a:latin typeface="Times New Roman" pitchFamily="18" charset="0"/>
                <a:ea typeface="微软雅黑" pitchFamily="34" charset="-122"/>
                <a:cs typeface="Times New Roman" pitchFamily="18" charset="0"/>
              </a:rPr>
              <a:t>，</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ct val="20000"/>
              </a:spcAft>
              <a:buFontTx/>
              <a:buNone/>
            </a:pPr>
            <a:r>
              <a:rPr lang="zh-CN" altLang="en-US" sz="2000" dirty="0" smtClean="0">
                <a:solidFill>
                  <a:srgbClr val="1A3868"/>
                </a:solidFill>
                <a:latin typeface="Times New Roman" pitchFamily="18" charset="0"/>
                <a:ea typeface="微软雅黑" pitchFamily="34" charset="-122"/>
                <a:cs typeface="Times New Roman" pitchFamily="18" charset="0"/>
              </a:rPr>
              <a:t>                     接收方能发现并</a:t>
            </a:r>
            <a:r>
              <a:rPr lang="zh-CN" altLang="en-US" sz="2000" dirty="0" smtClean="0">
                <a:solidFill>
                  <a:srgbClr val="C00000"/>
                </a:solidFill>
                <a:latin typeface="Times New Roman" pitchFamily="18" charset="0"/>
                <a:ea typeface="微软雅黑" pitchFamily="34" charset="-122"/>
                <a:cs typeface="Times New Roman" pitchFamily="18" charset="0"/>
              </a:rPr>
              <a:t>自动纠正传输差错</a:t>
            </a:r>
            <a:r>
              <a:rPr lang="zh-CN" altLang="en-US" sz="2000" dirty="0" smtClean="0">
                <a:solidFill>
                  <a:srgbClr val="1A3868"/>
                </a:solidFill>
                <a:latin typeface="Times New Roman" pitchFamily="18" charset="0"/>
                <a:ea typeface="微软雅黑" pitchFamily="34" charset="-122"/>
                <a:cs typeface="Times New Roman" pitchFamily="18" charset="0"/>
              </a:rPr>
              <a:t>；</a:t>
            </a:r>
            <a:endParaRPr lang="zh-CN" altLang="en-US" sz="2000" b="1" dirty="0" smtClean="0">
              <a:solidFill>
                <a:srgbClr val="2D2DB9"/>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3"/>
          <p:cNvSpPr>
            <a:spLocks noGrp="1" noChangeArrowheads="1"/>
          </p:cNvSpPr>
          <p:nvPr>
            <p:ph type="title"/>
          </p:nvPr>
        </p:nvSpPr>
        <p:spPr>
          <a:xfrm>
            <a:off x="468313" y="706438"/>
            <a:ext cx="2468562" cy="6413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常用的检错码</a:t>
            </a:r>
          </a:p>
        </p:txBody>
      </p:sp>
      <p:sp>
        <p:nvSpPr>
          <p:cNvPr id="193538" name="Rectangle 4"/>
          <p:cNvSpPr>
            <a:spLocks noGrp="1" noChangeArrowheads="1"/>
          </p:cNvSpPr>
          <p:nvPr>
            <p:ph type="body" idx="1"/>
          </p:nvPr>
        </p:nvSpPr>
        <p:spPr>
          <a:xfrm>
            <a:off x="179388" y="1501775"/>
            <a:ext cx="3024187" cy="3087688"/>
          </a:xfrm>
        </p:spPr>
        <p:txBody>
          <a:bodyPr/>
          <a:lstStyle/>
          <a:p>
            <a:pPr marL="176213" indent="-176213">
              <a:lnSpc>
                <a:spcPct val="135000"/>
              </a:lnSpc>
            </a:pPr>
            <a:r>
              <a:rPr lang="zh-CN" altLang="en-US" sz="2000" dirty="0" smtClean="0">
                <a:solidFill>
                  <a:srgbClr val="1A3868"/>
                </a:solidFill>
                <a:latin typeface="Times New Roman" pitchFamily="18" charset="0"/>
                <a:ea typeface="微软雅黑" pitchFamily="34" charset="-122"/>
                <a:cs typeface="Times New Roman" pitchFamily="18" charset="0"/>
              </a:rPr>
              <a:t>奇偶校验码</a:t>
            </a:r>
          </a:p>
          <a:p>
            <a:pPr marL="541338" lvl="1" indent="-185738">
              <a:lnSpc>
                <a:spcPct val="135000"/>
              </a:lnSpc>
            </a:pPr>
            <a:r>
              <a:rPr lang="zh-CN" altLang="en-US" dirty="0" smtClean="0">
                <a:solidFill>
                  <a:srgbClr val="1A3868"/>
                </a:solidFill>
                <a:latin typeface="Times New Roman" pitchFamily="18" charset="0"/>
                <a:ea typeface="微软雅黑" pitchFamily="34" charset="-122"/>
                <a:cs typeface="Times New Roman" pitchFamily="18" charset="0"/>
              </a:rPr>
              <a:t>垂直奇（偶）校验</a:t>
            </a:r>
          </a:p>
          <a:p>
            <a:pPr marL="541338" lvl="1" indent="-185738">
              <a:lnSpc>
                <a:spcPct val="135000"/>
              </a:lnSpc>
            </a:pPr>
            <a:r>
              <a:rPr lang="zh-CN" altLang="en-US" dirty="0" smtClean="0">
                <a:solidFill>
                  <a:srgbClr val="1A3868"/>
                </a:solidFill>
                <a:latin typeface="Times New Roman" pitchFamily="18" charset="0"/>
                <a:ea typeface="微软雅黑" pitchFamily="34" charset="-122"/>
                <a:cs typeface="Times New Roman" pitchFamily="18" charset="0"/>
              </a:rPr>
              <a:t>水平奇（偶）校验</a:t>
            </a:r>
          </a:p>
          <a:p>
            <a:pPr marL="541338" lvl="1" indent="-185738">
              <a:lnSpc>
                <a:spcPct val="135000"/>
              </a:lnSpc>
            </a:pPr>
            <a:r>
              <a:rPr lang="zh-CN" altLang="en-US" dirty="0" smtClean="0">
                <a:solidFill>
                  <a:srgbClr val="1A3868"/>
                </a:solidFill>
                <a:latin typeface="Times New Roman" pitchFamily="18" charset="0"/>
                <a:ea typeface="微软雅黑" pitchFamily="34" charset="-122"/>
                <a:cs typeface="Times New Roman" pitchFamily="18" charset="0"/>
              </a:rPr>
              <a:t>水平垂直奇（偶）校验（方阵码）</a:t>
            </a:r>
          </a:p>
          <a:p>
            <a:pPr marL="176213" indent="-176213">
              <a:lnSpc>
                <a:spcPct val="135000"/>
              </a:lnSpc>
            </a:pPr>
            <a:r>
              <a:rPr lang="zh-CN" altLang="en-US" sz="2000" dirty="0" smtClean="0">
                <a:solidFill>
                  <a:srgbClr val="1A3868"/>
                </a:solidFill>
                <a:latin typeface="Times New Roman" pitchFamily="18" charset="0"/>
                <a:ea typeface="微软雅黑" pitchFamily="34" charset="-122"/>
                <a:cs typeface="Times New Roman" pitchFamily="18" charset="0"/>
              </a:rPr>
              <a:t>循环冗余编码 </a:t>
            </a:r>
            <a:r>
              <a:rPr lang="en-US" altLang="zh-CN" sz="2000" dirty="0" smtClean="0">
                <a:solidFill>
                  <a:srgbClr val="1A3868"/>
                </a:solidFill>
                <a:latin typeface="Times New Roman" pitchFamily="18" charset="0"/>
                <a:ea typeface="微软雅黑" pitchFamily="34" charset="-122"/>
                <a:cs typeface="Times New Roman" pitchFamily="18" charset="0"/>
              </a:rPr>
              <a:t>CRC</a:t>
            </a:r>
            <a:endParaRPr lang="zh-CN" altLang="en-US" dirty="0" smtClean="0">
              <a:solidFill>
                <a:srgbClr val="1A3868"/>
              </a:solidFill>
              <a:latin typeface="Times New Roman" pitchFamily="18" charset="0"/>
              <a:ea typeface="微软雅黑" pitchFamily="34" charset="-122"/>
              <a:cs typeface="Times New Roman" pitchFamily="18" charset="0"/>
            </a:endParaRPr>
          </a:p>
        </p:txBody>
      </p:sp>
      <p:grpSp>
        <p:nvGrpSpPr>
          <p:cNvPr id="201738" name="Group 10"/>
          <p:cNvGrpSpPr>
            <a:grpSpLocks/>
          </p:cNvGrpSpPr>
          <p:nvPr/>
        </p:nvGrpSpPr>
        <p:grpSpPr bwMode="auto">
          <a:xfrm>
            <a:off x="2970773" y="1636440"/>
            <a:ext cx="2884487" cy="2989262"/>
            <a:chOff x="1973" y="1031"/>
            <a:chExt cx="1817" cy="1883"/>
          </a:xfrm>
        </p:grpSpPr>
        <p:sp>
          <p:nvSpPr>
            <p:cNvPr id="193540" name="Rectangle 2"/>
            <p:cNvSpPr>
              <a:spLocks noChangeArrowheads="1"/>
            </p:cNvSpPr>
            <p:nvPr/>
          </p:nvSpPr>
          <p:spPr bwMode="auto">
            <a:xfrm>
              <a:off x="2228" y="1042"/>
              <a:ext cx="1196" cy="1618"/>
            </a:xfrm>
            <a:prstGeom prst="rect">
              <a:avLst/>
            </a:prstGeom>
            <a:noFill/>
            <a:ln w="9525" algn="ctr">
              <a:noFill/>
              <a:miter lim="800000"/>
              <a:headEnd/>
              <a:tailEnd/>
            </a:ln>
          </p:spPr>
          <p:txBody>
            <a:bodyPr wrap="none">
              <a:spAutoFit/>
            </a:bodyPr>
            <a:lstStyle/>
            <a:p>
              <a:pPr algn="ctr">
                <a:lnSpc>
                  <a:spcPct val="150000"/>
                </a:lnSpc>
              </a:pPr>
              <a:r>
                <a:rPr kumimoji="1" lang="en-US" altLang="zh-CN" sz="1800" u="none" dirty="0">
                  <a:solidFill>
                    <a:schemeClr val="accent2"/>
                  </a:solidFill>
                  <a:latin typeface="Arial" charset="0"/>
                  <a:ea typeface="华文楷体"/>
                  <a:cs typeface="华文楷体"/>
                </a:rPr>
                <a:t>1 1 0 0 1 1 0 0  0</a:t>
              </a:r>
            </a:p>
            <a:p>
              <a:pPr algn="ctr">
                <a:lnSpc>
                  <a:spcPct val="150000"/>
                </a:lnSpc>
              </a:pPr>
              <a:r>
                <a:rPr kumimoji="1" lang="en-US" altLang="zh-CN" sz="1800" u="none" dirty="0">
                  <a:solidFill>
                    <a:schemeClr val="accent2"/>
                  </a:solidFill>
                  <a:latin typeface="Arial" charset="0"/>
                  <a:ea typeface="华文楷体"/>
                  <a:cs typeface="华文楷体"/>
                </a:rPr>
                <a:t>0 0 1 1 1 1 1 1  0</a:t>
              </a:r>
            </a:p>
            <a:p>
              <a:pPr algn="ctr">
                <a:lnSpc>
                  <a:spcPct val="150000"/>
                </a:lnSpc>
              </a:pPr>
              <a:r>
                <a:rPr kumimoji="1" lang="en-US" altLang="zh-CN" sz="1800" u="none" dirty="0">
                  <a:solidFill>
                    <a:schemeClr val="accent2"/>
                  </a:solidFill>
                  <a:latin typeface="Arial" charset="0"/>
                  <a:ea typeface="华文楷体"/>
                  <a:cs typeface="华文楷体"/>
                </a:rPr>
                <a:t>0 1 0 0 1 1 1 0  0</a:t>
              </a:r>
            </a:p>
            <a:p>
              <a:pPr algn="ctr">
                <a:lnSpc>
                  <a:spcPct val="150000"/>
                </a:lnSpc>
              </a:pPr>
              <a:r>
                <a:rPr kumimoji="1" lang="en-US" altLang="zh-CN" sz="1800" u="none" dirty="0">
                  <a:solidFill>
                    <a:schemeClr val="accent2"/>
                  </a:solidFill>
                  <a:latin typeface="Arial" charset="0"/>
                  <a:ea typeface="华文楷体"/>
                  <a:cs typeface="华文楷体"/>
                </a:rPr>
                <a:t>1 0 0 1 0 0 1 0  1</a:t>
              </a:r>
            </a:p>
            <a:p>
              <a:pPr algn="ctr">
                <a:lnSpc>
                  <a:spcPct val="150000"/>
                </a:lnSpc>
              </a:pPr>
              <a:r>
                <a:rPr kumimoji="1" lang="en-US" altLang="zh-CN" sz="1800" u="none" dirty="0">
                  <a:solidFill>
                    <a:schemeClr val="accent2"/>
                  </a:solidFill>
                  <a:latin typeface="Arial" charset="0"/>
                  <a:ea typeface="华文楷体"/>
                  <a:cs typeface="华文楷体"/>
                </a:rPr>
                <a:t>0 0 1 0 0 1 0 1  1</a:t>
              </a:r>
            </a:p>
            <a:p>
              <a:pPr algn="ctr">
                <a:lnSpc>
                  <a:spcPct val="150000"/>
                </a:lnSpc>
              </a:pPr>
              <a:r>
                <a:rPr kumimoji="1" lang="en-US" altLang="zh-CN" sz="1800" u="none" dirty="0">
                  <a:solidFill>
                    <a:schemeClr val="accent2"/>
                  </a:solidFill>
                  <a:latin typeface="Arial" charset="0"/>
                  <a:ea typeface="华文楷体"/>
                  <a:cs typeface="华文楷体"/>
                </a:rPr>
                <a:t>0 0 0 0 1 0 1 0  0</a:t>
              </a:r>
            </a:p>
          </p:txBody>
        </p:sp>
        <p:sp>
          <p:nvSpPr>
            <p:cNvPr id="193541" name="Rectangle 6"/>
            <p:cNvSpPr>
              <a:spLocks noChangeArrowheads="1"/>
            </p:cNvSpPr>
            <p:nvPr/>
          </p:nvSpPr>
          <p:spPr bwMode="auto">
            <a:xfrm>
              <a:off x="2236" y="2664"/>
              <a:ext cx="916" cy="250"/>
            </a:xfrm>
            <a:prstGeom prst="rect">
              <a:avLst/>
            </a:prstGeom>
            <a:noFill/>
            <a:ln w="9525" algn="ctr">
              <a:noFill/>
              <a:miter lim="800000"/>
              <a:headEnd/>
              <a:tailEnd/>
            </a:ln>
          </p:spPr>
          <p:txBody>
            <a:bodyPr wrap="none">
              <a:spAutoFit/>
            </a:bodyPr>
            <a:lstStyle/>
            <a:p>
              <a:pPr algn="ctr"/>
              <a:r>
                <a:rPr lang="zh-CN" altLang="en-US" sz="2000" b="0" u="none">
                  <a:solidFill>
                    <a:srgbClr val="1A3868"/>
                  </a:solidFill>
                </a:rPr>
                <a:t>垂直偶校验</a:t>
              </a:r>
            </a:p>
          </p:txBody>
        </p:sp>
        <p:sp>
          <p:nvSpPr>
            <p:cNvPr id="193542" name="Rectangle 7"/>
            <p:cNvSpPr>
              <a:spLocks noChangeArrowheads="1"/>
            </p:cNvSpPr>
            <p:nvPr/>
          </p:nvSpPr>
          <p:spPr bwMode="auto">
            <a:xfrm>
              <a:off x="3424" y="1171"/>
              <a:ext cx="366" cy="1130"/>
            </a:xfrm>
            <a:prstGeom prst="rect">
              <a:avLst/>
            </a:prstGeom>
            <a:noFill/>
            <a:ln w="9525" algn="ctr">
              <a:noFill/>
              <a:miter lim="800000"/>
              <a:headEnd/>
              <a:tailEnd/>
            </a:ln>
          </p:spPr>
          <p:txBody>
            <a:bodyPr vert="eaVert">
              <a:spAutoFit/>
            </a:bodyPr>
            <a:lstStyle/>
            <a:p>
              <a:pPr algn="dist">
                <a:lnSpc>
                  <a:spcPct val="130000"/>
                </a:lnSpc>
              </a:pPr>
              <a:r>
                <a:rPr lang="zh-CN" altLang="en-US" sz="2000" b="0" u="none">
                  <a:solidFill>
                    <a:srgbClr val="1A3868"/>
                  </a:solidFill>
                </a:rPr>
                <a:t>水平偶校验</a:t>
              </a:r>
            </a:p>
          </p:txBody>
        </p:sp>
        <p:sp>
          <p:nvSpPr>
            <p:cNvPr id="193543" name="Line 8"/>
            <p:cNvSpPr>
              <a:spLocks noChangeShapeType="1"/>
            </p:cNvSpPr>
            <p:nvPr/>
          </p:nvSpPr>
          <p:spPr bwMode="auto">
            <a:xfrm>
              <a:off x="1973" y="2388"/>
              <a:ext cx="1497" cy="4"/>
            </a:xfrm>
            <a:prstGeom prst="line">
              <a:avLst/>
            </a:prstGeom>
            <a:noFill/>
            <a:ln w="28575">
              <a:solidFill>
                <a:srgbClr val="008000"/>
              </a:solidFill>
              <a:round/>
              <a:headEnd/>
              <a:tailEnd/>
            </a:ln>
          </p:spPr>
          <p:txBody>
            <a:bodyPr anchor="ctr"/>
            <a:lstStyle/>
            <a:p>
              <a:endParaRPr lang="zh-CN" altLang="en-US"/>
            </a:p>
          </p:txBody>
        </p:sp>
        <p:sp>
          <p:nvSpPr>
            <p:cNvPr id="193544" name="Line 9"/>
            <p:cNvSpPr>
              <a:spLocks noChangeShapeType="1"/>
            </p:cNvSpPr>
            <p:nvPr/>
          </p:nvSpPr>
          <p:spPr bwMode="auto">
            <a:xfrm>
              <a:off x="3243" y="1031"/>
              <a:ext cx="0" cy="1633"/>
            </a:xfrm>
            <a:prstGeom prst="line">
              <a:avLst/>
            </a:prstGeom>
            <a:noFill/>
            <a:ln w="28575">
              <a:solidFill>
                <a:srgbClr val="008000"/>
              </a:solidFill>
              <a:round/>
              <a:headEnd/>
              <a:tailEnd/>
            </a:ln>
          </p:spPr>
          <p:txBody>
            <a:bodyPr anchor="ctr"/>
            <a:lstStyle/>
            <a:p>
              <a:endParaRPr lang="zh-CN" altLang="en-US"/>
            </a:p>
          </p:txBody>
        </p:sp>
      </p:grpSp>
      <p:sp>
        <p:nvSpPr>
          <p:cNvPr id="2" name="矩形 1"/>
          <p:cNvSpPr/>
          <p:nvPr/>
        </p:nvSpPr>
        <p:spPr>
          <a:xfrm>
            <a:off x="5888713" y="1601803"/>
            <a:ext cx="2948161" cy="3000821"/>
          </a:xfrm>
          <a:prstGeom prst="rect">
            <a:avLst/>
          </a:prstGeom>
          <a:solidFill>
            <a:schemeClr val="bg1"/>
          </a:solidFill>
        </p:spPr>
        <p:txBody>
          <a:bodyPr wrap="square">
            <a:spAutoFit/>
          </a:bodyPr>
          <a:lstStyle/>
          <a:p>
            <a:pPr marL="176213" indent="-176213" eaLnBrk="0" hangingPunct="0">
              <a:lnSpc>
                <a:spcPct val="135000"/>
              </a:lnSpc>
              <a:spcBef>
                <a:spcPct val="20000"/>
              </a:spcBef>
              <a:buChar char="•"/>
            </a:pPr>
            <a:r>
              <a:rPr lang="zh-CN" altLang="zh-CN" sz="2000" u="none" dirty="0">
                <a:solidFill>
                  <a:srgbClr val="1A3868"/>
                </a:solidFill>
              </a:rPr>
              <a:t>规则</a:t>
            </a:r>
            <a:r>
              <a:rPr lang="zh-CN" altLang="zh-CN" sz="2000" b="0" u="none" dirty="0">
                <a:solidFill>
                  <a:srgbClr val="1A3868"/>
                </a:solidFill>
              </a:rPr>
              <a:t>：在原数据位后附加一个校验位，将其值置为“0”或“1”，使附加该位后的整个数据码中“1”的个数成为奇数（奇校验 ）或偶数（偶校验）。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1738"/>
                                        </p:tgtEl>
                                        <p:attrNameLst>
                                          <p:attrName>style.visibility</p:attrName>
                                        </p:attrNameLst>
                                      </p:cBhvr>
                                      <p:to>
                                        <p:strVal val="visible"/>
                                      </p:to>
                                    </p:set>
                                    <p:animEffect transition="in" filter="blinds(horizontal)">
                                      <p:cBhvr>
                                        <p:cTn id="7" dur="500"/>
                                        <p:tgtEl>
                                          <p:spTgt spid="20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标题 1"/>
          <p:cNvSpPr>
            <a:spLocks noGrp="1"/>
          </p:cNvSpPr>
          <p:nvPr>
            <p:ph type="title" idx="4294967295"/>
          </p:nvPr>
        </p:nvSpPr>
        <p:spPr>
          <a:xfrm>
            <a:off x="285750" y="750888"/>
            <a:ext cx="6429375" cy="454025"/>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循环冗余编码工作原理</a:t>
            </a:r>
          </a:p>
        </p:txBody>
      </p:sp>
      <p:grpSp>
        <p:nvGrpSpPr>
          <p:cNvPr id="2" name="组合 1"/>
          <p:cNvGrpSpPr/>
          <p:nvPr/>
        </p:nvGrpSpPr>
        <p:grpSpPr>
          <a:xfrm>
            <a:off x="4351743" y="1060376"/>
            <a:ext cx="4021418" cy="3867150"/>
            <a:chOff x="1226857" y="1212402"/>
            <a:chExt cx="4021418" cy="3867150"/>
          </a:xfrm>
        </p:grpSpPr>
        <p:pic>
          <p:nvPicPr>
            <p:cNvPr id="197634" name="Picture 1"/>
            <p:cNvPicPr>
              <a:picLocks noChangeAspect="1" noChangeArrowheads="1"/>
            </p:cNvPicPr>
            <p:nvPr/>
          </p:nvPicPr>
          <p:blipFill>
            <a:blip r:embed="rId3" cstate="print"/>
            <a:srcRect/>
            <a:stretch>
              <a:fillRect/>
            </a:stretch>
          </p:blipFill>
          <p:spPr bwMode="auto">
            <a:xfrm>
              <a:off x="1226857" y="1212402"/>
              <a:ext cx="3960812" cy="3867150"/>
            </a:xfrm>
            <a:prstGeom prst="rect">
              <a:avLst/>
            </a:prstGeom>
            <a:solidFill>
              <a:schemeClr val="bg1"/>
            </a:solidFill>
            <a:ln w="9525">
              <a:noFill/>
              <a:miter lim="800000"/>
              <a:headEnd/>
              <a:tailEnd/>
            </a:ln>
          </p:spPr>
        </p:pic>
        <p:sp>
          <p:nvSpPr>
            <p:cNvPr id="174086" name="Oval 6"/>
            <p:cNvSpPr>
              <a:spLocks noChangeArrowheads="1"/>
            </p:cNvSpPr>
            <p:nvPr/>
          </p:nvSpPr>
          <p:spPr bwMode="auto">
            <a:xfrm>
              <a:off x="1322388" y="3033713"/>
              <a:ext cx="792162" cy="503237"/>
            </a:xfrm>
            <a:prstGeom prst="ellipse">
              <a:avLst/>
            </a:prstGeom>
            <a:noFill/>
            <a:ln w="28575">
              <a:solidFill>
                <a:schemeClr val="accent2"/>
              </a:solidFill>
              <a:round/>
              <a:headEnd/>
              <a:tailEnd/>
            </a:ln>
          </p:spPr>
          <p:txBody>
            <a:bodyPr wrap="none" anchor="ctr"/>
            <a:lstStyle/>
            <a:p>
              <a:endParaRPr lang="zh-CN" altLang="en-US"/>
            </a:p>
          </p:txBody>
        </p:sp>
        <p:sp>
          <p:nvSpPr>
            <p:cNvPr id="174087" name="Oval 7"/>
            <p:cNvSpPr>
              <a:spLocks noChangeArrowheads="1"/>
            </p:cNvSpPr>
            <p:nvPr/>
          </p:nvSpPr>
          <p:spPr bwMode="auto">
            <a:xfrm>
              <a:off x="2339975" y="3044825"/>
              <a:ext cx="576263" cy="285750"/>
            </a:xfrm>
            <a:prstGeom prst="ellipse">
              <a:avLst/>
            </a:prstGeom>
            <a:noFill/>
            <a:ln w="28575">
              <a:solidFill>
                <a:schemeClr val="accent2"/>
              </a:solidFill>
              <a:round/>
              <a:headEnd/>
              <a:tailEnd/>
            </a:ln>
          </p:spPr>
          <p:txBody>
            <a:bodyPr wrap="none" anchor="ctr"/>
            <a:lstStyle/>
            <a:p>
              <a:endParaRPr lang="zh-CN" altLang="en-US"/>
            </a:p>
          </p:txBody>
        </p:sp>
        <p:sp>
          <p:nvSpPr>
            <p:cNvPr id="174088" name="Oval 8"/>
            <p:cNvSpPr>
              <a:spLocks noChangeArrowheads="1"/>
            </p:cNvSpPr>
            <p:nvPr/>
          </p:nvSpPr>
          <p:spPr bwMode="auto">
            <a:xfrm>
              <a:off x="2498725" y="3692525"/>
              <a:ext cx="576263" cy="285750"/>
            </a:xfrm>
            <a:prstGeom prst="ellipse">
              <a:avLst/>
            </a:prstGeom>
            <a:noFill/>
            <a:ln w="28575">
              <a:solidFill>
                <a:schemeClr val="accent2"/>
              </a:solidFill>
              <a:round/>
              <a:headEnd/>
              <a:tailEnd/>
            </a:ln>
          </p:spPr>
          <p:txBody>
            <a:bodyPr wrap="none" anchor="ctr"/>
            <a:lstStyle/>
            <a:p>
              <a:endParaRPr lang="zh-CN" altLang="en-US"/>
            </a:p>
          </p:txBody>
        </p:sp>
        <p:sp>
          <p:nvSpPr>
            <p:cNvPr id="174089" name="Oval 9"/>
            <p:cNvSpPr>
              <a:spLocks noChangeArrowheads="1"/>
            </p:cNvSpPr>
            <p:nvPr/>
          </p:nvSpPr>
          <p:spPr bwMode="auto">
            <a:xfrm>
              <a:off x="3448050" y="3052763"/>
              <a:ext cx="1800225" cy="504825"/>
            </a:xfrm>
            <a:prstGeom prst="ellipse">
              <a:avLst/>
            </a:prstGeom>
            <a:noFill/>
            <a:ln w="28575">
              <a:solidFill>
                <a:schemeClr val="accent2"/>
              </a:solidFill>
              <a:round/>
              <a:headEnd/>
              <a:tailEnd/>
            </a:ln>
          </p:spPr>
          <p:txBody>
            <a:bodyPr wrap="none" anchor="ctr"/>
            <a:lstStyle/>
            <a:p>
              <a:endParaRPr lang="zh-CN" altLang="en-US"/>
            </a:p>
          </p:txBody>
        </p:sp>
      </p:grpSp>
      <p:sp>
        <p:nvSpPr>
          <p:cNvPr id="3" name="矩形 2"/>
          <p:cNvSpPr/>
          <p:nvPr/>
        </p:nvSpPr>
        <p:spPr>
          <a:xfrm>
            <a:off x="79177" y="1399550"/>
            <a:ext cx="4272566" cy="3477875"/>
          </a:xfrm>
          <a:prstGeom prst="rect">
            <a:avLst/>
          </a:prstGeom>
        </p:spPr>
        <p:txBody>
          <a:bodyPr wrap="square">
            <a:spAutoFit/>
          </a:bodyPr>
          <a:lstStyle/>
          <a:p>
            <a:pPr marL="342900" indent="-342900">
              <a:lnSpc>
                <a:spcPct val="110000"/>
              </a:lnSpc>
              <a:buFont typeface="Arial" panose="020B0604020202020204" pitchFamily="34" charset="0"/>
              <a:buChar char="•"/>
            </a:pPr>
            <a:r>
              <a:rPr lang="zh-CN" altLang="en-US" sz="2000" b="0" u="none" dirty="0">
                <a:solidFill>
                  <a:srgbClr val="1A3868"/>
                </a:solidFill>
              </a:rPr>
              <a:t>核心思想是将待传输的数据位串看成系数为</a:t>
            </a:r>
            <a:r>
              <a:rPr lang="en-US" altLang="zh-CN" sz="2000" b="0" u="none" dirty="0">
                <a:solidFill>
                  <a:srgbClr val="1A3868"/>
                </a:solidFill>
              </a:rPr>
              <a:t>0</a:t>
            </a:r>
            <a:r>
              <a:rPr lang="zh-CN" altLang="en-US" sz="2000" b="0" u="none" dirty="0">
                <a:solidFill>
                  <a:srgbClr val="1A3868"/>
                </a:solidFill>
              </a:rPr>
              <a:t>或</a:t>
            </a:r>
            <a:r>
              <a:rPr lang="en-US" altLang="zh-CN" sz="2000" b="0" u="none" dirty="0">
                <a:solidFill>
                  <a:srgbClr val="1A3868"/>
                </a:solidFill>
              </a:rPr>
              <a:t>1</a:t>
            </a:r>
            <a:r>
              <a:rPr lang="zh-CN" altLang="en-US" sz="2000" b="0" u="none" dirty="0">
                <a:solidFill>
                  <a:srgbClr val="1A3868"/>
                </a:solidFill>
              </a:rPr>
              <a:t>的多项式，发送前收发双方约定一个生成多项式</a:t>
            </a:r>
            <a:r>
              <a:rPr lang="en-US" altLang="zh-CN" sz="2000" b="0" u="none" dirty="0">
                <a:solidFill>
                  <a:srgbClr val="1A3868"/>
                </a:solidFill>
              </a:rPr>
              <a:t>G(x)</a:t>
            </a:r>
            <a:r>
              <a:rPr lang="zh-CN" altLang="en-US" sz="2000" b="0" u="none" dirty="0" smtClean="0">
                <a:solidFill>
                  <a:srgbClr val="1A3868"/>
                </a:solidFill>
              </a:rPr>
              <a:t>，然后</a:t>
            </a:r>
            <a:r>
              <a:rPr lang="zh-CN" altLang="en-US" sz="2000" b="0" u="none" dirty="0">
                <a:solidFill>
                  <a:srgbClr val="1A3868"/>
                </a:solidFill>
              </a:rPr>
              <a:t>做除法，得到循环冗余码（校验和</a:t>
            </a:r>
            <a:r>
              <a:rPr lang="zh-CN" altLang="en-US" sz="2000" b="0" u="none" dirty="0" smtClean="0">
                <a:solidFill>
                  <a:srgbClr val="1A3868"/>
                </a:solidFill>
              </a:rPr>
              <a:t>），附加</a:t>
            </a:r>
            <a:r>
              <a:rPr lang="zh-CN" altLang="en-US" sz="2000" b="0" u="none" dirty="0">
                <a:solidFill>
                  <a:srgbClr val="1A3868"/>
                </a:solidFill>
              </a:rPr>
              <a:t>在信息位后面一起</a:t>
            </a:r>
            <a:r>
              <a:rPr lang="zh-CN" altLang="en-US" sz="2000" b="0" u="none" dirty="0" smtClean="0">
                <a:solidFill>
                  <a:srgbClr val="1A3868"/>
                </a:solidFill>
              </a:rPr>
              <a:t>发送；</a:t>
            </a:r>
            <a:endParaRPr lang="en-US" altLang="zh-CN" sz="2000" b="0" u="none" dirty="0" smtClean="0">
              <a:solidFill>
                <a:srgbClr val="1A3868"/>
              </a:solidFill>
            </a:endParaRPr>
          </a:p>
          <a:p>
            <a:pPr marL="342900" indent="-342900">
              <a:lnSpc>
                <a:spcPct val="110000"/>
              </a:lnSpc>
              <a:buFont typeface="Arial" panose="020B0604020202020204" pitchFamily="34" charset="0"/>
              <a:buChar char="•"/>
            </a:pPr>
            <a:r>
              <a:rPr lang="zh-CN" altLang="en-US" sz="2000" b="0" u="none" dirty="0" smtClean="0">
                <a:solidFill>
                  <a:srgbClr val="1A3868"/>
                </a:solidFill>
              </a:rPr>
              <a:t>接收</a:t>
            </a:r>
            <a:r>
              <a:rPr lang="zh-CN" altLang="en-US" sz="2000" b="0" u="none" dirty="0">
                <a:solidFill>
                  <a:srgbClr val="1A3868"/>
                </a:solidFill>
              </a:rPr>
              <a:t>端</a:t>
            </a:r>
            <a:r>
              <a:rPr lang="zh-CN" altLang="en-US" sz="2000" b="0" u="none" dirty="0" smtClean="0">
                <a:solidFill>
                  <a:srgbClr val="1A3868"/>
                </a:solidFill>
              </a:rPr>
              <a:t>收到信息</a:t>
            </a:r>
            <a:r>
              <a:rPr lang="zh-CN" altLang="en-US" sz="2000" b="0" u="none" dirty="0">
                <a:solidFill>
                  <a:srgbClr val="1A3868"/>
                </a:solidFill>
              </a:rPr>
              <a:t>按发送端形成循环冗余码同样的</a:t>
            </a:r>
            <a:r>
              <a:rPr lang="zh-CN" altLang="en-US" sz="2000" b="0" u="none" dirty="0" smtClean="0">
                <a:solidFill>
                  <a:srgbClr val="1A3868"/>
                </a:solidFill>
              </a:rPr>
              <a:t>算法进行</a:t>
            </a:r>
            <a:r>
              <a:rPr lang="zh-CN" altLang="en-US" sz="2000" b="0" u="none" dirty="0">
                <a:solidFill>
                  <a:srgbClr val="1A3868"/>
                </a:solidFill>
              </a:rPr>
              <a:t>校验，求得余数多项式</a:t>
            </a:r>
            <a:r>
              <a:rPr lang="en-US" altLang="zh-CN" sz="2000" b="0" u="none" dirty="0">
                <a:solidFill>
                  <a:srgbClr val="1A3868"/>
                </a:solidFill>
              </a:rPr>
              <a:t>R′(x)</a:t>
            </a:r>
            <a:r>
              <a:rPr lang="zh-CN" altLang="en-US" sz="2000" b="0" u="none" dirty="0">
                <a:solidFill>
                  <a:srgbClr val="1A3868"/>
                </a:solidFill>
              </a:rPr>
              <a:t>，若有余数，则传输有错。</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107504" y="772344"/>
            <a:ext cx="7776864" cy="4032448"/>
          </a:xfrm>
        </p:spPr>
        <p:txBody>
          <a:bodyPr/>
          <a:lstStyle/>
          <a:p>
            <a:pPr eaLnBrk="1" hangingPunct="1">
              <a:spcBef>
                <a:spcPts val="600"/>
              </a:spcBef>
              <a:spcAft>
                <a:spcPts val="0"/>
              </a:spcAft>
            </a:pPr>
            <a:r>
              <a:rPr lang="zh-CN" b="1" dirty="0" smtClean="0">
                <a:solidFill>
                  <a:srgbClr val="18386B"/>
                </a:solidFill>
                <a:latin typeface="微软雅黑" panose="020B0503020204020204" pitchFamily="34" charset="-122"/>
                <a:ea typeface="微软雅黑" panose="020B0503020204020204" pitchFamily="34" charset="-122"/>
              </a:rPr>
              <a:t>工作</a:t>
            </a:r>
            <a:r>
              <a:rPr lang="zh-CN" altLang="en-US" b="1" dirty="0">
                <a:solidFill>
                  <a:srgbClr val="18386B"/>
                </a:solidFill>
                <a:latin typeface="微软雅黑" panose="020B0503020204020204" pitchFamily="34" charset="-122"/>
                <a:ea typeface="微软雅黑" panose="020B0503020204020204" pitchFamily="34" charset="-122"/>
              </a:rPr>
              <a:t>过程</a:t>
            </a:r>
            <a:r>
              <a:rPr lang="zh-CN" b="1" dirty="0" smtClean="0">
                <a:solidFill>
                  <a:srgbClr val="18386B"/>
                </a:solidFill>
                <a:latin typeface="微软雅黑" panose="020B0503020204020204" pitchFamily="34" charset="-122"/>
                <a:ea typeface="微软雅黑" panose="020B0503020204020204" pitchFamily="34" charset="-122"/>
              </a:rPr>
              <a:t>：</a:t>
            </a:r>
          </a:p>
          <a:p>
            <a:pPr eaLnBrk="1" hangingPunct="1">
              <a:lnSpc>
                <a:spcPct val="125000"/>
              </a:lnSpc>
              <a:spcBef>
                <a:spcPts val="600"/>
              </a:spcBef>
              <a:spcAft>
                <a:spcPts val="0"/>
              </a:spcAft>
              <a:buClr>
                <a:srgbClr val="006699"/>
              </a:buClr>
              <a:buFontTx/>
              <a:buNone/>
            </a:pPr>
            <a:r>
              <a:rPr lang="zh-CN" altLang="zh-CN" sz="1800" dirty="0">
                <a:solidFill>
                  <a:srgbClr val="18386B"/>
                </a:solidFill>
                <a:latin typeface="微软雅黑" panose="020B0503020204020204" pitchFamily="34" charset="-122"/>
                <a:ea typeface="微软雅黑" panose="020B0503020204020204" pitchFamily="34" charset="-122"/>
              </a:rPr>
              <a:t>  1</a:t>
            </a:r>
            <a:r>
              <a:rPr lang="zh-CN" altLang="en-US" sz="1800" dirty="0">
                <a:solidFill>
                  <a:srgbClr val="18386B"/>
                </a:solidFill>
                <a:latin typeface="微软雅黑" panose="020B0503020204020204" pitchFamily="34" charset="-122"/>
                <a:ea typeface="微软雅黑" panose="020B0503020204020204" pitchFamily="34" charset="-122"/>
              </a:rPr>
              <a:t>、将要发送的二进制数序列看成是一</a:t>
            </a:r>
            <a:r>
              <a:rPr lang="zh-CN" altLang="en-US" sz="1800" dirty="0" smtClean="0">
                <a:solidFill>
                  <a:srgbClr val="18386B"/>
                </a:solidFill>
                <a:latin typeface="微软雅黑" panose="020B0503020204020204" pitchFamily="34" charset="-122"/>
                <a:ea typeface="微软雅黑" panose="020B0503020204020204" pitchFamily="34" charset="-122"/>
              </a:rPr>
              <a:t>个</a:t>
            </a:r>
            <a:r>
              <a:rPr lang="zh-CN" altLang="en-US" sz="1800" dirty="0">
                <a:solidFill>
                  <a:srgbClr val="C00000"/>
                </a:solidFill>
              </a:rPr>
              <a:t>系数为</a:t>
            </a:r>
            <a:r>
              <a:rPr lang="en-US" altLang="zh-CN" sz="1800" dirty="0">
                <a:solidFill>
                  <a:srgbClr val="C00000"/>
                </a:solidFill>
              </a:rPr>
              <a:t>0</a:t>
            </a:r>
            <a:r>
              <a:rPr lang="zh-CN" altLang="en-US" sz="1800" dirty="0">
                <a:solidFill>
                  <a:srgbClr val="C00000"/>
                </a:solidFill>
              </a:rPr>
              <a:t>或</a:t>
            </a:r>
            <a:r>
              <a:rPr lang="en-US" altLang="zh-CN" sz="1800" dirty="0">
                <a:solidFill>
                  <a:srgbClr val="C00000"/>
                </a:solidFill>
              </a:rPr>
              <a:t>1</a:t>
            </a:r>
            <a:r>
              <a:rPr lang="zh-CN" altLang="en-US" sz="1800" dirty="0" smtClean="0">
                <a:solidFill>
                  <a:srgbClr val="C00000"/>
                </a:solidFill>
                <a:latin typeface="微软雅黑" panose="020B0503020204020204" pitchFamily="34" charset="-122"/>
                <a:ea typeface="微软雅黑" panose="020B0503020204020204" pitchFamily="34" charset="-122"/>
              </a:rPr>
              <a:t>多项式</a:t>
            </a:r>
            <a:r>
              <a:rPr lang="zh-CN" altLang="zh-CN" sz="1800" dirty="0">
                <a:solidFill>
                  <a:srgbClr val="C00000"/>
                </a:solidFill>
                <a:latin typeface="微软雅黑" panose="020B0503020204020204" pitchFamily="34" charset="-122"/>
                <a:ea typeface="微软雅黑" panose="020B0503020204020204" pitchFamily="34" charset="-122"/>
              </a:rPr>
              <a:t>f(x)</a:t>
            </a:r>
            <a:r>
              <a:rPr lang="zh-CN" altLang="zh-CN" sz="1800" dirty="0">
                <a:solidFill>
                  <a:srgbClr val="18386B"/>
                </a:solidFill>
                <a:latin typeface="微软雅黑" panose="020B0503020204020204" pitchFamily="34" charset="-122"/>
                <a:ea typeface="微软雅黑" panose="020B0503020204020204" pitchFamily="34" charset="-122"/>
              </a:rPr>
              <a:t> </a:t>
            </a:r>
            <a:r>
              <a:rPr lang="zh-CN" altLang="en-US" sz="1800" dirty="0">
                <a:solidFill>
                  <a:srgbClr val="18386B"/>
                </a:solidFill>
                <a:latin typeface="微软雅黑" panose="020B0503020204020204" pitchFamily="34" charset="-122"/>
                <a:ea typeface="微软雅黑" panose="020B0503020204020204" pitchFamily="34" charset="-122"/>
              </a:rPr>
              <a:t>。</a:t>
            </a:r>
            <a:r>
              <a:rPr lang="zh-CN" altLang="zh-CN" sz="1800" dirty="0">
                <a:solidFill>
                  <a:srgbClr val="18386B"/>
                </a:solidFill>
                <a:latin typeface="微软雅黑" panose="020B0503020204020204" pitchFamily="34" charset="-122"/>
                <a:ea typeface="微软雅黑" panose="020B0503020204020204" pitchFamily="34" charset="-122"/>
              </a:rPr>
              <a:t>n</a:t>
            </a:r>
            <a:r>
              <a:rPr lang="zh-CN" altLang="en-US" sz="1800" dirty="0">
                <a:solidFill>
                  <a:srgbClr val="18386B"/>
                </a:solidFill>
                <a:latin typeface="微软雅黑" panose="020B0503020204020204" pitchFamily="34" charset="-122"/>
                <a:ea typeface="微软雅黑" panose="020B0503020204020204" pitchFamily="34" charset="-122"/>
              </a:rPr>
              <a:t>位的数据序列对应</a:t>
            </a:r>
            <a:r>
              <a:rPr lang="zh-CN" altLang="zh-CN" sz="1800" dirty="0">
                <a:solidFill>
                  <a:srgbClr val="18386B"/>
                </a:solidFill>
                <a:latin typeface="微软雅黑" panose="020B0503020204020204" pitchFamily="34" charset="-122"/>
                <a:ea typeface="微软雅黑" panose="020B0503020204020204" pitchFamily="34" charset="-122"/>
              </a:rPr>
              <a:t>n-1</a:t>
            </a:r>
            <a:r>
              <a:rPr lang="zh-CN" altLang="en-US" sz="1800" dirty="0">
                <a:solidFill>
                  <a:srgbClr val="18386B"/>
                </a:solidFill>
                <a:latin typeface="微软雅黑" panose="020B0503020204020204" pitchFamily="34" charset="-122"/>
                <a:ea typeface="微软雅黑" panose="020B0503020204020204" pitchFamily="34" charset="-122"/>
              </a:rPr>
              <a:t>次多项式。</a:t>
            </a:r>
          </a:p>
          <a:p>
            <a:pPr eaLnBrk="1" hangingPunct="1">
              <a:spcBef>
                <a:spcPts val="600"/>
              </a:spcBef>
              <a:spcAft>
                <a:spcPts val="0"/>
              </a:spcAft>
              <a:buClr>
                <a:srgbClr val="006699"/>
              </a:buClr>
              <a:buFontTx/>
              <a:buNone/>
            </a:pPr>
            <a:r>
              <a:rPr lang="zh-CN" altLang="en-US" sz="1800" dirty="0">
                <a:solidFill>
                  <a:srgbClr val="18386B"/>
                </a:solidFill>
                <a:latin typeface="微软雅黑" panose="020B0503020204020204" pitchFamily="34" charset="-122"/>
                <a:ea typeface="微软雅黑" panose="020B0503020204020204" pitchFamily="34" charset="-122"/>
              </a:rPr>
              <a:t>　　</a:t>
            </a:r>
            <a:r>
              <a:rPr lang="zh-CN" altLang="zh-CN" sz="1800" dirty="0">
                <a:solidFill>
                  <a:srgbClr val="18386B"/>
                </a:solidFill>
                <a:latin typeface="微软雅黑" panose="020B0503020204020204" pitchFamily="34" charset="-122"/>
                <a:ea typeface="微软雅黑" panose="020B0503020204020204" pitchFamily="34" charset="-122"/>
              </a:rPr>
              <a:t>f(x)=a</a:t>
            </a:r>
            <a:r>
              <a:rPr lang="zh-CN" altLang="zh-CN" sz="1800" baseline="-30000" dirty="0">
                <a:solidFill>
                  <a:srgbClr val="18386B"/>
                </a:solidFill>
                <a:latin typeface="微软雅黑" panose="020B0503020204020204" pitchFamily="34" charset="-122"/>
                <a:ea typeface="微软雅黑" panose="020B0503020204020204" pitchFamily="34" charset="-122"/>
              </a:rPr>
              <a:t>n-1</a:t>
            </a:r>
            <a:r>
              <a:rPr lang="zh-CN" altLang="zh-CN" sz="1800" dirty="0">
                <a:solidFill>
                  <a:srgbClr val="18386B"/>
                </a:solidFill>
                <a:latin typeface="微软雅黑" panose="020B0503020204020204" pitchFamily="34" charset="-122"/>
                <a:ea typeface="微软雅黑" panose="020B0503020204020204" pitchFamily="34" charset="-122"/>
              </a:rPr>
              <a:t>x</a:t>
            </a:r>
            <a:r>
              <a:rPr lang="zh-CN" altLang="zh-CN" sz="1800" baseline="30000" dirty="0">
                <a:solidFill>
                  <a:srgbClr val="18386B"/>
                </a:solidFill>
                <a:latin typeface="微软雅黑" panose="020B0503020204020204" pitchFamily="34" charset="-122"/>
                <a:ea typeface="微软雅黑" panose="020B0503020204020204" pitchFamily="34" charset="-122"/>
              </a:rPr>
              <a:t>n-1</a:t>
            </a:r>
            <a:r>
              <a:rPr lang="zh-CN" altLang="zh-CN" sz="1800" dirty="0">
                <a:solidFill>
                  <a:srgbClr val="18386B"/>
                </a:solidFill>
                <a:latin typeface="微软雅黑" panose="020B0503020204020204" pitchFamily="34" charset="-122"/>
                <a:ea typeface="微软雅黑" panose="020B0503020204020204" pitchFamily="34" charset="-122"/>
              </a:rPr>
              <a:t> +a</a:t>
            </a:r>
            <a:r>
              <a:rPr lang="zh-CN" altLang="zh-CN" sz="1800" baseline="-30000" dirty="0">
                <a:solidFill>
                  <a:srgbClr val="18386B"/>
                </a:solidFill>
                <a:latin typeface="微软雅黑" panose="020B0503020204020204" pitchFamily="34" charset="-122"/>
                <a:ea typeface="微软雅黑" panose="020B0503020204020204" pitchFamily="34" charset="-122"/>
              </a:rPr>
              <a:t>n-2</a:t>
            </a:r>
            <a:r>
              <a:rPr lang="zh-CN" altLang="zh-CN" sz="1800" dirty="0">
                <a:solidFill>
                  <a:srgbClr val="18386B"/>
                </a:solidFill>
                <a:latin typeface="微软雅黑" panose="020B0503020204020204" pitchFamily="34" charset="-122"/>
                <a:ea typeface="微软雅黑" panose="020B0503020204020204" pitchFamily="34" charset="-122"/>
              </a:rPr>
              <a:t>x</a:t>
            </a:r>
            <a:r>
              <a:rPr lang="zh-CN" altLang="zh-CN" sz="1800" baseline="30000" dirty="0">
                <a:solidFill>
                  <a:srgbClr val="18386B"/>
                </a:solidFill>
                <a:latin typeface="微软雅黑" panose="020B0503020204020204" pitchFamily="34" charset="-122"/>
                <a:ea typeface="微软雅黑" panose="020B0503020204020204" pitchFamily="34" charset="-122"/>
              </a:rPr>
              <a:t>n-2</a:t>
            </a:r>
            <a:r>
              <a:rPr lang="zh-CN" altLang="zh-CN" sz="1800" dirty="0">
                <a:solidFill>
                  <a:srgbClr val="18386B"/>
                </a:solidFill>
                <a:latin typeface="微软雅黑" panose="020B0503020204020204" pitchFamily="34" charset="-122"/>
                <a:ea typeface="微软雅黑" panose="020B0503020204020204" pitchFamily="34" charset="-122"/>
              </a:rPr>
              <a:t> + a</a:t>
            </a:r>
            <a:r>
              <a:rPr lang="zh-CN" altLang="zh-CN" sz="1800" baseline="-30000" dirty="0">
                <a:solidFill>
                  <a:srgbClr val="18386B"/>
                </a:solidFill>
                <a:latin typeface="微软雅黑" panose="020B0503020204020204" pitchFamily="34" charset="-122"/>
                <a:ea typeface="微软雅黑" panose="020B0503020204020204" pitchFamily="34" charset="-122"/>
              </a:rPr>
              <a:t>1</a:t>
            </a:r>
            <a:r>
              <a:rPr lang="zh-CN" altLang="zh-CN" sz="1800" dirty="0">
                <a:solidFill>
                  <a:srgbClr val="18386B"/>
                </a:solidFill>
                <a:latin typeface="微软雅黑" panose="020B0503020204020204" pitchFamily="34" charset="-122"/>
                <a:ea typeface="微软雅黑" panose="020B0503020204020204" pitchFamily="34" charset="-122"/>
              </a:rPr>
              <a:t>x + a</a:t>
            </a:r>
            <a:r>
              <a:rPr lang="zh-CN" altLang="zh-CN" sz="1800" baseline="-30000" dirty="0">
                <a:solidFill>
                  <a:srgbClr val="18386B"/>
                </a:solidFill>
                <a:latin typeface="微软雅黑" panose="020B0503020204020204" pitchFamily="34" charset="-122"/>
                <a:ea typeface="微软雅黑" panose="020B0503020204020204" pitchFamily="34" charset="-122"/>
              </a:rPr>
              <a:t>0</a:t>
            </a:r>
            <a:r>
              <a:rPr lang="zh-CN" altLang="zh-CN" sz="1800" dirty="0">
                <a:solidFill>
                  <a:srgbClr val="18386B"/>
                </a:solidFill>
                <a:latin typeface="微软雅黑" panose="020B0503020204020204" pitchFamily="34" charset="-122"/>
                <a:ea typeface="微软雅黑" panose="020B0503020204020204" pitchFamily="34" charset="-122"/>
              </a:rPr>
              <a:t> </a:t>
            </a:r>
            <a:r>
              <a:rPr lang="zh-CN" altLang="en-US" sz="1800" dirty="0">
                <a:solidFill>
                  <a:srgbClr val="18386B"/>
                </a:solidFill>
                <a:latin typeface="微软雅黑" panose="020B0503020204020204" pitchFamily="34" charset="-122"/>
                <a:ea typeface="微软雅黑" panose="020B0503020204020204" pitchFamily="34" charset="-122"/>
              </a:rPr>
              <a:t>　</a:t>
            </a:r>
          </a:p>
          <a:p>
            <a:pPr eaLnBrk="1" hangingPunct="1">
              <a:lnSpc>
                <a:spcPct val="125000"/>
              </a:lnSpc>
              <a:spcBef>
                <a:spcPts val="600"/>
              </a:spcBef>
              <a:spcAft>
                <a:spcPts val="0"/>
              </a:spcAft>
              <a:buClr>
                <a:srgbClr val="006699"/>
              </a:buClr>
              <a:buFontTx/>
              <a:buNone/>
            </a:pPr>
            <a:r>
              <a:rPr lang="zh-CN" altLang="zh-CN" sz="1800" dirty="0">
                <a:solidFill>
                  <a:srgbClr val="18386B"/>
                </a:solidFill>
                <a:latin typeface="微软雅黑" panose="020B0503020204020204" pitchFamily="34" charset="-122"/>
                <a:ea typeface="微软雅黑" panose="020B0503020204020204" pitchFamily="34" charset="-122"/>
              </a:rPr>
              <a:t> 2</a:t>
            </a:r>
            <a:r>
              <a:rPr lang="zh-CN" altLang="en-US" sz="1800" dirty="0">
                <a:solidFill>
                  <a:srgbClr val="18386B"/>
                </a:solidFill>
                <a:latin typeface="微软雅黑" panose="020B0503020204020204" pitchFamily="34" charset="-122"/>
                <a:ea typeface="微软雅黑" panose="020B0503020204020204" pitchFamily="34" charset="-122"/>
              </a:rPr>
              <a:t>、选定除</a:t>
            </a:r>
            <a:r>
              <a:rPr lang="zh-CN" altLang="en-US" sz="1800" dirty="0" smtClean="0">
                <a:solidFill>
                  <a:srgbClr val="18386B"/>
                </a:solidFill>
                <a:latin typeface="微软雅黑" panose="020B0503020204020204" pitchFamily="34" charset="-122"/>
                <a:ea typeface="微软雅黑" panose="020B0503020204020204" pitchFamily="34" charset="-122"/>
              </a:rPr>
              <a:t>式多项式，称为</a:t>
            </a:r>
            <a:r>
              <a:rPr lang="zh-CN" altLang="en-US" sz="1800" dirty="0">
                <a:solidFill>
                  <a:srgbClr val="C00000"/>
                </a:solidFill>
                <a:latin typeface="微软雅黑" panose="020B0503020204020204" pitchFamily="34" charset="-122"/>
                <a:ea typeface="微软雅黑" panose="020B0503020204020204" pitchFamily="34" charset="-122"/>
              </a:rPr>
              <a:t>生成多项式</a:t>
            </a:r>
            <a:r>
              <a:rPr lang="zh-CN" altLang="zh-CN" sz="1800" dirty="0">
                <a:solidFill>
                  <a:srgbClr val="18386B"/>
                </a:solidFill>
                <a:latin typeface="微软雅黑" panose="020B0503020204020204" pitchFamily="34" charset="-122"/>
                <a:ea typeface="微软雅黑" panose="020B0503020204020204" pitchFamily="34" charset="-122"/>
              </a:rPr>
              <a:t>G(x) </a:t>
            </a:r>
            <a:r>
              <a:rPr lang="zh-CN" altLang="en-US" sz="1800" dirty="0">
                <a:solidFill>
                  <a:srgbClr val="18386B"/>
                </a:solidFill>
                <a:latin typeface="微软雅黑" panose="020B0503020204020204" pitchFamily="34" charset="-122"/>
                <a:ea typeface="微软雅黑" panose="020B0503020204020204" pitchFamily="34" charset="-122"/>
              </a:rPr>
              <a:t>，</a:t>
            </a:r>
            <a:r>
              <a:rPr lang="zh-CN" altLang="en-US" sz="1800" dirty="0" smtClean="0">
                <a:solidFill>
                  <a:srgbClr val="18386B"/>
                </a:solidFill>
                <a:latin typeface="微软雅黑" panose="020B0503020204020204" pitchFamily="34" charset="-122"/>
                <a:ea typeface="微软雅黑" panose="020B0503020204020204" pitchFamily="34" charset="-122"/>
              </a:rPr>
              <a:t>由收发双方</a:t>
            </a:r>
            <a:r>
              <a:rPr lang="zh-CN" altLang="en-US" sz="1800" dirty="0">
                <a:solidFill>
                  <a:srgbClr val="18386B"/>
                </a:solidFill>
                <a:latin typeface="微软雅黑" panose="020B0503020204020204" pitchFamily="34" charset="-122"/>
                <a:ea typeface="微软雅黑" panose="020B0503020204020204" pitchFamily="34" charset="-122"/>
              </a:rPr>
              <a:t>预先约定；</a:t>
            </a:r>
          </a:p>
          <a:p>
            <a:pPr eaLnBrk="1" hangingPunct="1">
              <a:lnSpc>
                <a:spcPct val="125000"/>
              </a:lnSpc>
              <a:spcBef>
                <a:spcPts val="600"/>
              </a:spcBef>
              <a:spcAft>
                <a:spcPts val="0"/>
              </a:spcAft>
              <a:buClr>
                <a:srgbClr val="006699"/>
              </a:buClr>
              <a:buFontTx/>
              <a:buNone/>
            </a:pPr>
            <a:r>
              <a:rPr lang="zh-CN" altLang="zh-CN" sz="1800" dirty="0">
                <a:solidFill>
                  <a:srgbClr val="18386B"/>
                </a:solidFill>
                <a:latin typeface="微软雅黑" panose="020B0503020204020204" pitchFamily="34" charset="-122"/>
                <a:ea typeface="微软雅黑" panose="020B0503020204020204" pitchFamily="34" charset="-122"/>
              </a:rPr>
              <a:t> 3</a:t>
            </a:r>
            <a:r>
              <a:rPr lang="zh-CN" altLang="en-US" sz="1800" dirty="0">
                <a:solidFill>
                  <a:srgbClr val="18386B"/>
                </a:solidFill>
                <a:latin typeface="微软雅黑" panose="020B0503020204020204" pitchFamily="34" charset="-122"/>
                <a:ea typeface="微软雅黑" panose="020B0503020204020204" pitchFamily="34" charset="-122"/>
              </a:rPr>
              <a:t>、将</a:t>
            </a:r>
            <a:r>
              <a:rPr lang="zh-CN" altLang="zh-CN" sz="1800" dirty="0">
                <a:solidFill>
                  <a:srgbClr val="18386B"/>
                </a:solidFill>
                <a:latin typeface="微软雅黑" panose="020B0503020204020204" pitchFamily="34" charset="-122"/>
                <a:ea typeface="微软雅黑" panose="020B0503020204020204" pitchFamily="34" charset="-122"/>
              </a:rPr>
              <a:t>f(x)</a:t>
            </a:r>
            <a:r>
              <a:rPr lang="zh-CN" altLang="en-US" sz="1800" dirty="0">
                <a:solidFill>
                  <a:srgbClr val="18386B"/>
                </a:solidFill>
                <a:latin typeface="微软雅黑" panose="020B0503020204020204" pitchFamily="34" charset="-122"/>
                <a:ea typeface="微软雅黑" panose="020B0503020204020204" pitchFamily="34" charset="-122"/>
              </a:rPr>
              <a:t>乘以 </a:t>
            </a:r>
            <a:r>
              <a:rPr lang="zh-CN" altLang="zh-CN" sz="1800" dirty="0">
                <a:solidFill>
                  <a:srgbClr val="18386B"/>
                </a:solidFill>
                <a:latin typeface="微软雅黑" panose="020B0503020204020204" pitchFamily="34" charset="-122"/>
                <a:ea typeface="微软雅黑" panose="020B0503020204020204" pitchFamily="34" charset="-122"/>
              </a:rPr>
              <a:t>G(x)</a:t>
            </a:r>
            <a:r>
              <a:rPr lang="zh-CN" altLang="en-US" sz="1800" dirty="0">
                <a:solidFill>
                  <a:srgbClr val="18386B"/>
                </a:solidFill>
                <a:latin typeface="微软雅黑" panose="020B0503020204020204" pitchFamily="34" charset="-122"/>
                <a:ea typeface="微软雅黑" panose="020B0503020204020204" pitchFamily="34" charset="-122"/>
              </a:rPr>
              <a:t>的最高幂次作为被除式，作多项式除式</a:t>
            </a:r>
            <a:r>
              <a:rPr lang="zh-CN" altLang="zh-CN" sz="1800" dirty="0">
                <a:solidFill>
                  <a:srgbClr val="18386B"/>
                </a:solidFill>
                <a:latin typeface="微软雅黑" panose="020B0503020204020204" pitchFamily="34" charset="-122"/>
                <a:ea typeface="微软雅黑" panose="020B0503020204020204" pitchFamily="34" charset="-122"/>
              </a:rPr>
              <a:t>, </a:t>
            </a:r>
            <a:r>
              <a:rPr lang="zh-CN" altLang="en-US" sz="1800" dirty="0">
                <a:solidFill>
                  <a:srgbClr val="18386B"/>
                </a:solidFill>
                <a:latin typeface="微软雅黑" panose="020B0503020204020204" pitchFamily="34" charset="-122"/>
                <a:ea typeface="微软雅黑" panose="020B0503020204020204" pitchFamily="34" charset="-122"/>
              </a:rPr>
              <a:t>进行</a:t>
            </a:r>
            <a:r>
              <a:rPr lang="zh-CN" altLang="zh-CN" sz="1800" dirty="0" smtClean="0">
                <a:solidFill>
                  <a:srgbClr val="18386B"/>
                </a:solidFill>
                <a:latin typeface="微软雅黑" panose="020B0503020204020204" pitchFamily="34" charset="-122"/>
                <a:ea typeface="微软雅黑" panose="020B0503020204020204" pitchFamily="34" charset="-122"/>
              </a:rPr>
              <a:t>x</a:t>
            </a:r>
            <a:r>
              <a:rPr lang="en-US" altLang="zh-CN" sz="1800" baseline="30000" dirty="0" smtClean="0">
                <a:solidFill>
                  <a:srgbClr val="18386B"/>
                </a:solidFill>
                <a:latin typeface="微软雅黑" panose="020B0503020204020204" pitchFamily="34" charset="-122"/>
                <a:ea typeface="微软雅黑" panose="020B0503020204020204" pitchFamily="34" charset="-122"/>
              </a:rPr>
              <a:t>k</a:t>
            </a:r>
            <a:r>
              <a:rPr lang="zh-CN" altLang="zh-CN" sz="1800" dirty="0" smtClean="0">
                <a:solidFill>
                  <a:srgbClr val="18386B"/>
                </a:solidFill>
                <a:latin typeface="微软雅黑" panose="020B0503020204020204" pitchFamily="34" charset="-122"/>
                <a:ea typeface="微软雅黑" panose="020B0503020204020204" pitchFamily="34" charset="-122"/>
              </a:rPr>
              <a:t>f</a:t>
            </a:r>
            <a:r>
              <a:rPr lang="zh-CN" altLang="zh-CN" sz="1800" dirty="0">
                <a:solidFill>
                  <a:srgbClr val="18386B"/>
                </a:solidFill>
                <a:latin typeface="微软雅黑" panose="020B0503020204020204" pitchFamily="34" charset="-122"/>
                <a:ea typeface="微软雅黑" panose="020B0503020204020204" pitchFamily="34" charset="-122"/>
              </a:rPr>
              <a:t>(x)/G(x)</a:t>
            </a:r>
            <a:r>
              <a:rPr lang="zh-CN" altLang="en-US" sz="1800" dirty="0">
                <a:solidFill>
                  <a:srgbClr val="18386B"/>
                </a:solidFill>
                <a:latin typeface="微软雅黑" panose="020B0503020204020204" pitchFamily="34" charset="-122"/>
                <a:ea typeface="微软雅黑" panose="020B0503020204020204" pitchFamily="34" charset="-122"/>
              </a:rPr>
              <a:t>运算。除法采用“加法不进位，减法不借位”的规则</a:t>
            </a:r>
            <a:r>
              <a:rPr lang="zh-CN" altLang="en-US" sz="1800" dirty="0" smtClean="0">
                <a:solidFill>
                  <a:srgbClr val="18386B"/>
                </a:solidFill>
                <a:latin typeface="微软雅黑" panose="020B0503020204020204" pitchFamily="34" charset="-122"/>
                <a:ea typeface="微软雅黑" panose="020B0503020204020204" pitchFamily="34" charset="-122"/>
              </a:rPr>
              <a:t>，相当于</a:t>
            </a:r>
            <a:r>
              <a:rPr lang="zh-CN" altLang="en-US" sz="1800" dirty="0">
                <a:solidFill>
                  <a:srgbClr val="18386B"/>
                </a:solidFill>
                <a:latin typeface="微软雅黑" panose="020B0503020204020204" pitchFamily="34" charset="-122"/>
                <a:ea typeface="微软雅黑" panose="020B0503020204020204" pitchFamily="34" charset="-122"/>
              </a:rPr>
              <a:t>异或操作 </a:t>
            </a:r>
            <a:r>
              <a:rPr lang="zh-CN" altLang="en-US" sz="1800" dirty="0" smtClean="0">
                <a:solidFill>
                  <a:srgbClr val="18386B"/>
                </a:solidFill>
                <a:latin typeface="微软雅黑" panose="020B0503020204020204" pitchFamily="34" charset="-122"/>
                <a:ea typeface="微软雅黑" panose="020B0503020204020204" pitchFamily="34" charset="-122"/>
              </a:rPr>
              <a:t>。  </a:t>
            </a:r>
            <a:endParaRPr lang="zh-CN" altLang="en-US" sz="1800" dirty="0">
              <a:solidFill>
                <a:srgbClr val="18386B"/>
              </a:solidFill>
              <a:latin typeface="微软雅黑" panose="020B0503020204020204" pitchFamily="34" charset="-122"/>
              <a:ea typeface="微软雅黑" panose="020B0503020204020204" pitchFamily="34" charset="-122"/>
            </a:endParaRPr>
          </a:p>
        </p:txBody>
      </p:sp>
      <p:graphicFrame>
        <p:nvGraphicFramePr>
          <p:cNvPr id="4" name="Object 9"/>
          <p:cNvGraphicFramePr>
            <a:graphicFrameLocks noChangeAspect="1"/>
          </p:cNvGraphicFramePr>
          <p:nvPr>
            <p:extLst>
              <p:ext uri="{D42A27DB-BD31-4B8C-83A1-F6EECF244321}">
                <p14:modId xmlns:p14="http://schemas.microsoft.com/office/powerpoint/2010/main" val="3655514171"/>
              </p:ext>
            </p:extLst>
          </p:nvPr>
        </p:nvGraphicFramePr>
        <p:xfrm>
          <a:off x="1619671" y="3508648"/>
          <a:ext cx="4771399" cy="1492424"/>
        </p:xfrm>
        <a:graphic>
          <a:graphicData uri="http://schemas.openxmlformats.org/presentationml/2006/ole">
            <mc:AlternateContent xmlns:mc="http://schemas.openxmlformats.org/markup-compatibility/2006">
              <mc:Choice xmlns:v="urn:schemas-microsoft-com:vml" Requires="v">
                <p:oleObj spid="_x0000_s215055" r:id="rId3" imgW="3078797" imgH="960437" progId="Visio.Drawing.6">
                  <p:embed/>
                </p:oleObj>
              </mc:Choice>
              <mc:Fallback>
                <p:oleObj r:id="rId3" imgW="3078797" imgH="96043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1" y="3508648"/>
                        <a:ext cx="4771399" cy="1492424"/>
                      </a:xfrm>
                      <a:prstGeom prst="rect">
                        <a:avLst/>
                      </a:prstGeom>
                      <a:solidFill>
                        <a:srgbClr val="6699FF"/>
                      </a:solidFill>
                      <a:ln>
                        <a:noFill/>
                      </a:ln>
                    </p:spPr>
                  </p:pic>
                </p:oleObj>
              </mc:Fallback>
            </mc:AlternateContent>
          </a:graphicData>
        </a:graphic>
      </p:graphicFrame>
    </p:spTree>
    <p:extLst>
      <p:ext uri="{BB962C8B-B14F-4D97-AF65-F5344CB8AC3E}">
        <p14:creationId xmlns:p14="http://schemas.microsoft.com/office/powerpoint/2010/main" val="1132595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9" name="标题 1"/>
          <p:cNvSpPr>
            <a:spLocks noGrp="1"/>
          </p:cNvSpPr>
          <p:nvPr>
            <p:ph type="title" idx="4294967295"/>
          </p:nvPr>
        </p:nvSpPr>
        <p:spPr>
          <a:xfrm>
            <a:off x="285750" y="715162"/>
            <a:ext cx="6429375" cy="642936"/>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一、物理线路与数据链路 </a:t>
            </a:r>
            <a:r>
              <a:rPr lang="en-US" altLang="zh-CN" sz="2400" smtClean="0">
                <a:solidFill>
                  <a:srgbClr val="007D7A"/>
                </a:solidFill>
                <a:latin typeface="Times New Roman" pitchFamily="18" charset="0"/>
                <a:ea typeface="微软雅黑" pitchFamily="34" charset="-122"/>
                <a:cs typeface="Times New Roman" pitchFamily="18" charset="0"/>
              </a:rPr>
              <a:t>(data link)</a:t>
            </a:r>
          </a:p>
        </p:txBody>
      </p:sp>
      <p:sp>
        <p:nvSpPr>
          <p:cNvPr id="166920" name="内容占位符 2"/>
          <p:cNvSpPr>
            <a:spLocks noGrp="1"/>
          </p:cNvSpPr>
          <p:nvPr>
            <p:ph idx="4294967295"/>
          </p:nvPr>
        </p:nvSpPr>
        <p:spPr>
          <a:xfrm>
            <a:off x="395288" y="1347788"/>
            <a:ext cx="5976937" cy="622300"/>
          </a:xfrm>
        </p:spPr>
        <p:txBody>
          <a:bodyPr/>
          <a:lstStyle/>
          <a:p>
            <a:r>
              <a:rPr lang="zh-CN" altLang="en-US" sz="2000" dirty="0" smtClean="0">
                <a:solidFill>
                  <a:srgbClr val="C00000"/>
                </a:solidFill>
                <a:latin typeface="Times New Roman" pitchFamily="18" charset="0"/>
                <a:ea typeface="微软雅黑" pitchFamily="34" charset="-122"/>
                <a:cs typeface="Times New Roman" pitchFamily="18" charset="0"/>
              </a:rPr>
              <a:t>物理线路</a:t>
            </a:r>
            <a:r>
              <a:rPr lang="zh-CN" altLang="en-US" sz="2000" dirty="0" smtClean="0">
                <a:solidFill>
                  <a:srgbClr val="1A3868"/>
                </a:solidFill>
                <a:latin typeface="Times New Roman" pitchFamily="18" charset="0"/>
                <a:ea typeface="微软雅黑" pitchFamily="34" charset="-122"/>
                <a:cs typeface="Times New Roman" pitchFamily="18" charset="0"/>
              </a:rPr>
              <a:t>与</a:t>
            </a:r>
            <a:r>
              <a:rPr lang="zh-CN" altLang="en-US" sz="2000" dirty="0" smtClean="0">
                <a:solidFill>
                  <a:srgbClr val="C00000"/>
                </a:solidFill>
                <a:latin typeface="Times New Roman" pitchFamily="18" charset="0"/>
                <a:ea typeface="微软雅黑" pitchFamily="34" charset="-122"/>
                <a:cs typeface="Times New Roman" pitchFamily="18" charset="0"/>
              </a:rPr>
              <a:t>数据链路</a:t>
            </a:r>
            <a:r>
              <a:rPr lang="zh-CN" altLang="en-US" sz="2000" dirty="0" smtClean="0">
                <a:solidFill>
                  <a:srgbClr val="1A3868"/>
                </a:solidFill>
                <a:latin typeface="Times New Roman" pitchFamily="18" charset="0"/>
                <a:ea typeface="微软雅黑" pitchFamily="34" charset="-122"/>
                <a:cs typeface="Times New Roman" pitchFamily="18" charset="0"/>
              </a:rPr>
              <a:t>的关系</a:t>
            </a:r>
          </a:p>
        </p:txBody>
      </p:sp>
      <p:sp>
        <p:nvSpPr>
          <p:cNvPr id="16692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pitchFamily="34" charset="0"/>
              <a:ea typeface="Gulim" pitchFamily="34" charset="-127"/>
            </a:endParaRPr>
          </a:p>
        </p:txBody>
      </p:sp>
      <p:graphicFrame>
        <p:nvGraphicFramePr>
          <p:cNvPr id="166918" name="Object 5"/>
          <p:cNvGraphicFramePr>
            <a:graphicFrameLocks noChangeAspect="1"/>
          </p:cNvGraphicFramePr>
          <p:nvPr>
            <p:extLst>
              <p:ext uri="{D42A27DB-BD31-4B8C-83A1-F6EECF244321}">
                <p14:modId xmlns:p14="http://schemas.microsoft.com/office/powerpoint/2010/main" val="3047884854"/>
              </p:ext>
            </p:extLst>
          </p:nvPr>
        </p:nvGraphicFramePr>
        <p:xfrm>
          <a:off x="755576" y="1780456"/>
          <a:ext cx="5041379" cy="1988771"/>
        </p:xfrm>
        <a:graphic>
          <a:graphicData uri="http://schemas.openxmlformats.org/presentationml/2006/ole">
            <mc:AlternateContent xmlns:mc="http://schemas.openxmlformats.org/markup-compatibility/2006">
              <mc:Choice xmlns:v="urn:schemas-microsoft-com:vml" Requires="v">
                <p:oleObj spid="_x0000_s166931" name="Visio" r:id="rId4" imgW="3713607" imgH="1466469" progId="">
                  <p:embed/>
                </p:oleObj>
              </mc:Choice>
              <mc:Fallback>
                <p:oleObj name="Visio" r:id="rId4" imgW="3713607" imgH="1466469"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780456"/>
                        <a:ext cx="5041379" cy="1988771"/>
                      </a:xfrm>
                      <a:prstGeom prst="rect">
                        <a:avLst/>
                      </a:prstGeom>
                      <a:noFill/>
                    </p:spPr>
                  </p:pic>
                </p:oleObj>
              </mc:Fallback>
            </mc:AlternateContent>
          </a:graphicData>
        </a:graphic>
      </p:graphicFrame>
      <p:sp>
        <p:nvSpPr>
          <p:cNvPr id="12" name="AutoShape 6"/>
          <p:cNvSpPr>
            <a:spLocks noChangeArrowheads="1"/>
          </p:cNvSpPr>
          <p:nvPr/>
        </p:nvSpPr>
        <p:spPr bwMode="auto">
          <a:xfrm>
            <a:off x="911404" y="1975377"/>
            <a:ext cx="4995089" cy="161832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50000"/>
              </a:lnSpc>
              <a:spcBef>
                <a:spcPct val="30000"/>
              </a:spcBef>
              <a:defRPr/>
            </a:pPr>
            <a:r>
              <a:rPr lang="zh-CN" altLang="en-US" sz="2000" b="0" u="none" smtClean="0">
                <a:solidFill>
                  <a:srgbClr val="FFFF00"/>
                </a:solidFill>
              </a:rPr>
              <a:t>设计数据链路层的主要目的：在原始的、有差错的物理传输线路的基础上，将有差错的物理线路改进成无差错的数据链路；</a:t>
            </a:r>
            <a:endParaRPr lang="zh-CN" altLang="en-US" sz="2000" b="0" u="none">
              <a:solidFill>
                <a:srgbClr val="FFFF00"/>
              </a:solidFill>
            </a:endParaRPr>
          </a:p>
        </p:txBody>
      </p:sp>
      <p:sp>
        <p:nvSpPr>
          <p:cNvPr id="2" name="矩形 1"/>
          <p:cNvSpPr/>
          <p:nvPr/>
        </p:nvSpPr>
        <p:spPr>
          <a:xfrm>
            <a:off x="107504" y="3909718"/>
            <a:ext cx="7272808" cy="1077218"/>
          </a:xfrm>
          <a:prstGeom prst="rect">
            <a:avLst/>
          </a:prstGeom>
        </p:spPr>
        <p:txBody>
          <a:bodyPr wrap="square">
            <a:spAutoFit/>
          </a:bodyPr>
          <a:lstStyle/>
          <a:p>
            <a:pPr marL="342900" indent="-342900" eaLnBrk="0" hangingPunct="0">
              <a:spcBef>
                <a:spcPct val="20000"/>
              </a:spcBef>
              <a:buChar char="•"/>
            </a:pPr>
            <a:r>
              <a:rPr lang="zh-CN" altLang="zh-CN" sz="2000" b="0" u="none" dirty="0">
                <a:solidFill>
                  <a:srgbClr val="18386B"/>
                </a:solidFill>
              </a:rPr>
              <a:t>物理线路—</a:t>
            </a:r>
            <a:r>
              <a:rPr lang="zh-CN" altLang="en-US" sz="2000" b="0" u="none" dirty="0">
                <a:solidFill>
                  <a:srgbClr val="18386B"/>
                </a:solidFill>
              </a:rPr>
              <a:t>是物理的、真实存在的。在原始物理传输线路上传输数据信号是有差错的。</a:t>
            </a:r>
            <a:endParaRPr lang="zh-CN" altLang="zh-CN" sz="2000" b="0" u="none" dirty="0">
              <a:solidFill>
                <a:srgbClr val="18386B"/>
              </a:solidFill>
            </a:endParaRPr>
          </a:p>
          <a:p>
            <a:pPr marL="342900" indent="-342900" eaLnBrk="0" hangingPunct="0">
              <a:spcBef>
                <a:spcPct val="20000"/>
              </a:spcBef>
              <a:buChar char="•"/>
            </a:pPr>
            <a:r>
              <a:rPr lang="zh-CN" altLang="zh-CN" sz="2000" b="0" u="none" dirty="0">
                <a:solidFill>
                  <a:srgbClr val="18386B"/>
                </a:solidFill>
              </a:rPr>
              <a:t>数据链路</a:t>
            </a:r>
            <a:r>
              <a:rPr lang="zh-CN" altLang="zh-CN" sz="2000" b="0" u="none" dirty="0" smtClean="0">
                <a:solidFill>
                  <a:srgbClr val="18386B"/>
                </a:solidFill>
              </a:rPr>
              <a:t>—</a:t>
            </a:r>
            <a:r>
              <a:rPr lang="zh-CN" altLang="en-US" sz="2000" b="0" u="none" dirty="0" smtClean="0">
                <a:solidFill>
                  <a:srgbClr val="18386B"/>
                </a:solidFill>
              </a:rPr>
              <a:t>是逻辑的，</a:t>
            </a:r>
            <a:r>
              <a:rPr lang="zh-CN" altLang="zh-CN" sz="2000" b="0" u="none" dirty="0" smtClean="0">
                <a:solidFill>
                  <a:srgbClr val="18386B"/>
                </a:solidFill>
              </a:rPr>
              <a:t>物理</a:t>
            </a:r>
            <a:r>
              <a:rPr lang="zh-CN" altLang="zh-CN" sz="2000" b="0" u="none" dirty="0">
                <a:solidFill>
                  <a:srgbClr val="18386B"/>
                </a:solidFill>
              </a:rPr>
              <a:t>线路+(实现通信协议的)软、硬件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323529" y="1132384"/>
            <a:ext cx="4320480" cy="3728997"/>
          </a:xfrm>
        </p:spPr>
        <p:txBody>
          <a:bodyPr/>
          <a:lstStyle/>
          <a:p>
            <a:pPr eaLnBrk="1" hangingPunct="1">
              <a:lnSpc>
                <a:spcPct val="150000"/>
              </a:lnSpc>
              <a:buClr>
                <a:srgbClr val="006699"/>
              </a:buClr>
              <a:buFontTx/>
              <a:buNone/>
            </a:pPr>
            <a:r>
              <a:rPr lang="zh-CN" altLang="zh-CN"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、将所得到的余式多项式</a:t>
            </a:r>
            <a:r>
              <a:rPr lang="zh-CN" altLang="zh-CN"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R(x)</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重新转换为二进制数，作为</a:t>
            </a:r>
            <a:r>
              <a:rPr lang="zh-CN" altLang="en-US" sz="18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冗余码</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　　　</a:t>
            </a:r>
          </a:p>
          <a:p>
            <a:pPr eaLnBrk="1" hangingPunct="1">
              <a:lnSpc>
                <a:spcPct val="150000"/>
              </a:lnSpc>
              <a:buClr>
                <a:srgbClr val="006699"/>
              </a:buClr>
              <a:buFontTx/>
              <a:buNone/>
            </a:pPr>
            <a:r>
              <a:rPr lang="zh-CN" altLang="zh-CN"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、将冗余码加在原传送数据后面，构成</a:t>
            </a:r>
            <a:r>
              <a:rPr lang="zh-CN" altLang="en-US" sz="18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发送序列</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a:t>
            </a:r>
          </a:p>
          <a:p>
            <a:pPr eaLnBrk="1" hangingPunct="1">
              <a:lnSpc>
                <a:spcPct val="150000"/>
              </a:lnSpc>
              <a:buClr>
                <a:srgbClr val="006699"/>
              </a:buClr>
              <a:buFontTx/>
              <a:buNone/>
            </a:pPr>
            <a:r>
              <a:rPr lang="zh-CN" altLang="zh-CN"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6</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、接收方收到后，将</a:t>
            </a:r>
            <a:r>
              <a:rPr lang="zh-CN" altLang="en-US" sz="18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接收序列</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（数据</a:t>
            </a:r>
            <a:r>
              <a:rPr lang="zh-CN" altLang="zh-CN"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18386B"/>
                </a:solidFill>
                <a:latin typeface="微软雅黑" panose="020B0503020204020204" pitchFamily="34" charset="-122"/>
                <a:ea typeface="微软雅黑" panose="020B0503020204020204" pitchFamily="34" charset="-122"/>
                <a:sym typeface="Arial" panose="020B0604020202020204" pitchFamily="34" charset="0"/>
              </a:rPr>
              <a:t>冗余码）用同样的生成多项式去除。若余式为零，则表示无差错；否则，说明传输过程中出现了错误。</a:t>
            </a:r>
          </a:p>
          <a:p>
            <a:pPr eaLnBrk="1" hangingPunct="1">
              <a:lnSpc>
                <a:spcPct val="80000"/>
              </a:lnSpc>
            </a:pPr>
            <a:endParaRPr lang="zh-CN" altLang="zh-CN" sz="2101" dirty="0">
              <a:latin typeface="楷体_GB2312" pitchFamily="1" charset="-122"/>
              <a:ea typeface="楷体_GB2312" pitchFamily="1" charset="-122"/>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1045736722"/>
              </p:ext>
            </p:extLst>
          </p:nvPr>
        </p:nvGraphicFramePr>
        <p:xfrm>
          <a:off x="4932040" y="916360"/>
          <a:ext cx="3957907" cy="2201227"/>
        </p:xfrm>
        <a:graphic>
          <a:graphicData uri="http://schemas.openxmlformats.org/presentationml/2006/ole">
            <mc:AlternateContent xmlns:mc="http://schemas.openxmlformats.org/markup-compatibility/2006">
              <mc:Choice xmlns:v="urn:schemas-microsoft-com:vml" Requires="v">
                <p:oleObj spid="_x0000_s216092" r:id="rId3" imgW="1630997" imgH="1173797" progId="Visio.Drawing.6">
                  <p:embed/>
                </p:oleObj>
              </mc:Choice>
              <mc:Fallback>
                <p:oleObj r:id="rId3" imgW="1630997" imgH="117379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916360"/>
                        <a:ext cx="3957907" cy="2201227"/>
                      </a:xfrm>
                      <a:prstGeom prst="rect">
                        <a:avLst/>
                      </a:prstGeom>
                      <a:solidFill>
                        <a:srgbClr val="6699FF"/>
                      </a:solidFill>
                      <a:ln>
                        <a:noFill/>
                      </a:ln>
                    </p:spPr>
                  </p:pic>
                </p:oleObj>
              </mc:Fallback>
            </mc:AlternateContent>
          </a:graphicData>
        </a:graphic>
      </p:graphicFrame>
      <p:graphicFrame>
        <p:nvGraphicFramePr>
          <p:cNvPr id="4" name="Object 7"/>
          <p:cNvGraphicFramePr>
            <a:graphicFrameLocks noChangeAspect="1"/>
          </p:cNvGraphicFramePr>
          <p:nvPr>
            <p:extLst>
              <p:ext uri="{D42A27DB-BD31-4B8C-83A1-F6EECF244321}">
                <p14:modId xmlns:p14="http://schemas.microsoft.com/office/powerpoint/2010/main" val="3595506092"/>
              </p:ext>
            </p:extLst>
          </p:nvPr>
        </p:nvGraphicFramePr>
        <p:xfrm>
          <a:off x="4893588" y="3148608"/>
          <a:ext cx="4001428" cy="1866608"/>
        </p:xfrm>
        <a:graphic>
          <a:graphicData uri="http://schemas.openxmlformats.org/presentationml/2006/ole">
            <mc:AlternateContent xmlns:mc="http://schemas.openxmlformats.org/markup-compatibility/2006">
              <mc:Choice xmlns:v="urn:schemas-microsoft-com:vml" Requires="v">
                <p:oleObj spid="_x0000_s216093" r:id="rId5" imgW="1975421" imgH="960437" progId="Visio.Drawing.6">
                  <p:embed/>
                </p:oleObj>
              </mc:Choice>
              <mc:Fallback>
                <p:oleObj r:id="rId5" imgW="1975421" imgH="960437"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3588" y="3148608"/>
                        <a:ext cx="4001428" cy="1866608"/>
                      </a:xfrm>
                      <a:prstGeom prst="rect">
                        <a:avLst/>
                      </a:prstGeom>
                      <a:solidFill>
                        <a:srgbClr val="6699FF"/>
                      </a:solidFill>
                      <a:ln>
                        <a:noFill/>
                      </a:ln>
                    </p:spPr>
                  </p:pic>
                </p:oleObj>
              </mc:Fallback>
            </mc:AlternateContent>
          </a:graphicData>
        </a:graphic>
      </p:graphicFrame>
    </p:spTree>
    <p:extLst>
      <p:ext uri="{BB962C8B-B14F-4D97-AF65-F5344CB8AC3E}">
        <p14:creationId xmlns:p14="http://schemas.microsoft.com/office/powerpoint/2010/main" val="3245080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85751" y="428625"/>
            <a:ext cx="3998218" cy="857250"/>
          </a:xfrm>
        </p:spPr>
        <p:txBody>
          <a:bodyPr/>
          <a:lstStyle/>
          <a:p>
            <a:pPr algn="ctr" eaLnBrk="1" hangingPunct="1"/>
            <a:r>
              <a:rPr lang="zh-CN" altLang="en-US" sz="2400" dirty="0">
                <a:solidFill>
                  <a:srgbClr val="007D7A"/>
                </a:solidFill>
                <a:latin typeface="Times New Roman" pitchFamily="18" charset="0"/>
                <a:cs typeface="Times New Roman" pitchFamily="18" charset="0"/>
              </a:rPr>
              <a:t>循环冗余检验的实例 </a:t>
            </a:r>
          </a:p>
        </p:txBody>
      </p:sp>
      <p:pic>
        <p:nvPicPr>
          <p:cNvPr id="2" name="图片 1"/>
          <p:cNvPicPr>
            <a:picLocks noChangeAspect="1"/>
          </p:cNvPicPr>
          <p:nvPr/>
        </p:nvPicPr>
        <p:blipFill>
          <a:blip r:embed="rId3"/>
          <a:stretch>
            <a:fillRect/>
          </a:stretch>
        </p:blipFill>
        <p:spPr>
          <a:xfrm>
            <a:off x="827583" y="1060376"/>
            <a:ext cx="5489645" cy="4084712"/>
          </a:xfrm>
          <a:prstGeom prst="rect">
            <a:avLst/>
          </a:prstGeom>
        </p:spPr>
      </p:pic>
    </p:spTree>
    <p:extLst>
      <p:ext uri="{BB962C8B-B14F-4D97-AF65-F5344CB8AC3E}">
        <p14:creationId xmlns:p14="http://schemas.microsoft.com/office/powerpoint/2010/main" val="2738877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3568" y="556320"/>
            <a:ext cx="4752528" cy="1096903"/>
          </a:xfrm>
        </p:spPr>
        <p:txBody>
          <a:bodyPr/>
          <a:lstStyle/>
          <a:p>
            <a:pPr algn="l"/>
            <a:r>
              <a:rPr lang="zh-CN" altLang="en-US" sz="2400" dirty="0">
                <a:solidFill>
                  <a:srgbClr val="007D7A"/>
                </a:solidFill>
                <a:latin typeface="Times New Roman" pitchFamily="18" charset="0"/>
                <a:cs typeface="Times New Roman" pitchFamily="18" charset="0"/>
              </a:rPr>
              <a:t>帧检验序列 </a:t>
            </a:r>
            <a:r>
              <a:rPr lang="en-US" altLang="zh-CN" sz="2400" dirty="0">
                <a:solidFill>
                  <a:srgbClr val="007D7A"/>
                </a:solidFill>
                <a:latin typeface="Times New Roman" pitchFamily="18" charset="0"/>
                <a:cs typeface="Times New Roman" pitchFamily="18" charset="0"/>
              </a:rPr>
              <a:t>FCS </a:t>
            </a:r>
          </a:p>
        </p:txBody>
      </p:sp>
      <p:sp>
        <p:nvSpPr>
          <p:cNvPr id="47107" name="Rectangle 3"/>
          <p:cNvSpPr>
            <a:spLocks noGrp="1" noChangeArrowheads="1"/>
          </p:cNvSpPr>
          <p:nvPr>
            <p:ph type="body" idx="1"/>
          </p:nvPr>
        </p:nvSpPr>
        <p:spPr>
          <a:xfrm>
            <a:off x="711085" y="1420416"/>
            <a:ext cx="6021155" cy="3295476"/>
          </a:xfrm>
        </p:spPr>
        <p:txBody>
          <a:bodyPr/>
          <a:lstStyle/>
          <a:p>
            <a:pPr eaLnBrk="1" hangingPunct="1">
              <a:lnSpc>
                <a:spcPct val="150000"/>
              </a:lnSpc>
              <a:buClr>
                <a:srgbClr val="006699"/>
              </a:buClr>
            </a:pPr>
            <a:r>
              <a:rPr lang="zh-CN" altLang="en-US" sz="2000" dirty="0">
                <a:solidFill>
                  <a:srgbClr val="18386B"/>
                </a:solidFill>
                <a:latin typeface="微软雅黑" panose="020B0503020204020204" pitchFamily="34" charset="-122"/>
              </a:rPr>
              <a:t>在数据后面添加上的冗余码称为</a:t>
            </a:r>
            <a:r>
              <a:rPr lang="zh-CN" altLang="en-US" sz="2000" dirty="0">
                <a:solidFill>
                  <a:srgbClr val="C00000"/>
                </a:solidFill>
                <a:latin typeface="微软雅黑" panose="020B0503020204020204" pitchFamily="34" charset="-122"/>
              </a:rPr>
              <a:t>帧检验序列 </a:t>
            </a:r>
            <a:r>
              <a:rPr lang="en-US" altLang="zh-CN" sz="2000" dirty="0">
                <a:solidFill>
                  <a:srgbClr val="C00000"/>
                </a:solidFill>
                <a:latin typeface="微软雅黑" panose="020B0503020204020204" pitchFamily="34" charset="-122"/>
              </a:rPr>
              <a:t>FCS </a:t>
            </a:r>
            <a:r>
              <a:rPr lang="en-US" altLang="zh-CN" sz="2000" dirty="0">
                <a:solidFill>
                  <a:srgbClr val="18386B"/>
                </a:solidFill>
                <a:latin typeface="微软雅黑" panose="020B0503020204020204" pitchFamily="34" charset="-122"/>
              </a:rPr>
              <a:t>(Frame Check Sequence)</a:t>
            </a:r>
            <a:r>
              <a:rPr lang="zh-CN" altLang="en-US" sz="2000" dirty="0">
                <a:solidFill>
                  <a:srgbClr val="18386B"/>
                </a:solidFill>
                <a:latin typeface="微软雅黑" panose="020B0503020204020204" pitchFamily="34" charset="-122"/>
              </a:rPr>
              <a:t>。</a:t>
            </a:r>
          </a:p>
          <a:p>
            <a:pPr eaLnBrk="1" hangingPunct="1">
              <a:lnSpc>
                <a:spcPct val="150000"/>
              </a:lnSpc>
              <a:buClr>
                <a:srgbClr val="006699"/>
              </a:buClr>
            </a:pPr>
            <a:r>
              <a:rPr lang="zh-CN" altLang="en-US" sz="2000" dirty="0">
                <a:solidFill>
                  <a:srgbClr val="18386B"/>
                </a:solidFill>
                <a:latin typeface="微软雅黑" panose="020B0503020204020204" pitchFamily="34" charset="-122"/>
              </a:rPr>
              <a:t>循环冗余检验 </a:t>
            </a:r>
            <a:r>
              <a:rPr lang="en-US" altLang="zh-CN" sz="2000" dirty="0">
                <a:solidFill>
                  <a:srgbClr val="18386B"/>
                </a:solidFill>
                <a:latin typeface="微软雅黑" panose="020B0503020204020204" pitchFamily="34" charset="-122"/>
              </a:rPr>
              <a:t>CRC </a:t>
            </a:r>
            <a:r>
              <a:rPr lang="zh-CN" altLang="en-US" sz="2000" dirty="0">
                <a:solidFill>
                  <a:srgbClr val="18386B"/>
                </a:solidFill>
                <a:latin typeface="微软雅黑" panose="020B0503020204020204" pitchFamily="34" charset="-122"/>
              </a:rPr>
              <a:t>和帧检验序列 </a:t>
            </a:r>
            <a:r>
              <a:rPr lang="en-US" altLang="zh-CN" sz="2000" dirty="0">
                <a:solidFill>
                  <a:srgbClr val="18386B"/>
                </a:solidFill>
                <a:latin typeface="微软雅黑" panose="020B0503020204020204" pitchFamily="34" charset="-122"/>
              </a:rPr>
              <a:t>FCS</a:t>
            </a:r>
            <a:r>
              <a:rPr lang="zh-CN" altLang="en-US" sz="2000" dirty="0">
                <a:solidFill>
                  <a:srgbClr val="18386B"/>
                </a:solidFill>
                <a:latin typeface="微软雅黑" panose="020B0503020204020204" pitchFamily="34" charset="-122"/>
              </a:rPr>
              <a:t>并不等同。</a:t>
            </a:r>
          </a:p>
          <a:p>
            <a:pPr marL="742950" lvl="2" indent="-342900" eaLnBrk="1" hangingPunct="1">
              <a:lnSpc>
                <a:spcPct val="150000"/>
              </a:lnSpc>
              <a:buClr>
                <a:srgbClr val="006699"/>
              </a:buClr>
              <a:buFont typeface="Wingdings" panose="05000000000000000000" pitchFamily="2" charset="2"/>
              <a:buChar char="ü"/>
            </a:pPr>
            <a:r>
              <a:rPr lang="en-US" altLang="zh-CN" sz="1800" dirty="0">
                <a:solidFill>
                  <a:srgbClr val="18386B"/>
                </a:solidFill>
                <a:latin typeface="微软雅黑" panose="020B0503020204020204" pitchFamily="34" charset="-122"/>
                <a:cs typeface="+mn-cs"/>
              </a:rPr>
              <a:t>CRC </a:t>
            </a:r>
            <a:r>
              <a:rPr lang="zh-CN" altLang="en-US" sz="1800" dirty="0">
                <a:solidFill>
                  <a:srgbClr val="18386B"/>
                </a:solidFill>
                <a:latin typeface="微软雅黑" panose="020B0503020204020204" pitchFamily="34" charset="-122"/>
                <a:cs typeface="+mn-cs"/>
              </a:rPr>
              <a:t>是一种常用的检错方法，而 </a:t>
            </a:r>
            <a:r>
              <a:rPr lang="en-US" altLang="zh-CN" sz="1800" dirty="0">
                <a:solidFill>
                  <a:srgbClr val="18386B"/>
                </a:solidFill>
                <a:latin typeface="微软雅黑" panose="020B0503020204020204" pitchFamily="34" charset="-122"/>
                <a:cs typeface="+mn-cs"/>
              </a:rPr>
              <a:t>FCS </a:t>
            </a:r>
            <a:r>
              <a:rPr lang="zh-CN" altLang="en-US" sz="1800" dirty="0">
                <a:solidFill>
                  <a:srgbClr val="18386B"/>
                </a:solidFill>
                <a:latin typeface="微软雅黑" panose="020B0503020204020204" pitchFamily="34" charset="-122"/>
                <a:cs typeface="+mn-cs"/>
              </a:rPr>
              <a:t>是添加在数据后面的冗余码。</a:t>
            </a:r>
          </a:p>
          <a:p>
            <a:pPr marL="742950" lvl="2" indent="-342900" eaLnBrk="1" hangingPunct="1">
              <a:lnSpc>
                <a:spcPct val="150000"/>
              </a:lnSpc>
              <a:buClr>
                <a:srgbClr val="006699"/>
              </a:buClr>
              <a:buFont typeface="Wingdings" panose="05000000000000000000" pitchFamily="2" charset="2"/>
              <a:buChar char="ü"/>
            </a:pPr>
            <a:r>
              <a:rPr lang="en-US" altLang="zh-CN" sz="1800" dirty="0">
                <a:solidFill>
                  <a:srgbClr val="18386B"/>
                </a:solidFill>
                <a:latin typeface="微软雅黑" panose="020B0503020204020204" pitchFamily="34" charset="-122"/>
                <a:cs typeface="+mn-cs"/>
              </a:rPr>
              <a:t>FCS </a:t>
            </a:r>
            <a:r>
              <a:rPr lang="zh-CN" altLang="en-US" sz="1800" dirty="0">
                <a:solidFill>
                  <a:srgbClr val="18386B"/>
                </a:solidFill>
                <a:latin typeface="微软雅黑" panose="020B0503020204020204" pitchFamily="34" charset="-122"/>
                <a:cs typeface="+mn-cs"/>
              </a:rPr>
              <a:t>可以用 </a:t>
            </a:r>
            <a:r>
              <a:rPr lang="en-US" altLang="zh-CN" sz="1800" dirty="0">
                <a:solidFill>
                  <a:srgbClr val="18386B"/>
                </a:solidFill>
                <a:latin typeface="微软雅黑" panose="020B0503020204020204" pitchFamily="34" charset="-122"/>
                <a:cs typeface="+mn-cs"/>
              </a:rPr>
              <a:t>CRC </a:t>
            </a:r>
            <a:r>
              <a:rPr lang="zh-CN" altLang="en-US" sz="1800" dirty="0">
                <a:solidFill>
                  <a:srgbClr val="18386B"/>
                </a:solidFill>
                <a:latin typeface="微软雅黑" panose="020B0503020204020204" pitchFamily="34" charset="-122"/>
                <a:cs typeface="+mn-cs"/>
              </a:rPr>
              <a:t>这种方法得出，但 </a:t>
            </a:r>
            <a:r>
              <a:rPr lang="en-US" altLang="zh-CN" sz="1800" dirty="0">
                <a:solidFill>
                  <a:srgbClr val="18386B"/>
                </a:solidFill>
                <a:latin typeface="微软雅黑" panose="020B0503020204020204" pitchFamily="34" charset="-122"/>
                <a:cs typeface="+mn-cs"/>
              </a:rPr>
              <a:t>CRC </a:t>
            </a:r>
            <a:r>
              <a:rPr lang="zh-CN" altLang="en-US" sz="1800" dirty="0">
                <a:solidFill>
                  <a:srgbClr val="18386B"/>
                </a:solidFill>
                <a:latin typeface="微软雅黑" panose="020B0503020204020204" pitchFamily="34" charset="-122"/>
                <a:cs typeface="+mn-cs"/>
              </a:rPr>
              <a:t>并非用来获得 </a:t>
            </a:r>
            <a:r>
              <a:rPr lang="en-US" altLang="zh-CN" sz="1800" dirty="0">
                <a:solidFill>
                  <a:srgbClr val="18386B"/>
                </a:solidFill>
                <a:latin typeface="微软雅黑" panose="020B0503020204020204" pitchFamily="34" charset="-122"/>
                <a:cs typeface="+mn-cs"/>
              </a:rPr>
              <a:t>FCS </a:t>
            </a:r>
            <a:r>
              <a:rPr lang="zh-CN" altLang="en-US" sz="1800" dirty="0">
                <a:solidFill>
                  <a:srgbClr val="18386B"/>
                </a:solidFill>
                <a:latin typeface="微软雅黑" panose="020B0503020204020204" pitchFamily="34" charset="-122"/>
                <a:cs typeface="+mn-cs"/>
              </a:rPr>
              <a:t>的唯一方法。  </a:t>
            </a:r>
          </a:p>
        </p:txBody>
      </p:sp>
    </p:spTree>
    <p:extLst>
      <p:ext uri="{BB962C8B-B14F-4D97-AF65-F5344CB8AC3E}">
        <p14:creationId xmlns:p14="http://schemas.microsoft.com/office/powerpoint/2010/main" val="2537441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idx="4294967295"/>
          </p:nvPr>
        </p:nvSpPr>
        <p:spPr>
          <a:xfrm>
            <a:off x="285750" y="635000"/>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标准的</a:t>
            </a:r>
            <a:r>
              <a:rPr lang="en-US" altLang="zh-CN" sz="2400" smtClean="0">
                <a:solidFill>
                  <a:srgbClr val="007D7A"/>
                </a:solidFill>
                <a:latin typeface="Times New Roman" pitchFamily="18" charset="0"/>
                <a:ea typeface="微软雅黑" pitchFamily="34" charset="-122"/>
                <a:cs typeface="Times New Roman" pitchFamily="18" charset="0"/>
              </a:rPr>
              <a:t>CRC</a:t>
            </a:r>
            <a:r>
              <a:rPr lang="zh-CN" altLang="en-US" sz="2400" smtClean="0">
                <a:solidFill>
                  <a:srgbClr val="007D7A"/>
                </a:solidFill>
                <a:latin typeface="Times New Roman" pitchFamily="18" charset="0"/>
                <a:ea typeface="微软雅黑" pitchFamily="34" charset="-122"/>
                <a:cs typeface="Times New Roman" pitchFamily="18" charset="0"/>
              </a:rPr>
              <a:t>生成多项式</a:t>
            </a:r>
          </a:p>
        </p:txBody>
      </p:sp>
      <p:sp>
        <p:nvSpPr>
          <p:cNvPr id="201730" name="内容占位符 2"/>
          <p:cNvSpPr>
            <a:spLocks noGrp="1"/>
          </p:cNvSpPr>
          <p:nvPr>
            <p:ph idx="4294967295"/>
          </p:nvPr>
        </p:nvSpPr>
        <p:spPr>
          <a:xfrm>
            <a:off x="252413" y="1636713"/>
            <a:ext cx="6264275" cy="3287712"/>
          </a:xfrm>
        </p:spPr>
        <p:txBody>
          <a:bodyPr/>
          <a:lstStyle/>
          <a:p>
            <a:r>
              <a:rPr lang="en-US" altLang="zh-CN" sz="2000" b="1" dirty="0" smtClean="0">
                <a:solidFill>
                  <a:srgbClr val="C00000"/>
                </a:solidFill>
                <a:latin typeface="Times New Roman" pitchFamily="18" charset="0"/>
                <a:ea typeface="宋体" charset="-122"/>
                <a:cs typeface="Times New Roman" pitchFamily="18" charset="0"/>
              </a:rPr>
              <a:t>CRC-12</a:t>
            </a:r>
            <a:r>
              <a:rPr lang="en-US" altLang="zh-CN" sz="2000" b="1" dirty="0" smtClean="0">
                <a:solidFill>
                  <a:srgbClr val="18386B"/>
                </a:solidFill>
                <a:latin typeface="Times New Roman" pitchFamily="18" charset="0"/>
                <a:ea typeface="宋体" charset="-122"/>
                <a:cs typeface="Times New Roman" pitchFamily="18" charset="0"/>
              </a:rPr>
              <a:t>     G(x)=x</a:t>
            </a:r>
            <a:r>
              <a:rPr lang="en-US" altLang="zh-CN" sz="2000" b="1" baseline="30000" dirty="0" smtClean="0">
                <a:solidFill>
                  <a:srgbClr val="18386B"/>
                </a:solidFill>
                <a:latin typeface="Times New Roman" pitchFamily="18" charset="0"/>
                <a:ea typeface="宋体" charset="-122"/>
                <a:cs typeface="Times New Roman" pitchFamily="18" charset="0"/>
              </a:rPr>
              <a:t>12</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11</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3</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2</a:t>
            </a:r>
            <a:r>
              <a:rPr lang="en-US" altLang="zh-CN" sz="2000" b="1" dirty="0" smtClean="0">
                <a:solidFill>
                  <a:srgbClr val="18386B"/>
                </a:solidFill>
                <a:latin typeface="Times New Roman" pitchFamily="18" charset="0"/>
                <a:ea typeface="宋体" charset="-122"/>
                <a:cs typeface="Times New Roman" pitchFamily="18" charset="0"/>
              </a:rPr>
              <a:t>+x+1</a:t>
            </a:r>
          </a:p>
          <a:p>
            <a:endParaRPr lang="zh-CN" altLang="en-US" sz="500" b="1" dirty="0" smtClean="0">
              <a:solidFill>
                <a:srgbClr val="18386B"/>
              </a:solidFill>
              <a:latin typeface="Times New Roman" pitchFamily="18" charset="0"/>
              <a:ea typeface="宋体" charset="-122"/>
              <a:cs typeface="Times New Roman" pitchFamily="18" charset="0"/>
            </a:endParaRPr>
          </a:p>
          <a:p>
            <a:r>
              <a:rPr lang="en-US" altLang="zh-CN" sz="2000" b="1" dirty="0" smtClean="0">
                <a:solidFill>
                  <a:srgbClr val="C00000"/>
                </a:solidFill>
                <a:latin typeface="Times New Roman" pitchFamily="18" charset="0"/>
                <a:ea typeface="宋体" charset="-122"/>
                <a:cs typeface="Times New Roman" pitchFamily="18" charset="0"/>
              </a:rPr>
              <a:t>CRC-16</a:t>
            </a:r>
            <a:r>
              <a:rPr lang="en-US" altLang="zh-CN" sz="2000" b="1" dirty="0" smtClean="0">
                <a:solidFill>
                  <a:srgbClr val="18386B"/>
                </a:solidFill>
                <a:latin typeface="Times New Roman" pitchFamily="18" charset="0"/>
                <a:ea typeface="宋体" charset="-122"/>
                <a:cs typeface="Times New Roman" pitchFamily="18" charset="0"/>
              </a:rPr>
              <a:t>     G(x)=x</a:t>
            </a:r>
            <a:r>
              <a:rPr lang="en-US" altLang="zh-CN" sz="2000" b="1" baseline="30000" dirty="0" smtClean="0">
                <a:solidFill>
                  <a:srgbClr val="18386B"/>
                </a:solidFill>
                <a:latin typeface="Times New Roman" pitchFamily="18" charset="0"/>
                <a:ea typeface="宋体" charset="-122"/>
                <a:cs typeface="Times New Roman" pitchFamily="18" charset="0"/>
              </a:rPr>
              <a:t>16</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15</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2</a:t>
            </a:r>
            <a:r>
              <a:rPr lang="en-US" altLang="zh-CN" sz="2000" b="1" dirty="0" smtClean="0">
                <a:solidFill>
                  <a:srgbClr val="18386B"/>
                </a:solidFill>
                <a:latin typeface="Times New Roman" pitchFamily="18" charset="0"/>
                <a:ea typeface="宋体" charset="-122"/>
                <a:cs typeface="Times New Roman" pitchFamily="18" charset="0"/>
              </a:rPr>
              <a:t>+1</a:t>
            </a:r>
          </a:p>
          <a:p>
            <a:endParaRPr lang="zh-CN" altLang="en-US" sz="500" b="1" dirty="0" smtClean="0">
              <a:solidFill>
                <a:srgbClr val="18386B"/>
              </a:solidFill>
              <a:latin typeface="Times New Roman" pitchFamily="18" charset="0"/>
              <a:ea typeface="宋体" charset="-122"/>
              <a:cs typeface="Times New Roman" pitchFamily="18" charset="0"/>
            </a:endParaRPr>
          </a:p>
          <a:p>
            <a:r>
              <a:rPr lang="en-US" altLang="zh-CN" sz="2000" b="1" dirty="0" smtClean="0">
                <a:solidFill>
                  <a:srgbClr val="C00000"/>
                </a:solidFill>
                <a:latin typeface="Times New Roman" pitchFamily="18" charset="0"/>
                <a:ea typeface="宋体" charset="-122"/>
                <a:cs typeface="Times New Roman" pitchFamily="18" charset="0"/>
              </a:rPr>
              <a:t>CRC-CCITT</a:t>
            </a:r>
            <a:r>
              <a:rPr lang="en-US" altLang="zh-CN" sz="2000" b="1" dirty="0" smtClean="0">
                <a:solidFill>
                  <a:srgbClr val="18386B"/>
                </a:solidFill>
                <a:latin typeface="Times New Roman" pitchFamily="18" charset="0"/>
                <a:ea typeface="宋体" charset="-122"/>
                <a:cs typeface="Times New Roman" pitchFamily="18" charset="0"/>
              </a:rPr>
              <a:t> </a:t>
            </a:r>
          </a:p>
          <a:p>
            <a:pPr>
              <a:buFontTx/>
              <a:buNone/>
            </a:pPr>
            <a:r>
              <a:rPr lang="zh-CN" altLang="en-US" sz="2000" b="1" dirty="0" smtClean="0">
                <a:solidFill>
                  <a:srgbClr val="18386B"/>
                </a:solidFill>
                <a:latin typeface="Times New Roman" pitchFamily="18" charset="0"/>
                <a:ea typeface="宋体" charset="-122"/>
                <a:cs typeface="Times New Roman" pitchFamily="18" charset="0"/>
              </a:rPr>
              <a:t>                     </a:t>
            </a:r>
            <a:r>
              <a:rPr lang="en-US" altLang="zh-CN" sz="2000" b="1" dirty="0" smtClean="0">
                <a:solidFill>
                  <a:srgbClr val="18386B"/>
                </a:solidFill>
                <a:latin typeface="Times New Roman" pitchFamily="18" charset="0"/>
                <a:ea typeface="宋体" charset="-122"/>
                <a:cs typeface="Times New Roman" pitchFamily="18" charset="0"/>
              </a:rPr>
              <a:t>    G(x)=x</a:t>
            </a:r>
            <a:r>
              <a:rPr lang="en-US" altLang="zh-CN" sz="2000" b="1" baseline="30000" dirty="0" smtClean="0">
                <a:solidFill>
                  <a:srgbClr val="18386B"/>
                </a:solidFill>
                <a:latin typeface="Times New Roman" pitchFamily="18" charset="0"/>
                <a:ea typeface="宋体" charset="-122"/>
                <a:cs typeface="Times New Roman" pitchFamily="18" charset="0"/>
              </a:rPr>
              <a:t>16</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12</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5</a:t>
            </a:r>
            <a:r>
              <a:rPr lang="en-US" altLang="zh-CN" sz="2000" b="1" dirty="0" smtClean="0">
                <a:solidFill>
                  <a:srgbClr val="18386B"/>
                </a:solidFill>
                <a:latin typeface="Times New Roman" pitchFamily="18" charset="0"/>
                <a:ea typeface="宋体" charset="-122"/>
                <a:cs typeface="Times New Roman" pitchFamily="18" charset="0"/>
              </a:rPr>
              <a:t>+1</a:t>
            </a:r>
          </a:p>
          <a:p>
            <a:endParaRPr lang="zh-CN" altLang="en-US" sz="500" b="1" dirty="0" smtClean="0">
              <a:solidFill>
                <a:srgbClr val="18386B"/>
              </a:solidFill>
              <a:latin typeface="Times New Roman" pitchFamily="18" charset="0"/>
              <a:ea typeface="宋体" charset="-122"/>
              <a:cs typeface="Times New Roman" pitchFamily="18" charset="0"/>
            </a:endParaRPr>
          </a:p>
          <a:p>
            <a:r>
              <a:rPr lang="en-US" altLang="zh-CN" sz="2000" b="1" dirty="0" smtClean="0">
                <a:solidFill>
                  <a:srgbClr val="C00000"/>
                </a:solidFill>
                <a:latin typeface="Times New Roman" pitchFamily="18" charset="0"/>
                <a:ea typeface="宋体" charset="-122"/>
                <a:cs typeface="Times New Roman" pitchFamily="18" charset="0"/>
              </a:rPr>
              <a:t>CRC-32</a:t>
            </a:r>
            <a:r>
              <a:rPr lang="en-US" altLang="zh-CN" sz="2000" b="1" dirty="0" smtClean="0">
                <a:solidFill>
                  <a:srgbClr val="18386B"/>
                </a:solidFill>
                <a:latin typeface="Times New Roman" pitchFamily="18" charset="0"/>
                <a:ea typeface="宋体" charset="-122"/>
                <a:cs typeface="Times New Roman" pitchFamily="18" charset="0"/>
              </a:rPr>
              <a:t>     G(x)=x</a:t>
            </a:r>
            <a:r>
              <a:rPr lang="en-US" altLang="zh-CN" sz="2000" b="1" baseline="30000" dirty="0" smtClean="0">
                <a:solidFill>
                  <a:srgbClr val="18386B"/>
                </a:solidFill>
                <a:latin typeface="Times New Roman" pitchFamily="18" charset="0"/>
                <a:ea typeface="宋体" charset="-122"/>
                <a:cs typeface="Times New Roman" pitchFamily="18" charset="0"/>
              </a:rPr>
              <a:t>32</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26</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23</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22</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16</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12</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11</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10</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8</a:t>
            </a:r>
            <a:endParaRPr lang="en-US" altLang="zh-CN" sz="2000" b="1" dirty="0" smtClean="0">
              <a:solidFill>
                <a:srgbClr val="18386B"/>
              </a:solidFill>
              <a:latin typeface="Times New Roman" pitchFamily="18" charset="0"/>
              <a:ea typeface="宋体" charset="-122"/>
              <a:cs typeface="Times New Roman" pitchFamily="18" charset="0"/>
            </a:endParaRPr>
          </a:p>
          <a:p>
            <a:pPr>
              <a:buFontTx/>
              <a:buNone/>
            </a:pPr>
            <a:r>
              <a:rPr lang="zh-CN" altLang="en-US" sz="2000" b="1" dirty="0" smtClean="0">
                <a:solidFill>
                  <a:srgbClr val="18386B"/>
                </a:solidFill>
                <a:latin typeface="Times New Roman" pitchFamily="18" charset="0"/>
                <a:ea typeface="宋体" charset="-122"/>
                <a:cs typeface="Times New Roman" pitchFamily="18" charset="0"/>
              </a:rPr>
              <a:t>                                  </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7</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5</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4</a:t>
            </a:r>
            <a:r>
              <a:rPr lang="en-US" altLang="zh-CN" sz="2000" b="1" dirty="0" smtClean="0">
                <a:solidFill>
                  <a:srgbClr val="18386B"/>
                </a:solidFill>
                <a:latin typeface="Times New Roman" pitchFamily="18" charset="0"/>
                <a:ea typeface="宋体" charset="-122"/>
                <a:cs typeface="Times New Roman" pitchFamily="18" charset="0"/>
              </a:rPr>
              <a:t>+x</a:t>
            </a:r>
            <a:r>
              <a:rPr lang="en-US" altLang="zh-CN" sz="2000" b="1" baseline="30000" dirty="0" smtClean="0">
                <a:solidFill>
                  <a:srgbClr val="18386B"/>
                </a:solidFill>
                <a:latin typeface="Times New Roman" pitchFamily="18" charset="0"/>
                <a:ea typeface="宋体" charset="-122"/>
                <a:cs typeface="Times New Roman" pitchFamily="18" charset="0"/>
              </a:rPr>
              <a:t>2</a:t>
            </a:r>
            <a:r>
              <a:rPr lang="en-US" altLang="zh-CN" sz="2000" b="1" dirty="0" smtClean="0">
                <a:solidFill>
                  <a:srgbClr val="18386B"/>
                </a:solidFill>
                <a:latin typeface="Times New Roman" pitchFamily="18" charset="0"/>
                <a:ea typeface="宋体" charset="-122"/>
                <a:cs typeface="Times New Roman" pitchFamily="18" charset="0"/>
              </a:rPr>
              <a:t>+x+1</a:t>
            </a:r>
            <a:endParaRPr lang="zh-CN" altLang="en-US" sz="2000" b="1" dirty="0" smtClean="0">
              <a:solidFill>
                <a:srgbClr val="18386B"/>
              </a:solidFill>
              <a:latin typeface="Times New Roman" pitchFamily="18" charset="0"/>
              <a:ea typeface="宋体" charset="-122"/>
              <a:cs typeface="Times New Roman" pitchFamily="18" charset="0"/>
            </a:endParaRPr>
          </a:p>
          <a:p>
            <a:endParaRPr lang="zh-CN" altLang="en-US" sz="1800" b="1" dirty="0" smtClean="0">
              <a:solidFill>
                <a:srgbClr val="18386B"/>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idx="4294967295"/>
          </p:nvPr>
        </p:nvSpPr>
        <p:spPr>
          <a:xfrm>
            <a:off x="285750" y="563563"/>
            <a:ext cx="6429375" cy="857250"/>
          </a:xfrm>
        </p:spPr>
        <p:txBody>
          <a:bodyPr/>
          <a:lstStyle/>
          <a:p>
            <a:pPr algn="l"/>
            <a:r>
              <a:rPr lang="en-US" altLang="zh-CN" sz="2400" smtClean="0">
                <a:solidFill>
                  <a:srgbClr val="007D7A"/>
                </a:solidFill>
                <a:latin typeface="Times New Roman" pitchFamily="18" charset="0"/>
                <a:ea typeface="微软雅黑" pitchFamily="34" charset="-122"/>
                <a:cs typeface="Times New Roman" pitchFamily="18" charset="0"/>
              </a:rPr>
              <a:t>CRC</a:t>
            </a:r>
            <a:r>
              <a:rPr lang="zh-CN" altLang="en-US" sz="2400" smtClean="0">
                <a:solidFill>
                  <a:srgbClr val="007D7A"/>
                </a:solidFill>
                <a:latin typeface="Times New Roman" pitchFamily="18" charset="0"/>
                <a:ea typeface="微软雅黑" pitchFamily="34" charset="-122"/>
                <a:cs typeface="Times New Roman" pitchFamily="18" charset="0"/>
              </a:rPr>
              <a:t>检错方法的特点</a:t>
            </a:r>
          </a:p>
        </p:txBody>
      </p:sp>
      <p:sp>
        <p:nvSpPr>
          <p:cNvPr id="203778" name="内容占位符 2"/>
          <p:cNvSpPr>
            <a:spLocks noGrp="1"/>
          </p:cNvSpPr>
          <p:nvPr>
            <p:ph idx="4294967295"/>
          </p:nvPr>
        </p:nvSpPr>
        <p:spPr>
          <a:xfrm>
            <a:off x="285751" y="1348408"/>
            <a:ext cx="7382594" cy="3672408"/>
          </a:xfrm>
        </p:spPr>
        <p:txBody>
          <a:bodyPr/>
          <a:lstStyle/>
          <a:p>
            <a:pPr>
              <a:spcAft>
                <a:spcPct val="20000"/>
              </a:spcAft>
              <a:buFontTx/>
              <a:buNone/>
            </a:pPr>
            <a:r>
              <a:rPr lang="en-US" altLang="zh-CN" sz="2000" dirty="0" smtClean="0">
                <a:solidFill>
                  <a:srgbClr val="18386B"/>
                </a:solidFill>
                <a:latin typeface="微软雅黑" pitchFamily="34" charset="-122"/>
                <a:ea typeface="微软雅黑" pitchFamily="34" charset="-122"/>
                <a:cs typeface="Times New Roman" pitchFamily="18" charset="0"/>
              </a:rPr>
              <a:t>CRC</a:t>
            </a:r>
            <a:r>
              <a:rPr lang="zh-CN" altLang="en-US" sz="2000" dirty="0" smtClean="0">
                <a:solidFill>
                  <a:srgbClr val="18386B"/>
                </a:solidFill>
                <a:latin typeface="微软雅黑" pitchFamily="34" charset="-122"/>
                <a:ea typeface="微软雅黑" pitchFamily="34" charset="-122"/>
                <a:cs typeface="Times New Roman" pitchFamily="18" charset="0"/>
              </a:rPr>
              <a:t>校验码具有以下检错能力：</a:t>
            </a:r>
            <a:endParaRPr lang="en-US" altLang="zh-CN" sz="2000" dirty="0" smtClean="0">
              <a:solidFill>
                <a:srgbClr val="18386B"/>
              </a:solidFill>
              <a:latin typeface="微软雅黑" pitchFamily="34" charset="-122"/>
              <a:ea typeface="微软雅黑" pitchFamily="34" charset="-122"/>
              <a:cs typeface="Times New Roman" pitchFamily="18" charset="0"/>
            </a:endParaRPr>
          </a:p>
          <a:p>
            <a:r>
              <a:rPr lang="en-US" altLang="zh-CN" sz="2000" dirty="0" smtClean="0">
                <a:solidFill>
                  <a:srgbClr val="18386B"/>
                </a:solidFill>
                <a:latin typeface="微软雅黑" pitchFamily="34" charset="-122"/>
                <a:ea typeface="微软雅黑" pitchFamily="34" charset="-122"/>
                <a:cs typeface="Times New Roman" pitchFamily="18" charset="0"/>
              </a:rPr>
              <a:t>CRC</a:t>
            </a:r>
            <a:r>
              <a:rPr lang="zh-CN" altLang="en-US" sz="2000" dirty="0" smtClean="0">
                <a:solidFill>
                  <a:srgbClr val="18386B"/>
                </a:solidFill>
                <a:latin typeface="微软雅黑" pitchFamily="34" charset="-122"/>
                <a:ea typeface="微软雅黑" pitchFamily="34" charset="-122"/>
                <a:cs typeface="Times New Roman" pitchFamily="18" charset="0"/>
              </a:rPr>
              <a:t>校验码能检查出</a:t>
            </a:r>
            <a:r>
              <a:rPr lang="zh-CN" altLang="en-US" sz="2000" dirty="0" smtClean="0">
                <a:solidFill>
                  <a:srgbClr val="C00000"/>
                </a:solidFill>
                <a:latin typeface="微软雅黑" pitchFamily="34" charset="-122"/>
                <a:ea typeface="微软雅黑" pitchFamily="34" charset="-122"/>
                <a:cs typeface="Times New Roman" pitchFamily="18" charset="0"/>
              </a:rPr>
              <a:t>全部单个错</a:t>
            </a:r>
            <a:r>
              <a:rPr lang="zh-CN" altLang="en-US" sz="2000" dirty="0" smtClean="0">
                <a:solidFill>
                  <a:srgbClr val="18386B"/>
                </a:solidFill>
                <a:latin typeface="微软雅黑" pitchFamily="34" charset="-122"/>
                <a:ea typeface="微软雅黑" pitchFamily="34" charset="-122"/>
                <a:cs typeface="Times New Roman" pitchFamily="18" charset="0"/>
              </a:rPr>
              <a:t>；</a:t>
            </a:r>
          </a:p>
          <a:p>
            <a:r>
              <a:rPr lang="en-US" altLang="zh-CN" sz="2000" dirty="0" smtClean="0">
                <a:solidFill>
                  <a:srgbClr val="18386B"/>
                </a:solidFill>
                <a:latin typeface="微软雅黑" pitchFamily="34" charset="-122"/>
                <a:ea typeface="微软雅黑" pitchFamily="34" charset="-122"/>
                <a:cs typeface="Times New Roman" pitchFamily="18" charset="0"/>
              </a:rPr>
              <a:t>CRC</a:t>
            </a:r>
            <a:r>
              <a:rPr lang="zh-CN" altLang="en-US" sz="2000" dirty="0" smtClean="0">
                <a:solidFill>
                  <a:srgbClr val="18386B"/>
                </a:solidFill>
                <a:latin typeface="微软雅黑" pitchFamily="34" charset="-122"/>
                <a:ea typeface="微软雅黑" pitchFamily="34" charset="-122"/>
                <a:cs typeface="Times New Roman" pitchFamily="18" charset="0"/>
              </a:rPr>
              <a:t>校验码能检查出</a:t>
            </a:r>
            <a:r>
              <a:rPr lang="zh-CN" altLang="en-US" sz="2000" dirty="0" smtClean="0">
                <a:solidFill>
                  <a:srgbClr val="C00000"/>
                </a:solidFill>
                <a:latin typeface="微软雅黑" pitchFamily="34" charset="-122"/>
                <a:ea typeface="微软雅黑" pitchFamily="34" charset="-122"/>
                <a:cs typeface="Times New Roman" pitchFamily="18" charset="0"/>
              </a:rPr>
              <a:t>全部离散的二位错</a:t>
            </a:r>
            <a:r>
              <a:rPr lang="zh-CN" altLang="en-US" sz="2000" dirty="0" smtClean="0">
                <a:solidFill>
                  <a:srgbClr val="18386B"/>
                </a:solidFill>
                <a:latin typeface="微软雅黑" pitchFamily="34" charset="-122"/>
                <a:ea typeface="微软雅黑" pitchFamily="34" charset="-122"/>
                <a:cs typeface="Times New Roman" pitchFamily="18" charset="0"/>
              </a:rPr>
              <a:t>；</a:t>
            </a:r>
          </a:p>
          <a:p>
            <a:r>
              <a:rPr lang="en-US" altLang="zh-CN" sz="2000" dirty="0" smtClean="0">
                <a:solidFill>
                  <a:srgbClr val="18386B"/>
                </a:solidFill>
                <a:latin typeface="微软雅黑" pitchFamily="34" charset="-122"/>
                <a:ea typeface="微软雅黑" pitchFamily="34" charset="-122"/>
                <a:cs typeface="Times New Roman" pitchFamily="18" charset="0"/>
              </a:rPr>
              <a:t>CRC</a:t>
            </a:r>
            <a:r>
              <a:rPr lang="zh-CN" altLang="en-US" sz="2000" dirty="0" smtClean="0">
                <a:solidFill>
                  <a:srgbClr val="18386B"/>
                </a:solidFill>
                <a:latin typeface="微软雅黑" pitchFamily="34" charset="-122"/>
                <a:ea typeface="微软雅黑" pitchFamily="34" charset="-122"/>
                <a:cs typeface="Times New Roman" pitchFamily="18" charset="0"/>
              </a:rPr>
              <a:t>校验码能检查出</a:t>
            </a:r>
            <a:r>
              <a:rPr lang="zh-CN" altLang="en-US" sz="2000" dirty="0" smtClean="0">
                <a:solidFill>
                  <a:srgbClr val="C00000"/>
                </a:solidFill>
                <a:latin typeface="微软雅黑" pitchFamily="34" charset="-122"/>
                <a:ea typeface="微软雅黑" pitchFamily="34" charset="-122"/>
                <a:cs typeface="Times New Roman" pitchFamily="18" charset="0"/>
              </a:rPr>
              <a:t>全部奇数个错</a:t>
            </a:r>
            <a:r>
              <a:rPr lang="zh-CN" altLang="en-US" sz="2000" dirty="0" smtClean="0">
                <a:solidFill>
                  <a:srgbClr val="18386B"/>
                </a:solidFill>
                <a:latin typeface="微软雅黑" pitchFamily="34" charset="-122"/>
                <a:ea typeface="微软雅黑" pitchFamily="34" charset="-122"/>
                <a:cs typeface="Times New Roman" pitchFamily="18" charset="0"/>
              </a:rPr>
              <a:t>；</a:t>
            </a:r>
          </a:p>
          <a:p>
            <a:r>
              <a:rPr lang="en-US" altLang="zh-CN" sz="2000" dirty="0" smtClean="0">
                <a:solidFill>
                  <a:srgbClr val="18386B"/>
                </a:solidFill>
                <a:latin typeface="微软雅黑" pitchFamily="34" charset="-122"/>
                <a:ea typeface="微软雅黑" pitchFamily="34" charset="-122"/>
                <a:cs typeface="Times New Roman" pitchFamily="18" charset="0"/>
              </a:rPr>
              <a:t>CRC</a:t>
            </a:r>
            <a:r>
              <a:rPr lang="zh-CN" altLang="en-US" sz="2000" dirty="0" smtClean="0">
                <a:solidFill>
                  <a:srgbClr val="18386B"/>
                </a:solidFill>
                <a:latin typeface="微软雅黑" pitchFamily="34" charset="-122"/>
                <a:ea typeface="微软雅黑" pitchFamily="34" charset="-122"/>
                <a:cs typeface="Times New Roman" pitchFamily="18" charset="0"/>
              </a:rPr>
              <a:t>校验码能检查出</a:t>
            </a:r>
            <a:r>
              <a:rPr lang="zh-CN" altLang="en-US" sz="2000" dirty="0" smtClean="0">
                <a:solidFill>
                  <a:srgbClr val="C00000"/>
                </a:solidFill>
                <a:latin typeface="微软雅黑" pitchFamily="34" charset="-122"/>
                <a:ea typeface="微软雅黑" pitchFamily="34" charset="-122"/>
                <a:cs typeface="Times New Roman" pitchFamily="18" charset="0"/>
              </a:rPr>
              <a:t>全部长度小于或等于</a:t>
            </a:r>
            <a:r>
              <a:rPr lang="en-US" altLang="zh-CN" sz="2000" dirty="0" smtClean="0">
                <a:solidFill>
                  <a:srgbClr val="C00000"/>
                </a:solidFill>
                <a:latin typeface="微软雅黑" pitchFamily="34" charset="-122"/>
                <a:ea typeface="微软雅黑" pitchFamily="34" charset="-122"/>
                <a:cs typeface="Times New Roman" pitchFamily="18" charset="0"/>
              </a:rPr>
              <a:t>K</a:t>
            </a:r>
            <a:r>
              <a:rPr lang="zh-CN" altLang="en-US" sz="2000" dirty="0" smtClean="0">
                <a:solidFill>
                  <a:srgbClr val="C00000"/>
                </a:solidFill>
                <a:latin typeface="微软雅黑" pitchFamily="34" charset="-122"/>
                <a:ea typeface="微软雅黑" pitchFamily="34" charset="-122"/>
                <a:cs typeface="Times New Roman" pitchFamily="18" charset="0"/>
              </a:rPr>
              <a:t>位突发错</a:t>
            </a:r>
            <a:r>
              <a:rPr lang="zh-CN" altLang="en-US" sz="2000" dirty="0" smtClean="0">
                <a:solidFill>
                  <a:srgbClr val="18386B"/>
                </a:solidFill>
                <a:latin typeface="微软雅黑" pitchFamily="34" charset="-122"/>
                <a:ea typeface="微软雅黑" pitchFamily="34" charset="-122"/>
                <a:cs typeface="Times New Roman" pitchFamily="18" charset="0"/>
              </a:rPr>
              <a:t>；</a:t>
            </a:r>
          </a:p>
          <a:p>
            <a:r>
              <a:rPr lang="en-US" altLang="zh-CN" sz="2000" dirty="0" smtClean="0">
                <a:solidFill>
                  <a:srgbClr val="18386B"/>
                </a:solidFill>
                <a:latin typeface="微软雅黑" pitchFamily="34" charset="-122"/>
                <a:ea typeface="微软雅黑" pitchFamily="34" charset="-122"/>
                <a:cs typeface="Times New Roman" pitchFamily="18" charset="0"/>
              </a:rPr>
              <a:t>CRC</a:t>
            </a:r>
            <a:r>
              <a:rPr lang="zh-CN" altLang="en-US" sz="2000" dirty="0" smtClean="0">
                <a:solidFill>
                  <a:srgbClr val="18386B"/>
                </a:solidFill>
                <a:latin typeface="微软雅黑" pitchFamily="34" charset="-122"/>
                <a:ea typeface="微软雅黑" pitchFamily="34" charset="-122"/>
                <a:cs typeface="Times New Roman" pitchFamily="18" charset="0"/>
              </a:rPr>
              <a:t>校验码能以</a:t>
            </a:r>
            <a:r>
              <a:rPr lang="zh-CN" altLang="en-US" sz="2000" dirty="0" smtClean="0">
                <a:solidFill>
                  <a:srgbClr val="C00000"/>
                </a:solidFill>
                <a:latin typeface="微软雅黑" pitchFamily="34" charset="-122"/>
                <a:ea typeface="微软雅黑" pitchFamily="34" charset="-122"/>
                <a:cs typeface="Times New Roman" pitchFamily="18" charset="0"/>
              </a:rPr>
              <a:t>［</a:t>
            </a:r>
            <a:r>
              <a:rPr lang="en-US" altLang="zh-CN" sz="2000" dirty="0" smtClean="0">
                <a:solidFill>
                  <a:srgbClr val="C00000"/>
                </a:solidFill>
                <a:latin typeface="微软雅黑" pitchFamily="34" charset="-122"/>
                <a:ea typeface="微软雅黑" pitchFamily="34" charset="-122"/>
                <a:cs typeface="Times New Roman" pitchFamily="18" charset="0"/>
              </a:rPr>
              <a:t>1-(1/2)</a:t>
            </a:r>
            <a:r>
              <a:rPr lang="en-US" altLang="zh-CN" sz="2000" baseline="30000" dirty="0" smtClean="0">
                <a:solidFill>
                  <a:srgbClr val="C00000"/>
                </a:solidFill>
                <a:latin typeface="微软雅黑" pitchFamily="34" charset="-122"/>
                <a:ea typeface="微软雅黑" pitchFamily="34" charset="-122"/>
                <a:cs typeface="Times New Roman" pitchFamily="18" charset="0"/>
              </a:rPr>
              <a:t>K-1</a:t>
            </a:r>
            <a:r>
              <a:rPr lang="zh-CN" altLang="en-US" sz="2000" dirty="0" smtClean="0">
                <a:solidFill>
                  <a:srgbClr val="C00000"/>
                </a:solidFill>
                <a:latin typeface="微软雅黑" pitchFamily="34" charset="-122"/>
                <a:ea typeface="微软雅黑" pitchFamily="34" charset="-122"/>
                <a:cs typeface="Times New Roman" pitchFamily="18" charset="0"/>
              </a:rPr>
              <a:t>］的概率</a:t>
            </a:r>
            <a:r>
              <a:rPr lang="zh-CN" altLang="en-US" sz="2000" dirty="0" smtClean="0">
                <a:solidFill>
                  <a:srgbClr val="18386B"/>
                </a:solidFill>
                <a:latin typeface="微软雅黑" pitchFamily="34" charset="-122"/>
                <a:ea typeface="微软雅黑" pitchFamily="34" charset="-122"/>
                <a:cs typeface="Times New Roman" pitchFamily="18" charset="0"/>
              </a:rPr>
              <a:t>检查出长度为</a:t>
            </a:r>
            <a:r>
              <a:rPr lang="en-US" altLang="zh-CN" sz="2000" dirty="0" smtClean="0">
                <a:solidFill>
                  <a:srgbClr val="C00000"/>
                </a:solidFill>
                <a:latin typeface="微软雅黑" pitchFamily="34" charset="-122"/>
                <a:ea typeface="微软雅黑" pitchFamily="34" charset="-122"/>
                <a:cs typeface="Times New Roman" pitchFamily="18" charset="0"/>
              </a:rPr>
              <a:t>K+1</a:t>
            </a:r>
            <a:r>
              <a:rPr lang="zh-CN" altLang="en-US" sz="2000" dirty="0" smtClean="0">
                <a:solidFill>
                  <a:srgbClr val="C00000"/>
                </a:solidFill>
                <a:latin typeface="微软雅黑" pitchFamily="34" charset="-122"/>
                <a:ea typeface="微软雅黑" pitchFamily="34" charset="-122"/>
                <a:cs typeface="Times New Roman" pitchFamily="18" charset="0"/>
              </a:rPr>
              <a:t>位的突发错</a:t>
            </a:r>
            <a:r>
              <a:rPr lang="zh-CN" altLang="en-US" sz="2000" dirty="0" smtClean="0">
                <a:solidFill>
                  <a:srgbClr val="18386B"/>
                </a:solidFill>
                <a:latin typeface="微软雅黑" pitchFamily="34" charset="-122"/>
                <a:ea typeface="微软雅黑" pitchFamily="34" charset="-122"/>
                <a:cs typeface="Times New Roman" pitchFamily="18" charset="0"/>
              </a:rPr>
              <a:t>。</a:t>
            </a:r>
            <a:endParaRPr lang="en-US" altLang="zh-CN" sz="2000" dirty="0" smtClean="0">
              <a:solidFill>
                <a:srgbClr val="18386B"/>
              </a:solidFill>
              <a:latin typeface="微软雅黑" pitchFamily="34" charset="-122"/>
              <a:ea typeface="微软雅黑" pitchFamily="34" charset="-122"/>
              <a:cs typeface="Times New Roman" pitchFamily="18" charset="0"/>
            </a:endParaRPr>
          </a:p>
          <a:p>
            <a:pPr marL="742950" lvl="2" indent="-342900">
              <a:buFont typeface="Wingdings" panose="05000000000000000000" pitchFamily="2" charset="2"/>
              <a:buChar char="ü"/>
            </a:pPr>
            <a:r>
              <a:rPr lang="zh-CN" altLang="zh-CN" sz="1800" dirty="0">
                <a:solidFill>
                  <a:srgbClr val="18386B"/>
                </a:solidFill>
              </a:rPr>
              <a:t>例如：K=16，则该CRC校验码能全部检查出小于或等于16 位的所有的突发差错，并能以1-（1/2）</a:t>
            </a:r>
            <a:r>
              <a:rPr lang="zh-CN" altLang="zh-CN" sz="1800" baseline="30000" dirty="0">
                <a:solidFill>
                  <a:srgbClr val="18386B"/>
                </a:solidFill>
              </a:rPr>
              <a:t>16-1</a:t>
            </a:r>
            <a:r>
              <a:rPr lang="zh-CN" altLang="zh-CN" sz="1800" dirty="0">
                <a:solidFill>
                  <a:srgbClr val="18386B"/>
                </a:solidFill>
              </a:rPr>
              <a:t>=99.997％的概率检查出长度为17位的突发错，漏检概率为0.003%； </a:t>
            </a:r>
          </a:p>
          <a:p>
            <a:endParaRPr lang="zh-CN" altLang="en-US" sz="2000" dirty="0" smtClean="0">
              <a:solidFill>
                <a:srgbClr val="18386B"/>
              </a:solidFill>
              <a:latin typeface="微软雅黑" pitchFamily="34" charset="-122"/>
              <a:ea typeface="微软雅黑" pitchFamily="34" charset="-122"/>
              <a:cs typeface="Times New Roman" pitchFamily="18" charset="0"/>
            </a:endParaRPr>
          </a:p>
          <a:p>
            <a:endParaRPr lang="zh-CN" altLang="en-US" sz="1800" dirty="0" smtClean="0">
              <a:solidFill>
                <a:srgbClr val="2D2DB9"/>
              </a:solidFill>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3" name="标题 1"/>
          <p:cNvSpPr>
            <a:spLocks noGrp="1"/>
          </p:cNvSpPr>
          <p:nvPr>
            <p:ph type="title" idx="4294967295"/>
          </p:nvPr>
        </p:nvSpPr>
        <p:spPr>
          <a:xfrm>
            <a:off x="285750" y="679450"/>
            <a:ext cx="6429375" cy="668338"/>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差错控制机制</a:t>
            </a:r>
          </a:p>
        </p:txBody>
      </p:sp>
      <p:sp>
        <p:nvSpPr>
          <p:cNvPr id="178184" name="内容占位符 2"/>
          <p:cNvSpPr>
            <a:spLocks noGrp="1"/>
          </p:cNvSpPr>
          <p:nvPr>
            <p:ph idx="4294967295"/>
          </p:nvPr>
        </p:nvSpPr>
        <p:spPr>
          <a:xfrm>
            <a:off x="322264" y="1339850"/>
            <a:ext cx="6392862" cy="3415590"/>
          </a:xfrm>
        </p:spPr>
        <p:txBody>
          <a:bodyPr/>
          <a:lstStyle/>
          <a:p>
            <a:pPr>
              <a:lnSpc>
                <a:spcPct val="120000"/>
              </a:lnSpc>
            </a:pPr>
            <a:r>
              <a:rPr lang="zh-CN" altLang="en-US" sz="2000" dirty="0" smtClean="0">
                <a:solidFill>
                  <a:srgbClr val="C00000"/>
                </a:solidFill>
                <a:latin typeface="微软雅黑" pitchFamily="34" charset="-122"/>
                <a:ea typeface="微软雅黑" pitchFamily="34" charset="-122"/>
                <a:cs typeface="Times New Roman" pitchFamily="18" charset="0"/>
              </a:rPr>
              <a:t>反馈重发（</a:t>
            </a:r>
            <a:r>
              <a:rPr lang="en-US" altLang="zh-CN" sz="2000" dirty="0" smtClean="0">
                <a:solidFill>
                  <a:srgbClr val="C00000"/>
                </a:solidFill>
                <a:latin typeface="微软雅黑" pitchFamily="34" charset="-122"/>
                <a:ea typeface="微软雅黑" pitchFamily="34" charset="-122"/>
                <a:cs typeface="Times New Roman" pitchFamily="18" charset="0"/>
              </a:rPr>
              <a:t>ARQ</a:t>
            </a:r>
            <a:r>
              <a:rPr lang="zh-CN" altLang="en-US" sz="2000" dirty="0" smtClean="0">
                <a:solidFill>
                  <a:srgbClr val="C00000"/>
                </a:solidFill>
                <a:latin typeface="微软雅黑" pitchFamily="34" charset="-122"/>
                <a:ea typeface="微软雅黑" pitchFamily="34" charset="-122"/>
                <a:cs typeface="Times New Roman" pitchFamily="18" charset="0"/>
              </a:rPr>
              <a:t>）纠错</a:t>
            </a:r>
            <a:r>
              <a:rPr lang="zh-CN" altLang="en-US" sz="2000" dirty="0" smtClean="0">
                <a:solidFill>
                  <a:srgbClr val="18386B"/>
                </a:solidFill>
                <a:latin typeface="微软雅黑" pitchFamily="34" charset="-122"/>
                <a:ea typeface="微软雅黑" pitchFamily="34" charset="-122"/>
                <a:cs typeface="Times New Roman" pitchFamily="18" charset="0"/>
              </a:rPr>
              <a:t>：</a:t>
            </a:r>
            <a:endParaRPr lang="en-US" altLang="zh-CN" sz="2000" dirty="0" smtClean="0">
              <a:solidFill>
                <a:srgbClr val="18386B"/>
              </a:solidFill>
              <a:latin typeface="微软雅黑" pitchFamily="34" charset="-122"/>
              <a:ea typeface="微软雅黑" pitchFamily="34" charset="-122"/>
              <a:cs typeface="Times New Roman" pitchFamily="18" charset="0"/>
            </a:endParaRPr>
          </a:p>
          <a:p>
            <a:pPr marL="742950" lvl="2" indent="-342900">
              <a:lnSpc>
                <a:spcPct val="120000"/>
              </a:lnSpc>
              <a:buFont typeface="Wingdings" panose="05000000000000000000" pitchFamily="2" charset="2"/>
              <a:buChar char="ü"/>
            </a:pPr>
            <a:r>
              <a:rPr lang="zh-CN" altLang="zh-CN" sz="1800" dirty="0">
                <a:solidFill>
                  <a:srgbClr val="18386B"/>
                </a:solidFill>
                <a:latin typeface="微软雅黑" pitchFamily="34" charset="-122"/>
                <a:ea typeface="微软雅黑" pitchFamily="34" charset="-122"/>
                <a:cs typeface="Times New Roman" pitchFamily="18" charset="0"/>
              </a:rPr>
              <a:t>接收方在收到数据时进行</a:t>
            </a:r>
            <a:r>
              <a:rPr lang="zh-CN" altLang="zh-CN" sz="1800" dirty="0">
                <a:solidFill>
                  <a:srgbClr val="C00000"/>
                </a:solidFill>
                <a:latin typeface="微软雅黑" pitchFamily="34" charset="-122"/>
                <a:ea typeface="微软雅黑" pitchFamily="34" charset="-122"/>
                <a:cs typeface="Times New Roman" pitchFamily="18" charset="0"/>
              </a:rPr>
              <a:t>差错检测</a:t>
            </a:r>
            <a:r>
              <a:rPr lang="zh-CN" altLang="zh-CN" sz="1800" dirty="0">
                <a:solidFill>
                  <a:srgbClr val="18386B"/>
                </a:solidFill>
                <a:latin typeface="微软雅黑" pitchFamily="34" charset="-122"/>
                <a:ea typeface="微软雅黑" pitchFamily="34" charset="-122"/>
                <a:cs typeface="Times New Roman" pitchFamily="18" charset="0"/>
              </a:rPr>
              <a:t>，并给发送方一个</a:t>
            </a:r>
            <a:r>
              <a:rPr lang="zh-CN" altLang="zh-CN" sz="1800" dirty="0">
                <a:solidFill>
                  <a:srgbClr val="C00000"/>
                </a:solidFill>
                <a:latin typeface="微软雅黑" pitchFamily="34" charset="-122"/>
                <a:ea typeface="微软雅黑" pitchFamily="34" charset="-122"/>
                <a:cs typeface="Times New Roman" pitchFamily="18" charset="0"/>
              </a:rPr>
              <a:t>反馈</a:t>
            </a:r>
            <a:r>
              <a:rPr lang="zh-CN" altLang="zh-CN" sz="1800" dirty="0">
                <a:solidFill>
                  <a:srgbClr val="18386B"/>
                </a:solidFill>
                <a:latin typeface="微软雅黑" pitchFamily="34" charset="-122"/>
                <a:ea typeface="微软雅黑" pitchFamily="34" charset="-122"/>
                <a:cs typeface="Times New Roman" pitchFamily="18" charset="0"/>
              </a:rPr>
              <a:t>，ACK表示接收正确，NAK表示传输出错。</a:t>
            </a:r>
          </a:p>
          <a:p>
            <a:pPr marL="742950" lvl="2" indent="-342900">
              <a:lnSpc>
                <a:spcPct val="120000"/>
              </a:lnSpc>
              <a:buFont typeface="Wingdings" panose="05000000000000000000" pitchFamily="2" charset="2"/>
              <a:buChar char="ü"/>
            </a:pPr>
            <a:r>
              <a:rPr lang="zh-CN" altLang="zh-CN" sz="1800" dirty="0">
                <a:solidFill>
                  <a:srgbClr val="18386B"/>
                </a:solidFill>
                <a:latin typeface="微软雅黑" pitchFamily="34" charset="-122"/>
                <a:ea typeface="微软雅黑" pitchFamily="34" charset="-122"/>
                <a:cs typeface="Times New Roman" pitchFamily="18" charset="0"/>
              </a:rPr>
              <a:t>发送方根据收到的反馈决定是继续发送新的数据，还是</a:t>
            </a:r>
            <a:r>
              <a:rPr lang="zh-CN" altLang="zh-CN" sz="1800" dirty="0">
                <a:solidFill>
                  <a:srgbClr val="C00000"/>
                </a:solidFill>
                <a:latin typeface="微软雅黑" pitchFamily="34" charset="-122"/>
                <a:ea typeface="微软雅黑" pitchFamily="34" charset="-122"/>
                <a:cs typeface="Times New Roman" pitchFamily="18" charset="0"/>
              </a:rPr>
              <a:t>重发</a:t>
            </a:r>
            <a:r>
              <a:rPr lang="zh-CN" altLang="zh-CN" sz="1800" dirty="0">
                <a:solidFill>
                  <a:srgbClr val="18386B"/>
                </a:solidFill>
                <a:latin typeface="微软雅黑" pitchFamily="34" charset="-122"/>
                <a:ea typeface="微软雅黑" pitchFamily="34" charset="-122"/>
                <a:cs typeface="Times New Roman" pitchFamily="18" charset="0"/>
              </a:rPr>
              <a:t>传输出错的数据。</a:t>
            </a:r>
          </a:p>
          <a:p>
            <a:pPr>
              <a:lnSpc>
                <a:spcPct val="120000"/>
              </a:lnSpc>
            </a:pPr>
            <a:r>
              <a:rPr lang="zh-CN" altLang="en-US" sz="2000" dirty="0" smtClean="0">
                <a:solidFill>
                  <a:srgbClr val="18386B"/>
                </a:solidFill>
                <a:latin typeface="微软雅黑" pitchFamily="34" charset="-122"/>
                <a:ea typeface="微软雅黑" pitchFamily="34" charset="-122"/>
                <a:cs typeface="Times New Roman" pitchFamily="18" charset="0"/>
              </a:rPr>
              <a:t>反馈重发纠错的实现机制：</a:t>
            </a:r>
            <a:endParaRPr lang="en-US" altLang="zh-CN" sz="2000" dirty="0" smtClean="0">
              <a:solidFill>
                <a:srgbClr val="18386B"/>
              </a:solidFill>
              <a:latin typeface="微软雅黑" pitchFamily="34" charset="-122"/>
              <a:ea typeface="微软雅黑" pitchFamily="34" charset="-122"/>
              <a:cs typeface="Times New Roman" pitchFamily="18" charset="0"/>
            </a:endParaRPr>
          </a:p>
          <a:p>
            <a:pPr marL="742950" lvl="2" indent="-342900">
              <a:lnSpc>
                <a:spcPct val="120000"/>
              </a:lnSpc>
              <a:buFont typeface="Wingdings" panose="05000000000000000000" pitchFamily="2" charset="2"/>
              <a:buChar char="ü"/>
            </a:pPr>
            <a:r>
              <a:rPr lang="zh-CN" altLang="zh-CN" sz="1800" dirty="0">
                <a:solidFill>
                  <a:srgbClr val="18386B"/>
                </a:solidFill>
                <a:latin typeface="微软雅黑" pitchFamily="34" charset="-122"/>
                <a:ea typeface="微软雅黑" pitchFamily="34" charset="-122"/>
                <a:cs typeface="Times New Roman" pitchFamily="18" charset="0"/>
              </a:rPr>
              <a:t>停止等待方式</a:t>
            </a:r>
          </a:p>
          <a:p>
            <a:pPr marL="742950" lvl="2" indent="-342900">
              <a:lnSpc>
                <a:spcPct val="120000"/>
              </a:lnSpc>
              <a:buFont typeface="Wingdings" panose="05000000000000000000" pitchFamily="2" charset="2"/>
              <a:buChar char="ü"/>
            </a:pPr>
            <a:r>
              <a:rPr lang="zh-CN" altLang="zh-CN" sz="1800" dirty="0">
                <a:solidFill>
                  <a:srgbClr val="18386B"/>
                </a:solidFill>
                <a:latin typeface="微软雅黑" pitchFamily="34" charset="-122"/>
                <a:ea typeface="微软雅黑" pitchFamily="34" charset="-122"/>
                <a:cs typeface="Times New Roman" pitchFamily="18" charset="0"/>
              </a:rPr>
              <a:t>连续工作方式</a:t>
            </a:r>
          </a:p>
          <a:p>
            <a:pPr>
              <a:lnSpc>
                <a:spcPct val="120000"/>
              </a:lnSpc>
            </a:pPr>
            <a:endParaRPr lang="zh-CN" altLang="en-US" sz="2000" dirty="0" smtClean="0">
              <a:solidFill>
                <a:srgbClr val="18386B"/>
              </a:solidFill>
              <a:latin typeface="微软雅黑" pitchFamily="34" charset="-122"/>
              <a:ea typeface="微软雅黑" pitchFamily="34" charset="-122"/>
              <a:cs typeface="Times New Roman" pitchFamily="18" charset="0"/>
            </a:endParaRPr>
          </a:p>
        </p:txBody>
      </p:sp>
      <p:sp>
        <p:nvSpPr>
          <p:cNvPr id="1781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pitchFamily="34" charset="0"/>
              <a:ea typeface="Gulim" pitchFamily="34" charset="-127"/>
            </a:endParaRPr>
          </a:p>
        </p:txBody>
      </p:sp>
      <p:graphicFrame>
        <p:nvGraphicFramePr>
          <p:cNvPr id="178182" name="Object 1"/>
          <p:cNvGraphicFramePr>
            <a:graphicFrameLocks noChangeAspect="1"/>
          </p:cNvGraphicFramePr>
          <p:nvPr>
            <p:extLst>
              <p:ext uri="{D42A27DB-BD31-4B8C-83A1-F6EECF244321}">
                <p14:modId xmlns:p14="http://schemas.microsoft.com/office/powerpoint/2010/main" val="3534155135"/>
              </p:ext>
            </p:extLst>
          </p:nvPr>
        </p:nvGraphicFramePr>
        <p:xfrm>
          <a:off x="3995936" y="3049458"/>
          <a:ext cx="4954813" cy="1705982"/>
        </p:xfrm>
        <a:graphic>
          <a:graphicData uri="http://schemas.openxmlformats.org/presentationml/2006/ole">
            <mc:AlternateContent xmlns:mc="http://schemas.openxmlformats.org/markup-compatibility/2006">
              <mc:Choice xmlns:v="urn:schemas-microsoft-com:vml" Requires="v">
                <p:oleObj spid="_x0000_s178198" name="Visio" r:id="rId4" imgW="4333015" imgH="1532647" progId="">
                  <p:embed/>
                </p:oleObj>
              </mc:Choice>
              <mc:Fallback>
                <p:oleObj name="Visio" r:id="rId4" imgW="4333015" imgH="1532647"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3049458"/>
                        <a:ext cx="4954813" cy="1705982"/>
                      </a:xfrm>
                      <a:prstGeom prst="rect">
                        <a:avLst/>
                      </a:prstGeom>
                      <a:noFill/>
                    </p:spPr>
                  </p:pic>
                </p:oleObj>
              </mc:Fallback>
            </mc:AlternateContent>
          </a:graphicData>
        </a:graphic>
      </p:graphicFrame>
      <p:sp>
        <p:nvSpPr>
          <p:cNvPr id="6" name="Oval 9"/>
          <p:cNvSpPr>
            <a:spLocks noChangeArrowheads="1"/>
          </p:cNvSpPr>
          <p:nvPr/>
        </p:nvSpPr>
        <p:spPr bwMode="auto">
          <a:xfrm>
            <a:off x="4722826" y="4228728"/>
            <a:ext cx="3501032" cy="526712"/>
          </a:xfrm>
          <a:prstGeom prst="ellipse">
            <a:avLst/>
          </a:prstGeom>
          <a:noFill/>
          <a:ln w="28575">
            <a:solidFill>
              <a:schemeClr val="accent2"/>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8313" y="628650"/>
            <a:ext cx="6429375" cy="722313"/>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单帧停止等待</a:t>
            </a:r>
            <a:r>
              <a:rPr lang="en-US" altLang="zh-CN" sz="2400" smtClean="0">
                <a:solidFill>
                  <a:srgbClr val="007D7A"/>
                </a:solidFill>
                <a:latin typeface="Times New Roman" pitchFamily="18" charset="0"/>
                <a:ea typeface="微软雅黑" pitchFamily="34" charset="-122"/>
                <a:cs typeface="Times New Roman" pitchFamily="18" charset="0"/>
              </a:rPr>
              <a:t>ARQ</a:t>
            </a:r>
            <a:r>
              <a:rPr lang="zh-CN" altLang="en-US" sz="2400" smtClean="0">
                <a:solidFill>
                  <a:srgbClr val="007D7A"/>
                </a:solidFill>
                <a:latin typeface="Times New Roman" pitchFamily="18" charset="0"/>
                <a:ea typeface="微软雅黑" pitchFamily="34" charset="-122"/>
                <a:cs typeface="Times New Roman" pitchFamily="18" charset="0"/>
              </a:rPr>
              <a:t>协议</a:t>
            </a:r>
          </a:p>
        </p:txBody>
      </p:sp>
      <p:sp>
        <p:nvSpPr>
          <p:cNvPr id="3" name="内容占位符 2"/>
          <p:cNvSpPr>
            <a:spLocks noGrp="1"/>
          </p:cNvSpPr>
          <p:nvPr>
            <p:ph idx="4294967295"/>
          </p:nvPr>
        </p:nvSpPr>
        <p:spPr>
          <a:xfrm>
            <a:off x="471488" y="1357313"/>
            <a:ext cx="4892675" cy="495300"/>
          </a:xfrm>
        </p:spPr>
        <p:txBody>
          <a:bodyPr/>
          <a:lstStyle/>
          <a:p>
            <a:pPr>
              <a:buFontTx/>
              <a:buNone/>
            </a:pPr>
            <a:r>
              <a:rPr lang="zh-CN" altLang="en-US" sz="2000" smtClean="0">
                <a:solidFill>
                  <a:srgbClr val="18386B"/>
                </a:solidFill>
                <a:latin typeface="微软雅黑" pitchFamily="34" charset="-122"/>
                <a:ea typeface="微软雅黑" pitchFamily="34" charset="-122"/>
                <a:cs typeface="Times New Roman" pitchFamily="18" charset="0"/>
              </a:rPr>
              <a:t>单帧停止等待</a:t>
            </a:r>
            <a:r>
              <a:rPr lang="en-US" altLang="zh-CN" sz="2000" smtClean="0">
                <a:solidFill>
                  <a:srgbClr val="18386B"/>
                </a:solidFill>
                <a:latin typeface="微软雅黑" pitchFamily="34" charset="-122"/>
                <a:ea typeface="微软雅黑" pitchFamily="34" charset="-122"/>
                <a:cs typeface="Times New Roman" pitchFamily="18" charset="0"/>
              </a:rPr>
              <a:t>ARQ</a:t>
            </a:r>
            <a:r>
              <a:rPr lang="zh-CN" altLang="en-US" sz="2000" smtClean="0">
                <a:solidFill>
                  <a:srgbClr val="18386B"/>
                </a:solidFill>
                <a:latin typeface="微软雅黑" pitchFamily="34" charset="-122"/>
                <a:ea typeface="微软雅黑" pitchFamily="34" charset="-122"/>
                <a:cs typeface="Times New Roman" pitchFamily="18" charset="0"/>
              </a:rPr>
              <a:t>协议执行过程：</a:t>
            </a:r>
            <a:endParaRPr lang="zh-CN" altLang="en-US" sz="2000" b="1" smtClean="0">
              <a:solidFill>
                <a:srgbClr val="2D2DB9"/>
              </a:solidFill>
              <a:latin typeface="Times New Roman" pitchFamily="18" charset="0"/>
              <a:ea typeface="微软雅黑" pitchFamily="34" charset="-122"/>
              <a:cs typeface="Times New Roman" pitchFamily="18" charset="0"/>
            </a:endParaRPr>
          </a:p>
        </p:txBody>
      </p:sp>
      <p:sp>
        <p:nvSpPr>
          <p:cNvPr id="20890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pitchFamily="34" charset="0"/>
              <a:ea typeface="Gulim" pitchFamily="34" charset="-127"/>
            </a:endParaRPr>
          </a:p>
        </p:txBody>
      </p:sp>
      <p:graphicFrame>
        <p:nvGraphicFramePr>
          <p:cNvPr id="208902" name="Object 1"/>
          <p:cNvGraphicFramePr>
            <a:graphicFrameLocks noChangeAspect="1"/>
          </p:cNvGraphicFramePr>
          <p:nvPr/>
        </p:nvGraphicFramePr>
        <p:xfrm>
          <a:off x="395288" y="1997075"/>
          <a:ext cx="5400675" cy="1390650"/>
        </p:xfrm>
        <a:graphic>
          <a:graphicData uri="http://schemas.openxmlformats.org/presentationml/2006/ole">
            <mc:AlternateContent xmlns:mc="http://schemas.openxmlformats.org/markup-compatibility/2006">
              <mc:Choice xmlns:v="urn:schemas-microsoft-com:vml" Requires="v">
                <p:oleObj spid="_x0000_s208915" name="Visio" r:id="rId4" imgW="3190150" imgH="961147" progId="">
                  <p:embed/>
                </p:oleObj>
              </mc:Choice>
              <mc:Fallback>
                <p:oleObj name="Visio" r:id="rId4" imgW="3190150" imgH="961147"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997075"/>
                        <a:ext cx="5400675"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6"/>
          <p:cNvSpPr>
            <a:spLocks noChangeArrowheads="1"/>
          </p:cNvSpPr>
          <p:nvPr/>
        </p:nvSpPr>
        <p:spPr bwMode="auto">
          <a:xfrm>
            <a:off x="565171" y="3632872"/>
            <a:ext cx="5352347" cy="126960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176213" eaLnBrk="0" hangingPunct="0">
              <a:lnSpc>
                <a:spcPct val="110000"/>
              </a:lnSpc>
              <a:spcBef>
                <a:spcPct val="30000"/>
              </a:spcBef>
            </a:pPr>
            <a:r>
              <a:rPr lang="zh-CN" altLang="en-US" sz="2000" b="0" u="none">
                <a:solidFill>
                  <a:srgbClr val="FFFF00"/>
                </a:solidFill>
              </a:rPr>
              <a:t>发送方每次发送一帧后，需要等待确认帧返回之后再发送下一帧。否则需要重新发送出错的数据帧。</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501650" y="563563"/>
            <a:ext cx="5294313" cy="857250"/>
          </a:xfrm>
        </p:spPr>
        <p:txBody>
          <a:bodyPr/>
          <a:lstStyle/>
          <a:p>
            <a:pPr algn="l"/>
            <a:r>
              <a:rPr lang="en-US" altLang="zh-CN" sz="2400" dirty="0" smtClean="0">
                <a:solidFill>
                  <a:srgbClr val="007D7A"/>
                </a:solidFill>
                <a:latin typeface="Times New Roman" pitchFamily="18" charset="0"/>
                <a:ea typeface="微软雅黑" pitchFamily="34" charset="-122"/>
                <a:cs typeface="Times New Roman" pitchFamily="18" charset="0"/>
              </a:rPr>
              <a:t>ARQ-</a:t>
            </a:r>
            <a:r>
              <a:rPr lang="zh-CN" altLang="en-US" sz="2400" dirty="0" smtClean="0">
                <a:solidFill>
                  <a:srgbClr val="007D7A"/>
                </a:solidFill>
                <a:latin typeface="Times New Roman" pitchFamily="18" charset="0"/>
                <a:ea typeface="微软雅黑" pitchFamily="34" charset="-122"/>
                <a:cs typeface="Times New Roman" pitchFamily="18" charset="0"/>
              </a:rPr>
              <a:t>自动重发请求</a:t>
            </a:r>
          </a:p>
        </p:txBody>
      </p:sp>
      <p:sp>
        <p:nvSpPr>
          <p:cNvPr id="211971" name="Rectangle 3"/>
          <p:cNvSpPr>
            <a:spLocks noGrp="1" noChangeArrowheads="1"/>
          </p:cNvSpPr>
          <p:nvPr>
            <p:ph type="body" idx="1"/>
          </p:nvPr>
        </p:nvSpPr>
        <p:spPr/>
        <p:txBody>
          <a:bodyPr/>
          <a:lstStyle/>
          <a:p>
            <a:endParaRPr lang="zh-CN" altLang="en-US" smtClean="0">
              <a:ea typeface="宋体"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20813"/>
            <a:ext cx="8781397" cy="3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539552" y="412304"/>
            <a:ext cx="6033568" cy="899200"/>
          </a:xfrm>
        </p:spPr>
        <p:txBody>
          <a:bodyPr anchor="b"/>
          <a:lstStyle/>
          <a:p>
            <a:pPr algn="l"/>
            <a:r>
              <a:rPr lang="zh-CN" sz="2400" dirty="0">
                <a:solidFill>
                  <a:srgbClr val="007D7A"/>
                </a:solidFill>
                <a:latin typeface="Times New Roman" pitchFamily="18" charset="0"/>
                <a:ea typeface="微软雅黑" pitchFamily="34" charset="-122"/>
                <a:cs typeface="Times New Roman" pitchFamily="18" charset="0"/>
              </a:rPr>
              <a:t>超时问题</a:t>
            </a:r>
          </a:p>
        </p:txBody>
      </p:sp>
      <p:sp>
        <p:nvSpPr>
          <p:cNvPr id="32771" name="Rectangle 3"/>
          <p:cNvSpPr>
            <a:spLocks noGrp="1" noChangeArrowheads="1"/>
          </p:cNvSpPr>
          <p:nvPr>
            <p:ph type="body" idx="4294967295"/>
          </p:nvPr>
        </p:nvSpPr>
        <p:spPr>
          <a:xfrm>
            <a:off x="179512" y="1420416"/>
            <a:ext cx="7200800" cy="3456384"/>
          </a:xfrm>
        </p:spPr>
        <p:txBody>
          <a:bodyPr/>
          <a:lstStyle/>
          <a:p>
            <a:pPr>
              <a:lnSpc>
                <a:spcPct val="120000"/>
              </a:lnSpc>
            </a:pPr>
            <a:r>
              <a:rPr lang="zh-CN" sz="2000" dirty="0">
                <a:solidFill>
                  <a:srgbClr val="18386B"/>
                </a:solidFill>
                <a:latin typeface="微软雅黑" pitchFamily="34" charset="-122"/>
                <a:ea typeface="微软雅黑" pitchFamily="34" charset="-122"/>
                <a:cs typeface="Times New Roman" pitchFamily="18" charset="0"/>
              </a:rPr>
              <a:t>超时重传原理：</a:t>
            </a:r>
          </a:p>
          <a:p>
            <a:pPr lvl="1" indent="-342900">
              <a:lnSpc>
                <a:spcPct val="120000"/>
              </a:lnSpc>
            </a:pPr>
            <a:r>
              <a:rPr lang="zh-CN" altLang="en-US" dirty="0">
                <a:solidFill>
                  <a:srgbClr val="18386B"/>
                </a:solidFill>
                <a:latin typeface="微软雅黑" pitchFamily="34" charset="-122"/>
                <a:ea typeface="微软雅黑" pitchFamily="34" charset="-122"/>
                <a:cs typeface="Times New Roman" pitchFamily="18" charset="0"/>
              </a:rPr>
              <a:t>结点</a:t>
            </a:r>
            <a:r>
              <a:rPr lang="zh-CN" altLang="zh-CN" dirty="0">
                <a:solidFill>
                  <a:srgbClr val="18386B"/>
                </a:solidFill>
                <a:latin typeface="微软雅黑" pitchFamily="34" charset="-122"/>
                <a:ea typeface="微软雅黑" pitchFamily="34" charset="-122"/>
                <a:cs typeface="Times New Roman" pitchFamily="18" charset="0"/>
              </a:rPr>
              <a:t>A</a:t>
            </a:r>
            <a:r>
              <a:rPr lang="zh-CN" altLang="en-US" dirty="0">
                <a:solidFill>
                  <a:srgbClr val="18386B"/>
                </a:solidFill>
                <a:latin typeface="微软雅黑" pitchFamily="34" charset="-122"/>
                <a:ea typeface="微软雅黑" pitchFamily="34" charset="-122"/>
                <a:cs typeface="Times New Roman" pitchFamily="18" charset="0"/>
              </a:rPr>
              <a:t>发送完一个数据帧时，就启动一个</a:t>
            </a:r>
            <a:r>
              <a:rPr lang="zh-CN" altLang="en-US" dirty="0">
                <a:solidFill>
                  <a:srgbClr val="C00000"/>
                </a:solidFill>
                <a:latin typeface="微软雅黑" pitchFamily="34" charset="-122"/>
                <a:ea typeface="微软雅黑" pitchFamily="34" charset="-122"/>
                <a:cs typeface="Times New Roman" pitchFamily="18" charset="0"/>
              </a:rPr>
              <a:t>超时计时器</a:t>
            </a:r>
            <a:r>
              <a:rPr lang="zh-CN" altLang="zh-CN" dirty="0">
                <a:solidFill>
                  <a:srgbClr val="18386B"/>
                </a:solidFill>
                <a:latin typeface="微软雅黑" pitchFamily="34" charset="-122"/>
                <a:ea typeface="微软雅黑" pitchFamily="34" charset="-122"/>
                <a:cs typeface="Times New Roman" pitchFamily="18" charset="0"/>
              </a:rPr>
              <a:t>(timeout timer)</a:t>
            </a:r>
            <a:r>
              <a:rPr lang="zh-CN" altLang="en-US" dirty="0">
                <a:solidFill>
                  <a:srgbClr val="18386B"/>
                </a:solidFill>
                <a:latin typeface="微软雅黑" pitchFamily="34" charset="-122"/>
                <a:ea typeface="微软雅黑" pitchFamily="34" charset="-122"/>
                <a:cs typeface="Times New Roman" pitchFamily="18" charset="0"/>
              </a:rPr>
              <a:t>。</a:t>
            </a:r>
          </a:p>
          <a:p>
            <a:pPr lvl="1" indent="-342900">
              <a:lnSpc>
                <a:spcPct val="120000"/>
              </a:lnSpc>
            </a:pPr>
            <a:r>
              <a:rPr lang="zh-CN" altLang="en-US" dirty="0">
                <a:solidFill>
                  <a:srgbClr val="18386B"/>
                </a:solidFill>
                <a:latin typeface="微软雅黑" pitchFamily="34" charset="-122"/>
                <a:ea typeface="微软雅黑" pitchFamily="34" charset="-122"/>
                <a:cs typeface="Times New Roman" pitchFamily="18" charset="0"/>
              </a:rPr>
              <a:t>若到了超时计时器所设置的重传时间 </a:t>
            </a:r>
            <a:r>
              <a:rPr lang="zh-CN" altLang="zh-CN" dirty="0">
                <a:solidFill>
                  <a:srgbClr val="18386B"/>
                </a:solidFill>
                <a:latin typeface="微软雅黑" pitchFamily="34" charset="-122"/>
                <a:ea typeface="微软雅黑" pitchFamily="34" charset="-122"/>
                <a:cs typeface="Times New Roman" pitchFamily="18" charset="0"/>
              </a:rPr>
              <a:t>t</a:t>
            </a:r>
            <a:r>
              <a:rPr lang="zh-CN" altLang="zh-CN" baseline="-25000" dirty="0">
                <a:solidFill>
                  <a:srgbClr val="18386B"/>
                </a:solidFill>
                <a:latin typeface="微软雅黑" pitchFamily="34" charset="-122"/>
                <a:ea typeface="微软雅黑" pitchFamily="34" charset="-122"/>
                <a:cs typeface="Times New Roman" pitchFamily="18" charset="0"/>
              </a:rPr>
              <a:t>out</a:t>
            </a:r>
            <a:r>
              <a:rPr lang="zh-CN" altLang="en-US" dirty="0">
                <a:solidFill>
                  <a:srgbClr val="18386B"/>
                </a:solidFill>
                <a:latin typeface="微软雅黑" pitchFamily="34" charset="-122"/>
                <a:ea typeface="微软雅黑" pitchFamily="34" charset="-122"/>
                <a:cs typeface="Times New Roman" pitchFamily="18" charset="0"/>
              </a:rPr>
              <a:t>而仍收不到结点 </a:t>
            </a:r>
            <a:r>
              <a:rPr lang="zh-CN" altLang="zh-CN" dirty="0">
                <a:solidFill>
                  <a:srgbClr val="18386B"/>
                </a:solidFill>
                <a:latin typeface="微软雅黑" pitchFamily="34" charset="-122"/>
                <a:ea typeface="微软雅黑" pitchFamily="34" charset="-122"/>
                <a:cs typeface="Times New Roman" pitchFamily="18" charset="0"/>
              </a:rPr>
              <a:t>B </a:t>
            </a:r>
            <a:r>
              <a:rPr lang="zh-CN" altLang="en-US" dirty="0">
                <a:solidFill>
                  <a:srgbClr val="18386B"/>
                </a:solidFill>
                <a:latin typeface="微软雅黑" pitchFamily="34" charset="-122"/>
                <a:ea typeface="微软雅黑" pitchFamily="34" charset="-122"/>
                <a:cs typeface="Times New Roman" pitchFamily="18" charset="0"/>
              </a:rPr>
              <a:t>的任何确认帧，则结点 </a:t>
            </a:r>
            <a:r>
              <a:rPr lang="zh-CN" altLang="zh-CN" dirty="0">
                <a:solidFill>
                  <a:srgbClr val="18386B"/>
                </a:solidFill>
                <a:latin typeface="微软雅黑" pitchFamily="34" charset="-122"/>
                <a:ea typeface="微软雅黑" pitchFamily="34" charset="-122"/>
                <a:cs typeface="Times New Roman" pitchFamily="18" charset="0"/>
              </a:rPr>
              <a:t>A </a:t>
            </a:r>
            <a:r>
              <a:rPr lang="zh-CN" altLang="en-US" dirty="0">
                <a:solidFill>
                  <a:srgbClr val="18386B"/>
                </a:solidFill>
                <a:latin typeface="微软雅黑" pitchFamily="34" charset="-122"/>
                <a:ea typeface="微软雅黑" pitchFamily="34" charset="-122"/>
                <a:cs typeface="Times New Roman" pitchFamily="18" charset="0"/>
              </a:rPr>
              <a:t>就重传前面所发送的这一数据帧。</a:t>
            </a:r>
          </a:p>
          <a:p>
            <a:pPr>
              <a:lnSpc>
                <a:spcPct val="120000"/>
              </a:lnSpc>
            </a:pPr>
            <a:r>
              <a:rPr lang="zh-CN" sz="2000" dirty="0">
                <a:solidFill>
                  <a:srgbClr val="18386B"/>
                </a:solidFill>
                <a:latin typeface="微软雅黑" pitchFamily="34" charset="-122"/>
                <a:ea typeface="微软雅黑" pitchFamily="34" charset="-122"/>
                <a:cs typeface="Times New Roman" pitchFamily="18" charset="0"/>
              </a:rPr>
              <a:t>重传时间设定：</a:t>
            </a:r>
          </a:p>
          <a:p>
            <a:pPr lvl="1" indent="-342900">
              <a:lnSpc>
                <a:spcPct val="120000"/>
              </a:lnSpc>
              <a:buFont typeface="Arial" panose="020B0604020202020204" pitchFamily="34" charset="0"/>
              <a:buNone/>
            </a:pPr>
            <a:r>
              <a:rPr lang="zh-CN" altLang="zh-CN" dirty="0">
                <a:solidFill>
                  <a:srgbClr val="18386B"/>
                </a:solidFill>
                <a:latin typeface="微软雅黑" pitchFamily="34" charset="-122"/>
                <a:ea typeface="微软雅黑" pitchFamily="34" charset="-122"/>
                <a:cs typeface="Times New Roman" pitchFamily="18" charset="0"/>
              </a:rPr>
              <a:t>  </a:t>
            </a:r>
            <a:r>
              <a:rPr lang="zh-CN" altLang="en-US" dirty="0">
                <a:solidFill>
                  <a:srgbClr val="18386B"/>
                </a:solidFill>
                <a:latin typeface="微软雅黑" pitchFamily="34" charset="-122"/>
                <a:ea typeface="微软雅黑" pitchFamily="34" charset="-122"/>
                <a:cs typeface="Times New Roman" pitchFamily="18" charset="0"/>
              </a:rPr>
              <a:t>略大于“从发完数据帧到收到确认帧所需的平均时间”。</a:t>
            </a:r>
          </a:p>
        </p:txBody>
      </p:sp>
    </p:spTree>
    <p:extLst>
      <p:ext uri="{BB962C8B-B14F-4D97-AF65-F5344CB8AC3E}">
        <p14:creationId xmlns:p14="http://schemas.microsoft.com/office/powerpoint/2010/main" val="2170138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47860" y="333524"/>
            <a:ext cx="6184824" cy="1096904"/>
          </a:xfrm>
        </p:spPr>
        <p:txBody>
          <a:bodyPr anchor="b"/>
          <a:lstStyle/>
          <a:p>
            <a:pPr algn="l"/>
            <a:r>
              <a:rPr lang="zh-CN" sz="2400" dirty="0">
                <a:solidFill>
                  <a:srgbClr val="007D7A"/>
                </a:solidFill>
                <a:latin typeface="Times New Roman" pitchFamily="18" charset="0"/>
                <a:ea typeface="微软雅黑" pitchFamily="34" charset="-122"/>
                <a:cs typeface="Times New Roman" pitchFamily="18" charset="0"/>
              </a:rPr>
              <a:t>重传时间</a:t>
            </a:r>
          </a:p>
        </p:txBody>
      </p:sp>
      <p:sp>
        <p:nvSpPr>
          <p:cNvPr id="33795" name="Text Box 3"/>
          <p:cNvSpPr txBox="1">
            <a:spLocks noChangeArrowheads="1"/>
          </p:cNvSpPr>
          <p:nvPr/>
        </p:nvSpPr>
        <p:spPr bwMode="auto">
          <a:xfrm>
            <a:off x="2213507" y="163644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A</a:t>
            </a:r>
          </a:p>
        </p:txBody>
      </p:sp>
      <p:sp>
        <p:nvSpPr>
          <p:cNvPr id="33796" name="Text Box 4"/>
          <p:cNvSpPr txBox="1">
            <a:spLocks noChangeArrowheads="1"/>
          </p:cNvSpPr>
          <p:nvPr/>
        </p:nvSpPr>
        <p:spPr bwMode="auto">
          <a:xfrm>
            <a:off x="4607402" y="164715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B</a:t>
            </a:r>
          </a:p>
        </p:txBody>
      </p:sp>
      <p:sp>
        <p:nvSpPr>
          <p:cNvPr id="33797" name="AutoShape 5"/>
          <p:cNvSpPr>
            <a:spLocks noChangeArrowheads="1"/>
          </p:cNvSpPr>
          <p:nvPr/>
        </p:nvSpPr>
        <p:spPr bwMode="auto">
          <a:xfrm rot="-5400000" flipH="1" flipV="1">
            <a:off x="3140099" y="1170762"/>
            <a:ext cx="800347" cy="2401041"/>
          </a:xfrm>
          <a:prstGeom prst="parallelogram">
            <a:avLst>
              <a:gd name="adj" fmla="val 30056"/>
            </a:avLst>
          </a:prstGeom>
          <a:solidFill>
            <a:srgbClr val="FFFF66"/>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798" name="AutoShape 6"/>
          <p:cNvSpPr>
            <a:spLocks noChangeArrowheads="1"/>
          </p:cNvSpPr>
          <p:nvPr/>
        </p:nvSpPr>
        <p:spPr bwMode="auto">
          <a:xfrm rot="5400000" flipV="1">
            <a:off x="3311602" y="2085444"/>
            <a:ext cx="457341" cy="2401041"/>
          </a:xfrm>
          <a:prstGeom prst="parallelogram">
            <a:avLst>
              <a:gd name="adj" fmla="val 4921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799" name="AutoShape 7"/>
          <p:cNvSpPr>
            <a:spLocks noChangeArrowheads="1"/>
          </p:cNvSpPr>
          <p:nvPr/>
        </p:nvSpPr>
        <p:spPr bwMode="auto">
          <a:xfrm rot="-5400000" flipH="1" flipV="1">
            <a:off x="3140099" y="3000126"/>
            <a:ext cx="800347" cy="2401041"/>
          </a:xfrm>
          <a:prstGeom prst="parallelogram">
            <a:avLst>
              <a:gd name="adj" fmla="val 30056"/>
            </a:avLst>
          </a:prstGeom>
          <a:solidFill>
            <a:srgbClr val="FFFF66"/>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800" name="Line 8"/>
          <p:cNvSpPr>
            <a:spLocks noChangeShapeType="1"/>
          </p:cNvSpPr>
          <p:nvPr/>
        </p:nvSpPr>
        <p:spPr bwMode="auto">
          <a:xfrm>
            <a:off x="2339752" y="1913941"/>
            <a:ext cx="0" cy="27440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01" name="Line 9"/>
          <p:cNvSpPr>
            <a:spLocks noChangeShapeType="1"/>
          </p:cNvSpPr>
          <p:nvPr/>
        </p:nvSpPr>
        <p:spPr bwMode="auto">
          <a:xfrm>
            <a:off x="4740793" y="1913941"/>
            <a:ext cx="0" cy="27440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02" name="Line 10"/>
          <p:cNvSpPr>
            <a:spLocks noChangeShapeType="1"/>
          </p:cNvSpPr>
          <p:nvPr/>
        </p:nvSpPr>
        <p:spPr bwMode="auto">
          <a:xfrm>
            <a:off x="2339752" y="1971109"/>
            <a:ext cx="240104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03" name="Text Box 11"/>
          <p:cNvSpPr txBox="1">
            <a:spLocks noChangeArrowheads="1"/>
          </p:cNvSpPr>
          <p:nvPr/>
        </p:nvSpPr>
        <p:spPr bwMode="auto">
          <a:xfrm>
            <a:off x="2568423" y="2104500"/>
            <a:ext cx="6914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DATA</a:t>
            </a:r>
          </a:p>
        </p:txBody>
      </p:sp>
      <p:sp>
        <p:nvSpPr>
          <p:cNvPr id="33804" name="Text Box 12"/>
          <p:cNvSpPr txBox="1">
            <a:spLocks noChangeArrowheads="1"/>
          </p:cNvSpPr>
          <p:nvPr/>
        </p:nvSpPr>
        <p:spPr bwMode="auto">
          <a:xfrm>
            <a:off x="2568423" y="3967213"/>
            <a:ext cx="6914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DATA</a:t>
            </a:r>
          </a:p>
        </p:txBody>
      </p:sp>
      <p:sp>
        <p:nvSpPr>
          <p:cNvPr id="33805" name="Text Box 13"/>
          <p:cNvSpPr txBox="1">
            <a:spLocks noChangeArrowheads="1"/>
          </p:cNvSpPr>
          <p:nvPr/>
        </p:nvSpPr>
        <p:spPr bwMode="auto">
          <a:xfrm>
            <a:off x="4054781" y="3052530"/>
            <a:ext cx="6030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ACK</a:t>
            </a:r>
          </a:p>
        </p:txBody>
      </p:sp>
      <p:sp>
        <p:nvSpPr>
          <p:cNvPr id="33806" name="AutoShape 14"/>
          <p:cNvSpPr>
            <a:spLocks noChangeArrowheads="1"/>
          </p:cNvSpPr>
          <p:nvPr/>
        </p:nvSpPr>
        <p:spPr bwMode="auto">
          <a:xfrm rot="322333">
            <a:off x="3197267" y="2314115"/>
            <a:ext cx="800347" cy="114335"/>
          </a:xfrm>
          <a:prstGeom prst="rightArrow">
            <a:avLst>
              <a:gd name="adj1" fmla="val 50000"/>
              <a:gd name="adj2" fmla="val 175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807" name="AutoShape 15"/>
          <p:cNvSpPr>
            <a:spLocks noChangeArrowheads="1"/>
          </p:cNvSpPr>
          <p:nvPr/>
        </p:nvSpPr>
        <p:spPr bwMode="auto">
          <a:xfrm rot="322333">
            <a:off x="3197267" y="4143479"/>
            <a:ext cx="800347" cy="114335"/>
          </a:xfrm>
          <a:prstGeom prst="rightArrow">
            <a:avLst>
              <a:gd name="adj1" fmla="val 50000"/>
              <a:gd name="adj2" fmla="val 175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808" name="AutoShape 16"/>
          <p:cNvSpPr>
            <a:spLocks noChangeArrowheads="1"/>
          </p:cNvSpPr>
          <p:nvPr/>
        </p:nvSpPr>
        <p:spPr bwMode="auto">
          <a:xfrm rot="21277667" flipH="1">
            <a:off x="3140099" y="3228797"/>
            <a:ext cx="800347" cy="114335"/>
          </a:xfrm>
          <a:prstGeom prst="rightArrow">
            <a:avLst>
              <a:gd name="adj1" fmla="val 50000"/>
              <a:gd name="adj2" fmla="val 175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809" name="Line 17"/>
          <p:cNvSpPr>
            <a:spLocks noChangeShapeType="1"/>
          </p:cNvSpPr>
          <p:nvPr/>
        </p:nvSpPr>
        <p:spPr bwMode="auto">
          <a:xfrm flipV="1">
            <a:off x="1643021" y="1971109"/>
            <a:ext cx="639563" cy="131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10" name="Line 18"/>
          <p:cNvSpPr>
            <a:spLocks noChangeShapeType="1"/>
          </p:cNvSpPr>
          <p:nvPr/>
        </p:nvSpPr>
        <p:spPr bwMode="auto">
          <a:xfrm flipV="1">
            <a:off x="2061060" y="2521348"/>
            <a:ext cx="221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11" name="Line 19"/>
          <p:cNvSpPr>
            <a:spLocks noChangeShapeType="1"/>
          </p:cNvSpPr>
          <p:nvPr/>
        </p:nvSpPr>
        <p:spPr bwMode="auto">
          <a:xfrm>
            <a:off x="2168249" y="1971109"/>
            <a:ext cx="0" cy="550239"/>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12" name="Line 20"/>
          <p:cNvSpPr>
            <a:spLocks noChangeShapeType="1"/>
          </p:cNvSpPr>
          <p:nvPr/>
        </p:nvSpPr>
        <p:spPr bwMode="auto">
          <a:xfrm>
            <a:off x="4797960" y="1971109"/>
            <a:ext cx="2286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13" name="Line 21"/>
          <p:cNvSpPr>
            <a:spLocks noChangeShapeType="1"/>
          </p:cNvSpPr>
          <p:nvPr/>
        </p:nvSpPr>
        <p:spPr bwMode="auto">
          <a:xfrm>
            <a:off x="4797960" y="2199780"/>
            <a:ext cx="2286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14" name="Line 22"/>
          <p:cNvSpPr>
            <a:spLocks noChangeShapeType="1"/>
          </p:cNvSpPr>
          <p:nvPr/>
        </p:nvSpPr>
        <p:spPr bwMode="auto">
          <a:xfrm>
            <a:off x="4912296" y="1971109"/>
            <a:ext cx="0" cy="228671"/>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15" name="Text Box 23"/>
          <p:cNvSpPr txBox="1">
            <a:spLocks noChangeArrowheads="1"/>
          </p:cNvSpPr>
          <p:nvPr/>
        </p:nvSpPr>
        <p:spPr bwMode="auto">
          <a:xfrm>
            <a:off x="4912296" y="1925852"/>
            <a:ext cx="114967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传播时延 </a:t>
            </a:r>
            <a:r>
              <a:rPr lang="zh-CN" altLang="zh-CN" sz="1500" i="1" u="none">
                <a:solidFill>
                  <a:srgbClr val="333399"/>
                </a:solidFill>
                <a:latin typeface="Arial" panose="020B0604020202020204" pitchFamily="34" charset="0"/>
                <a:ea typeface="黑体" panose="02010609060101010101" pitchFamily="49" charset="-122"/>
              </a:rPr>
              <a:t>t</a:t>
            </a:r>
            <a:r>
              <a:rPr lang="zh-CN" altLang="zh-CN" sz="1500" i="1" u="none" baseline="-25000">
                <a:solidFill>
                  <a:srgbClr val="333399"/>
                </a:solidFill>
                <a:latin typeface="Arial" panose="020B0604020202020204" pitchFamily="34" charset="0"/>
                <a:ea typeface="黑体" panose="02010609060101010101" pitchFamily="49" charset="-122"/>
              </a:rPr>
              <a:t>p</a:t>
            </a:r>
          </a:p>
        </p:txBody>
      </p:sp>
      <p:sp>
        <p:nvSpPr>
          <p:cNvPr id="33816" name="Line 24"/>
          <p:cNvSpPr>
            <a:spLocks noChangeShapeType="1"/>
          </p:cNvSpPr>
          <p:nvPr/>
        </p:nvSpPr>
        <p:spPr bwMode="auto">
          <a:xfrm>
            <a:off x="4912296" y="2771456"/>
            <a:ext cx="0" cy="28583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17" name="Line 25"/>
          <p:cNvSpPr>
            <a:spLocks noChangeShapeType="1"/>
          </p:cNvSpPr>
          <p:nvPr/>
        </p:nvSpPr>
        <p:spPr bwMode="auto">
          <a:xfrm>
            <a:off x="4797960" y="2771456"/>
            <a:ext cx="2286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18" name="Line 26"/>
          <p:cNvSpPr>
            <a:spLocks noChangeShapeType="1"/>
          </p:cNvSpPr>
          <p:nvPr/>
        </p:nvSpPr>
        <p:spPr bwMode="auto">
          <a:xfrm>
            <a:off x="4797960" y="3057294"/>
            <a:ext cx="2286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19" name="Line 27"/>
          <p:cNvSpPr>
            <a:spLocks noChangeShapeType="1"/>
          </p:cNvSpPr>
          <p:nvPr/>
        </p:nvSpPr>
        <p:spPr bwMode="auto">
          <a:xfrm>
            <a:off x="4797960" y="3285965"/>
            <a:ext cx="2286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20" name="Line 28"/>
          <p:cNvSpPr>
            <a:spLocks noChangeShapeType="1"/>
          </p:cNvSpPr>
          <p:nvPr/>
        </p:nvSpPr>
        <p:spPr bwMode="auto">
          <a:xfrm>
            <a:off x="4912296" y="3057294"/>
            <a:ext cx="0" cy="228671"/>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21" name="Text Box 29"/>
          <p:cNvSpPr txBox="1">
            <a:spLocks noChangeArrowheads="1"/>
          </p:cNvSpPr>
          <p:nvPr/>
        </p:nvSpPr>
        <p:spPr bwMode="auto">
          <a:xfrm>
            <a:off x="4919442" y="2766692"/>
            <a:ext cx="119936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处理时间 </a:t>
            </a:r>
            <a:r>
              <a:rPr lang="zh-CN" altLang="zh-CN" sz="1500" i="1" u="none">
                <a:solidFill>
                  <a:srgbClr val="333399"/>
                </a:solidFill>
                <a:latin typeface="Arial" panose="020B0604020202020204" pitchFamily="34" charset="0"/>
                <a:ea typeface="黑体" panose="02010609060101010101" pitchFamily="49" charset="-122"/>
              </a:rPr>
              <a:t>t</a:t>
            </a:r>
            <a:r>
              <a:rPr lang="zh-CN" altLang="zh-CN" sz="1500" i="1" u="none" baseline="-25000">
                <a:solidFill>
                  <a:srgbClr val="333399"/>
                </a:solidFill>
                <a:latin typeface="Arial" panose="020B0604020202020204" pitchFamily="34" charset="0"/>
                <a:ea typeface="黑体" panose="02010609060101010101" pitchFamily="49" charset="-122"/>
              </a:rPr>
              <a:t>pr</a:t>
            </a:r>
          </a:p>
        </p:txBody>
      </p:sp>
      <p:sp>
        <p:nvSpPr>
          <p:cNvPr id="33822" name="Text Box 30"/>
          <p:cNvSpPr txBox="1">
            <a:spLocks noChangeArrowheads="1"/>
          </p:cNvSpPr>
          <p:nvPr/>
        </p:nvSpPr>
        <p:spPr bwMode="auto">
          <a:xfrm>
            <a:off x="4912296" y="3019183"/>
            <a:ext cx="17187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确认帧发送时间 </a:t>
            </a:r>
            <a:r>
              <a:rPr lang="zh-CN" altLang="zh-CN" sz="1500" i="1" u="none">
                <a:solidFill>
                  <a:srgbClr val="333399"/>
                </a:solidFill>
                <a:latin typeface="Arial" panose="020B0604020202020204" pitchFamily="34" charset="0"/>
                <a:ea typeface="黑体" panose="02010609060101010101" pitchFamily="49" charset="-122"/>
              </a:rPr>
              <a:t>t</a:t>
            </a:r>
            <a:r>
              <a:rPr lang="zh-CN" altLang="zh-CN" sz="1500" i="1" u="none" baseline="-25000">
                <a:solidFill>
                  <a:srgbClr val="333399"/>
                </a:solidFill>
                <a:latin typeface="Arial" panose="020B0604020202020204" pitchFamily="34" charset="0"/>
                <a:ea typeface="黑体" panose="02010609060101010101" pitchFamily="49" charset="-122"/>
              </a:rPr>
              <a:t>a</a:t>
            </a:r>
          </a:p>
        </p:txBody>
      </p:sp>
      <p:sp>
        <p:nvSpPr>
          <p:cNvPr id="33823" name="Line 31"/>
          <p:cNvSpPr>
            <a:spLocks noChangeShapeType="1"/>
          </p:cNvSpPr>
          <p:nvPr/>
        </p:nvSpPr>
        <p:spPr bwMode="auto">
          <a:xfrm flipV="1">
            <a:off x="1687089" y="3800474"/>
            <a:ext cx="588350" cy="59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24" name="Line 32"/>
          <p:cNvSpPr>
            <a:spLocks noChangeShapeType="1"/>
          </p:cNvSpPr>
          <p:nvPr/>
        </p:nvSpPr>
        <p:spPr bwMode="auto">
          <a:xfrm>
            <a:off x="4912296" y="3514635"/>
            <a:ext cx="0" cy="28583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25" name="Line 33"/>
          <p:cNvSpPr>
            <a:spLocks noChangeShapeType="1"/>
          </p:cNvSpPr>
          <p:nvPr/>
        </p:nvSpPr>
        <p:spPr bwMode="auto">
          <a:xfrm>
            <a:off x="2339752" y="3514635"/>
            <a:ext cx="240104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26" name="Line 34"/>
          <p:cNvSpPr>
            <a:spLocks noChangeShapeType="1"/>
          </p:cNvSpPr>
          <p:nvPr/>
        </p:nvSpPr>
        <p:spPr bwMode="auto">
          <a:xfrm>
            <a:off x="4912296" y="3285965"/>
            <a:ext cx="0" cy="228671"/>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27" name="Line 35"/>
          <p:cNvSpPr>
            <a:spLocks noChangeShapeType="1"/>
          </p:cNvSpPr>
          <p:nvPr/>
        </p:nvSpPr>
        <p:spPr bwMode="auto">
          <a:xfrm>
            <a:off x="4797960" y="3514635"/>
            <a:ext cx="2286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28" name="Text Box 36"/>
          <p:cNvSpPr txBox="1">
            <a:spLocks noChangeArrowheads="1"/>
          </p:cNvSpPr>
          <p:nvPr/>
        </p:nvSpPr>
        <p:spPr bwMode="auto">
          <a:xfrm>
            <a:off x="4912296" y="3240707"/>
            <a:ext cx="114967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传播时延 </a:t>
            </a:r>
            <a:r>
              <a:rPr lang="zh-CN" altLang="zh-CN" sz="1500" i="1" u="none">
                <a:solidFill>
                  <a:srgbClr val="333399"/>
                </a:solidFill>
                <a:latin typeface="Arial" panose="020B0604020202020204" pitchFamily="34" charset="0"/>
                <a:ea typeface="黑体" panose="02010609060101010101" pitchFamily="49" charset="-122"/>
              </a:rPr>
              <a:t>t</a:t>
            </a:r>
            <a:r>
              <a:rPr lang="zh-CN" altLang="zh-CN" sz="1500" i="1" u="none" baseline="-25000">
                <a:solidFill>
                  <a:srgbClr val="333399"/>
                </a:solidFill>
                <a:latin typeface="Arial" panose="020B0604020202020204" pitchFamily="34" charset="0"/>
                <a:ea typeface="黑体" panose="02010609060101010101" pitchFamily="49" charset="-122"/>
              </a:rPr>
              <a:t>p</a:t>
            </a:r>
          </a:p>
        </p:txBody>
      </p:sp>
      <p:sp>
        <p:nvSpPr>
          <p:cNvPr id="33829" name="Line 37"/>
          <p:cNvSpPr>
            <a:spLocks noChangeShapeType="1"/>
          </p:cNvSpPr>
          <p:nvPr/>
        </p:nvSpPr>
        <p:spPr bwMode="auto">
          <a:xfrm>
            <a:off x="2339752" y="3800474"/>
            <a:ext cx="240104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30" name="Line 38"/>
          <p:cNvSpPr>
            <a:spLocks noChangeShapeType="1"/>
          </p:cNvSpPr>
          <p:nvPr/>
        </p:nvSpPr>
        <p:spPr bwMode="auto">
          <a:xfrm flipV="1">
            <a:off x="4805107" y="3800474"/>
            <a:ext cx="221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31" name="Text Box 39"/>
          <p:cNvSpPr txBox="1">
            <a:spLocks noChangeArrowheads="1"/>
          </p:cNvSpPr>
          <p:nvPr/>
        </p:nvSpPr>
        <p:spPr bwMode="auto">
          <a:xfrm>
            <a:off x="4905150" y="3476524"/>
            <a:ext cx="119936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处理时间 </a:t>
            </a:r>
            <a:r>
              <a:rPr lang="zh-CN" altLang="zh-CN" sz="1500" i="1" u="none">
                <a:solidFill>
                  <a:srgbClr val="333399"/>
                </a:solidFill>
                <a:latin typeface="Arial" panose="020B0604020202020204" pitchFamily="34" charset="0"/>
                <a:ea typeface="黑体" panose="02010609060101010101" pitchFamily="49" charset="-122"/>
              </a:rPr>
              <a:t>t</a:t>
            </a:r>
            <a:r>
              <a:rPr lang="zh-CN" altLang="zh-CN" sz="1500" i="1" u="none" baseline="-25000">
                <a:solidFill>
                  <a:srgbClr val="333399"/>
                </a:solidFill>
                <a:latin typeface="Arial" panose="020B0604020202020204" pitchFamily="34" charset="0"/>
                <a:ea typeface="黑体" panose="02010609060101010101" pitchFamily="49" charset="-122"/>
              </a:rPr>
              <a:t>pr</a:t>
            </a:r>
          </a:p>
        </p:txBody>
      </p:sp>
      <p:sp>
        <p:nvSpPr>
          <p:cNvPr id="33832" name="Line 40"/>
          <p:cNvSpPr>
            <a:spLocks noChangeShapeType="1"/>
          </p:cNvSpPr>
          <p:nvPr/>
        </p:nvSpPr>
        <p:spPr bwMode="auto">
          <a:xfrm>
            <a:off x="2168249" y="2507056"/>
            <a:ext cx="0" cy="1293418"/>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33" name="Rectangle 41"/>
          <p:cNvSpPr>
            <a:spLocks noChangeArrowheads="1"/>
          </p:cNvSpPr>
          <p:nvPr/>
        </p:nvSpPr>
        <p:spPr bwMode="auto">
          <a:xfrm>
            <a:off x="2084880" y="3000127"/>
            <a:ext cx="228671" cy="1929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834" name="Line 46"/>
          <p:cNvSpPr>
            <a:spLocks noChangeShapeType="1"/>
          </p:cNvSpPr>
          <p:nvPr/>
        </p:nvSpPr>
        <p:spPr bwMode="auto">
          <a:xfrm>
            <a:off x="5164786" y="3800473"/>
            <a:ext cx="0" cy="857515"/>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101" u="none"/>
          </a:p>
        </p:txBody>
      </p:sp>
      <p:sp>
        <p:nvSpPr>
          <p:cNvPr id="33835" name="Text Box 47"/>
          <p:cNvSpPr txBox="1">
            <a:spLocks noChangeArrowheads="1"/>
          </p:cNvSpPr>
          <p:nvPr/>
        </p:nvSpPr>
        <p:spPr bwMode="auto">
          <a:xfrm>
            <a:off x="5157641" y="4013661"/>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时间</a:t>
            </a:r>
            <a:endParaRPr lang="zh-CN" altLang="en-US" sz="1500" i="1" u="none" baseline="-25000">
              <a:solidFill>
                <a:srgbClr val="333399"/>
              </a:solidFill>
              <a:latin typeface="Arial" panose="020B0604020202020204" pitchFamily="34" charset="0"/>
              <a:ea typeface="黑体" panose="02010609060101010101" pitchFamily="49" charset="-122"/>
            </a:endParaRPr>
          </a:p>
        </p:txBody>
      </p:sp>
      <p:sp>
        <p:nvSpPr>
          <p:cNvPr id="33836" name="Text Box 49"/>
          <p:cNvSpPr txBox="1">
            <a:spLocks noChangeArrowheads="1"/>
          </p:cNvSpPr>
          <p:nvPr/>
        </p:nvSpPr>
        <p:spPr bwMode="auto">
          <a:xfrm>
            <a:off x="605668" y="1794842"/>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500" u="none">
                <a:solidFill>
                  <a:srgbClr val="333399"/>
                </a:solidFill>
                <a:latin typeface="Arial" panose="020B0604020202020204" pitchFamily="34" charset="0"/>
                <a:ea typeface="黑体" panose="02010609060101010101" pitchFamily="49" charset="-122"/>
              </a:rPr>
              <a:t>数据帧的</a:t>
            </a:r>
          </a:p>
          <a:p>
            <a:pPr algn="l" eaLnBrk="1" hangingPunct="1"/>
            <a:r>
              <a:rPr lang="zh-CN" altLang="en-US" sz="1500" u="none">
                <a:solidFill>
                  <a:srgbClr val="333399"/>
                </a:solidFill>
                <a:latin typeface="Arial" panose="020B0604020202020204" pitchFamily="34" charset="0"/>
                <a:ea typeface="黑体" panose="02010609060101010101" pitchFamily="49" charset="-122"/>
              </a:rPr>
              <a:t>发送时间</a:t>
            </a:r>
          </a:p>
        </p:txBody>
      </p:sp>
      <p:sp>
        <p:nvSpPr>
          <p:cNvPr id="33837" name="Rectangle 50"/>
          <p:cNvSpPr>
            <a:spLocks noChangeArrowheads="1"/>
          </p:cNvSpPr>
          <p:nvPr/>
        </p:nvSpPr>
        <p:spPr bwMode="auto">
          <a:xfrm>
            <a:off x="2077734" y="2142612"/>
            <a:ext cx="157211" cy="221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33838" name="Text Box 51"/>
          <p:cNvSpPr txBox="1">
            <a:spLocks noChangeArrowheads="1"/>
          </p:cNvSpPr>
          <p:nvPr/>
        </p:nvSpPr>
        <p:spPr bwMode="auto">
          <a:xfrm>
            <a:off x="2049150" y="205447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i="1" u="none">
                <a:solidFill>
                  <a:srgbClr val="333399"/>
                </a:solidFill>
                <a:latin typeface="Arial" panose="020B0604020202020204" pitchFamily="34" charset="0"/>
                <a:ea typeface="黑体" panose="02010609060101010101" pitchFamily="49" charset="-122"/>
              </a:rPr>
              <a:t>t</a:t>
            </a:r>
            <a:r>
              <a:rPr lang="zh-CN" altLang="zh-CN" sz="1500" i="1" u="none" baseline="-25000">
                <a:solidFill>
                  <a:srgbClr val="333399"/>
                </a:solidFill>
                <a:latin typeface="Arial" panose="020B0604020202020204" pitchFamily="34" charset="0"/>
                <a:ea typeface="黑体" panose="02010609060101010101" pitchFamily="49" charset="-122"/>
              </a:rPr>
              <a:t>f</a:t>
            </a:r>
          </a:p>
        </p:txBody>
      </p:sp>
      <p:sp>
        <p:nvSpPr>
          <p:cNvPr id="33839" name="Text Box 52"/>
          <p:cNvSpPr txBox="1">
            <a:spLocks noChangeArrowheads="1"/>
          </p:cNvSpPr>
          <p:nvPr/>
        </p:nvSpPr>
        <p:spPr bwMode="auto">
          <a:xfrm>
            <a:off x="552072" y="3199022"/>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500" u="none">
                <a:solidFill>
                  <a:srgbClr val="333399"/>
                </a:solidFill>
                <a:latin typeface="Arial" panose="020B0604020202020204" pitchFamily="34" charset="0"/>
                <a:ea typeface="黑体" panose="02010609060101010101" pitchFamily="49" charset="-122"/>
              </a:rPr>
              <a:t>设置的</a:t>
            </a:r>
          </a:p>
          <a:p>
            <a:pPr eaLnBrk="1" hangingPunct="1"/>
            <a:r>
              <a:rPr lang="zh-CN" altLang="en-US" sz="1500" u="none">
                <a:solidFill>
                  <a:srgbClr val="333399"/>
                </a:solidFill>
                <a:latin typeface="Arial" panose="020B0604020202020204" pitchFamily="34" charset="0"/>
                <a:ea typeface="黑体" panose="02010609060101010101" pitchFamily="49" charset="-122"/>
              </a:rPr>
              <a:t>重传时间</a:t>
            </a:r>
          </a:p>
        </p:txBody>
      </p:sp>
      <p:sp>
        <p:nvSpPr>
          <p:cNvPr id="33840" name="Text Box 53"/>
          <p:cNvSpPr txBox="1">
            <a:spLocks noChangeArrowheads="1"/>
          </p:cNvSpPr>
          <p:nvPr/>
        </p:nvSpPr>
        <p:spPr bwMode="auto">
          <a:xfrm>
            <a:off x="1946568" y="2904847"/>
            <a:ext cx="465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600" i="1" u="none" dirty="0">
                <a:solidFill>
                  <a:srgbClr val="C00000"/>
                </a:solidFill>
                <a:latin typeface="Arial" panose="020B0604020202020204" pitchFamily="34" charset="0"/>
                <a:ea typeface="黑体" panose="02010609060101010101" pitchFamily="49" charset="-122"/>
              </a:rPr>
              <a:t>t</a:t>
            </a:r>
            <a:r>
              <a:rPr lang="zh-CN" altLang="zh-CN" sz="1600" i="1" u="none" baseline="-25000" dirty="0">
                <a:solidFill>
                  <a:srgbClr val="C00000"/>
                </a:solidFill>
                <a:latin typeface="Arial" panose="020B0604020202020204" pitchFamily="34" charset="0"/>
                <a:ea typeface="黑体" panose="02010609060101010101" pitchFamily="49" charset="-122"/>
              </a:rPr>
              <a:t>out</a:t>
            </a:r>
          </a:p>
        </p:txBody>
      </p:sp>
      <p:sp>
        <p:nvSpPr>
          <p:cNvPr id="33841" name="Line 54"/>
          <p:cNvSpPr>
            <a:spLocks noChangeShapeType="1"/>
          </p:cNvSpPr>
          <p:nvPr/>
        </p:nvSpPr>
        <p:spPr bwMode="auto">
          <a:xfrm>
            <a:off x="1416733" y="2065197"/>
            <a:ext cx="701495" cy="1619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33842" name="Line 55"/>
          <p:cNvSpPr>
            <a:spLocks noChangeShapeType="1"/>
          </p:cNvSpPr>
          <p:nvPr/>
        </p:nvSpPr>
        <p:spPr bwMode="auto">
          <a:xfrm flipV="1">
            <a:off x="1361947" y="3091833"/>
            <a:ext cx="702686" cy="37754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Tree>
    <p:extLst>
      <p:ext uri="{BB962C8B-B14F-4D97-AF65-F5344CB8AC3E}">
        <p14:creationId xmlns:p14="http://schemas.microsoft.com/office/powerpoint/2010/main" val="4048648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4"/>
          <p:cNvPicPr>
            <a:picLocks noChangeAspect="1" noChangeArrowheads="1"/>
          </p:cNvPicPr>
          <p:nvPr/>
        </p:nvPicPr>
        <p:blipFill>
          <a:blip r:embed="rId3" cstate="print"/>
          <a:srcRect/>
          <a:stretch>
            <a:fillRect/>
          </a:stretch>
        </p:blipFill>
        <p:spPr bwMode="auto">
          <a:xfrm>
            <a:off x="2915816" y="1294558"/>
            <a:ext cx="5735254" cy="3294210"/>
          </a:xfrm>
          <a:prstGeom prst="rect">
            <a:avLst/>
          </a:prstGeom>
          <a:noFill/>
          <a:ln w="9525">
            <a:noFill/>
            <a:miter lim="800000"/>
            <a:headEnd/>
            <a:tailEnd/>
          </a:ln>
        </p:spPr>
      </p:pic>
      <p:sp>
        <p:nvSpPr>
          <p:cNvPr id="168963" name="Rectangle 5"/>
          <p:cNvSpPr>
            <a:spLocks noChangeArrowheads="1"/>
          </p:cNvSpPr>
          <p:nvPr/>
        </p:nvSpPr>
        <p:spPr bwMode="auto">
          <a:xfrm>
            <a:off x="395536" y="1132384"/>
            <a:ext cx="2520280" cy="3335459"/>
          </a:xfrm>
          <a:prstGeom prst="rect">
            <a:avLst/>
          </a:prstGeom>
          <a:noFill/>
          <a:ln w="9525">
            <a:noFill/>
            <a:miter lim="800000"/>
            <a:headEnd/>
            <a:tailEnd/>
          </a:ln>
        </p:spPr>
        <p:txBody>
          <a:bodyPr anchor="ctr"/>
          <a:lstStyle/>
          <a:p>
            <a:pPr eaLnBrk="0" hangingPunct="0">
              <a:lnSpc>
                <a:spcPct val="150000"/>
              </a:lnSpc>
            </a:pPr>
            <a:r>
              <a:rPr lang="zh-CN" altLang="en-US" sz="2000" u="none" dirty="0" smtClean="0">
                <a:solidFill>
                  <a:srgbClr val="1A3868"/>
                </a:solidFill>
              </a:rPr>
              <a:t>方法：</a:t>
            </a:r>
            <a:endParaRPr lang="en-US" altLang="zh-CN" sz="2000" u="none" dirty="0" smtClean="0">
              <a:solidFill>
                <a:srgbClr val="1A3868"/>
              </a:solidFill>
            </a:endParaRPr>
          </a:p>
          <a:p>
            <a:pPr marL="273050" lvl="1" indent="-273050" eaLnBrk="0" hangingPunct="0">
              <a:lnSpc>
                <a:spcPct val="150000"/>
              </a:lnSpc>
              <a:buFontTx/>
              <a:buChar char="•"/>
            </a:pPr>
            <a:r>
              <a:rPr lang="zh-CN" altLang="en-US" sz="2000" b="0" u="none" dirty="0" smtClean="0">
                <a:solidFill>
                  <a:srgbClr val="1A3868"/>
                </a:solidFill>
              </a:rPr>
              <a:t>差错检测、 </a:t>
            </a:r>
            <a:r>
              <a:rPr lang="zh-CN" altLang="en-US" sz="2000" b="0" u="none" dirty="0">
                <a:solidFill>
                  <a:srgbClr val="1A3868"/>
                </a:solidFill>
              </a:rPr>
              <a:t>差错控制、</a:t>
            </a:r>
            <a:r>
              <a:rPr lang="zh-CN" altLang="en-US" sz="2000" b="0" u="none" dirty="0" smtClean="0">
                <a:solidFill>
                  <a:srgbClr val="1A3868"/>
                </a:solidFill>
              </a:rPr>
              <a:t>流量控制</a:t>
            </a:r>
            <a:endParaRPr lang="en-US" altLang="zh-CN" sz="2000" b="0" u="none" dirty="0" smtClean="0">
              <a:solidFill>
                <a:srgbClr val="1A3868"/>
              </a:solidFill>
            </a:endParaRPr>
          </a:p>
          <a:p>
            <a:pPr marL="273050" lvl="1" indent="-273050" eaLnBrk="0" hangingPunct="0">
              <a:lnSpc>
                <a:spcPct val="150000"/>
              </a:lnSpc>
              <a:buFontTx/>
              <a:buChar char="•"/>
            </a:pPr>
            <a:r>
              <a:rPr lang="en-US" altLang="zh-CN" sz="2000" b="0" u="none" dirty="0" smtClean="0">
                <a:solidFill>
                  <a:srgbClr val="1A3868"/>
                </a:solidFill>
              </a:rPr>
              <a:t>EDC=error-detection </a:t>
            </a:r>
            <a:r>
              <a:rPr lang="en-US" altLang="zh-CN" sz="2000" b="0" u="none" dirty="0">
                <a:solidFill>
                  <a:srgbClr val="1A3868"/>
                </a:solidFill>
              </a:rPr>
              <a:t>and-correction </a:t>
            </a:r>
            <a:r>
              <a:rPr lang="zh-CN" altLang="en-US" sz="2000" b="0" u="none" dirty="0">
                <a:solidFill>
                  <a:srgbClr val="1A3868"/>
                </a:solidFill>
              </a:rPr>
              <a:t>差错检测和纠错</a:t>
            </a:r>
            <a:r>
              <a:rPr lang="zh-CN" altLang="en-US" sz="2000" b="0" u="none" dirty="0" smtClean="0">
                <a:solidFill>
                  <a:srgbClr val="1A3868"/>
                </a:solidFill>
              </a:rPr>
              <a:t>比特</a:t>
            </a:r>
            <a:endParaRPr lang="zh-CN" altLang="en-US" sz="2000" b="0" u="none" dirty="0">
              <a:solidFill>
                <a:srgbClr val="1A3868"/>
              </a:solidFill>
            </a:endParaRPr>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55576" y="268288"/>
            <a:ext cx="6184824" cy="1096904"/>
          </a:xfrm>
        </p:spPr>
        <p:txBody>
          <a:bodyPr anchor="b"/>
          <a:lstStyle/>
          <a:p>
            <a:pPr algn="l"/>
            <a:r>
              <a:rPr lang="zh-CN" sz="2400" dirty="0">
                <a:solidFill>
                  <a:srgbClr val="007D7A"/>
                </a:solidFill>
                <a:latin typeface="Times New Roman" pitchFamily="18" charset="0"/>
                <a:ea typeface="微软雅黑" pitchFamily="34" charset="-122"/>
                <a:cs typeface="Times New Roman" pitchFamily="18" charset="0"/>
              </a:rPr>
              <a:t>重传时间 </a:t>
            </a:r>
          </a:p>
        </p:txBody>
      </p:sp>
      <p:sp>
        <p:nvSpPr>
          <p:cNvPr id="34819" name="Rectangle 3"/>
          <p:cNvSpPr>
            <a:spLocks noGrp="1" noChangeArrowheads="1"/>
          </p:cNvSpPr>
          <p:nvPr>
            <p:ph type="body" idx="4294967295"/>
          </p:nvPr>
        </p:nvSpPr>
        <p:spPr>
          <a:xfrm>
            <a:off x="467544" y="1492424"/>
            <a:ext cx="6080660" cy="3457451"/>
          </a:xfrm>
        </p:spPr>
        <p:txBody>
          <a:bodyPr/>
          <a:lstStyle/>
          <a:p>
            <a:pPr algn="just" eaLnBrk="1" hangingPunct="1"/>
            <a:r>
              <a:rPr lang="zh-CN" dirty="0" smtClean="0">
                <a:solidFill>
                  <a:srgbClr val="18386B"/>
                </a:solidFill>
                <a:latin typeface="+mn-ea"/>
              </a:rPr>
              <a:t>重传时间设为</a:t>
            </a:r>
          </a:p>
          <a:p>
            <a:pPr algn="ctr" eaLnBrk="1" hangingPunct="1">
              <a:lnSpc>
                <a:spcPct val="130000"/>
              </a:lnSpc>
              <a:spcAft>
                <a:spcPct val="25000"/>
              </a:spcAft>
              <a:buFontTx/>
              <a:buNone/>
            </a:pPr>
            <a:r>
              <a:rPr lang="zh-CN" altLang="zh-CN" dirty="0" smtClean="0">
                <a:solidFill>
                  <a:srgbClr val="18386B"/>
                </a:solidFill>
                <a:latin typeface="+mn-ea"/>
              </a:rPr>
              <a:t>             </a:t>
            </a:r>
            <a:r>
              <a:rPr lang="zh-CN" altLang="zh-CN" b="1" i="1" dirty="0" smtClean="0">
                <a:solidFill>
                  <a:srgbClr val="18386B"/>
                </a:solidFill>
                <a:latin typeface="+mn-ea"/>
              </a:rPr>
              <a:t>t</a:t>
            </a:r>
            <a:r>
              <a:rPr lang="zh-CN" altLang="zh-CN" b="1" i="1" baseline="-25000" dirty="0" smtClean="0">
                <a:solidFill>
                  <a:srgbClr val="18386B"/>
                </a:solidFill>
                <a:latin typeface="+mn-ea"/>
              </a:rPr>
              <a:t>out</a:t>
            </a:r>
            <a:r>
              <a:rPr lang="zh-CN" altLang="zh-CN" b="1" dirty="0" smtClean="0">
                <a:solidFill>
                  <a:srgbClr val="18386B"/>
                </a:solidFill>
                <a:latin typeface="+mn-ea"/>
              </a:rPr>
              <a:t> = </a:t>
            </a:r>
            <a:r>
              <a:rPr lang="zh-CN" altLang="zh-CN" b="1" i="1" dirty="0" smtClean="0">
                <a:solidFill>
                  <a:srgbClr val="18386B"/>
                </a:solidFill>
                <a:latin typeface="+mn-ea"/>
              </a:rPr>
              <a:t>t</a:t>
            </a:r>
            <a:r>
              <a:rPr lang="zh-CN" altLang="zh-CN" b="1" i="1" baseline="-25000" dirty="0" smtClean="0">
                <a:solidFill>
                  <a:srgbClr val="18386B"/>
                </a:solidFill>
                <a:latin typeface="+mn-ea"/>
              </a:rPr>
              <a:t>p</a:t>
            </a:r>
            <a:r>
              <a:rPr lang="zh-CN" altLang="zh-CN" b="1" dirty="0" smtClean="0">
                <a:solidFill>
                  <a:srgbClr val="18386B"/>
                </a:solidFill>
                <a:latin typeface="+mn-ea"/>
              </a:rPr>
              <a:t> + </a:t>
            </a:r>
            <a:r>
              <a:rPr lang="zh-CN" altLang="zh-CN" b="1" i="1" dirty="0" smtClean="0">
                <a:solidFill>
                  <a:srgbClr val="18386B"/>
                </a:solidFill>
                <a:latin typeface="+mn-ea"/>
              </a:rPr>
              <a:t>t</a:t>
            </a:r>
            <a:r>
              <a:rPr lang="zh-CN" altLang="zh-CN" b="1" i="1" baseline="-25000" dirty="0" smtClean="0">
                <a:solidFill>
                  <a:srgbClr val="18386B"/>
                </a:solidFill>
                <a:latin typeface="+mn-ea"/>
              </a:rPr>
              <a:t>pr</a:t>
            </a:r>
            <a:r>
              <a:rPr lang="zh-CN" altLang="zh-CN" b="1" dirty="0" smtClean="0">
                <a:solidFill>
                  <a:srgbClr val="18386B"/>
                </a:solidFill>
                <a:latin typeface="+mn-ea"/>
              </a:rPr>
              <a:t>+</a:t>
            </a:r>
            <a:r>
              <a:rPr lang="zh-CN" altLang="zh-CN" b="1" i="1" dirty="0" smtClean="0">
                <a:solidFill>
                  <a:srgbClr val="18386B"/>
                </a:solidFill>
                <a:latin typeface="+mn-ea"/>
              </a:rPr>
              <a:t> t</a:t>
            </a:r>
            <a:r>
              <a:rPr lang="zh-CN" altLang="zh-CN" b="1" i="1" baseline="-25000" dirty="0" smtClean="0">
                <a:solidFill>
                  <a:srgbClr val="18386B"/>
                </a:solidFill>
                <a:latin typeface="+mn-ea"/>
              </a:rPr>
              <a:t>a</a:t>
            </a:r>
            <a:r>
              <a:rPr lang="zh-CN" altLang="zh-CN" b="1" dirty="0" smtClean="0">
                <a:solidFill>
                  <a:srgbClr val="18386B"/>
                </a:solidFill>
                <a:latin typeface="+mn-ea"/>
              </a:rPr>
              <a:t> +</a:t>
            </a:r>
            <a:r>
              <a:rPr lang="zh-CN" altLang="zh-CN" b="1" i="1" dirty="0" smtClean="0">
                <a:solidFill>
                  <a:srgbClr val="18386B"/>
                </a:solidFill>
                <a:latin typeface="+mn-ea"/>
              </a:rPr>
              <a:t> t</a:t>
            </a:r>
            <a:r>
              <a:rPr lang="zh-CN" altLang="zh-CN" b="1" i="1" baseline="-25000" dirty="0" smtClean="0">
                <a:solidFill>
                  <a:srgbClr val="18386B"/>
                </a:solidFill>
                <a:latin typeface="+mn-ea"/>
              </a:rPr>
              <a:t>p</a:t>
            </a:r>
            <a:r>
              <a:rPr lang="zh-CN" altLang="zh-CN" b="1" dirty="0" smtClean="0">
                <a:solidFill>
                  <a:srgbClr val="18386B"/>
                </a:solidFill>
                <a:latin typeface="+mn-ea"/>
              </a:rPr>
              <a:t> + </a:t>
            </a:r>
            <a:r>
              <a:rPr lang="zh-CN" altLang="zh-CN" b="1" i="1" dirty="0" smtClean="0">
                <a:solidFill>
                  <a:srgbClr val="18386B"/>
                </a:solidFill>
                <a:latin typeface="+mn-ea"/>
              </a:rPr>
              <a:t>t</a:t>
            </a:r>
            <a:r>
              <a:rPr lang="zh-CN" altLang="zh-CN" b="1" i="1" baseline="-25000" dirty="0" smtClean="0">
                <a:solidFill>
                  <a:srgbClr val="18386B"/>
                </a:solidFill>
                <a:latin typeface="+mn-ea"/>
              </a:rPr>
              <a:t>pr              </a:t>
            </a:r>
            <a:r>
              <a:rPr lang="zh-CN" altLang="zh-CN" dirty="0" smtClean="0">
                <a:solidFill>
                  <a:srgbClr val="18386B"/>
                </a:solidFill>
                <a:latin typeface="+mn-ea"/>
              </a:rPr>
              <a:t>                        </a:t>
            </a:r>
          </a:p>
          <a:p>
            <a:pPr eaLnBrk="1" hangingPunct="1">
              <a:lnSpc>
                <a:spcPct val="130000"/>
              </a:lnSpc>
            </a:pPr>
            <a:r>
              <a:rPr lang="zh-CN" dirty="0" smtClean="0">
                <a:solidFill>
                  <a:srgbClr val="18386B"/>
                </a:solidFill>
                <a:latin typeface="+mn-ea"/>
              </a:rPr>
              <a:t>通常处理时间 </a:t>
            </a:r>
            <a:r>
              <a:rPr lang="zh-CN" altLang="zh-CN" b="1" i="1" dirty="0" smtClean="0">
                <a:solidFill>
                  <a:srgbClr val="18386B"/>
                </a:solidFill>
                <a:latin typeface="+mn-ea"/>
              </a:rPr>
              <a:t>t</a:t>
            </a:r>
            <a:r>
              <a:rPr lang="zh-CN" altLang="zh-CN" b="1" i="1" baseline="-25000" dirty="0" smtClean="0">
                <a:solidFill>
                  <a:srgbClr val="18386B"/>
                </a:solidFill>
                <a:latin typeface="+mn-ea"/>
              </a:rPr>
              <a:t>pr</a:t>
            </a:r>
            <a:r>
              <a:rPr lang="zh-CN" altLang="zh-CN" b="1" i="1" dirty="0" smtClean="0">
                <a:solidFill>
                  <a:srgbClr val="18386B"/>
                </a:solidFill>
                <a:latin typeface="+mn-ea"/>
              </a:rPr>
              <a:t> </a:t>
            </a:r>
            <a:r>
              <a:rPr lang="zh-CN" dirty="0" smtClean="0">
                <a:solidFill>
                  <a:srgbClr val="18386B"/>
                </a:solidFill>
                <a:latin typeface="+mn-ea"/>
              </a:rPr>
              <a:t>和确认帧的发送时间 </a:t>
            </a:r>
            <a:r>
              <a:rPr lang="zh-CN" altLang="zh-CN" i="1" dirty="0" smtClean="0">
                <a:solidFill>
                  <a:srgbClr val="18386B"/>
                </a:solidFill>
                <a:latin typeface="+mn-ea"/>
              </a:rPr>
              <a:t>t</a:t>
            </a:r>
            <a:r>
              <a:rPr lang="zh-CN" altLang="zh-CN" b="1" i="1" baseline="-25000" dirty="0" smtClean="0">
                <a:solidFill>
                  <a:srgbClr val="18386B"/>
                </a:solidFill>
                <a:latin typeface="+mn-ea"/>
              </a:rPr>
              <a:t>a</a:t>
            </a:r>
            <a:r>
              <a:rPr lang="zh-CN" altLang="zh-CN" i="1" baseline="-25000" dirty="0" smtClean="0">
                <a:solidFill>
                  <a:srgbClr val="18386B"/>
                </a:solidFill>
                <a:latin typeface="+mn-ea"/>
              </a:rPr>
              <a:t> </a:t>
            </a:r>
            <a:r>
              <a:rPr lang="zh-CN" dirty="0" smtClean="0">
                <a:solidFill>
                  <a:srgbClr val="18386B"/>
                </a:solidFill>
                <a:latin typeface="+mn-ea"/>
              </a:rPr>
              <a:t>都远小于传播时延 </a:t>
            </a:r>
            <a:r>
              <a:rPr lang="zh-CN" altLang="zh-CN" b="1" i="1" dirty="0" smtClean="0">
                <a:solidFill>
                  <a:srgbClr val="18386B"/>
                </a:solidFill>
                <a:latin typeface="+mn-ea"/>
              </a:rPr>
              <a:t>t</a:t>
            </a:r>
            <a:r>
              <a:rPr lang="zh-CN" altLang="zh-CN" b="1" i="1" baseline="-25000" dirty="0" smtClean="0">
                <a:solidFill>
                  <a:srgbClr val="18386B"/>
                </a:solidFill>
                <a:latin typeface="+mn-ea"/>
              </a:rPr>
              <a:t>p</a:t>
            </a:r>
            <a:r>
              <a:rPr lang="zh-CN" dirty="0" smtClean="0">
                <a:solidFill>
                  <a:srgbClr val="18386B"/>
                </a:solidFill>
                <a:latin typeface="+mn-ea"/>
              </a:rPr>
              <a:t>，因此可将重传时间取为两倍的传播时延，即</a:t>
            </a:r>
          </a:p>
          <a:p>
            <a:pPr algn="ctr" eaLnBrk="1" hangingPunct="1">
              <a:lnSpc>
                <a:spcPct val="130000"/>
              </a:lnSpc>
              <a:spcAft>
                <a:spcPct val="30000"/>
              </a:spcAft>
              <a:buFontTx/>
              <a:buNone/>
            </a:pPr>
            <a:r>
              <a:rPr lang="zh-CN" dirty="0" smtClean="0">
                <a:solidFill>
                  <a:srgbClr val="18386B"/>
                </a:solidFill>
                <a:latin typeface="+mn-ea"/>
              </a:rPr>
              <a:t>       </a:t>
            </a:r>
            <a:r>
              <a:rPr lang="zh-CN" altLang="zh-CN" b="1" i="1" dirty="0" smtClean="0">
                <a:solidFill>
                  <a:srgbClr val="18386B"/>
                </a:solidFill>
                <a:latin typeface="+mn-ea"/>
              </a:rPr>
              <a:t>t</a:t>
            </a:r>
            <a:r>
              <a:rPr lang="zh-CN" altLang="zh-CN" b="1" i="1" baseline="-25000" dirty="0" smtClean="0">
                <a:solidFill>
                  <a:srgbClr val="18386B"/>
                </a:solidFill>
                <a:latin typeface="+mn-ea"/>
              </a:rPr>
              <a:t>out</a:t>
            </a:r>
            <a:r>
              <a:rPr lang="zh-CN" altLang="zh-CN" b="1" dirty="0" smtClean="0">
                <a:solidFill>
                  <a:srgbClr val="18386B"/>
                </a:solidFill>
                <a:latin typeface="+mn-ea"/>
              </a:rPr>
              <a:t> = 2</a:t>
            </a:r>
            <a:r>
              <a:rPr lang="zh-CN" altLang="zh-CN" b="1" i="1" dirty="0" smtClean="0">
                <a:solidFill>
                  <a:srgbClr val="18386B"/>
                </a:solidFill>
                <a:latin typeface="+mn-ea"/>
              </a:rPr>
              <a:t>t</a:t>
            </a:r>
            <a:r>
              <a:rPr lang="zh-CN" altLang="zh-CN" b="1" i="1" baseline="-25000" dirty="0" smtClean="0">
                <a:solidFill>
                  <a:srgbClr val="18386B"/>
                </a:solidFill>
                <a:latin typeface="+mn-ea"/>
              </a:rPr>
              <a:t>p</a:t>
            </a:r>
            <a:endParaRPr lang="zh-CN" altLang="zh-CN" dirty="0" smtClean="0">
              <a:solidFill>
                <a:srgbClr val="18386B"/>
              </a:solidFill>
              <a:latin typeface="+mn-ea"/>
            </a:endParaRPr>
          </a:p>
        </p:txBody>
      </p:sp>
    </p:spTree>
    <p:extLst>
      <p:ext uri="{BB962C8B-B14F-4D97-AF65-F5344CB8AC3E}">
        <p14:creationId xmlns:p14="http://schemas.microsoft.com/office/powerpoint/2010/main" val="22403689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11560" y="233436"/>
            <a:ext cx="5846582" cy="1096904"/>
          </a:xfrm>
        </p:spPr>
        <p:txBody>
          <a:bodyPr anchor="b"/>
          <a:lstStyle/>
          <a:p>
            <a:pPr algn="l"/>
            <a:r>
              <a:rPr lang="zh-CN" sz="2400" dirty="0">
                <a:solidFill>
                  <a:srgbClr val="007D7A"/>
                </a:solidFill>
                <a:latin typeface="Times New Roman" pitchFamily="18" charset="0"/>
                <a:ea typeface="微软雅黑" pitchFamily="34" charset="-122"/>
                <a:cs typeface="Times New Roman" pitchFamily="18" charset="0"/>
              </a:rPr>
              <a:t>重复帧的问题</a:t>
            </a:r>
          </a:p>
        </p:txBody>
      </p:sp>
      <p:sp>
        <p:nvSpPr>
          <p:cNvPr id="35843" name="Rectangle 3"/>
          <p:cNvSpPr>
            <a:spLocks noGrp="1" noChangeArrowheads="1"/>
          </p:cNvSpPr>
          <p:nvPr>
            <p:ph type="body" idx="4294967295"/>
          </p:nvPr>
        </p:nvSpPr>
        <p:spPr>
          <a:xfrm>
            <a:off x="395536" y="1420416"/>
            <a:ext cx="5616624" cy="3402665"/>
          </a:xfrm>
        </p:spPr>
        <p:txBody>
          <a:bodyPr/>
          <a:lstStyle/>
          <a:p>
            <a:pPr marL="0" indent="0" algn="just" eaLnBrk="1" hangingPunct="1">
              <a:buNone/>
            </a:pPr>
            <a:r>
              <a:rPr lang="zh-CN" sz="2000" dirty="0">
                <a:solidFill>
                  <a:srgbClr val="18386B"/>
                </a:solidFill>
                <a:latin typeface="+mn-ea"/>
              </a:rPr>
              <a:t>应答帧的丢失会使接收方收到重复的</a:t>
            </a:r>
            <a:r>
              <a:rPr lang="zh-CN" sz="2000" dirty="0" smtClean="0">
                <a:solidFill>
                  <a:srgbClr val="18386B"/>
                </a:solidFill>
                <a:latin typeface="+mn-ea"/>
              </a:rPr>
              <a:t>帧</a:t>
            </a:r>
            <a:r>
              <a:rPr lang="zh-CN" altLang="en-US" sz="2000" dirty="0">
                <a:solidFill>
                  <a:srgbClr val="18386B"/>
                </a:solidFill>
                <a:latin typeface="+mn-ea"/>
              </a:rPr>
              <a:t>，</a:t>
            </a:r>
            <a:r>
              <a:rPr lang="zh-CN" sz="2000" dirty="0" smtClean="0">
                <a:solidFill>
                  <a:srgbClr val="18386B"/>
                </a:solidFill>
                <a:latin typeface="+mn-ea"/>
              </a:rPr>
              <a:t>重</a:t>
            </a:r>
            <a:r>
              <a:rPr lang="zh-CN" sz="2000" dirty="0">
                <a:solidFill>
                  <a:srgbClr val="18386B"/>
                </a:solidFill>
                <a:latin typeface="+mn-ea"/>
              </a:rPr>
              <a:t>复帧如何处理</a:t>
            </a:r>
            <a:r>
              <a:rPr lang="zh-CN" sz="2000" dirty="0" smtClean="0">
                <a:solidFill>
                  <a:srgbClr val="18386B"/>
                </a:solidFill>
                <a:latin typeface="+mn-ea"/>
              </a:rPr>
              <a:t>？</a:t>
            </a:r>
            <a:endParaRPr lang="en-US" altLang="zh-CN" sz="2000" dirty="0" smtClean="0">
              <a:solidFill>
                <a:srgbClr val="18386B"/>
              </a:solidFill>
              <a:latin typeface="+mn-ea"/>
            </a:endParaRPr>
          </a:p>
          <a:p>
            <a:pPr algn="just" eaLnBrk="1" hangingPunct="1"/>
            <a:r>
              <a:rPr lang="zh-CN" altLang="zh-CN" sz="2000" dirty="0">
                <a:solidFill>
                  <a:srgbClr val="18386B"/>
                </a:solidFill>
                <a:latin typeface="+mn-ea"/>
              </a:rPr>
              <a:t>使每一个数据帧带上</a:t>
            </a:r>
            <a:r>
              <a:rPr lang="zh-CN" altLang="zh-CN" sz="2000" dirty="0">
                <a:solidFill>
                  <a:srgbClr val="C00000"/>
                </a:solidFill>
                <a:latin typeface="+mn-ea"/>
              </a:rPr>
              <a:t>不同的发送序号</a:t>
            </a:r>
            <a:r>
              <a:rPr lang="zh-CN" altLang="zh-CN" sz="2000" dirty="0">
                <a:solidFill>
                  <a:srgbClr val="18386B"/>
                </a:solidFill>
                <a:latin typeface="+mn-ea"/>
              </a:rPr>
              <a:t>。每发送一个新的数据帧就把它的发送序号加 1。 </a:t>
            </a:r>
          </a:p>
          <a:p>
            <a:pPr algn="just" eaLnBrk="1" hangingPunct="1"/>
            <a:r>
              <a:rPr lang="zh-CN" altLang="zh-CN" sz="2000" dirty="0">
                <a:solidFill>
                  <a:srgbClr val="18386B"/>
                </a:solidFill>
                <a:latin typeface="+mn-ea"/>
              </a:rPr>
              <a:t>若结点 B 收到发送序号相同的数据帧，就表明出现了重复帧。这时应</a:t>
            </a:r>
            <a:r>
              <a:rPr lang="zh-CN" altLang="zh-CN" sz="2000" dirty="0">
                <a:solidFill>
                  <a:srgbClr val="C00000"/>
                </a:solidFill>
                <a:latin typeface="+mn-ea"/>
              </a:rPr>
              <a:t>丢弃重复帧</a:t>
            </a:r>
            <a:r>
              <a:rPr lang="zh-CN" altLang="zh-CN" sz="2000" dirty="0">
                <a:solidFill>
                  <a:srgbClr val="18386B"/>
                </a:solidFill>
                <a:latin typeface="+mn-ea"/>
              </a:rPr>
              <a:t>，因为已经收到过同样的数据帧并且也交给了主机 B。</a:t>
            </a:r>
          </a:p>
          <a:p>
            <a:pPr algn="just" eaLnBrk="1" hangingPunct="1"/>
            <a:r>
              <a:rPr lang="zh-CN" altLang="zh-CN" sz="2000" dirty="0">
                <a:solidFill>
                  <a:srgbClr val="18386B"/>
                </a:solidFill>
                <a:latin typeface="+mn-ea"/>
              </a:rPr>
              <a:t>但此时结点 B 还必须向 A </a:t>
            </a:r>
            <a:r>
              <a:rPr lang="zh-CN" altLang="en-US" sz="2000" dirty="0">
                <a:solidFill>
                  <a:srgbClr val="C00000"/>
                </a:solidFill>
                <a:latin typeface="+mn-ea"/>
              </a:rPr>
              <a:t>重</a:t>
            </a:r>
            <a:r>
              <a:rPr lang="zh-CN" altLang="zh-CN" sz="2000" dirty="0" smtClean="0">
                <a:solidFill>
                  <a:srgbClr val="C00000"/>
                </a:solidFill>
                <a:latin typeface="+mn-ea"/>
              </a:rPr>
              <a:t>发送</a:t>
            </a:r>
            <a:r>
              <a:rPr lang="zh-CN" altLang="zh-CN" sz="2000" dirty="0">
                <a:solidFill>
                  <a:srgbClr val="C00000"/>
                </a:solidFill>
                <a:latin typeface="+mn-ea"/>
              </a:rPr>
              <a:t>确认帧 ACK</a:t>
            </a:r>
            <a:r>
              <a:rPr lang="zh-CN" altLang="zh-CN" sz="2000" dirty="0">
                <a:solidFill>
                  <a:srgbClr val="18386B"/>
                </a:solidFill>
                <a:latin typeface="+mn-ea"/>
              </a:rPr>
              <a:t>，因为 B 已经知道 A 还没有收到上一次发过去的确认帧 ACK。    </a:t>
            </a:r>
          </a:p>
          <a:p>
            <a:pPr marL="0" indent="0" algn="just" eaLnBrk="1" hangingPunct="1">
              <a:buNone/>
            </a:pPr>
            <a:endParaRPr lang="zh-CN" sz="2000" dirty="0">
              <a:solidFill>
                <a:srgbClr val="18386B"/>
              </a:solidFill>
              <a:latin typeface="+mn-ea"/>
            </a:endParaRPr>
          </a:p>
        </p:txBody>
      </p:sp>
      <p:pic>
        <p:nvPicPr>
          <p:cNvPr id="358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5902"/>
          <a:stretch/>
        </p:blipFill>
        <p:spPr bwMode="auto">
          <a:xfrm>
            <a:off x="6300192" y="1330340"/>
            <a:ext cx="2484988" cy="333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5417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7" name="Rectangle 5"/>
          <p:cNvSpPr>
            <a:spLocks noGrp="1" noChangeArrowheads="1"/>
          </p:cNvSpPr>
          <p:nvPr>
            <p:ph type="title"/>
          </p:nvPr>
        </p:nvSpPr>
        <p:spPr>
          <a:xfrm>
            <a:off x="357188" y="628650"/>
            <a:ext cx="3709987"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多帧连续发送协议</a:t>
            </a:r>
          </a:p>
        </p:txBody>
      </p:sp>
      <p:graphicFrame>
        <p:nvGraphicFramePr>
          <p:cNvPr id="212996" name="Object 5"/>
          <p:cNvGraphicFramePr>
            <a:graphicFrameLocks noGrp="1" noChangeAspect="1"/>
          </p:cNvGraphicFramePr>
          <p:nvPr>
            <p:ph idx="1"/>
          </p:nvPr>
        </p:nvGraphicFramePr>
        <p:xfrm>
          <a:off x="3203575" y="628650"/>
          <a:ext cx="3576638" cy="4516438"/>
        </p:xfrm>
        <a:graphic>
          <a:graphicData uri="http://schemas.openxmlformats.org/presentationml/2006/ole">
            <mc:AlternateContent xmlns:mc="http://schemas.openxmlformats.org/markup-compatibility/2006">
              <mc:Choice xmlns:v="urn:schemas-microsoft-com:vml" Requires="v">
                <p:oleObj spid="_x0000_s213010" name="Visio" r:id="rId4" imgW="3475863" imgH="4390390" progId="">
                  <p:embed/>
                </p:oleObj>
              </mc:Choice>
              <mc:Fallback>
                <p:oleObj name="Visio" r:id="rId4" imgW="3475863" imgH="439039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628650"/>
                        <a:ext cx="3576638" cy="451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内容占位符 2"/>
          <p:cNvSpPr>
            <a:spLocks/>
          </p:cNvSpPr>
          <p:nvPr/>
        </p:nvSpPr>
        <p:spPr bwMode="auto">
          <a:xfrm>
            <a:off x="250825" y="1420813"/>
            <a:ext cx="2881313" cy="1655762"/>
          </a:xfrm>
          <a:prstGeom prst="rect">
            <a:avLst/>
          </a:prstGeom>
          <a:noFill/>
          <a:ln w="9525">
            <a:noFill/>
            <a:miter lim="800000"/>
            <a:headEnd/>
            <a:tailEnd/>
          </a:ln>
        </p:spPr>
        <p:txBody>
          <a:bodyPr/>
          <a:lstStyle/>
          <a:p>
            <a:pPr eaLnBrk="0" hangingPunct="0">
              <a:lnSpc>
                <a:spcPct val="120000"/>
              </a:lnSpc>
              <a:spcBef>
                <a:spcPct val="20000"/>
              </a:spcBef>
            </a:pPr>
            <a:r>
              <a:rPr lang="zh-CN" altLang="en-US" sz="2000" b="0" u="none" dirty="0">
                <a:solidFill>
                  <a:srgbClr val="C00000"/>
                </a:solidFill>
                <a:latin typeface="微软雅黑" pitchFamily="34" charset="-122"/>
              </a:rPr>
              <a:t>拉回重发方式</a:t>
            </a:r>
            <a:r>
              <a:rPr lang="zh-CN" altLang="en-US" sz="2000" b="0" u="none" dirty="0">
                <a:solidFill>
                  <a:srgbClr val="18386B"/>
                </a:solidFill>
                <a:latin typeface="微软雅黑" pitchFamily="34" charset="-122"/>
              </a:rPr>
              <a:t>：发送方</a:t>
            </a:r>
            <a:r>
              <a:rPr lang="zh-CN" altLang="en-US" sz="2000" b="0" u="none" dirty="0" smtClean="0">
                <a:solidFill>
                  <a:srgbClr val="18386B"/>
                </a:solidFill>
                <a:latin typeface="微软雅黑" pitchFamily="34" charset="-122"/>
              </a:rPr>
              <a:t>连续发送</a:t>
            </a:r>
            <a:r>
              <a:rPr lang="zh-CN" altLang="en-US" sz="2000" b="0" u="none" dirty="0">
                <a:solidFill>
                  <a:srgbClr val="18386B"/>
                </a:solidFill>
                <a:latin typeface="微软雅黑" pitchFamily="34" charset="-122"/>
              </a:rPr>
              <a:t>数据帧，接收方进行校验后返回相应的应答帧。</a:t>
            </a:r>
          </a:p>
        </p:txBody>
      </p:sp>
      <p:sp>
        <p:nvSpPr>
          <p:cNvPr id="2" name="内容占位符 2"/>
          <p:cNvSpPr>
            <a:spLocks/>
          </p:cNvSpPr>
          <p:nvPr/>
        </p:nvSpPr>
        <p:spPr bwMode="auto">
          <a:xfrm>
            <a:off x="250825" y="3057525"/>
            <a:ext cx="2881313" cy="863600"/>
          </a:xfrm>
          <a:prstGeom prst="rect">
            <a:avLst/>
          </a:prstGeom>
          <a:noFill/>
          <a:ln w="9525">
            <a:noFill/>
            <a:miter lim="800000"/>
            <a:headEnd/>
            <a:tailEnd/>
          </a:ln>
        </p:spPr>
        <p:txBody>
          <a:bodyPr/>
          <a:lstStyle/>
          <a:p>
            <a:pPr eaLnBrk="0" hangingPunct="0">
              <a:lnSpc>
                <a:spcPct val="120000"/>
              </a:lnSpc>
              <a:spcBef>
                <a:spcPct val="20000"/>
              </a:spcBef>
            </a:pPr>
            <a:r>
              <a:rPr lang="zh-CN" altLang="en-US" sz="2000" b="0" u="none">
                <a:solidFill>
                  <a:srgbClr val="C00000"/>
                </a:solidFill>
                <a:latin typeface="微软雅黑" pitchFamily="34" charset="-122"/>
              </a:rPr>
              <a:t>选择重发方式</a:t>
            </a:r>
            <a:r>
              <a:rPr lang="zh-CN" altLang="en-US" sz="2000" b="0" u="none">
                <a:solidFill>
                  <a:srgbClr val="18386B"/>
                </a:solidFill>
                <a:latin typeface="微软雅黑" pitchFamily="34" charset="-122"/>
              </a:rPr>
              <a:t>：只选择发送出错的数据帧。</a:t>
            </a:r>
            <a:endParaRPr lang="zh-CN" altLang="en-US" sz="2000" u="none">
              <a:solidFill>
                <a:srgbClr val="2D2DB9"/>
              </a:solidFill>
            </a:endParaRPr>
          </a:p>
        </p:txBody>
      </p:sp>
      <p:sp>
        <p:nvSpPr>
          <p:cNvPr id="12" name="AutoShape 6"/>
          <p:cNvSpPr>
            <a:spLocks noChangeArrowheads="1"/>
          </p:cNvSpPr>
          <p:nvPr/>
        </p:nvSpPr>
        <p:spPr bwMode="auto">
          <a:xfrm>
            <a:off x="193279" y="3978137"/>
            <a:ext cx="2924753" cy="936351"/>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88900" eaLnBrk="0" hangingPunct="0">
              <a:lnSpc>
                <a:spcPct val="110000"/>
              </a:lnSpc>
              <a:spcBef>
                <a:spcPct val="30000"/>
              </a:spcBef>
            </a:pPr>
            <a:r>
              <a:rPr lang="zh-CN" altLang="en-US" sz="2000" b="0" u="none">
                <a:solidFill>
                  <a:srgbClr val="FFFF00"/>
                </a:solidFill>
              </a:rPr>
              <a:t>显然选择重发方式的效率高于拉回重发方式。</a:t>
            </a:r>
          </a:p>
        </p:txBody>
      </p:sp>
      <p:sp>
        <p:nvSpPr>
          <p:cNvPr id="4" name="矩形 3"/>
          <p:cNvSpPr/>
          <p:nvPr/>
        </p:nvSpPr>
        <p:spPr>
          <a:xfrm>
            <a:off x="6913562" y="700336"/>
            <a:ext cx="1906910" cy="1754326"/>
          </a:xfrm>
          <a:prstGeom prst="rect">
            <a:avLst/>
          </a:prstGeom>
        </p:spPr>
        <p:txBody>
          <a:bodyPr wrap="square">
            <a:spAutoFit/>
          </a:bodyPr>
          <a:lstStyle/>
          <a:p>
            <a:pPr eaLnBrk="0" hangingPunct="0">
              <a:lnSpc>
                <a:spcPct val="120000"/>
              </a:lnSpc>
              <a:spcBef>
                <a:spcPct val="20000"/>
              </a:spcBef>
            </a:pPr>
            <a:r>
              <a:rPr lang="zh-CN" altLang="en-US" sz="1800" b="0" u="none" dirty="0">
                <a:solidFill>
                  <a:srgbClr val="18386B"/>
                </a:solidFill>
                <a:latin typeface="微软雅黑" pitchFamily="34" charset="-122"/>
              </a:rPr>
              <a:t>如果发送端一直没有收到对方的确认信息</a:t>
            </a:r>
            <a:r>
              <a:rPr lang="zh-CN" altLang="en-US" sz="1800" b="0" u="none" dirty="0" smtClean="0">
                <a:solidFill>
                  <a:srgbClr val="18386B"/>
                </a:solidFill>
                <a:latin typeface="微软雅黑" pitchFamily="34" charset="-122"/>
              </a:rPr>
              <a:t>，不能</a:t>
            </a:r>
            <a:r>
              <a:rPr lang="zh-CN" altLang="en-US" sz="1800" b="0" u="none" dirty="0">
                <a:solidFill>
                  <a:srgbClr val="18386B"/>
                </a:solidFill>
                <a:latin typeface="微软雅黑" pitchFamily="34" charset="-122"/>
              </a:rPr>
              <a:t>无限制地向接收方</a:t>
            </a:r>
            <a:r>
              <a:rPr lang="zh-CN" altLang="en-US" sz="1800" b="0" u="none" dirty="0" smtClean="0">
                <a:solidFill>
                  <a:srgbClr val="18386B"/>
                </a:solidFill>
                <a:latin typeface="微软雅黑" pitchFamily="34" charset="-122"/>
              </a:rPr>
              <a:t>发送数据帧。</a:t>
            </a:r>
            <a:endParaRPr lang="zh-CN" altLang="en-US" sz="1800" b="0" u="none" dirty="0">
              <a:solidFill>
                <a:srgbClr val="18386B"/>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66537" y="798178"/>
            <a:ext cx="5158265" cy="576440"/>
          </a:xfrm>
        </p:spPr>
        <p:txBody>
          <a:bodyPr>
            <a:normAutofit/>
          </a:bodyPr>
          <a:lstStyle/>
          <a:p>
            <a:pPr algn="l"/>
            <a:r>
              <a:rPr lang="zh-CN" altLang="en-US" sz="2400" dirty="0" smtClean="0">
                <a:solidFill>
                  <a:srgbClr val="007D7A"/>
                </a:solidFill>
                <a:latin typeface="Times New Roman" pitchFamily="18" charset="0"/>
                <a:cs typeface="Times New Roman" pitchFamily="18" charset="0"/>
              </a:rPr>
              <a:t>二、数据链路层的功能</a:t>
            </a:r>
            <a:endParaRPr lang="zh-CN" altLang="en-US" sz="2400" dirty="0">
              <a:solidFill>
                <a:srgbClr val="007D7A"/>
              </a:solidFill>
              <a:latin typeface="Times New Roman" pitchFamily="18" charset="0"/>
              <a:cs typeface="Times New Roman" pitchFamily="18" charset="0"/>
            </a:endParaRPr>
          </a:p>
        </p:txBody>
      </p:sp>
      <p:sp>
        <p:nvSpPr>
          <p:cNvPr id="10244" name="Line 3"/>
          <p:cNvSpPr>
            <a:spLocks noChangeShapeType="1"/>
          </p:cNvSpPr>
          <p:nvPr/>
        </p:nvSpPr>
        <p:spPr bwMode="auto">
          <a:xfrm flipH="1" flipV="1">
            <a:off x="6270929" y="2609466"/>
            <a:ext cx="506391" cy="47640"/>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0245" name="Line 4"/>
          <p:cNvSpPr>
            <a:spLocks noChangeShapeType="1"/>
          </p:cNvSpPr>
          <p:nvPr/>
        </p:nvSpPr>
        <p:spPr bwMode="auto">
          <a:xfrm flipH="1" flipV="1">
            <a:off x="5449237" y="2380795"/>
            <a:ext cx="477728" cy="161975"/>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0246" name="Line 5"/>
          <p:cNvSpPr>
            <a:spLocks noChangeShapeType="1"/>
          </p:cNvSpPr>
          <p:nvPr/>
        </p:nvSpPr>
        <p:spPr bwMode="auto">
          <a:xfrm flipV="1">
            <a:off x="4780418" y="2371267"/>
            <a:ext cx="573273" cy="114335"/>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0247" name="Line 6"/>
          <p:cNvSpPr>
            <a:spLocks noChangeShapeType="1"/>
          </p:cNvSpPr>
          <p:nvPr/>
        </p:nvSpPr>
        <p:spPr bwMode="auto">
          <a:xfrm flipV="1">
            <a:off x="3977835" y="2428434"/>
            <a:ext cx="687928" cy="57168"/>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0248" name="Line 7"/>
          <p:cNvSpPr>
            <a:spLocks noChangeShapeType="1"/>
          </p:cNvSpPr>
          <p:nvPr/>
        </p:nvSpPr>
        <p:spPr bwMode="auto">
          <a:xfrm>
            <a:off x="3175253" y="2485602"/>
            <a:ext cx="687928" cy="0"/>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0249" name="Line 8"/>
          <p:cNvSpPr>
            <a:spLocks noChangeShapeType="1"/>
          </p:cNvSpPr>
          <p:nvPr/>
        </p:nvSpPr>
        <p:spPr bwMode="auto">
          <a:xfrm>
            <a:off x="2315343" y="2314099"/>
            <a:ext cx="687928" cy="171503"/>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0250" name="Freeform 9"/>
          <p:cNvSpPr>
            <a:spLocks/>
          </p:cNvSpPr>
          <p:nvPr/>
        </p:nvSpPr>
        <p:spPr bwMode="auto">
          <a:xfrm>
            <a:off x="958596" y="2342683"/>
            <a:ext cx="1318529" cy="381118"/>
          </a:xfrm>
          <a:custGeom>
            <a:avLst/>
            <a:gdLst>
              <a:gd name="T0" fmla="*/ 0 w 1104"/>
              <a:gd name="T1" fmla="*/ 320 h 320"/>
              <a:gd name="T2" fmla="*/ 568 w 1104"/>
              <a:gd name="T3" fmla="*/ 200 h 320"/>
              <a:gd name="T4" fmla="*/ 1104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grpSp>
        <p:nvGrpSpPr>
          <p:cNvPr id="2" name="Group 10"/>
          <p:cNvGrpSpPr>
            <a:grpSpLocks/>
          </p:cNvGrpSpPr>
          <p:nvPr/>
        </p:nvGrpSpPr>
        <p:grpSpPr bwMode="auto">
          <a:xfrm>
            <a:off x="1226124" y="2199764"/>
            <a:ext cx="849162" cy="585968"/>
            <a:chOff x="1680" y="240"/>
            <a:chExt cx="2529" cy="1270"/>
          </a:xfrm>
        </p:grpSpPr>
        <p:sp>
          <p:nvSpPr>
            <p:cNvPr id="10808" name="Oval 1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9" name="Oval 1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0" name="Oval 1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1" name="Oval 1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2" name="Oval 1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3" name="Oval 1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4" name="Oval 1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5" name="Oval 1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16" name="Oval 1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3" name="Group 20"/>
          <p:cNvGrpSpPr>
            <a:grpSpLocks/>
          </p:cNvGrpSpPr>
          <p:nvPr/>
        </p:nvGrpSpPr>
        <p:grpSpPr bwMode="auto">
          <a:xfrm>
            <a:off x="2659307" y="2199764"/>
            <a:ext cx="849162" cy="585968"/>
            <a:chOff x="1680" y="240"/>
            <a:chExt cx="2529" cy="1270"/>
          </a:xfrm>
        </p:grpSpPr>
        <p:sp>
          <p:nvSpPr>
            <p:cNvPr id="10799" name="Oval 2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0" name="Oval 2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1" name="Oval 2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2" name="Oval 2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3" name="Oval 2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4" name="Oval 2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5" name="Oval 2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6" name="Oval 2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807" name="Oval 2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253" name="Text Box 30"/>
          <p:cNvSpPr txBox="1">
            <a:spLocks noChangeArrowheads="1"/>
          </p:cNvSpPr>
          <p:nvPr/>
        </p:nvSpPr>
        <p:spPr bwMode="auto">
          <a:xfrm>
            <a:off x="2802626" y="234149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局域网</a:t>
            </a:r>
          </a:p>
        </p:txBody>
      </p:sp>
      <p:pic>
        <p:nvPicPr>
          <p:cNvPr id="10254" name="Picture 31"/>
          <p:cNvPicPr>
            <a:picLocks noChangeArrowheads="1"/>
          </p:cNvPicPr>
          <p:nvPr/>
        </p:nvPicPr>
        <p:blipFill>
          <a:blip r:embed="rId3" cstate="print"/>
          <a:srcRect/>
          <a:stretch>
            <a:fillRect/>
          </a:stretch>
        </p:blipFill>
        <p:spPr bwMode="auto">
          <a:xfrm>
            <a:off x="2164860" y="2223585"/>
            <a:ext cx="332021" cy="226288"/>
          </a:xfrm>
          <a:prstGeom prst="rect">
            <a:avLst/>
          </a:prstGeom>
          <a:noFill/>
          <a:ln w="12699">
            <a:noFill/>
            <a:miter lim="800000"/>
            <a:headEnd/>
            <a:tailEnd/>
          </a:ln>
        </p:spPr>
      </p:pic>
      <p:pic>
        <p:nvPicPr>
          <p:cNvPr id="10255" name="Picture 32"/>
          <p:cNvPicPr>
            <a:picLocks noChangeArrowheads="1"/>
          </p:cNvPicPr>
          <p:nvPr/>
        </p:nvPicPr>
        <p:blipFill>
          <a:blip r:embed="rId3" cstate="print"/>
          <a:srcRect/>
          <a:stretch>
            <a:fillRect/>
          </a:stretch>
        </p:blipFill>
        <p:spPr bwMode="auto">
          <a:xfrm>
            <a:off x="3748526" y="2371268"/>
            <a:ext cx="332021" cy="226288"/>
          </a:xfrm>
          <a:prstGeom prst="rect">
            <a:avLst/>
          </a:prstGeom>
          <a:noFill/>
          <a:ln w="12699">
            <a:noFill/>
            <a:miter lim="800000"/>
            <a:headEnd/>
            <a:tailEnd/>
          </a:ln>
        </p:spPr>
      </p:pic>
      <p:pic>
        <p:nvPicPr>
          <p:cNvPr id="10256" name="Picture 33"/>
          <p:cNvPicPr>
            <a:picLocks noChangeArrowheads="1"/>
          </p:cNvPicPr>
          <p:nvPr/>
        </p:nvPicPr>
        <p:blipFill>
          <a:blip r:embed="rId4" cstate="print"/>
          <a:srcRect/>
          <a:stretch>
            <a:fillRect/>
          </a:stretch>
        </p:blipFill>
        <p:spPr bwMode="auto">
          <a:xfrm>
            <a:off x="6557565" y="2418907"/>
            <a:ext cx="401291" cy="352533"/>
          </a:xfrm>
          <a:prstGeom prst="rect">
            <a:avLst/>
          </a:prstGeom>
          <a:noFill/>
          <a:ln w="9525">
            <a:noFill/>
            <a:miter lim="800000"/>
            <a:headEnd/>
            <a:tailEnd/>
          </a:ln>
        </p:spPr>
      </p:pic>
      <p:pic>
        <p:nvPicPr>
          <p:cNvPr id="10257" name="Picture 34"/>
          <p:cNvPicPr>
            <a:picLocks noChangeArrowheads="1"/>
          </p:cNvPicPr>
          <p:nvPr/>
        </p:nvPicPr>
        <p:blipFill>
          <a:blip r:embed="rId3" cstate="print"/>
          <a:srcRect/>
          <a:stretch>
            <a:fillRect/>
          </a:stretch>
        </p:blipFill>
        <p:spPr bwMode="auto">
          <a:xfrm>
            <a:off x="5239037" y="2259314"/>
            <a:ext cx="332021" cy="226288"/>
          </a:xfrm>
          <a:prstGeom prst="rect">
            <a:avLst/>
          </a:prstGeom>
          <a:noFill/>
          <a:ln w="12699">
            <a:noFill/>
            <a:miter lim="800000"/>
            <a:headEnd/>
            <a:tailEnd/>
          </a:ln>
        </p:spPr>
      </p:pic>
      <p:grpSp>
        <p:nvGrpSpPr>
          <p:cNvPr id="4" name="Group 35"/>
          <p:cNvGrpSpPr>
            <a:grpSpLocks/>
          </p:cNvGrpSpPr>
          <p:nvPr/>
        </p:nvGrpSpPr>
        <p:grpSpPr bwMode="auto">
          <a:xfrm>
            <a:off x="4264472" y="2199764"/>
            <a:ext cx="849162" cy="585968"/>
            <a:chOff x="1680" y="240"/>
            <a:chExt cx="2529" cy="1270"/>
          </a:xfrm>
        </p:grpSpPr>
        <p:sp>
          <p:nvSpPr>
            <p:cNvPr id="10790" name="Oval 36"/>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1" name="Oval 37"/>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2" name="Oval 38"/>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3" name="Oval 39"/>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4" name="Oval 40"/>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5" name="Oval 41"/>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6" name="Oval 42"/>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7" name="Oval 43"/>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798" name="Oval 44"/>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259" name="Text Box 45"/>
          <p:cNvSpPr txBox="1">
            <a:spLocks noChangeArrowheads="1"/>
          </p:cNvSpPr>
          <p:nvPr/>
        </p:nvSpPr>
        <p:spPr bwMode="auto">
          <a:xfrm>
            <a:off x="4388682" y="234149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广域网</a:t>
            </a:r>
          </a:p>
        </p:txBody>
      </p:sp>
      <p:sp>
        <p:nvSpPr>
          <p:cNvPr id="10260" name="Text Box 46"/>
          <p:cNvSpPr txBox="1">
            <a:spLocks noChangeArrowheads="1"/>
          </p:cNvSpPr>
          <p:nvPr/>
        </p:nvSpPr>
        <p:spPr bwMode="auto">
          <a:xfrm>
            <a:off x="615827" y="2090193"/>
            <a:ext cx="723855"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主机</a:t>
            </a:r>
            <a:r>
              <a:rPr kumimoji="1" lang="zh-CN" altLang="en-US" sz="8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1</a:t>
            </a:r>
          </a:p>
        </p:txBody>
      </p:sp>
      <p:sp>
        <p:nvSpPr>
          <p:cNvPr id="10261" name="Text Box 47"/>
          <p:cNvSpPr txBox="1">
            <a:spLocks noChangeArrowheads="1"/>
          </p:cNvSpPr>
          <p:nvPr/>
        </p:nvSpPr>
        <p:spPr bwMode="auto">
          <a:xfrm>
            <a:off x="6413053" y="2179517"/>
            <a:ext cx="723855"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主机</a:t>
            </a:r>
            <a:r>
              <a:rPr kumimoji="1" lang="zh-CN" altLang="en-US" sz="8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2</a:t>
            </a:r>
          </a:p>
        </p:txBody>
      </p:sp>
      <p:sp>
        <p:nvSpPr>
          <p:cNvPr id="10262" name="Text Box 48"/>
          <p:cNvSpPr txBox="1">
            <a:spLocks noChangeArrowheads="1"/>
          </p:cNvSpPr>
          <p:nvPr/>
        </p:nvSpPr>
        <p:spPr bwMode="auto">
          <a:xfrm>
            <a:off x="1916441" y="1952038"/>
            <a:ext cx="88575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路由器</a:t>
            </a:r>
            <a:r>
              <a:rPr kumimoji="1" lang="zh-CN" altLang="en-US" sz="3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1</a:t>
            </a:r>
          </a:p>
        </p:txBody>
      </p:sp>
      <p:sp>
        <p:nvSpPr>
          <p:cNvPr id="10263" name="Text Box 49"/>
          <p:cNvSpPr txBox="1">
            <a:spLocks noChangeArrowheads="1"/>
          </p:cNvSpPr>
          <p:nvPr/>
        </p:nvSpPr>
        <p:spPr bwMode="auto">
          <a:xfrm>
            <a:off x="3540715" y="2099720"/>
            <a:ext cx="88575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路由器</a:t>
            </a:r>
            <a:r>
              <a:rPr kumimoji="1" lang="zh-CN" altLang="en-US" sz="3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2</a:t>
            </a:r>
          </a:p>
        </p:txBody>
      </p:sp>
      <p:sp>
        <p:nvSpPr>
          <p:cNvPr id="10264" name="Text Box 50"/>
          <p:cNvSpPr txBox="1">
            <a:spLocks noChangeArrowheads="1"/>
          </p:cNvSpPr>
          <p:nvPr/>
        </p:nvSpPr>
        <p:spPr bwMode="auto">
          <a:xfrm>
            <a:off x="5003757" y="1994913"/>
            <a:ext cx="88575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路由器</a:t>
            </a:r>
            <a:r>
              <a:rPr kumimoji="1" lang="zh-CN" altLang="en-US" sz="3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3</a:t>
            </a:r>
          </a:p>
        </p:txBody>
      </p:sp>
      <p:sp>
        <p:nvSpPr>
          <p:cNvPr id="10265" name="Text Box 51"/>
          <p:cNvSpPr txBox="1">
            <a:spLocks noChangeArrowheads="1"/>
          </p:cNvSpPr>
          <p:nvPr/>
        </p:nvSpPr>
        <p:spPr bwMode="auto">
          <a:xfrm>
            <a:off x="1340778" y="2351020"/>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电话网</a:t>
            </a:r>
          </a:p>
        </p:txBody>
      </p:sp>
      <p:grpSp>
        <p:nvGrpSpPr>
          <p:cNvPr id="5" name="Group 53"/>
          <p:cNvGrpSpPr>
            <a:grpSpLocks/>
          </p:cNvGrpSpPr>
          <p:nvPr/>
        </p:nvGrpSpPr>
        <p:grpSpPr bwMode="auto">
          <a:xfrm>
            <a:off x="652852" y="2371267"/>
            <a:ext cx="500420" cy="409701"/>
            <a:chOff x="624" y="2968"/>
            <a:chExt cx="1331" cy="920"/>
          </a:xfrm>
        </p:grpSpPr>
        <p:sp>
          <p:nvSpPr>
            <p:cNvPr id="10338"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0339"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sz="1400" u="none" dirty="0">
                <a:ea typeface="黑体" pitchFamily="2" charset="-122"/>
              </a:endParaRPr>
            </a:p>
          </p:txBody>
        </p:sp>
        <p:sp>
          <p:nvSpPr>
            <p:cNvPr id="10340"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sz="1400" u="none" dirty="0">
                <a:ea typeface="黑体" pitchFamily="2" charset="-122"/>
              </a:endParaRPr>
            </a:p>
          </p:txBody>
        </p:sp>
        <p:sp>
          <p:nvSpPr>
            <p:cNvPr id="10341"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sz="1400" u="none" dirty="0">
                <a:ea typeface="黑体" pitchFamily="2" charset="-122"/>
              </a:endParaRPr>
            </a:p>
          </p:txBody>
        </p:sp>
        <p:sp>
          <p:nvSpPr>
            <p:cNvPr id="10342"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sz="1400" u="none" dirty="0">
                <a:ea typeface="黑体" pitchFamily="2" charset="-122"/>
              </a:endParaRPr>
            </a:p>
          </p:txBody>
        </p:sp>
        <p:sp>
          <p:nvSpPr>
            <p:cNvPr id="10343"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344"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345"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0346"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347"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348"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349"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grpSp>
          <p:nvGrpSpPr>
            <p:cNvPr id="6" name="Group 66"/>
            <p:cNvGrpSpPr>
              <a:grpSpLocks/>
            </p:cNvGrpSpPr>
            <p:nvPr/>
          </p:nvGrpSpPr>
          <p:grpSpPr bwMode="auto">
            <a:xfrm>
              <a:off x="700" y="3526"/>
              <a:ext cx="515" cy="270"/>
              <a:chOff x="700" y="3526"/>
              <a:chExt cx="515" cy="270"/>
            </a:xfrm>
          </p:grpSpPr>
          <p:grpSp>
            <p:nvGrpSpPr>
              <p:cNvPr id="7" name="Group 67"/>
              <p:cNvGrpSpPr>
                <a:grpSpLocks/>
              </p:cNvGrpSpPr>
              <p:nvPr/>
            </p:nvGrpSpPr>
            <p:grpSpPr bwMode="auto">
              <a:xfrm>
                <a:off x="737" y="3534"/>
                <a:ext cx="49" cy="23"/>
                <a:chOff x="737" y="3534"/>
                <a:chExt cx="49" cy="23"/>
              </a:xfrm>
            </p:grpSpPr>
            <p:sp>
              <p:nvSpPr>
                <p:cNvPr id="10787"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788"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789"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8" name="Group 71"/>
              <p:cNvGrpSpPr>
                <a:grpSpLocks/>
              </p:cNvGrpSpPr>
              <p:nvPr/>
            </p:nvGrpSpPr>
            <p:grpSpPr bwMode="auto">
              <a:xfrm>
                <a:off x="748" y="3547"/>
                <a:ext cx="50" cy="23"/>
                <a:chOff x="748" y="3547"/>
                <a:chExt cx="50" cy="23"/>
              </a:xfrm>
            </p:grpSpPr>
            <p:sp>
              <p:nvSpPr>
                <p:cNvPr id="10784"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85"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86"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378"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379"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380"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381"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nvGrpSpPr>
              <p:cNvPr id="9" name="Group 79"/>
              <p:cNvGrpSpPr>
                <a:grpSpLocks/>
              </p:cNvGrpSpPr>
              <p:nvPr/>
            </p:nvGrpSpPr>
            <p:grpSpPr bwMode="auto">
              <a:xfrm>
                <a:off x="872" y="3547"/>
                <a:ext cx="50" cy="23"/>
                <a:chOff x="872" y="3547"/>
                <a:chExt cx="50" cy="23"/>
              </a:xfrm>
            </p:grpSpPr>
            <p:sp>
              <p:nvSpPr>
                <p:cNvPr id="10781"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82"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83"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 name="Group 83"/>
              <p:cNvGrpSpPr>
                <a:grpSpLocks/>
              </p:cNvGrpSpPr>
              <p:nvPr/>
            </p:nvGrpSpPr>
            <p:grpSpPr bwMode="auto">
              <a:xfrm>
                <a:off x="885" y="3559"/>
                <a:ext cx="50" cy="23"/>
                <a:chOff x="885" y="3559"/>
                <a:chExt cx="50" cy="23"/>
              </a:xfrm>
            </p:grpSpPr>
            <p:sp>
              <p:nvSpPr>
                <p:cNvPr id="10778"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79"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80"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 name="Group 87"/>
              <p:cNvGrpSpPr>
                <a:grpSpLocks/>
              </p:cNvGrpSpPr>
              <p:nvPr/>
            </p:nvGrpSpPr>
            <p:grpSpPr bwMode="auto">
              <a:xfrm>
                <a:off x="898" y="3571"/>
                <a:ext cx="49" cy="23"/>
                <a:chOff x="898" y="3571"/>
                <a:chExt cx="49" cy="23"/>
              </a:xfrm>
            </p:grpSpPr>
            <p:sp>
              <p:nvSpPr>
                <p:cNvPr id="10775"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76"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77"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2" name="Group 91"/>
              <p:cNvGrpSpPr>
                <a:grpSpLocks/>
              </p:cNvGrpSpPr>
              <p:nvPr/>
            </p:nvGrpSpPr>
            <p:grpSpPr bwMode="auto">
              <a:xfrm>
                <a:off x="911" y="3585"/>
                <a:ext cx="49" cy="23"/>
                <a:chOff x="911" y="3585"/>
                <a:chExt cx="49" cy="23"/>
              </a:xfrm>
            </p:grpSpPr>
            <p:sp>
              <p:nvSpPr>
                <p:cNvPr id="1077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7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7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3" name="Group 95"/>
              <p:cNvGrpSpPr>
                <a:grpSpLocks/>
              </p:cNvGrpSpPr>
              <p:nvPr/>
            </p:nvGrpSpPr>
            <p:grpSpPr bwMode="auto">
              <a:xfrm>
                <a:off x="923" y="3600"/>
                <a:ext cx="99" cy="73"/>
                <a:chOff x="923" y="3600"/>
                <a:chExt cx="99" cy="73"/>
              </a:xfrm>
            </p:grpSpPr>
            <p:grpSp>
              <p:nvGrpSpPr>
                <p:cNvPr id="14" name="Group 96"/>
                <p:cNvGrpSpPr>
                  <a:grpSpLocks/>
                </p:cNvGrpSpPr>
                <p:nvPr/>
              </p:nvGrpSpPr>
              <p:grpSpPr bwMode="auto">
                <a:xfrm>
                  <a:off x="923" y="3600"/>
                  <a:ext cx="49" cy="23"/>
                  <a:chOff x="923" y="3600"/>
                  <a:chExt cx="49" cy="23"/>
                </a:xfrm>
              </p:grpSpPr>
              <p:sp>
                <p:nvSpPr>
                  <p:cNvPr id="10769"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70"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71"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5" name="Group 100"/>
                <p:cNvGrpSpPr>
                  <a:grpSpLocks/>
                </p:cNvGrpSpPr>
                <p:nvPr/>
              </p:nvGrpSpPr>
              <p:grpSpPr bwMode="auto">
                <a:xfrm>
                  <a:off x="935" y="3612"/>
                  <a:ext cx="48" cy="23"/>
                  <a:chOff x="935" y="3612"/>
                  <a:chExt cx="48" cy="23"/>
                </a:xfrm>
              </p:grpSpPr>
              <p:sp>
                <p:nvSpPr>
                  <p:cNvPr id="10766"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67"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68"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6" name="Group 104"/>
                <p:cNvGrpSpPr>
                  <a:grpSpLocks/>
                </p:cNvGrpSpPr>
                <p:nvPr/>
              </p:nvGrpSpPr>
              <p:grpSpPr bwMode="auto">
                <a:xfrm>
                  <a:off x="947" y="3625"/>
                  <a:ext cx="50" cy="22"/>
                  <a:chOff x="947" y="3625"/>
                  <a:chExt cx="50" cy="22"/>
                </a:xfrm>
              </p:grpSpPr>
              <p:sp>
                <p:nvSpPr>
                  <p:cNvPr id="10763"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64"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65"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7" name="Group 108"/>
                <p:cNvGrpSpPr>
                  <a:grpSpLocks/>
                </p:cNvGrpSpPr>
                <p:nvPr/>
              </p:nvGrpSpPr>
              <p:grpSpPr bwMode="auto">
                <a:xfrm>
                  <a:off x="960" y="3637"/>
                  <a:ext cx="50" cy="23"/>
                  <a:chOff x="960" y="3637"/>
                  <a:chExt cx="50" cy="23"/>
                </a:xfrm>
              </p:grpSpPr>
              <p:sp>
                <p:nvSpPr>
                  <p:cNvPr id="10760"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61"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62"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8" name="Group 112"/>
                <p:cNvGrpSpPr>
                  <a:grpSpLocks/>
                </p:cNvGrpSpPr>
                <p:nvPr/>
              </p:nvGrpSpPr>
              <p:grpSpPr bwMode="auto">
                <a:xfrm>
                  <a:off x="973" y="3650"/>
                  <a:ext cx="49" cy="23"/>
                  <a:chOff x="973" y="3650"/>
                  <a:chExt cx="49" cy="23"/>
                </a:xfrm>
              </p:grpSpPr>
              <p:sp>
                <p:nvSpPr>
                  <p:cNvPr id="10757"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58"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59"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9" name="Group 116"/>
              <p:cNvGrpSpPr>
                <a:grpSpLocks/>
              </p:cNvGrpSpPr>
              <p:nvPr/>
            </p:nvGrpSpPr>
            <p:grpSpPr bwMode="auto">
              <a:xfrm>
                <a:off x="985" y="3665"/>
                <a:ext cx="100" cy="73"/>
                <a:chOff x="985" y="3665"/>
                <a:chExt cx="100" cy="73"/>
              </a:xfrm>
            </p:grpSpPr>
            <p:grpSp>
              <p:nvGrpSpPr>
                <p:cNvPr id="20" name="Group 117"/>
                <p:cNvGrpSpPr>
                  <a:grpSpLocks/>
                </p:cNvGrpSpPr>
                <p:nvPr/>
              </p:nvGrpSpPr>
              <p:grpSpPr bwMode="auto">
                <a:xfrm>
                  <a:off x="985" y="3665"/>
                  <a:ext cx="50" cy="23"/>
                  <a:chOff x="985" y="3665"/>
                  <a:chExt cx="50" cy="23"/>
                </a:xfrm>
              </p:grpSpPr>
              <p:sp>
                <p:nvSpPr>
                  <p:cNvPr id="10749"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50"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51"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1" name="Group 121"/>
                <p:cNvGrpSpPr>
                  <a:grpSpLocks/>
                </p:cNvGrpSpPr>
                <p:nvPr/>
              </p:nvGrpSpPr>
              <p:grpSpPr bwMode="auto">
                <a:xfrm>
                  <a:off x="997" y="3677"/>
                  <a:ext cx="49" cy="23"/>
                  <a:chOff x="997" y="3677"/>
                  <a:chExt cx="49" cy="23"/>
                </a:xfrm>
              </p:grpSpPr>
              <p:sp>
                <p:nvSpPr>
                  <p:cNvPr id="10746"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47"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48"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2" name="Group 125"/>
                <p:cNvGrpSpPr>
                  <a:grpSpLocks/>
                </p:cNvGrpSpPr>
                <p:nvPr/>
              </p:nvGrpSpPr>
              <p:grpSpPr bwMode="auto">
                <a:xfrm>
                  <a:off x="1010" y="3690"/>
                  <a:ext cx="48" cy="23"/>
                  <a:chOff x="1010" y="3690"/>
                  <a:chExt cx="48" cy="23"/>
                </a:xfrm>
              </p:grpSpPr>
              <p:sp>
                <p:nvSpPr>
                  <p:cNvPr id="10743"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44"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45"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3" name="Group 129"/>
                <p:cNvGrpSpPr>
                  <a:grpSpLocks/>
                </p:cNvGrpSpPr>
                <p:nvPr/>
              </p:nvGrpSpPr>
              <p:grpSpPr bwMode="auto">
                <a:xfrm>
                  <a:off x="1023" y="3703"/>
                  <a:ext cx="49" cy="22"/>
                  <a:chOff x="1023" y="3703"/>
                  <a:chExt cx="49" cy="22"/>
                </a:xfrm>
              </p:grpSpPr>
              <p:sp>
                <p:nvSpPr>
                  <p:cNvPr id="1074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4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4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4" name="Group 133"/>
                <p:cNvGrpSpPr>
                  <a:grpSpLocks/>
                </p:cNvGrpSpPr>
                <p:nvPr/>
              </p:nvGrpSpPr>
              <p:grpSpPr bwMode="auto">
                <a:xfrm>
                  <a:off x="1036" y="3716"/>
                  <a:ext cx="49" cy="22"/>
                  <a:chOff x="1036" y="3716"/>
                  <a:chExt cx="49" cy="22"/>
                </a:xfrm>
              </p:grpSpPr>
              <p:sp>
                <p:nvSpPr>
                  <p:cNvPr id="10737"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38"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39"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25" name="Group 137"/>
              <p:cNvGrpSpPr>
                <a:grpSpLocks/>
              </p:cNvGrpSpPr>
              <p:nvPr/>
            </p:nvGrpSpPr>
            <p:grpSpPr bwMode="auto">
              <a:xfrm>
                <a:off x="1046" y="3727"/>
                <a:ext cx="49" cy="23"/>
                <a:chOff x="1046" y="3727"/>
                <a:chExt cx="49" cy="23"/>
              </a:xfrm>
            </p:grpSpPr>
            <p:sp>
              <p:nvSpPr>
                <p:cNvPr id="10729"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30"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31"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6" name="Group 141"/>
              <p:cNvGrpSpPr>
                <a:grpSpLocks/>
              </p:cNvGrpSpPr>
              <p:nvPr/>
            </p:nvGrpSpPr>
            <p:grpSpPr bwMode="auto">
              <a:xfrm>
                <a:off x="1058" y="3739"/>
                <a:ext cx="50" cy="23"/>
                <a:chOff x="1058" y="3739"/>
                <a:chExt cx="50" cy="23"/>
              </a:xfrm>
            </p:grpSpPr>
            <p:sp>
              <p:nvSpPr>
                <p:cNvPr id="10726"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27"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28"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7" name="Group 145"/>
              <p:cNvGrpSpPr>
                <a:grpSpLocks/>
              </p:cNvGrpSpPr>
              <p:nvPr/>
            </p:nvGrpSpPr>
            <p:grpSpPr bwMode="auto">
              <a:xfrm>
                <a:off x="1072" y="3753"/>
                <a:ext cx="48" cy="22"/>
                <a:chOff x="1072" y="3753"/>
                <a:chExt cx="48" cy="22"/>
              </a:xfrm>
            </p:grpSpPr>
            <p:sp>
              <p:nvSpPr>
                <p:cNvPr id="10723"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24"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25"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391"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392"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393"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nvGrpSpPr>
              <p:cNvPr id="28" name="Group 152"/>
              <p:cNvGrpSpPr>
                <a:grpSpLocks/>
              </p:cNvGrpSpPr>
              <p:nvPr/>
            </p:nvGrpSpPr>
            <p:grpSpPr bwMode="auto">
              <a:xfrm>
                <a:off x="832" y="3547"/>
                <a:ext cx="49" cy="23"/>
                <a:chOff x="832" y="3547"/>
                <a:chExt cx="49" cy="23"/>
              </a:xfrm>
            </p:grpSpPr>
            <p:sp>
              <p:nvSpPr>
                <p:cNvPr id="10720"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21"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22"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9" name="Group 156"/>
              <p:cNvGrpSpPr>
                <a:grpSpLocks/>
              </p:cNvGrpSpPr>
              <p:nvPr/>
            </p:nvGrpSpPr>
            <p:grpSpPr bwMode="auto">
              <a:xfrm>
                <a:off x="844" y="3560"/>
                <a:ext cx="49" cy="22"/>
                <a:chOff x="844" y="3560"/>
                <a:chExt cx="49" cy="22"/>
              </a:xfrm>
            </p:grpSpPr>
            <p:sp>
              <p:nvSpPr>
                <p:cNvPr id="1071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1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1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30" name="Group 160"/>
              <p:cNvGrpSpPr>
                <a:grpSpLocks/>
              </p:cNvGrpSpPr>
              <p:nvPr/>
            </p:nvGrpSpPr>
            <p:grpSpPr bwMode="auto">
              <a:xfrm>
                <a:off x="857" y="3572"/>
                <a:ext cx="50" cy="23"/>
                <a:chOff x="857" y="3572"/>
                <a:chExt cx="50" cy="23"/>
              </a:xfrm>
            </p:grpSpPr>
            <p:sp>
              <p:nvSpPr>
                <p:cNvPr id="10714"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15"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16"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31" name="Group 164"/>
              <p:cNvGrpSpPr>
                <a:grpSpLocks/>
              </p:cNvGrpSpPr>
              <p:nvPr/>
            </p:nvGrpSpPr>
            <p:grpSpPr bwMode="auto">
              <a:xfrm>
                <a:off x="870" y="3585"/>
                <a:ext cx="48" cy="23"/>
                <a:chOff x="870" y="3585"/>
                <a:chExt cx="48" cy="23"/>
              </a:xfrm>
            </p:grpSpPr>
            <p:sp>
              <p:nvSpPr>
                <p:cNvPr id="10711"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12"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13"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50" name="Group 168"/>
              <p:cNvGrpSpPr>
                <a:grpSpLocks/>
              </p:cNvGrpSpPr>
              <p:nvPr/>
            </p:nvGrpSpPr>
            <p:grpSpPr bwMode="auto">
              <a:xfrm>
                <a:off x="882" y="3600"/>
                <a:ext cx="100" cy="73"/>
                <a:chOff x="882" y="3600"/>
                <a:chExt cx="100" cy="73"/>
              </a:xfrm>
            </p:grpSpPr>
            <p:grpSp>
              <p:nvGrpSpPr>
                <p:cNvPr id="10351" name="Group 169"/>
                <p:cNvGrpSpPr>
                  <a:grpSpLocks/>
                </p:cNvGrpSpPr>
                <p:nvPr/>
              </p:nvGrpSpPr>
              <p:grpSpPr bwMode="auto">
                <a:xfrm>
                  <a:off x="882" y="3600"/>
                  <a:ext cx="49" cy="23"/>
                  <a:chOff x="882" y="3600"/>
                  <a:chExt cx="49" cy="23"/>
                </a:xfrm>
              </p:grpSpPr>
              <p:sp>
                <p:nvSpPr>
                  <p:cNvPr id="10708"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09"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10"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52" name="Group 173"/>
                <p:cNvGrpSpPr>
                  <a:grpSpLocks/>
                </p:cNvGrpSpPr>
                <p:nvPr/>
              </p:nvGrpSpPr>
              <p:grpSpPr bwMode="auto">
                <a:xfrm>
                  <a:off x="894" y="3612"/>
                  <a:ext cx="49" cy="23"/>
                  <a:chOff x="894" y="3612"/>
                  <a:chExt cx="49" cy="23"/>
                </a:xfrm>
              </p:grpSpPr>
              <p:sp>
                <p:nvSpPr>
                  <p:cNvPr id="10705"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06"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07"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76" name="Group 177"/>
                <p:cNvGrpSpPr>
                  <a:grpSpLocks/>
                </p:cNvGrpSpPr>
                <p:nvPr/>
              </p:nvGrpSpPr>
              <p:grpSpPr bwMode="auto">
                <a:xfrm>
                  <a:off x="907" y="3625"/>
                  <a:ext cx="49" cy="23"/>
                  <a:chOff x="907" y="3625"/>
                  <a:chExt cx="49" cy="23"/>
                </a:xfrm>
              </p:grpSpPr>
              <p:sp>
                <p:nvSpPr>
                  <p:cNvPr id="10702"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03"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04"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77" name="Group 181"/>
                <p:cNvGrpSpPr>
                  <a:grpSpLocks/>
                </p:cNvGrpSpPr>
                <p:nvPr/>
              </p:nvGrpSpPr>
              <p:grpSpPr bwMode="auto">
                <a:xfrm>
                  <a:off x="919" y="3638"/>
                  <a:ext cx="49" cy="22"/>
                  <a:chOff x="919" y="3638"/>
                  <a:chExt cx="49" cy="22"/>
                </a:xfrm>
              </p:grpSpPr>
              <p:sp>
                <p:nvSpPr>
                  <p:cNvPr id="10699"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700"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701"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82" name="Group 185"/>
                <p:cNvGrpSpPr>
                  <a:grpSpLocks/>
                </p:cNvGrpSpPr>
                <p:nvPr/>
              </p:nvGrpSpPr>
              <p:grpSpPr bwMode="auto">
                <a:xfrm>
                  <a:off x="932" y="3651"/>
                  <a:ext cx="50" cy="22"/>
                  <a:chOff x="932" y="3651"/>
                  <a:chExt cx="50" cy="22"/>
                </a:xfrm>
              </p:grpSpPr>
              <p:sp>
                <p:nvSpPr>
                  <p:cNvPr id="1069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9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9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0383" name="Group 189"/>
              <p:cNvGrpSpPr>
                <a:grpSpLocks/>
              </p:cNvGrpSpPr>
              <p:nvPr/>
            </p:nvGrpSpPr>
            <p:grpSpPr bwMode="auto">
              <a:xfrm>
                <a:off x="944" y="3665"/>
                <a:ext cx="99" cy="74"/>
                <a:chOff x="944" y="3665"/>
                <a:chExt cx="99" cy="74"/>
              </a:xfrm>
            </p:grpSpPr>
            <p:grpSp>
              <p:nvGrpSpPr>
                <p:cNvPr id="10384" name="Group 190"/>
                <p:cNvGrpSpPr>
                  <a:grpSpLocks/>
                </p:cNvGrpSpPr>
                <p:nvPr/>
              </p:nvGrpSpPr>
              <p:grpSpPr bwMode="auto">
                <a:xfrm>
                  <a:off x="944" y="3665"/>
                  <a:ext cx="49" cy="23"/>
                  <a:chOff x="944" y="3665"/>
                  <a:chExt cx="49" cy="23"/>
                </a:xfrm>
              </p:grpSpPr>
              <p:sp>
                <p:nvSpPr>
                  <p:cNvPr id="10688"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89"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90"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85" name="Group 194"/>
                <p:cNvGrpSpPr>
                  <a:grpSpLocks/>
                </p:cNvGrpSpPr>
                <p:nvPr/>
              </p:nvGrpSpPr>
              <p:grpSpPr bwMode="auto">
                <a:xfrm>
                  <a:off x="957" y="3678"/>
                  <a:ext cx="48" cy="23"/>
                  <a:chOff x="957" y="3678"/>
                  <a:chExt cx="48" cy="23"/>
                </a:xfrm>
              </p:grpSpPr>
              <p:sp>
                <p:nvSpPr>
                  <p:cNvPr id="1068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8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8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86" name="Group 198"/>
                <p:cNvGrpSpPr>
                  <a:grpSpLocks/>
                </p:cNvGrpSpPr>
                <p:nvPr/>
              </p:nvGrpSpPr>
              <p:grpSpPr bwMode="auto">
                <a:xfrm>
                  <a:off x="969" y="3690"/>
                  <a:ext cx="49" cy="23"/>
                  <a:chOff x="969" y="3690"/>
                  <a:chExt cx="49" cy="23"/>
                </a:xfrm>
              </p:grpSpPr>
              <p:sp>
                <p:nvSpPr>
                  <p:cNvPr id="10682"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83"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84"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87" name="Group 202"/>
                <p:cNvGrpSpPr>
                  <a:grpSpLocks/>
                </p:cNvGrpSpPr>
                <p:nvPr/>
              </p:nvGrpSpPr>
              <p:grpSpPr bwMode="auto">
                <a:xfrm>
                  <a:off x="982" y="3703"/>
                  <a:ext cx="49" cy="23"/>
                  <a:chOff x="982" y="3703"/>
                  <a:chExt cx="49" cy="23"/>
                </a:xfrm>
              </p:grpSpPr>
              <p:sp>
                <p:nvSpPr>
                  <p:cNvPr id="10679"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80"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81"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88" name="Group 206"/>
                <p:cNvGrpSpPr>
                  <a:grpSpLocks/>
                </p:cNvGrpSpPr>
                <p:nvPr/>
              </p:nvGrpSpPr>
              <p:grpSpPr bwMode="auto">
                <a:xfrm>
                  <a:off x="995" y="3716"/>
                  <a:ext cx="48" cy="23"/>
                  <a:chOff x="995" y="3716"/>
                  <a:chExt cx="48" cy="23"/>
                </a:xfrm>
              </p:grpSpPr>
              <p:sp>
                <p:nvSpPr>
                  <p:cNvPr id="10676"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77"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78"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0389" name="Group 210"/>
              <p:cNvGrpSpPr>
                <a:grpSpLocks/>
              </p:cNvGrpSpPr>
              <p:nvPr/>
            </p:nvGrpSpPr>
            <p:grpSpPr bwMode="auto">
              <a:xfrm>
                <a:off x="1005" y="3727"/>
                <a:ext cx="49" cy="23"/>
                <a:chOff x="1005" y="3727"/>
                <a:chExt cx="49" cy="23"/>
              </a:xfrm>
            </p:grpSpPr>
            <p:sp>
              <p:nvSpPr>
                <p:cNvPr id="10668"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69"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70"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90" name="Group 214"/>
              <p:cNvGrpSpPr>
                <a:grpSpLocks/>
              </p:cNvGrpSpPr>
              <p:nvPr/>
            </p:nvGrpSpPr>
            <p:grpSpPr bwMode="auto">
              <a:xfrm>
                <a:off x="1018" y="3740"/>
                <a:ext cx="49" cy="22"/>
                <a:chOff x="1018" y="3740"/>
                <a:chExt cx="49" cy="22"/>
              </a:xfrm>
            </p:grpSpPr>
            <p:sp>
              <p:nvSpPr>
                <p:cNvPr id="1066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6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6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94" name="Group 218"/>
              <p:cNvGrpSpPr>
                <a:grpSpLocks/>
              </p:cNvGrpSpPr>
              <p:nvPr/>
            </p:nvGrpSpPr>
            <p:grpSpPr bwMode="auto">
              <a:xfrm>
                <a:off x="1030" y="3753"/>
                <a:ext cx="49" cy="23"/>
                <a:chOff x="1030" y="3753"/>
                <a:chExt cx="49" cy="23"/>
              </a:xfrm>
            </p:grpSpPr>
            <p:sp>
              <p:nvSpPr>
                <p:cNvPr id="10662"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63"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64"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403"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04"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05"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nvGrpSpPr>
              <p:cNvPr id="10395" name="Group 225"/>
              <p:cNvGrpSpPr>
                <a:grpSpLocks/>
              </p:cNvGrpSpPr>
              <p:nvPr/>
            </p:nvGrpSpPr>
            <p:grpSpPr bwMode="auto">
              <a:xfrm>
                <a:off x="790" y="3547"/>
                <a:ext cx="49" cy="23"/>
                <a:chOff x="790" y="3547"/>
                <a:chExt cx="49" cy="23"/>
              </a:xfrm>
            </p:grpSpPr>
            <p:sp>
              <p:nvSpPr>
                <p:cNvPr id="10659"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60"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61"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96" name="Group 229"/>
              <p:cNvGrpSpPr>
                <a:grpSpLocks/>
              </p:cNvGrpSpPr>
              <p:nvPr/>
            </p:nvGrpSpPr>
            <p:grpSpPr bwMode="auto">
              <a:xfrm>
                <a:off x="803" y="3560"/>
                <a:ext cx="49" cy="22"/>
                <a:chOff x="803" y="3560"/>
                <a:chExt cx="49" cy="22"/>
              </a:xfrm>
            </p:grpSpPr>
            <p:sp>
              <p:nvSpPr>
                <p:cNvPr id="10656"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57"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58"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97" name="Group 233"/>
              <p:cNvGrpSpPr>
                <a:grpSpLocks/>
              </p:cNvGrpSpPr>
              <p:nvPr/>
            </p:nvGrpSpPr>
            <p:grpSpPr bwMode="auto">
              <a:xfrm>
                <a:off x="815" y="3572"/>
                <a:ext cx="50" cy="23"/>
                <a:chOff x="815" y="3572"/>
                <a:chExt cx="50" cy="23"/>
              </a:xfrm>
            </p:grpSpPr>
            <p:sp>
              <p:nvSpPr>
                <p:cNvPr id="10653"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54"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55"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98" name="Group 237"/>
              <p:cNvGrpSpPr>
                <a:grpSpLocks/>
              </p:cNvGrpSpPr>
              <p:nvPr/>
            </p:nvGrpSpPr>
            <p:grpSpPr bwMode="auto">
              <a:xfrm>
                <a:off x="828" y="3585"/>
                <a:ext cx="49" cy="23"/>
                <a:chOff x="828" y="3585"/>
                <a:chExt cx="49" cy="23"/>
              </a:xfrm>
            </p:grpSpPr>
            <p:sp>
              <p:nvSpPr>
                <p:cNvPr id="10650"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51"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52"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399" name="Group 241"/>
              <p:cNvGrpSpPr>
                <a:grpSpLocks/>
              </p:cNvGrpSpPr>
              <p:nvPr/>
            </p:nvGrpSpPr>
            <p:grpSpPr bwMode="auto">
              <a:xfrm>
                <a:off x="840" y="3600"/>
                <a:ext cx="100" cy="73"/>
                <a:chOff x="840" y="3600"/>
                <a:chExt cx="100" cy="73"/>
              </a:xfrm>
            </p:grpSpPr>
            <p:grpSp>
              <p:nvGrpSpPr>
                <p:cNvPr id="10400" name="Group 242"/>
                <p:cNvGrpSpPr>
                  <a:grpSpLocks/>
                </p:cNvGrpSpPr>
                <p:nvPr/>
              </p:nvGrpSpPr>
              <p:grpSpPr bwMode="auto">
                <a:xfrm>
                  <a:off x="840" y="3600"/>
                  <a:ext cx="49" cy="23"/>
                  <a:chOff x="840" y="3600"/>
                  <a:chExt cx="49" cy="23"/>
                </a:xfrm>
              </p:grpSpPr>
              <p:sp>
                <p:nvSpPr>
                  <p:cNvPr id="10647"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48"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49"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01" name="Group 246"/>
                <p:cNvGrpSpPr>
                  <a:grpSpLocks/>
                </p:cNvGrpSpPr>
                <p:nvPr/>
              </p:nvGrpSpPr>
              <p:grpSpPr bwMode="auto">
                <a:xfrm>
                  <a:off x="853" y="3612"/>
                  <a:ext cx="48" cy="23"/>
                  <a:chOff x="853" y="3612"/>
                  <a:chExt cx="48" cy="23"/>
                </a:xfrm>
              </p:grpSpPr>
              <p:sp>
                <p:nvSpPr>
                  <p:cNvPr id="10644"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45"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46"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02" name="Group 250"/>
                <p:cNvGrpSpPr>
                  <a:grpSpLocks/>
                </p:cNvGrpSpPr>
                <p:nvPr/>
              </p:nvGrpSpPr>
              <p:grpSpPr bwMode="auto">
                <a:xfrm>
                  <a:off x="865" y="3625"/>
                  <a:ext cx="49" cy="23"/>
                  <a:chOff x="865" y="3625"/>
                  <a:chExt cx="49" cy="23"/>
                </a:xfrm>
              </p:grpSpPr>
              <p:sp>
                <p:nvSpPr>
                  <p:cNvPr id="1064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4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4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06" name="Group 254"/>
                <p:cNvGrpSpPr>
                  <a:grpSpLocks/>
                </p:cNvGrpSpPr>
                <p:nvPr/>
              </p:nvGrpSpPr>
              <p:grpSpPr bwMode="auto">
                <a:xfrm>
                  <a:off x="878" y="3638"/>
                  <a:ext cx="49" cy="22"/>
                  <a:chOff x="878" y="3638"/>
                  <a:chExt cx="49" cy="22"/>
                </a:xfrm>
              </p:grpSpPr>
              <p:sp>
                <p:nvSpPr>
                  <p:cNvPr id="10638"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39"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40"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07" name="Group 258"/>
                <p:cNvGrpSpPr>
                  <a:grpSpLocks/>
                </p:cNvGrpSpPr>
                <p:nvPr/>
              </p:nvGrpSpPr>
              <p:grpSpPr bwMode="auto">
                <a:xfrm>
                  <a:off x="890" y="3651"/>
                  <a:ext cx="50" cy="22"/>
                  <a:chOff x="890" y="3651"/>
                  <a:chExt cx="50" cy="22"/>
                </a:xfrm>
              </p:grpSpPr>
              <p:sp>
                <p:nvSpPr>
                  <p:cNvPr id="10635"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36"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37"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0408" name="Group 262"/>
              <p:cNvGrpSpPr>
                <a:grpSpLocks/>
              </p:cNvGrpSpPr>
              <p:nvPr/>
            </p:nvGrpSpPr>
            <p:grpSpPr bwMode="auto">
              <a:xfrm>
                <a:off x="903" y="3665"/>
                <a:ext cx="99" cy="74"/>
                <a:chOff x="903" y="3665"/>
                <a:chExt cx="99" cy="74"/>
              </a:xfrm>
            </p:grpSpPr>
            <p:grpSp>
              <p:nvGrpSpPr>
                <p:cNvPr id="10409" name="Group 263"/>
                <p:cNvGrpSpPr>
                  <a:grpSpLocks/>
                </p:cNvGrpSpPr>
                <p:nvPr/>
              </p:nvGrpSpPr>
              <p:grpSpPr bwMode="auto">
                <a:xfrm>
                  <a:off x="903" y="3665"/>
                  <a:ext cx="49" cy="23"/>
                  <a:chOff x="903" y="3665"/>
                  <a:chExt cx="49" cy="23"/>
                </a:xfrm>
              </p:grpSpPr>
              <p:sp>
                <p:nvSpPr>
                  <p:cNvPr id="10627"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28"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29"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0" name="Group 267"/>
                <p:cNvGrpSpPr>
                  <a:grpSpLocks/>
                </p:cNvGrpSpPr>
                <p:nvPr/>
              </p:nvGrpSpPr>
              <p:grpSpPr bwMode="auto">
                <a:xfrm>
                  <a:off x="914" y="3678"/>
                  <a:ext cx="49" cy="23"/>
                  <a:chOff x="914" y="3678"/>
                  <a:chExt cx="49" cy="23"/>
                </a:xfrm>
              </p:grpSpPr>
              <p:sp>
                <p:nvSpPr>
                  <p:cNvPr id="10624"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25"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26"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1" name="Group 271"/>
                <p:cNvGrpSpPr>
                  <a:grpSpLocks/>
                </p:cNvGrpSpPr>
                <p:nvPr/>
              </p:nvGrpSpPr>
              <p:grpSpPr bwMode="auto">
                <a:xfrm>
                  <a:off x="928" y="3690"/>
                  <a:ext cx="48" cy="23"/>
                  <a:chOff x="928" y="3690"/>
                  <a:chExt cx="48" cy="23"/>
                </a:xfrm>
              </p:grpSpPr>
              <p:sp>
                <p:nvSpPr>
                  <p:cNvPr id="10621"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22"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23"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2" name="Group 275"/>
                <p:cNvGrpSpPr>
                  <a:grpSpLocks/>
                </p:cNvGrpSpPr>
                <p:nvPr/>
              </p:nvGrpSpPr>
              <p:grpSpPr bwMode="auto">
                <a:xfrm>
                  <a:off x="940" y="3703"/>
                  <a:ext cx="49" cy="23"/>
                  <a:chOff x="940" y="3703"/>
                  <a:chExt cx="49" cy="23"/>
                </a:xfrm>
              </p:grpSpPr>
              <p:sp>
                <p:nvSpPr>
                  <p:cNvPr id="10618"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19"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20"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3" name="Group 279"/>
                <p:cNvGrpSpPr>
                  <a:grpSpLocks/>
                </p:cNvGrpSpPr>
                <p:nvPr/>
              </p:nvGrpSpPr>
              <p:grpSpPr bwMode="auto">
                <a:xfrm>
                  <a:off x="953" y="3716"/>
                  <a:ext cx="49" cy="23"/>
                  <a:chOff x="953" y="3716"/>
                  <a:chExt cx="49" cy="23"/>
                </a:xfrm>
              </p:grpSpPr>
              <p:sp>
                <p:nvSpPr>
                  <p:cNvPr id="10615"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16"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17"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0414" name="Group 283"/>
              <p:cNvGrpSpPr>
                <a:grpSpLocks/>
              </p:cNvGrpSpPr>
              <p:nvPr/>
            </p:nvGrpSpPr>
            <p:grpSpPr bwMode="auto">
              <a:xfrm>
                <a:off x="963" y="3727"/>
                <a:ext cx="49" cy="23"/>
                <a:chOff x="963" y="3727"/>
                <a:chExt cx="49" cy="23"/>
              </a:xfrm>
            </p:grpSpPr>
            <p:sp>
              <p:nvSpPr>
                <p:cNvPr id="10607"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08"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09"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5" name="Group 287"/>
              <p:cNvGrpSpPr>
                <a:grpSpLocks/>
              </p:cNvGrpSpPr>
              <p:nvPr/>
            </p:nvGrpSpPr>
            <p:grpSpPr bwMode="auto">
              <a:xfrm>
                <a:off x="976" y="3740"/>
                <a:ext cx="50" cy="22"/>
                <a:chOff x="976" y="3740"/>
                <a:chExt cx="50" cy="22"/>
              </a:xfrm>
            </p:grpSpPr>
            <p:sp>
              <p:nvSpPr>
                <p:cNvPr id="10604"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05"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06"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6" name="Group 291"/>
              <p:cNvGrpSpPr>
                <a:grpSpLocks/>
              </p:cNvGrpSpPr>
              <p:nvPr/>
            </p:nvGrpSpPr>
            <p:grpSpPr bwMode="auto">
              <a:xfrm>
                <a:off x="761" y="3560"/>
                <a:ext cx="50" cy="22"/>
                <a:chOff x="761" y="3560"/>
                <a:chExt cx="50" cy="22"/>
              </a:xfrm>
            </p:grpSpPr>
            <p:sp>
              <p:nvSpPr>
                <p:cNvPr id="10601"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602"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03"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7" name="Group 295"/>
              <p:cNvGrpSpPr>
                <a:grpSpLocks/>
              </p:cNvGrpSpPr>
              <p:nvPr/>
            </p:nvGrpSpPr>
            <p:grpSpPr bwMode="auto">
              <a:xfrm>
                <a:off x="774" y="3572"/>
                <a:ext cx="49" cy="23"/>
                <a:chOff x="774" y="3572"/>
                <a:chExt cx="49" cy="23"/>
              </a:xfrm>
            </p:grpSpPr>
            <p:sp>
              <p:nvSpPr>
                <p:cNvPr id="10598"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99"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600"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8" name="Group 299"/>
              <p:cNvGrpSpPr>
                <a:grpSpLocks/>
              </p:cNvGrpSpPr>
              <p:nvPr/>
            </p:nvGrpSpPr>
            <p:grpSpPr bwMode="auto">
              <a:xfrm>
                <a:off x="787" y="3585"/>
                <a:ext cx="49" cy="23"/>
                <a:chOff x="787" y="3585"/>
                <a:chExt cx="49" cy="23"/>
              </a:xfrm>
            </p:grpSpPr>
            <p:sp>
              <p:nvSpPr>
                <p:cNvPr id="10595"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96"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97"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19" name="Group 303"/>
              <p:cNvGrpSpPr>
                <a:grpSpLocks/>
              </p:cNvGrpSpPr>
              <p:nvPr/>
            </p:nvGrpSpPr>
            <p:grpSpPr bwMode="auto">
              <a:xfrm>
                <a:off x="799" y="3600"/>
                <a:ext cx="99" cy="73"/>
                <a:chOff x="799" y="3600"/>
                <a:chExt cx="99" cy="73"/>
              </a:xfrm>
            </p:grpSpPr>
            <p:grpSp>
              <p:nvGrpSpPr>
                <p:cNvPr id="10420" name="Group 304"/>
                <p:cNvGrpSpPr>
                  <a:grpSpLocks/>
                </p:cNvGrpSpPr>
                <p:nvPr/>
              </p:nvGrpSpPr>
              <p:grpSpPr bwMode="auto">
                <a:xfrm>
                  <a:off x="799" y="3600"/>
                  <a:ext cx="48" cy="23"/>
                  <a:chOff x="799" y="3600"/>
                  <a:chExt cx="48" cy="23"/>
                </a:xfrm>
              </p:grpSpPr>
              <p:sp>
                <p:nvSpPr>
                  <p:cNvPr id="10592"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93"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94"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1" name="Group 308"/>
                <p:cNvGrpSpPr>
                  <a:grpSpLocks/>
                </p:cNvGrpSpPr>
                <p:nvPr/>
              </p:nvGrpSpPr>
              <p:grpSpPr bwMode="auto">
                <a:xfrm>
                  <a:off x="811" y="3612"/>
                  <a:ext cx="48" cy="23"/>
                  <a:chOff x="811" y="3612"/>
                  <a:chExt cx="48" cy="23"/>
                </a:xfrm>
              </p:grpSpPr>
              <p:sp>
                <p:nvSpPr>
                  <p:cNvPr id="1058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9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9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2" name="Group 312"/>
                <p:cNvGrpSpPr>
                  <a:grpSpLocks/>
                </p:cNvGrpSpPr>
                <p:nvPr/>
              </p:nvGrpSpPr>
              <p:grpSpPr bwMode="auto">
                <a:xfrm>
                  <a:off x="823" y="3625"/>
                  <a:ext cx="49" cy="23"/>
                  <a:chOff x="823" y="3625"/>
                  <a:chExt cx="49" cy="23"/>
                </a:xfrm>
              </p:grpSpPr>
              <p:sp>
                <p:nvSpPr>
                  <p:cNvPr id="10586"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87"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88"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3" name="Group 316"/>
                <p:cNvGrpSpPr>
                  <a:grpSpLocks/>
                </p:cNvGrpSpPr>
                <p:nvPr/>
              </p:nvGrpSpPr>
              <p:grpSpPr bwMode="auto">
                <a:xfrm>
                  <a:off x="836" y="3638"/>
                  <a:ext cx="50" cy="22"/>
                  <a:chOff x="836" y="3638"/>
                  <a:chExt cx="50" cy="22"/>
                </a:xfrm>
              </p:grpSpPr>
              <p:sp>
                <p:nvSpPr>
                  <p:cNvPr id="10583"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84"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85"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4" name="Group 320"/>
                <p:cNvGrpSpPr>
                  <a:grpSpLocks/>
                </p:cNvGrpSpPr>
                <p:nvPr/>
              </p:nvGrpSpPr>
              <p:grpSpPr bwMode="auto">
                <a:xfrm>
                  <a:off x="849" y="3651"/>
                  <a:ext cx="49" cy="22"/>
                  <a:chOff x="849" y="3651"/>
                  <a:chExt cx="49" cy="22"/>
                </a:xfrm>
              </p:grpSpPr>
              <p:sp>
                <p:nvSpPr>
                  <p:cNvPr id="10580"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81"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82"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0425" name="Group 324"/>
              <p:cNvGrpSpPr>
                <a:grpSpLocks/>
              </p:cNvGrpSpPr>
              <p:nvPr/>
            </p:nvGrpSpPr>
            <p:grpSpPr bwMode="auto">
              <a:xfrm>
                <a:off x="861" y="3665"/>
                <a:ext cx="99" cy="74"/>
                <a:chOff x="861" y="3665"/>
                <a:chExt cx="99" cy="74"/>
              </a:xfrm>
            </p:grpSpPr>
            <p:grpSp>
              <p:nvGrpSpPr>
                <p:cNvPr id="10426" name="Group 325"/>
                <p:cNvGrpSpPr>
                  <a:grpSpLocks/>
                </p:cNvGrpSpPr>
                <p:nvPr/>
              </p:nvGrpSpPr>
              <p:grpSpPr bwMode="auto">
                <a:xfrm>
                  <a:off x="861" y="3665"/>
                  <a:ext cx="50" cy="23"/>
                  <a:chOff x="861" y="3665"/>
                  <a:chExt cx="50" cy="23"/>
                </a:xfrm>
              </p:grpSpPr>
              <p:sp>
                <p:nvSpPr>
                  <p:cNvPr id="10572"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73"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74"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7" name="Group 329"/>
                <p:cNvGrpSpPr>
                  <a:grpSpLocks/>
                </p:cNvGrpSpPr>
                <p:nvPr/>
              </p:nvGrpSpPr>
              <p:grpSpPr bwMode="auto">
                <a:xfrm>
                  <a:off x="873" y="3678"/>
                  <a:ext cx="49" cy="23"/>
                  <a:chOff x="873" y="3678"/>
                  <a:chExt cx="49" cy="23"/>
                </a:xfrm>
              </p:grpSpPr>
              <p:sp>
                <p:nvSpPr>
                  <p:cNvPr id="10569"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70"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71"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8" name="Group 333"/>
                <p:cNvGrpSpPr>
                  <a:grpSpLocks/>
                </p:cNvGrpSpPr>
                <p:nvPr/>
              </p:nvGrpSpPr>
              <p:grpSpPr bwMode="auto">
                <a:xfrm>
                  <a:off x="886" y="3690"/>
                  <a:ext cx="49" cy="23"/>
                  <a:chOff x="886" y="3690"/>
                  <a:chExt cx="49" cy="23"/>
                </a:xfrm>
              </p:grpSpPr>
              <p:sp>
                <p:nvSpPr>
                  <p:cNvPr id="10566"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67"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68"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29" name="Group 337"/>
                <p:cNvGrpSpPr>
                  <a:grpSpLocks/>
                </p:cNvGrpSpPr>
                <p:nvPr/>
              </p:nvGrpSpPr>
              <p:grpSpPr bwMode="auto">
                <a:xfrm>
                  <a:off x="899" y="3703"/>
                  <a:ext cx="48" cy="23"/>
                  <a:chOff x="899" y="3703"/>
                  <a:chExt cx="48" cy="23"/>
                </a:xfrm>
              </p:grpSpPr>
              <p:sp>
                <p:nvSpPr>
                  <p:cNvPr id="10563"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64"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65"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30" name="Group 341"/>
                <p:cNvGrpSpPr>
                  <a:grpSpLocks/>
                </p:cNvGrpSpPr>
                <p:nvPr/>
              </p:nvGrpSpPr>
              <p:grpSpPr bwMode="auto">
                <a:xfrm>
                  <a:off x="912" y="3716"/>
                  <a:ext cx="48" cy="23"/>
                  <a:chOff x="912" y="3716"/>
                  <a:chExt cx="48" cy="23"/>
                </a:xfrm>
              </p:grpSpPr>
              <p:sp>
                <p:nvSpPr>
                  <p:cNvPr id="10560"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61"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62"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0431" name="Group 345"/>
              <p:cNvGrpSpPr>
                <a:grpSpLocks/>
              </p:cNvGrpSpPr>
              <p:nvPr/>
            </p:nvGrpSpPr>
            <p:grpSpPr bwMode="auto">
              <a:xfrm>
                <a:off x="922" y="3727"/>
                <a:ext cx="49" cy="23"/>
                <a:chOff x="922" y="3727"/>
                <a:chExt cx="49" cy="23"/>
              </a:xfrm>
            </p:grpSpPr>
            <p:sp>
              <p:nvSpPr>
                <p:cNvPr id="10552"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553"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554"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432" name="Group 349"/>
              <p:cNvGrpSpPr>
                <a:grpSpLocks/>
              </p:cNvGrpSpPr>
              <p:nvPr/>
            </p:nvGrpSpPr>
            <p:grpSpPr bwMode="auto">
              <a:xfrm>
                <a:off x="895" y="3526"/>
                <a:ext cx="44" cy="23"/>
                <a:chOff x="895" y="3526"/>
                <a:chExt cx="44" cy="23"/>
              </a:xfrm>
            </p:grpSpPr>
            <p:sp>
              <p:nvSpPr>
                <p:cNvPr id="10549"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50"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51"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44" name="Group 353"/>
              <p:cNvGrpSpPr>
                <a:grpSpLocks/>
              </p:cNvGrpSpPr>
              <p:nvPr/>
            </p:nvGrpSpPr>
            <p:grpSpPr bwMode="auto">
              <a:xfrm>
                <a:off x="907" y="3540"/>
                <a:ext cx="45" cy="22"/>
                <a:chOff x="907" y="3540"/>
                <a:chExt cx="45" cy="22"/>
              </a:xfrm>
            </p:grpSpPr>
            <p:sp>
              <p:nvSpPr>
                <p:cNvPr id="10546"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47"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48"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45" name="Group 357"/>
              <p:cNvGrpSpPr>
                <a:grpSpLocks/>
              </p:cNvGrpSpPr>
              <p:nvPr/>
            </p:nvGrpSpPr>
            <p:grpSpPr bwMode="auto">
              <a:xfrm>
                <a:off x="920" y="3553"/>
                <a:ext cx="45" cy="23"/>
                <a:chOff x="920" y="3553"/>
                <a:chExt cx="45" cy="23"/>
              </a:xfrm>
            </p:grpSpPr>
            <p:sp>
              <p:nvSpPr>
                <p:cNvPr id="10543"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44"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45"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46" name="Group 361"/>
              <p:cNvGrpSpPr>
                <a:grpSpLocks/>
              </p:cNvGrpSpPr>
              <p:nvPr/>
            </p:nvGrpSpPr>
            <p:grpSpPr bwMode="auto">
              <a:xfrm>
                <a:off x="934" y="3566"/>
                <a:ext cx="44" cy="23"/>
                <a:chOff x="934" y="3566"/>
                <a:chExt cx="44" cy="23"/>
              </a:xfrm>
            </p:grpSpPr>
            <p:sp>
              <p:nvSpPr>
                <p:cNvPr id="10540"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41"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42"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47" name="Group 365"/>
              <p:cNvGrpSpPr>
                <a:grpSpLocks/>
              </p:cNvGrpSpPr>
              <p:nvPr/>
            </p:nvGrpSpPr>
            <p:grpSpPr bwMode="auto">
              <a:xfrm>
                <a:off x="949" y="3579"/>
                <a:ext cx="83" cy="63"/>
                <a:chOff x="949" y="3579"/>
                <a:chExt cx="83" cy="63"/>
              </a:xfrm>
            </p:grpSpPr>
            <p:grpSp>
              <p:nvGrpSpPr>
                <p:cNvPr id="10448" name="Group 366"/>
                <p:cNvGrpSpPr>
                  <a:grpSpLocks/>
                </p:cNvGrpSpPr>
                <p:nvPr/>
              </p:nvGrpSpPr>
              <p:grpSpPr bwMode="auto">
                <a:xfrm>
                  <a:off x="949" y="3579"/>
                  <a:ext cx="44" cy="23"/>
                  <a:chOff x="949" y="3579"/>
                  <a:chExt cx="44" cy="23"/>
                </a:xfrm>
              </p:grpSpPr>
              <p:sp>
                <p:nvSpPr>
                  <p:cNvPr id="1053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3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3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49" name="Group 370"/>
                <p:cNvGrpSpPr>
                  <a:grpSpLocks/>
                </p:cNvGrpSpPr>
                <p:nvPr/>
              </p:nvGrpSpPr>
              <p:grpSpPr bwMode="auto">
                <a:xfrm>
                  <a:off x="961" y="3592"/>
                  <a:ext cx="45" cy="23"/>
                  <a:chOff x="961" y="3592"/>
                  <a:chExt cx="45" cy="23"/>
                </a:xfrm>
              </p:grpSpPr>
              <p:sp>
                <p:nvSpPr>
                  <p:cNvPr id="10534"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35"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36"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50" name="Group 374"/>
                <p:cNvGrpSpPr>
                  <a:grpSpLocks/>
                </p:cNvGrpSpPr>
                <p:nvPr/>
              </p:nvGrpSpPr>
              <p:grpSpPr bwMode="auto">
                <a:xfrm>
                  <a:off x="974" y="3606"/>
                  <a:ext cx="44" cy="23"/>
                  <a:chOff x="974" y="3606"/>
                  <a:chExt cx="44" cy="23"/>
                </a:xfrm>
              </p:grpSpPr>
              <p:sp>
                <p:nvSpPr>
                  <p:cNvPr id="10531"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32"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33"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451" name="Group 378"/>
                <p:cNvGrpSpPr>
                  <a:grpSpLocks/>
                </p:cNvGrpSpPr>
                <p:nvPr/>
              </p:nvGrpSpPr>
              <p:grpSpPr bwMode="auto">
                <a:xfrm>
                  <a:off x="987" y="3619"/>
                  <a:ext cx="45" cy="23"/>
                  <a:chOff x="987" y="3619"/>
                  <a:chExt cx="45" cy="23"/>
                </a:xfrm>
              </p:grpSpPr>
              <p:sp>
                <p:nvSpPr>
                  <p:cNvPr id="10528"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29"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30"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grpSp>
            <p:nvGrpSpPr>
              <p:cNvPr id="10452" name="Group 382"/>
              <p:cNvGrpSpPr>
                <a:grpSpLocks/>
              </p:cNvGrpSpPr>
              <p:nvPr/>
            </p:nvGrpSpPr>
            <p:grpSpPr bwMode="auto">
              <a:xfrm>
                <a:off x="1002" y="3632"/>
                <a:ext cx="83" cy="63"/>
                <a:chOff x="1002" y="3632"/>
                <a:chExt cx="83" cy="63"/>
              </a:xfrm>
            </p:grpSpPr>
            <p:grpSp>
              <p:nvGrpSpPr>
                <p:cNvPr id="10453" name="Group 383"/>
                <p:cNvGrpSpPr>
                  <a:grpSpLocks/>
                </p:cNvGrpSpPr>
                <p:nvPr/>
              </p:nvGrpSpPr>
              <p:grpSpPr bwMode="auto">
                <a:xfrm>
                  <a:off x="1002" y="3632"/>
                  <a:ext cx="44" cy="22"/>
                  <a:chOff x="1002" y="3632"/>
                  <a:chExt cx="44" cy="22"/>
                </a:xfrm>
              </p:grpSpPr>
              <p:sp>
                <p:nvSpPr>
                  <p:cNvPr id="10521"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22"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23"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08" name="Group 387"/>
                <p:cNvGrpSpPr>
                  <a:grpSpLocks/>
                </p:cNvGrpSpPr>
                <p:nvPr/>
              </p:nvGrpSpPr>
              <p:grpSpPr bwMode="auto">
                <a:xfrm>
                  <a:off x="1014" y="3645"/>
                  <a:ext cx="44" cy="23"/>
                  <a:chOff x="1014" y="3645"/>
                  <a:chExt cx="44" cy="23"/>
                </a:xfrm>
              </p:grpSpPr>
              <p:sp>
                <p:nvSpPr>
                  <p:cNvPr id="1051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1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2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09" name="Group 391"/>
                <p:cNvGrpSpPr>
                  <a:grpSpLocks/>
                </p:cNvGrpSpPr>
                <p:nvPr/>
              </p:nvGrpSpPr>
              <p:grpSpPr bwMode="auto">
                <a:xfrm>
                  <a:off x="1027" y="3659"/>
                  <a:ext cx="45" cy="23"/>
                  <a:chOff x="1027" y="3659"/>
                  <a:chExt cx="45" cy="23"/>
                </a:xfrm>
              </p:grpSpPr>
              <p:sp>
                <p:nvSpPr>
                  <p:cNvPr id="10515"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16"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17"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10" name="Group 395"/>
                <p:cNvGrpSpPr>
                  <a:grpSpLocks/>
                </p:cNvGrpSpPr>
                <p:nvPr/>
              </p:nvGrpSpPr>
              <p:grpSpPr bwMode="auto">
                <a:xfrm>
                  <a:off x="1040" y="3672"/>
                  <a:ext cx="45" cy="23"/>
                  <a:chOff x="1040" y="3672"/>
                  <a:chExt cx="45" cy="23"/>
                </a:xfrm>
              </p:grpSpPr>
              <p:sp>
                <p:nvSpPr>
                  <p:cNvPr id="10512"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13"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14"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grpSp>
            <p:nvGrpSpPr>
              <p:cNvPr id="10511" name="Group 399"/>
              <p:cNvGrpSpPr>
                <a:grpSpLocks/>
              </p:cNvGrpSpPr>
              <p:nvPr/>
            </p:nvGrpSpPr>
            <p:grpSpPr bwMode="auto">
              <a:xfrm>
                <a:off x="1054" y="3685"/>
                <a:ext cx="45" cy="23"/>
                <a:chOff x="1054" y="3685"/>
                <a:chExt cx="45" cy="23"/>
              </a:xfrm>
            </p:grpSpPr>
            <p:sp>
              <p:nvSpPr>
                <p:cNvPr id="10505"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06"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07"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24" name="Group 403"/>
              <p:cNvGrpSpPr>
                <a:grpSpLocks/>
              </p:cNvGrpSpPr>
              <p:nvPr/>
            </p:nvGrpSpPr>
            <p:grpSpPr bwMode="auto">
              <a:xfrm>
                <a:off x="1067" y="3698"/>
                <a:ext cx="45" cy="23"/>
                <a:chOff x="1067" y="3698"/>
                <a:chExt cx="45" cy="23"/>
              </a:xfrm>
            </p:grpSpPr>
            <p:sp>
              <p:nvSpPr>
                <p:cNvPr id="10502"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03"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04"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25" name="Group 407"/>
              <p:cNvGrpSpPr>
                <a:grpSpLocks/>
              </p:cNvGrpSpPr>
              <p:nvPr/>
            </p:nvGrpSpPr>
            <p:grpSpPr bwMode="auto">
              <a:xfrm>
                <a:off x="1079" y="3712"/>
                <a:ext cx="44" cy="23"/>
                <a:chOff x="1079" y="3712"/>
                <a:chExt cx="44" cy="23"/>
              </a:xfrm>
            </p:grpSpPr>
            <p:sp>
              <p:nvSpPr>
                <p:cNvPr id="10499"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500"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501"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26" name="Group 411"/>
              <p:cNvGrpSpPr>
                <a:grpSpLocks/>
              </p:cNvGrpSpPr>
              <p:nvPr/>
            </p:nvGrpSpPr>
            <p:grpSpPr bwMode="auto">
              <a:xfrm>
                <a:off x="1093" y="3725"/>
                <a:ext cx="45" cy="23"/>
                <a:chOff x="1093" y="3725"/>
                <a:chExt cx="45" cy="23"/>
              </a:xfrm>
            </p:grpSpPr>
            <p:sp>
              <p:nvSpPr>
                <p:cNvPr id="10496"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497"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98"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27" name="Group 415"/>
              <p:cNvGrpSpPr>
                <a:grpSpLocks/>
              </p:cNvGrpSpPr>
              <p:nvPr/>
            </p:nvGrpSpPr>
            <p:grpSpPr bwMode="auto">
              <a:xfrm>
                <a:off x="1108" y="3739"/>
                <a:ext cx="44" cy="23"/>
                <a:chOff x="1108" y="3739"/>
                <a:chExt cx="44" cy="23"/>
              </a:xfrm>
            </p:grpSpPr>
            <p:sp>
              <p:nvSpPr>
                <p:cNvPr id="10493"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494"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95"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55" name="Group 419"/>
              <p:cNvGrpSpPr>
                <a:grpSpLocks/>
              </p:cNvGrpSpPr>
              <p:nvPr/>
            </p:nvGrpSpPr>
            <p:grpSpPr bwMode="auto">
              <a:xfrm>
                <a:off x="1121" y="3753"/>
                <a:ext cx="45" cy="23"/>
                <a:chOff x="1121" y="3753"/>
                <a:chExt cx="45" cy="23"/>
              </a:xfrm>
            </p:grpSpPr>
            <p:sp>
              <p:nvSpPr>
                <p:cNvPr id="1049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49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9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0556" name="Group 423"/>
              <p:cNvGrpSpPr>
                <a:grpSpLocks/>
              </p:cNvGrpSpPr>
              <p:nvPr/>
            </p:nvGrpSpPr>
            <p:grpSpPr bwMode="auto">
              <a:xfrm>
                <a:off x="1133" y="3767"/>
                <a:ext cx="44" cy="23"/>
                <a:chOff x="1133" y="3767"/>
                <a:chExt cx="44" cy="23"/>
              </a:xfrm>
            </p:grpSpPr>
            <p:sp>
              <p:nvSpPr>
                <p:cNvPr id="10487"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0488"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89"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sp>
            <p:nvSpPr>
              <p:cNvPr id="10433"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34"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35"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36"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37"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38"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39"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40"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41"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42"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0443"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grpSp>
            <p:nvGrpSpPr>
              <p:cNvPr id="10557" name="Group 438"/>
              <p:cNvGrpSpPr>
                <a:grpSpLocks/>
              </p:cNvGrpSpPr>
              <p:nvPr/>
            </p:nvGrpSpPr>
            <p:grpSpPr bwMode="auto">
              <a:xfrm>
                <a:off x="700" y="3535"/>
                <a:ext cx="49" cy="24"/>
                <a:chOff x="700" y="3535"/>
                <a:chExt cx="49" cy="24"/>
              </a:xfrm>
            </p:grpSpPr>
            <p:sp>
              <p:nvSpPr>
                <p:cNvPr id="10484"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85"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86"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558" name="Group 442"/>
              <p:cNvGrpSpPr>
                <a:grpSpLocks/>
              </p:cNvGrpSpPr>
              <p:nvPr/>
            </p:nvGrpSpPr>
            <p:grpSpPr bwMode="auto">
              <a:xfrm>
                <a:off x="714" y="3551"/>
                <a:ext cx="49" cy="22"/>
                <a:chOff x="714" y="3551"/>
                <a:chExt cx="49" cy="22"/>
              </a:xfrm>
            </p:grpSpPr>
            <p:sp>
              <p:nvSpPr>
                <p:cNvPr id="10481"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82"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83"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559" name="Group 446"/>
              <p:cNvGrpSpPr>
                <a:grpSpLocks/>
              </p:cNvGrpSpPr>
              <p:nvPr/>
            </p:nvGrpSpPr>
            <p:grpSpPr bwMode="auto">
              <a:xfrm>
                <a:off x="728" y="3564"/>
                <a:ext cx="48" cy="23"/>
                <a:chOff x="728" y="3564"/>
                <a:chExt cx="48" cy="23"/>
              </a:xfrm>
            </p:grpSpPr>
            <p:sp>
              <p:nvSpPr>
                <p:cNvPr id="10478"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79"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80"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575" name="Group 450"/>
              <p:cNvGrpSpPr>
                <a:grpSpLocks/>
              </p:cNvGrpSpPr>
              <p:nvPr/>
            </p:nvGrpSpPr>
            <p:grpSpPr bwMode="auto">
              <a:xfrm>
                <a:off x="742" y="3582"/>
                <a:ext cx="49" cy="23"/>
                <a:chOff x="742" y="3582"/>
                <a:chExt cx="49" cy="23"/>
              </a:xfrm>
            </p:grpSpPr>
            <p:sp>
              <p:nvSpPr>
                <p:cNvPr id="10475"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476"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477"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576" name="Group 454"/>
              <p:cNvGrpSpPr>
                <a:grpSpLocks/>
              </p:cNvGrpSpPr>
              <p:nvPr/>
            </p:nvGrpSpPr>
            <p:grpSpPr bwMode="auto">
              <a:xfrm>
                <a:off x="752" y="3597"/>
                <a:ext cx="133" cy="106"/>
                <a:chOff x="752" y="3597"/>
                <a:chExt cx="133" cy="106"/>
              </a:xfrm>
            </p:grpSpPr>
            <p:sp>
              <p:nvSpPr>
                <p:cNvPr id="10472"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473"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474"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577" name="Group 458"/>
              <p:cNvGrpSpPr>
                <a:grpSpLocks/>
              </p:cNvGrpSpPr>
              <p:nvPr/>
            </p:nvGrpSpPr>
            <p:grpSpPr bwMode="auto">
              <a:xfrm>
                <a:off x="844" y="3694"/>
                <a:ext cx="48" cy="23"/>
                <a:chOff x="844" y="3694"/>
                <a:chExt cx="48" cy="23"/>
              </a:xfrm>
            </p:grpSpPr>
            <p:sp>
              <p:nvSpPr>
                <p:cNvPr id="1046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7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7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578" name="Group 462"/>
              <p:cNvGrpSpPr>
                <a:grpSpLocks/>
              </p:cNvGrpSpPr>
              <p:nvPr/>
            </p:nvGrpSpPr>
            <p:grpSpPr bwMode="auto">
              <a:xfrm>
                <a:off x="857" y="3710"/>
                <a:ext cx="49" cy="22"/>
                <a:chOff x="857" y="3710"/>
                <a:chExt cx="49" cy="22"/>
              </a:xfrm>
            </p:grpSpPr>
            <p:sp>
              <p:nvSpPr>
                <p:cNvPr id="10466"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67"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68"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579" name="Group 466"/>
              <p:cNvGrpSpPr>
                <a:grpSpLocks/>
              </p:cNvGrpSpPr>
              <p:nvPr/>
            </p:nvGrpSpPr>
            <p:grpSpPr bwMode="auto">
              <a:xfrm>
                <a:off x="1086" y="3766"/>
                <a:ext cx="49" cy="23"/>
                <a:chOff x="1086" y="3766"/>
                <a:chExt cx="49" cy="23"/>
              </a:xfrm>
            </p:grpSpPr>
            <p:sp>
              <p:nvSpPr>
                <p:cNvPr id="10463"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64"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65"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610" name="Group 470"/>
              <p:cNvGrpSpPr>
                <a:grpSpLocks/>
              </p:cNvGrpSpPr>
              <p:nvPr/>
            </p:nvGrpSpPr>
            <p:grpSpPr bwMode="auto">
              <a:xfrm>
                <a:off x="934" y="3740"/>
                <a:ext cx="48" cy="23"/>
                <a:chOff x="934" y="3740"/>
                <a:chExt cx="48" cy="23"/>
              </a:xfrm>
            </p:grpSpPr>
            <p:sp>
              <p:nvSpPr>
                <p:cNvPr id="10460"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61"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62"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611" name="Group 474"/>
              <p:cNvGrpSpPr>
                <a:grpSpLocks/>
              </p:cNvGrpSpPr>
              <p:nvPr/>
            </p:nvGrpSpPr>
            <p:grpSpPr bwMode="auto">
              <a:xfrm>
                <a:off x="943" y="3754"/>
                <a:ext cx="49" cy="23"/>
                <a:chOff x="943" y="3754"/>
                <a:chExt cx="49" cy="23"/>
              </a:xfrm>
            </p:grpSpPr>
            <p:sp>
              <p:nvSpPr>
                <p:cNvPr id="10457"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0458"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0459"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454"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0455"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0456"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0612" name="Group 481"/>
            <p:cNvGrpSpPr>
              <a:grpSpLocks/>
            </p:cNvGrpSpPr>
            <p:nvPr/>
          </p:nvGrpSpPr>
          <p:grpSpPr bwMode="auto">
            <a:xfrm>
              <a:off x="920" y="3821"/>
              <a:ext cx="413" cy="50"/>
              <a:chOff x="920" y="3821"/>
              <a:chExt cx="413" cy="50"/>
            </a:xfrm>
          </p:grpSpPr>
          <p:sp>
            <p:nvSpPr>
              <p:cNvPr id="1037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sz="1400" u="none" dirty="0">
                  <a:ea typeface="黑体" pitchFamily="2" charset="-122"/>
                </a:endParaRPr>
              </a:p>
            </p:txBody>
          </p:sp>
          <p:sp>
            <p:nvSpPr>
              <p:cNvPr id="1037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sz="1400" u="none" dirty="0">
                  <a:ea typeface="黑体" pitchFamily="2" charset="-122"/>
                </a:endParaRPr>
              </a:p>
            </p:txBody>
          </p:sp>
          <p:sp>
            <p:nvSpPr>
              <p:cNvPr id="10374" name="Rectangle 484"/>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sz="1400" u="none" dirty="0">
                  <a:ea typeface="黑体" pitchFamily="2" charset="-122"/>
                </a:endParaRPr>
              </a:p>
            </p:txBody>
          </p:sp>
          <p:sp>
            <p:nvSpPr>
              <p:cNvPr id="1037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sz="1400" u="none" dirty="0">
                  <a:ea typeface="黑体" pitchFamily="2" charset="-122"/>
                </a:endParaRPr>
              </a:p>
            </p:txBody>
          </p:sp>
        </p:grpSp>
        <p:grpSp>
          <p:nvGrpSpPr>
            <p:cNvPr id="10613" name="Group 486"/>
            <p:cNvGrpSpPr>
              <a:grpSpLocks/>
            </p:cNvGrpSpPr>
            <p:nvPr/>
          </p:nvGrpSpPr>
          <p:grpSpPr bwMode="auto">
            <a:xfrm>
              <a:off x="1227" y="3477"/>
              <a:ext cx="508" cy="321"/>
              <a:chOff x="1227" y="3477"/>
              <a:chExt cx="508" cy="321"/>
            </a:xfrm>
          </p:grpSpPr>
          <p:sp>
            <p:nvSpPr>
              <p:cNvPr id="10353"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sz="1400" u="none" dirty="0">
                  <a:ea typeface="黑体" pitchFamily="2" charset="-122"/>
                </a:endParaRPr>
              </a:p>
            </p:txBody>
          </p:sp>
          <p:sp>
            <p:nvSpPr>
              <p:cNvPr id="10354"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0355"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56" name="Line 490"/>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sz="1400" u="none" dirty="0">
                  <a:ea typeface="黑体" pitchFamily="2" charset="-122"/>
                </a:endParaRPr>
              </a:p>
            </p:txBody>
          </p:sp>
          <p:sp>
            <p:nvSpPr>
              <p:cNvPr id="10357"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58"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59"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0"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1"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2"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3"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4"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5"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6"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0367" name="Oval 501"/>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sp>
            <p:nvSpPr>
              <p:cNvPr id="10368" name="Oval 502"/>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sp>
            <p:nvSpPr>
              <p:cNvPr id="10369"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0370" name="Oval 504"/>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sp>
            <p:nvSpPr>
              <p:cNvPr id="10371" name="Oval 505"/>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grpSp>
      </p:grpSp>
      <p:grpSp>
        <p:nvGrpSpPr>
          <p:cNvPr id="10614" name="Group 506"/>
          <p:cNvGrpSpPr>
            <a:grpSpLocks/>
          </p:cNvGrpSpPr>
          <p:nvPr/>
        </p:nvGrpSpPr>
        <p:grpSpPr bwMode="auto">
          <a:xfrm>
            <a:off x="5640328" y="2256932"/>
            <a:ext cx="849162" cy="585968"/>
            <a:chOff x="1680" y="240"/>
            <a:chExt cx="2529" cy="1270"/>
          </a:xfrm>
        </p:grpSpPr>
        <p:sp>
          <p:nvSpPr>
            <p:cNvPr id="10329" name="Oval 507"/>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0" name="Oval 508"/>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1" name="Oval 509"/>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2" name="Oval 510"/>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3" name="Oval 511"/>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4" name="Oval 512"/>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5" name="Oval 513"/>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6" name="Oval 514"/>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0337" name="Oval 515"/>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0268" name="Text Box 516"/>
          <p:cNvSpPr txBox="1">
            <a:spLocks noChangeArrowheads="1"/>
          </p:cNvSpPr>
          <p:nvPr/>
        </p:nvSpPr>
        <p:spPr bwMode="auto">
          <a:xfrm>
            <a:off x="5812310" y="2398660"/>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局域网</a:t>
            </a:r>
          </a:p>
        </p:txBody>
      </p:sp>
      <p:sp>
        <p:nvSpPr>
          <p:cNvPr id="138757" name="Line 517"/>
          <p:cNvSpPr>
            <a:spLocks noChangeShapeType="1"/>
          </p:cNvSpPr>
          <p:nvPr/>
        </p:nvSpPr>
        <p:spPr bwMode="auto">
          <a:xfrm flipV="1">
            <a:off x="1158048" y="2306953"/>
            <a:ext cx="920820" cy="270355"/>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38758" name="Line 518"/>
          <p:cNvSpPr>
            <a:spLocks noChangeShapeType="1"/>
          </p:cNvSpPr>
          <p:nvPr/>
        </p:nvSpPr>
        <p:spPr bwMode="auto">
          <a:xfrm flipV="1">
            <a:off x="4115183" y="2316482"/>
            <a:ext cx="1058167" cy="86942"/>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38759" name="Line 519"/>
          <p:cNvSpPr>
            <a:spLocks noChangeShapeType="1"/>
          </p:cNvSpPr>
          <p:nvPr/>
        </p:nvSpPr>
        <p:spPr bwMode="auto">
          <a:xfrm>
            <a:off x="5624802" y="2351020"/>
            <a:ext cx="1194319" cy="196514"/>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38760" name="Line 520"/>
          <p:cNvSpPr>
            <a:spLocks noChangeShapeType="1"/>
          </p:cNvSpPr>
          <p:nvPr/>
        </p:nvSpPr>
        <p:spPr bwMode="auto">
          <a:xfrm>
            <a:off x="2562567" y="2284325"/>
            <a:ext cx="1160879" cy="107189"/>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38761" name="Text Box 521"/>
          <p:cNvSpPr txBox="1">
            <a:spLocks noChangeArrowheads="1"/>
          </p:cNvSpPr>
          <p:nvPr/>
        </p:nvSpPr>
        <p:spPr bwMode="auto">
          <a:xfrm>
            <a:off x="1979969" y="1433153"/>
            <a:ext cx="3293468" cy="440891"/>
          </a:xfrm>
          <a:prstGeom prst="rect">
            <a:avLst/>
          </a:prstGeom>
          <a:noFill/>
          <a:ln w="9525">
            <a:noFill/>
            <a:miter lim="800000"/>
            <a:headEnd/>
            <a:tailEnd/>
          </a:ln>
        </p:spPr>
        <p:txBody>
          <a:bodyPr wrap="none" lIns="68708" tIns="34354" rIns="68708" bIns="34354">
            <a:spAutoFit/>
          </a:bodyPr>
          <a:lstStyle/>
          <a:p>
            <a:r>
              <a:rPr kumimoji="1" lang="zh-CN" altLang="en-US" sz="2414" u="none" dirty="0">
                <a:solidFill>
                  <a:srgbClr val="333399"/>
                </a:solidFill>
                <a:latin typeface="Arial" charset="0"/>
                <a:ea typeface="黑体" pitchFamily="2" charset="-122"/>
              </a:rPr>
              <a:t>主机</a:t>
            </a:r>
            <a:r>
              <a:rPr kumimoji="1" lang="zh-CN" altLang="en-US" sz="2112" u="none" dirty="0">
                <a:solidFill>
                  <a:srgbClr val="333399"/>
                </a:solidFill>
                <a:latin typeface="Arial" charset="0"/>
                <a:ea typeface="黑体" pitchFamily="2" charset="-122"/>
              </a:rPr>
              <a:t> </a:t>
            </a:r>
            <a:r>
              <a:rPr kumimoji="1" lang="en-US" altLang="zh-CN" sz="2414" u="none" dirty="0">
                <a:solidFill>
                  <a:srgbClr val="333399"/>
                </a:solidFill>
                <a:latin typeface="Arial" charset="0"/>
                <a:ea typeface="黑体" pitchFamily="2" charset="-122"/>
              </a:rPr>
              <a:t>H</a:t>
            </a:r>
            <a:r>
              <a:rPr kumimoji="1" lang="en-US" altLang="zh-CN" sz="2414" u="none" baseline="-25000" dirty="0">
                <a:solidFill>
                  <a:srgbClr val="333399"/>
                </a:solidFill>
                <a:latin typeface="Arial" charset="0"/>
                <a:ea typeface="黑体" pitchFamily="2" charset="-122"/>
              </a:rPr>
              <a:t>1</a:t>
            </a:r>
            <a:r>
              <a:rPr kumimoji="1" lang="en-US" altLang="zh-CN" sz="2112" u="none" dirty="0">
                <a:solidFill>
                  <a:srgbClr val="333399"/>
                </a:solidFill>
                <a:latin typeface="Arial" charset="0"/>
                <a:ea typeface="黑体" pitchFamily="2" charset="-122"/>
              </a:rPr>
              <a:t> </a:t>
            </a:r>
            <a:r>
              <a:rPr kumimoji="1" lang="zh-CN" altLang="en-US" sz="2414" u="none" dirty="0">
                <a:solidFill>
                  <a:srgbClr val="333399"/>
                </a:solidFill>
                <a:latin typeface="Arial" charset="0"/>
                <a:ea typeface="黑体" pitchFamily="2" charset="-122"/>
              </a:rPr>
              <a:t>向</a:t>
            </a:r>
            <a:r>
              <a:rPr kumimoji="1" lang="zh-CN" altLang="en-US" sz="2112" u="none" dirty="0">
                <a:solidFill>
                  <a:srgbClr val="333399"/>
                </a:solidFill>
                <a:latin typeface="Arial" charset="0"/>
                <a:ea typeface="黑体" pitchFamily="2" charset="-122"/>
              </a:rPr>
              <a:t> </a:t>
            </a:r>
            <a:r>
              <a:rPr kumimoji="1" lang="en-US" altLang="zh-CN" sz="2414" u="none" dirty="0">
                <a:solidFill>
                  <a:srgbClr val="333399"/>
                </a:solidFill>
                <a:latin typeface="Arial" charset="0"/>
                <a:ea typeface="黑体" pitchFamily="2" charset="-122"/>
              </a:rPr>
              <a:t>H</a:t>
            </a:r>
            <a:r>
              <a:rPr kumimoji="1" lang="en-US" altLang="zh-CN" sz="2414" u="none" baseline="-25000" dirty="0">
                <a:solidFill>
                  <a:srgbClr val="333399"/>
                </a:solidFill>
                <a:latin typeface="Arial" charset="0"/>
                <a:ea typeface="黑体" pitchFamily="2" charset="-122"/>
              </a:rPr>
              <a:t>2</a:t>
            </a:r>
            <a:r>
              <a:rPr kumimoji="1" lang="en-US" altLang="zh-CN" sz="2112" u="none" dirty="0">
                <a:solidFill>
                  <a:srgbClr val="333399"/>
                </a:solidFill>
                <a:latin typeface="Arial" charset="0"/>
                <a:ea typeface="黑体" pitchFamily="2" charset="-122"/>
              </a:rPr>
              <a:t> </a:t>
            </a:r>
            <a:r>
              <a:rPr kumimoji="1" lang="zh-CN" altLang="en-US" sz="2414" u="none" dirty="0">
                <a:solidFill>
                  <a:srgbClr val="333399"/>
                </a:solidFill>
                <a:latin typeface="Arial" charset="0"/>
                <a:ea typeface="黑体" pitchFamily="2" charset="-122"/>
              </a:rPr>
              <a:t>发送数据</a:t>
            </a:r>
            <a:endParaRPr kumimoji="1" lang="zh-CN" altLang="en-US" sz="2414" u="none" baseline="-25000" dirty="0">
              <a:solidFill>
                <a:srgbClr val="333399"/>
              </a:solidFill>
              <a:latin typeface="Arial" charset="0"/>
              <a:ea typeface="黑体" pitchFamily="2" charset="-122"/>
            </a:endParaRPr>
          </a:p>
        </p:txBody>
      </p:sp>
      <p:grpSp>
        <p:nvGrpSpPr>
          <p:cNvPr id="10630" name="Group 587"/>
          <p:cNvGrpSpPr>
            <a:grpSpLocks/>
          </p:cNvGrpSpPr>
          <p:nvPr/>
        </p:nvGrpSpPr>
        <p:grpSpPr bwMode="auto">
          <a:xfrm>
            <a:off x="514306" y="2864339"/>
            <a:ext cx="6627280" cy="1815072"/>
            <a:chOff x="116" y="2405"/>
            <a:chExt cx="5549" cy="1524"/>
          </a:xfrm>
        </p:grpSpPr>
        <p:sp>
          <p:nvSpPr>
            <p:cNvPr id="1027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027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7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8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8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82" name="Rectangle 529"/>
            <p:cNvSpPr>
              <a:spLocks noChangeArrowheads="1"/>
            </p:cNvSpPr>
            <p:nvPr/>
          </p:nvSpPr>
          <p:spPr bwMode="auto">
            <a:xfrm>
              <a:off x="170" y="3363"/>
              <a:ext cx="486" cy="194"/>
            </a:xfrm>
            <a:prstGeom prst="rect">
              <a:avLst/>
            </a:prstGeom>
            <a:noFill/>
            <a:ln w="9525">
              <a:noFill/>
              <a:miter lim="800000"/>
              <a:headEnd/>
              <a:tailEnd/>
            </a:ln>
          </p:spPr>
          <p:txBody>
            <a:bodyPr wrap="none" anchor="ctr"/>
            <a:lstStyle/>
            <a:p>
              <a:endParaRPr lang="zh-CN" altLang="en-US" sz="1400" u="none" dirty="0">
                <a:ea typeface="黑体" pitchFamily="2" charset="-122"/>
              </a:endParaRPr>
            </a:p>
          </p:txBody>
        </p:sp>
        <p:sp>
          <p:nvSpPr>
            <p:cNvPr id="10283" name="Text Box 530"/>
            <p:cNvSpPr txBox="1">
              <a:spLocks noChangeArrowheads="1"/>
            </p:cNvSpPr>
            <p:nvPr/>
          </p:nvSpPr>
          <p:spPr bwMode="auto">
            <a:xfrm>
              <a:off x="116" y="3330"/>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0284" name="Text Box 531"/>
            <p:cNvSpPr txBox="1">
              <a:spLocks noChangeArrowheads="1"/>
            </p:cNvSpPr>
            <p:nvPr/>
          </p:nvSpPr>
          <p:spPr bwMode="auto">
            <a:xfrm>
              <a:off x="118" y="2677"/>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应用层</a:t>
              </a:r>
            </a:p>
          </p:txBody>
        </p:sp>
        <p:sp>
          <p:nvSpPr>
            <p:cNvPr id="10285" name="Text Box 532"/>
            <p:cNvSpPr txBox="1">
              <a:spLocks noChangeArrowheads="1"/>
            </p:cNvSpPr>
            <p:nvPr/>
          </p:nvSpPr>
          <p:spPr bwMode="auto">
            <a:xfrm>
              <a:off x="116" y="2894"/>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运输层</a:t>
              </a:r>
            </a:p>
          </p:txBody>
        </p:sp>
        <p:sp>
          <p:nvSpPr>
            <p:cNvPr id="10286" name="Text Box 533"/>
            <p:cNvSpPr txBox="1">
              <a:spLocks noChangeArrowheads="1"/>
            </p:cNvSpPr>
            <p:nvPr/>
          </p:nvSpPr>
          <p:spPr bwMode="auto">
            <a:xfrm>
              <a:off x="116" y="3112"/>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0287" name="Text Box 534"/>
            <p:cNvSpPr txBox="1">
              <a:spLocks noChangeArrowheads="1"/>
            </p:cNvSpPr>
            <p:nvPr/>
          </p:nvSpPr>
          <p:spPr bwMode="auto">
            <a:xfrm>
              <a:off x="116" y="3548"/>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028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028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9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9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9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293" name="Rectangle 541"/>
            <p:cNvSpPr>
              <a:spLocks noChangeArrowheads="1"/>
            </p:cNvSpPr>
            <p:nvPr/>
          </p:nvSpPr>
          <p:spPr bwMode="auto">
            <a:xfrm>
              <a:off x="5104" y="3362"/>
              <a:ext cx="486" cy="195"/>
            </a:xfrm>
            <a:prstGeom prst="rect">
              <a:avLst/>
            </a:prstGeom>
            <a:noFill/>
            <a:ln w="9525">
              <a:noFill/>
              <a:miter lim="800000"/>
              <a:headEnd/>
              <a:tailEnd/>
            </a:ln>
          </p:spPr>
          <p:txBody>
            <a:bodyPr wrap="none" anchor="ctr"/>
            <a:lstStyle/>
            <a:p>
              <a:endParaRPr lang="zh-CN" altLang="en-US" sz="1400" u="none" dirty="0">
                <a:ea typeface="黑体" pitchFamily="2" charset="-122"/>
              </a:endParaRPr>
            </a:p>
          </p:txBody>
        </p:sp>
        <p:sp>
          <p:nvSpPr>
            <p:cNvPr id="10294" name="Text Box 542"/>
            <p:cNvSpPr txBox="1">
              <a:spLocks noChangeArrowheads="1"/>
            </p:cNvSpPr>
            <p:nvPr/>
          </p:nvSpPr>
          <p:spPr bwMode="auto">
            <a:xfrm>
              <a:off x="5057" y="3339"/>
              <a:ext cx="548" cy="439"/>
            </a:xfrm>
            <a:prstGeom prst="rect">
              <a:avLst/>
            </a:prstGeom>
            <a:noFill/>
            <a:ln w="9525">
              <a:noFill/>
              <a:miter lim="800000"/>
              <a:headEnd/>
              <a:tailEnd/>
            </a:ln>
          </p:spPr>
          <p:txBody>
            <a:bodyPr>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0295" name="Text Box 543"/>
            <p:cNvSpPr txBox="1">
              <a:spLocks noChangeArrowheads="1"/>
            </p:cNvSpPr>
            <p:nvPr/>
          </p:nvSpPr>
          <p:spPr bwMode="auto">
            <a:xfrm>
              <a:off x="5059" y="2677"/>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应用层</a:t>
              </a:r>
            </a:p>
          </p:txBody>
        </p:sp>
        <p:sp>
          <p:nvSpPr>
            <p:cNvPr id="10296" name="Text Box 544"/>
            <p:cNvSpPr txBox="1">
              <a:spLocks noChangeArrowheads="1"/>
            </p:cNvSpPr>
            <p:nvPr/>
          </p:nvSpPr>
          <p:spPr bwMode="auto">
            <a:xfrm>
              <a:off x="5057" y="2894"/>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运输层</a:t>
              </a:r>
            </a:p>
          </p:txBody>
        </p:sp>
        <p:sp>
          <p:nvSpPr>
            <p:cNvPr id="10297" name="Text Box 545"/>
            <p:cNvSpPr txBox="1">
              <a:spLocks noChangeArrowheads="1"/>
            </p:cNvSpPr>
            <p:nvPr/>
          </p:nvSpPr>
          <p:spPr bwMode="auto">
            <a:xfrm>
              <a:off x="5057" y="3112"/>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0298" name="Text Box 546"/>
            <p:cNvSpPr txBox="1">
              <a:spLocks noChangeArrowheads="1"/>
            </p:cNvSpPr>
            <p:nvPr/>
          </p:nvSpPr>
          <p:spPr bwMode="auto">
            <a:xfrm>
              <a:off x="5057" y="3548"/>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029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030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301" name="Rectangle 549"/>
            <p:cNvSpPr>
              <a:spLocks noChangeArrowheads="1"/>
            </p:cNvSpPr>
            <p:nvPr/>
          </p:nvSpPr>
          <p:spPr bwMode="auto">
            <a:xfrm>
              <a:off x="1408" y="3353"/>
              <a:ext cx="476" cy="204"/>
            </a:xfrm>
            <a:prstGeom prst="rect">
              <a:avLst/>
            </a:prstGeom>
            <a:noFill/>
            <a:ln w="9525">
              <a:noFill/>
              <a:miter lim="800000"/>
              <a:headEnd/>
              <a:tailEnd/>
            </a:ln>
          </p:spPr>
          <p:txBody>
            <a:bodyPr wrap="none" anchor="ctr"/>
            <a:lstStyle/>
            <a:p>
              <a:endParaRPr lang="zh-CN" altLang="en-US" sz="1400" u="none" dirty="0">
                <a:ea typeface="黑体" pitchFamily="2" charset="-122"/>
              </a:endParaRPr>
            </a:p>
          </p:txBody>
        </p:sp>
        <p:sp>
          <p:nvSpPr>
            <p:cNvPr id="1030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303" name="Text Box 551"/>
            <p:cNvSpPr txBox="1">
              <a:spLocks noChangeArrowheads="1"/>
            </p:cNvSpPr>
            <p:nvPr/>
          </p:nvSpPr>
          <p:spPr bwMode="auto">
            <a:xfrm>
              <a:off x="1379" y="3330"/>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0304" name="Text Box 552"/>
            <p:cNvSpPr txBox="1">
              <a:spLocks noChangeArrowheads="1"/>
            </p:cNvSpPr>
            <p:nvPr/>
          </p:nvSpPr>
          <p:spPr bwMode="auto">
            <a:xfrm>
              <a:off x="1379" y="3112"/>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0305" name="Text Box 553"/>
            <p:cNvSpPr txBox="1">
              <a:spLocks noChangeArrowheads="1"/>
            </p:cNvSpPr>
            <p:nvPr/>
          </p:nvSpPr>
          <p:spPr bwMode="auto">
            <a:xfrm>
              <a:off x="1379" y="3548"/>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030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030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308" name="Rectangle 556"/>
            <p:cNvSpPr>
              <a:spLocks noChangeArrowheads="1"/>
            </p:cNvSpPr>
            <p:nvPr/>
          </p:nvSpPr>
          <p:spPr bwMode="auto">
            <a:xfrm>
              <a:off x="2722" y="3353"/>
              <a:ext cx="492" cy="204"/>
            </a:xfrm>
            <a:prstGeom prst="rect">
              <a:avLst/>
            </a:prstGeom>
            <a:noFill/>
            <a:ln w="9525">
              <a:noFill/>
              <a:miter lim="800000"/>
              <a:headEnd/>
              <a:tailEnd/>
            </a:ln>
          </p:spPr>
          <p:txBody>
            <a:bodyPr wrap="none" anchor="ctr"/>
            <a:lstStyle/>
            <a:p>
              <a:endParaRPr lang="zh-CN" altLang="en-US" sz="1400" u="none" dirty="0">
                <a:ea typeface="黑体" pitchFamily="2" charset="-122"/>
              </a:endParaRPr>
            </a:p>
          </p:txBody>
        </p:sp>
        <p:sp>
          <p:nvSpPr>
            <p:cNvPr id="1030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310" name="Text Box 558"/>
            <p:cNvSpPr txBox="1">
              <a:spLocks noChangeArrowheads="1"/>
            </p:cNvSpPr>
            <p:nvPr/>
          </p:nvSpPr>
          <p:spPr bwMode="auto">
            <a:xfrm>
              <a:off x="2699" y="3330"/>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0311" name="Text Box 559"/>
            <p:cNvSpPr txBox="1">
              <a:spLocks noChangeArrowheads="1"/>
            </p:cNvSpPr>
            <p:nvPr/>
          </p:nvSpPr>
          <p:spPr bwMode="auto">
            <a:xfrm>
              <a:off x="2699" y="3112"/>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0312" name="Text Box 560"/>
            <p:cNvSpPr txBox="1">
              <a:spLocks noChangeArrowheads="1"/>
            </p:cNvSpPr>
            <p:nvPr/>
          </p:nvSpPr>
          <p:spPr bwMode="auto">
            <a:xfrm>
              <a:off x="2699" y="3548"/>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031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031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315" name="Rectangle 563"/>
            <p:cNvSpPr>
              <a:spLocks noChangeArrowheads="1"/>
            </p:cNvSpPr>
            <p:nvPr/>
          </p:nvSpPr>
          <p:spPr bwMode="auto">
            <a:xfrm>
              <a:off x="3910" y="3353"/>
              <a:ext cx="498" cy="204"/>
            </a:xfrm>
            <a:prstGeom prst="rect">
              <a:avLst/>
            </a:prstGeom>
            <a:noFill/>
            <a:ln w="9525">
              <a:noFill/>
              <a:miter lim="800000"/>
              <a:headEnd/>
              <a:tailEnd/>
            </a:ln>
          </p:spPr>
          <p:txBody>
            <a:bodyPr wrap="none" anchor="ctr"/>
            <a:lstStyle/>
            <a:p>
              <a:endParaRPr lang="zh-CN" altLang="en-US" sz="1400" u="none" dirty="0">
                <a:ea typeface="黑体" pitchFamily="2" charset="-122"/>
              </a:endParaRPr>
            </a:p>
          </p:txBody>
        </p:sp>
        <p:sp>
          <p:nvSpPr>
            <p:cNvPr id="1031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0317" name="Text Box 565"/>
            <p:cNvSpPr txBox="1">
              <a:spLocks noChangeArrowheads="1"/>
            </p:cNvSpPr>
            <p:nvPr/>
          </p:nvSpPr>
          <p:spPr bwMode="auto">
            <a:xfrm>
              <a:off x="3878" y="3330"/>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0318" name="Text Box 566"/>
            <p:cNvSpPr txBox="1">
              <a:spLocks noChangeArrowheads="1"/>
            </p:cNvSpPr>
            <p:nvPr/>
          </p:nvSpPr>
          <p:spPr bwMode="auto">
            <a:xfrm>
              <a:off x="3878" y="3112"/>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0319" name="Text Box 567"/>
            <p:cNvSpPr txBox="1">
              <a:spLocks noChangeArrowheads="1"/>
            </p:cNvSpPr>
            <p:nvPr/>
          </p:nvSpPr>
          <p:spPr bwMode="auto">
            <a:xfrm>
              <a:off x="3878" y="3548"/>
              <a:ext cx="606" cy="258"/>
            </a:xfrm>
            <a:prstGeom prst="rect">
              <a:avLst/>
            </a:prstGeom>
            <a:noFill/>
            <a:ln w="9525">
              <a:noFill/>
              <a:miter lim="800000"/>
              <a:headEnd/>
              <a:tailEnd/>
            </a:ln>
          </p:spPr>
          <p:txBody>
            <a:bodyPr wrap="none">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032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sz="1400" u="none" dirty="0">
                <a:ea typeface="黑体" pitchFamily="2" charset="-122"/>
              </a:endParaRPr>
            </a:p>
          </p:txBody>
        </p:sp>
        <p:sp>
          <p:nvSpPr>
            <p:cNvPr id="1032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sz="1400" u="none" dirty="0">
                <a:ea typeface="黑体" pitchFamily="2" charset="-122"/>
              </a:endParaRPr>
            </a:p>
          </p:txBody>
        </p:sp>
        <p:sp>
          <p:nvSpPr>
            <p:cNvPr id="1032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sz="1400" u="none" dirty="0">
                <a:ea typeface="黑体" pitchFamily="2" charset="-122"/>
              </a:endParaRPr>
            </a:p>
          </p:txBody>
        </p:sp>
        <p:sp>
          <p:nvSpPr>
            <p:cNvPr id="1032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a:lstStyle/>
            <a:p>
              <a:endParaRPr lang="zh-CN" altLang="en-US" sz="1400" u="none" dirty="0">
                <a:ea typeface="黑体" pitchFamily="2" charset="-122"/>
              </a:endParaRPr>
            </a:p>
          </p:txBody>
        </p:sp>
        <p:sp>
          <p:nvSpPr>
            <p:cNvPr id="10324" name="Text Box 576"/>
            <p:cNvSpPr txBox="1">
              <a:spLocks noChangeArrowheads="1"/>
            </p:cNvSpPr>
            <p:nvPr/>
          </p:nvSpPr>
          <p:spPr bwMode="auto">
            <a:xfrm>
              <a:off x="1531" y="2837"/>
              <a:ext cx="320" cy="258"/>
            </a:xfrm>
            <a:prstGeom prst="rect">
              <a:avLst/>
            </a:prstGeom>
            <a:noFill/>
            <a:ln w="9525">
              <a:noFill/>
              <a:miter lim="800000"/>
              <a:headEnd/>
              <a:tailEnd/>
            </a:ln>
          </p:spPr>
          <p:txBody>
            <a:bodyPr wrap="none">
              <a:spAutoFit/>
            </a:bodyPr>
            <a:lstStyle/>
            <a:p>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1</a:t>
              </a:r>
            </a:p>
          </p:txBody>
        </p:sp>
        <p:sp>
          <p:nvSpPr>
            <p:cNvPr id="10325" name="Text Box 577"/>
            <p:cNvSpPr txBox="1">
              <a:spLocks noChangeArrowheads="1"/>
            </p:cNvSpPr>
            <p:nvPr/>
          </p:nvSpPr>
          <p:spPr bwMode="auto">
            <a:xfrm>
              <a:off x="2872" y="2837"/>
              <a:ext cx="320" cy="258"/>
            </a:xfrm>
            <a:prstGeom prst="rect">
              <a:avLst/>
            </a:prstGeom>
            <a:noFill/>
            <a:ln w="9525">
              <a:noFill/>
              <a:miter lim="800000"/>
              <a:headEnd/>
              <a:tailEnd/>
            </a:ln>
          </p:spPr>
          <p:txBody>
            <a:bodyPr wrap="none">
              <a:spAutoFit/>
            </a:bodyPr>
            <a:lstStyle/>
            <a:p>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2</a:t>
              </a:r>
            </a:p>
          </p:txBody>
        </p:sp>
        <p:sp>
          <p:nvSpPr>
            <p:cNvPr id="10326" name="Text Box 578"/>
            <p:cNvSpPr txBox="1">
              <a:spLocks noChangeArrowheads="1"/>
            </p:cNvSpPr>
            <p:nvPr/>
          </p:nvSpPr>
          <p:spPr bwMode="auto">
            <a:xfrm>
              <a:off x="4067" y="2837"/>
              <a:ext cx="320" cy="258"/>
            </a:xfrm>
            <a:prstGeom prst="rect">
              <a:avLst/>
            </a:prstGeom>
            <a:noFill/>
            <a:ln w="9525">
              <a:noFill/>
              <a:miter lim="800000"/>
              <a:headEnd/>
              <a:tailEnd/>
            </a:ln>
          </p:spPr>
          <p:txBody>
            <a:bodyPr wrap="none">
              <a:spAutoFit/>
            </a:bodyPr>
            <a:lstStyle/>
            <a:p>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3</a:t>
              </a:r>
            </a:p>
          </p:txBody>
        </p:sp>
        <p:sp>
          <p:nvSpPr>
            <p:cNvPr id="10327" name="Text Box 579"/>
            <p:cNvSpPr txBox="1">
              <a:spLocks noChangeArrowheads="1"/>
            </p:cNvSpPr>
            <p:nvPr/>
          </p:nvSpPr>
          <p:spPr bwMode="auto">
            <a:xfrm>
              <a:off x="326" y="2405"/>
              <a:ext cx="320" cy="258"/>
            </a:xfrm>
            <a:prstGeom prst="rect">
              <a:avLst/>
            </a:prstGeom>
            <a:noFill/>
            <a:ln w="9525">
              <a:noFill/>
              <a:miter lim="800000"/>
              <a:headEnd/>
              <a:tailEnd/>
            </a:ln>
          </p:spPr>
          <p:txBody>
            <a:bodyPr wrap="none">
              <a:spAutoFit/>
            </a:bodyPr>
            <a:lstStyle/>
            <a:p>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1</a:t>
              </a:r>
            </a:p>
          </p:txBody>
        </p:sp>
        <p:sp>
          <p:nvSpPr>
            <p:cNvPr id="10328" name="Text Box 580"/>
            <p:cNvSpPr txBox="1">
              <a:spLocks noChangeArrowheads="1"/>
            </p:cNvSpPr>
            <p:nvPr/>
          </p:nvSpPr>
          <p:spPr bwMode="auto">
            <a:xfrm>
              <a:off x="5272" y="2405"/>
              <a:ext cx="320" cy="258"/>
            </a:xfrm>
            <a:prstGeom prst="rect">
              <a:avLst/>
            </a:prstGeom>
            <a:noFill/>
            <a:ln w="9525">
              <a:noFill/>
              <a:miter lim="800000"/>
              <a:headEnd/>
              <a:tailEnd/>
            </a:ln>
          </p:spPr>
          <p:txBody>
            <a:bodyPr wrap="none">
              <a:spAutoFit/>
            </a:bodyPr>
            <a:lstStyle/>
            <a:p>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2</a:t>
              </a:r>
            </a:p>
          </p:txBody>
        </p:sp>
      </p:grpSp>
      <p:sp>
        <p:nvSpPr>
          <p:cNvPr id="138822" name="Text Box 582"/>
          <p:cNvSpPr txBox="1">
            <a:spLocks noChangeArrowheads="1"/>
          </p:cNvSpPr>
          <p:nvPr/>
        </p:nvSpPr>
        <p:spPr bwMode="auto">
          <a:xfrm>
            <a:off x="2244878" y="2898877"/>
            <a:ext cx="2113658" cy="284823"/>
          </a:xfrm>
          <a:prstGeom prst="rect">
            <a:avLst/>
          </a:prstGeom>
          <a:noFill/>
          <a:ln w="9525">
            <a:noFill/>
            <a:miter lim="800000"/>
            <a:headEnd/>
            <a:tailEnd/>
          </a:ln>
        </p:spPr>
        <p:txBody>
          <a:bodyPr wrap="none" lIns="68708" tIns="34354" rIns="68708" bIns="34354">
            <a:spAutoFit/>
          </a:bodyPr>
          <a:lstStyle/>
          <a:p>
            <a:r>
              <a:rPr lang="zh-CN" altLang="en-US" sz="1400" u="none" dirty="0">
                <a:solidFill>
                  <a:srgbClr val="333399"/>
                </a:solidFill>
                <a:ea typeface="黑体" pitchFamily="2" charset="-122"/>
              </a:rPr>
              <a:t>从层次上来看数据的流动</a:t>
            </a:r>
          </a:p>
        </p:txBody>
      </p:sp>
      <p:sp>
        <p:nvSpPr>
          <p:cNvPr id="138823" name="Freeform 583"/>
          <p:cNvSpPr>
            <a:spLocks/>
          </p:cNvSpPr>
          <p:nvPr/>
        </p:nvSpPr>
        <p:spPr bwMode="auto">
          <a:xfrm>
            <a:off x="1297783" y="3247837"/>
            <a:ext cx="5250228" cy="1404180"/>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p:spPr>
        <p:txBody>
          <a:bodyPr lIns="68708" tIns="34354" rIns="68708" bIns="34354"/>
          <a:lstStyle/>
          <a:p>
            <a:endParaRPr lang="zh-CN" altLang="en-US" sz="1400" u="none" dirty="0">
              <a:ea typeface="黑体" pitchFamily="2" charset="-122"/>
            </a:endParaRPr>
          </a:p>
        </p:txBody>
      </p:sp>
    </p:spTree>
    <p:extLst>
      <p:ext uri="{BB962C8B-B14F-4D97-AF65-F5344CB8AC3E}">
        <p14:creationId xmlns:p14="http://schemas.microsoft.com/office/powerpoint/2010/main" val="285311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630"/>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Line 4"/>
          <p:cNvSpPr>
            <a:spLocks noChangeShapeType="1"/>
          </p:cNvSpPr>
          <p:nvPr/>
        </p:nvSpPr>
        <p:spPr bwMode="auto">
          <a:xfrm flipH="1" flipV="1">
            <a:off x="6072640" y="2609466"/>
            <a:ext cx="506391" cy="47640"/>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269" name="Line 5"/>
          <p:cNvSpPr>
            <a:spLocks noChangeShapeType="1"/>
          </p:cNvSpPr>
          <p:nvPr/>
        </p:nvSpPr>
        <p:spPr bwMode="auto">
          <a:xfrm flipH="1" flipV="1">
            <a:off x="5250948" y="2380795"/>
            <a:ext cx="477728" cy="161975"/>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270" name="Line 6"/>
          <p:cNvSpPr>
            <a:spLocks noChangeShapeType="1"/>
          </p:cNvSpPr>
          <p:nvPr/>
        </p:nvSpPr>
        <p:spPr bwMode="auto">
          <a:xfrm flipV="1">
            <a:off x="4582129" y="2371267"/>
            <a:ext cx="573273" cy="114335"/>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271" name="Line 7"/>
          <p:cNvSpPr>
            <a:spLocks noChangeShapeType="1"/>
          </p:cNvSpPr>
          <p:nvPr/>
        </p:nvSpPr>
        <p:spPr bwMode="auto">
          <a:xfrm flipV="1">
            <a:off x="3779546" y="2428434"/>
            <a:ext cx="687928" cy="57168"/>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272" name="Line 8"/>
          <p:cNvSpPr>
            <a:spLocks noChangeShapeType="1"/>
          </p:cNvSpPr>
          <p:nvPr/>
        </p:nvSpPr>
        <p:spPr bwMode="auto">
          <a:xfrm>
            <a:off x="2976964" y="2485602"/>
            <a:ext cx="687928" cy="0"/>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273" name="Line 9"/>
          <p:cNvSpPr>
            <a:spLocks noChangeShapeType="1"/>
          </p:cNvSpPr>
          <p:nvPr/>
        </p:nvSpPr>
        <p:spPr bwMode="auto">
          <a:xfrm>
            <a:off x="2117054" y="2314099"/>
            <a:ext cx="687928" cy="171503"/>
          </a:xfrm>
          <a:prstGeom prst="line">
            <a:avLst/>
          </a:pr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274" name="Freeform 10"/>
          <p:cNvSpPr>
            <a:spLocks/>
          </p:cNvSpPr>
          <p:nvPr/>
        </p:nvSpPr>
        <p:spPr bwMode="auto">
          <a:xfrm>
            <a:off x="760307" y="2342683"/>
            <a:ext cx="1318529" cy="381118"/>
          </a:xfrm>
          <a:custGeom>
            <a:avLst/>
            <a:gdLst>
              <a:gd name="T0" fmla="*/ 0 w 1104"/>
              <a:gd name="T1" fmla="*/ 320 h 320"/>
              <a:gd name="T2" fmla="*/ 568 w 1104"/>
              <a:gd name="T3" fmla="*/ 200 h 320"/>
              <a:gd name="T4" fmla="*/ 1104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p:spPr>
        <p:txBody>
          <a:bodyPr wrap="none" lIns="68708" tIns="34354" rIns="68708" bIns="34354" anchor="ctr"/>
          <a:lstStyle/>
          <a:p>
            <a:endParaRPr lang="zh-CN" altLang="en-US" sz="1400" u="none" dirty="0">
              <a:ea typeface="黑体" pitchFamily="2" charset="-122"/>
            </a:endParaRPr>
          </a:p>
        </p:txBody>
      </p:sp>
      <p:grpSp>
        <p:nvGrpSpPr>
          <p:cNvPr id="2" name="Group 11"/>
          <p:cNvGrpSpPr>
            <a:grpSpLocks/>
          </p:cNvGrpSpPr>
          <p:nvPr/>
        </p:nvGrpSpPr>
        <p:grpSpPr bwMode="auto">
          <a:xfrm>
            <a:off x="1027835" y="2199764"/>
            <a:ext cx="849162" cy="585968"/>
            <a:chOff x="1680" y="240"/>
            <a:chExt cx="2529" cy="1270"/>
          </a:xfrm>
        </p:grpSpPr>
        <p:sp>
          <p:nvSpPr>
            <p:cNvPr id="11838" name="Oval 12"/>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9" name="Oval 13"/>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0" name="Oval 14"/>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1" name="Oval 15"/>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2" name="Oval 16"/>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3" name="Oval 17"/>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4" name="Oval 18"/>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5" name="Oval 19"/>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46" name="Oval 20"/>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3" name="Group 28"/>
          <p:cNvGrpSpPr>
            <a:grpSpLocks/>
          </p:cNvGrpSpPr>
          <p:nvPr/>
        </p:nvGrpSpPr>
        <p:grpSpPr bwMode="auto">
          <a:xfrm>
            <a:off x="2461018" y="2199764"/>
            <a:ext cx="849162" cy="585968"/>
            <a:chOff x="1680" y="240"/>
            <a:chExt cx="2529" cy="1270"/>
          </a:xfrm>
        </p:grpSpPr>
        <p:sp>
          <p:nvSpPr>
            <p:cNvPr id="11829" name="Oval 29"/>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0" name="Oval 30"/>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1" name="Oval 31"/>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2" name="Oval 32"/>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3" name="Oval 33"/>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4" name="Oval 34"/>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5" name="Oval 35"/>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6" name="Oval 36"/>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37" name="Oval 37"/>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277" name="Text Box 38"/>
          <p:cNvSpPr txBox="1">
            <a:spLocks noChangeArrowheads="1"/>
          </p:cNvSpPr>
          <p:nvPr/>
        </p:nvSpPr>
        <p:spPr bwMode="auto">
          <a:xfrm>
            <a:off x="2604337" y="234149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局域网</a:t>
            </a:r>
          </a:p>
        </p:txBody>
      </p:sp>
      <p:pic>
        <p:nvPicPr>
          <p:cNvPr id="11278" name="Picture 39"/>
          <p:cNvPicPr>
            <a:picLocks noChangeArrowheads="1"/>
          </p:cNvPicPr>
          <p:nvPr/>
        </p:nvPicPr>
        <p:blipFill>
          <a:blip r:embed="rId3" cstate="print"/>
          <a:srcRect/>
          <a:stretch>
            <a:fillRect/>
          </a:stretch>
        </p:blipFill>
        <p:spPr bwMode="auto">
          <a:xfrm>
            <a:off x="1966571" y="2223585"/>
            <a:ext cx="332021" cy="226288"/>
          </a:xfrm>
          <a:prstGeom prst="rect">
            <a:avLst/>
          </a:prstGeom>
          <a:noFill/>
          <a:ln w="12699">
            <a:noFill/>
            <a:miter lim="800000"/>
            <a:headEnd/>
            <a:tailEnd/>
          </a:ln>
        </p:spPr>
      </p:pic>
      <p:pic>
        <p:nvPicPr>
          <p:cNvPr id="11279" name="Picture 87"/>
          <p:cNvPicPr>
            <a:picLocks noChangeArrowheads="1"/>
          </p:cNvPicPr>
          <p:nvPr/>
        </p:nvPicPr>
        <p:blipFill>
          <a:blip r:embed="rId3" cstate="print"/>
          <a:srcRect/>
          <a:stretch>
            <a:fillRect/>
          </a:stretch>
        </p:blipFill>
        <p:spPr bwMode="auto">
          <a:xfrm>
            <a:off x="3550237" y="2371268"/>
            <a:ext cx="332021" cy="226288"/>
          </a:xfrm>
          <a:prstGeom prst="rect">
            <a:avLst/>
          </a:prstGeom>
          <a:noFill/>
          <a:ln w="12699">
            <a:noFill/>
            <a:miter lim="800000"/>
            <a:headEnd/>
            <a:tailEnd/>
          </a:ln>
        </p:spPr>
      </p:pic>
      <p:pic>
        <p:nvPicPr>
          <p:cNvPr id="11280" name="Picture 88"/>
          <p:cNvPicPr>
            <a:picLocks noChangeArrowheads="1"/>
          </p:cNvPicPr>
          <p:nvPr/>
        </p:nvPicPr>
        <p:blipFill>
          <a:blip r:embed="rId4" cstate="print"/>
          <a:srcRect/>
          <a:stretch>
            <a:fillRect/>
          </a:stretch>
        </p:blipFill>
        <p:spPr bwMode="auto">
          <a:xfrm>
            <a:off x="6359276" y="2418907"/>
            <a:ext cx="401291" cy="352533"/>
          </a:xfrm>
          <a:prstGeom prst="rect">
            <a:avLst/>
          </a:prstGeom>
          <a:noFill/>
          <a:ln w="9525">
            <a:noFill/>
            <a:miter lim="800000"/>
            <a:headEnd/>
            <a:tailEnd/>
          </a:ln>
        </p:spPr>
      </p:pic>
      <p:pic>
        <p:nvPicPr>
          <p:cNvPr id="11281" name="Picture 89"/>
          <p:cNvPicPr>
            <a:picLocks noChangeArrowheads="1"/>
          </p:cNvPicPr>
          <p:nvPr/>
        </p:nvPicPr>
        <p:blipFill>
          <a:blip r:embed="rId3" cstate="print"/>
          <a:srcRect/>
          <a:stretch>
            <a:fillRect/>
          </a:stretch>
        </p:blipFill>
        <p:spPr bwMode="auto">
          <a:xfrm>
            <a:off x="5040748" y="2259314"/>
            <a:ext cx="332021" cy="226288"/>
          </a:xfrm>
          <a:prstGeom prst="rect">
            <a:avLst/>
          </a:prstGeom>
          <a:noFill/>
          <a:ln w="12699">
            <a:noFill/>
            <a:miter lim="800000"/>
            <a:headEnd/>
            <a:tailEnd/>
          </a:ln>
        </p:spPr>
      </p:pic>
      <p:grpSp>
        <p:nvGrpSpPr>
          <p:cNvPr id="4" name="Group 90"/>
          <p:cNvGrpSpPr>
            <a:grpSpLocks/>
          </p:cNvGrpSpPr>
          <p:nvPr/>
        </p:nvGrpSpPr>
        <p:grpSpPr bwMode="auto">
          <a:xfrm>
            <a:off x="4066183" y="2199764"/>
            <a:ext cx="849162" cy="585968"/>
            <a:chOff x="1680" y="240"/>
            <a:chExt cx="2529" cy="1270"/>
          </a:xfrm>
        </p:grpSpPr>
        <p:sp>
          <p:nvSpPr>
            <p:cNvPr id="11820" name="Oval 91"/>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1" name="Oval 92"/>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2" name="Oval 93"/>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3" name="Oval 94"/>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4" name="Oval 95"/>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5" name="Oval 96"/>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6" name="Oval 97"/>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7" name="Oval 98"/>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828" name="Oval 99"/>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283" name="Text Box 100"/>
          <p:cNvSpPr txBox="1">
            <a:spLocks noChangeArrowheads="1"/>
          </p:cNvSpPr>
          <p:nvPr/>
        </p:nvSpPr>
        <p:spPr bwMode="auto">
          <a:xfrm>
            <a:off x="4190393" y="234149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广域网</a:t>
            </a:r>
          </a:p>
        </p:txBody>
      </p:sp>
      <p:sp>
        <p:nvSpPr>
          <p:cNvPr id="11284" name="Text Box 101"/>
          <p:cNvSpPr txBox="1">
            <a:spLocks noChangeArrowheads="1"/>
          </p:cNvSpPr>
          <p:nvPr/>
        </p:nvSpPr>
        <p:spPr bwMode="auto">
          <a:xfrm>
            <a:off x="417538" y="2090193"/>
            <a:ext cx="723855"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主机</a:t>
            </a:r>
            <a:r>
              <a:rPr kumimoji="1" lang="zh-CN" altLang="en-US" sz="8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1</a:t>
            </a:r>
          </a:p>
        </p:txBody>
      </p:sp>
      <p:sp>
        <p:nvSpPr>
          <p:cNvPr id="11285" name="Text Box 102"/>
          <p:cNvSpPr txBox="1">
            <a:spLocks noChangeArrowheads="1"/>
          </p:cNvSpPr>
          <p:nvPr/>
        </p:nvSpPr>
        <p:spPr bwMode="auto">
          <a:xfrm>
            <a:off x="6214764" y="2179517"/>
            <a:ext cx="723855"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主机</a:t>
            </a:r>
            <a:r>
              <a:rPr kumimoji="1" lang="zh-CN" altLang="en-US" sz="8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2</a:t>
            </a:r>
          </a:p>
        </p:txBody>
      </p:sp>
      <p:sp>
        <p:nvSpPr>
          <p:cNvPr id="11286" name="Text Box 103"/>
          <p:cNvSpPr txBox="1">
            <a:spLocks noChangeArrowheads="1"/>
          </p:cNvSpPr>
          <p:nvPr/>
        </p:nvSpPr>
        <p:spPr bwMode="auto">
          <a:xfrm>
            <a:off x="1718152" y="1952038"/>
            <a:ext cx="88575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路由器</a:t>
            </a:r>
            <a:r>
              <a:rPr kumimoji="1" lang="zh-CN" altLang="en-US" sz="3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1</a:t>
            </a:r>
          </a:p>
        </p:txBody>
      </p:sp>
      <p:sp>
        <p:nvSpPr>
          <p:cNvPr id="11287" name="Text Box 104"/>
          <p:cNvSpPr txBox="1">
            <a:spLocks noChangeArrowheads="1"/>
          </p:cNvSpPr>
          <p:nvPr/>
        </p:nvSpPr>
        <p:spPr bwMode="auto">
          <a:xfrm>
            <a:off x="3342426" y="2099720"/>
            <a:ext cx="88575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路由器</a:t>
            </a:r>
            <a:r>
              <a:rPr kumimoji="1" lang="zh-CN" altLang="en-US" sz="3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2</a:t>
            </a:r>
          </a:p>
        </p:txBody>
      </p:sp>
      <p:sp>
        <p:nvSpPr>
          <p:cNvPr id="11288" name="Text Box 105"/>
          <p:cNvSpPr txBox="1">
            <a:spLocks noChangeArrowheads="1"/>
          </p:cNvSpPr>
          <p:nvPr/>
        </p:nvSpPr>
        <p:spPr bwMode="auto">
          <a:xfrm>
            <a:off x="4805468" y="1994913"/>
            <a:ext cx="88575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Arial" charset="0"/>
                <a:ea typeface="黑体" pitchFamily="2" charset="-122"/>
              </a:rPr>
              <a:t>路由器</a:t>
            </a:r>
            <a:r>
              <a:rPr kumimoji="1" lang="zh-CN" altLang="en-US" sz="3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3</a:t>
            </a:r>
          </a:p>
        </p:txBody>
      </p:sp>
      <p:sp>
        <p:nvSpPr>
          <p:cNvPr id="11289" name="Text Box 106"/>
          <p:cNvSpPr txBox="1">
            <a:spLocks noChangeArrowheads="1"/>
          </p:cNvSpPr>
          <p:nvPr/>
        </p:nvSpPr>
        <p:spPr bwMode="auto">
          <a:xfrm>
            <a:off x="1142489" y="2351020"/>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电话网</a:t>
            </a:r>
          </a:p>
        </p:txBody>
      </p:sp>
      <p:grpSp>
        <p:nvGrpSpPr>
          <p:cNvPr id="5" name="Group 114"/>
          <p:cNvGrpSpPr>
            <a:grpSpLocks/>
          </p:cNvGrpSpPr>
          <p:nvPr/>
        </p:nvGrpSpPr>
        <p:grpSpPr bwMode="auto">
          <a:xfrm>
            <a:off x="454563" y="2371267"/>
            <a:ext cx="500420" cy="409701"/>
            <a:chOff x="624" y="2968"/>
            <a:chExt cx="1331" cy="920"/>
          </a:xfrm>
        </p:grpSpPr>
        <p:sp>
          <p:nvSpPr>
            <p:cNvPr id="11368"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1369"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sz="1400" u="none" dirty="0">
                <a:ea typeface="黑体" pitchFamily="2" charset="-122"/>
              </a:endParaRPr>
            </a:p>
          </p:txBody>
        </p:sp>
        <p:sp>
          <p:nvSpPr>
            <p:cNvPr id="11370"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sz="1400" u="none" dirty="0">
                <a:ea typeface="黑体" pitchFamily="2" charset="-122"/>
              </a:endParaRPr>
            </a:p>
          </p:txBody>
        </p:sp>
        <p:sp>
          <p:nvSpPr>
            <p:cNvPr id="11371"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sz="1400" u="none" dirty="0">
                <a:ea typeface="黑体" pitchFamily="2" charset="-122"/>
              </a:endParaRPr>
            </a:p>
          </p:txBody>
        </p:sp>
        <p:sp>
          <p:nvSpPr>
            <p:cNvPr id="11372"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sz="1400" u="none" dirty="0">
                <a:ea typeface="黑体" pitchFamily="2" charset="-122"/>
              </a:endParaRPr>
            </a:p>
          </p:txBody>
        </p:sp>
        <p:sp>
          <p:nvSpPr>
            <p:cNvPr id="11373"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374"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375"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1376"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377"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378"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379"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grpSp>
          <p:nvGrpSpPr>
            <p:cNvPr id="6" name="Group 127"/>
            <p:cNvGrpSpPr>
              <a:grpSpLocks/>
            </p:cNvGrpSpPr>
            <p:nvPr/>
          </p:nvGrpSpPr>
          <p:grpSpPr bwMode="auto">
            <a:xfrm>
              <a:off x="700" y="3526"/>
              <a:ext cx="515" cy="270"/>
              <a:chOff x="700" y="3526"/>
              <a:chExt cx="515" cy="270"/>
            </a:xfrm>
          </p:grpSpPr>
          <p:grpSp>
            <p:nvGrpSpPr>
              <p:cNvPr id="7" name="Group 128"/>
              <p:cNvGrpSpPr>
                <a:grpSpLocks/>
              </p:cNvGrpSpPr>
              <p:nvPr/>
            </p:nvGrpSpPr>
            <p:grpSpPr bwMode="auto">
              <a:xfrm>
                <a:off x="737" y="3534"/>
                <a:ext cx="49" cy="23"/>
                <a:chOff x="737" y="3534"/>
                <a:chExt cx="49" cy="23"/>
              </a:xfrm>
            </p:grpSpPr>
            <p:sp>
              <p:nvSpPr>
                <p:cNvPr id="11817"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818"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819"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8" name="Group 132"/>
              <p:cNvGrpSpPr>
                <a:grpSpLocks/>
              </p:cNvGrpSpPr>
              <p:nvPr/>
            </p:nvGrpSpPr>
            <p:grpSpPr bwMode="auto">
              <a:xfrm>
                <a:off x="748" y="3547"/>
                <a:ext cx="50" cy="23"/>
                <a:chOff x="748" y="3547"/>
                <a:chExt cx="50" cy="23"/>
              </a:xfrm>
            </p:grpSpPr>
            <p:sp>
              <p:nvSpPr>
                <p:cNvPr id="11814"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815"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816"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408"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09"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410"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411"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nvGrpSpPr>
              <p:cNvPr id="9" name="Group 140"/>
              <p:cNvGrpSpPr>
                <a:grpSpLocks/>
              </p:cNvGrpSpPr>
              <p:nvPr/>
            </p:nvGrpSpPr>
            <p:grpSpPr bwMode="auto">
              <a:xfrm>
                <a:off x="872" y="3547"/>
                <a:ext cx="50" cy="23"/>
                <a:chOff x="872" y="3547"/>
                <a:chExt cx="50" cy="23"/>
              </a:xfrm>
            </p:grpSpPr>
            <p:sp>
              <p:nvSpPr>
                <p:cNvPr id="11811"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812"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813"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0" name="Group 144"/>
              <p:cNvGrpSpPr>
                <a:grpSpLocks/>
              </p:cNvGrpSpPr>
              <p:nvPr/>
            </p:nvGrpSpPr>
            <p:grpSpPr bwMode="auto">
              <a:xfrm>
                <a:off x="885" y="3559"/>
                <a:ext cx="50" cy="23"/>
                <a:chOff x="885" y="3559"/>
                <a:chExt cx="50" cy="23"/>
              </a:xfrm>
            </p:grpSpPr>
            <p:sp>
              <p:nvSpPr>
                <p:cNvPr id="11808"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809"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810"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 name="Group 148"/>
              <p:cNvGrpSpPr>
                <a:grpSpLocks/>
              </p:cNvGrpSpPr>
              <p:nvPr/>
            </p:nvGrpSpPr>
            <p:grpSpPr bwMode="auto">
              <a:xfrm>
                <a:off x="898" y="3571"/>
                <a:ext cx="49" cy="23"/>
                <a:chOff x="898" y="3571"/>
                <a:chExt cx="49" cy="23"/>
              </a:xfrm>
            </p:grpSpPr>
            <p:sp>
              <p:nvSpPr>
                <p:cNvPr id="11805"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806"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807"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2" name="Group 152"/>
              <p:cNvGrpSpPr>
                <a:grpSpLocks/>
              </p:cNvGrpSpPr>
              <p:nvPr/>
            </p:nvGrpSpPr>
            <p:grpSpPr bwMode="auto">
              <a:xfrm>
                <a:off x="911" y="3585"/>
                <a:ext cx="49" cy="23"/>
                <a:chOff x="911" y="3585"/>
                <a:chExt cx="49" cy="23"/>
              </a:xfrm>
            </p:grpSpPr>
            <p:sp>
              <p:nvSpPr>
                <p:cNvPr id="11802"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803"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804"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3" name="Group 156"/>
              <p:cNvGrpSpPr>
                <a:grpSpLocks/>
              </p:cNvGrpSpPr>
              <p:nvPr/>
            </p:nvGrpSpPr>
            <p:grpSpPr bwMode="auto">
              <a:xfrm>
                <a:off x="923" y="3600"/>
                <a:ext cx="99" cy="73"/>
                <a:chOff x="923" y="3600"/>
                <a:chExt cx="99" cy="73"/>
              </a:xfrm>
            </p:grpSpPr>
            <p:grpSp>
              <p:nvGrpSpPr>
                <p:cNvPr id="14" name="Group 157"/>
                <p:cNvGrpSpPr>
                  <a:grpSpLocks/>
                </p:cNvGrpSpPr>
                <p:nvPr/>
              </p:nvGrpSpPr>
              <p:grpSpPr bwMode="auto">
                <a:xfrm>
                  <a:off x="923" y="3600"/>
                  <a:ext cx="49" cy="23"/>
                  <a:chOff x="923" y="3600"/>
                  <a:chExt cx="49" cy="23"/>
                </a:xfrm>
              </p:grpSpPr>
              <p:sp>
                <p:nvSpPr>
                  <p:cNvPr id="11799"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800"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801"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5" name="Group 161"/>
                <p:cNvGrpSpPr>
                  <a:grpSpLocks/>
                </p:cNvGrpSpPr>
                <p:nvPr/>
              </p:nvGrpSpPr>
              <p:grpSpPr bwMode="auto">
                <a:xfrm>
                  <a:off x="935" y="3612"/>
                  <a:ext cx="48" cy="23"/>
                  <a:chOff x="935" y="3612"/>
                  <a:chExt cx="48" cy="23"/>
                </a:xfrm>
              </p:grpSpPr>
              <p:sp>
                <p:nvSpPr>
                  <p:cNvPr id="1179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9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9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6" name="Group 165"/>
                <p:cNvGrpSpPr>
                  <a:grpSpLocks/>
                </p:cNvGrpSpPr>
                <p:nvPr/>
              </p:nvGrpSpPr>
              <p:grpSpPr bwMode="auto">
                <a:xfrm>
                  <a:off x="947" y="3625"/>
                  <a:ext cx="50" cy="22"/>
                  <a:chOff x="947" y="3625"/>
                  <a:chExt cx="50" cy="22"/>
                </a:xfrm>
              </p:grpSpPr>
              <p:sp>
                <p:nvSpPr>
                  <p:cNvPr id="11793"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94"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95"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7" name="Group 169"/>
                <p:cNvGrpSpPr>
                  <a:grpSpLocks/>
                </p:cNvGrpSpPr>
                <p:nvPr/>
              </p:nvGrpSpPr>
              <p:grpSpPr bwMode="auto">
                <a:xfrm>
                  <a:off x="960" y="3637"/>
                  <a:ext cx="50" cy="23"/>
                  <a:chOff x="960" y="3637"/>
                  <a:chExt cx="50" cy="23"/>
                </a:xfrm>
              </p:grpSpPr>
              <p:sp>
                <p:nvSpPr>
                  <p:cNvPr id="11790"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91"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92"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8" name="Group 173"/>
                <p:cNvGrpSpPr>
                  <a:grpSpLocks/>
                </p:cNvGrpSpPr>
                <p:nvPr/>
              </p:nvGrpSpPr>
              <p:grpSpPr bwMode="auto">
                <a:xfrm>
                  <a:off x="973" y="3650"/>
                  <a:ext cx="49" cy="23"/>
                  <a:chOff x="973" y="3650"/>
                  <a:chExt cx="49" cy="23"/>
                </a:xfrm>
              </p:grpSpPr>
              <p:sp>
                <p:nvSpPr>
                  <p:cNvPr id="11787"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88"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89"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9" name="Group 177"/>
              <p:cNvGrpSpPr>
                <a:grpSpLocks/>
              </p:cNvGrpSpPr>
              <p:nvPr/>
            </p:nvGrpSpPr>
            <p:grpSpPr bwMode="auto">
              <a:xfrm>
                <a:off x="985" y="3665"/>
                <a:ext cx="100" cy="73"/>
                <a:chOff x="985" y="3665"/>
                <a:chExt cx="100" cy="73"/>
              </a:xfrm>
            </p:grpSpPr>
            <p:grpSp>
              <p:nvGrpSpPr>
                <p:cNvPr id="20" name="Group 178"/>
                <p:cNvGrpSpPr>
                  <a:grpSpLocks/>
                </p:cNvGrpSpPr>
                <p:nvPr/>
              </p:nvGrpSpPr>
              <p:grpSpPr bwMode="auto">
                <a:xfrm>
                  <a:off x="985" y="3665"/>
                  <a:ext cx="50" cy="23"/>
                  <a:chOff x="985" y="3665"/>
                  <a:chExt cx="50" cy="23"/>
                </a:xfrm>
              </p:grpSpPr>
              <p:sp>
                <p:nvSpPr>
                  <p:cNvPr id="11779"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80"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81"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1" name="Group 182"/>
                <p:cNvGrpSpPr>
                  <a:grpSpLocks/>
                </p:cNvGrpSpPr>
                <p:nvPr/>
              </p:nvGrpSpPr>
              <p:grpSpPr bwMode="auto">
                <a:xfrm>
                  <a:off x="997" y="3677"/>
                  <a:ext cx="49" cy="23"/>
                  <a:chOff x="997" y="3677"/>
                  <a:chExt cx="49" cy="23"/>
                </a:xfrm>
              </p:grpSpPr>
              <p:sp>
                <p:nvSpPr>
                  <p:cNvPr id="11776"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77"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78"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2" name="Group 186"/>
                <p:cNvGrpSpPr>
                  <a:grpSpLocks/>
                </p:cNvGrpSpPr>
                <p:nvPr/>
              </p:nvGrpSpPr>
              <p:grpSpPr bwMode="auto">
                <a:xfrm>
                  <a:off x="1010" y="3690"/>
                  <a:ext cx="48" cy="23"/>
                  <a:chOff x="1010" y="3690"/>
                  <a:chExt cx="48" cy="23"/>
                </a:xfrm>
              </p:grpSpPr>
              <p:sp>
                <p:nvSpPr>
                  <p:cNvPr id="11773"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74"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75"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3" name="Group 190"/>
                <p:cNvGrpSpPr>
                  <a:grpSpLocks/>
                </p:cNvGrpSpPr>
                <p:nvPr/>
              </p:nvGrpSpPr>
              <p:grpSpPr bwMode="auto">
                <a:xfrm>
                  <a:off x="1023" y="3703"/>
                  <a:ext cx="49" cy="22"/>
                  <a:chOff x="1023" y="3703"/>
                  <a:chExt cx="49" cy="22"/>
                </a:xfrm>
              </p:grpSpPr>
              <p:sp>
                <p:nvSpPr>
                  <p:cNvPr id="11770"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71"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72"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4" name="Group 194"/>
                <p:cNvGrpSpPr>
                  <a:grpSpLocks/>
                </p:cNvGrpSpPr>
                <p:nvPr/>
              </p:nvGrpSpPr>
              <p:grpSpPr bwMode="auto">
                <a:xfrm>
                  <a:off x="1036" y="3716"/>
                  <a:ext cx="49" cy="22"/>
                  <a:chOff x="1036" y="3716"/>
                  <a:chExt cx="49" cy="22"/>
                </a:xfrm>
              </p:grpSpPr>
              <p:sp>
                <p:nvSpPr>
                  <p:cNvPr id="11767"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68"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69"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25" name="Group 198"/>
              <p:cNvGrpSpPr>
                <a:grpSpLocks/>
              </p:cNvGrpSpPr>
              <p:nvPr/>
            </p:nvGrpSpPr>
            <p:grpSpPr bwMode="auto">
              <a:xfrm>
                <a:off x="1046" y="3727"/>
                <a:ext cx="49" cy="23"/>
                <a:chOff x="1046" y="3727"/>
                <a:chExt cx="49" cy="23"/>
              </a:xfrm>
            </p:grpSpPr>
            <p:sp>
              <p:nvSpPr>
                <p:cNvPr id="11759"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60"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61"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6" name="Group 202"/>
              <p:cNvGrpSpPr>
                <a:grpSpLocks/>
              </p:cNvGrpSpPr>
              <p:nvPr/>
            </p:nvGrpSpPr>
            <p:grpSpPr bwMode="auto">
              <a:xfrm>
                <a:off x="1058" y="3739"/>
                <a:ext cx="50" cy="23"/>
                <a:chOff x="1058" y="3739"/>
                <a:chExt cx="50" cy="23"/>
              </a:xfrm>
            </p:grpSpPr>
            <p:sp>
              <p:nvSpPr>
                <p:cNvPr id="11756"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57"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58"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7" name="Group 206"/>
              <p:cNvGrpSpPr>
                <a:grpSpLocks/>
              </p:cNvGrpSpPr>
              <p:nvPr/>
            </p:nvGrpSpPr>
            <p:grpSpPr bwMode="auto">
              <a:xfrm>
                <a:off x="1072" y="3753"/>
                <a:ext cx="48" cy="22"/>
                <a:chOff x="1072" y="3753"/>
                <a:chExt cx="48" cy="22"/>
              </a:xfrm>
            </p:grpSpPr>
            <p:sp>
              <p:nvSpPr>
                <p:cNvPr id="11753"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54"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55"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421"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422"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423"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nvGrpSpPr>
              <p:cNvPr id="28" name="Group 213"/>
              <p:cNvGrpSpPr>
                <a:grpSpLocks/>
              </p:cNvGrpSpPr>
              <p:nvPr/>
            </p:nvGrpSpPr>
            <p:grpSpPr bwMode="auto">
              <a:xfrm>
                <a:off x="832" y="3547"/>
                <a:ext cx="49" cy="23"/>
                <a:chOff x="832" y="3547"/>
                <a:chExt cx="49" cy="23"/>
              </a:xfrm>
            </p:grpSpPr>
            <p:sp>
              <p:nvSpPr>
                <p:cNvPr id="11750"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51"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52"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29" name="Group 217"/>
              <p:cNvGrpSpPr>
                <a:grpSpLocks/>
              </p:cNvGrpSpPr>
              <p:nvPr/>
            </p:nvGrpSpPr>
            <p:grpSpPr bwMode="auto">
              <a:xfrm>
                <a:off x="844" y="3560"/>
                <a:ext cx="49" cy="22"/>
                <a:chOff x="844" y="3560"/>
                <a:chExt cx="49" cy="22"/>
              </a:xfrm>
            </p:grpSpPr>
            <p:sp>
              <p:nvSpPr>
                <p:cNvPr id="11747"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48"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49"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30" name="Group 221"/>
              <p:cNvGrpSpPr>
                <a:grpSpLocks/>
              </p:cNvGrpSpPr>
              <p:nvPr/>
            </p:nvGrpSpPr>
            <p:grpSpPr bwMode="auto">
              <a:xfrm>
                <a:off x="857" y="3572"/>
                <a:ext cx="50" cy="23"/>
                <a:chOff x="857" y="3572"/>
                <a:chExt cx="50" cy="23"/>
              </a:xfrm>
            </p:grpSpPr>
            <p:sp>
              <p:nvSpPr>
                <p:cNvPr id="11744"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45"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46"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31" name="Group 225"/>
              <p:cNvGrpSpPr>
                <a:grpSpLocks/>
              </p:cNvGrpSpPr>
              <p:nvPr/>
            </p:nvGrpSpPr>
            <p:grpSpPr bwMode="auto">
              <a:xfrm>
                <a:off x="870" y="3585"/>
                <a:ext cx="48" cy="23"/>
                <a:chOff x="870" y="3585"/>
                <a:chExt cx="48" cy="23"/>
              </a:xfrm>
            </p:grpSpPr>
            <p:sp>
              <p:nvSpPr>
                <p:cNvPr id="11741"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42"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43"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782" name="Group 229"/>
              <p:cNvGrpSpPr>
                <a:grpSpLocks/>
              </p:cNvGrpSpPr>
              <p:nvPr/>
            </p:nvGrpSpPr>
            <p:grpSpPr bwMode="auto">
              <a:xfrm>
                <a:off x="882" y="3600"/>
                <a:ext cx="100" cy="73"/>
                <a:chOff x="882" y="3600"/>
                <a:chExt cx="100" cy="73"/>
              </a:xfrm>
            </p:grpSpPr>
            <p:grpSp>
              <p:nvGrpSpPr>
                <p:cNvPr id="11783" name="Group 230"/>
                <p:cNvGrpSpPr>
                  <a:grpSpLocks/>
                </p:cNvGrpSpPr>
                <p:nvPr/>
              </p:nvGrpSpPr>
              <p:grpSpPr bwMode="auto">
                <a:xfrm>
                  <a:off x="882" y="3600"/>
                  <a:ext cx="49" cy="23"/>
                  <a:chOff x="882" y="3600"/>
                  <a:chExt cx="49" cy="23"/>
                </a:xfrm>
              </p:grpSpPr>
              <p:sp>
                <p:nvSpPr>
                  <p:cNvPr id="11738"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39"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40"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784" name="Group 234"/>
                <p:cNvGrpSpPr>
                  <a:grpSpLocks/>
                </p:cNvGrpSpPr>
                <p:nvPr/>
              </p:nvGrpSpPr>
              <p:grpSpPr bwMode="auto">
                <a:xfrm>
                  <a:off x="894" y="3612"/>
                  <a:ext cx="49" cy="23"/>
                  <a:chOff x="894" y="3612"/>
                  <a:chExt cx="49" cy="23"/>
                </a:xfrm>
              </p:grpSpPr>
              <p:sp>
                <p:nvSpPr>
                  <p:cNvPr id="11735"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36"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37"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785" name="Group 238"/>
                <p:cNvGrpSpPr>
                  <a:grpSpLocks/>
                </p:cNvGrpSpPr>
                <p:nvPr/>
              </p:nvGrpSpPr>
              <p:grpSpPr bwMode="auto">
                <a:xfrm>
                  <a:off x="907" y="3625"/>
                  <a:ext cx="49" cy="23"/>
                  <a:chOff x="907" y="3625"/>
                  <a:chExt cx="49" cy="23"/>
                </a:xfrm>
              </p:grpSpPr>
              <p:sp>
                <p:nvSpPr>
                  <p:cNvPr id="11732"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33"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34"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786" name="Group 242"/>
                <p:cNvGrpSpPr>
                  <a:grpSpLocks/>
                </p:cNvGrpSpPr>
                <p:nvPr/>
              </p:nvGrpSpPr>
              <p:grpSpPr bwMode="auto">
                <a:xfrm>
                  <a:off x="919" y="3638"/>
                  <a:ext cx="49" cy="22"/>
                  <a:chOff x="919" y="3638"/>
                  <a:chExt cx="49" cy="22"/>
                </a:xfrm>
              </p:grpSpPr>
              <p:sp>
                <p:nvSpPr>
                  <p:cNvPr id="11729"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30"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31"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47" name="Group 246"/>
                <p:cNvGrpSpPr>
                  <a:grpSpLocks/>
                </p:cNvGrpSpPr>
                <p:nvPr/>
              </p:nvGrpSpPr>
              <p:grpSpPr bwMode="auto">
                <a:xfrm>
                  <a:off x="932" y="3651"/>
                  <a:ext cx="50" cy="22"/>
                  <a:chOff x="932" y="3651"/>
                  <a:chExt cx="50" cy="22"/>
                </a:xfrm>
              </p:grpSpPr>
              <p:sp>
                <p:nvSpPr>
                  <p:cNvPr id="11726"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27"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28"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1848" name="Group 250"/>
              <p:cNvGrpSpPr>
                <a:grpSpLocks/>
              </p:cNvGrpSpPr>
              <p:nvPr/>
            </p:nvGrpSpPr>
            <p:grpSpPr bwMode="auto">
              <a:xfrm>
                <a:off x="944" y="3665"/>
                <a:ext cx="99" cy="74"/>
                <a:chOff x="944" y="3665"/>
                <a:chExt cx="99" cy="74"/>
              </a:xfrm>
            </p:grpSpPr>
            <p:grpSp>
              <p:nvGrpSpPr>
                <p:cNvPr id="11849" name="Group 251"/>
                <p:cNvGrpSpPr>
                  <a:grpSpLocks/>
                </p:cNvGrpSpPr>
                <p:nvPr/>
              </p:nvGrpSpPr>
              <p:grpSpPr bwMode="auto">
                <a:xfrm>
                  <a:off x="944" y="3665"/>
                  <a:ext cx="49" cy="23"/>
                  <a:chOff x="944" y="3665"/>
                  <a:chExt cx="49" cy="23"/>
                </a:xfrm>
              </p:grpSpPr>
              <p:sp>
                <p:nvSpPr>
                  <p:cNvPr id="11718"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19"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20"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0" name="Group 255"/>
                <p:cNvGrpSpPr>
                  <a:grpSpLocks/>
                </p:cNvGrpSpPr>
                <p:nvPr/>
              </p:nvGrpSpPr>
              <p:grpSpPr bwMode="auto">
                <a:xfrm>
                  <a:off x="957" y="3678"/>
                  <a:ext cx="48" cy="23"/>
                  <a:chOff x="957" y="3678"/>
                  <a:chExt cx="48" cy="23"/>
                </a:xfrm>
              </p:grpSpPr>
              <p:sp>
                <p:nvSpPr>
                  <p:cNvPr id="11715"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16"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17"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1" name="Group 259"/>
                <p:cNvGrpSpPr>
                  <a:grpSpLocks/>
                </p:cNvGrpSpPr>
                <p:nvPr/>
              </p:nvGrpSpPr>
              <p:grpSpPr bwMode="auto">
                <a:xfrm>
                  <a:off x="969" y="3690"/>
                  <a:ext cx="49" cy="23"/>
                  <a:chOff x="969" y="3690"/>
                  <a:chExt cx="49" cy="23"/>
                </a:xfrm>
              </p:grpSpPr>
              <p:sp>
                <p:nvSpPr>
                  <p:cNvPr id="11712"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13"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14"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2" name="Group 263"/>
                <p:cNvGrpSpPr>
                  <a:grpSpLocks/>
                </p:cNvGrpSpPr>
                <p:nvPr/>
              </p:nvGrpSpPr>
              <p:grpSpPr bwMode="auto">
                <a:xfrm>
                  <a:off x="982" y="3703"/>
                  <a:ext cx="49" cy="23"/>
                  <a:chOff x="982" y="3703"/>
                  <a:chExt cx="49" cy="23"/>
                </a:xfrm>
              </p:grpSpPr>
              <p:sp>
                <p:nvSpPr>
                  <p:cNvPr id="11709"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10"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11"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3" name="Group 267"/>
                <p:cNvGrpSpPr>
                  <a:grpSpLocks/>
                </p:cNvGrpSpPr>
                <p:nvPr/>
              </p:nvGrpSpPr>
              <p:grpSpPr bwMode="auto">
                <a:xfrm>
                  <a:off x="995" y="3716"/>
                  <a:ext cx="48" cy="23"/>
                  <a:chOff x="995" y="3716"/>
                  <a:chExt cx="48" cy="23"/>
                </a:xfrm>
              </p:grpSpPr>
              <p:sp>
                <p:nvSpPr>
                  <p:cNvPr id="11706"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707"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08"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1854" name="Group 271"/>
              <p:cNvGrpSpPr>
                <a:grpSpLocks/>
              </p:cNvGrpSpPr>
              <p:nvPr/>
            </p:nvGrpSpPr>
            <p:grpSpPr bwMode="auto">
              <a:xfrm>
                <a:off x="1005" y="3727"/>
                <a:ext cx="49" cy="23"/>
                <a:chOff x="1005" y="3727"/>
                <a:chExt cx="49" cy="23"/>
              </a:xfrm>
            </p:grpSpPr>
            <p:sp>
              <p:nvSpPr>
                <p:cNvPr id="11698"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99"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700"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5" name="Group 275"/>
              <p:cNvGrpSpPr>
                <a:grpSpLocks/>
              </p:cNvGrpSpPr>
              <p:nvPr/>
            </p:nvGrpSpPr>
            <p:grpSpPr bwMode="auto">
              <a:xfrm>
                <a:off x="1018" y="3740"/>
                <a:ext cx="49" cy="22"/>
                <a:chOff x="1018" y="3740"/>
                <a:chExt cx="49" cy="22"/>
              </a:xfrm>
            </p:grpSpPr>
            <p:sp>
              <p:nvSpPr>
                <p:cNvPr id="11695"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96"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97"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6" name="Group 279"/>
              <p:cNvGrpSpPr>
                <a:grpSpLocks/>
              </p:cNvGrpSpPr>
              <p:nvPr/>
            </p:nvGrpSpPr>
            <p:grpSpPr bwMode="auto">
              <a:xfrm>
                <a:off x="1030" y="3753"/>
                <a:ext cx="49" cy="23"/>
                <a:chOff x="1030" y="3753"/>
                <a:chExt cx="49" cy="23"/>
              </a:xfrm>
            </p:grpSpPr>
            <p:sp>
              <p:nvSpPr>
                <p:cNvPr id="11692"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93"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94"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433"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434"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435"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nvGrpSpPr>
              <p:cNvPr id="11857" name="Group 286"/>
              <p:cNvGrpSpPr>
                <a:grpSpLocks/>
              </p:cNvGrpSpPr>
              <p:nvPr/>
            </p:nvGrpSpPr>
            <p:grpSpPr bwMode="auto">
              <a:xfrm>
                <a:off x="790" y="3547"/>
                <a:ext cx="49" cy="23"/>
                <a:chOff x="790" y="3547"/>
                <a:chExt cx="49" cy="23"/>
              </a:xfrm>
            </p:grpSpPr>
            <p:sp>
              <p:nvSpPr>
                <p:cNvPr id="11689"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90"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91"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8" name="Group 290"/>
              <p:cNvGrpSpPr>
                <a:grpSpLocks/>
              </p:cNvGrpSpPr>
              <p:nvPr/>
            </p:nvGrpSpPr>
            <p:grpSpPr bwMode="auto">
              <a:xfrm>
                <a:off x="803" y="3560"/>
                <a:ext cx="49" cy="22"/>
                <a:chOff x="803" y="3560"/>
                <a:chExt cx="49" cy="22"/>
              </a:xfrm>
            </p:grpSpPr>
            <p:sp>
              <p:nvSpPr>
                <p:cNvPr id="11686"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87"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88"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59" name="Group 294"/>
              <p:cNvGrpSpPr>
                <a:grpSpLocks/>
              </p:cNvGrpSpPr>
              <p:nvPr/>
            </p:nvGrpSpPr>
            <p:grpSpPr bwMode="auto">
              <a:xfrm>
                <a:off x="815" y="3572"/>
                <a:ext cx="50" cy="23"/>
                <a:chOff x="815" y="3572"/>
                <a:chExt cx="50" cy="23"/>
              </a:xfrm>
            </p:grpSpPr>
            <p:sp>
              <p:nvSpPr>
                <p:cNvPr id="11683"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84"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85"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0" name="Group 298"/>
              <p:cNvGrpSpPr>
                <a:grpSpLocks/>
              </p:cNvGrpSpPr>
              <p:nvPr/>
            </p:nvGrpSpPr>
            <p:grpSpPr bwMode="auto">
              <a:xfrm>
                <a:off x="828" y="3585"/>
                <a:ext cx="49" cy="23"/>
                <a:chOff x="828" y="3585"/>
                <a:chExt cx="49" cy="23"/>
              </a:xfrm>
            </p:grpSpPr>
            <p:sp>
              <p:nvSpPr>
                <p:cNvPr id="11680"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81"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82"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1" name="Group 302"/>
              <p:cNvGrpSpPr>
                <a:grpSpLocks/>
              </p:cNvGrpSpPr>
              <p:nvPr/>
            </p:nvGrpSpPr>
            <p:grpSpPr bwMode="auto">
              <a:xfrm>
                <a:off x="840" y="3600"/>
                <a:ext cx="100" cy="73"/>
                <a:chOff x="840" y="3600"/>
                <a:chExt cx="100" cy="73"/>
              </a:xfrm>
            </p:grpSpPr>
            <p:grpSp>
              <p:nvGrpSpPr>
                <p:cNvPr id="11862" name="Group 303"/>
                <p:cNvGrpSpPr>
                  <a:grpSpLocks/>
                </p:cNvGrpSpPr>
                <p:nvPr/>
              </p:nvGrpSpPr>
              <p:grpSpPr bwMode="auto">
                <a:xfrm>
                  <a:off x="840" y="3600"/>
                  <a:ext cx="49" cy="23"/>
                  <a:chOff x="840" y="3600"/>
                  <a:chExt cx="49" cy="23"/>
                </a:xfrm>
              </p:grpSpPr>
              <p:sp>
                <p:nvSpPr>
                  <p:cNvPr id="11677"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78"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79"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3" name="Group 307"/>
                <p:cNvGrpSpPr>
                  <a:grpSpLocks/>
                </p:cNvGrpSpPr>
                <p:nvPr/>
              </p:nvGrpSpPr>
              <p:grpSpPr bwMode="auto">
                <a:xfrm>
                  <a:off x="853" y="3612"/>
                  <a:ext cx="48" cy="23"/>
                  <a:chOff x="853" y="3612"/>
                  <a:chExt cx="48" cy="23"/>
                </a:xfrm>
              </p:grpSpPr>
              <p:sp>
                <p:nvSpPr>
                  <p:cNvPr id="11674"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75"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76"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4" name="Group 311"/>
                <p:cNvGrpSpPr>
                  <a:grpSpLocks/>
                </p:cNvGrpSpPr>
                <p:nvPr/>
              </p:nvGrpSpPr>
              <p:grpSpPr bwMode="auto">
                <a:xfrm>
                  <a:off x="865" y="3625"/>
                  <a:ext cx="49" cy="23"/>
                  <a:chOff x="865" y="3625"/>
                  <a:chExt cx="49" cy="23"/>
                </a:xfrm>
              </p:grpSpPr>
              <p:sp>
                <p:nvSpPr>
                  <p:cNvPr id="11671"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72"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73"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5" name="Group 315"/>
                <p:cNvGrpSpPr>
                  <a:grpSpLocks/>
                </p:cNvGrpSpPr>
                <p:nvPr/>
              </p:nvGrpSpPr>
              <p:grpSpPr bwMode="auto">
                <a:xfrm>
                  <a:off x="878" y="3638"/>
                  <a:ext cx="49" cy="22"/>
                  <a:chOff x="878" y="3638"/>
                  <a:chExt cx="49" cy="22"/>
                </a:xfrm>
              </p:grpSpPr>
              <p:sp>
                <p:nvSpPr>
                  <p:cNvPr id="11668"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69"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70"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6" name="Group 319"/>
                <p:cNvGrpSpPr>
                  <a:grpSpLocks/>
                </p:cNvGrpSpPr>
                <p:nvPr/>
              </p:nvGrpSpPr>
              <p:grpSpPr bwMode="auto">
                <a:xfrm>
                  <a:off x="890" y="3651"/>
                  <a:ext cx="50" cy="22"/>
                  <a:chOff x="890" y="3651"/>
                  <a:chExt cx="50" cy="22"/>
                </a:xfrm>
              </p:grpSpPr>
              <p:sp>
                <p:nvSpPr>
                  <p:cNvPr id="11665"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66"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67"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1867" name="Group 323"/>
              <p:cNvGrpSpPr>
                <a:grpSpLocks/>
              </p:cNvGrpSpPr>
              <p:nvPr/>
            </p:nvGrpSpPr>
            <p:grpSpPr bwMode="auto">
              <a:xfrm>
                <a:off x="903" y="3665"/>
                <a:ext cx="99" cy="74"/>
                <a:chOff x="903" y="3665"/>
                <a:chExt cx="99" cy="74"/>
              </a:xfrm>
            </p:grpSpPr>
            <p:grpSp>
              <p:nvGrpSpPr>
                <p:cNvPr id="11868" name="Group 324"/>
                <p:cNvGrpSpPr>
                  <a:grpSpLocks/>
                </p:cNvGrpSpPr>
                <p:nvPr/>
              </p:nvGrpSpPr>
              <p:grpSpPr bwMode="auto">
                <a:xfrm>
                  <a:off x="903" y="3665"/>
                  <a:ext cx="49" cy="23"/>
                  <a:chOff x="903" y="3665"/>
                  <a:chExt cx="49" cy="23"/>
                </a:xfrm>
              </p:grpSpPr>
              <p:sp>
                <p:nvSpPr>
                  <p:cNvPr id="11657"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58"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59"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69" name="Group 328"/>
                <p:cNvGrpSpPr>
                  <a:grpSpLocks/>
                </p:cNvGrpSpPr>
                <p:nvPr/>
              </p:nvGrpSpPr>
              <p:grpSpPr bwMode="auto">
                <a:xfrm>
                  <a:off x="914" y="3678"/>
                  <a:ext cx="49" cy="23"/>
                  <a:chOff x="914" y="3678"/>
                  <a:chExt cx="49" cy="23"/>
                </a:xfrm>
              </p:grpSpPr>
              <p:sp>
                <p:nvSpPr>
                  <p:cNvPr id="11654"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55"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56"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70" name="Group 332"/>
                <p:cNvGrpSpPr>
                  <a:grpSpLocks/>
                </p:cNvGrpSpPr>
                <p:nvPr/>
              </p:nvGrpSpPr>
              <p:grpSpPr bwMode="auto">
                <a:xfrm>
                  <a:off x="928" y="3690"/>
                  <a:ext cx="48" cy="23"/>
                  <a:chOff x="928" y="3690"/>
                  <a:chExt cx="48" cy="23"/>
                </a:xfrm>
              </p:grpSpPr>
              <p:sp>
                <p:nvSpPr>
                  <p:cNvPr id="11651"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52"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53"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871" name="Group 336"/>
                <p:cNvGrpSpPr>
                  <a:grpSpLocks/>
                </p:cNvGrpSpPr>
                <p:nvPr/>
              </p:nvGrpSpPr>
              <p:grpSpPr bwMode="auto">
                <a:xfrm>
                  <a:off x="940" y="3703"/>
                  <a:ext cx="49" cy="23"/>
                  <a:chOff x="940" y="3703"/>
                  <a:chExt cx="49" cy="23"/>
                </a:xfrm>
              </p:grpSpPr>
              <p:sp>
                <p:nvSpPr>
                  <p:cNvPr id="11648"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49"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50"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392" name="Group 340"/>
                <p:cNvGrpSpPr>
                  <a:grpSpLocks/>
                </p:cNvGrpSpPr>
                <p:nvPr/>
              </p:nvGrpSpPr>
              <p:grpSpPr bwMode="auto">
                <a:xfrm>
                  <a:off x="953" y="3716"/>
                  <a:ext cx="49" cy="23"/>
                  <a:chOff x="953" y="3716"/>
                  <a:chExt cx="49" cy="23"/>
                </a:xfrm>
              </p:grpSpPr>
              <p:sp>
                <p:nvSpPr>
                  <p:cNvPr id="1164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4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4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19393" name="Group 344"/>
              <p:cNvGrpSpPr>
                <a:grpSpLocks/>
              </p:cNvGrpSpPr>
              <p:nvPr/>
            </p:nvGrpSpPr>
            <p:grpSpPr bwMode="auto">
              <a:xfrm>
                <a:off x="963" y="3727"/>
                <a:ext cx="49" cy="23"/>
                <a:chOff x="963" y="3727"/>
                <a:chExt cx="49" cy="23"/>
              </a:xfrm>
            </p:grpSpPr>
            <p:sp>
              <p:nvSpPr>
                <p:cNvPr id="11637"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38"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39"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394" name="Group 348"/>
              <p:cNvGrpSpPr>
                <a:grpSpLocks/>
              </p:cNvGrpSpPr>
              <p:nvPr/>
            </p:nvGrpSpPr>
            <p:grpSpPr bwMode="auto">
              <a:xfrm>
                <a:off x="976" y="3740"/>
                <a:ext cx="50" cy="22"/>
                <a:chOff x="976" y="3740"/>
                <a:chExt cx="50" cy="22"/>
              </a:xfrm>
            </p:grpSpPr>
            <p:sp>
              <p:nvSpPr>
                <p:cNvPr id="11634"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35"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36"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395" name="Group 352"/>
              <p:cNvGrpSpPr>
                <a:grpSpLocks/>
              </p:cNvGrpSpPr>
              <p:nvPr/>
            </p:nvGrpSpPr>
            <p:grpSpPr bwMode="auto">
              <a:xfrm>
                <a:off x="761" y="3560"/>
                <a:ext cx="50" cy="22"/>
                <a:chOff x="761" y="3560"/>
                <a:chExt cx="50" cy="22"/>
              </a:xfrm>
            </p:grpSpPr>
            <p:sp>
              <p:nvSpPr>
                <p:cNvPr id="11631"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32"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33"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396" name="Group 356"/>
              <p:cNvGrpSpPr>
                <a:grpSpLocks/>
              </p:cNvGrpSpPr>
              <p:nvPr/>
            </p:nvGrpSpPr>
            <p:grpSpPr bwMode="auto">
              <a:xfrm>
                <a:off x="774" y="3572"/>
                <a:ext cx="49" cy="23"/>
                <a:chOff x="774" y="3572"/>
                <a:chExt cx="49" cy="23"/>
              </a:xfrm>
            </p:grpSpPr>
            <p:sp>
              <p:nvSpPr>
                <p:cNvPr id="11628"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29"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30"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397" name="Group 360"/>
              <p:cNvGrpSpPr>
                <a:grpSpLocks/>
              </p:cNvGrpSpPr>
              <p:nvPr/>
            </p:nvGrpSpPr>
            <p:grpSpPr bwMode="auto">
              <a:xfrm>
                <a:off x="787" y="3585"/>
                <a:ext cx="49" cy="23"/>
                <a:chOff x="787" y="3585"/>
                <a:chExt cx="49" cy="23"/>
              </a:xfrm>
            </p:grpSpPr>
            <p:sp>
              <p:nvSpPr>
                <p:cNvPr id="1162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2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2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398" name="Group 364"/>
              <p:cNvGrpSpPr>
                <a:grpSpLocks/>
              </p:cNvGrpSpPr>
              <p:nvPr/>
            </p:nvGrpSpPr>
            <p:grpSpPr bwMode="auto">
              <a:xfrm>
                <a:off x="799" y="3600"/>
                <a:ext cx="99" cy="73"/>
                <a:chOff x="799" y="3600"/>
                <a:chExt cx="99" cy="73"/>
              </a:xfrm>
            </p:grpSpPr>
            <p:grpSp>
              <p:nvGrpSpPr>
                <p:cNvPr id="119399" name="Group 365"/>
                <p:cNvGrpSpPr>
                  <a:grpSpLocks/>
                </p:cNvGrpSpPr>
                <p:nvPr/>
              </p:nvGrpSpPr>
              <p:grpSpPr bwMode="auto">
                <a:xfrm>
                  <a:off x="799" y="3600"/>
                  <a:ext cx="48" cy="23"/>
                  <a:chOff x="799" y="3600"/>
                  <a:chExt cx="48" cy="23"/>
                </a:xfrm>
              </p:grpSpPr>
              <p:sp>
                <p:nvSpPr>
                  <p:cNvPr id="11622"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23"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24"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0" name="Group 369"/>
                <p:cNvGrpSpPr>
                  <a:grpSpLocks/>
                </p:cNvGrpSpPr>
                <p:nvPr/>
              </p:nvGrpSpPr>
              <p:grpSpPr bwMode="auto">
                <a:xfrm>
                  <a:off x="811" y="3612"/>
                  <a:ext cx="48" cy="23"/>
                  <a:chOff x="811" y="3612"/>
                  <a:chExt cx="48" cy="23"/>
                </a:xfrm>
              </p:grpSpPr>
              <p:sp>
                <p:nvSpPr>
                  <p:cNvPr id="11619"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20"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21"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1" name="Group 373"/>
                <p:cNvGrpSpPr>
                  <a:grpSpLocks/>
                </p:cNvGrpSpPr>
                <p:nvPr/>
              </p:nvGrpSpPr>
              <p:grpSpPr bwMode="auto">
                <a:xfrm>
                  <a:off x="823" y="3625"/>
                  <a:ext cx="49" cy="23"/>
                  <a:chOff x="823" y="3625"/>
                  <a:chExt cx="49" cy="23"/>
                </a:xfrm>
              </p:grpSpPr>
              <p:sp>
                <p:nvSpPr>
                  <p:cNvPr id="11616"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17"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18"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2" name="Group 377"/>
                <p:cNvGrpSpPr>
                  <a:grpSpLocks/>
                </p:cNvGrpSpPr>
                <p:nvPr/>
              </p:nvGrpSpPr>
              <p:grpSpPr bwMode="auto">
                <a:xfrm>
                  <a:off x="836" y="3638"/>
                  <a:ext cx="50" cy="22"/>
                  <a:chOff x="836" y="3638"/>
                  <a:chExt cx="50" cy="22"/>
                </a:xfrm>
              </p:grpSpPr>
              <p:sp>
                <p:nvSpPr>
                  <p:cNvPr id="11613"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14"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15"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3" name="Group 381"/>
                <p:cNvGrpSpPr>
                  <a:grpSpLocks/>
                </p:cNvGrpSpPr>
                <p:nvPr/>
              </p:nvGrpSpPr>
              <p:grpSpPr bwMode="auto">
                <a:xfrm>
                  <a:off x="849" y="3651"/>
                  <a:ext cx="49" cy="22"/>
                  <a:chOff x="849" y="3651"/>
                  <a:chExt cx="49" cy="22"/>
                </a:xfrm>
              </p:grpSpPr>
              <p:sp>
                <p:nvSpPr>
                  <p:cNvPr id="11610"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11"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12"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19404" name="Group 385"/>
              <p:cNvGrpSpPr>
                <a:grpSpLocks/>
              </p:cNvGrpSpPr>
              <p:nvPr/>
            </p:nvGrpSpPr>
            <p:grpSpPr bwMode="auto">
              <a:xfrm>
                <a:off x="861" y="3665"/>
                <a:ext cx="99" cy="74"/>
                <a:chOff x="861" y="3665"/>
                <a:chExt cx="99" cy="74"/>
              </a:xfrm>
            </p:grpSpPr>
            <p:grpSp>
              <p:nvGrpSpPr>
                <p:cNvPr id="119405" name="Group 386"/>
                <p:cNvGrpSpPr>
                  <a:grpSpLocks/>
                </p:cNvGrpSpPr>
                <p:nvPr/>
              </p:nvGrpSpPr>
              <p:grpSpPr bwMode="auto">
                <a:xfrm>
                  <a:off x="861" y="3665"/>
                  <a:ext cx="50" cy="23"/>
                  <a:chOff x="861" y="3665"/>
                  <a:chExt cx="50" cy="23"/>
                </a:xfrm>
              </p:grpSpPr>
              <p:sp>
                <p:nvSpPr>
                  <p:cNvPr id="11602"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03"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04"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6" name="Group 390"/>
                <p:cNvGrpSpPr>
                  <a:grpSpLocks/>
                </p:cNvGrpSpPr>
                <p:nvPr/>
              </p:nvGrpSpPr>
              <p:grpSpPr bwMode="auto">
                <a:xfrm>
                  <a:off x="873" y="3678"/>
                  <a:ext cx="49" cy="23"/>
                  <a:chOff x="873" y="3678"/>
                  <a:chExt cx="49" cy="23"/>
                </a:xfrm>
              </p:grpSpPr>
              <p:sp>
                <p:nvSpPr>
                  <p:cNvPr id="11599"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600"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601"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7" name="Group 394"/>
                <p:cNvGrpSpPr>
                  <a:grpSpLocks/>
                </p:cNvGrpSpPr>
                <p:nvPr/>
              </p:nvGrpSpPr>
              <p:grpSpPr bwMode="auto">
                <a:xfrm>
                  <a:off x="886" y="3690"/>
                  <a:ext cx="49" cy="23"/>
                  <a:chOff x="886" y="3690"/>
                  <a:chExt cx="49" cy="23"/>
                </a:xfrm>
              </p:grpSpPr>
              <p:sp>
                <p:nvSpPr>
                  <p:cNvPr id="11596"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597"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598"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8" name="Group 398"/>
                <p:cNvGrpSpPr>
                  <a:grpSpLocks/>
                </p:cNvGrpSpPr>
                <p:nvPr/>
              </p:nvGrpSpPr>
              <p:grpSpPr bwMode="auto">
                <a:xfrm>
                  <a:off x="899" y="3703"/>
                  <a:ext cx="48" cy="23"/>
                  <a:chOff x="899" y="3703"/>
                  <a:chExt cx="48" cy="23"/>
                </a:xfrm>
              </p:grpSpPr>
              <p:sp>
                <p:nvSpPr>
                  <p:cNvPr id="1159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59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59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09" name="Group 402"/>
                <p:cNvGrpSpPr>
                  <a:grpSpLocks/>
                </p:cNvGrpSpPr>
                <p:nvPr/>
              </p:nvGrpSpPr>
              <p:grpSpPr bwMode="auto">
                <a:xfrm>
                  <a:off x="912" y="3716"/>
                  <a:ext cx="48" cy="23"/>
                  <a:chOff x="912" y="3716"/>
                  <a:chExt cx="48" cy="23"/>
                </a:xfrm>
              </p:grpSpPr>
              <p:sp>
                <p:nvSpPr>
                  <p:cNvPr id="11590"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591"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592"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grpSp>
            <p:nvGrpSpPr>
              <p:cNvPr id="119410" name="Group 406"/>
              <p:cNvGrpSpPr>
                <a:grpSpLocks/>
              </p:cNvGrpSpPr>
              <p:nvPr/>
            </p:nvGrpSpPr>
            <p:grpSpPr bwMode="auto">
              <a:xfrm>
                <a:off x="922" y="3727"/>
                <a:ext cx="49" cy="23"/>
                <a:chOff x="922" y="3727"/>
                <a:chExt cx="49" cy="23"/>
              </a:xfrm>
            </p:grpSpPr>
            <p:sp>
              <p:nvSpPr>
                <p:cNvPr id="11582"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583"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584"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11" name="Group 410"/>
              <p:cNvGrpSpPr>
                <a:grpSpLocks/>
              </p:cNvGrpSpPr>
              <p:nvPr/>
            </p:nvGrpSpPr>
            <p:grpSpPr bwMode="auto">
              <a:xfrm>
                <a:off x="895" y="3526"/>
                <a:ext cx="44" cy="23"/>
                <a:chOff x="895" y="3526"/>
                <a:chExt cx="44" cy="23"/>
              </a:xfrm>
            </p:grpSpPr>
            <p:sp>
              <p:nvSpPr>
                <p:cNvPr id="11579"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80"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81"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12" name="Group 414"/>
              <p:cNvGrpSpPr>
                <a:grpSpLocks/>
              </p:cNvGrpSpPr>
              <p:nvPr/>
            </p:nvGrpSpPr>
            <p:grpSpPr bwMode="auto">
              <a:xfrm>
                <a:off x="907" y="3540"/>
                <a:ext cx="45" cy="22"/>
                <a:chOff x="907" y="3540"/>
                <a:chExt cx="45" cy="22"/>
              </a:xfrm>
            </p:grpSpPr>
            <p:sp>
              <p:nvSpPr>
                <p:cNvPr id="11576"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77"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78"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13" name="Group 418"/>
              <p:cNvGrpSpPr>
                <a:grpSpLocks/>
              </p:cNvGrpSpPr>
              <p:nvPr/>
            </p:nvGrpSpPr>
            <p:grpSpPr bwMode="auto">
              <a:xfrm>
                <a:off x="920" y="3553"/>
                <a:ext cx="45" cy="23"/>
                <a:chOff x="920" y="3553"/>
                <a:chExt cx="45" cy="23"/>
              </a:xfrm>
            </p:grpSpPr>
            <p:sp>
              <p:nvSpPr>
                <p:cNvPr id="1157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7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7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18" name="Group 422"/>
              <p:cNvGrpSpPr>
                <a:grpSpLocks/>
              </p:cNvGrpSpPr>
              <p:nvPr/>
            </p:nvGrpSpPr>
            <p:grpSpPr bwMode="auto">
              <a:xfrm>
                <a:off x="934" y="3566"/>
                <a:ext cx="44" cy="23"/>
                <a:chOff x="934" y="3566"/>
                <a:chExt cx="44" cy="23"/>
              </a:xfrm>
            </p:grpSpPr>
            <p:sp>
              <p:nvSpPr>
                <p:cNvPr id="11570"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71"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72"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19" name="Group 426"/>
              <p:cNvGrpSpPr>
                <a:grpSpLocks/>
              </p:cNvGrpSpPr>
              <p:nvPr/>
            </p:nvGrpSpPr>
            <p:grpSpPr bwMode="auto">
              <a:xfrm>
                <a:off x="949" y="3579"/>
                <a:ext cx="83" cy="63"/>
                <a:chOff x="949" y="3579"/>
                <a:chExt cx="83" cy="63"/>
              </a:xfrm>
            </p:grpSpPr>
            <p:grpSp>
              <p:nvGrpSpPr>
                <p:cNvPr id="119420" name="Group 427"/>
                <p:cNvGrpSpPr>
                  <a:grpSpLocks/>
                </p:cNvGrpSpPr>
                <p:nvPr/>
              </p:nvGrpSpPr>
              <p:grpSpPr bwMode="auto">
                <a:xfrm>
                  <a:off x="949" y="3579"/>
                  <a:ext cx="44" cy="23"/>
                  <a:chOff x="949" y="3579"/>
                  <a:chExt cx="44" cy="23"/>
                </a:xfrm>
              </p:grpSpPr>
              <p:sp>
                <p:nvSpPr>
                  <p:cNvPr id="11567"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68"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69"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21" name="Group 431"/>
                <p:cNvGrpSpPr>
                  <a:grpSpLocks/>
                </p:cNvGrpSpPr>
                <p:nvPr/>
              </p:nvGrpSpPr>
              <p:grpSpPr bwMode="auto">
                <a:xfrm>
                  <a:off x="961" y="3592"/>
                  <a:ext cx="45" cy="23"/>
                  <a:chOff x="961" y="3592"/>
                  <a:chExt cx="45" cy="23"/>
                </a:xfrm>
              </p:grpSpPr>
              <p:sp>
                <p:nvSpPr>
                  <p:cNvPr id="11564"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65"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66"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22" name="Group 435"/>
                <p:cNvGrpSpPr>
                  <a:grpSpLocks/>
                </p:cNvGrpSpPr>
                <p:nvPr/>
              </p:nvGrpSpPr>
              <p:grpSpPr bwMode="auto">
                <a:xfrm>
                  <a:off x="974" y="3606"/>
                  <a:ext cx="44" cy="23"/>
                  <a:chOff x="974" y="3606"/>
                  <a:chExt cx="44" cy="23"/>
                </a:xfrm>
              </p:grpSpPr>
              <p:sp>
                <p:nvSpPr>
                  <p:cNvPr id="11561"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62"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63"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23" name="Group 439"/>
                <p:cNvGrpSpPr>
                  <a:grpSpLocks/>
                </p:cNvGrpSpPr>
                <p:nvPr/>
              </p:nvGrpSpPr>
              <p:grpSpPr bwMode="auto">
                <a:xfrm>
                  <a:off x="987" y="3619"/>
                  <a:ext cx="45" cy="23"/>
                  <a:chOff x="987" y="3619"/>
                  <a:chExt cx="45" cy="23"/>
                </a:xfrm>
              </p:grpSpPr>
              <p:sp>
                <p:nvSpPr>
                  <p:cNvPr id="11558"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59"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60"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grpSp>
            <p:nvGrpSpPr>
              <p:cNvPr id="119424" name="Group 443"/>
              <p:cNvGrpSpPr>
                <a:grpSpLocks/>
              </p:cNvGrpSpPr>
              <p:nvPr/>
            </p:nvGrpSpPr>
            <p:grpSpPr bwMode="auto">
              <a:xfrm>
                <a:off x="1002" y="3632"/>
                <a:ext cx="83" cy="63"/>
                <a:chOff x="1002" y="3632"/>
                <a:chExt cx="83" cy="63"/>
              </a:xfrm>
            </p:grpSpPr>
            <p:grpSp>
              <p:nvGrpSpPr>
                <p:cNvPr id="119425" name="Group 444"/>
                <p:cNvGrpSpPr>
                  <a:grpSpLocks/>
                </p:cNvGrpSpPr>
                <p:nvPr/>
              </p:nvGrpSpPr>
              <p:grpSpPr bwMode="auto">
                <a:xfrm>
                  <a:off x="1002" y="3632"/>
                  <a:ext cx="44" cy="22"/>
                  <a:chOff x="1002" y="3632"/>
                  <a:chExt cx="44" cy="22"/>
                </a:xfrm>
              </p:grpSpPr>
              <p:sp>
                <p:nvSpPr>
                  <p:cNvPr id="11551"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52"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53"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26" name="Group 448"/>
                <p:cNvGrpSpPr>
                  <a:grpSpLocks/>
                </p:cNvGrpSpPr>
                <p:nvPr/>
              </p:nvGrpSpPr>
              <p:grpSpPr bwMode="auto">
                <a:xfrm>
                  <a:off x="1014" y="3645"/>
                  <a:ext cx="44" cy="23"/>
                  <a:chOff x="1014" y="3645"/>
                  <a:chExt cx="44" cy="23"/>
                </a:xfrm>
              </p:grpSpPr>
              <p:sp>
                <p:nvSpPr>
                  <p:cNvPr id="11548"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49"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50"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27" name="Group 452"/>
                <p:cNvGrpSpPr>
                  <a:grpSpLocks/>
                </p:cNvGrpSpPr>
                <p:nvPr/>
              </p:nvGrpSpPr>
              <p:grpSpPr bwMode="auto">
                <a:xfrm>
                  <a:off x="1027" y="3659"/>
                  <a:ext cx="45" cy="23"/>
                  <a:chOff x="1027" y="3659"/>
                  <a:chExt cx="45" cy="23"/>
                </a:xfrm>
              </p:grpSpPr>
              <p:sp>
                <p:nvSpPr>
                  <p:cNvPr id="11545"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46"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47"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0" name="Group 456"/>
                <p:cNvGrpSpPr>
                  <a:grpSpLocks/>
                </p:cNvGrpSpPr>
                <p:nvPr/>
              </p:nvGrpSpPr>
              <p:grpSpPr bwMode="auto">
                <a:xfrm>
                  <a:off x="1040" y="3672"/>
                  <a:ext cx="45" cy="23"/>
                  <a:chOff x="1040" y="3672"/>
                  <a:chExt cx="45" cy="23"/>
                </a:xfrm>
              </p:grpSpPr>
              <p:sp>
                <p:nvSpPr>
                  <p:cNvPr id="11542"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43"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44"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grpSp>
            <p:nvGrpSpPr>
              <p:cNvPr id="119431" name="Group 460"/>
              <p:cNvGrpSpPr>
                <a:grpSpLocks/>
              </p:cNvGrpSpPr>
              <p:nvPr/>
            </p:nvGrpSpPr>
            <p:grpSpPr bwMode="auto">
              <a:xfrm>
                <a:off x="1054" y="3685"/>
                <a:ext cx="45" cy="23"/>
                <a:chOff x="1054" y="3685"/>
                <a:chExt cx="45" cy="23"/>
              </a:xfrm>
            </p:grpSpPr>
            <p:sp>
              <p:nvSpPr>
                <p:cNvPr id="1153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3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3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2" name="Group 464"/>
              <p:cNvGrpSpPr>
                <a:grpSpLocks/>
              </p:cNvGrpSpPr>
              <p:nvPr/>
            </p:nvGrpSpPr>
            <p:grpSpPr bwMode="auto">
              <a:xfrm>
                <a:off x="1067" y="3698"/>
                <a:ext cx="45" cy="23"/>
                <a:chOff x="1067" y="3698"/>
                <a:chExt cx="45" cy="23"/>
              </a:xfrm>
            </p:grpSpPr>
            <p:sp>
              <p:nvSpPr>
                <p:cNvPr id="11532"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33"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34"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3" name="Group 468"/>
              <p:cNvGrpSpPr>
                <a:grpSpLocks/>
              </p:cNvGrpSpPr>
              <p:nvPr/>
            </p:nvGrpSpPr>
            <p:grpSpPr bwMode="auto">
              <a:xfrm>
                <a:off x="1079" y="3712"/>
                <a:ext cx="44" cy="23"/>
                <a:chOff x="1079" y="3712"/>
                <a:chExt cx="44" cy="23"/>
              </a:xfrm>
            </p:grpSpPr>
            <p:sp>
              <p:nvSpPr>
                <p:cNvPr id="11529"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30"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31"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4" name="Group 472"/>
              <p:cNvGrpSpPr>
                <a:grpSpLocks/>
              </p:cNvGrpSpPr>
              <p:nvPr/>
            </p:nvGrpSpPr>
            <p:grpSpPr bwMode="auto">
              <a:xfrm>
                <a:off x="1093" y="3725"/>
                <a:ext cx="45" cy="23"/>
                <a:chOff x="1093" y="3725"/>
                <a:chExt cx="45" cy="23"/>
              </a:xfrm>
            </p:grpSpPr>
            <p:sp>
              <p:nvSpPr>
                <p:cNvPr id="11526"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27"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28"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5" name="Group 476"/>
              <p:cNvGrpSpPr>
                <a:grpSpLocks/>
              </p:cNvGrpSpPr>
              <p:nvPr/>
            </p:nvGrpSpPr>
            <p:grpSpPr bwMode="auto">
              <a:xfrm>
                <a:off x="1108" y="3739"/>
                <a:ext cx="44" cy="23"/>
                <a:chOff x="1108" y="3739"/>
                <a:chExt cx="44" cy="23"/>
              </a:xfrm>
            </p:grpSpPr>
            <p:sp>
              <p:nvSpPr>
                <p:cNvPr id="11523"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24"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25"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6" name="Group 480"/>
              <p:cNvGrpSpPr>
                <a:grpSpLocks/>
              </p:cNvGrpSpPr>
              <p:nvPr/>
            </p:nvGrpSpPr>
            <p:grpSpPr bwMode="auto">
              <a:xfrm>
                <a:off x="1121" y="3753"/>
                <a:ext cx="45" cy="23"/>
                <a:chOff x="1121" y="3753"/>
                <a:chExt cx="45" cy="23"/>
              </a:xfrm>
            </p:grpSpPr>
            <p:sp>
              <p:nvSpPr>
                <p:cNvPr id="11520"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21"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22"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grpSp>
            <p:nvGrpSpPr>
              <p:cNvPr id="119437" name="Group 484"/>
              <p:cNvGrpSpPr>
                <a:grpSpLocks/>
              </p:cNvGrpSpPr>
              <p:nvPr/>
            </p:nvGrpSpPr>
            <p:grpSpPr bwMode="auto">
              <a:xfrm>
                <a:off x="1133" y="3767"/>
                <a:ext cx="44" cy="23"/>
                <a:chOff x="1133" y="3767"/>
                <a:chExt cx="44" cy="23"/>
              </a:xfrm>
            </p:grpSpPr>
            <p:sp>
              <p:nvSpPr>
                <p:cNvPr id="11517"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sz="1400" u="none" dirty="0">
                    <a:ea typeface="黑体" pitchFamily="2" charset="-122"/>
                  </a:endParaRPr>
                </a:p>
              </p:txBody>
            </p:sp>
            <p:sp>
              <p:nvSpPr>
                <p:cNvPr id="11518"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19"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grpSp>
          <p:sp>
            <p:nvSpPr>
              <p:cNvPr id="11463"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64"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65"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66"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67"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68"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69"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70"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71"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72"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sp>
            <p:nvSpPr>
              <p:cNvPr id="11473"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sz="1400" u="none" dirty="0">
                  <a:ea typeface="黑体" pitchFamily="2" charset="-122"/>
                </a:endParaRPr>
              </a:p>
            </p:txBody>
          </p:sp>
          <p:grpSp>
            <p:nvGrpSpPr>
              <p:cNvPr id="119438" name="Group 499"/>
              <p:cNvGrpSpPr>
                <a:grpSpLocks/>
              </p:cNvGrpSpPr>
              <p:nvPr/>
            </p:nvGrpSpPr>
            <p:grpSpPr bwMode="auto">
              <a:xfrm>
                <a:off x="700" y="3535"/>
                <a:ext cx="49" cy="24"/>
                <a:chOff x="700" y="3535"/>
                <a:chExt cx="49" cy="24"/>
              </a:xfrm>
            </p:grpSpPr>
            <p:sp>
              <p:nvSpPr>
                <p:cNvPr id="1151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1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51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39" name="Group 503"/>
              <p:cNvGrpSpPr>
                <a:grpSpLocks/>
              </p:cNvGrpSpPr>
              <p:nvPr/>
            </p:nvGrpSpPr>
            <p:grpSpPr bwMode="auto">
              <a:xfrm>
                <a:off x="714" y="3551"/>
                <a:ext cx="49" cy="22"/>
                <a:chOff x="714" y="3551"/>
                <a:chExt cx="49" cy="22"/>
              </a:xfrm>
            </p:grpSpPr>
            <p:sp>
              <p:nvSpPr>
                <p:cNvPr id="11511"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12"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513"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0" name="Group 507"/>
              <p:cNvGrpSpPr>
                <a:grpSpLocks/>
              </p:cNvGrpSpPr>
              <p:nvPr/>
            </p:nvGrpSpPr>
            <p:grpSpPr bwMode="auto">
              <a:xfrm>
                <a:off x="728" y="3564"/>
                <a:ext cx="48" cy="23"/>
                <a:chOff x="728" y="3564"/>
                <a:chExt cx="48" cy="23"/>
              </a:xfrm>
            </p:grpSpPr>
            <p:sp>
              <p:nvSpPr>
                <p:cNvPr id="11508"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09"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510"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1" name="Group 511"/>
              <p:cNvGrpSpPr>
                <a:grpSpLocks/>
              </p:cNvGrpSpPr>
              <p:nvPr/>
            </p:nvGrpSpPr>
            <p:grpSpPr bwMode="auto">
              <a:xfrm>
                <a:off x="742" y="3582"/>
                <a:ext cx="49" cy="23"/>
                <a:chOff x="742" y="3582"/>
                <a:chExt cx="49" cy="23"/>
              </a:xfrm>
            </p:grpSpPr>
            <p:sp>
              <p:nvSpPr>
                <p:cNvPr id="11505"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506"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507"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42" name="Group 515"/>
              <p:cNvGrpSpPr>
                <a:grpSpLocks/>
              </p:cNvGrpSpPr>
              <p:nvPr/>
            </p:nvGrpSpPr>
            <p:grpSpPr bwMode="auto">
              <a:xfrm>
                <a:off x="752" y="3597"/>
                <a:ext cx="133" cy="106"/>
                <a:chOff x="752" y="3597"/>
                <a:chExt cx="133" cy="106"/>
              </a:xfrm>
            </p:grpSpPr>
            <p:sp>
              <p:nvSpPr>
                <p:cNvPr id="11502"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503"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504"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grpSp>
            <p:nvGrpSpPr>
              <p:cNvPr id="119443" name="Group 519"/>
              <p:cNvGrpSpPr>
                <a:grpSpLocks/>
              </p:cNvGrpSpPr>
              <p:nvPr/>
            </p:nvGrpSpPr>
            <p:grpSpPr bwMode="auto">
              <a:xfrm>
                <a:off x="844" y="3694"/>
                <a:ext cx="48" cy="23"/>
                <a:chOff x="844" y="3694"/>
                <a:chExt cx="48" cy="23"/>
              </a:xfrm>
            </p:grpSpPr>
            <p:sp>
              <p:nvSpPr>
                <p:cNvPr id="11499"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500"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501"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4" name="Group 523"/>
              <p:cNvGrpSpPr>
                <a:grpSpLocks/>
              </p:cNvGrpSpPr>
              <p:nvPr/>
            </p:nvGrpSpPr>
            <p:grpSpPr bwMode="auto">
              <a:xfrm>
                <a:off x="857" y="3710"/>
                <a:ext cx="49" cy="22"/>
                <a:chOff x="857" y="3710"/>
                <a:chExt cx="49" cy="22"/>
              </a:xfrm>
            </p:grpSpPr>
            <p:sp>
              <p:nvSpPr>
                <p:cNvPr id="11496"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497"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498"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5" name="Group 527"/>
              <p:cNvGrpSpPr>
                <a:grpSpLocks/>
              </p:cNvGrpSpPr>
              <p:nvPr/>
            </p:nvGrpSpPr>
            <p:grpSpPr bwMode="auto">
              <a:xfrm>
                <a:off x="1086" y="3766"/>
                <a:ext cx="49" cy="23"/>
                <a:chOff x="1086" y="3766"/>
                <a:chExt cx="49" cy="23"/>
              </a:xfrm>
            </p:grpSpPr>
            <p:sp>
              <p:nvSpPr>
                <p:cNvPr id="11493"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494"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495"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6" name="Group 531"/>
              <p:cNvGrpSpPr>
                <a:grpSpLocks/>
              </p:cNvGrpSpPr>
              <p:nvPr/>
            </p:nvGrpSpPr>
            <p:grpSpPr bwMode="auto">
              <a:xfrm>
                <a:off x="934" y="3740"/>
                <a:ext cx="48" cy="23"/>
                <a:chOff x="934" y="3740"/>
                <a:chExt cx="48" cy="23"/>
              </a:xfrm>
            </p:grpSpPr>
            <p:sp>
              <p:nvSpPr>
                <p:cNvPr id="11490"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491"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492"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7" name="Group 535"/>
              <p:cNvGrpSpPr>
                <a:grpSpLocks/>
              </p:cNvGrpSpPr>
              <p:nvPr/>
            </p:nvGrpSpPr>
            <p:grpSpPr bwMode="auto">
              <a:xfrm>
                <a:off x="943" y="3754"/>
                <a:ext cx="49" cy="23"/>
                <a:chOff x="943" y="3754"/>
                <a:chExt cx="49" cy="23"/>
              </a:xfrm>
            </p:grpSpPr>
            <p:sp>
              <p:nvSpPr>
                <p:cNvPr id="11487"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sz="1400" u="none" dirty="0">
                    <a:ea typeface="黑体" pitchFamily="2" charset="-122"/>
                  </a:endParaRPr>
                </a:p>
              </p:txBody>
            </p:sp>
            <p:sp>
              <p:nvSpPr>
                <p:cNvPr id="11488"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sz="1400" u="none" dirty="0">
                    <a:ea typeface="黑体" pitchFamily="2" charset="-122"/>
                  </a:endParaRPr>
                </a:p>
              </p:txBody>
            </p:sp>
            <p:sp>
              <p:nvSpPr>
                <p:cNvPr id="11489"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484"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sz="1400" u="none" dirty="0">
                  <a:ea typeface="黑体" pitchFamily="2" charset="-122"/>
                </a:endParaRPr>
              </a:p>
            </p:txBody>
          </p:sp>
          <p:sp>
            <p:nvSpPr>
              <p:cNvPr id="11485"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sz="1400" u="none" dirty="0">
                  <a:ea typeface="黑体" pitchFamily="2" charset="-122"/>
                </a:endParaRPr>
              </a:p>
            </p:txBody>
          </p:sp>
          <p:sp>
            <p:nvSpPr>
              <p:cNvPr id="11486"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sz="1400" u="none" dirty="0">
                  <a:ea typeface="黑体" pitchFamily="2" charset="-122"/>
                </a:endParaRPr>
              </a:p>
            </p:txBody>
          </p:sp>
        </p:grpSp>
        <p:grpSp>
          <p:nvGrpSpPr>
            <p:cNvPr id="119448" name="Group 542"/>
            <p:cNvGrpSpPr>
              <a:grpSpLocks/>
            </p:cNvGrpSpPr>
            <p:nvPr/>
          </p:nvGrpSpPr>
          <p:grpSpPr bwMode="auto">
            <a:xfrm>
              <a:off x="920" y="3821"/>
              <a:ext cx="413" cy="50"/>
              <a:chOff x="920" y="3821"/>
              <a:chExt cx="413" cy="50"/>
            </a:xfrm>
          </p:grpSpPr>
          <p:sp>
            <p:nvSpPr>
              <p:cNvPr id="11402"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sz="1400" u="none" dirty="0">
                  <a:ea typeface="黑体" pitchFamily="2" charset="-122"/>
                </a:endParaRPr>
              </a:p>
            </p:txBody>
          </p:sp>
          <p:sp>
            <p:nvSpPr>
              <p:cNvPr id="11403"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sz="1400" u="none" dirty="0">
                  <a:ea typeface="黑体" pitchFamily="2" charset="-122"/>
                </a:endParaRPr>
              </a:p>
            </p:txBody>
          </p:sp>
          <p:sp>
            <p:nvSpPr>
              <p:cNvPr id="11404" name="Rectangle 545"/>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sz="1400" u="none" dirty="0">
                  <a:ea typeface="黑体" pitchFamily="2" charset="-122"/>
                </a:endParaRPr>
              </a:p>
            </p:txBody>
          </p:sp>
          <p:sp>
            <p:nvSpPr>
              <p:cNvPr id="11405"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sz="1400" u="none" dirty="0">
                  <a:ea typeface="黑体" pitchFamily="2" charset="-122"/>
                </a:endParaRPr>
              </a:p>
            </p:txBody>
          </p:sp>
        </p:grpSp>
        <p:grpSp>
          <p:nvGrpSpPr>
            <p:cNvPr id="119449" name="Group 547"/>
            <p:cNvGrpSpPr>
              <a:grpSpLocks/>
            </p:cNvGrpSpPr>
            <p:nvPr/>
          </p:nvGrpSpPr>
          <p:grpSpPr bwMode="auto">
            <a:xfrm>
              <a:off x="1227" y="3477"/>
              <a:ext cx="508" cy="321"/>
              <a:chOff x="1227" y="3477"/>
              <a:chExt cx="508" cy="321"/>
            </a:xfrm>
          </p:grpSpPr>
          <p:sp>
            <p:nvSpPr>
              <p:cNvPr id="11383"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sz="1400" u="none" dirty="0">
                  <a:ea typeface="黑体" pitchFamily="2" charset="-122"/>
                </a:endParaRPr>
              </a:p>
            </p:txBody>
          </p:sp>
          <p:sp>
            <p:nvSpPr>
              <p:cNvPr id="11384"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1385"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86" name="Line 551"/>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sz="1400" u="none" dirty="0">
                  <a:ea typeface="黑体" pitchFamily="2" charset="-122"/>
                </a:endParaRPr>
              </a:p>
            </p:txBody>
          </p:sp>
          <p:sp>
            <p:nvSpPr>
              <p:cNvPr id="11387"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88"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89"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0"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1"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2"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3"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4"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5"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6"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sz="1400" u="none" dirty="0">
                  <a:ea typeface="黑体" pitchFamily="2" charset="-122"/>
                </a:endParaRPr>
              </a:p>
            </p:txBody>
          </p:sp>
          <p:sp>
            <p:nvSpPr>
              <p:cNvPr id="11397" name="Oval 562"/>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sp>
            <p:nvSpPr>
              <p:cNvPr id="11398" name="Oval 563"/>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sp>
            <p:nvSpPr>
              <p:cNvPr id="11399"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sz="1400" u="none" dirty="0">
                  <a:ea typeface="黑体" pitchFamily="2" charset="-122"/>
                </a:endParaRPr>
              </a:p>
            </p:txBody>
          </p:sp>
          <p:sp>
            <p:nvSpPr>
              <p:cNvPr id="11400" name="Oval 565"/>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sp>
            <p:nvSpPr>
              <p:cNvPr id="11401" name="Oval 566"/>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sz="1400" u="none" dirty="0">
                  <a:ea typeface="黑体" pitchFamily="2" charset="-122"/>
                </a:endParaRPr>
              </a:p>
            </p:txBody>
          </p:sp>
        </p:grpSp>
      </p:grpSp>
      <p:grpSp>
        <p:nvGrpSpPr>
          <p:cNvPr id="119450" name="Group 567"/>
          <p:cNvGrpSpPr>
            <a:grpSpLocks/>
          </p:cNvGrpSpPr>
          <p:nvPr/>
        </p:nvGrpSpPr>
        <p:grpSpPr bwMode="auto">
          <a:xfrm>
            <a:off x="5442039" y="2256932"/>
            <a:ext cx="849162" cy="585968"/>
            <a:chOff x="1680" y="240"/>
            <a:chExt cx="2529" cy="1270"/>
          </a:xfrm>
        </p:grpSpPr>
        <p:sp>
          <p:nvSpPr>
            <p:cNvPr id="11359" name="Oval 568"/>
            <p:cNvSpPr>
              <a:spLocks noChangeArrowheads="1"/>
            </p:cNvSpPr>
            <p:nvPr/>
          </p:nvSpPr>
          <p:spPr bwMode="auto">
            <a:xfrm>
              <a:off x="2554" y="240"/>
              <a:ext cx="1088"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0" name="Oval 569"/>
            <p:cNvSpPr>
              <a:spLocks noChangeArrowheads="1"/>
            </p:cNvSpPr>
            <p:nvPr/>
          </p:nvSpPr>
          <p:spPr bwMode="auto">
            <a:xfrm>
              <a:off x="1941" y="381"/>
              <a:ext cx="827" cy="513"/>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1" name="Oval 570"/>
            <p:cNvSpPr>
              <a:spLocks noChangeArrowheads="1"/>
            </p:cNvSpPr>
            <p:nvPr/>
          </p:nvSpPr>
          <p:spPr bwMode="auto">
            <a:xfrm>
              <a:off x="1680" y="702"/>
              <a:ext cx="552" cy="411"/>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2" name="Oval 571"/>
            <p:cNvSpPr>
              <a:spLocks noChangeArrowheads="1"/>
            </p:cNvSpPr>
            <p:nvPr/>
          </p:nvSpPr>
          <p:spPr bwMode="auto">
            <a:xfrm>
              <a:off x="1849" y="894"/>
              <a:ext cx="842" cy="450"/>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3" name="Oval 572"/>
            <p:cNvSpPr>
              <a:spLocks noChangeArrowheads="1"/>
            </p:cNvSpPr>
            <p:nvPr/>
          </p:nvSpPr>
          <p:spPr bwMode="auto">
            <a:xfrm>
              <a:off x="2462" y="971"/>
              <a:ext cx="1272" cy="539"/>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4" name="Oval 573"/>
            <p:cNvSpPr>
              <a:spLocks noChangeArrowheads="1"/>
            </p:cNvSpPr>
            <p:nvPr/>
          </p:nvSpPr>
          <p:spPr bwMode="auto">
            <a:xfrm>
              <a:off x="3289" y="394"/>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5" name="Oval 574"/>
            <p:cNvSpPr>
              <a:spLocks noChangeArrowheads="1"/>
            </p:cNvSpPr>
            <p:nvPr/>
          </p:nvSpPr>
          <p:spPr bwMode="auto">
            <a:xfrm>
              <a:off x="3412" y="663"/>
              <a:ext cx="797" cy="39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6" name="Oval 575"/>
            <p:cNvSpPr>
              <a:spLocks noChangeArrowheads="1"/>
            </p:cNvSpPr>
            <p:nvPr/>
          </p:nvSpPr>
          <p:spPr bwMode="auto">
            <a:xfrm>
              <a:off x="3335" y="753"/>
              <a:ext cx="797" cy="668"/>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sp>
          <p:nvSpPr>
            <p:cNvPr id="11367" name="Oval 576"/>
            <p:cNvSpPr>
              <a:spLocks noChangeArrowheads="1"/>
            </p:cNvSpPr>
            <p:nvPr/>
          </p:nvSpPr>
          <p:spPr bwMode="auto">
            <a:xfrm>
              <a:off x="2140" y="548"/>
              <a:ext cx="1640" cy="667"/>
            </a:xfrm>
            <a:prstGeom prst="ellipse">
              <a:avLst/>
            </a:prstGeom>
            <a:solidFill>
              <a:srgbClr val="C0C0C0"/>
            </a:solidFill>
            <a:ln w="9525">
              <a:noFill/>
              <a:round/>
              <a:headEnd/>
              <a:tailEnd/>
            </a:ln>
          </p:spPr>
          <p:txBody>
            <a:bodyPr/>
            <a:lstStyle/>
            <a:p>
              <a:endParaRPr lang="zh-CN" altLang="en-US" sz="1400" u="none" dirty="0">
                <a:ea typeface="黑体" pitchFamily="2" charset="-122"/>
              </a:endParaRPr>
            </a:p>
          </p:txBody>
        </p:sp>
      </p:grpSp>
      <p:sp>
        <p:nvSpPr>
          <p:cNvPr id="11292" name="Text Box 577"/>
          <p:cNvSpPr txBox="1">
            <a:spLocks noChangeArrowheads="1"/>
          </p:cNvSpPr>
          <p:nvPr/>
        </p:nvSpPr>
        <p:spPr bwMode="auto">
          <a:xfrm>
            <a:off x="5614021" y="2398660"/>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局域网</a:t>
            </a:r>
          </a:p>
        </p:txBody>
      </p:sp>
      <p:sp>
        <p:nvSpPr>
          <p:cNvPr id="11293" name="Line 578"/>
          <p:cNvSpPr>
            <a:spLocks noChangeShapeType="1"/>
          </p:cNvSpPr>
          <p:nvPr/>
        </p:nvSpPr>
        <p:spPr bwMode="auto">
          <a:xfrm flipV="1">
            <a:off x="959759" y="2306953"/>
            <a:ext cx="920820" cy="270355"/>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294" name="Line 579"/>
          <p:cNvSpPr>
            <a:spLocks noChangeShapeType="1"/>
          </p:cNvSpPr>
          <p:nvPr/>
        </p:nvSpPr>
        <p:spPr bwMode="auto">
          <a:xfrm flipV="1">
            <a:off x="3916894" y="2316482"/>
            <a:ext cx="1058167" cy="86942"/>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295" name="Line 580"/>
          <p:cNvSpPr>
            <a:spLocks noChangeShapeType="1"/>
          </p:cNvSpPr>
          <p:nvPr/>
        </p:nvSpPr>
        <p:spPr bwMode="auto">
          <a:xfrm>
            <a:off x="5426513" y="2351020"/>
            <a:ext cx="1194319" cy="196514"/>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296" name="Line 581"/>
          <p:cNvSpPr>
            <a:spLocks noChangeShapeType="1"/>
          </p:cNvSpPr>
          <p:nvPr/>
        </p:nvSpPr>
        <p:spPr bwMode="auto">
          <a:xfrm>
            <a:off x="2364278" y="2284325"/>
            <a:ext cx="1160879" cy="107189"/>
          </a:xfrm>
          <a:prstGeom prst="line">
            <a:avLst/>
          </a:prstGeom>
          <a:noFill/>
          <a:ln w="57150">
            <a:solidFill>
              <a:schemeClr val="hlink"/>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297" name="Text Box 583"/>
          <p:cNvSpPr txBox="1">
            <a:spLocks noChangeArrowheads="1"/>
          </p:cNvSpPr>
          <p:nvPr/>
        </p:nvSpPr>
        <p:spPr bwMode="auto">
          <a:xfrm>
            <a:off x="2053755" y="1383934"/>
            <a:ext cx="3293468" cy="440891"/>
          </a:xfrm>
          <a:prstGeom prst="rect">
            <a:avLst/>
          </a:prstGeom>
          <a:noFill/>
          <a:ln w="9525">
            <a:noFill/>
            <a:miter lim="800000"/>
            <a:headEnd/>
            <a:tailEnd/>
          </a:ln>
        </p:spPr>
        <p:txBody>
          <a:bodyPr wrap="none" lIns="68708" tIns="34354" rIns="68708" bIns="34354">
            <a:spAutoFit/>
          </a:bodyPr>
          <a:lstStyle/>
          <a:p>
            <a:r>
              <a:rPr kumimoji="1" lang="zh-CN" altLang="en-US" sz="2414" u="none" dirty="0">
                <a:solidFill>
                  <a:srgbClr val="333399"/>
                </a:solidFill>
                <a:latin typeface="Arial" charset="0"/>
                <a:ea typeface="黑体" pitchFamily="2" charset="-122"/>
              </a:rPr>
              <a:t>主机</a:t>
            </a:r>
            <a:r>
              <a:rPr kumimoji="1" lang="zh-CN" altLang="en-US" sz="2112" u="none" dirty="0">
                <a:solidFill>
                  <a:srgbClr val="333399"/>
                </a:solidFill>
                <a:latin typeface="Arial" charset="0"/>
                <a:ea typeface="黑体" pitchFamily="2" charset="-122"/>
              </a:rPr>
              <a:t> </a:t>
            </a:r>
            <a:r>
              <a:rPr kumimoji="1" lang="en-US" altLang="zh-CN" sz="2414" u="none" dirty="0">
                <a:solidFill>
                  <a:srgbClr val="333399"/>
                </a:solidFill>
                <a:latin typeface="Arial" charset="0"/>
                <a:ea typeface="黑体" pitchFamily="2" charset="-122"/>
              </a:rPr>
              <a:t>H</a:t>
            </a:r>
            <a:r>
              <a:rPr kumimoji="1" lang="en-US" altLang="zh-CN" sz="2414" u="none" baseline="-25000" dirty="0">
                <a:solidFill>
                  <a:srgbClr val="333399"/>
                </a:solidFill>
                <a:latin typeface="Arial" charset="0"/>
                <a:ea typeface="黑体" pitchFamily="2" charset="-122"/>
              </a:rPr>
              <a:t>1</a:t>
            </a:r>
            <a:r>
              <a:rPr kumimoji="1" lang="en-US" altLang="zh-CN" sz="2112" u="none" dirty="0">
                <a:solidFill>
                  <a:srgbClr val="333399"/>
                </a:solidFill>
                <a:latin typeface="Arial" charset="0"/>
                <a:ea typeface="黑体" pitchFamily="2" charset="-122"/>
              </a:rPr>
              <a:t> </a:t>
            </a:r>
            <a:r>
              <a:rPr kumimoji="1" lang="zh-CN" altLang="en-US" sz="2414" u="none" dirty="0">
                <a:solidFill>
                  <a:srgbClr val="333399"/>
                </a:solidFill>
                <a:latin typeface="Arial" charset="0"/>
                <a:ea typeface="黑体" pitchFamily="2" charset="-122"/>
              </a:rPr>
              <a:t>向</a:t>
            </a:r>
            <a:r>
              <a:rPr kumimoji="1" lang="zh-CN" altLang="en-US" sz="2112" u="none" dirty="0">
                <a:solidFill>
                  <a:srgbClr val="333399"/>
                </a:solidFill>
                <a:latin typeface="Arial" charset="0"/>
                <a:ea typeface="黑体" pitchFamily="2" charset="-122"/>
              </a:rPr>
              <a:t> </a:t>
            </a:r>
            <a:r>
              <a:rPr kumimoji="1" lang="en-US" altLang="zh-CN" sz="2414" u="none" dirty="0">
                <a:solidFill>
                  <a:srgbClr val="333399"/>
                </a:solidFill>
                <a:latin typeface="Arial" charset="0"/>
                <a:ea typeface="黑体" pitchFamily="2" charset="-122"/>
              </a:rPr>
              <a:t>H</a:t>
            </a:r>
            <a:r>
              <a:rPr kumimoji="1" lang="en-US" altLang="zh-CN" sz="2414" u="none" baseline="-25000" dirty="0">
                <a:solidFill>
                  <a:srgbClr val="333399"/>
                </a:solidFill>
                <a:latin typeface="Arial" charset="0"/>
                <a:ea typeface="黑体" pitchFamily="2" charset="-122"/>
              </a:rPr>
              <a:t>2</a:t>
            </a:r>
            <a:r>
              <a:rPr kumimoji="1" lang="en-US" altLang="zh-CN" sz="2112" u="none" dirty="0">
                <a:solidFill>
                  <a:srgbClr val="333399"/>
                </a:solidFill>
                <a:latin typeface="Arial" charset="0"/>
                <a:ea typeface="黑体" pitchFamily="2" charset="-122"/>
              </a:rPr>
              <a:t> </a:t>
            </a:r>
            <a:r>
              <a:rPr kumimoji="1" lang="zh-CN" altLang="en-US" sz="2414" u="none" dirty="0">
                <a:solidFill>
                  <a:srgbClr val="333399"/>
                </a:solidFill>
                <a:latin typeface="Arial" charset="0"/>
                <a:ea typeface="黑体" pitchFamily="2" charset="-122"/>
              </a:rPr>
              <a:t>发送数据</a:t>
            </a:r>
            <a:endParaRPr kumimoji="1" lang="zh-CN" altLang="en-US" sz="2414" u="none" baseline="-25000" dirty="0">
              <a:solidFill>
                <a:srgbClr val="333399"/>
              </a:solidFill>
              <a:latin typeface="Arial" charset="0"/>
              <a:ea typeface="黑体" pitchFamily="2" charset="-122"/>
            </a:endParaRPr>
          </a:p>
        </p:txBody>
      </p:sp>
      <p:grpSp>
        <p:nvGrpSpPr>
          <p:cNvPr id="119451" name="Group 585"/>
          <p:cNvGrpSpPr>
            <a:grpSpLocks/>
          </p:cNvGrpSpPr>
          <p:nvPr/>
        </p:nvGrpSpPr>
        <p:grpSpPr bwMode="auto">
          <a:xfrm>
            <a:off x="366182" y="3135884"/>
            <a:ext cx="673596" cy="1362496"/>
            <a:chOff x="292" y="2832"/>
            <a:chExt cx="620" cy="1200"/>
          </a:xfrm>
        </p:grpSpPr>
        <p:sp>
          <p:nvSpPr>
            <p:cNvPr id="11354" name="AutoShape 586"/>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1355" name="Freeform 587"/>
            <p:cNvSpPr>
              <a:spLocks/>
            </p:cNvSpPr>
            <p:nvPr/>
          </p:nvSpPr>
          <p:spPr bwMode="auto">
            <a:xfrm>
              <a:off x="292" y="3732"/>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1356" name="Freeform 588"/>
            <p:cNvSpPr>
              <a:spLocks/>
            </p:cNvSpPr>
            <p:nvPr/>
          </p:nvSpPr>
          <p:spPr bwMode="auto">
            <a:xfrm>
              <a:off x="292" y="3503"/>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1357" name="Freeform 589"/>
            <p:cNvSpPr>
              <a:spLocks/>
            </p:cNvSpPr>
            <p:nvPr/>
          </p:nvSpPr>
          <p:spPr bwMode="auto">
            <a:xfrm>
              <a:off x="292" y="3278"/>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1358" name="Freeform 590"/>
            <p:cNvSpPr>
              <a:spLocks/>
            </p:cNvSpPr>
            <p:nvPr/>
          </p:nvSpPr>
          <p:spPr bwMode="auto">
            <a:xfrm>
              <a:off x="292" y="3053"/>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grpSp>
      <p:sp>
        <p:nvSpPr>
          <p:cNvPr id="11299" name="Rectangle 591"/>
          <p:cNvSpPr>
            <a:spLocks noChangeArrowheads="1"/>
          </p:cNvSpPr>
          <p:nvPr/>
        </p:nvSpPr>
        <p:spPr bwMode="auto">
          <a:xfrm>
            <a:off x="380514" y="3993398"/>
            <a:ext cx="580439" cy="242963"/>
          </a:xfrm>
          <a:prstGeom prst="rect">
            <a:avLst/>
          </a:prstGeom>
          <a:solidFill>
            <a:srgbClr val="DDDDDD"/>
          </a:solidFill>
          <a:ln w="9525">
            <a:no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00" name="Text Box 592"/>
          <p:cNvSpPr txBox="1">
            <a:spLocks noChangeArrowheads="1"/>
          </p:cNvSpPr>
          <p:nvPr/>
        </p:nvSpPr>
        <p:spPr bwMode="auto">
          <a:xfrm>
            <a:off x="375736" y="3966006"/>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1301" name="Text Box 593"/>
          <p:cNvSpPr txBox="1">
            <a:spLocks noChangeArrowheads="1"/>
          </p:cNvSpPr>
          <p:nvPr/>
        </p:nvSpPr>
        <p:spPr bwMode="auto">
          <a:xfrm>
            <a:off x="378125" y="3188288"/>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应用层</a:t>
            </a:r>
          </a:p>
        </p:txBody>
      </p:sp>
      <p:sp>
        <p:nvSpPr>
          <p:cNvPr id="11302" name="Text Box 594"/>
          <p:cNvSpPr txBox="1">
            <a:spLocks noChangeArrowheads="1"/>
          </p:cNvSpPr>
          <p:nvPr/>
        </p:nvSpPr>
        <p:spPr bwMode="auto">
          <a:xfrm>
            <a:off x="375736" y="3446733"/>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运输层</a:t>
            </a:r>
          </a:p>
        </p:txBody>
      </p:sp>
      <p:sp>
        <p:nvSpPr>
          <p:cNvPr id="11303" name="Text Box 595"/>
          <p:cNvSpPr txBox="1">
            <a:spLocks noChangeArrowheads="1"/>
          </p:cNvSpPr>
          <p:nvPr/>
        </p:nvSpPr>
        <p:spPr bwMode="auto">
          <a:xfrm>
            <a:off x="375736" y="3706369"/>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1304" name="Text Box 596"/>
          <p:cNvSpPr txBox="1">
            <a:spLocks noChangeArrowheads="1"/>
          </p:cNvSpPr>
          <p:nvPr/>
        </p:nvSpPr>
        <p:spPr bwMode="auto">
          <a:xfrm>
            <a:off x="375736" y="422564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物理层</a:t>
            </a:r>
          </a:p>
        </p:txBody>
      </p:sp>
      <p:grpSp>
        <p:nvGrpSpPr>
          <p:cNvPr id="119452" name="Group 597"/>
          <p:cNvGrpSpPr>
            <a:grpSpLocks/>
          </p:cNvGrpSpPr>
          <p:nvPr/>
        </p:nvGrpSpPr>
        <p:grpSpPr bwMode="auto">
          <a:xfrm>
            <a:off x="6258954" y="3135884"/>
            <a:ext cx="673596" cy="1362496"/>
            <a:chOff x="292" y="2832"/>
            <a:chExt cx="620" cy="1200"/>
          </a:xfrm>
        </p:grpSpPr>
        <p:sp>
          <p:nvSpPr>
            <p:cNvPr id="11349" name="AutoShape 598"/>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sz="1400" u="none" dirty="0">
                <a:ea typeface="黑体" pitchFamily="2" charset="-122"/>
              </a:endParaRPr>
            </a:p>
          </p:txBody>
        </p:sp>
        <p:sp>
          <p:nvSpPr>
            <p:cNvPr id="11350" name="Freeform 599"/>
            <p:cNvSpPr>
              <a:spLocks/>
            </p:cNvSpPr>
            <p:nvPr/>
          </p:nvSpPr>
          <p:spPr bwMode="auto">
            <a:xfrm>
              <a:off x="292" y="3732"/>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1351" name="Freeform 600"/>
            <p:cNvSpPr>
              <a:spLocks/>
            </p:cNvSpPr>
            <p:nvPr/>
          </p:nvSpPr>
          <p:spPr bwMode="auto">
            <a:xfrm>
              <a:off x="292" y="3503"/>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1352" name="Freeform 601"/>
            <p:cNvSpPr>
              <a:spLocks/>
            </p:cNvSpPr>
            <p:nvPr/>
          </p:nvSpPr>
          <p:spPr bwMode="auto">
            <a:xfrm>
              <a:off x="292" y="3278"/>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sp>
          <p:nvSpPr>
            <p:cNvPr id="11353" name="Freeform 602"/>
            <p:cNvSpPr>
              <a:spLocks/>
            </p:cNvSpPr>
            <p:nvPr/>
          </p:nvSpPr>
          <p:spPr bwMode="auto">
            <a:xfrm>
              <a:off x="292" y="3053"/>
              <a:ext cx="620" cy="79"/>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sz="1400" u="none" dirty="0">
                <a:ea typeface="黑体" pitchFamily="2" charset="-122"/>
              </a:endParaRPr>
            </a:p>
          </p:txBody>
        </p:sp>
      </p:grpSp>
      <p:sp>
        <p:nvSpPr>
          <p:cNvPr id="11306" name="Rectangle 603"/>
          <p:cNvSpPr>
            <a:spLocks noChangeArrowheads="1"/>
          </p:cNvSpPr>
          <p:nvPr/>
        </p:nvSpPr>
        <p:spPr bwMode="auto">
          <a:xfrm>
            <a:off x="6273285" y="3993398"/>
            <a:ext cx="580439" cy="242963"/>
          </a:xfrm>
          <a:prstGeom prst="rect">
            <a:avLst/>
          </a:prstGeom>
          <a:solidFill>
            <a:srgbClr val="DDDDDD"/>
          </a:solidFill>
          <a:ln w="9525">
            <a:no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07" name="Text Box 604"/>
          <p:cNvSpPr txBox="1">
            <a:spLocks noChangeArrowheads="1"/>
          </p:cNvSpPr>
          <p:nvPr/>
        </p:nvSpPr>
        <p:spPr bwMode="auto">
          <a:xfrm>
            <a:off x="6268508" y="3966006"/>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1308" name="Text Box 605"/>
          <p:cNvSpPr txBox="1">
            <a:spLocks noChangeArrowheads="1"/>
          </p:cNvSpPr>
          <p:nvPr/>
        </p:nvSpPr>
        <p:spPr bwMode="auto">
          <a:xfrm>
            <a:off x="6270897" y="3188288"/>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应用层</a:t>
            </a:r>
          </a:p>
        </p:txBody>
      </p:sp>
      <p:sp>
        <p:nvSpPr>
          <p:cNvPr id="11309" name="Text Box 606"/>
          <p:cNvSpPr txBox="1">
            <a:spLocks noChangeArrowheads="1"/>
          </p:cNvSpPr>
          <p:nvPr/>
        </p:nvSpPr>
        <p:spPr bwMode="auto">
          <a:xfrm>
            <a:off x="6268508" y="3446733"/>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运输层</a:t>
            </a:r>
          </a:p>
        </p:txBody>
      </p:sp>
      <p:sp>
        <p:nvSpPr>
          <p:cNvPr id="11310" name="Text Box 607"/>
          <p:cNvSpPr txBox="1">
            <a:spLocks noChangeArrowheads="1"/>
          </p:cNvSpPr>
          <p:nvPr/>
        </p:nvSpPr>
        <p:spPr bwMode="auto">
          <a:xfrm>
            <a:off x="6268508" y="3706369"/>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1311" name="Text Box 608"/>
          <p:cNvSpPr txBox="1">
            <a:spLocks noChangeArrowheads="1"/>
          </p:cNvSpPr>
          <p:nvPr/>
        </p:nvSpPr>
        <p:spPr bwMode="auto">
          <a:xfrm>
            <a:off x="6268508" y="422564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1312" name="AutoShape 609"/>
          <p:cNvSpPr>
            <a:spLocks noChangeArrowheads="1"/>
          </p:cNvSpPr>
          <p:nvPr/>
        </p:nvSpPr>
        <p:spPr bwMode="auto">
          <a:xfrm>
            <a:off x="1829224" y="3669448"/>
            <a:ext cx="673596" cy="828931"/>
          </a:xfrm>
          <a:prstGeom prst="cube">
            <a:avLst>
              <a:gd name="adj" fmla="val 9250"/>
            </a:avLst>
          </a:prstGeom>
          <a:solidFill>
            <a:schemeClr val="bg1"/>
          </a:solidFill>
          <a:ln w="19050">
            <a:solidFill>
              <a:schemeClr val="tx1"/>
            </a:solid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13" name="Freeform 610"/>
          <p:cNvSpPr>
            <a:spLocks/>
          </p:cNvSpPr>
          <p:nvPr/>
        </p:nvSpPr>
        <p:spPr bwMode="auto">
          <a:xfrm>
            <a:off x="1829224" y="4157756"/>
            <a:ext cx="673596" cy="8932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314" name="Rectangle 611"/>
          <p:cNvSpPr>
            <a:spLocks noChangeArrowheads="1"/>
          </p:cNvSpPr>
          <p:nvPr/>
        </p:nvSpPr>
        <p:spPr bwMode="auto">
          <a:xfrm>
            <a:off x="1832807" y="3993398"/>
            <a:ext cx="594771" cy="242963"/>
          </a:xfrm>
          <a:prstGeom prst="rect">
            <a:avLst/>
          </a:prstGeom>
          <a:solidFill>
            <a:srgbClr val="DDDDDD"/>
          </a:solidFill>
          <a:ln w="9525">
            <a:no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15" name="Freeform 612"/>
          <p:cNvSpPr>
            <a:spLocks/>
          </p:cNvSpPr>
          <p:nvPr/>
        </p:nvSpPr>
        <p:spPr bwMode="auto">
          <a:xfrm>
            <a:off x="1829224" y="3898120"/>
            <a:ext cx="673596" cy="8932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316" name="Text Box 613"/>
          <p:cNvSpPr txBox="1">
            <a:spLocks noChangeArrowheads="1"/>
          </p:cNvSpPr>
          <p:nvPr/>
        </p:nvSpPr>
        <p:spPr bwMode="auto">
          <a:xfrm>
            <a:off x="1848333" y="3966006"/>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1317" name="Text Box 614"/>
          <p:cNvSpPr txBox="1">
            <a:spLocks noChangeArrowheads="1"/>
          </p:cNvSpPr>
          <p:nvPr/>
        </p:nvSpPr>
        <p:spPr bwMode="auto">
          <a:xfrm>
            <a:off x="1848333" y="3706369"/>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1318" name="Text Box 615"/>
          <p:cNvSpPr txBox="1">
            <a:spLocks noChangeArrowheads="1"/>
          </p:cNvSpPr>
          <p:nvPr/>
        </p:nvSpPr>
        <p:spPr bwMode="auto">
          <a:xfrm>
            <a:off x="1848333" y="422564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1319" name="AutoShape 616"/>
          <p:cNvSpPr>
            <a:spLocks noChangeArrowheads="1"/>
          </p:cNvSpPr>
          <p:nvPr/>
        </p:nvSpPr>
        <p:spPr bwMode="auto">
          <a:xfrm>
            <a:off x="3414085" y="3669448"/>
            <a:ext cx="673596" cy="828931"/>
          </a:xfrm>
          <a:prstGeom prst="cube">
            <a:avLst>
              <a:gd name="adj" fmla="val 9250"/>
            </a:avLst>
          </a:prstGeom>
          <a:solidFill>
            <a:schemeClr val="bg1"/>
          </a:solidFill>
          <a:ln w="19050">
            <a:solidFill>
              <a:schemeClr val="tx1"/>
            </a:solid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20" name="Freeform 617"/>
          <p:cNvSpPr>
            <a:spLocks/>
          </p:cNvSpPr>
          <p:nvPr/>
        </p:nvSpPr>
        <p:spPr bwMode="auto">
          <a:xfrm>
            <a:off x="3414085" y="4157756"/>
            <a:ext cx="673596" cy="8932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321" name="Rectangle 618"/>
          <p:cNvSpPr>
            <a:spLocks noChangeArrowheads="1"/>
          </p:cNvSpPr>
          <p:nvPr/>
        </p:nvSpPr>
        <p:spPr bwMode="auto">
          <a:xfrm>
            <a:off x="3428417" y="3993398"/>
            <a:ext cx="587605" cy="242963"/>
          </a:xfrm>
          <a:prstGeom prst="rect">
            <a:avLst/>
          </a:prstGeom>
          <a:solidFill>
            <a:srgbClr val="DDDDDD"/>
          </a:solidFill>
          <a:ln w="9525">
            <a:no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22" name="Freeform 619"/>
          <p:cNvSpPr>
            <a:spLocks/>
          </p:cNvSpPr>
          <p:nvPr/>
        </p:nvSpPr>
        <p:spPr bwMode="auto">
          <a:xfrm>
            <a:off x="3414085" y="3898120"/>
            <a:ext cx="673596" cy="8932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323" name="Text Box 620"/>
          <p:cNvSpPr txBox="1">
            <a:spLocks noChangeArrowheads="1"/>
          </p:cNvSpPr>
          <p:nvPr/>
        </p:nvSpPr>
        <p:spPr bwMode="auto">
          <a:xfrm>
            <a:off x="3433194" y="3966006"/>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1324" name="Text Box 621"/>
          <p:cNvSpPr txBox="1">
            <a:spLocks noChangeArrowheads="1"/>
          </p:cNvSpPr>
          <p:nvPr/>
        </p:nvSpPr>
        <p:spPr bwMode="auto">
          <a:xfrm>
            <a:off x="3433194" y="3706369"/>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1325" name="Text Box 622"/>
          <p:cNvSpPr txBox="1">
            <a:spLocks noChangeArrowheads="1"/>
          </p:cNvSpPr>
          <p:nvPr/>
        </p:nvSpPr>
        <p:spPr bwMode="auto">
          <a:xfrm>
            <a:off x="3433194" y="422564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1326" name="AutoShape 623"/>
          <p:cNvSpPr>
            <a:spLocks noChangeArrowheads="1"/>
          </p:cNvSpPr>
          <p:nvPr/>
        </p:nvSpPr>
        <p:spPr bwMode="auto">
          <a:xfrm>
            <a:off x="4836520" y="3669448"/>
            <a:ext cx="673596" cy="828931"/>
          </a:xfrm>
          <a:prstGeom prst="cube">
            <a:avLst>
              <a:gd name="adj" fmla="val 9250"/>
            </a:avLst>
          </a:prstGeom>
          <a:solidFill>
            <a:schemeClr val="bg1"/>
          </a:solidFill>
          <a:ln w="19050">
            <a:solidFill>
              <a:schemeClr val="tx1"/>
            </a:solid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27" name="Freeform 624"/>
          <p:cNvSpPr>
            <a:spLocks/>
          </p:cNvSpPr>
          <p:nvPr/>
        </p:nvSpPr>
        <p:spPr bwMode="auto">
          <a:xfrm>
            <a:off x="4836520" y="4157756"/>
            <a:ext cx="673596" cy="8932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328" name="Rectangle 625"/>
          <p:cNvSpPr>
            <a:spLocks noChangeArrowheads="1"/>
          </p:cNvSpPr>
          <p:nvPr/>
        </p:nvSpPr>
        <p:spPr bwMode="auto">
          <a:xfrm>
            <a:off x="4847268" y="3993398"/>
            <a:ext cx="594771" cy="242963"/>
          </a:xfrm>
          <a:prstGeom prst="rect">
            <a:avLst/>
          </a:prstGeom>
          <a:solidFill>
            <a:srgbClr val="DDDDDD"/>
          </a:solidFill>
          <a:ln w="9525">
            <a:noFill/>
            <a:miter lim="800000"/>
            <a:headEnd/>
            <a:tailEnd/>
          </a:ln>
        </p:spPr>
        <p:txBody>
          <a:bodyPr wrap="none" lIns="68708" tIns="34354" rIns="68708" bIns="34354" anchor="ctr"/>
          <a:lstStyle/>
          <a:p>
            <a:endParaRPr lang="zh-CN" altLang="en-US" sz="1400" u="none" dirty="0">
              <a:ea typeface="黑体" pitchFamily="2" charset="-122"/>
            </a:endParaRPr>
          </a:p>
        </p:txBody>
      </p:sp>
      <p:sp>
        <p:nvSpPr>
          <p:cNvPr id="11329" name="Freeform 626"/>
          <p:cNvSpPr>
            <a:spLocks/>
          </p:cNvSpPr>
          <p:nvPr/>
        </p:nvSpPr>
        <p:spPr bwMode="auto">
          <a:xfrm>
            <a:off x="4836520" y="3898120"/>
            <a:ext cx="673596" cy="8932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lIns="68708" tIns="34354" rIns="68708" bIns="34354" anchor="ctr"/>
          <a:lstStyle/>
          <a:p>
            <a:endParaRPr lang="zh-CN" altLang="en-US" sz="1400" u="none" dirty="0">
              <a:ea typeface="黑体" pitchFamily="2" charset="-122"/>
            </a:endParaRPr>
          </a:p>
        </p:txBody>
      </p:sp>
      <p:sp>
        <p:nvSpPr>
          <p:cNvPr id="11330" name="Text Box 627"/>
          <p:cNvSpPr txBox="1">
            <a:spLocks noChangeArrowheads="1"/>
          </p:cNvSpPr>
          <p:nvPr/>
        </p:nvSpPr>
        <p:spPr bwMode="auto">
          <a:xfrm>
            <a:off x="4855628" y="3966006"/>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链路层</a:t>
            </a:r>
          </a:p>
        </p:txBody>
      </p:sp>
      <p:sp>
        <p:nvSpPr>
          <p:cNvPr id="11331" name="Text Box 628"/>
          <p:cNvSpPr txBox="1">
            <a:spLocks noChangeArrowheads="1"/>
          </p:cNvSpPr>
          <p:nvPr/>
        </p:nvSpPr>
        <p:spPr bwMode="auto">
          <a:xfrm>
            <a:off x="4855628" y="3706369"/>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网络层</a:t>
            </a:r>
          </a:p>
        </p:txBody>
      </p:sp>
      <p:sp>
        <p:nvSpPr>
          <p:cNvPr id="11332" name="Text Box 629"/>
          <p:cNvSpPr txBox="1">
            <a:spLocks noChangeArrowheads="1"/>
          </p:cNvSpPr>
          <p:nvPr/>
        </p:nvSpPr>
        <p:spPr bwMode="auto">
          <a:xfrm>
            <a:off x="4855628" y="4225642"/>
            <a:ext cx="677367" cy="284823"/>
          </a:xfrm>
          <a:prstGeom prst="rect">
            <a:avLst/>
          </a:prstGeom>
          <a:noFill/>
          <a:ln w="9525">
            <a:noFill/>
            <a:miter lim="800000"/>
            <a:headEnd/>
            <a:tailEnd/>
          </a:ln>
        </p:spPr>
        <p:txBody>
          <a:bodyPr wrap="none" lIns="68708" tIns="34354" rIns="68708" bIns="34354">
            <a:spAutoFit/>
          </a:bodyPr>
          <a:lstStyle/>
          <a:p>
            <a:r>
              <a:rPr kumimoji="1" lang="zh-CN" altLang="en-US" sz="1400" u="none" dirty="0">
                <a:solidFill>
                  <a:srgbClr val="333399"/>
                </a:solidFill>
                <a:latin typeface="黑体" pitchFamily="2" charset="-122"/>
                <a:ea typeface="黑体" pitchFamily="2" charset="-122"/>
              </a:rPr>
              <a:t>物理层</a:t>
            </a:r>
          </a:p>
        </p:txBody>
      </p:sp>
      <p:sp>
        <p:nvSpPr>
          <p:cNvPr id="119414" name="Line 630"/>
          <p:cNvSpPr>
            <a:spLocks noChangeShapeType="1"/>
          </p:cNvSpPr>
          <p:nvPr/>
        </p:nvSpPr>
        <p:spPr bwMode="auto">
          <a:xfrm>
            <a:off x="1113826" y="4136317"/>
            <a:ext cx="917237" cy="0"/>
          </a:xfrm>
          <a:prstGeom prst="line">
            <a:avLst/>
          </a:prstGeom>
          <a:noFill/>
          <a:ln w="76200">
            <a:solidFill>
              <a:srgbClr val="00CC99"/>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9415" name="Line 631"/>
          <p:cNvSpPr>
            <a:spLocks noChangeShapeType="1"/>
          </p:cNvSpPr>
          <p:nvPr/>
        </p:nvSpPr>
        <p:spPr bwMode="auto">
          <a:xfrm>
            <a:off x="2575673" y="4136317"/>
            <a:ext cx="917237" cy="0"/>
          </a:xfrm>
          <a:prstGeom prst="line">
            <a:avLst/>
          </a:prstGeom>
          <a:noFill/>
          <a:ln w="76200">
            <a:solidFill>
              <a:srgbClr val="00CC99"/>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9416" name="Line 632"/>
          <p:cNvSpPr>
            <a:spLocks noChangeShapeType="1"/>
          </p:cNvSpPr>
          <p:nvPr/>
        </p:nvSpPr>
        <p:spPr bwMode="auto">
          <a:xfrm>
            <a:off x="4008856" y="4136317"/>
            <a:ext cx="917237" cy="0"/>
          </a:xfrm>
          <a:prstGeom prst="line">
            <a:avLst/>
          </a:prstGeom>
          <a:noFill/>
          <a:ln w="76200">
            <a:solidFill>
              <a:srgbClr val="00CC99"/>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9417" name="Line 633"/>
          <p:cNvSpPr>
            <a:spLocks noChangeShapeType="1"/>
          </p:cNvSpPr>
          <p:nvPr/>
        </p:nvSpPr>
        <p:spPr bwMode="auto">
          <a:xfrm>
            <a:off x="5442039" y="4136317"/>
            <a:ext cx="917237" cy="0"/>
          </a:xfrm>
          <a:prstGeom prst="line">
            <a:avLst/>
          </a:prstGeom>
          <a:noFill/>
          <a:ln w="76200">
            <a:solidFill>
              <a:srgbClr val="00CC99"/>
            </a:solidFill>
            <a:round/>
            <a:headEnd/>
            <a:tailEnd type="triangle" w="med" len="lg"/>
          </a:ln>
        </p:spPr>
        <p:txBody>
          <a:bodyPr lIns="68708" tIns="34354" rIns="68708" bIns="34354"/>
          <a:lstStyle/>
          <a:p>
            <a:endParaRPr lang="zh-CN" altLang="en-US" sz="1400" u="none" dirty="0">
              <a:ea typeface="黑体" pitchFamily="2" charset="-122"/>
            </a:endParaRPr>
          </a:p>
        </p:txBody>
      </p:sp>
      <p:sp>
        <p:nvSpPr>
          <p:cNvPr id="11337" name="Freeform 634"/>
          <p:cNvSpPr>
            <a:spLocks/>
          </p:cNvSpPr>
          <p:nvPr/>
        </p:nvSpPr>
        <p:spPr bwMode="auto">
          <a:xfrm>
            <a:off x="855853" y="4498379"/>
            <a:ext cx="1280310" cy="181031"/>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lIns="68708" tIns="34354" rIns="68708" bIns="34354"/>
          <a:lstStyle/>
          <a:p>
            <a:endParaRPr lang="zh-CN" altLang="en-US" sz="1400" u="none" dirty="0">
              <a:ea typeface="黑体" pitchFamily="2" charset="-122"/>
            </a:endParaRPr>
          </a:p>
        </p:txBody>
      </p:sp>
      <p:sp>
        <p:nvSpPr>
          <p:cNvPr id="11338" name="Freeform 635"/>
          <p:cNvSpPr>
            <a:spLocks/>
          </p:cNvSpPr>
          <p:nvPr/>
        </p:nvSpPr>
        <p:spPr bwMode="auto">
          <a:xfrm>
            <a:off x="5270058" y="4498379"/>
            <a:ext cx="1280310" cy="181031"/>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lIns="68708" tIns="34354" rIns="68708" bIns="34354"/>
          <a:lstStyle/>
          <a:p>
            <a:endParaRPr lang="zh-CN" altLang="en-US" sz="1400" u="none" dirty="0">
              <a:ea typeface="黑体" pitchFamily="2" charset="-122"/>
            </a:endParaRPr>
          </a:p>
        </p:txBody>
      </p:sp>
      <p:sp>
        <p:nvSpPr>
          <p:cNvPr id="11339" name="Freeform 636"/>
          <p:cNvSpPr>
            <a:spLocks/>
          </p:cNvSpPr>
          <p:nvPr/>
        </p:nvSpPr>
        <p:spPr bwMode="auto">
          <a:xfrm>
            <a:off x="2441909" y="4488851"/>
            <a:ext cx="1098774" cy="190559"/>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lIns="68708" tIns="34354" rIns="68708" bIns="34354"/>
          <a:lstStyle/>
          <a:p>
            <a:endParaRPr lang="zh-CN" altLang="en-US" sz="1400" u="none" dirty="0">
              <a:ea typeface="黑体" pitchFamily="2" charset="-122"/>
            </a:endParaRPr>
          </a:p>
        </p:txBody>
      </p:sp>
      <p:sp>
        <p:nvSpPr>
          <p:cNvPr id="11340" name="Freeform 637"/>
          <p:cNvSpPr>
            <a:spLocks/>
          </p:cNvSpPr>
          <p:nvPr/>
        </p:nvSpPr>
        <p:spPr bwMode="auto">
          <a:xfrm>
            <a:off x="3894201" y="4498379"/>
            <a:ext cx="1108328" cy="181031"/>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p:spPr>
        <p:txBody>
          <a:bodyPr lIns="68708" tIns="34354" rIns="68708" bIns="34354"/>
          <a:lstStyle/>
          <a:p>
            <a:endParaRPr lang="zh-CN" altLang="en-US" sz="1400" u="none" dirty="0">
              <a:ea typeface="黑体" pitchFamily="2" charset="-122"/>
            </a:endParaRPr>
          </a:p>
        </p:txBody>
      </p:sp>
      <p:sp>
        <p:nvSpPr>
          <p:cNvPr id="11341" name="Text Box 639"/>
          <p:cNvSpPr txBox="1">
            <a:spLocks noChangeArrowheads="1"/>
          </p:cNvSpPr>
          <p:nvPr/>
        </p:nvSpPr>
        <p:spPr bwMode="auto">
          <a:xfrm>
            <a:off x="2005983" y="3378846"/>
            <a:ext cx="335928" cy="284823"/>
          </a:xfrm>
          <a:prstGeom prst="rect">
            <a:avLst/>
          </a:prstGeom>
          <a:noFill/>
          <a:ln w="9525">
            <a:noFill/>
            <a:miter lim="800000"/>
            <a:headEnd/>
            <a:tailEnd/>
          </a:ln>
        </p:spPr>
        <p:txBody>
          <a:bodyPr wrap="none" lIns="68708" tIns="34354" rIns="68708" bIns="34354">
            <a:spAutoFit/>
          </a:bodyPr>
          <a:lstStyle/>
          <a:p>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1</a:t>
            </a:r>
          </a:p>
        </p:txBody>
      </p:sp>
      <p:sp>
        <p:nvSpPr>
          <p:cNvPr id="11342" name="Text Box 640"/>
          <p:cNvSpPr txBox="1">
            <a:spLocks noChangeArrowheads="1"/>
          </p:cNvSpPr>
          <p:nvPr/>
        </p:nvSpPr>
        <p:spPr bwMode="auto">
          <a:xfrm>
            <a:off x="3607565" y="3378846"/>
            <a:ext cx="335928" cy="284823"/>
          </a:xfrm>
          <a:prstGeom prst="rect">
            <a:avLst/>
          </a:prstGeom>
          <a:noFill/>
          <a:ln w="9525">
            <a:noFill/>
            <a:miter lim="800000"/>
            <a:headEnd/>
            <a:tailEnd/>
          </a:ln>
        </p:spPr>
        <p:txBody>
          <a:bodyPr wrap="none" lIns="68708" tIns="34354" rIns="68708" bIns="34354">
            <a:spAutoFit/>
          </a:bodyPr>
          <a:lstStyle/>
          <a:p>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2</a:t>
            </a:r>
          </a:p>
        </p:txBody>
      </p:sp>
      <p:sp>
        <p:nvSpPr>
          <p:cNvPr id="11343" name="Text Box 641"/>
          <p:cNvSpPr txBox="1">
            <a:spLocks noChangeArrowheads="1"/>
          </p:cNvSpPr>
          <p:nvPr/>
        </p:nvSpPr>
        <p:spPr bwMode="auto">
          <a:xfrm>
            <a:off x="5034777" y="3378846"/>
            <a:ext cx="335928" cy="284823"/>
          </a:xfrm>
          <a:prstGeom prst="rect">
            <a:avLst/>
          </a:prstGeom>
          <a:noFill/>
          <a:ln w="9525">
            <a:noFill/>
            <a:miter lim="800000"/>
            <a:headEnd/>
            <a:tailEnd/>
          </a:ln>
        </p:spPr>
        <p:txBody>
          <a:bodyPr wrap="none" lIns="68708" tIns="34354" rIns="68708" bIns="34354">
            <a:spAutoFit/>
          </a:bodyPr>
          <a:lstStyle/>
          <a:p>
            <a:r>
              <a:rPr kumimoji="1" lang="en-US" altLang="zh-CN" sz="1400" u="none" dirty="0">
                <a:solidFill>
                  <a:srgbClr val="333399"/>
                </a:solidFill>
                <a:latin typeface="Arial" charset="0"/>
                <a:ea typeface="黑体" pitchFamily="2" charset="-122"/>
              </a:rPr>
              <a:t>R</a:t>
            </a:r>
            <a:r>
              <a:rPr kumimoji="1" lang="en-US" altLang="zh-CN" sz="1400" u="none" baseline="-25000" dirty="0">
                <a:solidFill>
                  <a:srgbClr val="333399"/>
                </a:solidFill>
                <a:latin typeface="Arial" charset="0"/>
                <a:ea typeface="黑体" pitchFamily="2" charset="-122"/>
              </a:rPr>
              <a:t>3</a:t>
            </a:r>
          </a:p>
        </p:txBody>
      </p:sp>
      <p:sp>
        <p:nvSpPr>
          <p:cNvPr id="11344" name="Text Box 642"/>
          <p:cNvSpPr txBox="1">
            <a:spLocks noChangeArrowheads="1"/>
          </p:cNvSpPr>
          <p:nvPr/>
        </p:nvSpPr>
        <p:spPr bwMode="auto">
          <a:xfrm>
            <a:off x="566829" y="2864338"/>
            <a:ext cx="335928" cy="284823"/>
          </a:xfrm>
          <a:prstGeom prst="rect">
            <a:avLst/>
          </a:prstGeom>
          <a:noFill/>
          <a:ln w="9525">
            <a:noFill/>
            <a:miter lim="800000"/>
            <a:headEnd/>
            <a:tailEnd/>
          </a:ln>
        </p:spPr>
        <p:txBody>
          <a:bodyPr wrap="none" lIns="68708" tIns="34354" rIns="68708" bIns="34354">
            <a:spAutoFit/>
          </a:bodyPr>
          <a:lstStyle/>
          <a:p>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1</a:t>
            </a:r>
          </a:p>
        </p:txBody>
      </p:sp>
      <p:sp>
        <p:nvSpPr>
          <p:cNvPr id="11345" name="Text Box 643"/>
          <p:cNvSpPr txBox="1">
            <a:spLocks noChangeArrowheads="1"/>
          </p:cNvSpPr>
          <p:nvPr/>
        </p:nvSpPr>
        <p:spPr bwMode="auto">
          <a:xfrm>
            <a:off x="6473931" y="2864338"/>
            <a:ext cx="335928" cy="284823"/>
          </a:xfrm>
          <a:prstGeom prst="rect">
            <a:avLst/>
          </a:prstGeom>
          <a:noFill/>
          <a:ln w="9525">
            <a:noFill/>
            <a:miter lim="800000"/>
            <a:headEnd/>
            <a:tailEnd/>
          </a:ln>
        </p:spPr>
        <p:txBody>
          <a:bodyPr wrap="none" lIns="68708" tIns="34354" rIns="68708" bIns="34354">
            <a:spAutoFit/>
          </a:bodyPr>
          <a:lstStyle/>
          <a:p>
            <a:r>
              <a:rPr kumimoji="1" lang="en-US" altLang="zh-CN" sz="1400" u="none" dirty="0">
                <a:solidFill>
                  <a:srgbClr val="333399"/>
                </a:solidFill>
                <a:latin typeface="Arial" charset="0"/>
                <a:ea typeface="黑体" pitchFamily="2" charset="-122"/>
              </a:rPr>
              <a:t>H</a:t>
            </a:r>
            <a:r>
              <a:rPr kumimoji="1" lang="en-US" altLang="zh-CN" sz="1400" u="none" baseline="-25000" dirty="0">
                <a:solidFill>
                  <a:srgbClr val="333399"/>
                </a:solidFill>
                <a:latin typeface="Arial" charset="0"/>
                <a:ea typeface="黑体" pitchFamily="2" charset="-122"/>
              </a:rPr>
              <a:t>2</a:t>
            </a:r>
          </a:p>
        </p:txBody>
      </p:sp>
      <p:sp>
        <p:nvSpPr>
          <p:cNvPr id="119429" name="Text Box 645"/>
          <p:cNvSpPr txBox="1">
            <a:spLocks noChangeArrowheads="1"/>
          </p:cNvSpPr>
          <p:nvPr/>
        </p:nvSpPr>
        <p:spPr bwMode="auto">
          <a:xfrm>
            <a:off x="1884163" y="2817889"/>
            <a:ext cx="2472730" cy="284823"/>
          </a:xfrm>
          <a:prstGeom prst="rect">
            <a:avLst/>
          </a:prstGeom>
          <a:noFill/>
          <a:ln w="9525">
            <a:noFill/>
            <a:miter lim="800000"/>
            <a:headEnd/>
            <a:tailEnd/>
          </a:ln>
        </p:spPr>
        <p:txBody>
          <a:bodyPr wrap="none" lIns="68708" tIns="34354" rIns="68708" bIns="34354">
            <a:spAutoFit/>
          </a:bodyPr>
          <a:lstStyle/>
          <a:p>
            <a:r>
              <a:rPr lang="zh-CN" altLang="en-US" sz="1400" u="none" dirty="0">
                <a:solidFill>
                  <a:srgbClr val="333399"/>
                </a:solidFill>
                <a:ea typeface="黑体" pitchFamily="2" charset="-122"/>
              </a:rPr>
              <a:t>仅从数据链路层观察帧的流动</a:t>
            </a:r>
          </a:p>
        </p:txBody>
      </p:sp>
      <p:sp>
        <p:nvSpPr>
          <p:cNvPr id="11347" name="Freeform 638"/>
          <p:cNvSpPr>
            <a:spLocks/>
          </p:cNvSpPr>
          <p:nvPr/>
        </p:nvSpPr>
        <p:spPr bwMode="auto">
          <a:xfrm>
            <a:off x="1099494" y="3247837"/>
            <a:ext cx="5250228" cy="1404180"/>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p:spPr>
        <p:txBody>
          <a:bodyPr lIns="68708" tIns="34354" rIns="68708" bIns="34354"/>
          <a:lstStyle/>
          <a:p>
            <a:endParaRPr lang="zh-CN" altLang="en-US" sz="1400" u="none" dirty="0">
              <a:ea typeface="黑体" pitchFamily="2" charset="-122"/>
            </a:endParaRPr>
          </a:p>
        </p:txBody>
      </p:sp>
      <p:sp>
        <p:nvSpPr>
          <p:cNvPr id="119428" name="Rectangle 644"/>
          <p:cNvSpPr>
            <a:spLocks noChangeArrowheads="1"/>
          </p:cNvSpPr>
          <p:nvPr/>
        </p:nvSpPr>
        <p:spPr bwMode="auto">
          <a:xfrm>
            <a:off x="366183" y="3998162"/>
            <a:ext cx="6500680" cy="242963"/>
          </a:xfrm>
          <a:prstGeom prst="rect">
            <a:avLst/>
          </a:prstGeom>
          <a:solidFill>
            <a:srgbClr val="C0C0C0">
              <a:alpha val="39999"/>
            </a:srgbClr>
          </a:solidFill>
          <a:ln w="9525">
            <a:solidFill>
              <a:srgbClr val="5F5F5F"/>
            </a:solidFill>
            <a:prstDash val="dash"/>
            <a:miter lim="800000"/>
            <a:headEnd/>
            <a:tailEnd/>
          </a:ln>
        </p:spPr>
        <p:txBody>
          <a:bodyPr wrap="none" lIns="68708" tIns="34354" rIns="68708" bIns="34354" anchor="ctr"/>
          <a:lstStyle/>
          <a:p>
            <a:endParaRPr lang="zh-CN" altLang="en-US" sz="1400" u="none" dirty="0">
              <a:ea typeface="黑体" pitchFamily="2" charset="-122"/>
            </a:endParaRPr>
          </a:p>
        </p:txBody>
      </p:sp>
      <p:sp>
        <p:nvSpPr>
          <p:cNvPr id="584" name="Rectangle 2"/>
          <p:cNvSpPr txBox="1">
            <a:spLocks noChangeArrowheads="1"/>
          </p:cNvSpPr>
          <p:nvPr/>
        </p:nvSpPr>
        <p:spPr bwMode="auto">
          <a:xfrm>
            <a:off x="466537" y="798178"/>
            <a:ext cx="5158265" cy="5764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b="1" baseline="0">
                <a:solidFill>
                  <a:srgbClr val="194D19"/>
                </a:solidFill>
                <a:latin typeface="Arial" charset="0"/>
                <a:ea typeface="微软雅黑" panose="020B0503020204020204" pitchFamily="34" charset="-122"/>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pPr algn="l"/>
            <a:r>
              <a:rPr lang="zh-CN" altLang="en-US" sz="2400" u="none" kern="0" dirty="0" smtClean="0">
                <a:solidFill>
                  <a:srgbClr val="007D7A"/>
                </a:solidFill>
                <a:latin typeface="Times New Roman" pitchFamily="18" charset="0"/>
                <a:cs typeface="Times New Roman" pitchFamily="18" charset="0"/>
              </a:rPr>
              <a:t>数据链路层的简单模型</a:t>
            </a:r>
            <a:endParaRPr lang="zh-CN" altLang="en-US" sz="2400" u="none" kern="0" dirty="0">
              <a:solidFill>
                <a:srgbClr val="007D7A"/>
              </a:solidFill>
              <a:latin typeface="Times New Roman" pitchFamily="18" charset="0"/>
              <a:cs typeface="Times New Roman" pitchFamily="18" charset="0"/>
            </a:endParaRPr>
          </a:p>
        </p:txBody>
      </p:sp>
    </p:spTree>
    <p:extLst>
      <p:ext uri="{BB962C8B-B14F-4D97-AF65-F5344CB8AC3E}">
        <p14:creationId xmlns:p14="http://schemas.microsoft.com/office/powerpoint/2010/main" val="120638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14" grpId="0" animBg="1"/>
      <p:bldP spid="119415" grpId="0" animBg="1"/>
      <p:bldP spid="119416" grpId="0" animBg="1"/>
      <p:bldP spid="119417" grpId="0" animBg="1"/>
      <p:bldP spid="119429" grpId="0"/>
      <p:bldP spid="1194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11560" y="832505"/>
            <a:ext cx="5158264" cy="576440"/>
          </a:xfrm>
        </p:spPr>
        <p:txBody>
          <a:bodyPr/>
          <a:lstStyle/>
          <a:p>
            <a:pPr algn="l"/>
            <a:r>
              <a:rPr lang="zh-CN" altLang="en-US" sz="2400" dirty="0">
                <a:solidFill>
                  <a:srgbClr val="007D7A"/>
                </a:solidFill>
                <a:latin typeface="Times New Roman" pitchFamily="18" charset="0"/>
                <a:cs typeface="Times New Roman" pitchFamily="18" charset="0"/>
              </a:rPr>
              <a:t>数据链路层像个数字管道 </a:t>
            </a:r>
          </a:p>
        </p:txBody>
      </p:sp>
      <p:sp>
        <p:nvSpPr>
          <p:cNvPr id="126979" name="Rectangle 3"/>
          <p:cNvSpPr>
            <a:spLocks noGrp="1" noChangeArrowheads="1"/>
          </p:cNvSpPr>
          <p:nvPr>
            <p:ph type="body" idx="1"/>
          </p:nvPr>
        </p:nvSpPr>
        <p:spPr>
          <a:xfrm>
            <a:off x="755576" y="1513751"/>
            <a:ext cx="5847387" cy="3631337"/>
          </a:xfrm>
        </p:spPr>
        <p:txBody>
          <a:bodyPr/>
          <a:lstStyle/>
          <a:p>
            <a:pPr eaLnBrk="1" hangingPunct="1">
              <a:lnSpc>
                <a:spcPct val="150000"/>
              </a:lnSpc>
            </a:pPr>
            <a:r>
              <a:rPr lang="zh-CN" altLang="en-US" sz="2000" kern="1200" dirty="0">
                <a:solidFill>
                  <a:srgbClr val="1A3868"/>
                </a:solidFill>
                <a:latin typeface="Times New Roman" pitchFamily="18" charset="0"/>
                <a:cs typeface="Times New Roman" pitchFamily="18" charset="0"/>
              </a:rPr>
              <a:t>常常在两个对等的数据链路层之间画出一个数字管道，而在这条数字管道上传输的数据单位是</a:t>
            </a:r>
            <a:r>
              <a:rPr lang="zh-CN" altLang="en-US" sz="2000" b="1" kern="1200" dirty="0">
                <a:solidFill>
                  <a:srgbClr val="C00000"/>
                </a:solidFill>
                <a:latin typeface="Times New Roman" pitchFamily="18" charset="0"/>
                <a:cs typeface="Times New Roman" pitchFamily="18" charset="0"/>
              </a:rPr>
              <a:t>帧</a:t>
            </a:r>
            <a:r>
              <a:rPr lang="zh-CN" altLang="en-US" dirty="0" smtClean="0">
                <a:ea typeface="黑体" pitchFamily="2" charset="-122"/>
              </a:rPr>
              <a:t>。</a:t>
            </a:r>
          </a:p>
          <a:p>
            <a:pPr eaLnBrk="1" hangingPunct="1">
              <a:lnSpc>
                <a:spcPct val="150000"/>
              </a:lnSpc>
            </a:pPr>
            <a:endParaRPr lang="zh-CN" altLang="en-US" dirty="0" smtClean="0">
              <a:ea typeface="黑体" pitchFamily="2" charset="-122"/>
            </a:endParaRPr>
          </a:p>
          <a:p>
            <a:pPr eaLnBrk="1" hangingPunct="1">
              <a:lnSpc>
                <a:spcPct val="150000"/>
              </a:lnSpc>
            </a:pPr>
            <a:endParaRPr lang="zh-CN" altLang="en-US" dirty="0" smtClean="0">
              <a:ea typeface="黑体" pitchFamily="2" charset="-122"/>
            </a:endParaRPr>
          </a:p>
          <a:p>
            <a:pPr eaLnBrk="1" hangingPunct="1">
              <a:lnSpc>
                <a:spcPct val="150000"/>
              </a:lnSpc>
            </a:pPr>
            <a:endParaRPr lang="zh-CN" altLang="en-US" dirty="0" smtClean="0">
              <a:ea typeface="黑体" pitchFamily="2" charset="-122"/>
            </a:endParaRPr>
          </a:p>
        </p:txBody>
      </p:sp>
      <p:grpSp>
        <p:nvGrpSpPr>
          <p:cNvPr id="2" name="Group 15"/>
          <p:cNvGrpSpPr>
            <a:grpSpLocks/>
          </p:cNvGrpSpPr>
          <p:nvPr/>
        </p:nvGrpSpPr>
        <p:grpSpPr bwMode="auto">
          <a:xfrm>
            <a:off x="589650" y="3364804"/>
            <a:ext cx="5742287" cy="647900"/>
            <a:chOff x="567" y="2251"/>
            <a:chExt cx="4808" cy="544"/>
          </a:xfrm>
        </p:grpSpPr>
        <p:sp>
          <p:nvSpPr>
            <p:cNvPr id="14342" name="Oval 4"/>
            <p:cNvSpPr>
              <a:spLocks noChangeArrowheads="1"/>
            </p:cNvSpPr>
            <p:nvPr/>
          </p:nvSpPr>
          <p:spPr bwMode="auto">
            <a:xfrm>
              <a:off x="567" y="2251"/>
              <a:ext cx="499" cy="499"/>
            </a:xfrm>
            <a:prstGeom prst="ellipse">
              <a:avLst/>
            </a:prstGeom>
            <a:solidFill>
              <a:srgbClr val="FFFF99"/>
            </a:solidFill>
            <a:ln w="9525">
              <a:solidFill>
                <a:srgbClr val="333399"/>
              </a:solidFill>
              <a:round/>
              <a:headEnd/>
              <a:tailEnd/>
            </a:ln>
          </p:spPr>
          <p:txBody>
            <a:bodyPr wrap="none" anchor="ctr"/>
            <a:lstStyle/>
            <a:p>
              <a:pPr algn="ctr"/>
              <a:r>
                <a:rPr lang="zh-CN" altLang="en-US" sz="2000" u="none">
                  <a:solidFill>
                    <a:srgbClr val="333399"/>
                  </a:solidFill>
                  <a:ea typeface="黑体" pitchFamily="2" charset="-122"/>
                </a:rPr>
                <a:t>结点</a:t>
              </a:r>
            </a:p>
          </p:txBody>
        </p:sp>
        <p:sp>
          <p:nvSpPr>
            <p:cNvPr id="14343" name="Oval 6"/>
            <p:cNvSpPr>
              <a:spLocks noChangeArrowheads="1"/>
            </p:cNvSpPr>
            <p:nvPr/>
          </p:nvSpPr>
          <p:spPr bwMode="auto">
            <a:xfrm>
              <a:off x="4876" y="2251"/>
              <a:ext cx="499" cy="499"/>
            </a:xfrm>
            <a:prstGeom prst="ellipse">
              <a:avLst/>
            </a:prstGeom>
            <a:solidFill>
              <a:srgbClr val="FFFF99"/>
            </a:solidFill>
            <a:ln w="9525">
              <a:solidFill>
                <a:srgbClr val="333399"/>
              </a:solidFill>
              <a:round/>
              <a:headEnd/>
              <a:tailEnd/>
            </a:ln>
          </p:spPr>
          <p:txBody>
            <a:bodyPr wrap="none" anchor="ctr"/>
            <a:lstStyle/>
            <a:p>
              <a:pPr algn="ctr"/>
              <a:r>
                <a:rPr lang="zh-CN" altLang="en-US" sz="2000" u="none">
                  <a:solidFill>
                    <a:srgbClr val="333399"/>
                  </a:solidFill>
                  <a:ea typeface="黑体" pitchFamily="2" charset="-122"/>
                </a:rPr>
                <a:t>结点</a:t>
              </a:r>
            </a:p>
          </p:txBody>
        </p:sp>
        <p:sp>
          <p:nvSpPr>
            <p:cNvPr id="14344" name="Line 8"/>
            <p:cNvSpPr>
              <a:spLocks noChangeShapeType="1"/>
            </p:cNvSpPr>
            <p:nvPr/>
          </p:nvSpPr>
          <p:spPr bwMode="auto">
            <a:xfrm>
              <a:off x="1066" y="2523"/>
              <a:ext cx="3810" cy="0"/>
            </a:xfrm>
            <a:prstGeom prst="line">
              <a:avLst/>
            </a:prstGeom>
            <a:noFill/>
            <a:ln w="28575">
              <a:solidFill>
                <a:srgbClr val="333399"/>
              </a:solidFill>
              <a:round/>
              <a:headEnd/>
              <a:tailEnd/>
            </a:ln>
          </p:spPr>
          <p:txBody>
            <a:bodyPr/>
            <a:lstStyle/>
            <a:p>
              <a:endParaRPr lang="zh-CN" altLang="en-US" sz="2000" u="none" dirty="0">
                <a:ea typeface="黑体" pitchFamily="2" charset="-122"/>
              </a:endParaRPr>
            </a:p>
          </p:txBody>
        </p:sp>
        <p:sp>
          <p:nvSpPr>
            <p:cNvPr id="14345" name="AutoShape 7"/>
            <p:cNvSpPr>
              <a:spLocks noChangeArrowheads="1"/>
            </p:cNvSpPr>
            <p:nvPr/>
          </p:nvSpPr>
          <p:spPr bwMode="auto">
            <a:xfrm rot="-5400000">
              <a:off x="2676" y="686"/>
              <a:ext cx="544" cy="3674"/>
            </a:xfrm>
            <a:prstGeom prst="can">
              <a:avLst>
                <a:gd name="adj" fmla="val 22418"/>
              </a:avLst>
            </a:prstGeom>
            <a:gradFill rotWithShape="1">
              <a:gsLst>
                <a:gs pos="0">
                  <a:srgbClr val="5E6D76"/>
                </a:gs>
                <a:gs pos="50000">
                  <a:srgbClr val="CCECFF"/>
                </a:gs>
                <a:gs pos="100000">
                  <a:srgbClr val="5E6D76"/>
                </a:gs>
              </a:gsLst>
              <a:lin ang="0" scaled="1"/>
            </a:gradFill>
            <a:ln w="9525">
              <a:solidFill>
                <a:schemeClr val="tx1"/>
              </a:solidFill>
              <a:round/>
              <a:headEnd/>
              <a:tailEnd/>
            </a:ln>
          </p:spPr>
          <p:txBody>
            <a:bodyPr wrap="none" anchor="ctr"/>
            <a:lstStyle/>
            <a:p>
              <a:endParaRPr lang="zh-CN" altLang="en-US" sz="2000" u="none" dirty="0">
                <a:ea typeface="黑体" pitchFamily="2" charset="-122"/>
              </a:endParaRPr>
            </a:p>
          </p:txBody>
        </p:sp>
        <p:sp>
          <p:nvSpPr>
            <p:cNvPr id="14346" name="Rectangle 9"/>
            <p:cNvSpPr>
              <a:spLocks noChangeArrowheads="1"/>
            </p:cNvSpPr>
            <p:nvPr/>
          </p:nvSpPr>
          <p:spPr bwMode="auto">
            <a:xfrm>
              <a:off x="1383" y="2387"/>
              <a:ext cx="1043" cy="272"/>
            </a:xfrm>
            <a:prstGeom prst="rect">
              <a:avLst/>
            </a:prstGeom>
            <a:solidFill>
              <a:srgbClr val="FFCCFF"/>
            </a:solidFill>
            <a:ln w="9525">
              <a:solidFill>
                <a:schemeClr val="tx1"/>
              </a:solidFill>
              <a:miter lim="800000"/>
              <a:headEnd/>
              <a:tailEnd/>
            </a:ln>
          </p:spPr>
          <p:txBody>
            <a:bodyPr wrap="none" anchor="ctr"/>
            <a:lstStyle/>
            <a:p>
              <a:pPr algn="ctr"/>
              <a:r>
                <a:rPr lang="zh-CN" altLang="en-US" sz="2000" u="none">
                  <a:solidFill>
                    <a:srgbClr val="333399"/>
                  </a:solidFill>
                  <a:ea typeface="黑体" pitchFamily="2" charset="-122"/>
                </a:rPr>
                <a:t>帧</a:t>
              </a:r>
            </a:p>
          </p:txBody>
        </p:sp>
        <p:sp>
          <p:nvSpPr>
            <p:cNvPr id="14347" name="Line 10"/>
            <p:cNvSpPr>
              <a:spLocks noChangeShapeType="1"/>
            </p:cNvSpPr>
            <p:nvPr/>
          </p:nvSpPr>
          <p:spPr bwMode="auto">
            <a:xfrm>
              <a:off x="1066" y="2523"/>
              <a:ext cx="117" cy="0"/>
            </a:xfrm>
            <a:prstGeom prst="line">
              <a:avLst/>
            </a:prstGeom>
            <a:noFill/>
            <a:ln w="28575">
              <a:solidFill>
                <a:srgbClr val="333399"/>
              </a:solidFill>
              <a:round/>
              <a:headEnd/>
              <a:tailEnd/>
            </a:ln>
          </p:spPr>
          <p:txBody>
            <a:bodyPr/>
            <a:lstStyle/>
            <a:p>
              <a:endParaRPr lang="zh-CN" altLang="en-US" sz="2000" u="none" dirty="0">
                <a:ea typeface="黑体" pitchFamily="2" charset="-122"/>
              </a:endParaRPr>
            </a:p>
          </p:txBody>
        </p:sp>
        <p:sp>
          <p:nvSpPr>
            <p:cNvPr id="14348" name="Rectangle 12"/>
            <p:cNvSpPr>
              <a:spLocks noChangeArrowheads="1"/>
            </p:cNvSpPr>
            <p:nvPr/>
          </p:nvSpPr>
          <p:spPr bwMode="auto">
            <a:xfrm>
              <a:off x="3243" y="2387"/>
              <a:ext cx="1043" cy="272"/>
            </a:xfrm>
            <a:prstGeom prst="rect">
              <a:avLst/>
            </a:prstGeom>
            <a:solidFill>
              <a:srgbClr val="FFCCFF"/>
            </a:solidFill>
            <a:ln w="9525">
              <a:solidFill>
                <a:schemeClr val="tx1"/>
              </a:solidFill>
              <a:miter lim="800000"/>
              <a:headEnd/>
              <a:tailEnd/>
            </a:ln>
          </p:spPr>
          <p:txBody>
            <a:bodyPr wrap="none" anchor="ctr"/>
            <a:lstStyle/>
            <a:p>
              <a:pPr algn="ctr"/>
              <a:r>
                <a:rPr lang="zh-CN" altLang="en-US" sz="2000" u="none">
                  <a:solidFill>
                    <a:srgbClr val="333399"/>
                  </a:solidFill>
                  <a:ea typeface="黑体" pitchFamily="2" charset="-122"/>
                </a:rPr>
                <a:t>帧</a:t>
              </a:r>
            </a:p>
          </p:txBody>
        </p:sp>
        <p:sp>
          <p:nvSpPr>
            <p:cNvPr id="14349" name="Line 13"/>
            <p:cNvSpPr>
              <a:spLocks noChangeShapeType="1"/>
            </p:cNvSpPr>
            <p:nvPr/>
          </p:nvSpPr>
          <p:spPr bwMode="auto">
            <a:xfrm>
              <a:off x="2426" y="2523"/>
              <a:ext cx="273" cy="0"/>
            </a:xfrm>
            <a:prstGeom prst="line">
              <a:avLst/>
            </a:prstGeom>
            <a:noFill/>
            <a:ln w="76200">
              <a:solidFill>
                <a:schemeClr val="hlink"/>
              </a:solidFill>
              <a:round/>
              <a:headEnd/>
              <a:tailEnd type="triangle" w="med" len="med"/>
            </a:ln>
          </p:spPr>
          <p:txBody>
            <a:bodyPr/>
            <a:lstStyle/>
            <a:p>
              <a:endParaRPr lang="zh-CN" altLang="en-US" sz="2000" u="none" dirty="0">
                <a:ea typeface="黑体" pitchFamily="2" charset="-122"/>
              </a:endParaRPr>
            </a:p>
          </p:txBody>
        </p:sp>
        <p:sp>
          <p:nvSpPr>
            <p:cNvPr id="14350" name="Line 14"/>
            <p:cNvSpPr>
              <a:spLocks noChangeShapeType="1"/>
            </p:cNvSpPr>
            <p:nvPr/>
          </p:nvSpPr>
          <p:spPr bwMode="auto">
            <a:xfrm>
              <a:off x="4285" y="2523"/>
              <a:ext cx="273" cy="0"/>
            </a:xfrm>
            <a:prstGeom prst="line">
              <a:avLst/>
            </a:prstGeom>
            <a:noFill/>
            <a:ln w="76200">
              <a:solidFill>
                <a:schemeClr val="hlink"/>
              </a:solidFill>
              <a:round/>
              <a:headEnd/>
              <a:tailEnd type="triangle" w="med" len="med"/>
            </a:ln>
          </p:spPr>
          <p:txBody>
            <a:bodyPr/>
            <a:lstStyle/>
            <a:p>
              <a:endParaRPr lang="zh-CN" altLang="en-US" sz="2000" u="none" dirty="0">
                <a:ea typeface="黑体" pitchFamily="2" charset="-122"/>
              </a:endParaRPr>
            </a:p>
          </p:txBody>
        </p:sp>
      </p:grpSp>
    </p:spTree>
    <p:extLst>
      <p:ext uri="{BB962C8B-B14F-4D97-AF65-F5344CB8AC3E}">
        <p14:creationId xmlns:p14="http://schemas.microsoft.com/office/powerpoint/2010/main" val="306595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Rectangle 4"/>
          <p:cNvSpPr>
            <a:spLocks noChangeArrowheads="1"/>
          </p:cNvSpPr>
          <p:nvPr/>
        </p:nvSpPr>
        <p:spPr bwMode="auto">
          <a:xfrm>
            <a:off x="5644121" y="1201237"/>
            <a:ext cx="1513202" cy="13720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68708" tIns="34354" rIns="68708" bIns="34354" anchor="ctr"/>
          <a:lstStyle/>
          <a:p>
            <a:pPr>
              <a:defRPr/>
            </a:pPr>
            <a:endParaRPr lang="zh-CN" altLang="en-US" sz="1800" u="none" dirty="0">
              <a:solidFill>
                <a:srgbClr val="18386B"/>
              </a:solidFill>
              <a:ea typeface="黑体" pitchFamily="2" charset="-122"/>
            </a:endParaRPr>
          </a:p>
        </p:txBody>
      </p:sp>
      <p:sp>
        <p:nvSpPr>
          <p:cNvPr id="13315" name="Rectangle 5"/>
          <p:cNvSpPr>
            <a:spLocks noChangeArrowheads="1"/>
          </p:cNvSpPr>
          <p:nvPr/>
        </p:nvSpPr>
        <p:spPr bwMode="auto">
          <a:xfrm>
            <a:off x="5658452" y="1658578"/>
            <a:ext cx="1490511" cy="457341"/>
          </a:xfrm>
          <a:prstGeom prst="rect">
            <a:avLst/>
          </a:prstGeom>
          <a:solidFill>
            <a:srgbClr val="FFCCFF"/>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16" name="Line 6"/>
          <p:cNvSpPr>
            <a:spLocks noChangeShapeType="1"/>
          </p:cNvSpPr>
          <p:nvPr/>
        </p:nvSpPr>
        <p:spPr bwMode="auto">
          <a:xfrm>
            <a:off x="5644121" y="1657387"/>
            <a:ext cx="1510814" cy="1191"/>
          </a:xfrm>
          <a:prstGeom prst="line">
            <a:avLst/>
          </a:prstGeom>
          <a:noFill/>
          <a:ln w="12700">
            <a:solidFill>
              <a:schemeClr val="tx1"/>
            </a:solidFill>
            <a:round/>
            <a:headEnd/>
            <a:tailEnd/>
          </a:ln>
        </p:spPr>
        <p:txBody>
          <a:bodyPr wrap="none" lIns="68708" tIns="34354" rIns="68708" bIns="34354" anchor="ctr"/>
          <a:lstStyle/>
          <a:p>
            <a:endParaRPr lang="zh-CN" altLang="en-US" sz="1600" u="none" dirty="0">
              <a:solidFill>
                <a:srgbClr val="18386B"/>
              </a:solidFill>
              <a:ea typeface="黑体" pitchFamily="2" charset="-122"/>
            </a:endParaRPr>
          </a:p>
        </p:txBody>
      </p:sp>
      <p:sp>
        <p:nvSpPr>
          <p:cNvPr id="284679" name="Rectangle 7"/>
          <p:cNvSpPr>
            <a:spLocks noChangeArrowheads="1"/>
          </p:cNvSpPr>
          <p:nvPr/>
        </p:nvSpPr>
        <p:spPr bwMode="auto">
          <a:xfrm>
            <a:off x="5874624" y="1772913"/>
            <a:ext cx="1046224" cy="2286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defTabSz="572553" eaLnBrk="0" hangingPunct="0">
              <a:defRPr/>
            </a:pPr>
            <a:endParaRPr kumimoji="1" lang="zh-CN" altLang="zh-CN" sz="1600" u="none" dirty="0">
              <a:solidFill>
                <a:srgbClr val="18386B"/>
              </a:solidFill>
              <a:latin typeface="Arial" charset="0"/>
              <a:ea typeface="黑体" pitchFamily="2" charset="-122"/>
            </a:endParaRPr>
          </a:p>
        </p:txBody>
      </p:sp>
      <p:sp>
        <p:nvSpPr>
          <p:cNvPr id="13318" name="Line 8"/>
          <p:cNvSpPr>
            <a:spLocks noChangeShapeType="1"/>
          </p:cNvSpPr>
          <p:nvPr/>
        </p:nvSpPr>
        <p:spPr bwMode="auto">
          <a:xfrm>
            <a:off x="5644121" y="2114727"/>
            <a:ext cx="1510814" cy="1191"/>
          </a:xfrm>
          <a:prstGeom prst="line">
            <a:avLst/>
          </a:prstGeom>
          <a:noFill/>
          <a:ln w="12700">
            <a:solidFill>
              <a:schemeClr val="tx1"/>
            </a:solidFill>
            <a:round/>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284681" name="Rectangle 9"/>
          <p:cNvSpPr>
            <a:spLocks noChangeArrowheads="1"/>
          </p:cNvSpPr>
          <p:nvPr/>
        </p:nvSpPr>
        <p:spPr bwMode="auto">
          <a:xfrm>
            <a:off x="6028692" y="1315572"/>
            <a:ext cx="745255" cy="2286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defTabSz="572553" eaLnBrk="0" hangingPunct="0">
              <a:defRPr/>
            </a:pPr>
            <a:r>
              <a:rPr kumimoji="1" lang="en-US" altLang="zh-CN" sz="1400" u="none" dirty="0">
                <a:solidFill>
                  <a:srgbClr val="18386B"/>
                </a:solidFill>
                <a:latin typeface="Arial" charset="0"/>
                <a:ea typeface="黑体" pitchFamily="2" charset="-122"/>
              </a:rPr>
              <a:t>IP </a:t>
            </a:r>
            <a:r>
              <a:rPr kumimoji="1" lang="zh-CN" altLang="en-US" sz="1400" u="none" dirty="0">
                <a:solidFill>
                  <a:srgbClr val="18386B"/>
                </a:solidFill>
                <a:latin typeface="Arial" charset="0"/>
                <a:ea typeface="黑体" pitchFamily="2" charset="-122"/>
              </a:rPr>
              <a:t>数据报</a:t>
            </a:r>
          </a:p>
        </p:txBody>
      </p:sp>
      <p:sp>
        <p:nvSpPr>
          <p:cNvPr id="284682" name="Rectangle 10"/>
          <p:cNvSpPr>
            <a:spLocks noChangeArrowheads="1"/>
          </p:cNvSpPr>
          <p:nvPr/>
        </p:nvSpPr>
        <p:spPr bwMode="auto">
          <a:xfrm>
            <a:off x="5869847" y="2230254"/>
            <a:ext cx="1055778" cy="2286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defTabSz="572553" eaLnBrk="0" hangingPunct="0">
              <a:defRPr/>
            </a:pPr>
            <a:endParaRPr kumimoji="1" lang="zh-CN" altLang="zh-CN" sz="1800" u="none" dirty="0">
              <a:solidFill>
                <a:srgbClr val="18386B"/>
              </a:solidFill>
              <a:latin typeface="Arial" charset="0"/>
              <a:ea typeface="黑体" pitchFamily="2" charset="-122"/>
            </a:endParaRPr>
          </a:p>
        </p:txBody>
      </p:sp>
      <p:sp>
        <p:nvSpPr>
          <p:cNvPr id="13321" name="Rectangle 11"/>
          <p:cNvSpPr>
            <a:spLocks noChangeArrowheads="1"/>
          </p:cNvSpPr>
          <p:nvPr/>
        </p:nvSpPr>
        <p:spPr bwMode="auto">
          <a:xfrm>
            <a:off x="5822075" y="2239781"/>
            <a:ext cx="1124764" cy="211338"/>
          </a:xfrm>
          <a:prstGeom prst="rect">
            <a:avLst/>
          </a:prstGeom>
          <a:noFill/>
          <a:ln w="12700">
            <a:noFill/>
            <a:miter lim="800000"/>
            <a:headEnd/>
            <a:tailEnd/>
          </a:ln>
        </p:spPr>
        <p:txBody>
          <a:bodyPr wrap="none" lIns="67993" tIns="33400" rIns="67993" bIns="33400">
            <a:spAutoFit/>
          </a:bodyPr>
          <a:lstStyle/>
          <a:p>
            <a:pPr defTabSz="572553" eaLnBrk="0" hangingPunct="0">
              <a:lnSpc>
                <a:spcPct val="85000"/>
              </a:lnSpc>
            </a:pPr>
            <a:r>
              <a:rPr kumimoji="1" lang="en-US" altLang="zh-CN" sz="1100" u="none" dirty="0">
                <a:solidFill>
                  <a:srgbClr val="18386B"/>
                </a:solidFill>
                <a:latin typeface="Arial" charset="0"/>
                <a:ea typeface="黑体" pitchFamily="2" charset="-122"/>
              </a:rPr>
              <a:t>1010…  …0110</a:t>
            </a:r>
          </a:p>
        </p:txBody>
      </p:sp>
      <p:sp>
        <p:nvSpPr>
          <p:cNvPr id="13322" name="AutoShape 12"/>
          <p:cNvSpPr>
            <a:spLocks noChangeArrowheads="1"/>
          </p:cNvSpPr>
          <p:nvPr/>
        </p:nvSpPr>
        <p:spPr bwMode="auto">
          <a:xfrm flipV="1">
            <a:off x="6299802" y="2037313"/>
            <a:ext cx="229309" cy="251299"/>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68708" tIns="34354" rIns="68708" bIns="34354" anchor="ctr"/>
          <a:lstStyle/>
          <a:p>
            <a:endParaRPr lang="zh-CN" altLang="en-US" sz="1800" u="none" dirty="0">
              <a:solidFill>
                <a:srgbClr val="18386B"/>
              </a:solidFill>
              <a:ea typeface="黑体" pitchFamily="2" charset="-122"/>
            </a:endParaRPr>
          </a:p>
        </p:txBody>
      </p:sp>
      <p:sp>
        <p:nvSpPr>
          <p:cNvPr id="13323" name="Rectangle 13"/>
          <p:cNvSpPr>
            <a:spLocks noChangeArrowheads="1"/>
          </p:cNvSpPr>
          <p:nvPr/>
        </p:nvSpPr>
        <p:spPr bwMode="auto">
          <a:xfrm>
            <a:off x="6023914" y="1780059"/>
            <a:ext cx="745255" cy="210805"/>
          </a:xfrm>
          <a:prstGeom prst="rect">
            <a:avLst/>
          </a:prstGeom>
          <a:solidFill>
            <a:srgbClr val="DDDDDD"/>
          </a:solidFill>
          <a:ln w="12700">
            <a:noFill/>
            <a:miter lim="800000"/>
            <a:headEnd/>
            <a:tailEnd/>
          </a:ln>
        </p:spPr>
        <p:txBody>
          <a:bodyPr wrap="none" lIns="68708" tIns="34354" rIns="68708" bIns="34354" anchor="ctr"/>
          <a:lstStyle/>
          <a:p>
            <a:endParaRPr lang="zh-CN" altLang="en-US" sz="1600" u="none" dirty="0">
              <a:solidFill>
                <a:srgbClr val="18386B"/>
              </a:solidFill>
              <a:ea typeface="黑体" pitchFamily="2" charset="-122"/>
            </a:endParaRPr>
          </a:p>
        </p:txBody>
      </p:sp>
      <p:sp>
        <p:nvSpPr>
          <p:cNvPr id="284686" name="AutoShape 14"/>
          <p:cNvSpPr>
            <a:spLocks noChangeArrowheads="1"/>
          </p:cNvSpPr>
          <p:nvPr/>
        </p:nvSpPr>
        <p:spPr bwMode="auto">
          <a:xfrm flipV="1">
            <a:off x="6021526" y="1503749"/>
            <a:ext cx="745255" cy="277501"/>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68708" tIns="34354" rIns="68708" bIns="34354" anchor="ctr"/>
          <a:lstStyle/>
          <a:p>
            <a:pPr>
              <a:defRPr/>
            </a:pPr>
            <a:endParaRPr lang="zh-CN" altLang="en-US" sz="1600" u="none" dirty="0">
              <a:solidFill>
                <a:srgbClr val="18386B"/>
              </a:solidFill>
              <a:ea typeface="黑体" pitchFamily="2" charset="-122"/>
            </a:endParaRPr>
          </a:p>
        </p:txBody>
      </p:sp>
      <p:sp>
        <p:nvSpPr>
          <p:cNvPr id="13325" name="Text Box 15"/>
          <p:cNvSpPr txBox="1">
            <a:spLocks noChangeArrowheads="1"/>
          </p:cNvSpPr>
          <p:nvPr/>
        </p:nvSpPr>
        <p:spPr bwMode="auto">
          <a:xfrm>
            <a:off x="5580112" y="1738374"/>
            <a:ext cx="371194" cy="346378"/>
          </a:xfrm>
          <a:prstGeom prst="rect">
            <a:avLst/>
          </a:prstGeom>
          <a:noFill/>
          <a:ln w="12700">
            <a:noFill/>
            <a:miter lim="800000"/>
            <a:headEnd/>
            <a:tailEnd/>
          </a:ln>
        </p:spPr>
        <p:txBody>
          <a:bodyPr wrap="none" lIns="68708" tIns="34354" rIns="68708" bIns="34354">
            <a:spAutoFit/>
          </a:bodyPr>
          <a:lstStyle/>
          <a:p>
            <a:pPr defTabSz="572553" eaLnBrk="0" hangingPunct="0"/>
            <a:r>
              <a:rPr kumimoji="1" lang="zh-CN" altLang="en-US" sz="1800" u="none" dirty="0">
                <a:solidFill>
                  <a:srgbClr val="18386B"/>
                </a:solidFill>
                <a:latin typeface="Arial" charset="0"/>
                <a:ea typeface="黑体" pitchFamily="2" charset="-122"/>
              </a:rPr>
              <a:t>帧</a:t>
            </a:r>
          </a:p>
        </p:txBody>
      </p:sp>
      <p:sp>
        <p:nvSpPr>
          <p:cNvPr id="13326" name="Rectangle 16"/>
          <p:cNvSpPr>
            <a:spLocks noChangeArrowheads="1"/>
          </p:cNvSpPr>
          <p:nvPr/>
        </p:nvSpPr>
        <p:spPr bwMode="auto">
          <a:xfrm>
            <a:off x="6179177" y="1523995"/>
            <a:ext cx="550889" cy="313674"/>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600" u="none" dirty="0">
                <a:solidFill>
                  <a:schemeClr val="bg1">
                    <a:lumMod val="75000"/>
                  </a:schemeClr>
                </a:solidFill>
                <a:latin typeface="Arial" charset="0"/>
                <a:ea typeface="黑体" pitchFamily="2" charset="-122"/>
              </a:rPr>
              <a:t>取出</a:t>
            </a:r>
          </a:p>
        </p:txBody>
      </p:sp>
      <p:sp>
        <p:nvSpPr>
          <p:cNvPr id="13327" name="Line 17"/>
          <p:cNvSpPr>
            <a:spLocks noChangeShapeType="1"/>
          </p:cNvSpPr>
          <p:nvPr/>
        </p:nvSpPr>
        <p:spPr bwMode="auto">
          <a:xfrm>
            <a:off x="6020331" y="1776486"/>
            <a:ext cx="0" cy="214379"/>
          </a:xfrm>
          <a:prstGeom prst="line">
            <a:avLst/>
          </a:prstGeom>
          <a:noFill/>
          <a:ln w="12700">
            <a:solidFill>
              <a:schemeClr val="tx1"/>
            </a:solidFill>
            <a:prstDash val="dash"/>
            <a:round/>
            <a:headEnd/>
            <a:tailEnd/>
          </a:ln>
        </p:spPr>
        <p:txBody>
          <a:bodyPr lIns="68708" tIns="34354" rIns="68708" bIns="34354"/>
          <a:lstStyle/>
          <a:p>
            <a:endParaRPr lang="zh-CN" altLang="en-US" sz="1600" u="none" dirty="0">
              <a:solidFill>
                <a:srgbClr val="18386B"/>
              </a:solidFill>
              <a:ea typeface="黑体" pitchFamily="2" charset="-122"/>
            </a:endParaRPr>
          </a:p>
        </p:txBody>
      </p:sp>
      <p:sp>
        <p:nvSpPr>
          <p:cNvPr id="13328" name="Line 18"/>
          <p:cNvSpPr>
            <a:spLocks noChangeShapeType="1"/>
          </p:cNvSpPr>
          <p:nvPr/>
        </p:nvSpPr>
        <p:spPr bwMode="auto">
          <a:xfrm>
            <a:off x="6765586" y="1777677"/>
            <a:ext cx="0" cy="214379"/>
          </a:xfrm>
          <a:prstGeom prst="line">
            <a:avLst/>
          </a:prstGeom>
          <a:noFill/>
          <a:ln w="12700">
            <a:solidFill>
              <a:schemeClr val="tx1"/>
            </a:solidFill>
            <a:prstDash val="dash"/>
            <a:round/>
            <a:headEnd/>
            <a:tailEnd/>
          </a:ln>
        </p:spPr>
        <p:txBody>
          <a:bodyPr lIns="68708" tIns="34354" rIns="68708" bIns="34354"/>
          <a:lstStyle/>
          <a:p>
            <a:endParaRPr lang="zh-CN" altLang="en-US" sz="1600" u="none" dirty="0">
              <a:solidFill>
                <a:srgbClr val="18386B"/>
              </a:solidFill>
              <a:ea typeface="黑体" pitchFamily="2" charset="-122"/>
            </a:endParaRPr>
          </a:p>
        </p:txBody>
      </p:sp>
      <p:sp>
        <p:nvSpPr>
          <p:cNvPr id="13329" name="Freeform 19"/>
          <p:cNvSpPr>
            <a:spLocks/>
          </p:cNvSpPr>
          <p:nvPr/>
        </p:nvSpPr>
        <p:spPr bwMode="auto">
          <a:xfrm>
            <a:off x="2749092" y="4301390"/>
            <a:ext cx="3585346" cy="3574"/>
          </a:xfrm>
          <a:custGeom>
            <a:avLst/>
            <a:gdLst>
              <a:gd name="T0" fmla="*/ 0 w 3002"/>
              <a:gd name="T1" fmla="*/ 0 h 3"/>
              <a:gd name="T2" fmla="*/ 3002 w 3002"/>
              <a:gd name="T3" fmla="*/ 3 h 3"/>
              <a:gd name="T4" fmla="*/ 0 60000 65536"/>
              <a:gd name="T5" fmla="*/ 0 60000 65536"/>
              <a:gd name="T6" fmla="*/ 0 w 3002"/>
              <a:gd name="T7" fmla="*/ 0 h 3"/>
              <a:gd name="T8" fmla="*/ 3002 w 3002"/>
              <a:gd name="T9" fmla="*/ 3 h 3"/>
            </a:gdLst>
            <a:ahLst/>
            <a:cxnLst>
              <a:cxn ang="T4">
                <a:pos x="T0" y="T1"/>
              </a:cxn>
              <a:cxn ang="T5">
                <a:pos x="T2" y="T3"/>
              </a:cxn>
            </a:cxnLst>
            <a:rect l="T6" t="T7" r="T8" b="T9"/>
            <a:pathLst>
              <a:path w="3002" h="3">
                <a:moveTo>
                  <a:pt x="0" y="0"/>
                </a:moveTo>
                <a:lnTo>
                  <a:pt x="3002" y="3"/>
                </a:lnTo>
              </a:path>
            </a:pathLst>
          </a:custGeom>
          <a:noFill/>
          <a:ln w="28575">
            <a:solidFill>
              <a:schemeClr val="tx1"/>
            </a:solidFill>
            <a:round/>
            <a:headEnd/>
            <a:tailEnd type="triangle" w="sm" len="me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284692" name="Rectangle 20"/>
          <p:cNvSpPr>
            <a:spLocks noChangeArrowheads="1"/>
          </p:cNvSpPr>
          <p:nvPr/>
        </p:nvSpPr>
        <p:spPr bwMode="auto">
          <a:xfrm>
            <a:off x="5623817" y="3840476"/>
            <a:ext cx="1513203" cy="569294"/>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68708" tIns="34354" rIns="68708" bIns="34354" anchor="ctr"/>
          <a:lstStyle/>
          <a:p>
            <a:pPr>
              <a:defRPr/>
            </a:pPr>
            <a:endParaRPr lang="zh-CN" altLang="en-US" sz="1800" u="none" dirty="0">
              <a:solidFill>
                <a:srgbClr val="18386B"/>
              </a:solidFill>
              <a:ea typeface="黑体" pitchFamily="2" charset="-122"/>
            </a:endParaRPr>
          </a:p>
        </p:txBody>
      </p:sp>
      <p:sp>
        <p:nvSpPr>
          <p:cNvPr id="13331" name="Freeform 21"/>
          <p:cNvSpPr>
            <a:spLocks/>
          </p:cNvSpPr>
          <p:nvPr/>
        </p:nvSpPr>
        <p:spPr bwMode="auto">
          <a:xfrm>
            <a:off x="2055192" y="2447015"/>
            <a:ext cx="4356876" cy="457341"/>
          </a:xfrm>
          <a:custGeom>
            <a:avLst/>
            <a:gdLst>
              <a:gd name="T0" fmla="*/ 0 w 2736"/>
              <a:gd name="T1" fmla="*/ 0 h 480"/>
              <a:gd name="T2" fmla="*/ 0 w 2736"/>
              <a:gd name="T3" fmla="*/ 480 h 480"/>
              <a:gd name="T4" fmla="*/ 2736 w 2736"/>
              <a:gd name="T5" fmla="*/ 480 h 480"/>
              <a:gd name="T6" fmla="*/ 273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a:solidFill>
              <a:schemeClr val="tx1"/>
            </a:solidFill>
            <a:round/>
            <a:headEnd/>
            <a:tailEnd type="triangle" w="sm" len="me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32" name="Rectangle 22"/>
          <p:cNvSpPr>
            <a:spLocks noChangeArrowheads="1"/>
          </p:cNvSpPr>
          <p:nvPr/>
        </p:nvSpPr>
        <p:spPr bwMode="auto">
          <a:xfrm>
            <a:off x="434008" y="1600218"/>
            <a:ext cx="834621" cy="621450"/>
          </a:xfrm>
          <a:prstGeom prst="rect">
            <a:avLst/>
          </a:prstGeom>
          <a:noFill/>
          <a:ln w="12700">
            <a:noFill/>
            <a:miter lim="800000"/>
            <a:headEnd/>
            <a:tailEnd/>
          </a:ln>
        </p:spPr>
        <p:txBody>
          <a:bodyPr wrap="none" lIns="67993" tIns="33400" rIns="67993" bIns="33400">
            <a:spAutoFit/>
          </a:bodyPr>
          <a:lstStyle/>
          <a:p>
            <a:pPr algn="ctr" defTabSz="572553" eaLnBrk="0" hangingPunct="0"/>
            <a:r>
              <a:rPr kumimoji="1" lang="zh-CN" altLang="en-US" sz="1800" u="none" dirty="0">
                <a:solidFill>
                  <a:srgbClr val="18386B"/>
                </a:solidFill>
                <a:latin typeface="Arial" charset="0"/>
                <a:ea typeface="黑体" pitchFamily="2" charset="-122"/>
              </a:rPr>
              <a:t>数据</a:t>
            </a:r>
          </a:p>
          <a:p>
            <a:pPr algn="ctr" defTabSz="572553" eaLnBrk="0" hangingPunct="0"/>
            <a:r>
              <a:rPr kumimoji="1" lang="zh-CN" altLang="en-US" sz="1800" u="none" dirty="0">
                <a:solidFill>
                  <a:srgbClr val="18386B"/>
                </a:solidFill>
                <a:latin typeface="Arial" charset="0"/>
                <a:ea typeface="黑体" pitchFamily="2" charset="-122"/>
              </a:rPr>
              <a:t>链路层</a:t>
            </a:r>
          </a:p>
        </p:txBody>
      </p:sp>
      <p:sp>
        <p:nvSpPr>
          <p:cNvPr id="13333" name="Rectangle 23"/>
          <p:cNvSpPr>
            <a:spLocks noChangeArrowheads="1"/>
          </p:cNvSpPr>
          <p:nvPr/>
        </p:nvSpPr>
        <p:spPr bwMode="auto">
          <a:xfrm>
            <a:off x="515714" y="1303662"/>
            <a:ext cx="834621" cy="302901"/>
          </a:xfrm>
          <a:prstGeom prst="rect">
            <a:avLst/>
          </a:prstGeom>
          <a:noFill/>
          <a:ln w="12700">
            <a:noFill/>
            <a:miter lim="800000"/>
            <a:headEnd/>
            <a:tailEnd/>
          </a:ln>
        </p:spPr>
        <p:txBody>
          <a:bodyPr wrap="none" lIns="67993" tIns="33400" rIns="67993" bIns="33400">
            <a:spAutoFit/>
          </a:bodyPr>
          <a:lstStyle/>
          <a:p>
            <a:pPr defTabSz="572553" eaLnBrk="0" hangingPunct="0">
              <a:lnSpc>
                <a:spcPct val="85000"/>
              </a:lnSpc>
            </a:pPr>
            <a:r>
              <a:rPr kumimoji="1" lang="zh-CN" altLang="en-US" sz="1800" u="none" dirty="0">
                <a:solidFill>
                  <a:srgbClr val="18386B"/>
                </a:solidFill>
                <a:latin typeface="Arial" charset="0"/>
                <a:ea typeface="黑体" pitchFamily="2" charset="-122"/>
              </a:rPr>
              <a:t>网络层</a:t>
            </a:r>
          </a:p>
        </p:txBody>
      </p:sp>
      <p:sp>
        <p:nvSpPr>
          <p:cNvPr id="13334" name="Rectangle 24"/>
          <p:cNvSpPr>
            <a:spLocks noChangeArrowheads="1"/>
          </p:cNvSpPr>
          <p:nvPr/>
        </p:nvSpPr>
        <p:spPr bwMode="auto">
          <a:xfrm>
            <a:off x="3637255" y="2937385"/>
            <a:ext cx="1169648" cy="375229"/>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2000" u="none" dirty="0">
                <a:solidFill>
                  <a:srgbClr val="18386B"/>
                </a:solidFill>
                <a:latin typeface="Arial" charset="0"/>
                <a:ea typeface="黑体" pitchFamily="2" charset="-122"/>
              </a:rPr>
              <a:t>物理</a:t>
            </a:r>
            <a:r>
              <a:rPr kumimoji="1" lang="zh-CN" altLang="en-US" sz="2000" u="none" dirty="0" smtClean="0">
                <a:solidFill>
                  <a:srgbClr val="18386B"/>
                </a:solidFill>
                <a:latin typeface="Arial" charset="0"/>
                <a:ea typeface="黑体" pitchFamily="2" charset="-122"/>
              </a:rPr>
              <a:t>线路</a:t>
            </a:r>
            <a:endParaRPr kumimoji="1" lang="zh-CN" altLang="en-US" sz="2000" u="none" dirty="0">
              <a:solidFill>
                <a:srgbClr val="18386B"/>
              </a:solidFill>
              <a:latin typeface="Arial" charset="0"/>
              <a:ea typeface="黑体" pitchFamily="2" charset="-122"/>
            </a:endParaRPr>
          </a:p>
        </p:txBody>
      </p:sp>
      <p:sp>
        <p:nvSpPr>
          <p:cNvPr id="13335" name="Rectangle 25"/>
          <p:cNvSpPr>
            <a:spLocks noChangeArrowheads="1"/>
          </p:cNvSpPr>
          <p:nvPr/>
        </p:nvSpPr>
        <p:spPr bwMode="auto">
          <a:xfrm>
            <a:off x="1768554" y="844352"/>
            <a:ext cx="824425" cy="344451"/>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800" u="none" dirty="0">
                <a:solidFill>
                  <a:srgbClr val="18386B"/>
                </a:solidFill>
                <a:latin typeface="Arial" charset="0"/>
                <a:ea typeface="黑体" pitchFamily="2" charset="-122"/>
              </a:rPr>
              <a:t>结点 </a:t>
            </a:r>
            <a:r>
              <a:rPr kumimoji="1" lang="en-US" altLang="zh-CN" sz="1800" u="none" dirty="0">
                <a:solidFill>
                  <a:srgbClr val="18386B"/>
                </a:solidFill>
                <a:latin typeface="Arial" charset="0"/>
                <a:ea typeface="黑体" pitchFamily="2" charset="-122"/>
              </a:rPr>
              <a:t>A</a:t>
            </a:r>
          </a:p>
        </p:txBody>
      </p:sp>
      <p:sp>
        <p:nvSpPr>
          <p:cNvPr id="13336" name="Rectangle 26"/>
          <p:cNvSpPr>
            <a:spLocks noChangeArrowheads="1"/>
          </p:cNvSpPr>
          <p:nvPr/>
        </p:nvSpPr>
        <p:spPr bwMode="auto">
          <a:xfrm>
            <a:off x="6115877" y="844352"/>
            <a:ext cx="833017" cy="344451"/>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800" u="none" dirty="0">
                <a:solidFill>
                  <a:srgbClr val="18386B"/>
                </a:solidFill>
                <a:latin typeface="Arial" charset="0"/>
                <a:ea typeface="黑体" pitchFamily="2" charset="-122"/>
              </a:rPr>
              <a:t>结点 </a:t>
            </a:r>
            <a:r>
              <a:rPr kumimoji="1" lang="en-US" altLang="zh-CN" sz="1800" u="none" dirty="0">
                <a:solidFill>
                  <a:srgbClr val="18386B"/>
                </a:solidFill>
                <a:latin typeface="Arial" charset="0"/>
                <a:ea typeface="黑体" pitchFamily="2" charset="-122"/>
              </a:rPr>
              <a:t>B</a:t>
            </a:r>
          </a:p>
        </p:txBody>
      </p:sp>
      <p:sp>
        <p:nvSpPr>
          <p:cNvPr id="13337" name="Rectangle 27"/>
          <p:cNvSpPr>
            <a:spLocks noChangeArrowheads="1"/>
          </p:cNvSpPr>
          <p:nvPr/>
        </p:nvSpPr>
        <p:spPr bwMode="auto">
          <a:xfrm>
            <a:off x="467544" y="2269643"/>
            <a:ext cx="834621" cy="302901"/>
          </a:xfrm>
          <a:prstGeom prst="rect">
            <a:avLst/>
          </a:prstGeom>
          <a:noFill/>
          <a:ln w="12700">
            <a:noFill/>
            <a:miter lim="800000"/>
            <a:headEnd/>
            <a:tailEnd/>
          </a:ln>
        </p:spPr>
        <p:txBody>
          <a:bodyPr wrap="none" lIns="67993" tIns="33400" rIns="67993" bIns="33400">
            <a:spAutoFit/>
          </a:bodyPr>
          <a:lstStyle/>
          <a:p>
            <a:pPr defTabSz="572553" eaLnBrk="0" hangingPunct="0">
              <a:lnSpc>
                <a:spcPct val="85000"/>
              </a:lnSpc>
            </a:pPr>
            <a:r>
              <a:rPr kumimoji="1" lang="zh-CN" altLang="en-US" sz="1800" u="none" dirty="0">
                <a:solidFill>
                  <a:srgbClr val="18386B"/>
                </a:solidFill>
                <a:latin typeface="Arial" charset="0"/>
                <a:ea typeface="黑体" pitchFamily="2" charset="-122"/>
              </a:rPr>
              <a:t>物理层</a:t>
            </a:r>
          </a:p>
        </p:txBody>
      </p:sp>
      <p:sp>
        <p:nvSpPr>
          <p:cNvPr id="13338" name="Rectangle 28"/>
          <p:cNvSpPr>
            <a:spLocks noChangeArrowheads="1"/>
          </p:cNvSpPr>
          <p:nvPr/>
        </p:nvSpPr>
        <p:spPr bwMode="auto">
          <a:xfrm>
            <a:off x="2112518"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39" name="Rectangle 29"/>
          <p:cNvSpPr>
            <a:spLocks noChangeArrowheads="1"/>
          </p:cNvSpPr>
          <p:nvPr/>
        </p:nvSpPr>
        <p:spPr bwMode="auto">
          <a:xfrm>
            <a:off x="2227173"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0" name="Rectangle 30"/>
          <p:cNvSpPr>
            <a:spLocks noChangeArrowheads="1"/>
          </p:cNvSpPr>
          <p:nvPr/>
        </p:nvSpPr>
        <p:spPr bwMode="auto">
          <a:xfrm>
            <a:off x="3259065"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1" name="Rectangle 31"/>
          <p:cNvSpPr>
            <a:spLocks noChangeArrowheads="1"/>
          </p:cNvSpPr>
          <p:nvPr/>
        </p:nvSpPr>
        <p:spPr bwMode="auto">
          <a:xfrm>
            <a:off x="3373720"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2" name="Rectangle 32"/>
          <p:cNvSpPr>
            <a:spLocks noChangeArrowheads="1"/>
          </p:cNvSpPr>
          <p:nvPr/>
        </p:nvSpPr>
        <p:spPr bwMode="auto">
          <a:xfrm>
            <a:off x="4692248"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3" name="Rectangle 33"/>
          <p:cNvSpPr>
            <a:spLocks noChangeArrowheads="1"/>
          </p:cNvSpPr>
          <p:nvPr/>
        </p:nvSpPr>
        <p:spPr bwMode="auto">
          <a:xfrm>
            <a:off x="4806903"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4" name="Rectangle 34"/>
          <p:cNvSpPr>
            <a:spLocks noChangeArrowheads="1"/>
          </p:cNvSpPr>
          <p:nvPr/>
        </p:nvSpPr>
        <p:spPr bwMode="auto">
          <a:xfrm>
            <a:off x="5953450"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5" name="Rectangle 35"/>
          <p:cNvSpPr>
            <a:spLocks noChangeArrowheads="1"/>
          </p:cNvSpPr>
          <p:nvPr/>
        </p:nvSpPr>
        <p:spPr bwMode="auto">
          <a:xfrm>
            <a:off x="6068104"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6" name="Rectangle 36"/>
          <p:cNvSpPr>
            <a:spLocks noChangeArrowheads="1"/>
          </p:cNvSpPr>
          <p:nvPr/>
        </p:nvSpPr>
        <p:spPr bwMode="auto">
          <a:xfrm>
            <a:off x="6182759"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7" name="Rectangle 37"/>
          <p:cNvSpPr>
            <a:spLocks noChangeArrowheads="1"/>
          </p:cNvSpPr>
          <p:nvPr/>
        </p:nvSpPr>
        <p:spPr bwMode="auto">
          <a:xfrm>
            <a:off x="6297414" y="2732853"/>
            <a:ext cx="57327" cy="114335"/>
          </a:xfrm>
          <a:prstGeom prst="rect">
            <a:avLst/>
          </a:prstGeom>
          <a:solidFill>
            <a:srgbClr val="777777"/>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48" name="Line 38"/>
          <p:cNvSpPr>
            <a:spLocks noChangeShapeType="1"/>
          </p:cNvSpPr>
          <p:nvPr/>
        </p:nvSpPr>
        <p:spPr bwMode="auto">
          <a:xfrm>
            <a:off x="3488374" y="2790020"/>
            <a:ext cx="229309" cy="0"/>
          </a:xfrm>
          <a:prstGeom prst="line">
            <a:avLst/>
          </a:prstGeom>
          <a:noFill/>
          <a:ln w="12700">
            <a:solidFill>
              <a:schemeClr val="tx1"/>
            </a:solidFill>
            <a:round/>
            <a:headEnd/>
            <a:tailEnd type="triangle" w="sm" len="med"/>
          </a:ln>
        </p:spPr>
        <p:txBody>
          <a:bodyPr lIns="68708" tIns="34354" rIns="68708" bIns="34354"/>
          <a:lstStyle/>
          <a:p>
            <a:endParaRPr lang="zh-CN" altLang="en-US" sz="1800" u="none" dirty="0">
              <a:solidFill>
                <a:srgbClr val="18386B"/>
              </a:solidFill>
              <a:ea typeface="黑体" pitchFamily="2" charset="-122"/>
            </a:endParaRPr>
          </a:p>
        </p:txBody>
      </p:sp>
      <p:sp>
        <p:nvSpPr>
          <p:cNvPr id="13349" name="Line 39"/>
          <p:cNvSpPr>
            <a:spLocks noChangeShapeType="1"/>
          </p:cNvSpPr>
          <p:nvPr/>
        </p:nvSpPr>
        <p:spPr bwMode="auto">
          <a:xfrm rot="5400000">
            <a:off x="2026847" y="2589933"/>
            <a:ext cx="228671" cy="0"/>
          </a:xfrm>
          <a:prstGeom prst="line">
            <a:avLst/>
          </a:prstGeom>
          <a:noFill/>
          <a:ln w="12700">
            <a:solidFill>
              <a:schemeClr val="tx1"/>
            </a:solidFill>
            <a:round/>
            <a:headEnd/>
            <a:tailEnd type="triangle" w="sm" len="med"/>
          </a:ln>
        </p:spPr>
        <p:txBody>
          <a:bodyPr lIns="68708" tIns="34354" rIns="68708" bIns="34354"/>
          <a:lstStyle/>
          <a:p>
            <a:endParaRPr lang="zh-CN" altLang="en-US" sz="1800" u="none" dirty="0">
              <a:solidFill>
                <a:srgbClr val="18386B"/>
              </a:solidFill>
              <a:ea typeface="黑体" pitchFamily="2" charset="-122"/>
            </a:endParaRPr>
          </a:p>
        </p:txBody>
      </p:sp>
      <p:sp>
        <p:nvSpPr>
          <p:cNvPr id="13350" name="Line 40"/>
          <p:cNvSpPr>
            <a:spLocks noChangeShapeType="1"/>
          </p:cNvSpPr>
          <p:nvPr/>
        </p:nvSpPr>
        <p:spPr bwMode="auto">
          <a:xfrm rot="16200000" flipV="1">
            <a:off x="6211742" y="2618517"/>
            <a:ext cx="228671" cy="0"/>
          </a:xfrm>
          <a:prstGeom prst="line">
            <a:avLst/>
          </a:prstGeom>
          <a:noFill/>
          <a:ln w="12700">
            <a:solidFill>
              <a:schemeClr val="tx1"/>
            </a:solidFill>
            <a:round/>
            <a:headEnd/>
            <a:tailEnd type="triangle" w="sm" len="med"/>
          </a:ln>
        </p:spPr>
        <p:txBody>
          <a:bodyPr lIns="68708" tIns="34354" rIns="68708" bIns="34354"/>
          <a:lstStyle/>
          <a:p>
            <a:endParaRPr lang="zh-CN" altLang="en-US" sz="1800" u="none" dirty="0">
              <a:solidFill>
                <a:srgbClr val="18386B"/>
              </a:solidFill>
              <a:ea typeface="黑体" pitchFamily="2" charset="-122"/>
            </a:endParaRPr>
          </a:p>
        </p:txBody>
      </p:sp>
      <p:grpSp>
        <p:nvGrpSpPr>
          <p:cNvPr id="2" name="Group 41"/>
          <p:cNvGrpSpPr>
            <a:grpSpLocks/>
          </p:cNvGrpSpPr>
          <p:nvPr/>
        </p:nvGrpSpPr>
        <p:grpSpPr bwMode="auto">
          <a:xfrm>
            <a:off x="2341828" y="2732853"/>
            <a:ext cx="802583" cy="114335"/>
            <a:chOff x="1344" y="912"/>
            <a:chExt cx="672" cy="96"/>
          </a:xfrm>
        </p:grpSpPr>
        <p:sp>
          <p:nvSpPr>
            <p:cNvPr id="13390"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p:spPr>
          <p:txBody>
            <a:bodyPr/>
            <a:lstStyle/>
            <a:p>
              <a:endParaRPr lang="zh-CN" altLang="en-US" sz="1800" u="none" dirty="0">
                <a:solidFill>
                  <a:srgbClr val="18386B"/>
                </a:solidFill>
                <a:ea typeface="黑体" pitchFamily="2" charset="-122"/>
              </a:endParaRPr>
            </a:p>
          </p:txBody>
        </p:sp>
        <p:sp>
          <p:nvSpPr>
            <p:cNvPr id="13391"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a:solidFill>
                <a:schemeClr val="tx1"/>
              </a:solidFill>
              <a:round/>
              <a:headEnd type="none" w="sm" len="lg"/>
              <a:tailEnd type="none" w="sm" len="lg"/>
            </a:ln>
          </p:spPr>
          <p:txBody>
            <a:bodyPr/>
            <a:lstStyle/>
            <a:p>
              <a:endParaRPr lang="zh-CN" altLang="en-US" sz="1800" u="none" dirty="0">
                <a:solidFill>
                  <a:srgbClr val="18386B"/>
                </a:solidFill>
                <a:ea typeface="黑体" pitchFamily="2" charset="-122"/>
              </a:endParaRPr>
            </a:p>
          </p:txBody>
        </p:sp>
      </p:grpSp>
      <p:grpSp>
        <p:nvGrpSpPr>
          <p:cNvPr id="3" name="Group 44"/>
          <p:cNvGrpSpPr>
            <a:grpSpLocks/>
          </p:cNvGrpSpPr>
          <p:nvPr/>
        </p:nvGrpSpPr>
        <p:grpSpPr bwMode="auto">
          <a:xfrm>
            <a:off x="4978885" y="2732853"/>
            <a:ext cx="802583" cy="117908"/>
            <a:chOff x="4080" y="3676"/>
            <a:chExt cx="672" cy="99"/>
          </a:xfrm>
        </p:grpSpPr>
        <p:sp>
          <p:nvSpPr>
            <p:cNvPr id="13388"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p:spPr>
          <p:txBody>
            <a:bodyPr/>
            <a:lstStyle/>
            <a:p>
              <a:endParaRPr lang="zh-CN" altLang="en-US" sz="1800" u="none" dirty="0">
                <a:solidFill>
                  <a:srgbClr val="18386B"/>
                </a:solidFill>
                <a:ea typeface="黑体" pitchFamily="2" charset="-122"/>
              </a:endParaRPr>
            </a:p>
          </p:txBody>
        </p:sp>
        <p:sp>
          <p:nvSpPr>
            <p:cNvPr id="13389"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a:solidFill>
                <a:schemeClr val="tx1"/>
              </a:solidFill>
              <a:round/>
              <a:headEnd type="none" w="sm" len="lg"/>
              <a:tailEnd type="none" w="sm" len="lg"/>
            </a:ln>
          </p:spPr>
          <p:txBody>
            <a:bodyPr/>
            <a:lstStyle/>
            <a:p>
              <a:endParaRPr lang="zh-CN" altLang="en-US" sz="1800" u="none" dirty="0">
                <a:solidFill>
                  <a:srgbClr val="18386B"/>
                </a:solidFill>
                <a:ea typeface="黑体" pitchFamily="2" charset="-122"/>
              </a:endParaRPr>
            </a:p>
          </p:txBody>
        </p:sp>
      </p:grpSp>
      <p:sp>
        <p:nvSpPr>
          <p:cNvPr id="13353" name="Rectangle 47"/>
          <p:cNvSpPr>
            <a:spLocks noChangeArrowheads="1"/>
          </p:cNvSpPr>
          <p:nvPr/>
        </p:nvSpPr>
        <p:spPr bwMode="auto">
          <a:xfrm>
            <a:off x="434008" y="3822610"/>
            <a:ext cx="834621" cy="621450"/>
          </a:xfrm>
          <a:prstGeom prst="rect">
            <a:avLst/>
          </a:prstGeom>
          <a:solidFill>
            <a:schemeClr val="bg1"/>
          </a:solidFill>
          <a:ln w="12700">
            <a:noFill/>
            <a:miter lim="800000"/>
            <a:headEnd/>
            <a:tailEnd/>
          </a:ln>
        </p:spPr>
        <p:txBody>
          <a:bodyPr wrap="none" lIns="67993" tIns="33400" rIns="67993" bIns="33400">
            <a:spAutoFit/>
          </a:bodyPr>
          <a:lstStyle/>
          <a:p>
            <a:pPr algn="ctr" defTabSz="572553" eaLnBrk="0" hangingPunct="0"/>
            <a:r>
              <a:rPr kumimoji="1" lang="zh-CN" altLang="en-US" sz="1800" u="none" dirty="0">
                <a:solidFill>
                  <a:srgbClr val="18386B"/>
                </a:solidFill>
                <a:latin typeface="Arial" charset="0"/>
                <a:ea typeface="黑体" pitchFamily="2" charset="-122"/>
              </a:rPr>
              <a:t>数据</a:t>
            </a:r>
          </a:p>
          <a:p>
            <a:pPr algn="ctr" defTabSz="572553" eaLnBrk="0" hangingPunct="0"/>
            <a:r>
              <a:rPr kumimoji="1" lang="zh-CN" altLang="en-US" sz="1800" u="none" dirty="0">
                <a:solidFill>
                  <a:srgbClr val="18386B"/>
                </a:solidFill>
                <a:latin typeface="Arial" charset="0"/>
                <a:ea typeface="黑体" pitchFamily="2" charset="-122"/>
              </a:rPr>
              <a:t>链路层</a:t>
            </a:r>
          </a:p>
        </p:txBody>
      </p:sp>
      <p:sp>
        <p:nvSpPr>
          <p:cNvPr id="284720" name="Rectangle 48"/>
          <p:cNvSpPr>
            <a:spLocks noChangeArrowheads="1"/>
          </p:cNvSpPr>
          <p:nvPr/>
        </p:nvSpPr>
        <p:spPr bwMode="auto">
          <a:xfrm>
            <a:off x="1309936" y="3840476"/>
            <a:ext cx="1513203" cy="569294"/>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68708" tIns="34354" rIns="68708" bIns="34354" anchor="ctr"/>
          <a:lstStyle/>
          <a:p>
            <a:pPr>
              <a:defRPr/>
            </a:pPr>
            <a:endParaRPr lang="zh-CN" altLang="en-US" sz="1800" u="none" dirty="0">
              <a:solidFill>
                <a:srgbClr val="18386B"/>
              </a:solidFill>
              <a:ea typeface="黑体" pitchFamily="2" charset="-122"/>
            </a:endParaRPr>
          </a:p>
        </p:txBody>
      </p:sp>
      <p:sp>
        <p:nvSpPr>
          <p:cNvPr id="13355" name="Rectangle 49"/>
          <p:cNvSpPr>
            <a:spLocks noChangeArrowheads="1"/>
          </p:cNvSpPr>
          <p:nvPr/>
        </p:nvSpPr>
        <p:spPr bwMode="auto">
          <a:xfrm>
            <a:off x="1768554" y="3565356"/>
            <a:ext cx="824425" cy="344451"/>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800" u="none" dirty="0">
                <a:solidFill>
                  <a:srgbClr val="18386B"/>
                </a:solidFill>
                <a:latin typeface="Arial" charset="0"/>
                <a:ea typeface="黑体" pitchFamily="2" charset="-122"/>
              </a:rPr>
              <a:t>结点 </a:t>
            </a:r>
            <a:r>
              <a:rPr kumimoji="1" lang="en-US" altLang="zh-CN" sz="1800" u="none" dirty="0">
                <a:solidFill>
                  <a:srgbClr val="18386B"/>
                </a:solidFill>
                <a:latin typeface="Arial" charset="0"/>
                <a:ea typeface="黑体" pitchFamily="2" charset="-122"/>
              </a:rPr>
              <a:t>A</a:t>
            </a:r>
          </a:p>
        </p:txBody>
      </p:sp>
      <p:sp>
        <p:nvSpPr>
          <p:cNvPr id="13356" name="Rectangle 50"/>
          <p:cNvSpPr>
            <a:spLocks noChangeArrowheads="1"/>
          </p:cNvSpPr>
          <p:nvPr/>
        </p:nvSpPr>
        <p:spPr bwMode="auto">
          <a:xfrm>
            <a:off x="6115877" y="3565356"/>
            <a:ext cx="833017" cy="344451"/>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800" u="none" dirty="0">
                <a:solidFill>
                  <a:srgbClr val="18386B"/>
                </a:solidFill>
                <a:latin typeface="Arial" charset="0"/>
                <a:ea typeface="黑体" pitchFamily="2" charset="-122"/>
              </a:rPr>
              <a:t>结点 </a:t>
            </a:r>
            <a:r>
              <a:rPr kumimoji="1" lang="en-US" altLang="zh-CN" sz="1800" u="none" dirty="0">
                <a:solidFill>
                  <a:srgbClr val="18386B"/>
                </a:solidFill>
                <a:latin typeface="Arial" charset="0"/>
                <a:ea typeface="黑体" pitchFamily="2" charset="-122"/>
              </a:rPr>
              <a:t>B</a:t>
            </a:r>
          </a:p>
        </p:txBody>
      </p:sp>
      <p:grpSp>
        <p:nvGrpSpPr>
          <p:cNvPr id="4" name="Group 51"/>
          <p:cNvGrpSpPr>
            <a:grpSpLocks/>
          </p:cNvGrpSpPr>
          <p:nvPr/>
        </p:nvGrpSpPr>
        <p:grpSpPr bwMode="auto">
          <a:xfrm>
            <a:off x="2424236" y="3985766"/>
            <a:ext cx="735701" cy="338241"/>
            <a:chOff x="1701" y="2666"/>
            <a:chExt cx="616" cy="284"/>
          </a:xfrm>
        </p:grpSpPr>
        <p:grpSp>
          <p:nvGrpSpPr>
            <p:cNvPr id="5" name="Group 52"/>
            <p:cNvGrpSpPr>
              <a:grpSpLocks/>
            </p:cNvGrpSpPr>
            <p:nvPr/>
          </p:nvGrpSpPr>
          <p:grpSpPr bwMode="auto">
            <a:xfrm>
              <a:off x="1701" y="2694"/>
              <a:ext cx="616" cy="192"/>
              <a:chOff x="1701" y="2694"/>
              <a:chExt cx="616" cy="192"/>
            </a:xfrm>
          </p:grpSpPr>
          <p:sp>
            <p:nvSpPr>
              <p:cNvPr id="13386"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p:spPr>
            <p:txBody>
              <a:bodyPr wrap="none" anchor="ctr"/>
              <a:lstStyle/>
              <a:p>
                <a:endParaRPr lang="zh-CN" altLang="en-US" sz="1600" u="none" dirty="0">
                  <a:solidFill>
                    <a:srgbClr val="18386B"/>
                  </a:solidFill>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572553" eaLnBrk="0" hangingPunct="0">
                  <a:defRPr/>
                </a:pPr>
                <a:endParaRPr kumimoji="1" lang="zh-CN" altLang="zh-CN" sz="1600" u="none" dirty="0">
                  <a:solidFill>
                    <a:srgbClr val="18386B"/>
                  </a:solidFill>
                  <a:latin typeface="Arial" charset="0"/>
                  <a:ea typeface="黑体" pitchFamily="2" charset="-122"/>
                </a:endParaRPr>
              </a:p>
            </p:txBody>
          </p:sp>
        </p:grpSp>
        <p:sp>
          <p:nvSpPr>
            <p:cNvPr id="13385" name="Text Box 55"/>
            <p:cNvSpPr txBox="1">
              <a:spLocks noChangeArrowheads="1"/>
            </p:cNvSpPr>
            <p:nvPr/>
          </p:nvSpPr>
          <p:spPr bwMode="auto">
            <a:xfrm>
              <a:off x="1784" y="2666"/>
              <a:ext cx="328" cy="284"/>
            </a:xfrm>
            <a:prstGeom prst="rect">
              <a:avLst/>
            </a:prstGeom>
            <a:noFill/>
            <a:ln w="12700">
              <a:noFill/>
              <a:miter lim="800000"/>
              <a:headEnd/>
              <a:tailEnd/>
            </a:ln>
          </p:spPr>
          <p:txBody>
            <a:bodyPr wrap="none">
              <a:spAutoFit/>
            </a:bodyPr>
            <a:lstStyle/>
            <a:p>
              <a:pPr defTabSz="572553" eaLnBrk="0" hangingPunct="0"/>
              <a:r>
                <a:rPr kumimoji="1" lang="zh-CN" altLang="en-US" sz="1600" u="none" dirty="0">
                  <a:solidFill>
                    <a:srgbClr val="18386B"/>
                  </a:solidFill>
                  <a:latin typeface="Arial" charset="0"/>
                  <a:ea typeface="黑体" pitchFamily="2" charset="-122"/>
                </a:rPr>
                <a:t>帧</a:t>
              </a:r>
            </a:p>
          </p:txBody>
        </p:sp>
      </p:grpSp>
      <p:sp>
        <p:nvSpPr>
          <p:cNvPr id="13358" name="Rectangle 56"/>
          <p:cNvSpPr>
            <a:spLocks noChangeArrowheads="1"/>
          </p:cNvSpPr>
          <p:nvPr/>
        </p:nvSpPr>
        <p:spPr bwMode="auto">
          <a:xfrm>
            <a:off x="4041345" y="3211632"/>
            <a:ext cx="449900" cy="375229"/>
          </a:xfrm>
          <a:prstGeom prst="rect">
            <a:avLst/>
          </a:prstGeom>
          <a:noFill/>
          <a:ln w="12700">
            <a:noFill/>
            <a:miter lim="800000"/>
            <a:headEnd/>
            <a:tailEnd/>
          </a:ln>
        </p:spPr>
        <p:txBody>
          <a:bodyPr wrap="none" lIns="67993" tIns="33400" rIns="67993" bIns="33400">
            <a:spAutoFit/>
          </a:bodyPr>
          <a:lstStyle/>
          <a:p>
            <a:pPr defTabSz="572553" eaLnBrk="0" hangingPunct="0"/>
            <a:r>
              <a:rPr kumimoji="1" lang="en-US" altLang="zh-CN" sz="2000" u="none" dirty="0">
                <a:solidFill>
                  <a:srgbClr val="18386B"/>
                </a:solidFill>
                <a:latin typeface="Arial" charset="0"/>
                <a:ea typeface="黑体" pitchFamily="2" charset="-122"/>
              </a:rPr>
              <a:t>(a)</a:t>
            </a:r>
          </a:p>
        </p:txBody>
      </p:sp>
      <p:sp>
        <p:nvSpPr>
          <p:cNvPr id="13359" name="Rectangle 57"/>
          <p:cNvSpPr>
            <a:spLocks noChangeArrowheads="1"/>
          </p:cNvSpPr>
          <p:nvPr/>
        </p:nvSpPr>
        <p:spPr bwMode="auto">
          <a:xfrm>
            <a:off x="4041345" y="4645587"/>
            <a:ext cx="464327" cy="375229"/>
          </a:xfrm>
          <a:prstGeom prst="rect">
            <a:avLst/>
          </a:prstGeom>
          <a:noFill/>
          <a:ln w="12700">
            <a:noFill/>
            <a:miter lim="800000"/>
            <a:headEnd/>
            <a:tailEnd/>
          </a:ln>
        </p:spPr>
        <p:txBody>
          <a:bodyPr wrap="none" lIns="67993" tIns="33400" rIns="67993" bIns="33400">
            <a:spAutoFit/>
          </a:bodyPr>
          <a:lstStyle/>
          <a:p>
            <a:pPr defTabSz="572553" eaLnBrk="0" hangingPunct="0"/>
            <a:r>
              <a:rPr kumimoji="1" lang="en-US" altLang="zh-CN" sz="2000" u="none" dirty="0">
                <a:solidFill>
                  <a:srgbClr val="18386B"/>
                </a:solidFill>
                <a:latin typeface="Arial" charset="0"/>
                <a:ea typeface="黑体" pitchFamily="2" charset="-122"/>
              </a:rPr>
              <a:t>(b)</a:t>
            </a:r>
          </a:p>
        </p:txBody>
      </p:sp>
      <p:sp>
        <p:nvSpPr>
          <p:cNvPr id="13360" name="Rectangle 58"/>
          <p:cNvSpPr>
            <a:spLocks noChangeArrowheads="1"/>
          </p:cNvSpPr>
          <p:nvPr/>
        </p:nvSpPr>
        <p:spPr bwMode="auto">
          <a:xfrm>
            <a:off x="2857774" y="3761870"/>
            <a:ext cx="602185" cy="344451"/>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800" u="none" dirty="0">
                <a:solidFill>
                  <a:srgbClr val="18386B"/>
                </a:solidFill>
                <a:latin typeface="Arial" charset="0"/>
                <a:ea typeface="黑体" pitchFamily="2" charset="-122"/>
              </a:rPr>
              <a:t>发送</a:t>
            </a:r>
          </a:p>
        </p:txBody>
      </p:sp>
      <p:grpSp>
        <p:nvGrpSpPr>
          <p:cNvPr id="6" name="Group 59"/>
          <p:cNvGrpSpPr>
            <a:grpSpLocks/>
          </p:cNvGrpSpPr>
          <p:nvPr/>
        </p:nvGrpSpPr>
        <p:grpSpPr bwMode="auto">
          <a:xfrm>
            <a:off x="5318071" y="3985766"/>
            <a:ext cx="735701" cy="338241"/>
            <a:chOff x="1701" y="2666"/>
            <a:chExt cx="616" cy="284"/>
          </a:xfrm>
        </p:grpSpPr>
        <p:grpSp>
          <p:nvGrpSpPr>
            <p:cNvPr id="7" name="Group 60"/>
            <p:cNvGrpSpPr>
              <a:grpSpLocks/>
            </p:cNvGrpSpPr>
            <p:nvPr/>
          </p:nvGrpSpPr>
          <p:grpSpPr bwMode="auto">
            <a:xfrm>
              <a:off x="1701" y="2694"/>
              <a:ext cx="616" cy="192"/>
              <a:chOff x="1701" y="2694"/>
              <a:chExt cx="616" cy="192"/>
            </a:xfrm>
          </p:grpSpPr>
          <p:sp>
            <p:nvSpPr>
              <p:cNvPr id="13382"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p:spPr>
            <p:txBody>
              <a:bodyPr wrap="none" anchor="ctr"/>
              <a:lstStyle/>
              <a:p>
                <a:endParaRPr lang="zh-CN" altLang="en-US" sz="1600" u="none" dirty="0">
                  <a:solidFill>
                    <a:srgbClr val="18386B"/>
                  </a:solidFill>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572553" eaLnBrk="0" hangingPunct="0">
                  <a:defRPr/>
                </a:pPr>
                <a:endParaRPr kumimoji="1" lang="zh-CN" altLang="zh-CN" sz="1600" u="none" dirty="0">
                  <a:solidFill>
                    <a:srgbClr val="18386B"/>
                  </a:solidFill>
                  <a:latin typeface="Arial" charset="0"/>
                  <a:ea typeface="黑体" pitchFamily="2" charset="-122"/>
                </a:endParaRPr>
              </a:p>
            </p:txBody>
          </p:sp>
        </p:grpSp>
        <p:sp>
          <p:nvSpPr>
            <p:cNvPr id="13381" name="Text Box 63"/>
            <p:cNvSpPr txBox="1">
              <a:spLocks noChangeArrowheads="1"/>
            </p:cNvSpPr>
            <p:nvPr/>
          </p:nvSpPr>
          <p:spPr bwMode="auto">
            <a:xfrm>
              <a:off x="1784" y="2666"/>
              <a:ext cx="328" cy="284"/>
            </a:xfrm>
            <a:prstGeom prst="rect">
              <a:avLst/>
            </a:prstGeom>
            <a:noFill/>
            <a:ln w="12700">
              <a:noFill/>
              <a:miter lim="800000"/>
              <a:headEnd/>
              <a:tailEnd/>
            </a:ln>
          </p:spPr>
          <p:txBody>
            <a:bodyPr wrap="none">
              <a:spAutoFit/>
            </a:bodyPr>
            <a:lstStyle/>
            <a:p>
              <a:pPr defTabSz="572553" eaLnBrk="0" hangingPunct="0"/>
              <a:r>
                <a:rPr kumimoji="1" lang="zh-CN" altLang="en-US" sz="1600" u="none" dirty="0">
                  <a:solidFill>
                    <a:srgbClr val="18386B"/>
                  </a:solidFill>
                  <a:latin typeface="Arial" charset="0"/>
                  <a:ea typeface="黑体" pitchFamily="2" charset="-122"/>
                </a:rPr>
                <a:t>帧</a:t>
              </a:r>
            </a:p>
          </p:txBody>
        </p:sp>
      </p:grpSp>
      <p:sp>
        <p:nvSpPr>
          <p:cNvPr id="13362" name="Rectangle 64"/>
          <p:cNvSpPr>
            <a:spLocks noChangeArrowheads="1"/>
          </p:cNvSpPr>
          <p:nvPr/>
        </p:nvSpPr>
        <p:spPr bwMode="auto">
          <a:xfrm>
            <a:off x="5124592" y="3724672"/>
            <a:ext cx="602185" cy="344451"/>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800" u="none" dirty="0">
                <a:solidFill>
                  <a:srgbClr val="18386B"/>
                </a:solidFill>
                <a:latin typeface="Arial" charset="0"/>
                <a:ea typeface="黑体" pitchFamily="2" charset="-122"/>
              </a:rPr>
              <a:t>接收</a:t>
            </a:r>
          </a:p>
        </p:txBody>
      </p:sp>
      <p:sp>
        <p:nvSpPr>
          <p:cNvPr id="13363" name="Rectangle 65"/>
          <p:cNvSpPr>
            <a:spLocks noChangeArrowheads="1"/>
          </p:cNvSpPr>
          <p:nvPr/>
        </p:nvSpPr>
        <p:spPr bwMode="auto">
          <a:xfrm>
            <a:off x="3648806" y="4293277"/>
            <a:ext cx="1169648" cy="375229"/>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2000" u="none" dirty="0" smtClean="0">
                <a:solidFill>
                  <a:srgbClr val="18386B"/>
                </a:solidFill>
                <a:latin typeface="Arial" charset="0"/>
                <a:ea typeface="黑体" pitchFamily="2" charset="-122"/>
              </a:rPr>
              <a:t>逻辑链路</a:t>
            </a:r>
            <a:endParaRPr kumimoji="1" lang="zh-CN" altLang="en-US" sz="2000" u="none" dirty="0">
              <a:solidFill>
                <a:srgbClr val="18386B"/>
              </a:solidFill>
              <a:latin typeface="Arial" charset="0"/>
              <a:ea typeface="黑体" pitchFamily="2" charset="-122"/>
            </a:endParaRPr>
          </a:p>
        </p:txBody>
      </p:sp>
      <p:sp>
        <p:nvSpPr>
          <p:cNvPr id="284739" name="Rectangle 67"/>
          <p:cNvSpPr>
            <a:spLocks noChangeArrowheads="1"/>
          </p:cNvSpPr>
          <p:nvPr/>
        </p:nvSpPr>
        <p:spPr bwMode="auto">
          <a:xfrm>
            <a:off x="1309936" y="1189327"/>
            <a:ext cx="1513203" cy="13720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68708" tIns="34354" rIns="68708" bIns="34354" anchor="ctr"/>
          <a:lstStyle/>
          <a:p>
            <a:pPr>
              <a:defRPr/>
            </a:pPr>
            <a:endParaRPr lang="zh-CN" altLang="en-US" sz="1800" u="none" dirty="0">
              <a:solidFill>
                <a:srgbClr val="18386B"/>
              </a:solidFill>
              <a:ea typeface="黑体" pitchFamily="2" charset="-122"/>
            </a:endParaRPr>
          </a:p>
        </p:txBody>
      </p:sp>
      <p:sp>
        <p:nvSpPr>
          <p:cNvPr id="13365" name="Rectangle 68"/>
          <p:cNvSpPr>
            <a:spLocks noChangeArrowheads="1"/>
          </p:cNvSpPr>
          <p:nvPr/>
        </p:nvSpPr>
        <p:spPr bwMode="auto">
          <a:xfrm>
            <a:off x="1324267" y="1646668"/>
            <a:ext cx="1490511" cy="457341"/>
          </a:xfrm>
          <a:prstGeom prst="rect">
            <a:avLst/>
          </a:prstGeom>
          <a:solidFill>
            <a:srgbClr val="FFCCFF"/>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13366" name="Line 69"/>
          <p:cNvSpPr>
            <a:spLocks noChangeShapeType="1"/>
          </p:cNvSpPr>
          <p:nvPr/>
        </p:nvSpPr>
        <p:spPr bwMode="auto">
          <a:xfrm>
            <a:off x="1309936" y="1645477"/>
            <a:ext cx="1510814" cy="1191"/>
          </a:xfrm>
          <a:prstGeom prst="line">
            <a:avLst/>
          </a:prstGeom>
          <a:noFill/>
          <a:ln w="12700">
            <a:solidFill>
              <a:schemeClr val="tx1"/>
            </a:solidFill>
            <a:round/>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284742" name="Rectangle 70"/>
          <p:cNvSpPr>
            <a:spLocks noChangeArrowheads="1"/>
          </p:cNvSpPr>
          <p:nvPr/>
        </p:nvSpPr>
        <p:spPr bwMode="auto">
          <a:xfrm>
            <a:off x="1540440" y="1761003"/>
            <a:ext cx="1046224" cy="2286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defTabSz="572553" eaLnBrk="0" hangingPunct="0">
              <a:defRPr/>
            </a:pPr>
            <a:endParaRPr kumimoji="1" lang="zh-CN" altLang="zh-CN" sz="1800" u="none" dirty="0">
              <a:solidFill>
                <a:srgbClr val="18386B"/>
              </a:solidFill>
              <a:latin typeface="Arial" charset="0"/>
              <a:ea typeface="黑体" pitchFamily="2" charset="-122"/>
            </a:endParaRPr>
          </a:p>
        </p:txBody>
      </p:sp>
      <p:sp>
        <p:nvSpPr>
          <p:cNvPr id="13368" name="Line 71"/>
          <p:cNvSpPr>
            <a:spLocks noChangeShapeType="1"/>
          </p:cNvSpPr>
          <p:nvPr/>
        </p:nvSpPr>
        <p:spPr bwMode="auto">
          <a:xfrm>
            <a:off x="1309936" y="2102817"/>
            <a:ext cx="1510814" cy="1191"/>
          </a:xfrm>
          <a:prstGeom prst="line">
            <a:avLst/>
          </a:prstGeom>
          <a:noFill/>
          <a:ln w="12700">
            <a:solidFill>
              <a:schemeClr val="tx1"/>
            </a:solidFill>
            <a:round/>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284744" name="Rectangle 72"/>
          <p:cNvSpPr>
            <a:spLocks noChangeArrowheads="1"/>
          </p:cNvSpPr>
          <p:nvPr/>
        </p:nvSpPr>
        <p:spPr bwMode="auto">
          <a:xfrm>
            <a:off x="1694507" y="1303662"/>
            <a:ext cx="745255" cy="2286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defTabSz="572553" eaLnBrk="0" hangingPunct="0">
              <a:defRPr/>
            </a:pPr>
            <a:r>
              <a:rPr kumimoji="1" lang="en-US" altLang="zh-CN" sz="1400" u="none" dirty="0">
                <a:solidFill>
                  <a:srgbClr val="18386B"/>
                </a:solidFill>
                <a:latin typeface="Arial" charset="0"/>
                <a:ea typeface="黑体" pitchFamily="2" charset="-122"/>
              </a:rPr>
              <a:t>IP </a:t>
            </a:r>
            <a:r>
              <a:rPr kumimoji="1" lang="zh-CN" altLang="en-US" sz="1400" u="none" dirty="0">
                <a:solidFill>
                  <a:srgbClr val="18386B"/>
                </a:solidFill>
                <a:latin typeface="Arial" charset="0"/>
                <a:ea typeface="黑体" pitchFamily="2" charset="-122"/>
              </a:rPr>
              <a:t>数据报</a:t>
            </a:r>
          </a:p>
        </p:txBody>
      </p:sp>
      <p:sp>
        <p:nvSpPr>
          <p:cNvPr id="284745" name="Rectangle 73"/>
          <p:cNvSpPr>
            <a:spLocks noChangeArrowheads="1"/>
          </p:cNvSpPr>
          <p:nvPr/>
        </p:nvSpPr>
        <p:spPr bwMode="auto">
          <a:xfrm>
            <a:off x="1535663" y="2218344"/>
            <a:ext cx="1055778" cy="2286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68708" tIns="34354" rIns="68708" bIns="34354" anchor="ctr"/>
          <a:lstStyle/>
          <a:p>
            <a:pPr algn="ctr" defTabSz="572553" eaLnBrk="0" hangingPunct="0">
              <a:defRPr/>
            </a:pPr>
            <a:endParaRPr kumimoji="1" lang="zh-CN" altLang="zh-CN" sz="1800" u="none" dirty="0">
              <a:solidFill>
                <a:srgbClr val="18386B"/>
              </a:solidFill>
              <a:latin typeface="Arial" charset="0"/>
              <a:ea typeface="黑体" pitchFamily="2" charset="-122"/>
            </a:endParaRPr>
          </a:p>
        </p:txBody>
      </p:sp>
      <p:sp>
        <p:nvSpPr>
          <p:cNvPr id="13371" name="Rectangle 74"/>
          <p:cNvSpPr>
            <a:spLocks noChangeArrowheads="1"/>
          </p:cNvSpPr>
          <p:nvPr/>
        </p:nvSpPr>
        <p:spPr bwMode="auto">
          <a:xfrm>
            <a:off x="1487891" y="2227871"/>
            <a:ext cx="1124764" cy="211338"/>
          </a:xfrm>
          <a:prstGeom prst="rect">
            <a:avLst/>
          </a:prstGeom>
          <a:noFill/>
          <a:ln w="12700">
            <a:noFill/>
            <a:miter lim="800000"/>
            <a:headEnd/>
            <a:tailEnd/>
          </a:ln>
        </p:spPr>
        <p:txBody>
          <a:bodyPr wrap="none" lIns="67993" tIns="33400" rIns="67993" bIns="33400">
            <a:spAutoFit/>
          </a:bodyPr>
          <a:lstStyle/>
          <a:p>
            <a:pPr defTabSz="572553" eaLnBrk="0" hangingPunct="0">
              <a:lnSpc>
                <a:spcPct val="85000"/>
              </a:lnSpc>
            </a:pPr>
            <a:r>
              <a:rPr kumimoji="1" lang="en-US" altLang="zh-CN" sz="1100" u="none" dirty="0">
                <a:solidFill>
                  <a:srgbClr val="18386B"/>
                </a:solidFill>
                <a:latin typeface="Arial" charset="0"/>
                <a:ea typeface="黑体" pitchFamily="2" charset="-122"/>
              </a:rPr>
              <a:t>1010…  …0110</a:t>
            </a:r>
          </a:p>
        </p:txBody>
      </p:sp>
      <p:sp>
        <p:nvSpPr>
          <p:cNvPr id="13372" name="AutoShape 75"/>
          <p:cNvSpPr>
            <a:spLocks noChangeArrowheads="1"/>
          </p:cNvSpPr>
          <p:nvPr/>
        </p:nvSpPr>
        <p:spPr bwMode="auto">
          <a:xfrm>
            <a:off x="1951286" y="2104009"/>
            <a:ext cx="229309" cy="251299"/>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68708" tIns="34354" rIns="68708" bIns="34354" anchor="ctr"/>
          <a:lstStyle/>
          <a:p>
            <a:endParaRPr lang="zh-CN" altLang="en-US" sz="1800" u="none" dirty="0">
              <a:solidFill>
                <a:srgbClr val="18386B"/>
              </a:solidFill>
              <a:ea typeface="黑体" pitchFamily="2" charset="-122"/>
            </a:endParaRPr>
          </a:p>
        </p:txBody>
      </p:sp>
      <p:sp>
        <p:nvSpPr>
          <p:cNvPr id="13373" name="Rectangle 76"/>
          <p:cNvSpPr>
            <a:spLocks noChangeArrowheads="1"/>
          </p:cNvSpPr>
          <p:nvPr/>
        </p:nvSpPr>
        <p:spPr bwMode="auto">
          <a:xfrm>
            <a:off x="1689729" y="1768149"/>
            <a:ext cx="745255" cy="210805"/>
          </a:xfrm>
          <a:prstGeom prst="rect">
            <a:avLst/>
          </a:prstGeom>
          <a:solidFill>
            <a:srgbClr val="DDDDDD"/>
          </a:solidFill>
          <a:ln w="12700">
            <a:noFill/>
            <a:miter lim="800000"/>
            <a:headEnd/>
            <a:tailEnd/>
          </a:ln>
        </p:spPr>
        <p:txBody>
          <a:bodyPr wrap="none" lIns="68708" tIns="34354" rIns="68708" bIns="34354" anchor="ctr"/>
          <a:lstStyle/>
          <a:p>
            <a:endParaRPr lang="zh-CN" altLang="en-US" sz="1800" u="none" dirty="0">
              <a:solidFill>
                <a:srgbClr val="18386B"/>
              </a:solidFill>
              <a:ea typeface="黑体" pitchFamily="2" charset="-122"/>
            </a:endParaRPr>
          </a:p>
        </p:txBody>
      </p:sp>
      <p:sp>
        <p:nvSpPr>
          <p:cNvPr id="284749" name="AutoShape 77"/>
          <p:cNvSpPr>
            <a:spLocks noChangeArrowheads="1"/>
          </p:cNvSpPr>
          <p:nvPr/>
        </p:nvSpPr>
        <p:spPr bwMode="auto">
          <a:xfrm>
            <a:off x="1694507" y="1539478"/>
            <a:ext cx="745255" cy="277501"/>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68708" tIns="34354" rIns="68708" bIns="34354" anchor="ctr"/>
          <a:lstStyle/>
          <a:p>
            <a:pPr>
              <a:defRPr/>
            </a:pPr>
            <a:endParaRPr lang="zh-CN" altLang="en-US" sz="1800" u="none" dirty="0">
              <a:solidFill>
                <a:srgbClr val="18386B"/>
              </a:solidFill>
              <a:ea typeface="黑体" pitchFamily="2" charset="-122"/>
            </a:endParaRPr>
          </a:p>
        </p:txBody>
      </p:sp>
      <p:sp>
        <p:nvSpPr>
          <p:cNvPr id="13375" name="Text Box 78"/>
          <p:cNvSpPr txBox="1">
            <a:spLocks noChangeArrowheads="1"/>
          </p:cNvSpPr>
          <p:nvPr/>
        </p:nvSpPr>
        <p:spPr bwMode="auto">
          <a:xfrm>
            <a:off x="1259632" y="1726464"/>
            <a:ext cx="371194" cy="346378"/>
          </a:xfrm>
          <a:prstGeom prst="rect">
            <a:avLst/>
          </a:prstGeom>
          <a:noFill/>
          <a:ln w="12700">
            <a:noFill/>
            <a:miter lim="800000"/>
            <a:headEnd/>
            <a:tailEnd/>
          </a:ln>
        </p:spPr>
        <p:txBody>
          <a:bodyPr wrap="none" lIns="68708" tIns="34354" rIns="68708" bIns="34354">
            <a:spAutoFit/>
          </a:bodyPr>
          <a:lstStyle/>
          <a:p>
            <a:pPr defTabSz="572553" eaLnBrk="0" hangingPunct="0"/>
            <a:r>
              <a:rPr kumimoji="1" lang="zh-CN" altLang="en-US" sz="1800" u="none" dirty="0">
                <a:solidFill>
                  <a:srgbClr val="18386B"/>
                </a:solidFill>
                <a:latin typeface="Arial" charset="0"/>
                <a:ea typeface="黑体" pitchFamily="2" charset="-122"/>
              </a:rPr>
              <a:t>帧</a:t>
            </a:r>
          </a:p>
        </p:txBody>
      </p:sp>
      <p:sp>
        <p:nvSpPr>
          <p:cNvPr id="13376" name="Rectangle 79"/>
          <p:cNvSpPr>
            <a:spLocks noChangeArrowheads="1"/>
          </p:cNvSpPr>
          <p:nvPr/>
        </p:nvSpPr>
        <p:spPr bwMode="auto">
          <a:xfrm>
            <a:off x="1844991" y="1512085"/>
            <a:ext cx="550889" cy="313674"/>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1600" u="none" dirty="0">
                <a:solidFill>
                  <a:schemeClr val="bg1">
                    <a:lumMod val="75000"/>
                  </a:schemeClr>
                </a:solidFill>
                <a:latin typeface="Arial" charset="0"/>
                <a:ea typeface="黑体" pitchFamily="2" charset="-122"/>
              </a:rPr>
              <a:t>装入</a:t>
            </a:r>
          </a:p>
        </p:txBody>
      </p:sp>
      <p:sp>
        <p:nvSpPr>
          <p:cNvPr id="13377" name="Line 80"/>
          <p:cNvSpPr>
            <a:spLocks noChangeShapeType="1"/>
          </p:cNvSpPr>
          <p:nvPr/>
        </p:nvSpPr>
        <p:spPr bwMode="auto">
          <a:xfrm>
            <a:off x="1686146" y="1764576"/>
            <a:ext cx="0" cy="214379"/>
          </a:xfrm>
          <a:prstGeom prst="line">
            <a:avLst/>
          </a:prstGeom>
          <a:noFill/>
          <a:ln w="12700">
            <a:solidFill>
              <a:schemeClr val="tx1"/>
            </a:solidFill>
            <a:prstDash val="dash"/>
            <a:round/>
            <a:headEnd/>
            <a:tailEnd/>
          </a:ln>
        </p:spPr>
        <p:txBody>
          <a:bodyPr lIns="68708" tIns="34354" rIns="68708" bIns="34354"/>
          <a:lstStyle/>
          <a:p>
            <a:endParaRPr lang="zh-CN" altLang="en-US" sz="1800" u="none" dirty="0">
              <a:solidFill>
                <a:srgbClr val="18386B"/>
              </a:solidFill>
              <a:ea typeface="黑体" pitchFamily="2" charset="-122"/>
            </a:endParaRPr>
          </a:p>
        </p:txBody>
      </p:sp>
      <p:sp>
        <p:nvSpPr>
          <p:cNvPr id="13378" name="Line 81"/>
          <p:cNvSpPr>
            <a:spLocks noChangeShapeType="1"/>
          </p:cNvSpPr>
          <p:nvPr/>
        </p:nvSpPr>
        <p:spPr bwMode="auto">
          <a:xfrm>
            <a:off x="2431402" y="1765767"/>
            <a:ext cx="0" cy="214379"/>
          </a:xfrm>
          <a:prstGeom prst="line">
            <a:avLst/>
          </a:prstGeom>
          <a:noFill/>
          <a:ln w="12700">
            <a:solidFill>
              <a:schemeClr val="tx1"/>
            </a:solidFill>
            <a:prstDash val="dash"/>
            <a:round/>
            <a:headEnd/>
            <a:tailEnd/>
          </a:ln>
        </p:spPr>
        <p:txBody>
          <a:bodyPr lIns="68708" tIns="34354" rIns="68708" bIns="34354"/>
          <a:lstStyle/>
          <a:p>
            <a:endParaRPr lang="zh-CN" altLang="en-US" sz="1800" u="none" dirty="0">
              <a:solidFill>
                <a:srgbClr val="18386B"/>
              </a:solidFill>
              <a:ea typeface="黑体" pitchFamily="2" charset="-122"/>
            </a:endParaRPr>
          </a:p>
        </p:txBody>
      </p:sp>
      <p:sp>
        <p:nvSpPr>
          <p:cNvPr id="284754" name="Text Box 82"/>
          <p:cNvSpPr txBox="1">
            <a:spLocks noChangeArrowheads="1"/>
          </p:cNvSpPr>
          <p:nvPr/>
        </p:nvSpPr>
        <p:spPr bwMode="auto">
          <a:xfrm>
            <a:off x="3158866" y="870479"/>
            <a:ext cx="2133868" cy="998223"/>
          </a:xfrm>
          <a:prstGeom prst="rect">
            <a:avLst/>
          </a:prstGeom>
          <a:solidFill>
            <a:schemeClr val="accent2"/>
          </a:solidFill>
          <a:ln w="9525">
            <a:solidFill>
              <a:schemeClr val="tx2"/>
            </a:solidFill>
            <a:miter lim="800000"/>
            <a:headEnd/>
            <a:tailEnd/>
          </a:ln>
          <a:effectLst>
            <a:outerShdw dist="35921" dir="2700000" algn="ctr" rotWithShape="0">
              <a:schemeClr val="bg2"/>
            </a:outerShdw>
          </a:effectLst>
        </p:spPr>
        <p:txBody>
          <a:bodyPr wrap="square" lIns="68708" tIns="34354" rIns="68708" bIns="34354">
            <a:spAutoFit/>
          </a:bodyPr>
          <a:lstStyle/>
          <a:p>
            <a:pPr>
              <a:defRPr/>
            </a:pPr>
            <a:r>
              <a:rPr lang="zh-CN" altLang="en-US" sz="3018" u="none" dirty="0">
                <a:solidFill>
                  <a:srgbClr val="FFFF00"/>
                </a:solidFill>
                <a:ea typeface="黑体" pitchFamily="2" charset="-122"/>
              </a:rPr>
              <a:t>数据链路层传送的是帧</a:t>
            </a:r>
          </a:p>
        </p:txBody>
      </p:sp>
    </p:spTree>
    <p:extLst>
      <p:ext uri="{BB962C8B-B14F-4D97-AF65-F5344CB8AC3E}">
        <p14:creationId xmlns:p14="http://schemas.microsoft.com/office/powerpoint/2010/main" val="927896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p:cNvSpPr>
          <p:nvPr>
            <p:ph type="title" idx="4294967295"/>
          </p:nvPr>
        </p:nvSpPr>
        <p:spPr>
          <a:xfrm>
            <a:off x="285750" y="761198"/>
            <a:ext cx="6429375" cy="668338"/>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数据链路层向网络层提供的服务</a:t>
            </a:r>
          </a:p>
        </p:txBody>
      </p:sp>
      <p:sp>
        <p:nvSpPr>
          <p:cNvPr id="171010" name="内容占位符 2"/>
          <p:cNvSpPr>
            <a:spLocks noGrp="1"/>
          </p:cNvSpPr>
          <p:nvPr>
            <p:ph idx="4294967295"/>
          </p:nvPr>
        </p:nvSpPr>
        <p:spPr>
          <a:xfrm>
            <a:off x="250825" y="1492250"/>
            <a:ext cx="5834063" cy="936625"/>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正确传输网络层的用户数据；</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向网络层屏蔽物理层采用传输技术的差异性。</a:t>
            </a:r>
          </a:p>
        </p:txBody>
      </p:sp>
      <p:sp>
        <p:nvSpPr>
          <p:cNvPr id="4" name="内容占位符 2"/>
          <p:cNvSpPr>
            <a:spLocks/>
          </p:cNvSpPr>
          <p:nvPr/>
        </p:nvSpPr>
        <p:spPr bwMode="auto">
          <a:xfrm>
            <a:off x="252413" y="2500313"/>
            <a:ext cx="5903912" cy="2305050"/>
          </a:xfrm>
          <a:prstGeom prst="rect">
            <a:avLst/>
          </a:prstGeom>
          <a:noFill/>
          <a:ln w="9525">
            <a:noFill/>
            <a:miter lim="800000"/>
            <a:headEnd/>
            <a:tailEnd/>
          </a:ln>
        </p:spPr>
        <p:txBody>
          <a:bodyPr/>
          <a:lstStyle/>
          <a:p>
            <a:pPr marL="354013" indent="-354013">
              <a:lnSpc>
                <a:spcPct val="120000"/>
              </a:lnSpc>
              <a:spcBef>
                <a:spcPct val="15000"/>
              </a:spcBef>
              <a:spcAft>
                <a:spcPct val="20000"/>
              </a:spcAft>
            </a:pPr>
            <a:r>
              <a:rPr lang="zh-CN" altLang="en-US" sz="2000" b="0" u="none" dirty="0">
                <a:solidFill>
                  <a:srgbClr val="C00000"/>
                </a:solidFill>
              </a:rPr>
              <a:t>数据链路层必须</a:t>
            </a:r>
            <a:r>
              <a:rPr lang="zh-CN" altLang="en-US" sz="2000" b="0" u="none" dirty="0" smtClean="0">
                <a:solidFill>
                  <a:srgbClr val="C00000"/>
                </a:solidFill>
              </a:rPr>
              <a:t>具备一系列相应</a:t>
            </a:r>
            <a:r>
              <a:rPr lang="zh-CN" altLang="en-US" sz="2000" b="0" u="none" dirty="0">
                <a:solidFill>
                  <a:srgbClr val="C00000"/>
                </a:solidFill>
              </a:rPr>
              <a:t>的功能：</a:t>
            </a:r>
          </a:p>
          <a:p>
            <a:pPr marL="354013" indent="-354013" eaLnBrk="0" hangingPunct="0">
              <a:lnSpc>
                <a:spcPct val="120000"/>
              </a:lnSpc>
              <a:spcBef>
                <a:spcPct val="15000"/>
              </a:spcBef>
              <a:buFontTx/>
              <a:buChar char="•"/>
            </a:pPr>
            <a:r>
              <a:rPr lang="zh-CN" altLang="en-US" sz="2000" b="0" u="none" dirty="0">
                <a:solidFill>
                  <a:srgbClr val="1A3868"/>
                </a:solidFill>
              </a:rPr>
              <a:t>如何将数据组合成数据块（帧）；</a:t>
            </a:r>
          </a:p>
          <a:p>
            <a:pPr marL="354013" indent="-354013" eaLnBrk="0" hangingPunct="0">
              <a:lnSpc>
                <a:spcPct val="120000"/>
              </a:lnSpc>
              <a:spcBef>
                <a:spcPct val="15000"/>
              </a:spcBef>
              <a:buFontTx/>
              <a:buChar char="•"/>
            </a:pPr>
            <a:r>
              <a:rPr lang="zh-CN" altLang="en-US" sz="2000" b="0" u="none" dirty="0">
                <a:solidFill>
                  <a:srgbClr val="1A3868"/>
                </a:solidFill>
              </a:rPr>
              <a:t>如何控制帧在物理信道上的传输；</a:t>
            </a:r>
          </a:p>
          <a:p>
            <a:pPr marL="354013" indent="-354013" eaLnBrk="0" hangingPunct="0">
              <a:lnSpc>
                <a:spcPct val="120000"/>
              </a:lnSpc>
              <a:spcBef>
                <a:spcPct val="15000"/>
              </a:spcBef>
              <a:buFontTx/>
              <a:buChar char="•"/>
            </a:pPr>
            <a:r>
              <a:rPr lang="zh-CN" altLang="en-US" sz="2000" b="0" u="none" dirty="0">
                <a:solidFill>
                  <a:srgbClr val="1A3868"/>
                </a:solidFill>
              </a:rPr>
              <a:t>在两个网路实体之间提供数据链路通路的建立、维持和释放管理。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继续教育">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9755</TotalTime>
  <Words>3397</Words>
  <Application>Microsoft Office PowerPoint</Application>
  <PresentationFormat>自定义</PresentationFormat>
  <Paragraphs>412</Paragraphs>
  <Slides>42</Slides>
  <Notes>34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9" baseType="lpstr">
      <vt:lpstr>Gulim</vt:lpstr>
      <vt:lpstr>黑体</vt:lpstr>
      <vt:lpstr>华文楷体</vt:lpstr>
      <vt:lpstr>华文新魏</vt:lpstr>
      <vt:lpstr>楷体_GB2312</vt:lpstr>
      <vt:lpstr>宋体</vt:lpstr>
      <vt:lpstr>微软雅黑</vt:lpstr>
      <vt:lpstr>Arial</vt:lpstr>
      <vt:lpstr>Constantia</vt:lpstr>
      <vt:lpstr>Copperplate Gothic Bold</vt:lpstr>
      <vt:lpstr>Symbol</vt:lpstr>
      <vt:lpstr>Tahoma</vt:lpstr>
      <vt:lpstr>Times New Roman</vt:lpstr>
      <vt:lpstr>Wingdings</vt:lpstr>
      <vt:lpstr>继续教育</vt:lpstr>
      <vt:lpstr>Visio</vt:lpstr>
      <vt:lpstr>Visio.Drawing.6</vt:lpstr>
      <vt:lpstr>计算机网络</vt:lpstr>
      <vt:lpstr>PowerPoint 演示文稿</vt:lpstr>
      <vt:lpstr>一、物理线路与数据链路 (data link)</vt:lpstr>
      <vt:lpstr>PowerPoint 演示文稿</vt:lpstr>
      <vt:lpstr>二、数据链路层的功能</vt:lpstr>
      <vt:lpstr>PowerPoint 演示文稿</vt:lpstr>
      <vt:lpstr>数据链路层像个数字管道 </vt:lpstr>
      <vt:lpstr>PowerPoint 演示文稿</vt:lpstr>
      <vt:lpstr>数据链路层向网络层提供的服务</vt:lpstr>
      <vt:lpstr>数据链路层的主要功能</vt:lpstr>
      <vt:lpstr>数据链路层的主要功能</vt:lpstr>
      <vt:lpstr>数据链路层的主要功能</vt:lpstr>
      <vt:lpstr>数据链路层的主要功能</vt:lpstr>
      <vt:lpstr>数据链路层的主要功能</vt:lpstr>
      <vt:lpstr>数据链路层的主要功能</vt:lpstr>
      <vt:lpstr>三、3个基本问题 </vt:lpstr>
      <vt:lpstr>1.  封装成帧</vt:lpstr>
      <vt:lpstr>帧的定界</vt:lpstr>
      <vt:lpstr>用控制字符进行帧定界的方法举例 </vt:lpstr>
      <vt:lpstr>2.  透明传输</vt:lpstr>
      <vt:lpstr>解决透明传输问题</vt:lpstr>
      <vt:lpstr>用字节填充法解决透明传输的问题 </vt:lpstr>
      <vt:lpstr>3、差错控制</vt:lpstr>
      <vt:lpstr>传输差错产生过程</vt:lpstr>
      <vt:lpstr>误码率的定义</vt:lpstr>
      <vt:lpstr>检错码与纠错码</vt:lpstr>
      <vt:lpstr>常用的检错码</vt:lpstr>
      <vt:lpstr>循环冗余编码工作原理</vt:lpstr>
      <vt:lpstr>PowerPoint 演示文稿</vt:lpstr>
      <vt:lpstr>PowerPoint 演示文稿</vt:lpstr>
      <vt:lpstr>循环冗余检验的实例 </vt:lpstr>
      <vt:lpstr>帧检验序列 FCS </vt:lpstr>
      <vt:lpstr>标准的CRC生成多项式</vt:lpstr>
      <vt:lpstr>CRC检错方法的特点</vt:lpstr>
      <vt:lpstr>差错控制机制</vt:lpstr>
      <vt:lpstr>单帧停止等待ARQ协议</vt:lpstr>
      <vt:lpstr>ARQ-自动重发请求</vt:lpstr>
      <vt:lpstr>超时问题</vt:lpstr>
      <vt:lpstr>重传时间</vt:lpstr>
      <vt:lpstr>重传时间 </vt:lpstr>
      <vt:lpstr>重复帧的问题</vt:lpstr>
      <vt:lpstr>多帧连续发送协议</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乔胤博</cp:lastModifiedBy>
  <cp:revision>1109</cp:revision>
  <cp:lastPrinted>1999-06-03T07:41:47Z</cp:lastPrinted>
  <dcterms:created xsi:type="dcterms:W3CDTF">1999-05-31T06:37:31Z</dcterms:created>
  <dcterms:modified xsi:type="dcterms:W3CDTF">2018-01-02T12:35:49Z</dcterms:modified>
</cp:coreProperties>
</file>