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2"/>
  </p:notesMasterIdLst>
  <p:handoutMasterIdLst>
    <p:handoutMasterId r:id="rId23"/>
  </p:handoutMasterIdLst>
  <p:sldIdLst>
    <p:sldId id="692" r:id="rId2"/>
    <p:sldId id="694" r:id="rId3"/>
    <p:sldId id="700" r:id="rId4"/>
    <p:sldId id="731" r:id="rId5"/>
    <p:sldId id="735" r:id="rId6"/>
    <p:sldId id="719" r:id="rId7"/>
    <p:sldId id="734" r:id="rId8"/>
    <p:sldId id="736" r:id="rId9"/>
    <p:sldId id="737" r:id="rId10"/>
    <p:sldId id="742" r:id="rId11"/>
    <p:sldId id="722" r:id="rId12"/>
    <p:sldId id="723" r:id="rId13"/>
    <p:sldId id="727" r:id="rId14"/>
    <p:sldId id="728" r:id="rId15"/>
    <p:sldId id="738" r:id="rId16"/>
    <p:sldId id="739" r:id="rId17"/>
    <p:sldId id="740" r:id="rId18"/>
    <p:sldId id="741" r:id="rId19"/>
    <p:sldId id="743" r:id="rId20"/>
    <p:sldId id="744" r:id="rId21"/>
  </p:sldIdLst>
  <p:sldSz cx="9144000" cy="51450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5pPr>
    <a:lvl6pPr marL="22860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6pPr>
    <a:lvl7pPr marL="27432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7pPr>
    <a:lvl8pPr marL="32004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8pPr>
    <a:lvl9pPr marL="3657600" algn="l" defTabSz="914400" rtl="0" eaLnBrk="1" latinLnBrk="0" hangingPunct="1">
      <a:defRPr sz="2800" b="1" u="sng" kern="1200">
        <a:solidFill>
          <a:srgbClr val="000099"/>
        </a:solidFill>
        <a:latin typeface="Times New Roman" pitchFamily="18" charset="0"/>
        <a:ea typeface="微软雅黑" pitchFamily="34" charset="-122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000000"/>
    <a:srgbClr val="FBFBFB"/>
    <a:srgbClr val="99CCFF"/>
    <a:srgbClr val="6699FF"/>
    <a:srgbClr val="3399FF"/>
    <a:srgbClr val="0099FF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7" autoAdjust="0"/>
    <p:restoredTop sz="90481" autoAdjust="0"/>
  </p:normalViewPr>
  <p:slideViewPr>
    <p:cSldViewPr>
      <p:cViewPr varScale="1">
        <p:scale>
          <a:sx n="102" d="100"/>
          <a:sy n="102" d="100"/>
        </p:scale>
        <p:origin x="955" y="72"/>
      </p:cViewPr>
      <p:guideLst>
        <p:guide orient="horz" pos="16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20"/>
    </p:cViewPr>
  </p:sorterViewPr>
  <p:notesViewPr>
    <p:cSldViewPr>
      <p:cViewPr varScale="1">
        <p:scale>
          <a:sx n="58" d="100"/>
          <a:sy n="58" d="100"/>
        </p:scale>
        <p:origin x="-19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7594961-AFB0-4031-99BB-E8406524DE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3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DB2ABA0-4F77-4D32-955D-34B17542D7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6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2ABA0-4F77-4D32-955D-34B17542D77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83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zh-CN" altLang="en-US" sz="1200" b="0" i="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美国信息交换标准代码，</a:t>
            </a:r>
            <a:r>
              <a:rPr kumimoji="1" lang="en-US" altLang="zh-CN" sz="1200" b="0" i="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American Standard Code for Information Interchange</a:t>
            </a:r>
            <a:r>
              <a:rPr kumimoji="1" lang="zh-CN" altLang="en-US" sz="1200" b="0" i="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92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rgbClr val="1A3868"/>
                </a:solidFill>
                <a:ea typeface="微软雅黑" pitchFamily="34" charset="-122"/>
                <a:cs typeface="Times New Roman" pitchFamily="18" charset="0"/>
              </a:rPr>
              <a:t>ACSII</a:t>
            </a:r>
            <a:r>
              <a:rPr lang="zh-CN" altLang="en-US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码的控制字符集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2ABA0-4F77-4D32-955D-34B17542D77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1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86814-BD6C-4169-9597-B99506DED96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7795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 smtClean="0">
                <a:solidFill>
                  <a:srgbClr val="2D2DB9"/>
                </a:solidFill>
                <a:ea typeface="宋体" charset="-122"/>
              </a:rPr>
              <a:t>PPP</a:t>
            </a:r>
            <a:r>
              <a:rPr lang="zh-CN" altLang="en-US" b="1" smtClean="0">
                <a:solidFill>
                  <a:srgbClr val="2D2DB9"/>
                </a:solidFill>
                <a:ea typeface="宋体" charset="-122"/>
              </a:rPr>
              <a:t>协议是大多数个人计算机和</a:t>
            </a:r>
            <a:r>
              <a:rPr lang="en-US" altLang="zh-CN" b="1" smtClean="0">
                <a:solidFill>
                  <a:srgbClr val="2D2DB9"/>
                </a:solidFill>
                <a:ea typeface="宋体" charset="-122"/>
              </a:rPr>
              <a:t>ISP</a:t>
            </a:r>
            <a:r>
              <a:rPr lang="zh-CN" altLang="en-US" b="1" smtClean="0">
                <a:solidFill>
                  <a:srgbClr val="2D2DB9"/>
                </a:solidFill>
                <a:ea typeface="宋体" charset="-122"/>
              </a:rPr>
              <a:t>之间使用的协议，它在高速广域网上也有一定的应用</a:t>
            </a:r>
            <a:r>
              <a:rPr lang="en-US" altLang="zh-CN" b="1" smtClean="0">
                <a:solidFill>
                  <a:srgbClr val="2D2DB9"/>
                </a:solidFill>
                <a:ea typeface="宋体" charset="-122"/>
              </a:rPr>
              <a:t>; PPP</a:t>
            </a:r>
            <a:r>
              <a:rPr lang="zh-CN" altLang="en-US" b="1" smtClean="0">
                <a:solidFill>
                  <a:srgbClr val="2D2DB9"/>
                </a:solidFill>
                <a:ea typeface="宋体" charset="-122"/>
              </a:rPr>
              <a:t>协议不仅用于拨号电话线上，在路由器之间的专用线路上也得到广泛应用。</a:t>
            </a: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200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标志字节长度为</a:t>
            </a:r>
            <a:r>
              <a:rPr lang="en-US" altLang="zh-CN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字节，地址字段长度为</a:t>
            </a:r>
            <a:r>
              <a:rPr lang="en-US" altLang="zh-CN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字节</a:t>
            </a:r>
            <a:r>
              <a:rPr lang="en-US" altLang="zh-CN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 </a:t>
            </a:r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控制字段长度为</a:t>
            </a:r>
            <a:r>
              <a:rPr lang="en-US" altLang="zh-CN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字节</a:t>
            </a:r>
            <a:r>
              <a:rPr lang="en-US" altLang="zh-CN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 </a:t>
            </a:r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协议字段长度为</a:t>
            </a:r>
            <a:r>
              <a:rPr lang="en-US" altLang="zh-CN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字节</a:t>
            </a:r>
            <a:r>
              <a:rPr lang="en-US" altLang="zh-CN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 </a:t>
            </a:r>
            <a:r>
              <a:rPr lang="zh-CN" altLang="en-US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信息字段长度可变</a:t>
            </a:r>
            <a:r>
              <a:rPr lang="en-US" altLang="zh-CN" sz="100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 </a:t>
            </a:r>
            <a:r>
              <a:rPr lang="zh-CN" altLang="en-US" b="1" smtClean="0">
                <a:solidFill>
                  <a:srgbClr val="2D2DB9"/>
                </a:solidFill>
                <a:ea typeface="微软雅黑" pitchFamily="34" charset="-122"/>
                <a:cs typeface="Times New Roman" pitchFamily="18" charset="0"/>
              </a:rPr>
              <a:t>帧校验字段长度为</a:t>
            </a:r>
            <a:r>
              <a:rPr lang="en-US" altLang="zh-CN" b="1" smtClean="0">
                <a:solidFill>
                  <a:srgbClr val="2D2DB9"/>
                </a:solidFill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b="1" smtClean="0">
                <a:solidFill>
                  <a:srgbClr val="2D2DB9"/>
                </a:solidFill>
                <a:ea typeface="微软雅黑" pitchFamily="34" charset="-122"/>
                <a:cs typeface="Times New Roman" pitchFamily="18" charset="0"/>
              </a:rPr>
              <a:t>字节</a:t>
            </a:r>
            <a:r>
              <a:rPr lang="en-US" altLang="zh-CN" b="1" smtClean="0">
                <a:solidFill>
                  <a:srgbClr val="2D2DB9"/>
                </a:solidFill>
                <a:ea typeface="微软雅黑" pitchFamily="34" charset="-122"/>
                <a:cs typeface="Times New Roman" pitchFamily="18" charset="0"/>
              </a:rPr>
              <a:t>;</a:t>
            </a:r>
          </a:p>
          <a:p>
            <a:endParaRPr lang="en-US" altLang="zh-CN" sz="1000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1000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1000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41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b="0" u="sng" smtClean="0">
                <a:ea typeface="宋体" charset="-122"/>
              </a:rPr>
              <a:t>个人计算机</a:t>
            </a:r>
            <a:r>
              <a:rPr lang="en-US" altLang="zh-CN" b="0" u="sng" smtClean="0">
                <a:ea typeface="宋体" charset="-122"/>
              </a:rPr>
              <a:t>通过</a:t>
            </a:r>
            <a:r>
              <a:rPr lang="en-US" altLang="en-US" b="0" u="sng" smtClean="0">
                <a:ea typeface="宋体" charset="-122"/>
              </a:rPr>
              <a:t>PPP协议</a:t>
            </a:r>
            <a:r>
              <a:rPr lang="en-US" altLang="zh-CN" b="0" u="sng" smtClean="0">
                <a:ea typeface="宋体" charset="-122"/>
              </a:rPr>
              <a:t>联入</a:t>
            </a:r>
            <a:r>
              <a:rPr lang="zh-CN" altLang="en-US" b="0" u="sng" smtClean="0">
                <a:ea typeface="宋体" charset="-122"/>
              </a:rPr>
              <a:t>互联网要经过以下</a:t>
            </a:r>
            <a:r>
              <a:rPr lang="en-US" altLang="zh-CN" b="0" u="sng" smtClean="0">
                <a:ea typeface="宋体" charset="-122"/>
              </a:rPr>
              <a:t>3</a:t>
            </a:r>
            <a:r>
              <a:rPr lang="zh-CN" altLang="en-US" b="0" u="sng" smtClean="0">
                <a:ea typeface="宋体" charset="-122"/>
              </a:rPr>
              <a:t>步：</a:t>
            </a:r>
            <a:r>
              <a:rPr lang="en-US" altLang="zh-CN" b="0" u="sng" smtClean="0">
                <a:ea typeface="宋体" charset="-122"/>
              </a:rPr>
              <a:t>1</a:t>
            </a:r>
            <a:r>
              <a:rPr lang="zh-CN" altLang="en-US" b="0" u="sng" smtClean="0">
                <a:ea typeface="宋体" charset="-122"/>
              </a:rPr>
              <a:t>）通过</a:t>
            </a:r>
            <a:r>
              <a:rPr lang="en-US" altLang="zh-CN" b="0" u="sng" smtClean="0">
                <a:ea typeface="宋体" charset="-122"/>
              </a:rPr>
              <a:t>modem</a:t>
            </a:r>
            <a:r>
              <a:rPr lang="zh-CN" altLang="en-US" b="0" u="sng" smtClean="0">
                <a:ea typeface="宋体" charset="-122"/>
              </a:rPr>
              <a:t>呼叫</a:t>
            </a:r>
            <a:r>
              <a:rPr lang="en-US" altLang="zh-CN" b="0" u="sng" smtClean="0">
                <a:ea typeface="宋体" charset="-122"/>
              </a:rPr>
              <a:t>ISP</a:t>
            </a:r>
            <a:r>
              <a:rPr lang="zh-CN" altLang="en-US" b="0" u="sng" smtClean="0">
                <a:ea typeface="宋体" charset="-122"/>
              </a:rPr>
              <a:t>的路由器；</a:t>
            </a:r>
            <a:r>
              <a:rPr lang="en-US" altLang="zh-CN" b="0" u="sng" smtClean="0">
                <a:ea typeface="宋体" charset="-122"/>
              </a:rPr>
              <a:t>2</a:t>
            </a:r>
            <a:r>
              <a:rPr lang="zh-CN" altLang="en-US" b="0" u="sng" smtClean="0">
                <a:ea typeface="宋体" charset="-122"/>
              </a:rPr>
              <a:t>）对方应答，建立物理连接；</a:t>
            </a:r>
            <a:r>
              <a:rPr lang="en-US" altLang="zh-CN" b="0" u="sng" smtClean="0">
                <a:ea typeface="宋体" charset="-122"/>
              </a:rPr>
              <a:t>3</a:t>
            </a:r>
            <a:r>
              <a:rPr lang="zh-CN" altLang="en-US" b="0" u="sng" smtClean="0">
                <a:ea typeface="宋体" charset="-122"/>
              </a:rPr>
              <a:t>）计算机向路由器发送链路控制帧，用来指定</a:t>
            </a:r>
            <a:r>
              <a:rPr lang="en-US" altLang="zh-CN" b="0" u="sng" smtClean="0">
                <a:ea typeface="宋体" charset="-122"/>
              </a:rPr>
              <a:t>PPP</a:t>
            </a:r>
            <a:r>
              <a:rPr lang="zh-CN" altLang="en-US" b="0" u="sng" smtClean="0">
                <a:ea typeface="宋体" charset="-122"/>
              </a:rPr>
              <a:t>协议的数据链路选项：</a:t>
            </a:r>
            <a:r>
              <a:rPr lang="zh-CN" altLang="en-US" sz="900" b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链路控制帧可以用来与对方进行协商，异步链路中将什么字符当做转义字符；为了提高线路的利用率，链路控制帧可以用来与对方协商，是否可以不传输标志字节或地址字节，并将协议字段从</a:t>
            </a:r>
            <a:r>
              <a:rPr lang="en-US" altLang="zh-CN" sz="900" b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2</a:t>
            </a:r>
            <a:r>
              <a:rPr lang="zh-CN" altLang="en-US" sz="900" b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字节缩短为</a:t>
            </a:r>
            <a:r>
              <a:rPr lang="en-US" altLang="zh-CN" sz="900" b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1</a:t>
            </a:r>
            <a:r>
              <a:rPr lang="zh-CN" altLang="en-US" sz="900" b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字节；如果在线路建立期间，收发双方不使用链路控制协商，固定的数据字段长度为</a:t>
            </a:r>
            <a:r>
              <a:rPr lang="en-US" altLang="zh-CN" sz="900" b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1500B</a:t>
            </a:r>
            <a:r>
              <a:rPr lang="zh-CN" altLang="en-US" sz="900" b="0" smtClean="0">
                <a:solidFill>
                  <a:srgbClr val="2D2DB9"/>
                </a:solidFill>
                <a:ea typeface="宋体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67509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SLIP</a:t>
            </a:r>
            <a:r>
              <a:rPr lang="zh-CN" altLang="en-US" smtClean="0">
                <a:ea typeface="宋体" charset="-122"/>
              </a:rPr>
              <a:t>（</a:t>
            </a:r>
            <a:r>
              <a:rPr lang="en-US" altLang="zh-CN" smtClean="0">
                <a:ea typeface="宋体" charset="-122"/>
              </a:rPr>
              <a:t>Serial Line Internet Protocol</a:t>
            </a:r>
            <a:r>
              <a:rPr lang="zh-CN" altLang="en-US" smtClean="0">
                <a:ea typeface="宋体" charset="-122"/>
              </a:rPr>
              <a:t>，串行线路网际协议）。计算机通过</a:t>
            </a:r>
            <a:r>
              <a:rPr lang="en-US" altLang="zh-CN" smtClean="0">
                <a:ea typeface="宋体" charset="-122"/>
              </a:rPr>
              <a:t>TCP/IP</a:t>
            </a:r>
            <a:r>
              <a:rPr lang="zh-CN" altLang="en-US" smtClean="0">
                <a:ea typeface="宋体" charset="-122"/>
              </a:rPr>
              <a:t>协议访问互联网时需要一个</a:t>
            </a:r>
            <a:r>
              <a:rPr lang="en-US" altLang="zh-CN" smtClean="0">
                <a:ea typeface="宋体" charset="-122"/>
              </a:rPr>
              <a:t>IP</a:t>
            </a:r>
            <a:r>
              <a:rPr lang="zh-CN" altLang="en-US" smtClean="0">
                <a:ea typeface="宋体" charset="-122"/>
              </a:rPr>
              <a:t>地址，</a:t>
            </a:r>
            <a:r>
              <a:rPr lang="en-US" altLang="zh-CN" smtClean="0">
                <a:ea typeface="宋体" charset="-122"/>
              </a:rPr>
              <a:t>ISP</a:t>
            </a:r>
            <a:r>
              <a:rPr lang="zh-CN" altLang="en-US" smtClean="0">
                <a:ea typeface="宋体" charset="-122"/>
              </a:rPr>
              <a:t>在用户登录时动态为计算机分配临时</a:t>
            </a:r>
            <a:r>
              <a:rPr lang="en-US" altLang="zh-CN" smtClean="0">
                <a:ea typeface="宋体" charset="-122"/>
              </a:rPr>
              <a:t>IP</a:t>
            </a:r>
            <a:r>
              <a:rPr lang="zh-CN" altLang="en-US" smtClean="0">
                <a:ea typeface="宋体" charset="-122"/>
              </a:rPr>
              <a:t>地址。网络控制帧可以配置网络层，来获取临时</a:t>
            </a:r>
            <a:r>
              <a:rPr lang="en-US" altLang="zh-CN" smtClean="0">
                <a:ea typeface="宋体" charset="-122"/>
              </a:rPr>
              <a:t>IP</a:t>
            </a:r>
            <a:r>
              <a:rPr lang="zh-CN" altLang="en-US" smtClean="0">
                <a:ea typeface="宋体" charset="-122"/>
              </a:rPr>
              <a:t>地址。当用户要结束访问时，网络控制帧断开网络连接并释放</a:t>
            </a:r>
            <a:r>
              <a:rPr lang="en-US" altLang="zh-CN" smtClean="0">
                <a:ea typeface="宋体" charset="-122"/>
              </a:rPr>
              <a:t>IP</a:t>
            </a:r>
            <a:r>
              <a:rPr lang="zh-CN" altLang="en-US" smtClean="0">
                <a:ea typeface="宋体" charset="-122"/>
              </a:rPr>
              <a:t>地址，然后使用链路控制帧断开数据链路连接。</a:t>
            </a:r>
            <a:r>
              <a:rPr kumimoji="1" lang="zh-CN" altLang="en-US" sz="1200" b="0" i="0" kern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smtClean="0">
                <a:ea typeface="宋体" charset="-122"/>
              </a:rPr>
              <a:t>PPP(Point-to-Point Protocol)</a:t>
            </a:r>
            <a:r>
              <a:rPr lang="zh-CN" altLang="en-US" smtClean="0">
                <a:ea typeface="宋体" charset="-122"/>
              </a:rPr>
              <a:t>帧格式和</a:t>
            </a:r>
            <a:r>
              <a:rPr lang="en-US" altLang="zh-CN" smtClean="0">
                <a:ea typeface="宋体" charset="-122"/>
              </a:rPr>
              <a:t>HDLC(High-LevelData Link Control)</a:t>
            </a:r>
            <a:r>
              <a:rPr lang="zh-CN" altLang="en-US" smtClean="0">
                <a:ea typeface="宋体" charset="-122"/>
              </a:rPr>
              <a:t>帧格式非常相似，两者的主要区别在于：</a:t>
            </a:r>
            <a:r>
              <a:rPr lang="en-US" altLang="zh-CN" smtClean="0">
                <a:ea typeface="宋体" charset="-122"/>
              </a:rPr>
              <a:t>PPP</a:t>
            </a:r>
            <a:r>
              <a:rPr lang="zh-CN" altLang="en-US" smtClean="0">
                <a:ea typeface="宋体" charset="-122"/>
              </a:rPr>
              <a:t>帧是面向字节（字符）的，而</a:t>
            </a:r>
            <a:r>
              <a:rPr lang="en-US" altLang="zh-CN" smtClean="0">
                <a:ea typeface="宋体" charset="-122"/>
              </a:rPr>
              <a:t>HDLC</a:t>
            </a:r>
            <a:r>
              <a:rPr lang="zh-CN" altLang="en-US" smtClean="0">
                <a:ea typeface="宋体" charset="-122"/>
              </a:rPr>
              <a:t>是面向比特（位）的。 </a:t>
            </a:r>
          </a:p>
        </p:txBody>
      </p:sp>
    </p:spTree>
    <p:extLst>
      <p:ext uri="{BB962C8B-B14F-4D97-AF65-F5344CB8AC3E}">
        <p14:creationId xmlns:p14="http://schemas.microsoft.com/office/powerpoint/2010/main" val="401404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598613"/>
            <a:ext cx="6243654" cy="1045369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5834" y="2916238"/>
            <a:ext cx="4914912" cy="1013628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6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6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EE71F-8112-4A19-9402-9BF79C63AB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428625"/>
            <a:ext cx="6429375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485900"/>
            <a:ext cx="6357937" cy="30876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FF50F-FAD3-45C0-95F1-66EA105DBA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95600" y="4716463"/>
            <a:ext cx="2895600" cy="228600"/>
          </a:xfr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7938E749-6DAA-4A42-8C67-EB08365EC6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7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78B7E-626C-4C6E-AA96-4A9BED4FB4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951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FB535-AE94-41CF-85FA-814D548942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7C8AD-90CA-45AE-B063-520D099B7A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AE15D-6259-4B61-9214-ABFC9C175D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90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10253-D6B7-458F-A9E5-3C9B0482D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7489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6EF04-CBDA-4D19-B578-EE5C74EC20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D17AD-34AF-4292-AE8A-CDFEF99092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428625"/>
            <a:ext cx="642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一级标题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485900"/>
            <a:ext cx="6357937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二级标题</a:t>
            </a:r>
            <a:endParaRPr lang="en-US" altLang="zh-CN" smtClean="0"/>
          </a:p>
          <a:p>
            <a:pPr lvl="1"/>
            <a:r>
              <a:rPr lang="zh-CN" altLang="en-US" smtClean="0"/>
              <a:t>三级标题</a:t>
            </a:r>
          </a:p>
          <a:p>
            <a:pPr lvl="2"/>
            <a:r>
              <a:rPr lang="zh-CN" altLang="en-US" smtClean="0"/>
              <a:t>四级标题</a:t>
            </a:r>
          </a:p>
          <a:p>
            <a:pPr lvl="3"/>
            <a:r>
              <a:rPr lang="zh-CN" altLang="en-US" smtClean="0"/>
              <a:t>五级标题</a:t>
            </a:r>
          </a:p>
          <a:p>
            <a:pPr lvl="4"/>
            <a:r>
              <a:rPr lang="zh-CN" altLang="en-US" smtClean="0"/>
              <a:t>六级标题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5600" y="4830763"/>
            <a:ext cx="2895600" cy="228600"/>
          </a:xfrm>
          <a:prstGeom prst="rect">
            <a:avLst/>
          </a:prstGeom>
        </p:spPr>
        <p:txBody>
          <a:bodyPr/>
          <a:lstStyle>
            <a:lvl1pPr algn="ctr" eaLnBrk="0" hangingPunct="0">
              <a:defRPr/>
            </a:lvl1pPr>
          </a:lstStyle>
          <a:p>
            <a:pPr>
              <a:defRPr/>
            </a:pPr>
            <a:fld id="{BD43745F-DFDB-45BB-BEE6-FA9A3DA740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698" r:id="rId3"/>
    <p:sldLayoutId id="2147483697" r:id="rId4"/>
    <p:sldLayoutId id="2147483696" r:id="rId5"/>
    <p:sldLayoutId id="2147483695" r:id="rId6"/>
    <p:sldLayoutId id="2147483694" r:id="rId7"/>
    <p:sldLayoutId id="2147483693" r:id="rId8"/>
    <p:sldLayoutId id="2147483692" r:id="rId9"/>
    <p:sldLayoutId id="2147483691" r:id="rId10"/>
    <p:sldLayoutId id="214748369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4D19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Constantia" pitchFamily="18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67326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267326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267326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267326"/>
          </a:solidFill>
          <a:latin typeface="Arial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标题 1"/>
          <p:cNvSpPr>
            <a:spLocks noGrp="1"/>
          </p:cNvSpPr>
          <p:nvPr>
            <p:ph type="title"/>
          </p:nvPr>
        </p:nvSpPr>
        <p:spPr>
          <a:xfrm>
            <a:off x="3851920" y="2212504"/>
            <a:ext cx="4064000" cy="10207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endParaRPr lang="zh-CN" altLang="en-US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副标题 2"/>
          <p:cNvSpPr>
            <a:spLocks noGrp="1"/>
          </p:cNvSpPr>
          <p:nvPr>
            <p:ph type="body" idx="1"/>
          </p:nvPr>
        </p:nvSpPr>
        <p:spPr>
          <a:xfrm>
            <a:off x="3317875" y="3502025"/>
            <a:ext cx="4000500" cy="1125538"/>
          </a:xfrm>
        </p:spPr>
        <p:txBody>
          <a:bodyPr/>
          <a:lstStyle/>
          <a:p>
            <a:pPr algn="ctr" eaLnBrk="1" hangingPunct="1"/>
            <a:r>
              <a:rPr lang="zh-CN" altLang="en-US" sz="2800" b="1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王宇新</a:t>
            </a:r>
          </a:p>
          <a:p>
            <a:pPr algn="ctr" eaLnBrk="1" hangingPunct="1"/>
            <a:r>
              <a:rPr lang="zh-CN" altLang="en-US" sz="2800" b="1" smtClean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大连理工大学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700336"/>
            <a:ext cx="6184824" cy="720080"/>
          </a:xfrm>
        </p:spPr>
        <p:txBody>
          <a:bodyPr anchor="b"/>
          <a:lstStyle/>
          <a:p>
            <a:pPr algn="l" eaLnBrk="1" hangingPunct="1"/>
            <a:r>
              <a:rPr lang="zh-CN" altLang="zh-CN" dirty="0" smtClean="0"/>
              <a:t> </a:t>
            </a:r>
            <a:r>
              <a:rPr lang="zh-CN" altLang="zh-CN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不提供使用序号和</a:t>
            </a:r>
            <a:r>
              <a:rPr lang="zh-CN" altLang="zh-CN" sz="2400" kern="12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确认的</a:t>
            </a:r>
            <a:r>
              <a:rPr lang="zh-CN" altLang="zh-CN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可靠传输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636440"/>
            <a:ext cx="6046668" cy="340266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PPP 协议之所以不使用序号和确认机制是出于以下的考虑：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在数据链路层出现差错的概率不大时，使用比较简单的 PPP 协议较为合理。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在因特网环境下，PPP 的信息字段放入的数据是 IP 数据报。数据链路层的可靠传输并不能够保证网络层的传输也是可靠的。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zh-CN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帧检验序列 FCS 字段可保证无差错接受。   </a:t>
            </a:r>
          </a:p>
          <a:p>
            <a:pPr lvl="1"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793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标题 1"/>
          <p:cNvSpPr>
            <a:spLocks noGrp="1"/>
          </p:cNvSpPr>
          <p:nvPr>
            <p:ph type="title" idx="4294967295"/>
          </p:nvPr>
        </p:nvSpPr>
        <p:spPr>
          <a:xfrm>
            <a:off x="663575" y="679450"/>
            <a:ext cx="6429375" cy="668338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PPP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协议的帧结构</a:t>
            </a:r>
          </a:p>
        </p:txBody>
      </p:sp>
      <p:sp>
        <p:nvSpPr>
          <p:cNvPr id="245762" name="内容占位符 2"/>
          <p:cNvSpPr>
            <a:spLocks noGrp="1"/>
          </p:cNvSpPr>
          <p:nvPr>
            <p:ph idx="4294967295"/>
          </p:nvPr>
        </p:nvSpPr>
        <p:spPr>
          <a:xfrm>
            <a:off x="684213" y="1338263"/>
            <a:ext cx="5470525" cy="3394075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PPP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协议的帧分为：</a:t>
            </a:r>
            <a:endParaRPr lang="en-US" altLang="zh-CN" sz="2000" dirty="0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PPP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信息帧</a:t>
            </a:r>
            <a:endParaRPr lang="en-US" altLang="zh-CN" sz="20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PPP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链路控制帧</a:t>
            </a:r>
          </a:p>
          <a:p>
            <a:pPr lvl="1"/>
            <a:r>
              <a:rPr lang="zh-CN" altLang="en-US" dirty="0" smtClean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链路控制协议（</a:t>
            </a:r>
            <a:r>
              <a:rPr lang="en-US" altLang="zh-CN" dirty="0" smtClean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LCP</a:t>
            </a:r>
            <a:r>
              <a:rPr lang="zh-CN" altLang="en-US" dirty="0" smtClean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用于建立、配置、管理和测试数据链路连接</a:t>
            </a:r>
            <a:r>
              <a:rPr lang="en-US" altLang="zh-CN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PPP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网络控制帧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网络控制协议（</a:t>
            </a:r>
            <a:r>
              <a:rPr lang="en-US" altLang="zh-CN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NCP</a:t>
            </a:r>
            <a:r>
              <a:rPr lang="zh-CN" altLang="en-US" dirty="0">
                <a:solidFill>
                  <a:srgbClr val="00CC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用于建立和配置不同的网络层协议。</a:t>
            </a:r>
            <a:endParaRPr lang="zh-CN" altLang="en-US" sz="3200" b="1" dirty="0" smtClean="0">
              <a:solidFill>
                <a:srgbClr val="2D2DB9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31" name="标题 1"/>
          <p:cNvSpPr>
            <a:spLocks noGrp="1"/>
          </p:cNvSpPr>
          <p:nvPr>
            <p:ph type="title" idx="4294967295"/>
          </p:nvPr>
        </p:nvSpPr>
        <p:spPr>
          <a:xfrm>
            <a:off x="395536" y="768400"/>
            <a:ext cx="3960812" cy="508000"/>
          </a:xfrm>
        </p:spPr>
        <p:txBody>
          <a:bodyPr/>
          <a:lstStyle/>
          <a:p>
            <a:pPr algn="l"/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PPP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信息帧</a:t>
            </a:r>
          </a:p>
        </p:txBody>
      </p:sp>
      <p:sp>
        <p:nvSpPr>
          <p:cNvPr id="231432" name="内容占位符 2"/>
          <p:cNvSpPr>
            <a:spLocks noGrp="1"/>
          </p:cNvSpPr>
          <p:nvPr>
            <p:ph idx="4294967295"/>
          </p:nvPr>
        </p:nvSpPr>
        <p:spPr>
          <a:xfrm>
            <a:off x="250825" y="3005163"/>
            <a:ext cx="7921575" cy="2015653"/>
          </a:xfrm>
        </p:spPr>
        <p:txBody>
          <a:bodyPr/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标志字段</a:t>
            </a:r>
            <a:r>
              <a:rPr lang="zh-CN" alt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：值为</a:t>
            </a:r>
            <a:r>
              <a:rPr 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en-US" altLang="zh-CN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7E”(01111110)</a:t>
            </a:r>
            <a:r>
              <a:rPr lang="zh-CN" alt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，用于比特流的同步；</a:t>
            </a:r>
            <a:endParaRPr lang="en-US" altLang="zh-CN" sz="1800" dirty="0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地址字段</a:t>
            </a:r>
            <a:r>
              <a:rPr lang="zh-CN" alt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：值为</a:t>
            </a:r>
            <a:r>
              <a:rPr 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en-US" altLang="zh-CN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FF”(11111111)</a:t>
            </a:r>
            <a:r>
              <a:rPr lang="zh-CN" alt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控制字段</a:t>
            </a:r>
            <a:r>
              <a:rPr lang="zh-CN" alt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：值为</a:t>
            </a:r>
            <a:r>
              <a:rPr 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“</a:t>
            </a:r>
            <a:r>
              <a:rPr lang="en-US" altLang="zh-CN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03”(00000011);</a:t>
            </a:r>
          </a:p>
          <a:p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协议字段</a:t>
            </a:r>
            <a:r>
              <a:rPr lang="zh-CN" alt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0021H</a:t>
            </a:r>
            <a:r>
              <a:rPr lang="zh-CN" alt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表示</a:t>
            </a:r>
            <a:r>
              <a:rPr lang="en-US" altLang="zh-CN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TCP/IP</a:t>
            </a:r>
            <a:r>
              <a:rPr lang="zh-CN" alt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，标识网络层协议数据域的类型</a:t>
            </a:r>
            <a:r>
              <a:rPr lang="en-US" altLang="zh-CN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</a:p>
          <a:p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信息字段</a:t>
            </a:r>
            <a:r>
              <a:rPr lang="zh-CN" alt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：最长为</a:t>
            </a:r>
            <a:r>
              <a:rPr lang="en-US" altLang="zh-CN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1500</a:t>
            </a:r>
            <a:r>
              <a:rPr lang="zh-CN" alt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字节</a:t>
            </a:r>
            <a:r>
              <a:rPr lang="en-US" altLang="zh-CN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;</a:t>
            </a:r>
          </a:p>
          <a:p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帧校验字段</a:t>
            </a:r>
            <a:r>
              <a:rPr lang="zh-CN" alt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：用于保证数据的完整性。</a:t>
            </a:r>
          </a:p>
        </p:txBody>
      </p:sp>
      <p:sp>
        <p:nvSpPr>
          <p:cNvPr id="2314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 pitchFamily="34" charset="0"/>
              <a:ea typeface="Gulim" pitchFamily="34" charset="-127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67467"/>
            <a:ext cx="6624736" cy="1665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7" name="标题 1"/>
          <p:cNvSpPr>
            <a:spLocks noGrp="1"/>
          </p:cNvSpPr>
          <p:nvPr>
            <p:ph type="title" idx="4294967295"/>
          </p:nvPr>
        </p:nvSpPr>
        <p:spPr>
          <a:xfrm>
            <a:off x="434975" y="768350"/>
            <a:ext cx="6429375" cy="508000"/>
          </a:xfrm>
        </p:spPr>
        <p:txBody>
          <a:bodyPr/>
          <a:lstStyle/>
          <a:p>
            <a:pPr algn="l"/>
            <a:r>
              <a:rPr lang="en-US" altLang="zh-CN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PPP </a:t>
            </a:r>
            <a:r>
              <a:rPr lang="zh-CN" altLang="en-US" sz="240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链路控制帧</a:t>
            </a:r>
          </a:p>
        </p:txBody>
      </p:sp>
      <p:sp>
        <p:nvSpPr>
          <p:cNvPr id="235528" name="内容占位符 2"/>
          <p:cNvSpPr>
            <a:spLocks noGrp="1"/>
          </p:cNvSpPr>
          <p:nvPr>
            <p:ph idx="4294967295"/>
          </p:nvPr>
        </p:nvSpPr>
        <p:spPr>
          <a:xfrm>
            <a:off x="323850" y="2284413"/>
            <a:ext cx="6192838" cy="2592387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PPP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协议的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数据链路选项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主要包括：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异步链路中将什么字符当做转义字符；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为了提高线路的利用率，是否可以不传输标志字节或地址字节，并将协议字段从</a:t>
            </a:r>
            <a:r>
              <a:rPr lang="en-US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字节缩短为</a:t>
            </a:r>
            <a:r>
              <a:rPr lang="en-US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字节；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如果在线路建立期间，收发双方不使用链路控制协商，固定的数据字段长度为</a:t>
            </a:r>
            <a:r>
              <a:rPr lang="en-US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1500B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2355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 pitchFamily="34" charset="0"/>
              <a:ea typeface="Gulim" pitchFamily="34" charset="-127"/>
            </a:endParaRPr>
          </a:p>
        </p:txBody>
      </p:sp>
      <p:graphicFrame>
        <p:nvGraphicFramePr>
          <p:cNvPr id="235526" name="Object 1"/>
          <p:cNvGraphicFramePr>
            <a:graphicFrameLocks noChangeAspect="1"/>
          </p:cNvGraphicFramePr>
          <p:nvPr/>
        </p:nvGraphicFramePr>
        <p:xfrm>
          <a:off x="395288" y="1349375"/>
          <a:ext cx="58007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2" name="Visio" r:id="rId4" imgW="4286631" imgH="675640" progId="">
                  <p:embed/>
                </p:oleObj>
              </mc:Choice>
              <mc:Fallback>
                <p:oleObj name="Visio" r:id="rId4" imgW="4286631" imgH="67564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49375"/>
                        <a:ext cx="5800725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897022" y="788935"/>
            <a:ext cx="3287955" cy="54556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0" u="none" dirty="0">
                <a:solidFill>
                  <a:srgbClr val="FFFF00"/>
                </a:solidFill>
              </a:rPr>
              <a:t>协议字段值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为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C021H</a:t>
            </a:r>
            <a:endParaRPr lang="en-US" altLang="zh-CN" sz="2000" b="0" u="none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1" name="标题 1"/>
          <p:cNvSpPr>
            <a:spLocks noGrp="1"/>
          </p:cNvSpPr>
          <p:nvPr>
            <p:ph type="title" idx="4294967295"/>
          </p:nvPr>
        </p:nvSpPr>
        <p:spPr>
          <a:xfrm>
            <a:off x="428625" y="628650"/>
            <a:ext cx="8029575" cy="774700"/>
          </a:xfrm>
        </p:spPr>
        <p:txBody>
          <a:bodyPr/>
          <a:lstStyle/>
          <a:p>
            <a:pPr algn="l"/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PPP </a:t>
            </a:r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网络控制帧</a:t>
            </a:r>
          </a:p>
        </p:txBody>
      </p:sp>
      <p:sp>
        <p:nvSpPr>
          <p:cNvPr id="236552" name="内容占位符 2"/>
          <p:cNvSpPr>
            <a:spLocks noGrp="1"/>
          </p:cNvSpPr>
          <p:nvPr>
            <p:ph idx="4294967295"/>
          </p:nvPr>
        </p:nvSpPr>
        <p:spPr>
          <a:xfrm>
            <a:off x="395288" y="2789238"/>
            <a:ext cx="5976937" cy="17573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网络控制帧可以用来协商是否采用报头压缩</a:t>
            </a:r>
            <a:r>
              <a:rPr lang="en-US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CSLIP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协议，也可用来动态协商确定链路每端的</a:t>
            </a:r>
            <a:r>
              <a:rPr lang="en-US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IP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地址。</a:t>
            </a:r>
          </a:p>
          <a:p>
            <a:pPr>
              <a:lnSpc>
                <a:spcPct val="120000"/>
              </a:lnSpc>
            </a:pPr>
            <a:endParaRPr lang="zh-CN" altLang="en-US" sz="2000" dirty="0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365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sz="2400" u="none">
              <a:solidFill>
                <a:schemeClr val="tx1"/>
              </a:solidFill>
              <a:latin typeface="Copperplate Gothic Bold" pitchFamily="34" charset="0"/>
              <a:ea typeface="Gulim" pitchFamily="34" charset="-127"/>
            </a:endParaRPr>
          </a:p>
        </p:txBody>
      </p:sp>
      <p:graphicFrame>
        <p:nvGraphicFramePr>
          <p:cNvPr id="236550" name="Object 1"/>
          <p:cNvGraphicFramePr>
            <a:graphicFrameLocks noChangeAspect="1"/>
          </p:cNvGraphicFramePr>
          <p:nvPr/>
        </p:nvGraphicFramePr>
        <p:xfrm>
          <a:off x="288925" y="1465263"/>
          <a:ext cx="68040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6" name="Visio" r:id="rId4" imgW="4286631" imgH="675640" progId="">
                  <p:embed/>
                </p:oleObj>
              </mc:Choice>
              <mc:Fallback>
                <p:oleObj name="Visio" r:id="rId4" imgW="4286631" imgH="67564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1465263"/>
                        <a:ext cx="6804025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897022" y="788935"/>
            <a:ext cx="3287955" cy="545563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0" u="none">
                <a:solidFill>
                  <a:srgbClr val="FFFF00"/>
                </a:solidFill>
              </a:rPr>
              <a:t>协议字段值为</a:t>
            </a:r>
            <a:r>
              <a:rPr lang="en-US" altLang="zh-CN" sz="2000" b="0" u="none">
                <a:solidFill>
                  <a:srgbClr val="FFFF00"/>
                </a:solidFill>
              </a:rPr>
              <a:t>8021H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96280"/>
            <a:ext cx="6184824" cy="1096904"/>
          </a:xfrm>
        </p:spPr>
        <p:txBody>
          <a:bodyPr anchor="b"/>
          <a:lstStyle/>
          <a:p>
            <a:pPr algn="l"/>
            <a:r>
              <a:rPr lang="zh-CN" altLang="zh-CN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透明传输问题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64432"/>
            <a:ext cx="5904656" cy="28083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PPP协议即可用于</a:t>
            </a:r>
            <a:r>
              <a:rPr lang="zh-CN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同步传输</a:t>
            </a:r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链路也可用于</a:t>
            </a:r>
            <a:r>
              <a:rPr lang="zh-CN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异步传输</a:t>
            </a:r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链路</a:t>
            </a:r>
          </a:p>
          <a:p>
            <a:pPr lvl="1">
              <a:lnSpc>
                <a:spcPct val="120000"/>
              </a:lnSpc>
            </a:pPr>
            <a:r>
              <a:rPr lang="zh-CN" altLang="zh-CN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用在同步传输链路时，PPP采用硬件来完成</a:t>
            </a:r>
            <a:r>
              <a:rPr lang="zh-CN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位 (比特)填充</a:t>
            </a:r>
            <a:r>
              <a:rPr lang="zh-CN" altLang="zh-CN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（和 HDLC 的做法一样）。 </a:t>
            </a:r>
          </a:p>
          <a:p>
            <a:pPr lvl="1">
              <a:lnSpc>
                <a:spcPct val="120000"/>
              </a:lnSpc>
            </a:pPr>
            <a:r>
              <a:rPr lang="zh-CN" altLang="zh-CN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用在异步传输时，PPP采用一种特殊的</a:t>
            </a:r>
            <a:r>
              <a:rPr lang="zh-CN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字符填充</a:t>
            </a:r>
            <a:r>
              <a:rPr lang="zh-CN" altLang="zh-CN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11115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8466" y="196280"/>
            <a:ext cx="6184824" cy="1096904"/>
          </a:xfrm>
        </p:spPr>
        <p:txBody>
          <a:bodyPr anchor="b"/>
          <a:lstStyle/>
          <a:p>
            <a:pPr algn="l"/>
            <a:r>
              <a:rPr lang="zh-CN" altLang="zh-CN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字符填充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420416"/>
            <a:ext cx="6046668" cy="340266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转义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符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定义为</a:t>
            </a:r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0x7</a:t>
            </a:r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（即</a:t>
            </a:r>
            <a:r>
              <a:rPr lang="en-US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01111101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endParaRPr lang="en-US" altLang="zh-CN" sz="2000" dirty="0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zh-CN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信息字段</a:t>
            </a:r>
            <a:r>
              <a:rPr lang="zh-CN" altLang="zh-CN" sz="18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中出现的 0x7E字节转变成为 2 字节序列(0x7D, 0x5E)。 </a:t>
            </a:r>
          </a:p>
          <a:p>
            <a:pPr lvl="1">
              <a:lnSpc>
                <a:spcPct val="120000"/>
              </a:lnSpc>
            </a:pPr>
            <a:r>
              <a:rPr lang="zh-CN" altLang="zh-CN" sz="18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信息字段中出现的 0x7D字节, 则转变成为 2 字节序列(0x7D, 0x5D)。</a:t>
            </a:r>
          </a:p>
          <a:p>
            <a:pPr lvl="1">
              <a:lnSpc>
                <a:spcPct val="120000"/>
              </a:lnSpc>
            </a:pPr>
            <a:r>
              <a:rPr lang="zh-CN" altLang="zh-CN" sz="18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信息字段中出现的 ASCII 码的控制字符（即数值小于 0x20 的字符），则在该字符前面要加入一个 0x7D 字节，同时将</a:t>
            </a:r>
            <a:r>
              <a:rPr lang="zh-CN" altLang="zh-CN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该字符</a:t>
            </a:r>
            <a:r>
              <a:rPr lang="zh-CN" altLang="zh-CN" sz="18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的编码加以改变。  </a:t>
            </a:r>
            <a:r>
              <a:rPr lang="zh-CN" alt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</a:t>
            </a:r>
            <a:r>
              <a:rPr lang="en-US" altLang="zh-CN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0x03(</a:t>
            </a:r>
            <a:r>
              <a:rPr lang="zh-CN" alt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传输结束</a:t>
            </a:r>
            <a:r>
              <a:rPr lang="en-US" altLang="zh-CN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ETX)</a:t>
            </a:r>
            <a:r>
              <a:rPr lang="zh-CN" alt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转变为（</a:t>
            </a:r>
            <a:r>
              <a:rPr lang="en-US" altLang="zh-CN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0x7D,0x23</a:t>
            </a:r>
            <a:r>
              <a:rPr lang="zh-CN" altLang="en-US" sz="18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）。</a:t>
            </a:r>
            <a:endParaRPr lang="zh-CN" altLang="zh-CN" sz="1800" dirty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44915"/>
            <a:ext cx="4889024" cy="1096904"/>
          </a:xfrm>
        </p:spPr>
        <p:txBody>
          <a:bodyPr anchor="b"/>
          <a:lstStyle/>
          <a:p>
            <a:pPr algn="l"/>
            <a:r>
              <a:rPr lang="zh-CN" altLang="zh-CN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零比特填充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492424"/>
            <a:ext cx="6048672" cy="334907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PPP 协议用在 SONET/SDH 链路时（同步传输，一连串的比特连续传送）。采用零比特填充方法来实现透明传输。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标志字段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 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en-US" altLang="zh-CN" sz="2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01111110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sz="200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zh-CN" sz="2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发送端，只要发现有 5 个连续 1，则立即填入一个 0。接收端对帧中的比特流进行扫描。每当发现 5 个连续1时，就把这 5 个连续 1 后的一个 0 </a:t>
            </a:r>
            <a:r>
              <a:rPr lang="zh-CN" altLang="zh-CN" sz="2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删除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0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27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2"/>
          <p:cNvSpPr>
            <a:spLocks noChangeArrowheads="1"/>
          </p:cNvSpPr>
          <p:nvPr/>
        </p:nvSpPr>
        <p:spPr bwMode="auto">
          <a:xfrm>
            <a:off x="3964298" y="4091060"/>
            <a:ext cx="1729321" cy="32395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>
              <a:solidFill>
                <a:srgbClr val="002060"/>
              </a:solidFill>
            </a:endParaRPr>
          </a:p>
        </p:txBody>
      </p:sp>
      <p:sp>
        <p:nvSpPr>
          <p:cNvPr id="55299" name="AutoShape 3"/>
          <p:cNvSpPr>
            <a:spLocks noChangeArrowheads="1"/>
          </p:cNvSpPr>
          <p:nvPr/>
        </p:nvSpPr>
        <p:spPr bwMode="auto">
          <a:xfrm>
            <a:off x="5294636" y="4113688"/>
            <a:ext cx="182222" cy="26321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>
              <a:solidFill>
                <a:srgbClr val="002060"/>
              </a:solidFill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547451" y="4077546"/>
            <a:ext cx="3535466" cy="34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800" u="none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0 1 0 0 1 1 1 1 1 </a:t>
            </a:r>
            <a:r>
              <a:rPr lang="zh-CN" altLang="zh-CN" sz="1800" u="none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zh-CN" sz="1800" u="none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1 0 0 0 1 0 1 0</a:t>
            </a: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4086970" y="2877438"/>
            <a:ext cx="1729321" cy="32395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>
              <a:solidFill>
                <a:srgbClr val="002060"/>
              </a:solidFill>
            </a:endParaRP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4066723" y="1635233"/>
            <a:ext cx="1532807" cy="32395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>
              <a:solidFill>
                <a:srgbClr val="002060"/>
              </a:solidFill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475991" y="1635234"/>
            <a:ext cx="3343106" cy="34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800" u="none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0 1 0 0 1 1 1 1 1 1 0 0 0 1 0 1 0</a:t>
            </a:r>
          </a:p>
        </p:txBody>
      </p:sp>
      <p:sp>
        <p:nvSpPr>
          <p:cNvPr id="55304" name="AutoShape 8"/>
          <p:cNvSpPr>
            <a:spLocks noChangeArrowheads="1"/>
          </p:cNvSpPr>
          <p:nvPr/>
        </p:nvSpPr>
        <p:spPr bwMode="auto">
          <a:xfrm>
            <a:off x="5255334" y="2901258"/>
            <a:ext cx="182221" cy="27869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>
              <a:solidFill>
                <a:srgbClr val="002060"/>
              </a:solidFill>
            </a:endParaRP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3502193" y="2873866"/>
            <a:ext cx="3535466" cy="34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800" u="none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0 1 0 0 1 1 1 1 1</a:t>
            </a:r>
            <a:r>
              <a:rPr lang="zh-CN" altLang="zh-CN" sz="1800" u="none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0 </a:t>
            </a:r>
            <a:r>
              <a:rPr lang="zh-CN" altLang="zh-CN" sz="1800" u="none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1 0 0 0 1 0 1 0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621182" y="1609032"/>
            <a:ext cx="2265888" cy="89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8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信息字段中出现了和</a:t>
            </a:r>
          </a:p>
          <a:p>
            <a:r>
              <a:rPr lang="zh-CN" altLang="zh-CN" sz="18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标志字段 F 完全一样</a:t>
            </a:r>
          </a:p>
          <a:p>
            <a:r>
              <a:rPr lang="zh-CN" altLang="zh-CN" sz="18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 8 比特组合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467544" y="2988201"/>
            <a:ext cx="2509544" cy="62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8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发送端在 5 个连 1 之后</a:t>
            </a:r>
          </a:p>
          <a:p>
            <a:pPr algn="l"/>
            <a:r>
              <a:rPr lang="zh-CN" altLang="zh-CN" sz="18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填入 0 比特再发送出去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43811" y="4175620"/>
            <a:ext cx="2212989" cy="62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8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在接收端把 5 个连 1</a:t>
            </a:r>
          </a:p>
          <a:p>
            <a:r>
              <a:rPr lang="zh-CN" altLang="zh-CN" sz="18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之后的 0 比特删除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3667740" y="2212865"/>
            <a:ext cx="2730759" cy="34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8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会被误认为是标志字段 F </a:t>
            </a:r>
          </a:p>
        </p:txBody>
      </p:sp>
      <p:sp>
        <p:nvSpPr>
          <p:cNvPr id="55310" name="AutoShape 14"/>
          <p:cNvSpPr>
            <a:spLocks noChangeArrowheads="1"/>
          </p:cNvSpPr>
          <p:nvPr/>
        </p:nvSpPr>
        <p:spPr bwMode="auto">
          <a:xfrm rot="16200000">
            <a:off x="5202931" y="3237118"/>
            <a:ext cx="245344" cy="116717"/>
          </a:xfrm>
          <a:prstGeom prst="rightArrow">
            <a:avLst>
              <a:gd name="adj1" fmla="val 50000"/>
              <a:gd name="adj2" fmla="val 105112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>
              <a:solidFill>
                <a:srgbClr val="002060"/>
              </a:solidFill>
            </a:endParaRP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3933332" y="3401475"/>
            <a:ext cx="2020629" cy="34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8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发送端填入 0 比特</a:t>
            </a:r>
          </a:p>
        </p:txBody>
      </p:sp>
      <p:sp>
        <p:nvSpPr>
          <p:cNvPr id="55312" name="AutoShape 16"/>
          <p:cNvSpPr>
            <a:spLocks noChangeArrowheads="1"/>
          </p:cNvSpPr>
          <p:nvPr/>
        </p:nvSpPr>
        <p:spPr bwMode="auto">
          <a:xfrm rot="5400000" flipV="1">
            <a:off x="5261289" y="4465453"/>
            <a:ext cx="273928" cy="116717"/>
          </a:xfrm>
          <a:prstGeom prst="rightArrow">
            <a:avLst>
              <a:gd name="adj1" fmla="val 50000"/>
              <a:gd name="adj2" fmla="val 117358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>
              <a:solidFill>
                <a:srgbClr val="002060"/>
              </a:solidFill>
            </a:endParaRPr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3896411" y="4643681"/>
            <a:ext cx="2717935" cy="34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87" tIns="33348" rIns="67887" bIns="3334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1800" u="none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接收端删除填入的 0 比特</a:t>
            </a:r>
          </a:p>
        </p:txBody>
      </p:sp>
      <p:sp>
        <p:nvSpPr>
          <p:cNvPr id="55314" name="AutoShape 18"/>
          <p:cNvSpPr>
            <a:spLocks/>
          </p:cNvSpPr>
          <p:nvPr/>
        </p:nvSpPr>
        <p:spPr bwMode="auto">
          <a:xfrm rot="16200000">
            <a:off x="4705095" y="1333912"/>
            <a:ext cx="222715" cy="1458966"/>
          </a:xfrm>
          <a:prstGeom prst="leftBrace">
            <a:avLst>
              <a:gd name="adj1" fmla="val 5459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 sz="2101" u="none">
              <a:solidFill>
                <a:srgbClr val="002060"/>
              </a:solidFill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467544" y="814494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u="none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</a:rPr>
              <a:t>零比特</a:t>
            </a:r>
            <a:r>
              <a:rPr lang="zh-CN" altLang="zh-CN" sz="2400" u="none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</a:rPr>
              <a:t>填充</a:t>
            </a:r>
            <a:r>
              <a:rPr lang="zh-CN" altLang="en-US" sz="2400" u="none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</a:rPr>
              <a:t>与删除</a:t>
            </a:r>
            <a:endParaRPr lang="zh-CN" altLang="zh-CN" sz="2400" u="none" dirty="0">
              <a:solidFill>
                <a:srgbClr val="007D7A"/>
              </a:solidFill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86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7511" y="232902"/>
            <a:ext cx="6184824" cy="1096904"/>
          </a:xfrm>
        </p:spPr>
        <p:txBody>
          <a:bodyPr anchor="b"/>
          <a:lstStyle/>
          <a:p>
            <a:pPr algn="l"/>
            <a:r>
              <a:rPr lang="zh-CN" altLang="zh-CN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PPP 协议的工作状态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92424"/>
            <a:ext cx="6046668" cy="3402665"/>
          </a:xfrm>
        </p:spPr>
        <p:txBody>
          <a:bodyPr/>
          <a:lstStyle/>
          <a:p>
            <a:r>
              <a:rPr lang="zh-CN" altLang="zh-CN" sz="2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当用户拨号接入 ISP 时，路由器的调制解调器对拨号做出确认，并建立一条物理连接。</a:t>
            </a:r>
          </a:p>
          <a:p>
            <a:r>
              <a:rPr lang="zh-CN" altLang="zh-CN" sz="2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PC 机向路由器发送一系列的 LCP 分组（封装成多个 PPP 帧）。</a:t>
            </a:r>
          </a:p>
          <a:p>
            <a:r>
              <a:rPr lang="zh-CN" altLang="zh-CN" sz="2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这些分组及其响应选择一些 PPP 参数，和进行网络层配置，NCP 给新接入的 PC机分配一个临时的 IP 地址，使 PC 机成为因特网上的一个主机。</a:t>
            </a:r>
          </a:p>
          <a:p>
            <a:r>
              <a:rPr lang="zh-CN" altLang="zh-CN" sz="2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通信完毕时，NCP 释放网络层连接，收回原来分配出去的 IP 地址。接着，LCP 释放数据链路层连接。最后释放的是物理层的连接。    </a:t>
            </a:r>
          </a:p>
        </p:txBody>
      </p:sp>
    </p:spTree>
    <p:extLst>
      <p:ext uri="{BB962C8B-B14F-4D97-AF65-F5344CB8AC3E}">
        <p14:creationId xmlns:p14="http://schemas.microsoft.com/office/powerpoint/2010/main" val="415427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矩形 2"/>
          <p:cNvSpPr>
            <a:spLocks noChangeArrowheads="1"/>
          </p:cNvSpPr>
          <p:nvPr/>
        </p:nvSpPr>
        <p:spPr bwMode="auto">
          <a:xfrm>
            <a:off x="214313" y="1876425"/>
            <a:ext cx="5726112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u="none" dirty="0" smtClean="0">
                <a:solidFill>
                  <a:srgbClr val="194D19"/>
                </a:solidFill>
                <a:latin typeface="华文新魏" pitchFamily="2" charset="-122"/>
              </a:rPr>
              <a:t>第</a:t>
            </a:r>
            <a:r>
              <a:rPr lang="zh-CN" altLang="en-US" u="none" dirty="0">
                <a:solidFill>
                  <a:srgbClr val="194D19"/>
                </a:solidFill>
                <a:latin typeface="华文新魏" pitchFamily="2" charset="-122"/>
              </a:rPr>
              <a:t>四</a:t>
            </a:r>
            <a:r>
              <a:rPr lang="zh-CN" altLang="en-US" u="none" dirty="0" smtClean="0">
                <a:solidFill>
                  <a:srgbClr val="194D19"/>
                </a:solidFill>
                <a:latin typeface="华文新魏" pitchFamily="2" charset="-122"/>
              </a:rPr>
              <a:t>章 数据链路层与局域网</a:t>
            </a:r>
          </a:p>
          <a:p>
            <a:pPr algn="ctr"/>
            <a:endParaRPr lang="en-US" altLang="zh-CN" sz="1400" b="0" u="none" dirty="0">
              <a:solidFill>
                <a:srgbClr val="002060"/>
              </a:solidFill>
              <a:latin typeface="Constantia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u="none" dirty="0">
                <a:solidFill>
                  <a:srgbClr val="002060"/>
                </a:solidFill>
              </a:rPr>
              <a:t>第二节 </a:t>
            </a:r>
            <a:r>
              <a:rPr lang="zh-CN" altLang="en-US" sz="2400" u="none" dirty="0" smtClean="0">
                <a:solidFill>
                  <a:srgbClr val="002060"/>
                </a:solidFill>
              </a:rPr>
              <a:t>数据链路层</a:t>
            </a:r>
            <a:r>
              <a:rPr lang="zh-CN" altLang="en-US" sz="2400" u="none" dirty="0" smtClean="0">
                <a:solidFill>
                  <a:srgbClr val="002060"/>
                </a:solidFill>
              </a:rPr>
              <a:t>的</a:t>
            </a:r>
            <a:r>
              <a:rPr lang="en-US" altLang="zh-CN" sz="2400" u="none" dirty="0" smtClean="0">
                <a:solidFill>
                  <a:srgbClr val="002060"/>
                </a:solidFill>
              </a:rPr>
              <a:t>PPP</a:t>
            </a:r>
            <a:r>
              <a:rPr lang="zh-CN" altLang="en-US" sz="2400" u="none" dirty="0" smtClean="0">
                <a:solidFill>
                  <a:srgbClr val="002060"/>
                </a:solidFill>
              </a:rPr>
              <a:t>协议</a:t>
            </a:r>
            <a:endParaRPr lang="zh-CN" altLang="en-US" sz="2400" u="none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4777338" y="840992"/>
            <a:ext cx="1674535" cy="35253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800" u="none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设备之间无链路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915816" y="840992"/>
            <a:ext cx="1192184" cy="352534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800" u="none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链路静止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915816" y="1758056"/>
            <a:ext cx="1192184" cy="352534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800" u="none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链路建立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915816" y="2675120"/>
            <a:ext cx="1192184" cy="35372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800" u="none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鉴别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915816" y="3592185"/>
            <a:ext cx="1192184" cy="35372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800" u="none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网络层协议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2915816" y="4510440"/>
            <a:ext cx="1192184" cy="352534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800" u="none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链路打开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131275" y="2675120"/>
            <a:ext cx="1192184" cy="35372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800" u="none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链路终止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4903583" y="1758056"/>
            <a:ext cx="1457775" cy="352534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800" u="none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物理链路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4903583" y="2675120"/>
            <a:ext cx="1457775" cy="3537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zh-CN" sz="1800" u="none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LCP </a:t>
            </a:r>
            <a:r>
              <a:rPr lang="zh-CN" altLang="en-US" sz="1800" u="none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链路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4615363" y="3592185"/>
            <a:ext cx="1999676" cy="3537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800" u="none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已鉴别的 </a:t>
            </a:r>
            <a:r>
              <a:rPr lang="zh-CN" altLang="zh-CN" sz="1800" u="none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LCP </a:t>
            </a:r>
            <a:r>
              <a:rPr lang="zh-CN" altLang="en-US" sz="1800" u="none" dirty="0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链路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4508173" y="4419925"/>
            <a:ext cx="2187853" cy="634799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1800" u="none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已鉴别的 </a:t>
            </a:r>
            <a:r>
              <a:rPr lang="zh-CN" altLang="zh-CN" sz="1800" u="none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LCP </a:t>
            </a:r>
            <a:r>
              <a:rPr lang="zh-CN" altLang="en-US" sz="1800" u="none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链路</a:t>
            </a:r>
          </a:p>
          <a:p>
            <a:pPr>
              <a:defRPr/>
            </a:pPr>
            <a:r>
              <a:rPr lang="zh-CN" altLang="en-US" sz="1800" u="none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和 </a:t>
            </a:r>
            <a:r>
              <a:rPr lang="zh-CN" altLang="zh-CN" sz="1800" u="none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NCP </a:t>
            </a:r>
            <a:r>
              <a:rPr lang="zh-CN" altLang="en-US" sz="1800" u="none">
                <a:solidFill>
                  <a:srgbClr val="002060"/>
                </a:solidFill>
                <a:latin typeface="Arial" pitchFamily="34" charset="0"/>
                <a:ea typeface="黑体" pitchFamily="49" charset="-122"/>
              </a:rPr>
              <a:t>链路</a:t>
            </a:r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5632470" y="1193526"/>
            <a:ext cx="0" cy="56453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1" u="none">
              <a:solidFill>
                <a:srgbClr val="002060"/>
              </a:solidFill>
            </a:endParaRP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5632470" y="2110591"/>
            <a:ext cx="0" cy="56453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1" u="none">
              <a:solidFill>
                <a:srgbClr val="002060"/>
              </a:solidFill>
            </a:endParaRPr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5632470" y="3028846"/>
            <a:ext cx="0" cy="56333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1" u="none">
              <a:solidFill>
                <a:srgbClr val="002060"/>
              </a:solidFill>
            </a:endParaRPr>
          </a:p>
        </p:txBody>
      </p:sp>
      <p:sp>
        <p:nvSpPr>
          <p:cNvPr id="58384" name="Freeform 16"/>
          <p:cNvSpPr>
            <a:spLocks/>
          </p:cNvSpPr>
          <p:nvPr/>
        </p:nvSpPr>
        <p:spPr bwMode="auto">
          <a:xfrm>
            <a:off x="5631279" y="3945910"/>
            <a:ext cx="1191" cy="529991"/>
          </a:xfrm>
          <a:custGeom>
            <a:avLst/>
            <a:gdLst>
              <a:gd name="T0" fmla="*/ 1588 w 1"/>
              <a:gd name="T1" fmla="*/ 0 h 445"/>
              <a:gd name="T2" fmla="*/ 0 w 1"/>
              <a:gd name="T3" fmla="*/ 706437 h 445"/>
              <a:gd name="T4" fmla="*/ 0 60000 65536"/>
              <a:gd name="T5" fmla="*/ 0 60000 65536"/>
              <a:gd name="T6" fmla="*/ 0 w 1"/>
              <a:gd name="T7" fmla="*/ 0 h 445"/>
              <a:gd name="T8" fmla="*/ 1 w 1"/>
              <a:gd name="T9" fmla="*/ 445 h 4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45">
                <a:moveTo>
                  <a:pt x="1" y="0"/>
                </a:moveTo>
                <a:lnTo>
                  <a:pt x="0" y="445"/>
                </a:lnTo>
              </a:path>
            </a:pathLst>
          </a:custGeom>
          <a:noFill/>
          <a:ln w="28575" cmpd="sng">
            <a:solidFill>
              <a:schemeClr val="accent2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101" u="none">
              <a:solidFill>
                <a:srgbClr val="002060"/>
              </a:solidFill>
            </a:endParaRPr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3512503" y="1193526"/>
            <a:ext cx="0" cy="56453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1" u="none">
              <a:solidFill>
                <a:srgbClr val="002060"/>
              </a:solidFill>
            </a:endParaRP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3512503" y="2110591"/>
            <a:ext cx="0" cy="56453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1" u="none">
              <a:solidFill>
                <a:srgbClr val="002060"/>
              </a:solidFill>
            </a:endParaRPr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3512503" y="3028846"/>
            <a:ext cx="0" cy="563339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1" u="none">
              <a:solidFill>
                <a:srgbClr val="002060"/>
              </a:solidFill>
            </a:endParaRP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3512503" y="3945910"/>
            <a:ext cx="0" cy="56453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1" u="none">
              <a:solidFill>
                <a:srgbClr val="002060"/>
              </a:solidFill>
            </a:endParaRPr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 flipH="1">
            <a:off x="1324650" y="2851387"/>
            <a:ext cx="1591166" cy="119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101" u="none">
              <a:solidFill>
                <a:srgbClr val="002060"/>
              </a:solidFill>
            </a:endParaRPr>
          </a:p>
        </p:txBody>
      </p:sp>
      <p:sp>
        <p:nvSpPr>
          <p:cNvPr id="58390" name="Freeform 22"/>
          <p:cNvSpPr>
            <a:spLocks/>
          </p:cNvSpPr>
          <p:nvPr/>
        </p:nvSpPr>
        <p:spPr bwMode="auto">
          <a:xfrm>
            <a:off x="729154" y="3035991"/>
            <a:ext cx="2186662" cy="1638806"/>
          </a:xfrm>
          <a:custGeom>
            <a:avLst/>
            <a:gdLst>
              <a:gd name="T0" fmla="*/ 2914650 w 1497"/>
              <a:gd name="T1" fmla="*/ 2184400 h 998"/>
              <a:gd name="T2" fmla="*/ 0 w 1497"/>
              <a:gd name="T3" fmla="*/ 2184400 h 998"/>
              <a:gd name="T4" fmla="*/ 0 w 1497"/>
              <a:gd name="T5" fmla="*/ 0 h 998"/>
              <a:gd name="T6" fmla="*/ 0 60000 65536"/>
              <a:gd name="T7" fmla="*/ 0 60000 65536"/>
              <a:gd name="T8" fmla="*/ 0 60000 65536"/>
              <a:gd name="T9" fmla="*/ 0 w 1497"/>
              <a:gd name="T10" fmla="*/ 0 h 998"/>
              <a:gd name="T11" fmla="*/ 1497 w 1497"/>
              <a:gd name="T12" fmla="*/ 998 h 9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7" h="998">
                <a:moveTo>
                  <a:pt x="1497" y="998"/>
                </a:moveTo>
                <a:lnTo>
                  <a:pt x="0" y="998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accent2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101" u="none">
              <a:solidFill>
                <a:srgbClr val="002060"/>
              </a:solidFill>
            </a:endParaRPr>
          </a:p>
        </p:txBody>
      </p:sp>
      <p:sp>
        <p:nvSpPr>
          <p:cNvPr id="58391" name="Freeform 23"/>
          <p:cNvSpPr>
            <a:spLocks/>
          </p:cNvSpPr>
          <p:nvPr/>
        </p:nvSpPr>
        <p:spPr bwMode="auto">
          <a:xfrm flipV="1">
            <a:off x="729154" y="916025"/>
            <a:ext cx="2186662" cy="1774579"/>
          </a:xfrm>
          <a:custGeom>
            <a:avLst/>
            <a:gdLst>
              <a:gd name="T0" fmla="*/ 2914650 w 1497"/>
              <a:gd name="T1" fmla="*/ 2365375 h 998"/>
              <a:gd name="T2" fmla="*/ 0 w 1497"/>
              <a:gd name="T3" fmla="*/ 2365375 h 998"/>
              <a:gd name="T4" fmla="*/ 0 w 1497"/>
              <a:gd name="T5" fmla="*/ 0 h 998"/>
              <a:gd name="T6" fmla="*/ 0 60000 65536"/>
              <a:gd name="T7" fmla="*/ 0 60000 65536"/>
              <a:gd name="T8" fmla="*/ 0 60000 65536"/>
              <a:gd name="T9" fmla="*/ 0 w 1497"/>
              <a:gd name="T10" fmla="*/ 0 h 998"/>
              <a:gd name="T11" fmla="*/ 1497 w 1497"/>
              <a:gd name="T12" fmla="*/ 998 h 9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7" h="998">
                <a:moveTo>
                  <a:pt x="1497" y="998"/>
                </a:moveTo>
                <a:lnTo>
                  <a:pt x="0" y="998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accent2"/>
            </a:solidFill>
            <a:miter lim="800000"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101" u="none">
              <a:solidFill>
                <a:srgbClr val="002060"/>
              </a:solidFill>
            </a:endParaRP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1787946" y="1076808"/>
            <a:ext cx="1127870" cy="868234"/>
          </a:xfrm>
          <a:custGeom>
            <a:avLst/>
            <a:gdLst>
              <a:gd name="T0" fmla="*/ 1503362 w 772"/>
              <a:gd name="T1" fmla="*/ 1157288 h 590"/>
              <a:gd name="T2" fmla="*/ 0 w 772"/>
              <a:gd name="T3" fmla="*/ 1157288 h 590"/>
              <a:gd name="T4" fmla="*/ 0 w 772"/>
              <a:gd name="T5" fmla="*/ 0 h 590"/>
              <a:gd name="T6" fmla="*/ 1503362 w 772"/>
              <a:gd name="T7" fmla="*/ 0 h 590"/>
              <a:gd name="T8" fmla="*/ 0 60000 65536"/>
              <a:gd name="T9" fmla="*/ 0 60000 65536"/>
              <a:gd name="T10" fmla="*/ 0 60000 65536"/>
              <a:gd name="T11" fmla="*/ 0 60000 65536"/>
              <a:gd name="T12" fmla="*/ 0 w 772"/>
              <a:gd name="T13" fmla="*/ 0 h 590"/>
              <a:gd name="T14" fmla="*/ 772 w 772"/>
              <a:gd name="T15" fmla="*/ 590 h 5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2" h="590">
                <a:moveTo>
                  <a:pt x="772" y="590"/>
                </a:moveTo>
                <a:lnTo>
                  <a:pt x="0" y="590"/>
                </a:lnTo>
                <a:lnTo>
                  <a:pt x="0" y="0"/>
                </a:lnTo>
                <a:lnTo>
                  <a:pt x="772" y="0"/>
                </a:lnTo>
              </a:path>
            </a:pathLst>
          </a:custGeom>
          <a:noFill/>
          <a:ln w="28575" cmpd="sng">
            <a:solidFill>
              <a:schemeClr val="accent2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101" u="none">
              <a:solidFill>
                <a:srgbClr val="002060"/>
              </a:solidFill>
            </a:endParaRP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557761" y="1256649"/>
            <a:ext cx="16321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6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物理层连接建立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3557762" y="2189196"/>
            <a:ext cx="14745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6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LCP 配置协商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3481538" y="3077676"/>
            <a:ext cx="20457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600" u="none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鉴别成功或无需鉴别</a:t>
            </a:r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3544660" y="4035234"/>
            <a:ext cx="14970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6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NCP 配置协商</a:t>
            </a:r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65771" y="3442120"/>
            <a:ext cx="134684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8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链路故障或</a:t>
            </a:r>
          </a:p>
          <a:p>
            <a:pPr eaLnBrk="1" hangingPunct="1"/>
            <a:r>
              <a:rPr lang="zh-CN" altLang="zh-CN" sz="18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关闭请求</a:t>
            </a:r>
          </a:p>
        </p:txBody>
      </p: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174151" y="1517476"/>
            <a:ext cx="1171154" cy="535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zh-CN" sz="18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LCP 链路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sz="18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终止</a:t>
            </a:r>
          </a:p>
        </p:txBody>
      </p:sp>
      <p:sp>
        <p:nvSpPr>
          <p:cNvPr id="58399" name="Text Box 31"/>
          <p:cNvSpPr txBox="1">
            <a:spLocks noChangeArrowheads="1"/>
          </p:cNvSpPr>
          <p:nvPr/>
        </p:nvSpPr>
        <p:spPr bwMode="auto">
          <a:xfrm>
            <a:off x="1645027" y="2496472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18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鉴别失败</a:t>
            </a:r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1324650" y="1251885"/>
            <a:ext cx="1171154" cy="535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zh-CN" altLang="zh-CN" sz="18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LCP 配置</a:t>
            </a:r>
          </a:p>
          <a:p>
            <a:pPr algn="l" eaLnBrk="1" hangingPunct="1">
              <a:lnSpc>
                <a:spcPct val="80000"/>
              </a:lnSpc>
            </a:pPr>
            <a:r>
              <a:rPr lang="zh-CN" altLang="zh-CN" sz="1800" u="none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协商失败</a:t>
            </a:r>
          </a:p>
        </p:txBody>
      </p:sp>
    </p:spTree>
    <p:extLst>
      <p:ext uri="{BB962C8B-B14F-4D97-AF65-F5344CB8AC3E}">
        <p14:creationId xmlns:p14="http://schemas.microsoft.com/office/powerpoint/2010/main" val="130436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285750" y="635000"/>
            <a:ext cx="6429375" cy="857250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一、数据链路层协议的分类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4294967295"/>
          </p:nvPr>
        </p:nvSpPr>
        <p:spPr>
          <a:xfrm>
            <a:off x="250825" y="1482725"/>
            <a:ext cx="5761038" cy="339407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面向字符型 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数据链路层协议</a:t>
            </a:r>
            <a:endParaRPr lang="en-US" altLang="zh-CN" sz="2000" dirty="0" smtClean="0">
              <a:solidFill>
                <a:srgbClr val="1A3868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ct val="20000"/>
              </a:spcAft>
            </a:pPr>
            <a:r>
              <a:rPr lang="zh-CN" altLang="en-US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利用已定义好的一种标准字编码（如</a:t>
            </a:r>
            <a:r>
              <a:rPr lang="en-US" altLang="zh-CN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ACSII</a:t>
            </a:r>
            <a:r>
              <a:rPr lang="zh-CN" altLang="en-US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码）的一个子集来执行通信控制功能；</a:t>
            </a:r>
            <a:endParaRPr lang="en-US" altLang="zh-CN" dirty="0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20000"/>
              </a:lnSpc>
              <a:spcAft>
                <a:spcPct val="20000"/>
              </a:spcAft>
            </a:pPr>
            <a:r>
              <a:rPr lang="zh-CN" altLang="en-US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如二进制同步通信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BSC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协议</a:t>
            </a: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PPP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协议 </a:t>
            </a:r>
            <a:r>
              <a:rPr lang="zh-CN" altLang="en-US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面向比特型 </a:t>
            </a:r>
            <a:r>
              <a:rPr lang="zh-CN" altLang="en-US" sz="2000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数据链路层协议</a:t>
            </a:r>
          </a:p>
          <a:p>
            <a:pPr lvl="1">
              <a:lnSpc>
                <a:spcPct val="120000"/>
              </a:lnSpc>
              <a:spcAft>
                <a:spcPct val="20000"/>
              </a:spcAft>
            </a:pP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HDLC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协议</a:t>
            </a:r>
            <a:r>
              <a:rPr lang="zh-CN" altLang="en-US" dirty="0" smtClean="0">
                <a:solidFill>
                  <a:srgbClr val="1A3868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700088"/>
            <a:ext cx="7921625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8328"/>
            <a:ext cx="4969562" cy="1096904"/>
          </a:xfrm>
        </p:spPr>
        <p:txBody>
          <a:bodyPr/>
          <a:lstStyle/>
          <a:p>
            <a:pPr algn="l"/>
            <a:r>
              <a:rPr lang="zh-CN" altLang="en-US" sz="24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数据链路层使用的信道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36440"/>
            <a:ext cx="5847387" cy="254610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数据链路层使用的信道主要有以下两种类型：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点对点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信道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：使用</a:t>
            </a:r>
            <a:r>
              <a:rPr lang="zh-CN" altLang="en-US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一对一的点对点通信方式。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广播信道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：使用</a:t>
            </a:r>
            <a:r>
              <a:rPr lang="zh-CN" altLang="en-US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一对多的广播通信方式。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标题 1"/>
          <p:cNvSpPr>
            <a:spLocks noGrp="1"/>
          </p:cNvSpPr>
          <p:nvPr>
            <p:ph type="title" idx="4294967295"/>
          </p:nvPr>
        </p:nvSpPr>
        <p:spPr>
          <a:xfrm>
            <a:off x="519113" y="735013"/>
            <a:ext cx="6429375" cy="828675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二、点对点协议</a:t>
            </a:r>
            <a:r>
              <a:rPr lang="en-US" altLang="zh-CN" sz="2400" dirty="0" smtClean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PPP</a:t>
            </a:r>
            <a:endParaRPr lang="zh-CN" altLang="en-US" sz="2400" dirty="0" smtClean="0">
              <a:solidFill>
                <a:srgbClr val="007D7A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3714" name="内容占位符 2"/>
          <p:cNvSpPr>
            <a:spLocks noGrp="1"/>
          </p:cNvSpPr>
          <p:nvPr>
            <p:ph idx="4294967295"/>
          </p:nvPr>
        </p:nvSpPr>
        <p:spPr>
          <a:xfrm>
            <a:off x="525475" y="1491754"/>
            <a:ext cx="6134757" cy="252095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PPP(Point-to-Point Protocol)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协议：</a:t>
            </a:r>
            <a:endParaRPr lang="en-US" altLang="zh-CN" sz="2000" dirty="0" smtClean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1992 </a:t>
            </a:r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年制订，已成为因特网正式标准[RFC 1661]</a:t>
            </a:r>
          </a:p>
          <a:p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使用得最广泛的广域网数据链路层</a:t>
            </a:r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协议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；</a:t>
            </a:r>
            <a:endParaRPr lang="zh-CN" altLang="zh-CN" sz="2000" dirty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用户使用拨号电话线接入因特网时，一般都是使用 PPP 协议。</a:t>
            </a:r>
          </a:p>
          <a:p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ADSL中使用PPPoE（PPP over Ethernet</a:t>
            </a:r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 sz="2000" dirty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06086" y="3970247"/>
            <a:ext cx="4827063" cy="94233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000" b="0" u="none">
                <a:solidFill>
                  <a:srgbClr val="FFFF00"/>
                </a:solidFill>
              </a:rPr>
              <a:t>PPP</a:t>
            </a:r>
            <a:r>
              <a:rPr lang="zh-CN" altLang="en-US" sz="2000" b="0" u="none">
                <a:solidFill>
                  <a:srgbClr val="FFFF00"/>
                </a:solidFill>
              </a:rPr>
              <a:t>协议是大多数个人计算机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 b="0" u="none">
                <a:solidFill>
                  <a:srgbClr val="FFFF00"/>
                </a:solidFill>
              </a:rPr>
              <a:t>和</a:t>
            </a:r>
            <a:r>
              <a:rPr lang="en-US" altLang="zh-CN" sz="2000" b="0" u="none">
                <a:solidFill>
                  <a:srgbClr val="FFFF00"/>
                </a:solidFill>
              </a:rPr>
              <a:t>ISP</a:t>
            </a:r>
            <a:r>
              <a:rPr lang="zh-CN" altLang="en-US" sz="2000" b="0" u="none">
                <a:solidFill>
                  <a:srgbClr val="FFFF00"/>
                </a:solidFill>
              </a:rPr>
              <a:t>之间使用的协议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标题 1"/>
          <p:cNvSpPr>
            <a:spLocks/>
          </p:cNvSpPr>
          <p:nvPr/>
        </p:nvSpPr>
        <p:spPr bwMode="auto">
          <a:xfrm>
            <a:off x="313196" y="700336"/>
            <a:ext cx="64293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u="none" dirty="0">
                <a:solidFill>
                  <a:srgbClr val="007D7A"/>
                </a:solidFill>
              </a:rPr>
              <a:t>用户到</a:t>
            </a:r>
            <a:r>
              <a:rPr lang="en-US" altLang="zh-CN" sz="2400" u="none" dirty="0">
                <a:solidFill>
                  <a:srgbClr val="007D7A"/>
                </a:solidFill>
              </a:rPr>
              <a:t>ISP</a:t>
            </a:r>
            <a:r>
              <a:rPr lang="zh-CN" altLang="en-US" sz="2400" u="none" dirty="0">
                <a:solidFill>
                  <a:srgbClr val="007D7A"/>
                </a:solidFill>
              </a:rPr>
              <a:t>的链路使用</a:t>
            </a:r>
            <a:r>
              <a:rPr lang="en-US" altLang="zh-CN" sz="2400" u="none" dirty="0">
                <a:solidFill>
                  <a:srgbClr val="007D7A"/>
                </a:solidFill>
              </a:rPr>
              <a:t>PPP</a:t>
            </a:r>
            <a:r>
              <a:rPr lang="zh-CN" altLang="en-US" sz="2400" u="none" dirty="0">
                <a:solidFill>
                  <a:srgbClr val="007D7A"/>
                </a:solidFill>
              </a:rPr>
              <a:t>协议</a:t>
            </a:r>
          </a:p>
        </p:txBody>
      </p:sp>
      <p:pic>
        <p:nvPicPr>
          <p:cNvPr id="2560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08448"/>
            <a:ext cx="6840760" cy="2736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196280"/>
            <a:ext cx="5846582" cy="1096904"/>
          </a:xfrm>
        </p:spPr>
        <p:txBody>
          <a:bodyPr anchor="b"/>
          <a:lstStyle/>
          <a:p>
            <a:pPr algn="l"/>
            <a:r>
              <a:rPr lang="zh-CN" altLang="zh-CN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PPP 协议应满足的需求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8408"/>
            <a:ext cx="5831099" cy="3411002"/>
          </a:xfrm>
        </p:spPr>
        <p:txBody>
          <a:bodyPr/>
          <a:lstStyle/>
          <a:p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简单——这是</a:t>
            </a:r>
            <a:r>
              <a:rPr lang="zh-CN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首要的要求</a:t>
            </a:r>
          </a:p>
          <a:p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封装成帧 </a:t>
            </a:r>
          </a:p>
          <a:p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透明性 </a:t>
            </a:r>
          </a:p>
          <a:p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支持多种网络层协议 </a:t>
            </a:r>
          </a:p>
          <a:p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支持多种类型链路 </a:t>
            </a:r>
          </a:p>
          <a:p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差错检测 </a:t>
            </a:r>
          </a:p>
          <a:p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检测连接状态 </a:t>
            </a:r>
          </a:p>
          <a:p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最大传送</a:t>
            </a:r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单元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：针对不同链路进行设置</a:t>
            </a:r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zh-CN" sz="2000" dirty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网络层地址</a:t>
            </a:r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协商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：通信双方网络层地址</a:t>
            </a:r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zh-CN" sz="2000" dirty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zh-CN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数据压缩</a:t>
            </a:r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协商</a:t>
            </a:r>
            <a:r>
              <a:rPr lang="zh-CN" altLang="en-US" sz="2000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并非标准</a:t>
            </a:r>
            <a:r>
              <a:rPr lang="zh-CN" altLang="zh-CN" sz="2000" dirty="0" smtClean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endParaRPr lang="zh-CN" altLang="zh-CN" sz="2000" dirty="0">
              <a:solidFill>
                <a:srgbClr val="1A3868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851920" y="1996480"/>
            <a:ext cx="4827063" cy="94233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29667B">
                  <a:shade val="30000"/>
                  <a:satMod val="115000"/>
                </a:srgbClr>
              </a:gs>
              <a:gs pos="50000">
                <a:srgbClr val="29667B">
                  <a:shade val="67500"/>
                  <a:satMod val="115000"/>
                </a:srgbClr>
              </a:gs>
              <a:gs pos="100000">
                <a:srgbClr val="29667B">
                  <a:shade val="100000"/>
                  <a:satMod val="115000"/>
                </a:srgbClr>
              </a:gs>
            </a:gsLst>
            <a:lin ang="135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0" u="none" dirty="0" smtClean="0">
                <a:solidFill>
                  <a:srgbClr val="FFFF00"/>
                </a:solidFill>
              </a:rPr>
              <a:t>接收方每收到一个帧，就进行</a:t>
            </a:r>
            <a:r>
              <a:rPr lang="en-US" altLang="zh-CN" sz="2000" b="0" u="none" dirty="0" smtClean="0">
                <a:solidFill>
                  <a:srgbClr val="FFFF00"/>
                </a:solidFill>
              </a:rPr>
              <a:t>CRC</a:t>
            </a:r>
            <a:r>
              <a:rPr lang="zh-CN" altLang="en-US" sz="2000" b="0" u="none" dirty="0" smtClean="0">
                <a:solidFill>
                  <a:srgbClr val="FFFF00"/>
                </a:solidFill>
              </a:rPr>
              <a:t>检验。如果正确就收下；反之就丢弃。</a:t>
            </a:r>
            <a:endParaRPr lang="zh-CN" altLang="en-US" sz="2000" b="0" u="non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33435"/>
            <a:ext cx="5483329" cy="1096904"/>
          </a:xfrm>
        </p:spPr>
        <p:txBody>
          <a:bodyPr anchor="b"/>
          <a:lstStyle/>
          <a:p>
            <a:pPr algn="l"/>
            <a:r>
              <a:rPr lang="zh-CN" altLang="zh-CN" sz="2400" kern="1200" dirty="0">
                <a:solidFill>
                  <a:srgbClr val="007D7A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PPP 协议不需要的功能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564432"/>
            <a:ext cx="5831099" cy="308705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纠错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流量控制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序号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多点线路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1A3868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半双工或单工链路 </a:t>
            </a:r>
          </a:p>
        </p:txBody>
      </p:sp>
    </p:spTree>
    <p:extLst>
      <p:ext uri="{BB962C8B-B14F-4D97-AF65-F5344CB8AC3E}">
        <p14:creationId xmlns:p14="http://schemas.microsoft.com/office/powerpoint/2010/main" val="2529115704"/>
      </p:ext>
    </p:extLst>
  </p:cSld>
  <p:clrMapOvr>
    <a:masterClrMapping/>
  </p:clrMapOvr>
</p:sld>
</file>

<file path=ppt/theme/theme1.xml><?xml version="1.0" encoding="utf-8"?>
<a:theme xmlns:a="http://schemas.openxmlformats.org/drawingml/2006/main" name="继续教育">
  <a:themeElements>
    <a:clrScheme name="16比9模版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继续教育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sng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  <a:ea typeface="微软雅黑" pitchFamily="34" charset="-122"/>
            <a:cs typeface="Times New Roman" pitchFamily="18" charset="0"/>
          </a:defRPr>
        </a:defPPr>
      </a:lstStyle>
    </a:lnDef>
  </a:objectDefaults>
  <a:extraClrSchemeLst>
    <a:extraClrScheme>
      <a:clrScheme name="16比9模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比9模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比9模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继续教育</Template>
  <TotalTime>9794</TotalTime>
  <Words>1460</Words>
  <Application>Microsoft Office PowerPoint</Application>
  <PresentationFormat>自定义</PresentationFormat>
  <Paragraphs>137</Paragraphs>
  <Slides>20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Gulim</vt:lpstr>
      <vt:lpstr>黑体</vt:lpstr>
      <vt:lpstr>华文新魏</vt:lpstr>
      <vt:lpstr>宋体</vt:lpstr>
      <vt:lpstr>微软雅黑</vt:lpstr>
      <vt:lpstr>Arial</vt:lpstr>
      <vt:lpstr>Constantia</vt:lpstr>
      <vt:lpstr>Copperplate Gothic Bold</vt:lpstr>
      <vt:lpstr>Tahoma</vt:lpstr>
      <vt:lpstr>Times New Roman</vt:lpstr>
      <vt:lpstr>Wingdings</vt:lpstr>
      <vt:lpstr>继续教育</vt:lpstr>
      <vt:lpstr>Visio</vt:lpstr>
      <vt:lpstr>计算机网络</vt:lpstr>
      <vt:lpstr>PowerPoint 演示文稿</vt:lpstr>
      <vt:lpstr>一、数据链路层协议的分类</vt:lpstr>
      <vt:lpstr>PowerPoint 演示文稿</vt:lpstr>
      <vt:lpstr>数据链路层使用的信道</vt:lpstr>
      <vt:lpstr>二、点对点协议PPP</vt:lpstr>
      <vt:lpstr>PowerPoint 演示文稿</vt:lpstr>
      <vt:lpstr>PPP 协议应满足的需求 </vt:lpstr>
      <vt:lpstr>PPP 协议不需要的功能</vt:lpstr>
      <vt:lpstr> 不提供使用序号和确认的可靠传输 </vt:lpstr>
      <vt:lpstr>PPP协议的帧结构</vt:lpstr>
      <vt:lpstr>PPP信息帧</vt:lpstr>
      <vt:lpstr>PPP 链路控制帧</vt:lpstr>
      <vt:lpstr>PPP 网络控制帧</vt:lpstr>
      <vt:lpstr>透明传输问题 </vt:lpstr>
      <vt:lpstr>字符填充 </vt:lpstr>
      <vt:lpstr>零比特填充 </vt:lpstr>
      <vt:lpstr>PowerPoint 演示文稿</vt:lpstr>
      <vt:lpstr>PPP 协议的工作状态 </vt:lpstr>
      <vt:lpstr>PowerPoint 演示文稿</vt:lpstr>
    </vt:vector>
  </TitlesOfParts>
  <Company>tonecom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文件传输协议（一）</dc:title>
  <dc:creator>xjd</dc:creator>
  <cp:lastModifiedBy>WangYuxin</cp:lastModifiedBy>
  <cp:revision>1096</cp:revision>
  <cp:lastPrinted>1999-06-03T07:41:47Z</cp:lastPrinted>
  <dcterms:created xsi:type="dcterms:W3CDTF">1999-05-31T06:37:31Z</dcterms:created>
  <dcterms:modified xsi:type="dcterms:W3CDTF">2017-09-22T00:45:56Z</dcterms:modified>
</cp:coreProperties>
</file>